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4v" ContentType="video/mp4"/>
  <Default Extension="png" ContentType="image/png"/>
  <Default Extension="rels" ContentType="application/vnd.openxmlformats-package.relationships+xml"/>
  <Default Extension="tif" ContentType="image/ti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1"/>
    <p:sldMasterId id="2147483687" r:id="rId2"/>
  </p:sldMasterIdLst>
  <p:notesMasterIdLst>
    <p:notesMasterId r:id="rId126"/>
  </p:notesMasterIdLst>
  <p:handoutMasterIdLst>
    <p:handoutMasterId r:id="rId127"/>
  </p:handoutMasterIdLst>
  <p:sldIdLst>
    <p:sldId id="256" r:id="rId3"/>
    <p:sldId id="532" r:id="rId4"/>
    <p:sldId id="257" r:id="rId5"/>
    <p:sldId id="354" r:id="rId6"/>
    <p:sldId id="396" r:id="rId7"/>
    <p:sldId id="378" r:id="rId8"/>
    <p:sldId id="430" r:id="rId9"/>
    <p:sldId id="271" r:id="rId10"/>
    <p:sldId id="397" r:id="rId11"/>
    <p:sldId id="424" r:id="rId12"/>
    <p:sldId id="425" r:id="rId13"/>
    <p:sldId id="546" r:id="rId14"/>
    <p:sldId id="545" r:id="rId15"/>
    <p:sldId id="441" r:id="rId16"/>
    <p:sldId id="439" r:id="rId17"/>
    <p:sldId id="426" r:id="rId18"/>
    <p:sldId id="440" r:id="rId19"/>
    <p:sldId id="497" r:id="rId20"/>
    <p:sldId id="401" r:id="rId21"/>
    <p:sldId id="398" r:id="rId22"/>
    <p:sldId id="442" r:id="rId23"/>
    <p:sldId id="349" r:id="rId24"/>
    <p:sldId id="455" r:id="rId25"/>
    <p:sldId id="457" r:id="rId26"/>
    <p:sldId id="572" r:id="rId27"/>
    <p:sldId id="458" r:id="rId28"/>
    <p:sldId id="496" r:id="rId29"/>
    <p:sldId id="509" r:id="rId30"/>
    <p:sldId id="513" r:id="rId31"/>
    <p:sldId id="515" r:id="rId32"/>
    <p:sldId id="514" r:id="rId33"/>
    <p:sldId id="510" r:id="rId34"/>
    <p:sldId id="518" r:id="rId35"/>
    <p:sldId id="543" r:id="rId36"/>
    <p:sldId id="517" r:id="rId37"/>
    <p:sldId id="523" r:id="rId38"/>
    <p:sldId id="519" r:id="rId39"/>
    <p:sldId id="521" r:id="rId40"/>
    <p:sldId id="516" r:id="rId41"/>
    <p:sldId id="443" r:id="rId42"/>
    <p:sldId id="418" r:id="rId43"/>
    <p:sldId id="498" r:id="rId44"/>
    <p:sldId id="479" r:id="rId45"/>
    <p:sldId id="469" r:id="rId46"/>
    <p:sldId id="525" r:id="rId47"/>
    <p:sldId id="527" r:id="rId48"/>
    <p:sldId id="530" r:id="rId49"/>
    <p:sldId id="531" r:id="rId50"/>
    <p:sldId id="473" r:id="rId51"/>
    <p:sldId id="544" r:id="rId52"/>
    <p:sldId id="553" r:id="rId53"/>
    <p:sldId id="551" r:id="rId54"/>
    <p:sldId id="554" r:id="rId55"/>
    <p:sldId id="555" r:id="rId56"/>
    <p:sldId id="474" r:id="rId57"/>
    <p:sldId id="475" r:id="rId58"/>
    <p:sldId id="419" r:id="rId59"/>
    <p:sldId id="477" r:id="rId60"/>
    <p:sldId id="576" r:id="rId61"/>
    <p:sldId id="579" r:id="rId62"/>
    <p:sldId id="420" r:id="rId63"/>
    <p:sldId id="421" r:id="rId64"/>
    <p:sldId id="573" r:id="rId65"/>
    <p:sldId id="541" r:id="rId66"/>
    <p:sldId id="582" r:id="rId67"/>
    <p:sldId id="569" r:id="rId68"/>
    <p:sldId id="574" r:id="rId69"/>
    <p:sldId id="435" r:id="rId70"/>
    <p:sldId id="502" r:id="rId71"/>
    <p:sldId id="503" r:id="rId72"/>
    <p:sldId id="504" r:id="rId73"/>
    <p:sldId id="547" r:id="rId74"/>
    <p:sldId id="548" r:id="rId75"/>
    <p:sldId id="436" r:id="rId76"/>
    <p:sldId id="444" r:id="rId77"/>
    <p:sldId id="549" r:id="rId78"/>
    <p:sldId id="452" r:id="rId79"/>
    <p:sldId id="451" r:id="rId80"/>
    <p:sldId id="446" r:id="rId81"/>
    <p:sldId id="447" r:id="rId82"/>
    <p:sldId id="448" r:id="rId83"/>
    <p:sldId id="449" r:id="rId84"/>
    <p:sldId id="558" r:id="rId85"/>
    <p:sldId id="453" r:id="rId86"/>
    <p:sldId id="505" r:id="rId87"/>
    <p:sldId id="506" r:id="rId88"/>
    <p:sldId id="507" r:id="rId89"/>
    <p:sldId id="450" r:id="rId90"/>
    <p:sldId id="417" r:id="rId91"/>
    <p:sldId id="559" r:id="rId92"/>
    <p:sldId id="481" r:id="rId93"/>
    <p:sldId id="407" r:id="rId94"/>
    <p:sldId id="480" r:id="rId95"/>
    <p:sldId id="482" r:id="rId96"/>
    <p:sldId id="560" r:id="rId97"/>
    <p:sldId id="487" r:id="rId98"/>
    <p:sldId id="486" r:id="rId99"/>
    <p:sldId id="490" r:id="rId100"/>
    <p:sldId id="488" r:id="rId101"/>
    <p:sldId id="570" r:id="rId102"/>
    <p:sldId id="413" r:id="rId103"/>
    <p:sldId id="552" r:id="rId104"/>
    <p:sldId id="456" r:id="rId105"/>
    <p:sldId id="415" r:id="rId106"/>
    <p:sldId id="542" r:id="rId107"/>
    <p:sldId id="556" r:id="rId108"/>
    <p:sldId id="494" r:id="rId109"/>
    <p:sldId id="495" r:id="rId110"/>
    <p:sldId id="557" r:id="rId111"/>
    <p:sldId id="567" r:id="rId112"/>
    <p:sldId id="566" r:id="rId113"/>
    <p:sldId id="571" r:id="rId114"/>
    <p:sldId id="562" r:id="rId115"/>
    <p:sldId id="564" r:id="rId116"/>
    <p:sldId id="377" r:id="rId117"/>
    <p:sldId id="379" r:id="rId118"/>
    <p:sldId id="375" r:id="rId119"/>
    <p:sldId id="281" r:id="rId120"/>
    <p:sldId id="320" r:id="rId121"/>
    <p:sldId id="577" r:id="rId122"/>
    <p:sldId id="578" r:id="rId123"/>
    <p:sldId id="536" r:id="rId124"/>
    <p:sldId id="575" r:id="rId12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719" userDrawn="1">
          <p15:clr>
            <a:srgbClr val="A4A3A4"/>
          </p15:clr>
        </p15:guide>
        <p15:guide id="3" pos="680" userDrawn="1">
          <p15:clr>
            <a:srgbClr val="A4A3A4"/>
          </p15:clr>
        </p15:guide>
        <p15:guide id="4" pos="2880" userDrawn="1">
          <p15:clr>
            <a:srgbClr val="A4A3A4"/>
          </p15:clr>
        </p15:guide>
        <p15:guide id="5" pos="5465" userDrawn="1">
          <p15:clr>
            <a:srgbClr val="A4A3A4"/>
          </p15:clr>
        </p15:guide>
        <p15:guide id="6" pos="317" userDrawn="1">
          <p15:clr>
            <a:srgbClr val="A4A3A4"/>
          </p15:clr>
        </p15:guide>
        <p15:guide id="12" orient="horz" pos="20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504D"/>
    <a:srgbClr val="1F497D"/>
    <a:srgbClr val="5A9AD6"/>
    <a:srgbClr val="5B9BD5"/>
    <a:srgbClr val="0000FF"/>
    <a:srgbClr val="EAEFF7"/>
    <a:srgbClr val="E9EDF4"/>
    <a:srgbClr val="4A7EBB"/>
    <a:srgbClr val="0E7EB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18" autoAdjust="0"/>
    <p:restoredTop sz="94660"/>
  </p:normalViewPr>
  <p:slideViewPr>
    <p:cSldViewPr snapToGrid="0" showGuides="1">
      <p:cViewPr varScale="1">
        <p:scale>
          <a:sx n="106" d="100"/>
          <a:sy n="106" d="100"/>
        </p:scale>
        <p:origin x="708" y="120"/>
      </p:cViewPr>
      <p:guideLst>
        <p:guide pos="3719"/>
        <p:guide pos="680"/>
        <p:guide pos="2880"/>
        <p:guide pos="5465"/>
        <p:guide pos="317"/>
        <p:guide orient="horz" pos="2024"/>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presProps" Target="presProp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viewProps" Target="viewProps.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theme" Target="theme/theme1.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tableStyles" Target="tableStyle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handoutMaster" Target="handoutMasters/handoutMaster1.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9F148EEC-505C-45B2-B5E8-4418437557CF}" type="datetimeFigureOut">
              <a:rPr lang="en-GB" smtClean="0"/>
              <a:t>03/10/2021</a:t>
            </a:fld>
            <a:endParaRPr lang="en-GB"/>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EB00ABD8-ACA1-4F93-94E1-5132D0F9C2B1}" type="slidenum">
              <a:rPr lang="en-GB" smtClean="0"/>
              <a:t>‹#›</a:t>
            </a:fld>
            <a:endParaRPr lang="en-GB"/>
          </a:p>
        </p:txBody>
      </p:sp>
    </p:spTree>
    <p:extLst>
      <p:ext uri="{BB962C8B-B14F-4D97-AF65-F5344CB8AC3E}">
        <p14:creationId xmlns:p14="http://schemas.microsoft.com/office/powerpoint/2010/main" val="4206615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157AB228-66D7-4178-B178-0E97D9C7B00D}" type="datetimeFigureOut">
              <a:rPr lang="en-US" smtClean="0"/>
              <a:t>10/3/2021</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3C1BC3C-79C8-4B9B-9B4F-47E7D28F4BD4}" type="slidenum">
              <a:rPr lang="en-US" smtClean="0"/>
              <a:t>‹#›</a:t>
            </a:fld>
            <a:endParaRPr lang="en-US"/>
          </a:p>
        </p:txBody>
      </p:sp>
    </p:spTree>
    <p:extLst>
      <p:ext uri="{BB962C8B-B14F-4D97-AF65-F5344CB8AC3E}">
        <p14:creationId xmlns:p14="http://schemas.microsoft.com/office/powerpoint/2010/main" val="4030921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C38E55B4-A633-4C51-AE8F-B8C1C12B8FA9}" type="slidenum">
              <a:rPr lang="en-GB" smtClean="0">
                <a:solidFill>
                  <a:srgbClr val="000000"/>
                </a:solidFill>
              </a:rPr>
              <a:pPr>
                <a:defRPr/>
              </a:pPr>
              <a:t>9</a:t>
            </a:fld>
            <a:endParaRPr lang="en-GB">
              <a:solidFill>
                <a:srgbClr val="000000"/>
              </a:solidFill>
            </a:endParaRPr>
          </a:p>
        </p:txBody>
      </p:sp>
    </p:spTree>
    <p:extLst>
      <p:ext uri="{BB962C8B-B14F-4D97-AF65-F5344CB8AC3E}">
        <p14:creationId xmlns:p14="http://schemas.microsoft.com/office/powerpoint/2010/main" val="21552728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C38E55B4-A633-4C51-AE8F-B8C1C12B8FA9}" type="slidenum">
              <a:rPr lang="en-GB" smtClean="0"/>
              <a:pPr>
                <a:defRPr/>
              </a:pPr>
              <a:t>72</a:t>
            </a:fld>
            <a:endParaRPr lang="en-GB"/>
          </a:p>
        </p:txBody>
      </p:sp>
    </p:spTree>
    <p:extLst>
      <p:ext uri="{BB962C8B-B14F-4D97-AF65-F5344CB8AC3E}">
        <p14:creationId xmlns:p14="http://schemas.microsoft.com/office/powerpoint/2010/main" val="3919400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C38E55B4-A633-4C51-AE8F-B8C1C12B8FA9}" type="slidenum">
              <a:rPr lang="en-GB" smtClean="0"/>
              <a:pPr>
                <a:defRPr/>
              </a:pPr>
              <a:t>73</a:t>
            </a:fld>
            <a:endParaRPr lang="en-GB"/>
          </a:p>
        </p:txBody>
      </p:sp>
    </p:spTree>
    <p:extLst>
      <p:ext uri="{BB962C8B-B14F-4D97-AF65-F5344CB8AC3E}">
        <p14:creationId xmlns:p14="http://schemas.microsoft.com/office/powerpoint/2010/main" val="3609862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5E1838-6B01-4799-8046-25513F6CE80D}" type="slidenum">
              <a:rPr lang="en-GB" altLang="en-US"/>
              <a:pPr/>
              <a:t>98</a:t>
            </a:fld>
            <a:endParaRPr lang="en-GB" altLang="en-US"/>
          </a:p>
        </p:txBody>
      </p:sp>
      <p:sp>
        <p:nvSpPr>
          <p:cNvPr id="648194" name="Rectangle 2"/>
          <p:cNvSpPr>
            <a:spLocks noGrp="1" noRot="1" noChangeAspect="1" noChangeArrowheads="1" noTextEdit="1"/>
          </p:cNvSpPr>
          <p:nvPr>
            <p:ph type="sldImg"/>
          </p:nvPr>
        </p:nvSpPr>
        <p:spPr>
          <a:ln/>
        </p:spPr>
      </p:sp>
      <p:sp>
        <p:nvSpPr>
          <p:cNvPr id="648195" name="Rectangle 3"/>
          <p:cNvSpPr>
            <a:spLocks noGrp="1" noChangeArrowheads="1"/>
          </p:cNvSpPr>
          <p:nvPr>
            <p:ph type="body" idx="1"/>
          </p:nvPr>
        </p:nvSpPr>
        <p:spPr/>
        <p:txBody>
          <a:bodyPr/>
          <a:lstStyle/>
          <a:p>
            <a:endParaRPr lang="de-DE" altLang="en-US"/>
          </a:p>
        </p:txBody>
      </p:sp>
    </p:spTree>
    <p:extLst>
      <p:ext uri="{BB962C8B-B14F-4D97-AF65-F5344CB8AC3E}">
        <p14:creationId xmlns:p14="http://schemas.microsoft.com/office/powerpoint/2010/main" val="544296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6763"/>
            <a:ext cx="5118100"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1849441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6763"/>
            <a:ext cx="5118100"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629627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3793329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77757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3347965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3422968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C38E55B4-A633-4C51-AE8F-B8C1C12B8FA9}" type="slidenum">
              <a:rPr lang="en-GB" smtClean="0"/>
              <a:pPr>
                <a:defRPr/>
              </a:pPr>
              <a:t>70</a:t>
            </a:fld>
            <a:endParaRPr lang="en-GB"/>
          </a:p>
        </p:txBody>
      </p:sp>
    </p:spTree>
    <p:extLst>
      <p:ext uri="{BB962C8B-B14F-4D97-AF65-F5344CB8AC3E}">
        <p14:creationId xmlns:p14="http://schemas.microsoft.com/office/powerpoint/2010/main" val="2430957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C38E55B4-A633-4C51-AE8F-B8C1C12B8FA9}" type="slidenum">
              <a:rPr lang="en-GB" smtClean="0"/>
              <a:pPr>
                <a:defRPr/>
              </a:pPr>
              <a:t>71</a:t>
            </a:fld>
            <a:endParaRPr lang="en-GB"/>
          </a:p>
        </p:txBody>
      </p:sp>
    </p:spTree>
    <p:extLst>
      <p:ext uri="{BB962C8B-B14F-4D97-AF65-F5344CB8AC3E}">
        <p14:creationId xmlns:p14="http://schemas.microsoft.com/office/powerpoint/2010/main" val="3061275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905954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9065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676606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89586" indent="0" algn="ctr">
              <a:buNone/>
              <a:defRPr>
                <a:solidFill>
                  <a:schemeClr val="tx1">
                    <a:tint val="75000"/>
                  </a:schemeClr>
                </a:solidFill>
              </a:defRPr>
            </a:lvl2pPr>
            <a:lvl3pPr marL="779173" indent="0" algn="ctr">
              <a:buNone/>
              <a:defRPr>
                <a:solidFill>
                  <a:schemeClr val="tx1">
                    <a:tint val="75000"/>
                  </a:schemeClr>
                </a:solidFill>
              </a:defRPr>
            </a:lvl3pPr>
            <a:lvl4pPr marL="1168759" indent="0" algn="ctr">
              <a:buNone/>
              <a:defRPr>
                <a:solidFill>
                  <a:schemeClr val="tx1">
                    <a:tint val="75000"/>
                  </a:schemeClr>
                </a:solidFill>
              </a:defRPr>
            </a:lvl4pPr>
            <a:lvl5pPr marL="1558345" indent="0" algn="ctr">
              <a:buNone/>
              <a:defRPr>
                <a:solidFill>
                  <a:schemeClr val="tx1">
                    <a:tint val="75000"/>
                  </a:schemeClr>
                </a:solidFill>
              </a:defRPr>
            </a:lvl5pPr>
            <a:lvl6pPr marL="1947932" indent="0" algn="ctr">
              <a:buNone/>
              <a:defRPr>
                <a:solidFill>
                  <a:schemeClr val="tx1">
                    <a:tint val="75000"/>
                  </a:schemeClr>
                </a:solidFill>
              </a:defRPr>
            </a:lvl6pPr>
            <a:lvl7pPr marL="2337518" indent="0" algn="ctr">
              <a:buNone/>
              <a:defRPr>
                <a:solidFill>
                  <a:schemeClr val="tx1">
                    <a:tint val="75000"/>
                  </a:schemeClr>
                </a:solidFill>
              </a:defRPr>
            </a:lvl7pPr>
            <a:lvl8pPr marL="2727104" indent="0" algn="ctr">
              <a:buNone/>
              <a:defRPr>
                <a:solidFill>
                  <a:schemeClr val="tx1">
                    <a:tint val="75000"/>
                  </a:schemeClr>
                </a:solidFill>
              </a:defRPr>
            </a:lvl8pPr>
            <a:lvl9pPr marL="311669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03381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8075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10845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584DA5-4842-45AF-9E5B-2EAAD25032B4}" type="datetime1">
              <a:rPr lang="en-US" smtClean="0">
                <a:solidFill>
                  <a:prstClr val="black">
                    <a:tint val="75000"/>
                  </a:prstClr>
                </a:solidFill>
              </a:rPr>
              <a:pPr/>
              <a:t>10/3/2021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89606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692"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46">
                <a:solidFill>
                  <a:schemeClr val="tx1">
                    <a:tint val="75000"/>
                  </a:schemeClr>
                </a:solidFill>
              </a:defRPr>
            </a:lvl1pPr>
            <a:lvl2pPr marL="422041" indent="0">
              <a:buNone/>
              <a:defRPr sz="1662">
                <a:solidFill>
                  <a:schemeClr val="tx1">
                    <a:tint val="75000"/>
                  </a:schemeClr>
                </a:solidFill>
              </a:defRPr>
            </a:lvl2pPr>
            <a:lvl3pPr marL="844083" indent="0">
              <a:buNone/>
              <a:defRPr sz="1477">
                <a:solidFill>
                  <a:schemeClr val="tx1">
                    <a:tint val="75000"/>
                  </a:schemeClr>
                </a:solidFill>
              </a:defRPr>
            </a:lvl3pPr>
            <a:lvl4pPr marL="1266124" indent="0">
              <a:buNone/>
              <a:defRPr sz="1292">
                <a:solidFill>
                  <a:schemeClr val="tx1">
                    <a:tint val="75000"/>
                  </a:schemeClr>
                </a:solidFill>
              </a:defRPr>
            </a:lvl4pPr>
            <a:lvl5pPr marL="1688165" indent="0">
              <a:buNone/>
              <a:defRPr sz="1292">
                <a:solidFill>
                  <a:schemeClr val="tx1">
                    <a:tint val="75000"/>
                  </a:schemeClr>
                </a:solidFill>
              </a:defRPr>
            </a:lvl5pPr>
            <a:lvl6pPr marL="2110207" indent="0">
              <a:buNone/>
              <a:defRPr sz="1292">
                <a:solidFill>
                  <a:schemeClr val="tx1">
                    <a:tint val="75000"/>
                  </a:schemeClr>
                </a:solidFill>
              </a:defRPr>
            </a:lvl6pPr>
            <a:lvl7pPr marL="2532248" indent="0">
              <a:buNone/>
              <a:defRPr sz="1292">
                <a:solidFill>
                  <a:schemeClr val="tx1">
                    <a:tint val="75000"/>
                  </a:schemeClr>
                </a:solidFill>
              </a:defRPr>
            </a:lvl7pPr>
            <a:lvl8pPr marL="2954289" indent="0">
              <a:buNone/>
              <a:defRPr sz="1292">
                <a:solidFill>
                  <a:schemeClr val="tx1">
                    <a:tint val="75000"/>
                  </a:schemeClr>
                </a:solidFill>
              </a:defRPr>
            </a:lvl8pPr>
            <a:lvl9pPr marL="3376331" indent="0">
              <a:buNone/>
              <a:defRPr sz="129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3D663E-F9AD-49D1-9A63-B7C851D1906E}" type="datetime1">
              <a:rPr lang="en-US" smtClean="0">
                <a:solidFill>
                  <a:prstClr val="black">
                    <a:tint val="75000"/>
                  </a:prstClr>
                </a:solidFill>
              </a:rPr>
              <a:pPr/>
              <a:t>10/3/2021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9443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0A56C19-9EB7-4512-8E87-16C56853BF44}" type="datetime1">
              <a:rPr lang="en-US" smtClean="0">
                <a:solidFill>
                  <a:prstClr val="black">
                    <a:tint val="75000"/>
                  </a:prstClr>
                </a:solidFill>
              </a:rPr>
              <a:pPr/>
              <a:t>10/3/2021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75005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73246C9-FBD8-4C3F-80DB-DDFC6FB179F7}" type="datetime1">
              <a:rPr lang="en-US" smtClean="0">
                <a:solidFill>
                  <a:prstClr val="black">
                    <a:tint val="75000"/>
                  </a:prstClr>
                </a:solidFill>
              </a:rPr>
              <a:pPr/>
              <a:t>10/3/2021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5951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9E051D-0C19-4E1B-8DA2-3088B1C48F88}" type="datetime1">
              <a:rPr lang="en-US" smtClean="0">
                <a:solidFill>
                  <a:prstClr val="black">
                    <a:tint val="75000"/>
                  </a:prstClr>
                </a:solidFill>
              </a:rPr>
              <a:pPr/>
              <a:t>10/3/2021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4880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657015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115596-EACE-4D96-B24C-61DA811E72BD}" type="datetime1">
              <a:rPr lang="en-US" smtClean="0">
                <a:solidFill>
                  <a:prstClr val="black">
                    <a:tint val="75000"/>
                  </a:prstClr>
                </a:solidFill>
              </a:rPr>
              <a:pPr/>
              <a:t>10/3/2021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22435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1846" b="1"/>
            </a:lvl1pPr>
          </a:lstStyle>
          <a:p>
            <a:r>
              <a:rPr lang="en-US"/>
              <a:t>Click to edit Master title style</a:t>
            </a:r>
          </a:p>
        </p:txBody>
      </p:sp>
      <p:sp>
        <p:nvSpPr>
          <p:cNvPr id="3" name="Content Placeholder 2"/>
          <p:cNvSpPr>
            <a:spLocks noGrp="1"/>
          </p:cNvSpPr>
          <p:nvPr>
            <p:ph idx="1"/>
          </p:nvPr>
        </p:nvSpPr>
        <p:spPr>
          <a:xfrm>
            <a:off x="3575051" y="273052"/>
            <a:ext cx="5111750"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D6F2995E-7FF4-417C-8F40-32FB9F87E27E}" type="datetime1">
              <a:rPr lang="en-US" smtClean="0">
                <a:solidFill>
                  <a:prstClr val="black">
                    <a:tint val="75000"/>
                  </a:prstClr>
                </a:solidFill>
              </a:rPr>
              <a:pPr/>
              <a:t>10/3/2021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46015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46"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3403B615-C91D-4160-B6CC-2FE210C8D6BA}" type="datetime1">
              <a:rPr lang="en-US" smtClean="0">
                <a:solidFill>
                  <a:prstClr val="black">
                    <a:tint val="75000"/>
                  </a:prstClr>
                </a:solidFill>
              </a:rPr>
              <a:pPr/>
              <a:t>10/3/2021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76274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693AC1-DEC4-45F1-87B5-21233B4E5E0A}" type="datetime1">
              <a:rPr lang="en-US" smtClean="0">
                <a:solidFill>
                  <a:prstClr val="black">
                    <a:tint val="75000"/>
                  </a:prstClr>
                </a:solidFill>
              </a:rPr>
              <a:pPr/>
              <a:t>10/3/2021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0389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9980FA-8E83-44DA-8BD7-A4A9A4C4699B}" type="datetime1">
              <a:rPr lang="en-US" smtClean="0">
                <a:solidFill>
                  <a:prstClr val="black">
                    <a:tint val="75000"/>
                  </a:prstClr>
                </a:solidFill>
              </a:rPr>
              <a:pPr/>
              <a:t>10/3/2021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612897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ern logo - Open presentation">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77955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427112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266568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8792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B8FBA4-C6E0-4CBF-BEE8-0B817CC3FC8D}" type="datetimeFigureOut">
              <a:rPr lang="en-US" smtClean="0"/>
              <a:t>10/3/2021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87094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B8FBA4-C6E0-4CBF-BEE8-0B817CC3FC8D}" type="datetimeFigureOut">
              <a:rPr lang="en-US" smtClean="0"/>
              <a:t>10/3/2021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17100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B8FBA4-C6E0-4CBF-BEE8-0B817CC3FC8D}" type="datetimeFigureOut">
              <a:rPr lang="en-US" smtClean="0"/>
              <a:t>10/3/2021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752716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B8FBA4-C6E0-4CBF-BEE8-0B817CC3FC8D}" type="datetimeFigureOut">
              <a:rPr lang="en-US" smtClean="0"/>
              <a:t>10/3/2021</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9517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8FBA4-C6E0-4CBF-BEE8-0B817CC3FC8D}" type="datetimeFigureOut">
              <a:rPr lang="en-US" smtClean="0"/>
              <a:t>10/3/2021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23479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B8FBA4-C6E0-4CBF-BEE8-0B817CC3FC8D}" type="datetimeFigureOut">
              <a:rPr lang="en-US" smtClean="0"/>
              <a:t>10/3/2021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992974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B8FBA4-C6E0-4CBF-BEE8-0B817CC3FC8D}" type="datetimeFigureOut">
              <a:rPr lang="en-US" smtClean="0"/>
              <a:t>10/3/2021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143959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8FBA4-C6E0-4CBF-BEE8-0B817CC3FC8D}" type="datetimeFigureOut">
              <a:rPr lang="en-US" smtClean="0"/>
              <a:t>10/3/2021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CFC349-7D77-4880-B366-B5E0CFFFAF4D}" type="slidenum">
              <a:rPr lang="en-US" smtClean="0"/>
              <a:t>‹#›</a:t>
            </a:fld>
            <a:endParaRPr lang="en-US"/>
          </a:p>
        </p:txBody>
      </p:sp>
      <p:sp>
        <p:nvSpPr>
          <p:cNvPr id="7" name="Slide Number Placeholder 5"/>
          <p:cNvSpPr txBox="1">
            <a:spLocks/>
          </p:cNvSpPr>
          <p:nvPr userDrawn="1"/>
        </p:nvSpPr>
        <p:spPr>
          <a:xfrm>
            <a:off x="7010400" y="1"/>
            <a:ext cx="2133600" cy="260648"/>
          </a:xfrm>
          <a:prstGeom prst="rect">
            <a:avLst/>
          </a:prstGeom>
        </p:spPr>
        <p:txBody>
          <a:bodyPr/>
          <a:lstStyle>
            <a:defPPr>
              <a:defRPr lang="en-US"/>
            </a:defPPr>
            <a:lvl1pPr algn="ctr" rtl="0" eaLnBrk="0" fontAlgn="base" hangingPunct="0">
              <a:spcBef>
                <a:spcPct val="50000"/>
              </a:spcBef>
              <a:spcAft>
                <a:spcPct val="0"/>
              </a:spcAft>
              <a:defRPr sz="23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pPr algn="r"/>
            <a:fld id="{80312B61-8FBB-43B8-A6DD-B3B75C37806A}" type="slidenum">
              <a:rPr lang="en-US" sz="1292" smtClean="0">
                <a:solidFill>
                  <a:prstClr val="black"/>
                </a:solidFill>
              </a:rPr>
              <a:pPr algn="r"/>
              <a:t>‹#›</a:t>
            </a:fld>
            <a:endParaRPr lang="en-US" sz="1292" dirty="0">
              <a:solidFill>
                <a:prstClr val="black"/>
              </a:solidFill>
            </a:endParaRPr>
          </a:p>
        </p:txBody>
      </p:sp>
    </p:spTree>
    <p:extLst>
      <p:ext uri="{BB962C8B-B14F-4D97-AF65-F5344CB8AC3E}">
        <p14:creationId xmlns:p14="http://schemas.microsoft.com/office/powerpoint/2010/main" val="2943952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3" r:id="rId12"/>
    <p:sldLayoutId id="214748370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D2E97337-0ABD-4724-9121-FDB78380D8EF}" type="datetime1">
              <a:rPr lang="en-US" smtClean="0">
                <a:solidFill>
                  <a:prstClr val="black">
                    <a:tint val="75000"/>
                  </a:prstClr>
                </a:solidFill>
              </a:rPr>
              <a:pPr/>
              <a:t>10/3/2021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
        <p:nvSpPr>
          <p:cNvPr id="8" name="Slide Number Placeholder 5"/>
          <p:cNvSpPr txBox="1">
            <a:spLocks/>
          </p:cNvSpPr>
          <p:nvPr userDrawn="1"/>
        </p:nvSpPr>
        <p:spPr>
          <a:xfrm>
            <a:off x="7010400" y="1"/>
            <a:ext cx="2133600" cy="260648"/>
          </a:xfrm>
          <a:prstGeom prst="rect">
            <a:avLst/>
          </a:prstGeom>
        </p:spPr>
        <p:txBody>
          <a:bodyPr/>
          <a:lstStyle>
            <a:defPPr>
              <a:defRPr lang="en-US"/>
            </a:defPPr>
            <a:lvl1pPr algn="ctr" rtl="0" eaLnBrk="0" fontAlgn="base" hangingPunct="0">
              <a:spcBef>
                <a:spcPct val="50000"/>
              </a:spcBef>
              <a:spcAft>
                <a:spcPct val="0"/>
              </a:spcAft>
              <a:defRPr sz="23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pPr algn="r"/>
            <a:fld id="{80312B61-8FBB-43B8-A6DD-B3B75C37806A}" type="slidenum">
              <a:rPr lang="en-US" sz="1292" smtClean="0">
                <a:solidFill>
                  <a:prstClr val="black"/>
                </a:solidFill>
              </a:rPr>
              <a:pPr algn="r"/>
              <a:t>‹#›</a:t>
            </a:fld>
            <a:endParaRPr lang="en-US" sz="1292" dirty="0">
              <a:solidFill>
                <a:prstClr val="black"/>
              </a:solidFill>
            </a:endParaRPr>
          </a:p>
        </p:txBody>
      </p:sp>
    </p:spTree>
    <p:extLst>
      <p:ext uri="{BB962C8B-B14F-4D97-AF65-F5344CB8AC3E}">
        <p14:creationId xmlns:p14="http://schemas.microsoft.com/office/powerpoint/2010/main" val="272351235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Lst>
  <p:hf hdr="0" ftr="0" dt="0"/>
  <p:txStyles>
    <p:titleStyle>
      <a:lvl1pPr algn="ctr" defTabSz="844083" rtl="0" eaLnBrk="1" latinLnBrk="0" hangingPunct="1">
        <a:spcBef>
          <a:spcPct val="0"/>
        </a:spcBef>
        <a:buNone/>
        <a:defRPr sz="4062" kern="1200">
          <a:solidFill>
            <a:schemeClr val="tx1"/>
          </a:solidFill>
          <a:latin typeface="+mj-lt"/>
          <a:ea typeface="+mj-ea"/>
          <a:cs typeface="+mj-cs"/>
        </a:defRPr>
      </a:lvl1pPr>
    </p:titleStyle>
    <p:bodyStyle>
      <a:lvl1pPr marL="316531" indent="-316531" algn="l" defTabSz="844083" rtl="0" eaLnBrk="1" latinLnBrk="0" hangingPunct="1">
        <a:spcBef>
          <a:spcPct val="20000"/>
        </a:spcBef>
        <a:buFont typeface="Arial" pitchFamily="34" charset="0"/>
        <a:buChar char="•"/>
        <a:defRPr sz="2954" kern="1200">
          <a:solidFill>
            <a:schemeClr val="tx1"/>
          </a:solidFill>
          <a:latin typeface="+mn-lt"/>
          <a:ea typeface="+mn-ea"/>
          <a:cs typeface="+mn-cs"/>
        </a:defRPr>
      </a:lvl1pPr>
      <a:lvl2pPr marL="685817" indent="-263776" algn="l" defTabSz="844083" rtl="0" eaLnBrk="1" latinLnBrk="0" hangingPunct="1">
        <a:spcBef>
          <a:spcPct val="20000"/>
        </a:spcBef>
        <a:buFont typeface="Arial" pitchFamily="34" charset="0"/>
        <a:buChar char="–"/>
        <a:defRPr sz="2585" kern="1200">
          <a:solidFill>
            <a:schemeClr val="tx1"/>
          </a:solidFill>
          <a:latin typeface="+mn-lt"/>
          <a:ea typeface="+mn-ea"/>
          <a:cs typeface="+mn-cs"/>
        </a:defRPr>
      </a:lvl2pPr>
      <a:lvl3pPr marL="1055103" indent="-211021" algn="l" defTabSz="844083" rtl="0" eaLnBrk="1" latinLnBrk="0" hangingPunct="1">
        <a:spcBef>
          <a:spcPct val="20000"/>
        </a:spcBef>
        <a:buFont typeface="Arial" pitchFamily="34" charset="0"/>
        <a:buChar char="•"/>
        <a:defRPr sz="2215" kern="1200">
          <a:solidFill>
            <a:schemeClr val="tx1"/>
          </a:solidFill>
          <a:latin typeface="+mn-lt"/>
          <a:ea typeface="+mn-ea"/>
          <a:cs typeface="+mn-cs"/>
        </a:defRPr>
      </a:lvl3pPr>
      <a:lvl4pPr marL="1477145"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4pPr>
      <a:lvl5pPr marL="1899186"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5pPr>
      <a:lvl6pPr marL="2321227"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6pPr>
      <a:lvl7pPr marL="2743269"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7pPr>
      <a:lvl8pPr marL="3165310"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8pPr>
      <a:lvl9pPr marL="3587351"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oleObject" Target="../embeddings/oleObject4.bin"/><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oleObject" Target="../embeddings/oleObject4.bin"/><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oleObject" Target="../embeddings/oleObject4.bin"/><Relationship Id="rId1" Type="http://schemas.openxmlformats.org/officeDocument/2006/relationships/slideLayout" Target="../slideLayouts/slideLayout1.xml"/><Relationship Id="rId4" Type="http://schemas.openxmlformats.org/officeDocument/2006/relationships/image" Target="../media/image165.png"/></Relationships>
</file>

<file path=ppt/slides/_rels/slide103.xml.rels><?xml version="1.0" encoding="UTF-8" standalone="yes"?>
<Relationships xmlns="http://schemas.openxmlformats.org/package/2006/relationships"><Relationship Id="rId3" Type="http://schemas.microsoft.com/office/2007/relationships/media" Target="../media/media2.m4v"/><Relationship Id="rId7" Type="http://schemas.openxmlformats.org/officeDocument/2006/relationships/image" Target="../media/image167.png"/><Relationship Id="rId2" Type="http://schemas.openxmlformats.org/officeDocument/2006/relationships/video" Target="../media/media1.m4v"/><Relationship Id="rId1" Type="http://schemas.microsoft.com/office/2007/relationships/media" Target="../media/media1.m4v"/><Relationship Id="rId6" Type="http://schemas.openxmlformats.org/officeDocument/2006/relationships/image" Target="../media/image166.png"/><Relationship Id="rId5" Type="http://schemas.openxmlformats.org/officeDocument/2006/relationships/slideLayout" Target="../slideLayouts/slideLayout1.xml"/><Relationship Id="rId4" Type="http://schemas.openxmlformats.org/officeDocument/2006/relationships/video" Target="../media/media2.m4v"/></Relationships>
</file>

<file path=ppt/slides/_rels/slide104.xml.rels><?xml version="1.0" encoding="UTF-8" standalone="yes"?>
<Relationships xmlns="http://schemas.openxmlformats.org/package/2006/relationships"><Relationship Id="rId3" Type="http://schemas.microsoft.com/office/2007/relationships/media" Target="../media/media4.m4v"/><Relationship Id="rId7" Type="http://schemas.openxmlformats.org/officeDocument/2006/relationships/image" Target="../media/image169.png"/><Relationship Id="rId2" Type="http://schemas.openxmlformats.org/officeDocument/2006/relationships/video" Target="../media/media3.m4v"/><Relationship Id="rId1" Type="http://schemas.microsoft.com/office/2007/relationships/media" Target="../media/media3.m4v"/><Relationship Id="rId6" Type="http://schemas.openxmlformats.org/officeDocument/2006/relationships/image" Target="../media/image168.png"/><Relationship Id="rId5" Type="http://schemas.openxmlformats.org/officeDocument/2006/relationships/slideLayout" Target="../slideLayouts/slideLayout1.xml"/><Relationship Id="rId4" Type="http://schemas.openxmlformats.org/officeDocument/2006/relationships/video" Target="../media/media4.m4v"/></Relationships>
</file>

<file path=ppt/slides/_rels/slide105.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oleObject" Target="../embeddings/oleObject5.bin"/><Relationship Id="rId1" Type="http://schemas.openxmlformats.org/officeDocument/2006/relationships/slideLayout" Target="../slideLayouts/slideLayout1.xml"/><Relationship Id="rId4" Type="http://schemas.openxmlformats.org/officeDocument/2006/relationships/image" Target="../media/image171.png"/></Relationships>
</file>

<file path=ppt/slides/_rels/slide108.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png"/><Relationship Id="rId1" Type="http://schemas.openxmlformats.org/officeDocument/2006/relationships/slideLayout" Target="../slideLayouts/slideLayout1.xml"/><Relationship Id="rId4" Type="http://schemas.openxmlformats.org/officeDocument/2006/relationships/image" Target="../media/image174.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oleObject" Target="../embeddings/oleObject4.bin"/><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oleObject" Target="../embeddings/oleObject4.bin"/><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oleObject" Target="../embeddings/oleObject4.bin"/><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3" Type="http://schemas.openxmlformats.org/officeDocument/2006/relationships/image" Target="../media/image176.gif"/><Relationship Id="rId2" Type="http://schemas.openxmlformats.org/officeDocument/2006/relationships/image" Target="../media/image175.gif"/><Relationship Id="rId1" Type="http://schemas.openxmlformats.org/officeDocument/2006/relationships/slideLayout" Target="../slideLayouts/slideLayout1.xml"/><Relationship Id="rId4" Type="http://schemas.openxmlformats.org/officeDocument/2006/relationships/image" Target="../media/image177.gif"/></Relationships>
</file>

<file path=ppt/slides/_rels/slide114.xml.rels><?xml version="1.0" encoding="UTF-8" standalone="yes"?>
<Relationships xmlns="http://schemas.openxmlformats.org/package/2006/relationships"><Relationship Id="rId2" Type="http://schemas.openxmlformats.org/officeDocument/2006/relationships/image" Target="../media/image178.gif"/><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8.xml.rels><?xml version="1.0" encoding="UTF-8" standalone="yes"?>
<Relationships xmlns="http://schemas.openxmlformats.org/package/2006/relationships"><Relationship Id="rId3" Type="http://schemas.openxmlformats.org/officeDocument/2006/relationships/hyperlink" Target="http://cds.cern.ch/record/2315172/files/1804.08535.pdf" TargetMode="External"/><Relationship Id="rId2" Type="http://schemas.openxmlformats.org/officeDocument/2006/relationships/hyperlink" Target="http://cds.cern.ch/record/1023436/files/CM-P00065157.pdf" TargetMode="External"/><Relationship Id="rId1" Type="http://schemas.openxmlformats.org/officeDocument/2006/relationships/slideLayout" Target="../slideLayouts/slideLayout1.xml"/><Relationship Id="rId6" Type="http://schemas.openxmlformats.org/officeDocument/2006/relationships/hyperlink" Target="http://inspirehep.net/record/44645" TargetMode="External"/><Relationship Id="rId5" Type="http://schemas.openxmlformats.org/officeDocument/2006/relationships/hyperlink" Target="http://www.slac.stanford.edu/cgi-wrap/getdoc/slac-pub-7684.pdf" TargetMode="External"/><Relationship Id="rId4" Type="http://schemas.openxmlformats.org/officeDocument/2006/relationships/hyperlink" Target="http://cds.cern.ch/record/225609/files/CM-P00059483.pdf" TargetMode="External"/></Relationships>
</file>

<file path=ppt/slides/_rels/slide119.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9.png"/><Relationship Id="rId1" Type="http://schemas.openxmlformats.org/officeDocument/2006/relationships/slideLayout" Target="../slideLayouts/slideLayout1.xml"/><Relationship Id="rId6" Type="http://schemas.openxmlformats.org/officeDocument/2006/relationships/image" Target="../media/image183.png"/><Relationship Id="rId5" Type="http://schemas.openxmlformats.org/officeDocument/2006/relationships/image" Target="../media/image182.png"/><Relationship Id="rId4" Type="http://schemas.openxmlformats.org/officeDocument/2006/relationships/image" Target="../media/image181.png"/></Relationships>
</file>

<file path=ppt/slides/_rels/slide1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image" Target="../media/image184.png"/><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png"/><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188.png"/><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image" Target="../media/image190.png"/><Relationship Id="rId1" Type="http://schemas.openxmlformats.org/officeDocument/2006/relationships/slideLayout" Target="../slideLayouts/slideLayout1.xml"/><Relationship Id="rId4" Type="http://schemas.openxmlformats.org/officeDocument/2006/relationships/image" Target="../media/image192.png"/></Relationships>
</file>

<file path=ppt/slides/_rels/slide1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3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image" Target="../media/image39.gi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1.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1.png"/><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9.png"/><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xml"/><Relationship Id="rId5" Type="http://schemas.openxmlformats.org/officeDocument/2006/relationships/image" Target="../media/image58.png"/><Relationship Id="rId4" Type="http://schemas.openxmlformats.org/officeDocument/2006/relationships/image" Target="../media/image57.png"/></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61.png"/><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68.emf"/><Relationship Id="rId4" Type="http://schemas.openxmlformats.org/officeDocument/2006/relationships/image" Target="../media/image67.png"/></Relationships>
</file>

<file path=ppt/slides/_rels/slide3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70.png"/></Relationships>
</file>

<file path=ppt/slides/_rels/slide33.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73.gif"/><Relationship Id="rId4" Type="http://schemas.openxmlformats.org/officeDocument/2006/relationships/image" Target="../media/image72.gif"/></Relationships>
</file>

<file path=ppt/slides/_rels/slide34.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image" Target="../media/image74.jpg"/><Relationship Id="rId1" Type="http://schemas.openxmlformats.org/officeDocument/2006/relationships/slideLayout" Target="../slideLayouts/slideLayout1.xml"/><Relationship Id="rId5" Type="http://schemas.openxmlformats.org/officeDocument/2006/relationships/image" Target="../media/image77.png"/><Relationship Id="rId4" Type="http://schemas.openxmlformats.org/officeDocument/2006/relationships/image" Target="../media/image76.tif"/></Relationships>
</file>

<file path=ppt/slides/_rels/slide3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g"/><Relationship Id="rId1" Type="http://schemas.openxmlformats.org/officeDocument/2006/relationships/slideLayout" Target="../slideLayouts/slideLayout1.xml"/><Relationship Id="rId4" Type="http://schemas.openxmlformats.org/officeDocument/2006/relationships/image" Target="../media/image8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xml"/><Relationship Id="rId5" Type="http://schemas.openxmlformats.org/officeDocument/2006/relationships/image" Target="../media/image83.jpg"/><Relationship Id="rId4" Type="http://schemas.openxmlformats.org/officeDocument/2006/relationships/image" Target="../media/image77.png"/></Relationships>
</file>

<file path=ppt/slides/_rels/slide3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image" Target="../media/image85.png"/><Relationship Id="rId1" Type="http://schemas.openxmlformats.org/officeDocument/2006/relationships/slideLayout" Target="../slideLayouts/slideLayout1.xml"/><Relationship Id="rId4" Type="http://schemas.openxmlformats.org/officeDocument/2006/relationships/hyperlink" Target="https://en.wikipedia.org/wiki/Transmitter_Sol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43.xml.rels><?xml version="1.0" encoding="UTF-8" standalone="yes"?>
<Relationships xmlns="http://schemas.openxmlformats.org/package/2006/relationships"><Relationship Id="rId2" Type="http://schemas.openxmlformats.org/officeDocument/2006/relationships/image" Target="../media/image890.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jpeg"/><Relationship Id="rId1" Type="http://schemas.openxmlformats.org/officeDocument/2006/relationships/slideLayout" Target="../slideLayouts/slideLayout6.xml"/><Relationship Id="rId4" Type="http://schemas.openxmlformats.org/officeDocument/2006/relationships/image" Target="../media/image9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66.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png"/><Relationship Id="rId1" Type="http://schemas.openxmlformats.org/officeDocument/2006/relationships/slideLayout" Target="../slideLayouts/slideLayout6.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jpeg"/><Relationship Id="rId1" Type="http://schemas.openxmlformats.org/officeDocument/2006/relationships/slideLayout" Target="../slideLayouts/slideLayout1.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5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jpeg"/><Relationship Id="rId1" Type="http://schemas.openxmlformats.org/officeDocument/2006/relationships/slideLayout" Target="../slideLayouts/slideLayout6.xml"/><Relationship Id="rId5" Type="http://schemas.openxmlformats.org/officeDocument/2006/relationships/image" Target="../media/image110.png"/><Relationship Id="rId4" Type="http://schemas.openxmlformats.org/officeDocument/2006/relationships/image" Target="../media/image106.png"/></Relationships>
</file>

<file path=ppt/slides/_rels/slide59.xml.rels><?xml version="1.0" encoding="UTF-8" standalone="yes"?>
<Relationships xmlns="http://schemas.openxmlformats.org/package/2006/relationships"><Relationship Id="rId3" Type="http://schemas.openxmlformats.org/officeDocument/2006/relationships/image" Target="../media/image112.JPG"/><Relationship Id="rId2" Type="http://schemas.openxmlformats.org/officeDocument/2006/relationships/image" Target="../media/image111.jpg"/><Relationship Id="rId1" Type="http://schemas.openxmlformats.org/officeDocument/2006/relationships/slideLayout" Target="../slideLayouts/slideLayout6.xml"/><Relationship Id="rId4" Type="http://schemas.openxmlformats.org/officeDocument/2006/relationships/image" Target="../media/image113.JP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jpeg"/><Relationship Id="rId12"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60.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jp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116.emf"/><Relationship Id="rId2" Type="http://schemas.openxmlformats.org/officeDocument/2006/relationships/oleObject" Target="../embeddings/oleObject3.bin"/><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19.jpg"/><Relationship Id="rId11" Type="http://schemas.openxmlformats.org/officeDocument/2006/relationships/image" Target="../media/image24.png"/><Relationship Id="rId5" Type="http://schemas.openxmlformats.org/officeDocument/2006/relationships/image" Target="../media/image18.jpg"/><Relationship Id="rId10" Type="http://schemas.openxmlformats.org/officeDocument/2006/relationships/image" Target="../media/image23.jpg"/><Relationship Id="rId4" Type="http://schemas.openxmlformats.org/officeDocument/2006/relationships/image" Target="../media/image17.jpeg"/><Relationship Id="rId9" Type="http://schemas.openxmlformats.org/officeDocument/2006/relationships/image" Target="../media/image22.png"/></Relationships>
</file>

<file path=ppt/slides/_rels/slide70.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20.png"/><Relationship Id="rId7" Type="http://schemas.openxmlformats.org/officeDocument/2006/relationships/image" Target="../media/image123.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122.png"/><Relationship Id="rId4" Type="http://schemas.openxmlformats.org/officeDocument/2006/relationships/image" Target="../media/image121.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g"/></Relationships>
</file>

<file path=ppt/slides/_rels/slide8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1.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s>
</file>

<file path=ppt/slides/_rels/slide81.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31.png"/><Relationship Id="rId1" Type="http://schemas.openxmlformats.org/officeDocument/2006/relationships/slideLayout" Target="../slideLayouts/slideLayout1.xml"/><Relationship Id="rId5" Type="http://schemas.openxmlformats.org/officeDocument/2006/relationships/image" Target="../media/image129.png"/><Relationship Id="rId4" Type="http://schemas.openxmlformats.org/officeDocument/2006/relationships/image" Target="../media/image128.png"/></Relationships>
</file>

<file path=ppt/slides/_rels/slide82.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26.png"/><Relationship Id="rId1" Type="http://schemas.openxmlformats.org/officeDocument/2006/relationships/slideLayout" Target="../slideLayouts/slideLayout1.xml"/><Relationship Id="rId5" Type="http://schemas.openxmlformats.org/officeDocument/2006/relationships/image" Target="../media/image129.png"/><Relationship Id="rId4" Type="http://schemas.openxmlformats.org/officeDocument/2006/relationships/image" Target="../media/image128.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134.jpg"/><Relationship Id="rId2" Type="http://schemas.openxmlformats.org/officeDocument/2006/relationships/image" Target="../media/image133.png"/><Relationship Id="rId1" Type="http://schemas.openxmlformats.org/officeDocument/2006/relationships/slideLayout" Target="../slideLayouts/slideLayout1.xml"/><Relationship Id="rId4" Type="http://schemas.openxmlformats.org/officeDocument/2006/relationships/image" Target="../media/image135.png"/></Relationships>
</file>

<file path=ppt/slides/_rels/slide85.xml.rels><?xml version="1.0" encoding="UTF-8" standalone="yes"?>
<Relationships xmlns="http://schemas.openxmlformats.org/package/2006/relationships"><Relationship Id="rId3" Type="http://schemas.openxmlformats.org/officeDocument/2006/relationships/image" Target="../media/image137.jpg"/><Relationship Id="rId2" Type="http://schemas.openxmlformats.org/officeDocument/2006/relationships/image" Target="../media/image136.gif"/><Relationship Id="rId1" Type="http://schemas.openxmlformats.org/officeDocument/2006/relationships/slideLayout" Target="../slideLayouts/slideLayout1.xml"/><Relationship Id="rId5" Type="http://schemas.openxmlformats.org/officeDocument/2006/relationships/image" Target="../media/image139.png"/><Relationship Id="rId4" Type="http://schemas.openxmlformats.org/officeDocument/2006/relationships/image" Target="../media/image138.png"/></Relationships>
</file>

<file path=ppt/slides/_rels/slide86.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1.xml"/><Relationship Id="rId5" Type="http://schemas.openxmlformats.org/officeDocument/2006/relationships/image" Target="../media/image143.png"/><Relationship Id="rId4" Type="http://schemas.openxmlformats.org/officeDocument/2006/relationships/image" Target="../media/image142.png"/></Relationships>
</file>

<file path=ppt/slides/_rels/slide87.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1.xml"/><Relationship Id="rId5" Type="http://schemas.openxmlformats.org/officeDocument/2006/relationships/image" Target="../media/image147.jpg"/><Relationship Id="rId4" Type="http://schemas.openxmlformats.org/officeDocument/2006/relationships/image" Target="../media/image146.png"/></Relationships>
</file>

<file path=ppt/slides/_rels/slide88.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1.xml"/><Relationship Id="rId5" Type="http://schemas.openxmlformats.org/officeDocument/2006/relationships/image" Target="../media/image151.png"/><Relationship Id="rId4" Type="http://schemas.openxmlformats.org/officeDocument/2006/relationships/image" Target="../media/image150.png"/></Relationships>
</file>

<file path=ppt/slides/_rels/slide89.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1.xml"/><Relationship Id="rId6" Type="http://schemas.openxmlformats.org/officeDocument/2006/relationships/image" Target="../media/image151.png"/><Relationship Id="rId5" Type="http://schemas.openxmlformats.org/officeDocument/2006/relationships/image" Target="../media/image152.png"/><Relationship Id="rId4" Type="http://schemas.openxmlformats.org/officeDocument/2006/relationships/image" Target="../media/image15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8" Type="http://schemas.openxmlformats.org/officeDocument/2006/relationships/image" Target="../media/image160.png"/><Relationship Id="rId3" Type="http://schemas.openxmlformats.org/officeDocument/2006/relationships/image" Target="../media/image155.png"/><Relationship Id="rId7" Type="http://schemas.openxmlformats.org/officeDocument/2006/relationships/image" Target="../media/image159.png"/><Relationship Id="rId2" Type="http://schemas.openxmlformats.org/officeDocument/2006/relationships/image" Target="../media/image13.jpeg"/><Relationship Id="rId1" Type="http://schemas.openxmlformats.org/officeDocument/2006/relationships/slideLayout" Target="../slideLayouts/slideLayout1.xml"/><Relationship Id="rId6" Type="http://schemas.openxmlformats.org/officeDocument/2006/relationships/image" Target="../media/image158.png"/><Relationship Id="rId5" Type="http://schemas.openxmlformats.org/officeDocument/2006/relationships/image" Target="../media/image157.png"/><Relationship Id="rId10" Type="http://schemas.openxmlformats.org/officeDocument/2006/relationships/image" Target="../media/image162.png"/><Relationship Id="rId4" Type="http://schemas.openxmlformats.org/officeDocument/2006/relationships/image" Target="../media/image156.png"/><Relationship Id="rId9" Type="http://schemas.openxmlformats.org/officeDocument/2006/relationships/image" Target="../media/image161.png"/></Relationships>
</file>

<file path=ppt/slides/_rels/slide93.xml.rels><?xml version="1.0" encoding="UTF-8" standalone="yes"?>
<Relationships xmlns="http://schemas.openxmlformats.org/package/2006/relationships"><Relationship Id="rId3" Type="http://schemas.openxmlformats.org/officeDocument/2006/relationships/image" Target="../media/image156.png"/><Relationship Id="rId7" Type="http://schemas.openxmlformats.org/officeDocument/2006/relationships/image" Target="../media/image162.png"/><Relationship Id="rId2" Type="http://schemas.openxmlformats.org/officeDocument/2006/relationships/image" Target="../media/image155.png"/><Relationship Id="rId1" Type="http://schemas.openxmlformats.org/officeDocument/2006/relationships/slideLayout" Target="../slideLayouts/slideLayout1.xml"/><Relationship Id="rId6" Type="http://schemas.openxmlformats.org/officeDocument/2006/relationships/image" Target="../media/image161.png"/><Relationship Id="rId5" Type="http://schemas.openxmlformats.org/officeDocument/2006/relationships/image" Target="../media/image159.png"/><Relationship Id="rId4" Type="http://schemas.openxmlformats.org/officeDocument/2006/relationships/image" Target="../media/image157.png"/></Relationships>
</file>

<file path=ppt/slides/_rels/slide94.xml.rels><?xml version="1.0" encoding="UTF-8" standalone="yes"?>
<Relationships xmlns="http://schemas.openxmlformats.org/package/2006/relationships"><Relationship Id="rId3" Type="http://schemas.openxmlformats.org/officeDocument/2006/relationships/image" Target="../media/image156.png"/><Relationship Id="rId7" Type="http://schemas.openxmlformats.org/officeDocument/2006/relationships/image" Target="../media/image162.png"/><Relationship Id="rId2" Type="http://schemas.openxmlformats.org/officeDocument/2006/relationships/image" Target="../media/image155.png"/><Relationship Id="rId1" Type="http://schemas.openxmlformats.org/officeDocument/2006/relationships/slideLayout" Target="../slideLayouts/slideLayout1.xml"/><Relationship Id="rId6" Type="http://schemas.openxmlformats.org/officeDocument/2006/relationships/image" Target="../media/image161.png"/><Relationship Id="rId5" Type="http://schemas.openxmlformats.org/officeDocument/2006/relationships/image" Target="../media/image159.png"/><Relationship Id="rId4" Type="http://schemas.openxmlformats.org/officeDocument/2006/relationships/image" Target="../media/image157.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6.png"/><Relationship Id="rId1" Type="http://schemas.openxmlformats.org/officeDocument/2006/relationships/slideLayout" Target="../slideLayouts/slideLayout1.xml"/><Relationship Id="rId4" Type="http://schemas.openxmlformats.org/officeDocument/2006/relationships/image" Target="../media/image163.png"/></Relationships>
</file>

<file path=ppt/slides/_rels/slide97.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6.png"/><Relationship Id="rId1" Type="http://schemas.openxmlformats.org/officeDocument/2006/relationships/slideLayout" Target="../slideLayouts/slideLayout1.xml"/><Relationship Id="rId4" Type="http://schemas.openxmlformats.org/officeDocument/2006/relationships/image" Target="../media/image163.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27157"/>
            <a:ext cx="7772400" cy="2387600"/>
          </a:xfrm>
        </p:spPr>
        <p:txBody>
          <a:bodyPr anchor="ctr">
            <a:normAutofit/>
          </a:bodyPr>
          <a:lstStyle/>
          <a:p>
            <a:r>
              <a:rPr lang="en-US" dirty="0">
                <a:latin typeface="Constantia" panose="02030602050306030303" pitchFamily="18" charset="0"/>
              </a:rPr>
              <a:t>RF Systems I  </a:t>
            </a:r>
          </a:p>
        </p:txBody>
      </p:sp>
      <p:sp>
        <p:nvSpPr>
          <p:cNvPr id="3" name="Subtitle 2"/>
          <p:cNvSpPr>
            <a:spLocks noGrp="1"/>
          </p:cNvSpPr>
          <p:nvPr>
            <p:ph type="subTitle" idx="1"/>
          </p:nvPr>
        </p:nvSpPr>
        <p:spPr>
          <a:xfrm>
            <a:off x="1143000" y="3719513"/>
            <a:ext cx="6858000" cy="1655762"/>
          </a:xfrm>
        </p:spPr>
        <p:txBody>
          <a:bodyPr>
            <a:normAutofit/>
          </a:bodyPr>
          <a:lstStyle/>
          <a:p>
            <a:r>
              <a:rPr lang="en-US" sz="1800" dirty="0">
                <a:latin typeface="Constantia" panose="02030602050306030303" pitchFamily="18" charset="0"/>
              </a:rPr>
              <a:t>H. Damerau</a:t>
            </a:r>
          </a:p>
          <a:p>
            <a:r>
              <a:rPr lang="en-GB" sz="2100" b="1" dirty="0">
                <a:latin typeface="Constantia" panose="02030602050306030303" pitchFamily="18" charset="0"/>
              </a:rPr>
              <a:t>CERN</a:t>
            </a:r>
            <a:endParaRPr lang="en-US" sz="2100" b="1" dirty="0">
              <a:latin typeface="Constantia" panose="02030602050306030303" pitchFamily="18" charset="0"/>
            </a:endParaRPr>
          </a:p>
          <a:p>
            <a:endParaRPr lang="en-GB" sz="2100" dirty="0">
              <a:latin typeface="Constantia" panose="02030602050306030303" pitchFamily="18" charset="0"/>
            </a:endParaRPr>
          </a:p>
          <a:p>
            <a:endParaRPr lang="en-US" sz="2100" dirty="0">
              <a:latin typeface="Constantia" panose="02030602050306030303" pitchFamily="18" charset="0"/>
            </a:endParaRPr>
          </a:p>
        </p:txBody>
      </p:sp>
      <p:sp>
        <p:nvSpPr>
          <p:cNvPr id="4" name="Rectangle 3"/>
          <p:cNvSpPr/>
          <p:nvPr/>
        </p:nvSpPr>
        <p:spPr>
          <a:xfrm>
            <a:off x="8132536" y="49213"/>
            <a:ext cx="943428" cy="40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900" y="3040062"/>
            <a:ext cx="1474787" cy="1474787"/>
          </a:xfrm>
          <a:prstGeom prst="rect">
            <a:avLst/>
          </a:prstGeom>
        </p:spPr>
      </p:pic>
      <p:pic>
        <p:nvPicPr>
          <p:cNvPr id="6" name="Picture 5"/>
          <p:cNvPicPr>
            <a:picLocks noChangeAspect="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6122602" y="3040063"/>
            <a:ext cx="2262957" cy="1474787"/>
          </a:xfrm>
          <a:prstGeom prst="rect">
            <a:avLst/>
          </a:prstGeom>
        </p:spPr>
      </p:pic>
      <p:sp>
        <p:nvSpPr>
          <p:cNvPr id="7" name="Text Box 5"/>
          <p:cNvSpPr txBox="1">
            <a:spLocks noChangeArrowheads="1"/>
          </p:cNvSpPr>
          <p:nvPr/>
        </p:nvSpPr>
        <p:spPr bwMode="auto">
          <a:xfrm>
            <a:off x="3011487" y="5518150"/>
            <a:ext cx="2971800" cy="396875"/>
          </a:xfrm>
          <a:prstGeom prst="rect">
            <a:avLst/>
          </a:prstGeom>
          <a:noFill/>
          <a:ln w="9525">
            <a:noFill/>
            <a:miter lim="800000"/>
            <a:headEnd/>
            <a:tailEnd/>
          </a:ln>
        </p:spPr>
        <p:txBody>
          <a:bodyPr>
            <a:spAutoFit/>
          </a:bodyPr>
          <a:lstStyle/>
          <a:p>
            <a:pPr algn="ctr"/>
            <a:r>
              <a:rPr lang="en-US" sz="2000" dirty="0">
                <a:solidFill>
                  <a:srgbClr val="000000"/>
                </a:solidFill>
                <a:latin typeface="Constantia" panose="02030602050306030303" pitchFamily="18" charset="0"/>
              </a:rPr>
              <a:t>3 October 2021</a:t>
            </a:r>
            <a:endParaRPr lang="en-US" sz="2000" dirty="0">
              <a:solidFill>
                <a:srgbClr val="000000"/>
              </a:solidFill>
              <a:latin typeface="Constantia" panose="02030602050306030303" pitchFamily="18" charset="0"/>
              <a:ea typeface="Arial Unicode MS" pitchFamily="34" charset="-128"/>
              <a:cs typeface="Arial Unicode MS" pitchFamily="34" charset="-128"/>
            </a:endParaRPr>
          </a:p>
        </p:txBody>
      </p:sp>
      <p:sp>
        <p:nvSpPr>
          <p:cNvPr id="9" name="Text Box 8">
            <a:extLst>
              <a:ext uri="{FF2B5EF4-FFF2-40B4-BE49-F238E27FC236}">
                <a16:creationId xmlns:a16="http://schemas.microsoft.com/office/drawing/2014/main" id="{52D5BA78-68AA-4B87-8E4E-C19C47C16D18}"/>
              </a:ext>
            </a:extLst>
          </p:cNvPr>
          <p:cNvSpPr txBox="1">
            <a:spLocks noChangeArrowheads="1"/>
          </p:cNvSpPr>
          <p:nvPr/>
        </p:nvSpPr>
        <p:spPr bwMode="auto">
          <a:xfrm>
            <a:off x="1663700" y="4890624"/>
            <a:ext cx="5676900" cy="415498"/>
          </a:xfrm>
          <a:prstGeom prst="rect">
            <a:avLst/>
          </a:prstGeom>
          <a:noFill/>
          <a:ln w="9525">
            <a:noFill/>
            <a:miter lim="800000"/>
            <a:headEnd/>
            <a:tailEnd/>
          </a:ln>
        </p:spPr>
        <p:txBody>
          <a:bodyPr wrap="square">
            <a:spAutoFit/>
          </a:bodyPr>
          <a:lstStyle/>
          <a:p>
            <a:pPr algn="ctr"/>
            <a:r>
              <a:rPr lang="en-GB" sz="2100" b="1" dirty="0">
                <a:solidFill>
                  <a:srgbClr val="000000"/>
                </a:solidFill>
                <a:latin typeface="Constantia" panose="02030602050306030303" pitchFamily="18" charset="0"/>
              </a:rPr>
              <a:t>Introduction to Accelerator Physics</a:t>
            </a:r>
            <a:endParaRPr lang="en-GB" sz="2100" dirty="0">
              <a:solidFill>
                <a:srgbClr val="000000"/>
              </a:solidFill>
              <a:latin typeface="Constantia" panose="02030602050306030303" pitchFamily="18" charset="0"/>
            </a:endParaRPr>
          </a:p>
        </p:txBody>
      </p:sp>
    </p:spTree>
    <p:extLst>
      <p:ext uri="{BB962C8B-B14F-4D97-AF65-F5344CB8AC3E}">
        <p14:creationId xmlns:p14="http://schemas.microsoft.com/office/powerpoint/2010/main" val="401286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51246" y="792318"/>
            <a:ext cx="2113885" cy="390748"/>
          </a:xfrm>
          <a:prstGeom prst="rect">
            <a:avLst/>
          </a:prstGeom>
          <a:noFill/>
        </p:spPr>
        <p:txBody>
          <a:bodyPr wrap="square" rtlCol="0">
            <a:spAutoFit/>
          </a:bodyPr>
          <a:lstStyle/>
          <a:p>
            <a:pPr algn="ctr"/>
            <a:r>
              <a:rPr lang="en-US" sz="1939" b="1" dirty="0">
                <a:solidFill>
                  <a:srgbClr val="FF0000"/>
                </a:solidFill>
                <a:latin typeface="Constantia" panose="02030602050306030303" pitchFamily="18" charset="0"/>
              </a:rPr>
              <a:t>Accelerator type</a:t>
            </a:r>
          </a:p>
        </p:txBody>
      </p:sp>
      <p:sp>
        <p:nvSpPr>
          <p:cNvPr id="60" name="TextBox 59"/>
          <p:cNvSpPr txBox="1"/>
          <p:nvPr/>
        </p:nvSpPr>
        <p:spPr>
          <a:xfrm>
            <a:off x="1334199" y="1542319"/>
            <a:ext cx="2406430" cy="390748"/>
          </a:xfrm>
          <a:prstGeom prst="rect">
            <a:avLst/>
          </a:prstGeom>
          <a:noFill/>
        </p:spPr>
        <p:txBody>
          <a:bodyPr wrap="square" rtlCol="0">
            <a:spAutoFit/>
          </a:bodyPr>
          <a:lstStyle/>
          <a:p>
            <a:pPr algn="ctr"/>
            <a:r>
              <a:rPr lang="en-US" sz="1939" b="1" dirty="0">
                <a:solidFill>
                  <a:srgbClr val="C0504D"/>
                </a:solidFill>
                <a:latin typeface="Constantia" panose="02030602050306030303" pitchFamily="18" charset="0"/>
              </a:rPr>
              <a:t>Linear</a:t>
            </a:r>
          </a:p>
        </p:txBody>
      </p:sp>
      <p:sp>
        <p:nvSpPr>
          <p:cNvPr id="62" name="TextBox 61"/>
          <p:cNvSpPr txBox="1"/>
          <p:nvPr/>
        </p:nvSpPr>
        <p:spPr>
          <a:xfrm>
            <a:off x="1756549" y="1770149"/>
            <a:ext cx="1723556" cy="390748"/>
          </a:xfrm>
          <a:prstGeom prst="rect">
            <a:avLst/>
          </a:prstGeom>
          <a:noFill/>
        </p:spPr>
        <p:txBody>
          <a:bodyPr wrap="square" rtlCol="0">
            <a:spAutoFit/>
          </a:bodyPr>
          <a:lstStyle/>
          <a:p>
            <a:r>
              <a:rPr lang="en-US" sz="1939" b="1" dirty="0">
                <a:solidFill>
                  <a:srgbClr val="C0504D"/>
                </a:solidFill>
                <a:latin typeface="Constantia" panose="02030602050306030303" pitchFamily="18" charset="0"/>
              </a:rPr>
              <a:t>(single pass)</a:t>
            </a:r>
          </a:p>
        </p:txBody>
      </p:sp>
      <p:cxnSp>
        <p:nvCxnSpPr>
          <p:cNvPr id="6" name="Straight Arrow Connector 5"/>
          <p:cNvCxnSpPr/>
          <p:nvPr/>
        </p:nvCxnSpPr>
        <p:spPr>
          <a:xfrm flipH="1">
            <a:off x="2670631" y="1183715"/>
            <a:ext cx="1228926" cy="403497"/>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5098692" y="1183715"/>
            <a:ext cx="1229538" cy="403497"/>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7"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system for high-energy accelerators</a:t>
            </a:r>
            <a:endParaRPr lang="en-GB" sz="3200" dirty="0">
              <a:solidFill>
                <a:srgbClr val="1F497D"/>
              </a:solidFill>
              <a:latin typeface="Constantia" pitchFamily="18" charset="0"/>
            </a:endParaRPr>
          </a:p>
        </p:txBody>
      </p:sp>
      <p:grpSp>
        <p:nvGrpSpPr>
          <p:cNvPr id="7" name="Group 6"/>
          <p:cNvGrpSpPr/>
          <p:nvPr/>
        </p:nvGrpSpPr>
        <p:grpSpPr>
          <a:xfrm>
            <a:off x="547946" y="2189175"/>
            <a:ext cx="3868615" cy="4032657"/>
            <a:chOff x="547946" y="2189175"/>
            <a:chExt cx="3868615" cy="4032657"/>
          </a:xfrm>
        </p:grpSpPr>
        <p:grpSp>
          <p:nvGrpSpPr>
            <p:cNvPr id="5" name="Group 4"/>
            <p:cNvGrpSpPr/>
            <p:nvPr/>
          </p:nvGrpSpPr>
          <p:grpSpPr>
            <a:xfrm>
              <a:off x="547946" y="2189175"/>
              <a:ext cx="3868615" cy="764850"/>
              <a:chOff x="620516" y="2435918"/>
              <a:chExt cx="3868615" cy="764850"/>
            </a:xfrm>
          </p:grpSpPr>
          <p:cxnSp>
            <p:nvCxnSpPr>
              <p:cNvPr id="74" name="Straight Arrow Connector 73"/>
              <p:cNvCxnSpPr/>
              <p:nvPr/>
            </p:nvCxnSpPr>
            <p:spPr>
              <a:xfrm flipH="1">
                <a:off x="1547446" y="2435919"/>
                <a:ext cx="666220" cy="455349"/>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2892697" y="2435918"/>
                <a:ext cx="666857" cy="455262"/>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801008" y="2810020"/>
                <a:ext cx="1688123" cy="390748"/>
              </a:xfrm>
              <a:prstGeom prst="rect">
                <a:avLst/>
              </a:prstGeom>
              <a:noFill/>
            </p:spPr>
            <p:txBody>
              <a:bodyPr wrap="square" rtlCol="0">
                <a:spAutoFit/>
              </a:bodyPr>
              <a:lstStyle/>
              <a:p>
                <a:r>
                  <a:rPr lang="en-US" sz="1939" b="1" dirty="0">
                    <a:solidFill>
                      <a:srgbClr val="C0504D"/>
                    </a:solidFill>
                    <a:latin typeface="Constantia" panose="02030602050306030303" pitchFamily="18" charset="0"/>
                  </a:rPr>
                  <a:t>Hadrons</a:t>
                </a:r>
              </a:p>
            </p:txBody>
          </p:sp>
          <p:sp>
            <p:nvSpPr>
              <p:cNvPr id="32" name="TextBox 31"/>
              <p:cNvSpPr txBox="1"/>
              <p:nvPr/>
            </p:nvSpPr>
            <p:spPr>
              <a:xfrm>
                <a:off x="620516" y="2810020"/>
                <a:ext cx="2028361" cy="390748"/>
              </a:xfrm>
              <a:prstGeom prst="rect">
                <a:avLst/>
              </a:prstGeom>
              <a:noFill/>
            </p:spPr>
            <p:txBody>
              <a:bodyPr wrap="square" rtlCol="0">
                <a:spAutoFit/>
              </a:bodyPr>
              <a:lstStyle/>
              <a:p>
                <a:pPr algn="ctr"/>
                <a:r>
                  <a:rPr lang="en-US" sz="1939" b="1" dirty="0">
                    <a:solidFill>
                      <a:srgbClr val="C0504D"/>
                    </a:solidFill>
                    <a:latin typeface="Constantia" panose="02030602050306030303" pitchFamily="18" charset="0"/>
                  </a:rPr>
                  <a:t>Electron</a:t>
                </a:r>
              </a:p>
            </p:txBody>
          </p:sp>
        </p:grpSp>
        <p:cxnSp>
          <p:nvCxnSpPr>
            <p:cNvPr id="39" name="Straight Arrow Connector 38"/>
            <p:cNvCxnSpPr/>
            <p:nvPr/>
          </p:nvCxnSpPr>
          <p:spPr>
            <a:xfrm>
              <a:off x="1435445" y="2932684"/>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3487746" y="2932808"/>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6200000">
              <a:off x="42857" y="4471963"/>
              <a:ext cx="2810575" cy="689163"/>
            </a:xfrm>
            <a:prstGeom prst="rect">
              <a:avLst/>
            </a:prstGeom>
            <a:noFill/>
          </p:spPr>
          <p:txBody>
            <a:bodyPr wrap="square" rtlCol="0">
              <a:spAutoFit/>
            </a:bodyPr>
            <a:lstStyle/>
            <a:p>
              <a:pPr algn="r"/>
              <a:r>
                <a:rPr lang="en-US" sz="1939" b="1" dirty="0">
                  <a:solidFill>
                    <a:srgbClr val="1F497D"/>
                  </a:solidFill>
                  <a:latin typeface="Constantia" panose="02030602050306030303" pitchFamily="18" charset="0"/>
                </a:rPr>
                <a:t>Maximum RF voltage, constant velocity</a:t>
              </a:r>
            </a:p>
          </p:txBody>
        </p:sp>
        <p:sp>
          <p:nvSpPr>
            <p:cNvPr id="43" name="TextBox 42"/>
            <p:cNvSpPr txBox="1"/>
            <p:nvPr/>
          </p:nvSpPr>
          <p:spPr>
            <a:xfrm rot="16200000">
              <a:off x="2049418" y="4471962"/>
              <a:ext cx="2810573" cy="689163"/>
            </a:xfrm>
            <a:prstGeom prst="rect">
              <a:avLst/>
            </a:prstGeom>
            <a:noFill/>
          </p:spPr>
          <p:txBody>
            <a:bodyPr wrap="square" rtlCol="0">
              <a:spAutoFit/>
            </a:bodyPr>
            <a:lstStyle/>
            <a:p>
              <a:pPr algn="r"/>
              <a:r>
                <a:rPr lang="en-US" sz="1939" b="1" dirty="0">
                  <a:solidFill>
                    <a:srgbClr val="1F497D"/>
                  </a:solidFill>
                  <a:latin typeface="Constantia" panose="02030602050306030303" pitchFamily="18" charset="0"/>
                </a:rPr>
                <a:t>Maximum RF voltage, variable velocity</a:t>
              </a:r>
            </a:p>
          </p:txBody>
        </p:sp>
      </p:grpSp>
      <p:sp>
        <p:nvSpPr>
          <p:cNvPr id="64" name="TextBox 63"/>
          <p:cNvSpPr txBox="1"/>
          <p:nvPr/>
        </p:nvSpPr>
        <p:spPr>
          <a:xfrm>
            <a:off x="5469246" y="1542898"/>
            <a:ext cx="2406430" cy="390748"/>
          </a:xfrm>
          <a:prstGeom prst="rect">
            <a:avLst/>
          </a:prstGeom>
          <a:noFill/>
        </p:spPr>
        <p:txBody>
          <a:bodyPr wrap="square" rtlCol="0">
            <a:spAutoFit/>
          </a:bodyPr>
          <a:lstStyle/>
          <a:p>
            <a:pPr algn="ctr"/>
            <a:r>
              <a:rPr lang="en-US" sz="1939" b="1" dirty="0">
                <a:solidFill>
                  <a:srgbClr val="C0504D"/>
                </a:solidFill>
                <a:latin typeface="Constantia" panose="02030602050306030303" pitchFamily="18" charset="0"/>
              </a:rPr>
              <a:t>Circular</a:t>
            </a:r>
          </a:p>
        </p:txBody>
      </p:sp>
      <p:sp>
        <p:nvSpPr>
          <p:cNvPr id="30" name="TextBox 29"/>
          <p:cNvSpPr txBox="1"/>
          <p:nvPr/>
        </p:nvSpPr>
        <p:spPr>
          <a:xfrm>
            <a:off x="5906202" y="1797517"/>
            <a:ext cx="1723556" cy="390748"/>
          </a:xfrm>
          <a:prstGeom prst="rect">
            <a:avLst/>
          </a:prstGeom>
          <a:noFill/>
        </p:spPr>
        <p:txBody>
          <a:bodyPr wrap="square" rtlCol="0">
            <a:spAutoFit/>
          </a:bodyPr>
          <a:lstStyle/>
          <a:p>
            <a:r>
              <a:rPr lang="en-US" sz="1939" b="1" dirty="0">
                <a:solidFill>
                  <a:srgbClr val="C0504D"/>
                </a:solidFill>
                <a:latin typeface="Constantia" panose="02030602050306030303" pitchFamily="18" charset="0"/>
              </a:rPr>
              <a:t>(multi-pass)</a:t>
            </a:r>
          </a:p>
        </p:txBody>
      </p:sp>
      <p:grpSp>
        <p:nvGrpSpPr>
          <p:cNvPr id="9" name="Group 8"/>
          <p:cNvGrpSpPr/>
          <p:nvPr/>
        </p:nvGrpSpPr>
        <p:grpSpPr>
          <a:xfrm>
            <a:off x="4789389" y="2189175"/>
            <a:ext cx="3868615" cy="4592271"/>
            <a:chOff x="4789389" y="2189175"/>
            <a:chExt cx="3868615" cy="4592271"/>
          </a:xfrm>
        </p:grpSpPr>
        <p:cxnSp>
          <p:nvCxnSpPr>
            <p:cNvPr id="118" name="Straight Arrow Connector 117"/>
            <p:cNvCxnSpPr/>
            <p:nvPr/>
          </p:nvCxnSpPr>
          <p:spPr>
            <a:xfrm>
              <a:off x="5716319" y="2932808"/>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a:off x="7768620" y="2932932"/>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rot="16200000">
              <a:off x="4695536" y="4014575"/>
              <a:ext cx="2041566" cy="987578"/>
            </a:xfrm>
            <a:prstGeom prst="rect">
              <a:avLst/>
            </a:prstGeom>
            <a:noFill/>
          </p:spPr>
          <p:txBody>
            <a:bodyPr wrap="square" rtlCol="0">
              <a:spAutoFit/>
            </a:bodyPr>
            <a:lstStyle/>
            <a:p>
              <a:pPr algn="r"/>
              <a:r>
                <a:rPr lang="en-US" sz="1939" b="1" dirty="0">
                  <a:solidFill>
                    <a:srgbClr val="1F497D"/>
                  </a:solidFill>
                  <a:latin typeface="Constantia" panose="02030602050306030303" pitchFamily="18" charset="0"/>
                </a:rPr>
                <a:t>Compensate synchrotron radiation losses</a:t>
              </a:r>
            </a:p>
          </p:txBody>
        </p:sp>
        <p:sp>
          <p:nvSpPr>
            <p:cNvPr id="28" name="TextBox 27"/>
            <p:cNvSpPr txBox="1"/>
            <p:nvPr/>
          </p:nvSpPr>
          <p:spPr>
            <a:xfrm rot="16200000">
              <a:off x="6587858" y="4283569"/>
              <a:ext cx="2281138" cy="689163"/>
            </a:xfrm>
            <a:prstGeom prst="rect">
              <a:avLst/>
            </a:prstGeom>
            <a:noFill/>
          </p:spPr>
          <p:txBody>
            <a:bodyPr wrap="square" rtlCol="0">
              <a:spAutoFit/>
            </a:bodyPr>
            <a:lstStyle/>
            <a:p>
              <a:pPr algn="r"/>
              <a:r>
                <a:rPr lang="en-US" sz="1939" b="1" dirty="0">
                  <a:solidFill>
                    <a:srgbClr val="1F497D"/>
                  </a:solidFill>
                  <a:latin typeface="Constantia" panose="02030602050306030303" pitchFamily="18" charset="0"/>
                </a:rPr>
                <a:t>Sweep frequency with beam</a:t>
              </a:r>
            </a:p>
          </p:txBody>
        </p:sp>
        <p:grpSp>
          <p:nvGrpSpPr>
            <p:cNvPr id="34" name="Group 33"/>
            <p:cNvGrpSpPr/>
            <p:nvPr/>
          </p:nvGrpSpPr>
          <p:grpSpPr>
            <a:xfrm>
              <a:off x="4789389" y="2189175"/>
              <a:ext cx="3868615" cy="764850"/>
              <a:chOff x="620516" y="2435918"/>
              <a:chExt cx="3868615" cy="764850"/>
            </a:xfrm>
          </p:grpSpPr>
          <p:cxnSp>
            <p:nvCxnSpPr>
              <p:cNvPr id="35" name="Straight Arrow Connector 34"/>
              <p:cNvCxnSpPr/>
              <p:nvPr/>
            </p:nvCxnSpPr>
            <p:spPr>
              <a:xfrm flipH="1">
                <a:off x="1547446" y="2435919"/>
                <a:ext cx="666220" cy="455349"/>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892697" y="2435918"/>
                <a:ext cx="666857" cy="455262"/>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801008" y="2810020"/>
                <a:ext cx="1688123" cy="390748"/>
              </a:xfrm>
              <a:prstGeom prst="rect">
                <a:avLst/>
              </a:prstGeom>
              <a:noFill/>
            </p:spPr>
            <p:txBody>
              <a:bodyPr wrap="square" rtlCol="0">
                <a:spAutoFit/>
              </a:bodyPr>
              <a:lstStyle/>
              <a:p>
                <a:r>
                  <a:rPr lang="en-US" sz="1939" b="1" dirty="0">
                    <a:solidFill>
                      <a:srgbClr val="C0504D"/>
                    </a:solidFill>
                    <a:latin typeface="Constantia" panose="02030602050306030303" pitchFamily="18" charset="0"/>
                  </a:rPr>
                  <a:t>Hadrons</a:t>
                </a:r>
              </a:p>
            </p:txBody>
          </p:sp>
          <p:sp>
            <p:nvSpPr>
              <p:cNvPr id="38" name="TextBox 37"/>
              <p:cNvSpPr txBox="1"/>
              <p:nvPr/>
            </p:nvSpPr>
            <p:spPr>
              <a:xfrm>
                <a:off x="620516" y="2810020"/>
                <a:ext cx="2028361" cy="390748"/>
              </a:xfrm>
              <a:prstGeom prst="rect">
                <a:avLst/>
              </a:prstGeom>
              <a:noFill/>
            </p:spPr>
            <p:txBody>
              <a:bodyPr wrap="square" rtlCol="0">
                <a:spAutoFit/>
              </a:bodyPr>
              <a:lstStyle/>
              <a:p>
                <a:pPr algn="ctr"/>
                <a:r>
                  <a:rPr lang="en-US" sz="1939" b="1" dirty="0">
                    <a:solidFill>
                      <a:srgbClr val="C0504D"/>
                    </a:solidFill>
                    <a:latin typeface="Constantia" panose="02030602050306030303" pitchFamily="18" charset="0"/>
                  </a:rPr>
                  <a:t>Electron</a:t>
                </a:r>
              </a:p>
            </p:txBody>
          </p:sp>
        </p:gr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5980" y="5709453"/>
              <a:ext cx="2311119" cy="383082"/>
            </a:xfrm>
            <a:prstGeom prst="rect">
              <a:avLst/>
            </a:prstGeom>
          </p:spPr>
        </p:pic>
        <p:sp>
          <p:nvSpPr>
            <p:cNvPr id="4" name="TextBox 3"/>
            <p:cNvSpPr txBox="1"/>
            <p:nvPr/>
          </p:nvSpPr>
          <p:spPr>
            <a:xfrm>
              <a:off x="5657043" y="6442892"/>
              <a:ext cx="2234330" cy="338554"/>
            </a:xfrm>
            <a:prstGeom prst="rect">
              <a:avLst/>
            </a:prstGeom>
            <a:noFill/>
          </p:spPr>
          <p:txBody>
            <a:bodyPr wrap="none" rtlCol="0">
              <a:spAutoFit/>
            </a:bodyPr>
            <a:lstStyle/>
            <a:p>
              <a:r>
                <a:rPr lang="en-GB" sz="1600" dirty="0">
                  <a:latin typeface="Constantia" panose="02030602050306030303" pitchFamily="18" charset="0"/>
                </a:rPr>
                <a:t>*Exceptions (rare) exist</a:t>
              </a:r>
            </a:p>
          </p:txBody>
        </p:sp>
        <p:sp>
          <p:nvSpPr>
            <p:cNvPr id="33" name="TextBox 32"/>
            <p:cNvSpPr txBox="1"/>
            <p:nvPr/>
          </p:nvSpPr>
          <p:spPr>
            <a:xfrm>
              <a:off x="7778168" y="5554595"/>
              <a:ext cx="340158" cy="523220"/>
            </a:xfrm>
            <a:prstGeom prst="rect">
              <a:avLst/>
            </a:prstGeom>
            <a:noFill/>
          </p:spPr>
          <p:txBody>
            <a:bodyPr wrap="none" rtlCol="0">
              <a:spAutoFit/>
            </a:bodyPr>
            <a:lstStyle/>
            <a:p>
              <a:r>
                <a:rPr lang="en-GB" sz="2800" dirty="0">
                  <a:latin typeface="Constantia" panose="02030602050306030303" pitchFamily="18" charset="0"/>
                </a:rPr>
                <a:t>*</a:t>
              </a:r>
            </a:p>
          </p:txBody>
        </p:sp>
      </p:grpSp>
    </p:spTree>
    <p:extLst>
      <p:ext uri="{BB962C8B-B14F-4D97-AF65-F5344CB8AC3E}">
        <p14:creationId xmlns:p14="http://schemas.microsoft.com/office/powerpoint/2010/main" val="1955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73"/>
          <p:cNvSpPr txBox="1">
            <a:spLocks noChangeArrowheads="1"/>
          </p:cNvSpPr>
          <p:nvPr/>
        </p:nvSpPr>
        <p:spPr bwMode="auto">
          <a:xfrm>
            <a:off x="1266146" y="2511075"/>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Beam phase</a:t>
            </a:r>
            <a:endParaRPr lang="en-US" altLang="en-US" b="1" baseline="-25000" dirty="0">
              <a:latin typeface="Constantia" panose="02030602050306030303" pitchFamily="18" charset="0"/>
              <a:cs typeface="Times New Roman" panose="02020603050405020304" pitchFamily="18" charset="0"/>
            </a:endParaRPr>
          </a:p>
        </p:txBody>
      </p:sp>
      <p:graphicFrame>
        <p:nvGraphicFramePr>
          <p:cNvPr id="7" name="Object 24"/>
          <p:cNvGraphicFramePr>
            <a:graphicFrameLocks noChangeAspect="1"/>
          </p:cNvGraphicFramePr>
          <p:nvPr/>
        </p:nvGraphicFramePr>
        <p:xfrm>
          <a:off x="4168210" y="660156"/>
          <a:ext cx="1969477" cy="1477108"/>
        </p:xfrm>
        <a:graphic>
          <a:graphicData uri="http://schemas.openxmlformats.org/presentationml/2006/ole">
            <mc:AlternateContent xmlns:mc="http://schemas.openxmlformats.org/markup-compatibility/2006">
              <mc:Choice xmlns:v="urn:schemas-microsoft-com:vml" Requires="v">
                <p:oleObj name="Image" r:id="rId2" imgW="19504762" imgH="14628571" progId="PSP7.Image">
                  <p:embed/>
                </p:oleObj>
              </mc:Choice>
              <mc:Fallback>
                <p:oleObj name="Image" r:id="rId2" imgW="19504762" imgH="14628571" progId="PSP7.Image">
                  <p:embed/>
                  <p:pic>
                    <p:nvPicPr>
                      <p:cNvPr id="7" name="Object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8210" y="660156"/>
                        <a:ext cx="1969477" cy="14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Line 25"/>
          <p:cNvSpPr>
            <a:spLocks noChangeShapeType="1"/>
          </p:cNvSpPr>
          <p:nvPr/>
        </p:nvSpPr>
        <p:spPr bwMode="auto">
          <a:xfrm flipH="1">
            <a:off x="1025091" y="1344964"/>
            <a:ext cx="5204916" cy="17244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9" name="Oval 26"/>
          <p:cNvSpPr>
            <a:spLocks noChangeArrowheads="1"/>
          </p:cNvSpPr>
          <p:nvPr/>
        </p:nvSpPr>
        <p:spPr bwMode="auto">
          <a:xfrm>
            <a:off x="1455913" y="1331302"/>
            <a:ext cx="140677" cy="351692"/>
          </a:xfrm>
          <a:prstGeom prst="ellipse">
            <a:avLst/>
          </a:prstGeom>
          <a:noFill/>
          <a:ln w="38100">
            <a:solidFill>
              <a:srgbClr val="8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0" name="Line 27"/>
          <p:cNvSpPr>
            <a:spLocks noChangeShapeType="1"/>
          </p:cNvSpPr>
          <p:nvPr/>
        </p:nvSpPr>
        <p:spPr bwMode="auto">
          <a:xfrm flipH="1">
            <a:off x="5988218" y="1347422"/>
            <a:ext cx="241789" cy="879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1" name="AutoShape 30"/>
          <p:cNvSpPr>
            <a:spLocks noChangeArrowheads="1"/>
          </p:cNvSpPr>
          <p:nvPr/>
        </p:nvSpPr>
        <p:spPr bwMode="auto">
          <a:xfrm rot="21480000">
            <a:off x="1938897" y="1347466"/>
            <a:ext cx="2063790" cy="211015"/>
          </a:xfrm>
          <a:prstGeom prst="rightArrow">
            <a:avLst>
              <a:gd name="adj1" fmla="val 50000"/>
              <a:gd name="adj2" fmla="val 100000"/>
            </a:avLst>
          </a:prstGeom>
          <a:solidFill>
            <a:srgbClr val="C0504D"/>
          </a:solidFill>
          <a:ln w="9525">
            <a:solidFill>
              <a:schemeClr val="tx1"/>
            </a:solidFill>
            <a:miter lim="800000"/>
            <a:headEnd/>
            <a:tailEnd/>
          </a:ln>
          <a:effec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nvGrpSpPr>
          <p:cNvPr id="12" name="Group 33"/>
          <p:cNvGrpSpPr>
            <a:grpSpLocks/>
          </p:cNvGrpSpPr>
          <p:nvPr/>
        </p:nvGrpSpPr>
        <p:grpSpPr bwMode="auto">
          <a:xfrm>
            <a:off x="2080167" y="2137263"/>
            <a:ext cx="844062" cy="844062"/>
            <a:chOff x="2592" y="1920"/>
            <a:chExt cx="576" cy="576"/>
          </a:xfrm>
        </p:grpSpPr>
        <p:sp>
          <p:nvSpPr>
            <p:cNvPr id="13"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4" name="Text Box 32"/>
            <p:cNvSpPr txBox="1">
              <a:spLocks noChangeArrowheads="1"/>
            </p:cNvSpPr>
            <p:nvPr/>
          </p:nvSpPr>
          <p:spPr bwMode="auto">
            <a:xfrm>
              <a:off x="2663" y="2016"/>
              <a:ext cx="403"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585" b="1" dirty="0" err="1">
                  <a:latin typeface="Symbol" panose="05050102010706020507" pitchFamily="18" charset="2"/>
                  <a:cs typeface="Times New Roman" panose="02020603050405020304" pitchFamily="18" charset="0"/>
                </a:rPr>
                <a:t>Df</a:t>
              </a:r>
              <a:endParaRPr lang="en-US" altLang="en-US" sz="2585" b="1" dirty="0">
                <a:latin typeface="Symbol" panose="05050102010706020507" pitchFamily="18" charset="2"/>
                <a:cs typeface="Times New Roman" panose="02020603050405020304" pitchFamily="18" charset="0"/>
              </a:endParaRPr>
            </a:p>
          </p:txBody>
        </p:sp>
      </p:grpSp>
      <p:sp>
        <p:nvSpPr>
          <p:cNvPr id="15" name="Line 35"/>
          <p:cNvSpPr>
            <a:spLocks noChangeShapeType="1"/>
          </p:cNvSpPr>
          <p:nvPr/>
        </p:nvSpPr>
        <p:spPr bwMode="auto">
          <a:xfrm>
            <a:off x="1526984" y="1682994"/>
            <a:ext cx="0" cy="87630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6" name="Line 36"/>
          <p:cNvSpPr>
            <a:spLocks noChangeShapeType="1"/>
          </p:cNvSpPr>
          <p:nvPr/>
        </p:nvSpPr>
        <p:spPr bwMode="auto">
          <a:xfrm>
            <a:off x="4933141" y="1504217"/>
            <a:ext cx="0" cy="1055077"/>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7" name="Line 37"/>
          <p:cNvSpPr>
            <a:spLocks noChangeShapeType="1"/>
          </p:cNvSpPr>
          <p:nvPr/>
        </p:nvSpPr>
        <p:spPr bwMode="auto">
          <a:xfrm>
            <a:off x="1517459" y="2559294"/>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8" name="Line 38"/>
          <p:cNvSpPr>
            <a:spLocks noChangeShapeType="1"/>
          </p:cNvSpPr>
          <p:nvPr/>
        </p:nvSpPr>
        <p:spPr bwMode="auto">
          <a:xfrm flipH="1">
            <a:off x="2924229" y="2559294"/>
            <a:ext cx="2008912"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9" name="Line 39"/>
          <p:cNvSpPr>
            <a:spLocks noChangeShapeType="1"/>
          </p:cNvSpPr>
          <p:nvPr/>
        </p:nvSpPr>
        <p:spPr bwMode="auto">
          <a:xfrm>
            <a:off x="2502198" y="2981324"/>
            <a:ext cx="0" cy="1837427"/>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0" name="Oval 43"/>
          <p:cNvSpPr>
            <a:spLocks noChangeArrowheads="1"/>
          </p:cNvSpPr>
          <p:nvPr/>
        </p:nvSpPr>
        <p:spPr bwMode="auto">
          <a:xfrm>
            <a:off x="2220844" y="4820383"/>
            <a:ext cx="562708" cy="562708"/>
          </a:xfrm>
          <a:prstGeom prst="ellipse">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21" name="Text Box 49"/>
          <p:cNvSpPr txBox="1">
            <a:spLocks noChangeArrowheads="1"/>
          </p:cNvSpPr>
          <p:nvPr/>
        </p:nvSpPr>
        <p:spPr bwMode="auto">
          <a:xfrm>
            <a:off x="2164519" y="4829436"/>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sp>
        <p:nvSpPr>
          <p:cNvPr id="22" name="Line 50"/>
          <p:cNvSpPr>
            <a:spLocks noChangeShapeType="1"/>
          </p:cNvSpPr>
          <p:nvPr/>
        </p:nvSpPr>
        <p:spPr bwMode="auto">
          <a:xfrm>
            <a:off x="1517459" y="5101737"/>
            <a:ext cx="703385"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3" name="Line 51"/>
          <p:cNvSpPr>
            <a:spLocks noChangeShapeType="1"/>
          </p:cNvSpPr>
          <p:nvPr/>
        </p:nvSpPr>
        <p:spPr bwMode="auto">
          <a:xfrm>
            <a:off x="4101534" y="5101737"/>
            <a:ext cx="1042621"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4" name="Rectangle 58"/>
          <p:cNvSpPr>
            <a:spLocks noChangeArrowheads="1"/>
          </p:cNvSpPr>
          <p:nvPr/>
        </p:nvSpPr>
        <p:spPr bwMode="auto">
          <a:xfrm>
            <a:off x="5144156" y="2048363"/>
            <a:ext cx="844062" cy="84406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28" name="Text Box 66"/>
          <p:cNvSpPr txBox="1">
            <a:spLocks noChangeArrowheads="1"/>
          </p:cNvSpPr>
          <p:nvPr/>
        </p:nvSpPr>
        <p:spPr bwMode="auto">
          <a:xfrm>
            <a:off x="486379" y="960338"/>
            <a:ext cx="20621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dirty="0">
                <a:latin typeface="Constantia" panose="02030602050306030303" pitchFamily="18" charset="0"/>
                <a:cs typeface="Consolas" panose="020B0609020204030204" pitchFamily="49" charset="0"/>
              </a:rPr>
              <a:t>Phase pick-up</a:t>
            </a:r>
          </a:p>
        </p:txBody>
      </p:sp>
      <p:sp>
        <p:nvSpPr>
          <p:cNvPr id="29" name="Text Box 67"/>
          <p:cNvSpPr txBox="1">
            <a:spLocks noChangeArrowheads="1"/>
          </p:cNvSpPr>
          <p:nvPr/>
        </p:nvSpPr>
        <p:spPr bwMode="auto">
          <a:xfrm>
            <a:off x="4511110" y="589818"/>
            <a:ext cx="1266092" cy="37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RF cavity</a:t>
            </a:r>
          </a:p>
        </p:txBody>
      </p:sp>
      <p:sp>
        <p:nvSpPr>
          <p:cNvPr id="30" name="Line 69"/>
          <p:cNvSpPr>
            <a:spLocks noChangeShapeType="1"/>
          </p:cNvSpPr>
          <p:nvPr/>
        </p:nvSpPr>
        <p:spPr bwMode="auto">
          <a:xfrm>
            <a:off x="5355172" y="2259379"/>
            <a:ext cx="0" cy="42203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1" name="Line 70"/>
          <p:cNvSpPr>
            <a:spLocks noChangeShapeType="1"/>
          </p:cNvSpPr>
          <p:nvPr/>
        </p:nvSpPr>
        <p:spPr bwMode="auto">
          <a:xfrm>
            <a:off x="5355171" y="2259379"/>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2" name="Line 71"/>
          <p:cNvSpPr>
            <a:spLocks noChangeShapeType="1"/>
          </p:cNvSpPr>
          <p:nvPr/>
        </p:nvSpPr>
        <p:spPr bwMode="auto">
          <a:xfrm flipH="1">
            <a:off x="5355171" y="2470394"/>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3" name="Text Box 72"/>
          <p:cNvSpPr txBox="1">
            <a:spLocks noChangeArrowheads="1"/>
          </p:cNvSpPr>
          <p:nvPr/>
        </p:nvSpPr>
        <p:spPr bwMode="auto">
          <a:xfrm>
            <a:off x="207858" y="4744284"/>
            <a:ext cx="1828800"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Synchronous phase, </a:t>
            </a:r>
            <a:r>
              <a:rPr lang="en-US" altLang="en-US" b="1" dirty="0">
                <a:latin typeface="Symbol" panose="05050102010706020507" pitchFamily="18" charset="2"/>
                <a:cs typeface="Times New Roman" panose="02020603050405020304" pitchFamily="18" charset="0"/>
              </a:rPr>
              <a:t>f</a:t>
            </a:r>
            <a:r>
              <a:rPr lang="en-US" altLang="en-US" b="1" baseline="-25000" dirty="0">
                <a:latin typeface="Constantia" panose="02030602050306030303" pitchFamily="18" charset="0"/>
                <a:cs typeface="Times New Roman" panose="02020603050405020304" pitchFamily="18" charset="0"/>
              </a:rPr>
              <a:t>s</a:t>
            </a:r>
          </a:p>
        </p:txBody>
      </p:sp>
      <p:sp>
        <p:nvSpPr>
          <p:cNvPr id="34" name="Text Box 74"/>
          <p:cNvSpPr txBox="1">
            <a:spLocks noChangeArrowheads="1"/>
          </p:cNvSpPr>
          <p:nvPr/>
        </p:nvSpPr>
        <p:spPr bwMode="auto">
          <a:xfrm>
            <a:off x="2958535" y="2511197"/>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Cavity phase</a:t>
            </a:r>
            <a:endParaRPr lang="en-US" altLang="en-US" b="1" baseline="-25000" dirty="0">
              <a:latin typeface="Constantia" panose="02030602050306030303" pitchFamily="18" charset="0"/>
              <a:cs typeface="Times New Roman" panose="02020603050405020304" pitchFamily="18" charset="0"/>
            </a:endParaRPr>
          </a:p>
        </p:txBody>
      </p:sp>
      <p:sp>
        <p:nvSpPr>
          <p:cNvPr id="35" name="Text Box 76"/>
          <p:cNvSpPr txBox="1">
            <a:spLocks noChangeArrowheads="1"/>
          </p:cNvSpPr>
          <p:nvPr/>
        </p:nvSpPr>
        <p:spPr bwMode="auto">
          <a:xfrm>
            <a:off x="5988218" y="2189041"/>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b="1" dirty="0">
                <a:latin typeface="Constantia" panose="02030602050306030303" pitchFamily="18" charset="0"/>
                <a:cs typeface="Times New Roman" panose="02020603050405020304" pitchFamily="18" charset="0"/>
              </a:rPr>
              <a:t>Power amplifier</a:t>
            </a:r>
            <a:endParaRPr lang="en-US" altLang="en-US" b="1" baseline="-25000" dirty="0">
              <a:latin typeface="Constantia" panose="02030602050306030303" pitchFamily="18" charset="0"/>
              <a:cs typeface="Times New Roman" panose="02020603050405020304" pitchFamily="18" charset="0"/>
            </a:endParaRPr>
          </a:p>
        </p:txBody>
      </p:sp>
      <p:sp>
        <p:nvSpPr>
          <p:cNvPr id="36" name="Line 84"/>
          <p:cNvSpPr>
            <a:spLocks noChangeShapeType="1"/>
          </p:cNvSpPr>
          <p:nvPr/>
        </p:nvSpPr>
        <p:spPr bwMode="auto">
          <a:xfrm flipV="1">
            <a:off x="5566187" y="1715232"/>
            <a:ext cx="0" cy="335817"/>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7" name="Line 85"/>
          <p:cNvSpPr>
            <a:spLocks noChangeShapeType="1"/>
          </p:cNvSpPr>
          <p:nvPr/>
        </p:nvSpPr>
        <p:spPr bwMode="auto">
          <a:xfrm flipV="1">
            <a:off x="5566187" y="2901950"/>
            <a:ext cx="0" cy="524668"/>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4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Beam phase loop</a:t>
            </a:r>
            <a:endParaRPr lang="en-GB" sz="3200" dirty="0">
              <a:solidFill>
                <a:srgbClr val="1F497D"/>
              </a:solidFill>
              <a:latin typeface="Constantia" pitchFamily="18" charset="0"/>
            </a:endParaRPr>
          </a:p>
        </p:txBody>
      </p:sp>
      <p:sp>
        <p:nvSpPr>
          <p:cNvPr id="45" name="Text Box 49"/>
          <p:cNvSpPr txBox="1">
            <a:spLocks noChangeArrowheads="1"/>
          </p:cNvSpPr>
          <p:nvPr/>
        </p:nvSpPr>
        <p:spPr bwMode="auto">
          <a:xfrm>
            <a:off x="2320309" y="4713167"/>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grpSp>
        <p:nvGrpSpPr>
          <p:cNvPr id="46" name="Group 60"/>
          <p:cNvGrpSpPr>
            <a:grpSpLocks/>
          </p:cNvGrpSpPr>
          <p:nvPr/>
        </p:nvGrpSpPr>
        <p:grpSpPr bwMode="auto">
          <a:xfrm>
            <a:off x="5144154" y="3422405"/>
            <a:ext cx="880696" cy="844062"/>
            <a:chOff x="2592" y="1920"/>
            <a:chExt cx="601" cy="576"/>
          </a:xfrm>
        </p:grpSpPr>
        <p:sp>
          <p:nvSpPr>
            <p:cNvPr id="47"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48" name="Text Box 62"/>
            <p:cNvSpPr txBox="1">
              <a:spLocks noChangeArrowheads="1"/>
            </p:cNvSpPr>
            <p:nvPr/>
          </p:nvSpPr>
          <p:spPr bwMode="auto">
            <a:xfrm>
              <a:off x="2617" y="2074"/>
              <a:ext cx="576" cy="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100" b="1" dirty="0">
                  <a:latin typeface="Constantia" panose="02030602050306030303" pitchFamily="18" charset="0"/>
                  <a:cs typeface="Times New Roman" panose="02020603050405020304" pitchFamily="18" charset="0"/>
                </a:rPr>
                <a:t>DDS</a:t>
              </a:r>
            </a:p>
          </p:txBody>
        </p:sp>
      </p:grpSp>
      <p:sp>
        <p:nvSpPr>
          <p:cNvPr id="49" name="Up Arrow 48"/>
          <p:cNvSpPr/>
          <p:nvPr/>
        </p:nvSpPr>
        <p:spPr>
          <a:xfrm>
            <a:off x="5437966" y="4265865"/>
            <a:ext cx="264419" cy="1671143"/>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2" name="Text Box 76"/>
          <p:cNvSpPr txBox="1">
            <a:spLocks noChangeArrowheads="1"/>
          </p:cNvSpPr>
          <p:nvPr/>
        </p:nvSpPr>
        <p:spPr bwMode="auto">
          <a:xfrm>
            <a:off x="5988218" y="3538679"/>
            <a:ext cx="154744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b="1" dirty="0">
                <a:latin typeface="Constantia" panose="02030602050306030303" pitchFamily="18" charset="0"/>
                <a:cs typeface="Times New Roman" panose="02020603050405020304" pitchFamily="18" charset="0"/>
              </a:rPr>
              <a:t>Digital synthesizer</a:t>
            </a:r>
            <a:endParaRPr lang="en-US" altLang="en-US" b="1" baseline="-25000" dirty="0">
              <a:latin typeface="Constantia" panose="02030602050306030303" pitchFamily="18" charset="0"/>
              <a:cs typeface="Times New Roman" panose="02020603050405020304" pitchFamily="18" charset="0"/>
            </a:endParaRPr>
          </a:p>
        </p:txBody>
      </p:sp>
      <p:grpSp>
        <p:nvGrpSpPr>
          <p:cNvPr id="2" name="Group 1"/>
          <p:cNvGrpSpPr/>
          <p:nvPr/>
        </p:nvGrpSpPr>
        <p:grpSpPr>
          <a:xfrm>
            <a:off x="6471350" y="660156"/>
            <a:ext cx="2536578" cy="1235320"/>
            <a:chOff x="6480587" y="660156"/>
            <a:chExt cx="2536578" cy="1235320"/>
          </a:xfrm>
        </p:grpSpPr>
        <p:sp>
          <p:nvSpPr>
            <p:cNvPr id="39" name="Line 87"/>
            <p:cNvSpPr>
              <a:spLocks noChangeShapeType="1"/>
            </p:cNvSpPr>
            <p:nvPr/>
          </p:nvSpPr>
          <p:spPr bwMode="auto">
            <a:xfrm>
              <a:off x="6691602" y="913668"/>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40" name="Text Box 88"/>
            <p:cNvSpPr txBox="1">
              <a:spLocks noChangeArrowheads="1"/>
            </p:cNvSpPr>
            <p:nvPr/>
          </p:nvSpPr>
          <p:spPr bwMode="auto">
            <a:xfrm>
              <a:off x="7254310" y="730495"/>
              <a:ext cx="984738"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RF</a:t>
              </a:r>
              <a:endParaRPr lang="en-US" altLang="en-US" sz="1846" b="1" baseline="-25000" dirty="0">
                <a:latin typeface="Constantia" panose="02030602050306030303" pitchFamily="18" charset="0"/>
                <a:cs typeface="Times New Roman" panose="02020603050405020304" pitchFamily="18" charset="0"/>
              </a:endParaRPr>
            </a:p>
          </p:txBody>
        </p:sp>
        <p:sp>
          <p:nvSpPr>
            <p:cNvPr id="41" name="Line 89"/>
            <p:cNvSpPr>
              <a:spLocks noChangeShapeType="1"/>
            </p:cNvSpPr>
            <p:nvPr/>
          </p:nvSpPr>
          <p:spPr bwMode="auto">
            <a:xfrm>
              <a:off x="6691602" y="1265360"/>
              <a:ext cx="562708"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42" name="Text Box 90"/>
            <p:cNvSpPr txBox="1">
              <a:spLocks noChangeArrowheads="1"/>
            </p:cNvSpPr>
            <p:nvPr/>
          </p:nvSpPr>
          <p:spPr bwMode="auto">
            <a:xfrm>
              <a:off x="7254310" y="1082187"/>
              <a:ext cx="1547446"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Slow signal</a:t>
              </a:r>
              <a:endParaRPr lang="en-US" altLang="en-US" sz="1846" b="1" baseline="-25000" dirty="0">
                <a:latin typeface="Constantia" panose="02030602050306030303" pitchFamily="18" charset="0"/>
                <a:cs typeface="Times New Roman" panose="02020603050405020304" pitchFamily="18" charset="0"/>
              </a:endParaRPr>
            </a:p>
          </p:txBody>
        </p:sp>
        <p:sp>
          <p:nvSpPr>
            <p:cNvPr id="43" name="Rectangle 91"/>
            <p:cNvSpPr>
              <a:spLocks noChangeArrowheads="1"/>
            </p:cNvSpPr>
            <p:nvPr/>
          </p:nvSpPr>
          <p:spPr bwMode="auto">
            <a:xfrm>
              <a:off x="6480587" y="660156"/>
              <a:ext cx="2390645" cy="1235320"/>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54" name="Up Arrow 53"/>
            <p:cNvSpPr/>
            <p:nvPr/>
          </p:nvSpPr>
          <p:spPr>
            <a:xfrm rot="5400000">
              <a:off x="6842943" y="1341053"/>
              <a:ext cx="264419" cy="558312"/>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5" name="Text Box 90"/>
            <p:cNvSpPr txBox="1">
              <a:spLocks noChangeArrowheads="1"/>
            </p:cNvSpPr>
            <p:nvPr/>
          </p:nvSpPr>
          <p:spPr bwMode="auto">
            <a:xfrm>
              <a:off x="7254308" y="1434104"/>
              <a:ext cx="176285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000" b="1" i="1" dirty="0">
                  <a:latin typeface="Constantia" panose="02030602050306030303" pitchFamily="18" charset="0"/>
                  <a:cs typeface="Times New Roman" panose="02020603050405020304" pitchFamily="18" charset="0"/>
                </a:rPr>
                <a:t>h</a:t>
              </a:r>
              <a:r>
                <a:rPr lang="en-US" altLang="en-US" sz="1846" b="1" dirty="0">
                  <a:latin typeface="Constantia" panose="02030602050306030303" pitchFamily="18" charset="0"/>
                  <a:cs typeface="Times New Roman" panose="02020603050405020304" pitchFamily="18" charset="0"/>
                </a:rPr>
                <a:t> </a:t>
              </a:r>
              <a:r>
                <a:rPr lang="en-US" altLang="en-US" sz="1846" b="1" i="1" dirty="0" err="1">
                  <a:latin typeface="Constantia" panose="02030602050306030303" pitchFamily="18" charset="0"/>
                  <a:cs typeface="Times New Roman" panose="02020603050405020304" pitchFamily="18" charset="0"/>
                </a:rPr>
                <a:t>f</a:t>
              </a:r>
              <a:r>
                <a:rPr lang="en-US" altLang="en-US" sz="1846" b="1" baseline="-25000" dirty="0" err="1">
                  <a:latin typeface="Constantia" panose="02030602050306030303" pitchFamily="18" charset="0"/>
                  <a:cs typeface="Times New Roman" panose="02020603050405020304" pitchFamily="18" charset="0"/>
                </a:rPr>
                <a:t>rev</a:t>
              </a:r>
              <a:r>
                <a:rPr lang="en-US" altLang="en-US" sz="1846" b="1" dirty="0">
                  <a:latin typeface="Constantia" panose="02030602050306030303" pitchFamily="18" charset="0"/>
                  <a:cs typeface="Times New Roman" panose="02020603050405020304" pitchFamily="18" charset="0"/>
                </a:rPr>
                <a:t> (digital)</a:t>
              </a:r>
            </a:p>
          </p:txBody>
        </p:sp>
      </p:grpSp>
      <p:sp>
        <p:nvSpPr>
          <p:cNvPr id="68" name="Text Box 73"/>
          <p:cNvSpPr txBox="1">
            <a:spLocks noChangeArrowheads="1"/>
          </p:cNvSpPr>
          <p:nvPr/>
        </p:nvSpPr>
        <p:spPr bwMode="auto">
          <a:xfrm>
            <a:off x="5122175" y="2888924"/>
            <a:ext cx="5106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err="1">
                <a:solidFill>
                  <a:srgbClr val="0000FF"/>
                </a:solidFill>
                <a:latin typeface="Constantia" panose="02030602050306030303" pitchFamily="18" charset="0"/>
                <a:cs typeface="Times New Roman" panose="02020603050405020304" pitchFamily="18" charset="0"/>
              </a:rPr>
              <a:t>f</a:t>
            </a:r>
            <a:r>
              <a:rPr lang="en-US" altLang="en-US" b="1" baseline="-25000" dirty="0" err="1">
                <a:solidFill>
                  <a:srgbClr val="0000FF"/>
                </a:solidFill>
                <a:latin typeface="Constantia" panose="02030602050306030303" pitchFamily="18" charset="0"/>
                <a:cs typeface="Times New Roman" panose="02020603050405020304" pitchFamily="18" charset="0"/>
              </a:rPr>
              <a:t>RF</a:t>
            </a:r>
            <a:endParaRPr lang="en-US" altLang="en-US" b="1" i="1" baseline="-25000" dirty="0">
              <a:solidFill>
                <a:srgbClr val="0000FF"/>
              </a:solidFill>
              <a:latin typeface="Constantia" panose="02030602050306030303" pitchFamily="18" charset="0"/>
              <a:cs typeface="Times New Roman" panose="02020603050405020304" pitchFamily="18" charset="0"/>
            </a:endParaRPr>
          </a:p>
        </p:txBody>
      </p:sp>
      <p:grpSp>
        <p:nvGrpSpPr>
          <p:cNvPr id="69" name="Group 60"/>
          <p:cNvGrpSpPr>
            <a:grpSpLocks/>
          </p:cNvGrpSpPr>
          <p:nvPr/>
        </p:nvGrpSpPr>
        <p:grpSpPr bwMode="auto">
          <a:xfrm>
            <a:off x="3254667" y="4679706"/>
            <a:ext cx="844062" cy="844062"/>
            <a:chOff x="2592" y="1920"/>
            <a:chExt cx="576" cy="576"/>
          </a:xfrm>
        </p:grpSpPr>
        <p:sp>
          <p:nvSpPr>
            <p:cNvPr id="70"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71"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filter</a:t>
              </a:r>
            </a:p>
          </p:txBody>
        </p:sp>
      </p:grpSp>
      <p:sp>
        <p:nvSpPr>
          <p:cNvPr id="72" name="Line 51"/>
          <p:cNvSpPr>
            <a:spLocks noChangeShapeType="1"/>
          </p:cNvSpPr>
          <p:nvPr/>
        </p:nvSpPr>
        <p:spPr bwMode="auto">
          <a:xfrm>
            <a:off x="2783552" y="5101737"/>
            <a:ext cx="462330"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61" name="Text Box 73"/>
          <p:cNvSpPr txBox="1">
            <a:spLocks noChangeArrowheads="1"/>
          </p:cNvSpPr>
          <p:nvPr/>
        </p:nvSpPr>
        <p:spPr bwMode="auto">
          <a:xfrm>
            <a:off x="4591062" y="5923764"/>
            <a:ext cx="194599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a:latin typeface="Constantia" panose="02030602050306030303" pitchFamily="18" charset="0"/>
                <a:cs typeface="Times New Roman" panose="02020603050405020304" pitchFamily="18" charset="0"/>
              </a:rPr>
              <a:t>h</a:t>
            </a:r>
            <a:r>
              <a:rPr lang="en-US" altLang="en-US" b="1" dirty="0">
                <a:latin typeface="Constantia" panose="02030602050306030303" pitchFamily="18" charset="0"/>
                <a:cs typeface="Times New Roman" panose="02020603050405020304" pitchFamily="18" charset="0"/>
              </a:rPr>
              <a:t> · </a:t>
            </a:r>
            <a:r>
              <a:rPr lang="en-US" altLang="en-US" b="1" i="1" dirty="0" err="1">
                <a:latin typeface="Constantia" panose="02030602050306030303" pitchFamily="18" charset="0"/>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rev</a:t>
            </a:r>
            <a:r>
              <a:rPr lang="en-US" altLang="en-US" b="1" dirty="0">
                <a:latin typeface="Constantia" panose="02030602050306030303" pitchFamily="18" charset="0"/>
                <a:cs typeface="Times New Roman" panose="02020603050405020304" pitchFamily="18" charset="0"/>
              </a:rPr>
              <a:t>, from </a:t>
            </a:r>
            <a:r>
              <a:rPr lang="en-US" altLang="en-US" b="1" i="1" dirty="0">
                <a:latin typeface="Constantia" panose="02030602050306030303" pitchFamily="18" charset="0"/>
                <a:cs typeface="Times New Roman" panose="02020603050405020304" pitchFamily="18" charset="0"/>
              </a:rPr>
              <a:t>B, p</a:t>
            </a:r>
            <a:endParaRPr lang="en-US" altLang="en-US" b="1" i="1" baseline="-25000" dirty="0">
              <a:latin typeface="Constantia" panose="02030602050306030303" pitchFamily="18" charset="0"/>
              <a:cs typeface="Times New Roman" panose="02020603050405020304" pitchFamily="18" charset="0"/>
            </a:endParaRPr>
          </a:p>
        </p:txBody>
      </p:sp>
      <p:sp>
        <p:nvSpPr>
          <p:cNvPr id="56" name="Text Box 76"/>
          <p:cNvSpPr txBox="1">
            <a:spLocks noChangeArrowheads="1"/>
          </p:cNvSpPr>
          <p:nvPr/>
        </p:nvSpPr>
        <p:spPr bwMode="auto">
          <a:xfrm>
            <a:off x="3956801" y="4737302"/>
            <a:ext cx="11160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dirty="0" err="1">
                <a:latin typeface="Symbol" panose="05050102010706020507" pitchFamily="18" charset="2"/>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err</a:t>
            </a:r>
            <a:r>
              <a:rPr lang="en-US" altLang="en-US" b="1" i="1" dirty="0">
                <a:latin typeface="Constantia" panose="02030602050306030303" pitchFamily="18" charset="0"/>
                <a:cs typeface="Times New Roman" panose="02020603050405020304" pitchFamily="18" charset="0"/>
              </a:rPr>
              <a:t> </a:t>
            </a:r>
            <a:r>
              <a:rPr lang="en-GB" altLang="en-US" b="1" dirty="0">
                <a:latin typeface="Constantia" panose="02030602050306030303" pitchFamily="18" charset="0"/>
                <a:cs typeface="Times New Roman" panose="02020603050405020304" pitchFamily="18" charset="0"/>
              </a:rPr>
              <a:t>~</a:t>
            </a:r>
            <a:r>
              <a:rPr lang="en-US" altLang="en-US" b="1" dirty="0" err="1">
                <a:latin typeface="Symbol" panose="05050102010706020507" pitchFamily="18" charset="2"/>
                <a:cs typeface="Times New Roman" panose="02020603050405020304" pitchFamily="18" charset="0"/>
              </a:rPr>
              <a:t>D</a:t>
            </a:r>
            <a:r>
              <a:rPr lang="en-US" altLang="en-US" b="1" i="1" dirty="0" err="1">
                <a:latin typeface="Constantia" panose="02030602050306030303" pitchFamily="18" charset="0"/>
                <a:cs typeface="Times New Roman" panose="02020603050405020304" pitchFamily="18" charset="0"/>
              </a:rPr>
              <a:t>f</a:t>
            </a:r>
            <a:r>
              <a:rPr lang="en-US" altLang="en-US" b="1" dirty="0">
                <a:latin typeface="Constantia" panose="02030602050306030303" pitchFamily="18" charset="0"/>
                <a:cs typeface="Times New Roman" panose="02020603050405020304" pitchFamily="18" charset="0"/>
              </a:rPr>
              <a:t> </a:t>
            </a:r>
            <a:endParaRPr lang="en-US" altLang="en-US" b="1" baseline="-25000" dirty="0">
              <a:latin typeface="Constantia" panose="02030602050306030303" pitchFamily="18" charset="0"/>
              <a:cs typeface="Times New Roman" panose="02020603050405020304" pitchFamily="18" charset="0"/>
            </a:endParaRPr>
          </a:p>
        </p:txBody>
      </p:sp>
    </p:spTree>
    <p:extLst>
      <p:ext uri="{BB962C8B-B14F-4D97-AF65-F5344CB8AC3E}">
        <p14:creationId xmlns:p14="http://schemas.microsoft.com/office/powerpoint/2010/main" val="4218471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5" grpId="0" animBg="1"/>
      <p:bldP spid="16" grpId="0" animBg="1"/>
      <p:bldP spid="17" grpId="0" animBg="1"/>
      <p:bldP spid="18" grpId="0" animBg="1"/>
      <p:bldP spid="19" grpId="0" animBg="1"/>
      <p:bldP spid="20" grpId="0" animBg="1"/>
      <p:bldP spid="21" grpId="0"/>
      <p:bldP spid="22" grpId="0" animBg="1"/>
      <p:bldP spid="23" grpId="0" animBg="1"/>
      <p:bldP spid="28" grpId="0"/>
      <p:bldP spid="33" grpId="0"/>
      <p:bldP spid="34" grpId="0"/>
      <p:bldP spid="45" grpId="0"/>
      <p:bldP spid="72" grpId="0" animBg="1"/>
      <p:bldP spid="56"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933141" y="3314700"/>
            <a:ext cx="2708030" cy="24156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4" name="Up Arrow 3"/>
          <p:cNvSpPr/>
          <p:nvPr/>
        </p:nvSpPr>
        <p:spPr>
          <a:xfrm>
            <a:off x="5437966" y="4266467"/>
            <a:ext cx="264419" cy="413239"/>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 name="Text Box 73"/>
          <p:cNvSpPr txBox="1">
            <a:spLocks noChangeArrowheads="1"/>
          </p:cNvSpPr>
          <p:nvPr/>
        </p:nvSpPr>
        <p:spPr bwMode="auto">
          <a:xfrm>
            <a:off x="1266146" y="2511075"/>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Beam phase</a:t>
            </a:r>
            <a:endParaRPr lang="en-US" altLang="en-US" b="1" baseline="-25000" dirty="0">
              <a:latin typeface="Constantia" panose="02030602050306030303" pitchFamily="18" charset="0"/>
              <a:cs typeface="Times New Roman" panose="02020603050405020304" pitchFamily="18" charset="0"/>
            </a:endParaRPr>
          </a:p>
        </p:txBody>
      </p:sp>
      <p:graphicFrame>
        <p:nvGraphicFramePr>
          <p:cNvPr id="7" name="Object 24"/>
          <p:cNvGraphicFramePr>
            <a:graphicFrameLocks noChangeAspect="1"/>
          </p:cNvGraphicFramePr>
          <p:nvPr>
            <p:extLst>
              <p:ext uri="{D42A27DB-BD31-4B8C-83A1-F6EECF244321}">
                <p14:modId xmlns:p14="http://schemas.microsoft.com/office/powerpoint/2010/main" val="223633607"/>
              </p:ext>
            </p:extLst>
          </p:nvPr>
        </p:nvGraphicFramePr>
        <p:xfrm>
          <a:off x="4168210" y="660156"/>
          <a:ext cx="1969477" cy="1477108"/>
        </p:xfrm>
        <a:graphic>
          <a:graphicData uri="http://schemas.openxmlformats.org/presentationml/2006/ole">
            <mc:AlternateContent xmlns:mc="http://schemas.openxmlformats.org/markup-compatibility/2006">
              <mc:Choice xmlns:v="urn:schemas-microsoft-com:vml" Requires="v">
                <p:oleObj name="Image" r:id="rId2" imgW="19504762" imgH="14628571" progId="PSP7.Image">
                  <p:embed/>
                </p:oleObj>
              </mc:Choice>
              <mc:Fallback>
                <p:oleObj name="Image" r:id="rId2" imgW="19504762" imgH="14628571" progId="PSP7.Image">
                  <p:embed/>
                  <p:pic>
                    <p:nvPicPr>
                      <p:cNvPr id="647192" name="Object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8210" y="660156"/>
                        <a:ext cx="1969477" cy="14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Line 25"/>
          <p:cNvSpPr>
            <a:spLocks noChangeShapeType="1"/>
          </p:cNvSpPr>
          <p:nvPr/>
        </p:nvSpPr>
        <p:spPr bwMode="auto">
          <a:xfrm flipH="1">
            <a:off x="1025091" y="1344964"/>
            <a:ext cx="5204916" cy="17244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9" name="Oval 26"/>
          <p:cNvSpPr>
            <a:spLocks noChangeArrowheads="1"/>
          </p:cNvSpPr>
          <p:nvPr/>
        </p:nvSpPr>
        <p:spPr bwMode="auto">
          <a:xfrm>
            <a:off x="1455913" y="1331302"/>
            <a:ext cx="140677" cy="351692"/>
          </a:xfrm>
          <a:prstGeom prst="ellipse">
            <a:avLst/>
          </a:prstGeom>
          <a:noFill/>
          <a:ln w="38100">
            <a:solidFill>
              <a:srgbClr val="8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0" name="Line 27"/>
          <p:cNvSpPr>
            <a:spLocks noChangeShapeType="1"/>
          </p:cNvSpPr>
          <p:nvPr/>
        </p:nvSpPr>
        <p:spPr bwMode="auto">
          <a:xfrm flipH="1">
            <a:off x="5988218" y="1347422"/>
            <a:ext cx="241789" cy="879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1" name="AutoShape 30"/>
          <p:cNvSpPr>
            <a:spLocks noChangeArrowheads="1"/>
          </p:cNvSpPr>
          <p:nvPr/>
        </p:nvSpPr>
        <p:spPr bwMode="auto">
          <a:xfrm rot="21480000">
            <a:off x="1938897" y="1347466"/>
            <a:ext cx="2063790" cy="211015"/>
          </a:xfrm>
          <a:prstGeom prst="rightArrow">
            <a:avLst>
              <a:gd name="adj1" fmla="val 50000"/>
              <a:gd name="adj2" fmla="val 100000"/>
            </a:avLst>
          </a:prstGeom>
          <a:solidFill>
            <a:srgbClr val="C0504D"/>
          </a:solidFill>
          <a:ln w="9525">
            <a:solidFill>
              <a:schemeClr val="tx1"/>
            </a:solidFill>
            <a:miter lim="800000"/>
            <a:headEnd/>
            <a:tailEnd/>
          </a:ln>
          <a:effec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nvGrpSpPr>
          <p:cNvPr id="12" name="Group 33"/>
          <p:cNvGrpSpPr>
            <a:grpSpLocks/>
          </p:cNvGrpSpPr>
          <p:nvPr/>
        </p:nvGrpSpPr>
        <p:grpSpPr bwMode="auto">
          <a:xfrm>
            <a:off x="2080167" y="2137263"/>
            <a:ext cx="844062" cy="844062"/>
            <a:chOff x="2592" y="1920"/>
            <a:chExt cx="576" cy="576"/>
          </a:xfrm>
        </p:grpSpPr>
        <p:sp>
          <p:nvSpPr>
            <p:cNvPr id="13"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4" name="Text Box 32"/>
            <p:cNvSpPr txBox="1">
              <a:spLocks noChangeArrowheads="1"/>
            </p:cNvSpPr>
            <p:nvPr/>
          </p:nvSpPr>
          <p:spPr bwMode="auto">
            <a:xfrm>
              <a:off x="2663" y="2016"/>
              <a:ext cx="403"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585" b="1" dirty="0" err="1">
                  <a:latin typeface="Symbol" panose="05050102010706020507" pitchFamily="18" charset="2"/>
                  <a:cs typeface="Times New Roman" panose="02020603050405020304" pitchFamily="18" charset="0"/>
                </a:rPr>
                <a:t>Df</a:t>
              </a:r>
              <a:endParaRPr lang="en-US" altLang="en-US" sz="2585" b="1" dirty="0">
                <a:latin typeface="Symbol" panose="05050102010706020507" pitchFamily="18" charset="2"/>
                <a:cs typeface="Times New Roman" panose="02020603050405020304" pitchFamily="18" charset="0"/>
              </a:endParaRPr>
            </a:p>
          </p:txBody>
        </p:sp>
      </p:grpSp>
      <p:sp>
        <p:nvSpPr>
          <p:cNvPr id="15" name="Line 35"/>
          <p:cNvSpPr>
            <a:spLocks noChangeShapeType="1"/>
          </p:cNvSpPr>
          <p:nvPr/>
        </p:nvSpPr>
        <p:spPr bwMode="auto">
          <a:xfrm>
            <a:off x="1526984" y="1682994"/>
            <a:ext cx="0" cy="87630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6" name="Line 36"/>
          <p:cNvSpPr>
            <a:spLocks noChangeShapeType="1"/>
          </p:cNvSpPr>
          <p:nvPr/>
        </p:nvSpPr>
        <p:spPr bwMode="auto">
          <a:xfrm>
            <a:off x="4933141" y="1504217"/>
            <a:ext cx="0" cy="1055077"/>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7" name="Line 37"/>
          <p:cNvSpPr>
            <a:spLocks noChangeShapeType="1"/>
          </p:cNvSpPr>
          <p:nvPr/>
        </p:nvSpPr>
        <p:spPr bwMode="auto">
          <a:xfrm>
            <a:off x="1517459" y="2559294"/>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8" name="Line 38"/>
          <p:cNvSpPr>
            <a:spLocks noChangeShapeType="1"/>
          </p:cNvSpPr>
          <p:nvPr/>
        </p:nvSpPr>
        <p:spPr bwMode="auto">
          <a:xfrm flipH="1">
            <a:off x="2924229" y="2559294"/>
            <a:ext cx="2008912"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9" name="Line 39"/>
          <p:cNvSpPr>
            <a:spLocks noChangeShapeType="1"/>
          </p:cNvSpPr>
          <p:nvPr/>
        </p:nvSpPr>
        <p:spPr bwMode="auto">
          <a:xfrm>
            <a:off x="2502198" y="2981324"/>
            <a:ext cx="0" cy="1837427"/>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0" name="Oval 43"/>
          <p:cNvSpPr>
            <a:spLocks noChangeArrowheads="1"/>
          </p:cNvSpPr>
          <p:nvPr/>
        </p:nvSpPr>
        <p:spPr bwMode="auto">
          <a:xfrm>
            <a:off x="2220844" y="4820383"/>
            <a:ext cx="562708" cy="562708"/>
          </a:xfrm>
          <a:prstGeom prst="ellipse">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21" name="Text Box 49"/>
          <p:cNvSpPr txBox="1">
            <a:spLocks noChangeArrowheads="1"/>
          </p:cNvSpPr>
          <p:nvPr/>
        </p:nvSpPr>
        <p:spPr bwMode="auto">
          <a:xfrm>
            <a:off x="2164519" y="4829436"/>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sp>
        <p:nvSpPr>
          <p:cNvPr id="22" name="Line 50"/>
          <p:cNvSpPr>
            <a:spLocks noChangeShapeType="1"/>
          </p:cNvSpPr>
          <p:nvPr/>
        </p:nvSpPr>
        <p:spPr bwMode="auto">
          <a:xfrm>
            <a:off x="1517459" y="5101737"/>
            <a:ext cx="703385"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3" name="Line 51"/>
          <p:cNvSpPr>
            <a:spLocks noChangeShapeType="1"/>
          </p:cNvSpPr>
          <p:nvPr/>
        </p:nvSpPr>
        <p:spPr bwMode="auto">
          <a:xfrm>
            <a:off x="4101534" y="5101737"/>
            <a:ext cx="1042621"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4" name="Rectangle 58"/>
          <p:cNvSpPr>
            <a:spLocks noChangeArrowheads="1"/>
          </p:cNvSpPr>
          <p:nvPr/>
        </p:nvSpPr>
        <p:spPr bwMode="auto">
          <a:xfrm>
            <a:off x="5144156" y="2048363"/>
            <a:ext cx="844062" cy="84406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nvGrpSpPr>
          <p:cNvPr id="25" name="Group 60"/>
          <p:cNvGrpSpPr>
            <a:grpSpLocks/>
          </p:cNvGrpSpPr>
          <p:nvPr/>
        </p:nvGrpSpPr>
        <p:grpSpPr bwMode="auto">
          <a:xfrm>
            <a:off x="5144156" y="4679706"/>
            <a:ext cx="844062" cy="844062"/>
            <a:chOff x="2592" y="1920"/>
            <a:chExt cx="576" cy="576"/>
          </a:xfrm>
        </p:grpSpPr>
        <p:sp>
          <p:nvSpPr>
            <p:cNvPr id="26"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27"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corr.</a:t>
              </a:r>
            </a:p>
          </p:txBody>
        </p:sp>
      </p:grpSp>
      <p:sp>
        <p:nvSpPr>
          <p:cNvPr id="28" name="Text Box 66"/>
          <p:cNvSpPr txBox="1">
            <a:spLocks noChangeArrowheads="1"/>
          </p:cNvSpPr>
          <p:nvPr/>
        </p:nvSpPr>
        <p:spPr bwMode="auto">
          <a:xfrm>
            <a:off x="486379" y="960338"/>
            <a:ext cx="20621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dirty="0">
                <a:latin typeface="Constantia" panose="02030602050306030303" pitchFamily="18" charset="0"/>
                <a:cs typeface="Times New Roman" panose="02020603050405020304" pitchFamily="18" charset="0"/>
              </a:rPr>
              <a:t>Phase pick-up</a:t>
            </a:r>
          </a:p>
        </p:txBody>
      </p:sp>
      <p:sp>
        <p:nvSpPr>
          <p:cNvPr id="29" name="Text Box 67"/>
          <p:cNvSpPr txBox="1">
            <a:spLocks noChangeArrowheads="1"/>
          </p:cNvSpPr>
          <p:nvPr/>
        </p:nvSpPr>
        <p:spPr bwMode="auto">
          <a:xfrm>
            <a:off x="4511110" y="589818"/>
            <a:ext cx="1266092" cy="37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RF cavity</a:t>
            </a:r>
          </a:p>
        </p:txBody>
      </p:sp>
      <p:sp>
        <p:nvSpPr>
          <p:cNvPr id="30" name="Line 69"/>
          <p:cNvSpPr>
            <a:spLocks noChangeShapeType="1"/>
          </p:cNvSpPr>
          <p:nvPr/>
        </p:nvSpPr>
        <p:spPr bwMode="auto">
          <a:xfrm>
            <a:off x="5355172" y="2259379"/>
            <a:ext cx="0" cy="42203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1" name="Line 70"/>
          <p:cNvSpPr>
            <a:spLocks noChangeShapeType="1"/>
          </p:cNvSpPr>
          <p:nvPr/>
        </p:nvSpPr>
        <p:spPr bwMode="auto">
          <a:xfrm>
            <a:off x="5355171" y="2259379"/>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2" name="Line 71"/>
          <p:cNvSpPr>
            <a:spLocks noChangeShapeType="1"/>
          </p:cNvSpPr>
          <p:nvPr/>
        </p:nvSpPr>
        <p:spPr bwMode="auto">
          <a:xfrm flipH="1">
            <a:off x="5355171" y="2470394"/>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3" name="Text Box 72"/>
          <p:cNvSpPr txBox="1">
            <a:spLocks noChangeArrowheads="1"/>
          </p:cNvSpPr>
          <p:nvPr/>
        </p:nvSpPr>
        <p:spPr bwMode="auto">
          <a:xfrm>
            <a:off x="207858" y="4744284"/>
            <a:ext cx="1828800"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Synchronous phase, </a:t>
            </a:r>
            <a:r>
              <a:rPr lang="en-US" altLang="en-US" b="1" dirty="0">
                <a:latin typeface="Symbol" panose="05050102010706020507" pitchFamily="18" charset="2"/>
                <a:cs typeface="Times New Roman" panose="02020603050405020304" pitchFamily="18" charset="0"/>
              </a:rPr>
              <a:t>f</a:t>
            </a:r>
            <a:r>
              <a:rPr lang="en-US" altLang="en-US" b="1" baseline="-25000" dirty="0">
                <a:latin typeface="Constantia" panose="02030602050306030303" pitchFamily="18" charset="0"/>
                <a:cs typeface="Times New Roman" panose="02020603050405020304" pitchFamily="18" charset="0"/>
              </a:rPr>
              <a:t>s</a:t>
            </a:r>
          </a:p>
        </p:txBody>
      </p:sp>
      <p:sp>
        <p:nvSpPr>
          <p:cNvPr id="34" name="Text Box 74"/>
          <p:cNvSpPr txBox="1">
            <a:spLocks noChangeArrowheads="1"/>
          </p:cNvSpPr>
          <p:nvPr/>
        </p:nvSpPr>
        <p:spPr bwMode="auto">
          <a:xfrm>
            <a:off x="2958535" y="2511197"/>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Cavity phase</a:t>
            </a:r>
            <a:endParaRPr lang="en-US" altLang="en-US" b="1" baseline="-25000" dirty="0">
              <a:latin typeface="Constantia" panose="02030602050306030303" pitchFamily="18" charset="0"/>
              <a:cs typeface="Times New Roman" panose="02020603050405020304" pitchFamily="18" charset="0"/>
            </a:endParaRPr>
          </a:p>
        </p:txBody>
      </p:sp>
      <p:sp>
        <p:nvSpPr>
          <p:cNvPr id="35" name="Text Box 76"/>
          <p:cNvSpPr txBox="1">
            <a:spLocks noChangeArrowheads="1"/>
          </p:cNvSpPr>
          <p:nvPr/>
        </p:nvSpPr>
        <p:spPr bwMode="auto">
          <a:xfrm>
            <a:off x="5988218" y="2189041"/>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b="1" dirty="0">
                <a:latin typeface="Constantia" panose="02030602050306030303" pitchFamily="18" charset="0"/>
                <a:cs typeface="Times New Roman" panose="02020603050405020304" pitchFamily="18" charset="0"/>
              </a:rPr>
              <a:t>Power amplifier</a:t>
            </a:r>
            <a:endParaRPr lang="en-US" altLang="en-US" b="1" baseline="-25000" dirty="0">
              <a:latin typeface="Constantia" panose="02030602050306030303" pitchFamily="18" charset="0"/>
              <a:cs typeface="Times New Roman" panose="02020603050405020304" pitchFamily="18" charset="0"/>
            </a:endParaRPr>
          </a:p>
        </p:txBody>
      </p:sp>
      <p:sp>
        <p:nvSpPr>
          <p:cNvPr id="36" name="Line 84"/>
          <p:cNvSpPr>
            <a:spLocks noChangeShapeType="1"/>
          </p:cNvSpPr>
          <p:nvPr/>
        </p:nvSpPr>
        <p:spPr bwMode="auto">
          <a:xfrm flipV="1">
            <a:off x="5566187" y="1715232"/>
            <a:ext cx="0" cy="335817"/>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7" name="Line 85"/>
          <p:cNvSpPr>
            <a:spLocks noChangeShapeType="1"/>
          </p:cNvSpPr>
          <p:nvPr/>
        </p:nvSpPr>
        <p:spPr bwMode="auto">
          <a:xfrm flipV="1">
            <a:off x="5566187" y="2901950"/>
            <a:ext cx="0" cy="524668"/>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4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Beam phase loop</a:t>
            </a:r>
            <a:endParaRPr lang="en-GB" sz="3200" dirty="0">
              <a:solidFill>
                <a:srgbClr val="1F497D"/>
              </a:solidFill>
              <a:latin typeface="Constantia" pitchFamily="18" charset="0"/>
            </a:endParaRPr>
          </a:p>
        </p:txBody>
      </p:sp>
      <p:sp>
        <p:nvSpPr>
          <p:cNvPr id="45" name="Text Box 49"/>
          <p:cNvSpPr txBox="1">
            <a:spLocks noChangeArrowheads="1"/>
          </p:cNvSpPr>
          <p:nvPr/>
        </p:nvSpPr>
        <p:spPr bwMode="auto">
          <a:xfrm>
            <a:off x="2320309" y="4713167"/>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grpSp>
        <p:nvGrpSpPr>
          <p:cNvPr id="46" name="Group 60"/>
          <p:cNvGrpSpPr>
            <a:grpSpLocks/>
          </p:cNvGrpSpPr>
          <p:nvPr/>
        </p:nvGrpSpPr>
        <p:grpSpPr bwMode="auto">
          <a:xfrm>
            <a:off x="5144154" y="3422405"/>
            <a:ext cx="880696" cy="844062"/>
            <a:chOff x="2592" y="1920"/>
            <a:chExt cx="601" cy="576"/>
          </a:xfrm>
        </p:grpSpPr>
        <p:sp>
          <p:nvSpPr>
            <p:cNvPr id="47"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48" name="Text Box 62"/>
            <p:cNvSpPr txBox="1">
              <a:spLocks noChangeArrowheads="1"/>
            </p:cNvSpPr>
            <p:nvPr/>
          </p:nvSpPr>
          <p:spPr bwMode="auto">
            <a:xfrm>
              <a:off x="2617" y="2074"/>
              <a:ext cx="576" cy="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100" b="1" dirty="0">
                  <a:latin typeface="Constantia" panose="02030602050306030303" pitchFamily="18" charset="0"/>
                  <a:cs typeface="Times New Roman" panose="02020603050405020304" pitchFamily="18" charset="0"/>
                </a:rPr>
                <a:t>DDS</a:t>
              </a:r>
            </a:p>
          </p:txBody>
        </p:sp>
      </p:grpSp>
      <p:sp>
        <p:nvSpPr>
          <p:cNvPr id="49" name="Up Arrow 48"/>
          <p:cNvSpPr/>
          <p:nvPr/>
        </p:nvSpPr>
        <p:spPr>
          <a:xfrm>
            <a:off x="5437966" y="5523768"/>
            <a:ext cx="264419" cy="413239"/>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0" name="Rectangle 7"/>
          <p:cNvSpPr>
            <a:spLocks noChangeArrowheads="1"/>
          </p:cNvSpPr>
          <p:nvPr/>
        </p:nvSpPr>
        <p:spPr bwMode="auto">
          <a:xfrm>
            <a:off x="540288" y="6313611"/>
            <a:ext cx="8063962" cy="463254"/>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000" b="1" dirty="0">
                <a:latin typeface="Constantia" pitchFamily="18" charset="0"/>
                <a:cs typeface="Times New Roman" pitchFamily="18" charset="0"/>
                <a:sym typeface="Wingdings" pitchFamily="2" charset="2"/>
              </a:rPr>
              <a:t>Phase-locked loop with beam </a:t>
            </a:r>
            <a:r>
              <a:rPr lang="en-GB" sz="2000" b="1" dirty="0">
                <a:solidFill>
                  <a:srgbClr val="1F497D"/>
                </a:solidFill>
                <a:latin typeface="Constantia" pitchFamily="18" charset="0"/>
                <a:cs typeface="Times New Roman" pitchFamily="18" charset="0"/>
                <a:sym typeface="Wingdings" pitchFamily="2" charset="2"/>
              </a:rPr>
              <a:t>phase as reference for RF system</a:t>
            </a:r>
          </a:p>
        </p:txBody>
      </p:sp>
      <p:sp>
        <p:nvSpPr>
          <p:cNvPr id="52" name="Text Box 76"/>
          <p:cNvSpPr txBox="1">
            <a:spLocks noChangeArrowheads="1"/>
          </p:cNvSpPr>
          <p:nvPr/>
        </p:nvSpPr>
        <p:spPr bwMode="auto">
          <a:xfrm>
            <a:off x="5988218" y="3538679"/>
            <a:ext cx="154744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b="1" dirty="0">
                <a:latin typeface="Constantia" panose="02030602050306030303" pitchFamily="18" charset="0"/>
                <a:cs typeface="Times New Roman" panose="02020603050405020304" pitchFamily="18" charset="0"/>
              </a:rPr>
              <a:t>Digital synthesizer</a:t>
            </a:r>
            <a:endParaRPr lang="en-US" altLang="en-US" b="1" baseline="-25000" dirty="0">
              <a:latin typeface="Constantia" panose="02030602050306030303" pitchFamily="18" charset="0"/>
              <a:cs typeface="Times New Roman" panose="02020603050405020304" pitchFamily="18" charset="0"/>
            </a:endParaRPr>
          </a:p>
        </p:txBody>
      </p:sp>
      <p:sp>
        <p:nvSpPr>
          <p:cNvPr id="53" name="Text Box 76"/>
          <p:cNvSpPr txBox="1">
            <a:spLocks noChangeArrowheads="1"/>
          </p:cNvSpPr>
          <p:nvPr/>
        </p:nvSpPr>
        <p:spPr bwMode="auto">
          <a:xfrm>
            <a:off x="5988215" y="4904867"/>
            <a:ext cx="15474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b="1" i="1" dirty="0" err="1">
                <a:latin typeface="Constantia" panose="02030602050306030303" pitchFamily="18" charset="0"/>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out</a:t>
            </a:r>
            <a:r>
              <a:rPr lang="en-US" altLang="en-US" b="1" dirty="0">
                <a:latin typeface="Constantia" panose="02030602050306030303" pitchFamily="18" charset="0"/>
                <a:cs typeface="Times New Roman" panose="02020603050405020304" pitchFamily="18" charset="0"/>
              </a:rPr>
              <a:t> = </a:t>
            </a:r>
            <a:r>
              <a:rPr lang="en-US" altLang="en-US" b="1" i="1" dirty="0">
                <a:latin typeface="Constantia" panose="02030602050306030303" pitchFamily="18" charset="0"/>
                <a:cs typeface="Times New Roman" panose="02020603050405020304" pitchFamily="18" charset="0"/>
              </a:rPr>
              <a:t>f</a:t>
            </a:r>
            <a:r>
              <a:rPr lang="en-US" altLang="en-US" b="1" baseline="-25000" dirty="0">
                <a:latin typeface="Constantia" panose="02030602050306030303" pitchFamily="18" charset="0"/>
                <a:cs typeface="Times New Roman" panose="02020603050405020304" pitchFamily="18" charset="0"/>
              </a:rPr>
              <a:t>in</a:t>
            </a:r>
            <a:r>
              <a:rPr lang="en-US" altLang="en-US" b="1" dirty="0">
                <a:latin typeface="Constantia" panose="02030602050306030303" pitchFamily="18" charset="0"/>
                <a:cs typeface="Times New Roman" panose="02020603050405020304" pitchFamily="18" charset="0"/>
              </a:rPr>
              <a:t> ± </a:t>
            </a:r>
            <a:r>
              <a:rPr lang="en-US" altLang="en-US" b="1" dirty="0" err="1">
                <a:latin typeface="Symbol" panose="05050102010706020507" pitchFamily="18" charset="2"/>
                <a:cs typeface="Times New Roman" panose="02020603050405020304" pitchFamily="18" charset="0"/>
              </a:rPr>
              <a:t>D</a:t>
            </a:r>
            <a:r>
              <a:rPr lang="en-US" altLang="en-US" b="1" i="1" dirty="0" err="1">
                <a:latin typeface="Constantia" panose="02030602050306030303" pitchFamily="18" charset="0"/>
                <a:cs typeface="Times New Roman" panose="02020603050405020304" pitchFamily="18" charset="0"/>
              </a:rPr>
              <a:t>f</a:t>
            </a:r>
            <a:r>
              <a:rPr lang="en-US" altLang="en-US" b="1" dirty="0">
                <a:latin typeface="Times New Roman" panose="02020603050405020304" pitchFamily="18" charset="0"/>
                <a:cs typeface="Times New Roman" panose="02020603050405020304" pitchFamily="18" charset="0"/>
              </a:rPr>
              <a:t> </a:t>
            </a:r>
            <a:endParaRPr lang="en-US" altLang="en-US" b="1" baseline="-25000" dirty="0">
              <a:latin typeface="Times New Roman" panose="02020603050405020304" pitchFamily="18" charset="0"/>
              <a:cs typeface="Times New Roman" panose="02020603050405020304" pitchFamily="18" charset="0"/>
            </a:endParaRPr>
          </a:p>
        </p:txBody>
      </p:sp>
      <p:sp>
        <p:nvSpPr>
          <p:cNvPr id="68" name="Text Box 73"/>
          <p:cNvSpPr txBox="1">
            <a:spLocks noChangeArrowheads="1"/>
          </p:cNvSpPr>
          <p:nvPr/>
        </p:nvSpPr>
        <p:spPr bwMode="auto">
          <a:xfrm>
            <a:off x="5122175" y="2888924"/>
            <a:ext cx="5106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err="1">
                <a:solidFill>
                  <a:srgbClr val="0000FF"/>
                </a:solidFill>
                <a:latin typeface="Constantia" panose="02030602050306030303" pitchFamily="18" charset="0"/>
                <a:cs typeface="Times New Roman" panose="02020603050405020304" pitchFamily="18" charset="0"/>
              </a:rPr>
              <a:t>f</a:t>
            </a:r>
            <a:r>
              <a:rPr lang="en-US" altLang="en-US" b="1" baseline="-25000" dirty="0" err="1">
                <a:solidFill>
                  <a:srgbClr val="0000FF"/>
                </a:solidFill>
                <a:latin typeface="Constantia" panose="02030602050306030303" pitchFamily="18" charset="0"/>
                <a:cs typeface="Times New Roman" panose="02020603050405020304" pitchFamily="18" charset="0"/>
              </a:rPr>
              <a:t>RF</a:t>
            </a:r>
            <a:endParaRPr lang="en-US" altLang="en-US" b="1" i="1" baseline="-25000" dirty="0">
              <a:solidFill>
                <a:srgbClr val="0000FF"/>
              </a:solidFill>
              <a:latin typeface="Constantia" panose="02030602050306030303" pitchFamily="18" charset="0"/>
              <a:cs typeface="Times New Roman" panose="02020603050405020304" pitchFamily="18" charset="0"/>
            </a:endParaRPr>
          </a:p>
        </p:txBody>
      </p:sp>
      <p:grpSp>
        <p:nvGrpSpPr>
          <p:cNvPr id="69" name="Group 60"/>
          <p:cNvGrpSpPr>
            <a:grpSpLocks/>
          </p:cNvGrpSpPr>
          <p:nvPr/>
        </p:nvGrpSpPr>
        <p:grpSpPr bwMode="auto">
          <a:xfrm>
            <a:off x="3254667" y="4679706"/>
            <a:ext cx="844062" cy="844062"/>
            <a:chOff x="2592" y="1920"/>
            <a:chExt cx="576" cy="576"/>
          </a:xfrm>
        </p:grpSpPr>
        <p:sp>
          <p:nvSpPr>
            <p:cNvPr id="70"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71"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filter</a:t>
              </a:r>
            </a:p>
          </p:txBody>
        </p:sp>
      </p:grpSp>
      <p:sp>
        <p:nvSpPr>
          <p:cNvPr id="72" name="Line 51"/>
          <p:cNvSpPr>
            <a:spLocks noChangeShapeType="1"/>
          </p:cNvSpPr>
          <p:nvPr/>
        </p:nvSpPr>
        <p:spPr bwMode="auto">
          <a:xfrm>
            <a:off x="2783552" y="5101737"/>
            <a:ext cx="462330"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61" name="Text Box 73"/>
          <p:cNvSpPr txBox="1">
            <a:spLocks noChangeArrowheads="1"/>
          </p:cNvSpPr>
          <p:nvPr/>
        </p:nvSpPr>
        <p:spPr bwMode="auto">
          <a:xfrm>
            <a:off x="4591062" y="5923764"/>
            <a:ext cx="194599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a:latin typeface="Constantia" panose="02030602050306030303" pitchFamily="18" charset="0"/>
                <a:cs typeface="Times New Roman" panose="02020603050405020304" pitchFamily="18" charset="0"/>
              </a:rPr>
              <a:t>h</a:t>
            </a:r>
            <a:r>
              <a:rPr lang="en-US" altLang="en-US" b="1" dirty="0">
                <a:latin typeface="Constantia" panose="02030602050306030303" pitchFamily="18" charset="0"/>
                <a:cs typeface="Times New Roman" panose="02020603050405020304" pitchFamily="18" charset="0"/>
              </a:rPr>
              <a:t> · </a:t>
            </a:r>
            <a:r>
              <a:rPr lang="en-US" altLang="en-US" b="1" i="1" dirty="0" err="1">
                <a:latin typeface="Constantia" panose="02030602050306030303" pitchFamily="18" charset="0"/>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rev</a:t>
            </a:r>
            <a:r>
              <a:rPr lang="en-US" altLang="en-US" b="1" dirty="0">
                <a:latin typeface="Constantia" panose="02030602050306030303" pitchFamily="18" charset="0"/>
                <a:cs typeface="Times New Roman" panose="02020603050405020304" pitchFamily="18" charset="0"/>
              </a:rPr>
              <a:t>, from </a:t>
            </a:r>
            <a:r>
              <a:rPr lang="en-US" altLang="en-US" b="1" i="1" dirty="0">
                <a:latin typeface="Constantia" panose="02030602050306030303" pitchFamily="18" charset="0"/>
                <a:cs typeface="Times New Roman" panose="02020603050405020304" pitchFamily="18" charset="0"/>
              </a:rPr>
              <a:t>B, p</a:t>
            </a:r>
            <a:endParaRPr lang="en-US" altLang="en-US" b="1" i="1" baseline="-25000" dirty="0">
              <a:latin typeface="Constantia" panose="02030602050306030303" pitchFamily="18" charset="0"/>
              <a:cs typeface="Times New Roman" panose="02020603050405020304" pitchFamily="18" charset="0"/>
            </a:endParaRPr>
          </a:p>
        </p:txBody>
      </p:sp>
      <p:sp>
        <p:nvSpPr>
          <p:cNvPr id="63" name="Text Box 76"/>
          <p:cNvSpPr txBox="1">
            <a:spLocks noChangeArrowheads="1"/>
          </p:cNvSpPr>
          <p:nvPr/>
        </p:nvSpPr>
        <p:spPr bwMode="auto">
          <a:xfrm>
            <a:off x="5619842" y="5422087"/>
            <a:ext cx="2065373"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en-US" sz="1700" b="1" dirty="0">
                <a:solidFill>
                  <a:srgbClr val="C0504D"/>
                </a:solidFill>
                <a:latin typeface="Constantia" panose="02030602050306030303" pitchFamily="18" charset="0"/>
                <a:cs typeface="Times New Roman" panose="02020603050405020304" pitchFamily="18" charset="0"/>
              </a:rPr>
              <a:t>Precision VCO</a:t>
            </a:r>
            <a:endParaRPr lang="en-US" altLang="en-US" sz="1700" b="1" baseline="-25000" dirty="0">
              <a:solidFill>
                <a:srgbClr val="C0504D"/>
              </a:solidFill>
              <a:latin typeface="Constantia" panose="02030602050306030303" pitchFamily="18" charset="0"/>
              <a:cs typeface="Times New Roman" panose="02020603050405020304" pitchFamily="18" charset="0"/>
            </a:endParaRPr>
          </a:p>
        </p:txBody>
      </p:sp>
      <p:grpSp>
        <p:nvGrpSpPr>
          <p:cNvPr id="75" name="Group 74"/>
          <p:cNvGrpSpPr/>
          <p:nvPr/>
        </p:nvGrpSpPr>
        <p:grpSpPr>
          <a:xfrm>
            <a:off x="6471350" y="660156"/>
            <a:ext cx="2536578" cy="1235320"/>
            <a:chOff x="6480587" y="660156"/>
            <a:chExt cx="2536578" cy="1235320"/>
          </a:xfrm>
        </p:grpSpPr>
        <p:sp>
          <p:nvSpPr>
            <p:cNvPr id="76" name="Line 87"/>
            <p:cNvSpPr>
              <a:spLocks noChangeShapeType="1"/>
            </p:cNvSpPr>
            <p:nvPr/>
          </p:nvSpPr>
          <p:spPr bwMode="auto">
            <a:xfrm>
              <a:off x="6691602" y="913668"/>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77" name="Text Box 88"/>
            <p:cNvSpPr txBox="1">
              <a:spLocks noChangeArrowheads="1"/>
            </p:cNvSpPr>
            <p:nvPr/>
          </p:nvSpPr>
          <p:spPr bwMode="auto">
            <a:xfrm>
              <a:off x="7254310" y="730495"/>
              <a:ext cx="984738"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RF</a:t>
              </a:r>
              <a:endParaRPr lang="en-US" altLang="en-US" sz="1846" b="1" baseline="-25000" dirty="0">
                <a:latin typeface="Constantia" panose="02030602050306030303" pitchFamily="18" charset="0"/>
                <a:cs typeface="Times New Roman" panose="02020603050405020304" pitchFamily="18" charset="0"/>
              </a:endParaRPr>
            </a:p>
          </p:txBody>
        </p:sp>
        <p:sp>
          <p:nvSpPr>
            <p:cNvPr id="78" name="Line 89"/>
            <p:cNvSpPr>
              <a:spLocks noChangeShapeType="1"/>
            </p:cNvSpPr>
            <p:nvPr/>
          </p:nvSpPr>
          <p:spPr bwMode="auto">
            <a:xfrm>
              <a:off x="6691602" y="1265360"/>
              <a:ext cx="562708"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79" name="Text Box 90"/>
            <p:cNvSpPr txBox="1">
              <a:spLocks noChangeArrowheads="1"/>
            </p:cNvSpPr>
            <p:nvPr/>
          </p:nvSpPr>
          <p:spPr bwMode="auto">
            <a:xfrm>
              <a:off x="7254310" y="1082187"/>
              <a:ext cx="1547446"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Slow signal</a:t>
              </a:r>
              <a:endParaRPr lang="en-US" altLang="en-US" sz="1846" b="1" baseline="-25000" dirty="0">
                <a:latin typeface="Constantia" panose="02030602050306030303" pitchFamily="18" charset="0"/>
                <a:cs typeface="Times New Roman" panose="02020603050405020304" pitchFamily="18" charset="0"/>
              </a:endParaRPr>
            </a:p>
          </p:txBody>
        </p:sp>
        <p:sp>
          <p:nvSpPr>
            <p:cNvPr id="80" name="Rectangle 91"/>
            <p:cNvSpPr>
              <a:spLocks noChangeArrowheads="1"/>
            </p:cNvSpPr>
            <p:nvPr/>
          </p:nvSpPr>
          <p:spPr bwMode="auto">
            <a:xfrm>
              <a:off x="6480587" y="660156"/>
              <a:ext cx="2390645" cy="1235320"/>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81" name="Up Arrow 80"/>
            <p:cNvSpPr/>
            <p:nvPr/>
          </p:nvSpPr>
          <p:spPr>
            <a:xfrm rot="5400000">
              <a:off x="6842943" y="1341053"/>
              <a:ext cx="264419" cy="558312"/>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82" name="Text Box 90"/>
            <p:cNvSpPr txBox="1">
              <a:spLocks noChangeArrowheads="1"/>
            </p:cNvSpPr>
            <p:nvPr/>
          </p:nvSpPr>
          <p:spPr bwMode="auto">
            <a:xfrm>
              <a:off x="7254308" y="1434104"/>
              <a:ext cx="176285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000" b="1" i="1" dirty="0">
                  <a:latin typeface="Constantia" panose="02030602050306030303" pitchFamily="18" charset="0"/>
                  <a:cs typeface="Times New Roman" panose="02020603050405020304" pitchFamily="18" charset="0"/>
                </a:rPr>
                <a:t>h</a:t>
              </a:r>
              <a:r>
                <a:rPr lang="en-US" altLang="en-US" sz="1846" b="1" dirty="0">
                  <a:latin typeface="Constantia" panose="02030602050306030303" pitchFamily="18" charset="0"/>
                  <a:cs typeface="Times New Roman" panose="02020603050405020304" pitchFamily="18" charset="0"/>
                </a:rPr>
                <a:t> </a:t>
              </a:r>
              <a:r>
                <a:rPr lang="en-US" altLang="en-US" sz="1846" b="1" i="1" dirty="0" err="1">
                  <a:latin typeface="Constantia" panose="02030602050306030303" pitchFamily="18" charset="0"/>
                  <a:cs typeface="Times New Roman" panose="02020603050405020304" pitchFamily="18" charset="0"/>
                </a:rPr>
                <a:t>f</a:t>
              </a:r>
              <a:r>
                <a:rPr lang="en-US" altLang="en-US" sz="1846" b="1" baseline="-25000" dirty="0" err="1">
                  <a:latin typeface="Constantia" panose="02030602050306030303" pitchFamily="18" charset="0"/>
                  <a:cs typeface="Times New Roman" panose="02020603050405020304" pitchFamily="18" charset="0"/>
                </a:rPr>
                <a:t>rev</a:t>
              </a:r>
              <a:r>
                <a:rPr lang="en-US" altLang="en-US" sz="1846" b="1" dirty="0">
                  <a:latin typeface="Constantia" panose="02030602050306030303" pitchFamily="18" charset="0"/>
                  <a:cs typeface="Times New Roman" panose="02020603050405020304" pitchFamily="18" charset="0"/>
                </a:rPr>
                <a:t> (digital)</a:t>
              </a:r>
            </a:p>
          </p:txBody>
        </p:sp>
      </p:grpSp>
      <p:sp>
        <p:nvSpPr>
          <p:cNvPr id="83" name="Text Box 76"/>
          <p:cNvSpPr txBox="1">
            <a:spLocks noChangeArrowheads="1"/>
          </p:cNvSpPr>
          <p:nvPr/>
        </p:nvSpPr>
        <p:spPr bwMode="auto">
          <a:xfrm>
            <a:off x="3956801" y="4737302"/>
            <a:ext cx="11160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dirty="0" err="1">
                <a:latin typeface="Symbol" panose="05050102010706020507" pitchFamily="18" charset="2"/>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err</a:t>
            </a:r>
            <a:r>
              <a:rPr lang="en-US" altLang="en-US" b="1" i="1" dirty="0">
                <a:latin typeface="Constantia" panose="02030602050306030303" pitchFamily="18" charset="0"/>
                <a:cs typeface="Times New Roman" panose="02020603050405020304" pitchFamily="18" charset="0"/>
              </a:rPr>
              <a:t> </a:t>
            </a:r>
            <a:r>
              <a:rPr lang="en-GB" altLang="en-US" b="1" dirty="0">
                <a:latin typeface="Constantia" panose="02030602050306030303" pitchFamily="18" charset="0"/>
                <a:cs typeface="Times New Roman" panose="02020603050405020304" pitchFamily="18" charset="0"/>
              </a:rPr>
              <a:t>~</a:t>
            </a:r>
            <a:r>
              <a:rPr lang="en-US" altLang="en-US" b="1" dirty="0" err="1">
                <a:latin typeface="Symbol" panose="05050102010706020507" pitchFamily="18" charset="2"/>
                <a:cs typeface="Times New Roman" panose="02020603050405020304" pitchFamily="18" charset="0"/>
              </a:rPr>
              <a:t>D</a:t>
            </a:r>
            <a:r>
              <a:rPr lang="en-US" altLang="en-US" b="1" i="1" dirty="0" err="1">
                <a:latin typeface="Constantia" panose="02030602050306030303" pitchFamily="18" charset="0"/>
                <a:cs typeface="Times New Roman" panose="02020603050405020304" pitchFamily="18" charset="0"/>
              </a:rPr>
              <a:t>f</a:t>
            </a:r>
            <a:r>
              <a:rPr lang="en-US" altLang="en-US" b="1" dirty="0">
                <a:latin typeface="Constantia" panose="02030602050306030303" pitchFamily="18" charset="0"/>
                <a:cs typeface="Times New Roman" panose="02020603050405020304" pitchFamily="18" charset="0"/>
              </a:rPr>
              <a:t> </a:t>
            </a:r>
            <a:endParaRPr lang="en-US" altLang="en-US" b="1" baseline="-25000" dirty="0">
              <a:latin typeface="Constantia" panose="02030602050306030303" pitchFamily="18" charset="0"/>
              <a:cs typeface="Times New Roman" panose="02020603050405020304" pitchFamily="18" charset="0"/>
            </a:endParaRPr>
          </a:p>
        </p:txBody>
      </p:sp>
    </p:spTree>
    <p:extLst>
      <p:ext uri="{BB962C8B-B14F-4D97-AF65-F5344CB8AC3E}">
        <p14:creationId xmlns:p14="http://schemas.microsoft.com/office/powerpoint/2010/main" val="389497565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933141" y="3314700"/>
            <a:ext cx="2708030" cy="24156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4" name="Up Arrow 3"/>
          <p:cNvSpPr/>
          <p:nvPr/>
        </p:nvSpPr>
        <p:spPr>
          <a:xfrm>
            <a:off x="5437966" y="4266467"/>
            <a:ext cx="264419" cy="413239"/>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 name="Text Box 73"/>
          <p:cNvSpPr txBox="1">
            <a:spLocks noChangeArrowheads="1"/>
          </p:cNvSpPr>
          <p:nvPr/>
        </p:nvSpPr>
        <p:spPr bwMode="auto">
          <a:xfrm>
            <a:off x="1266146" y="2511075"/>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Beam phase</a:t>
            </a:r>
            <a:endParaRPr lang="en-US" altLang="en-US" b="1" baseline="-25000" dirty="0">
              <a:latin typeface="Constantia" panose="02030602050306030303" pitchFamily="18" charset="0"/>
              <a:cs typeface="Times New Roman" panose="02020603050405020304" pitchFamily="18" charset="0"/>
            </a:endParaRPr>
          </a:p>
        </p:txBody>
      </p:sp>
      <p:graphicFrame>
        <p:nvGraphicFramePr>
          <p:cNvPr id="7" name="Object 24"/>
          <p:cNvGraphicFramePr>
            <a:graphicFrameLocks noChangeAspect="1"/>
          </p:cNvGraphicFramePr>
          <p:nvPr/>
        </p:nvGraphicFramePr>
        <p:xfrm>
          <a:off x="4168210" y="660156"/>
          <a:ext cx="1969477" cy="1477108"/>
        </p:xfrm>
        <a:graphic>
          <a:graphicData uri="http://schemas.openxmlformats.org/presentationml/2006/ole">
            <mc:AlternateContent xmlns:mc="http://schemas.openxmlformats.org/markup-compatibility/2006">
              <mc:Choice xmlns:v="urn:schemas-microsoft-com:vml" Requires="v">
                <p:oleObj name="Image" r:id="rId2" imgW="19504762" imgH="14628571" progId="PSP7.Image">
                  <p:embed/>
                </p:oleObj>
              </mc:Choice>
              <mc:Fallback>
                <p:oleObj name="Image" r:id="rId2" imgW="19504762" imgH="14628571" progId="PSP7.Image">
                  <p:embed/>
                  <p:pic>
                    <p:nvPicPr>
                      <p:cNvPr id="7" name="Object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8210" y="660156"/>
                        <a:ext cx="1969477" cy="14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Line 25"/>
          <p:cNvSpPr>
            <a:spLocks noChangeShapeType="1"/>
          </p:cNvSpPr>
          <p:nvPr/>
        </p:nvSpPr>
        <p:spPr bwMode="auto">
          <a:xfrm flipH="1">
            <a:off x="1025091" y="1344964"/>
            <a:ext cx="5204916" cy="17244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9" name="Oval 26"/>
          <p:cNvSpPr>
            <a:spLocks noChangeArrowheads="1"/>
          </p:cNvSpPr>
          <p:nvPr/>
        </p:nvSpPr>
        <p:spPr bwMode="auto">
          <a:xfrm>
            <a:off x="1455913" y="1331302"/>
            <a:ext cx="140677" cy="351692"/>
          </a:xfrm>
          <a:prstGeom prst="ellipse">
            <a:avLst/>
          </a:prstGeom>
          <a:noFill/>
          <a:ln w="38100">
            <a:solidFill>
              <a:srgbClr val="8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0" name="Line 27"/>
          <p:cNvSpPr>
            <a:spLocks noChangeShapeType="1"/>
          </p:cNvSpPr>
          <p:nvPr/>
        </p:nvSpPr>
        <p:spPr bwMode="auto">
          <a:xfrm flipH="1">
            <a:off x="5988218" y="1347422"/>
            <a:ext cx="241789" cy="879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1" name="AutoShape 30"/>
          <p:cNvSpPr>
            <a:spLocks noChangeArrowheads="1"/>
          </p:cNvSpPr>
          <p:nvPr/>
        </p:nvSpPr>
        <p:spPr bwMode="auto">
          <a:xfrm rot="21480000">
            <a:off x="1938897" y="1347466"/>
            <a:ext cx="2063790" cy="211015"/>
          </a:xfrm>
          <a:prstGeom prst="rightArrow">
            <a:avLst>
              <a:gd name="adj1" fmla="val 50000"/>
              <a:gd name="adj2" fmla="val 100000"/>
            </a:avLst>
          </a:prstGeom>
          <a:solidFill>
            <a:srgbClr val="C0504D"/>
          </a:solidFill>
          <a:ln w="9525">
            <a:solidFill>
              <a:schemeClr val="tx1"/>
            </a:solidFill>
            <a:miter lim="800000"/>
            <a:headEnd/>
            <a:tailEnd/>
          </a:ln>
          <a:effec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nvGrpSpPr>
          <p:cNvPr id="12" name="Group 33"/>
          <p:cNvGrpSpPr>
            <a:grpSpLocks/>
          </p:cNvGrpSpPr>
          <p:nvPr/>
        </p:nvGrpSpPr>
        <p:grpSpPr bwMode="auto">
          <a:xfrm>
            <a:off x="2080167" y="2137263"/>
            <a:ext cx="844062" cy="844062"/>
            <a:chOff x="2592" y="1920"/>
            <a:chExt cx="576" cy="576"/>
          </a:xfrm>
        </p:grpSpPr>
        <p:sp>
          <p:nvSpPr>
            <p:cNvPr id="13"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4" name="Text Box 32"/>
            <p:cNvSpPr txBox="1">
              <a:spLocks noChangeArrowheads="1"/>
            </p:cNvSpPr>
            <p:nvPr/>
          </p:nvSpPr>
          <p:spPr bwMode="auto">
            <a:xfrm>
              <a:off x="2663" y="2016"/>
              <a:ext cx="403"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585" b="1" dirty="0" err="1">
                  <a:latin typeface="Symbol" panose="05050102010706020507" pitchFamily="18" charset="2"/>
                  <a:cs typeface="Times New Roman" panose="02020603050405020304" pitchFamily="18" charset="0"/>
                </a:rPr>
                <a:t>Df</a:t>
              </a:r>
              <a:endParaRPr lang="en-US" altLang="en-US" sz="2585" b="1" dirty="0">
                <a:latin typeface="Symbol" panose="05050102010706020507" pitchFamily="18" charset="2"/>
                <a:cs typeface="Times New Roman" panose="02020603050405020304" pitchFamily="18" charset="0"/>
              </a:endParaRPr>
            </a:p>
          </p:txBody>
        </p:sp>
      </p:grpSp>
      <p:sp>
        <p:nvSpPr>
          <p:cNvPr id="15" name="Line 35"/>
          <p:cNvSpPr>
            <a:spLocks noChangeShapeType="1"/>
          </p:cNvSpPr>
          <p:nvPr/>
        </p:nvSpPr>
        <p:spPr bwMode="auto">
          <a:xfrm>
            <a:off x="1526984" y="1682994"/>
            <a:ext cx="0" cy="87630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6" name="Line 36"/>
          <p:cNvSpPr>
            <a:spLocks noChangeShapeType="1"/>
          </p:cNvSpPr>
          <p:nvPr/>
        </p:nvSpPr>
        <p:spPr bwMode="auto">
          <a:xfrm>
            <a:off x="4933141" y="1504217"/>
            <a:ext cx="0" cy="1055077"/>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7" name="Line 37"/>
          <p:cNvSpPr>
            <a:spLocks noChangeShapeType="1"/>
          </p:cNvSpPr>
          <p:nvPr/>
        </p:nvSpPr>
        <p:spPr bwMode="auto">
          <a:xfrm>
            <a:off x="1517459" y="2559294"/>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8" name="Line 38"/>
          <p:cNvSpPr>
            <a:spLocks noChangeShapeType="1"/>
          </p:cNvSpPr>
          <p:nvPr/>
        </p:nvSpPr>
        <p:spPr bwMode="auto">
          <a:xfrm flipH="1">
            <a:off x="2924229" y="2559294"/>
            <a:ext cx="2008912"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9" name="Line 39"/>
          <p:cNvSpPr>
            <a:spLocks noChangeShapeType="1"/>
          </p:cNvSpPr>
          <p:nvPr/>
        </p:nvSpPr>
        <p:spPr bwMode="auto">
          <a:xfrm>
            <a:off x="2502198" y="2981324"/>
            <a:ext cx="0" cy="1837427"/>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0" name="Oval 43"/>
          <p:cNvSpPr>
            <a:spLocks noChangeArrowheads="1"/>
          </p:cNvSpPr>
          <p:nvPr/>
        </p:nvSpPr>
        <p:spPr bwMode="auto">
          <a:xfrm>
            <a:off x="2220844" y="4820383"/>
            <a:ext cx="562708" cy="562708"/>
          </a:xfrm>
          <a:prstGeom prst="ellipse">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21" name="Text Box 49"/>
          <p:cNvSpPr txBox="1">
            <a:spLocks noChangeArrowheads="1"/>
          </p:cNvSpPr>
          <p:nvPr/>
        </p:nvSpPr>
        <p:spPr bwMode="auto">
          <a:xfrm>
            <a:off x="2164519" y="4829436"/>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sp>
        <p:nvSpPr>
          <p:cNvPr id="22" name="Line 50"/>
          <p:cNvSpPr>
            <a:spLocks noChangeShapeType="1"/>
          </p:cNvSpPr>
          <p:nvPr/>
        </p:nvSpPr>
        <p:spPr bwMode="auto">
          <a:xfrm>
            <a:off x="1517459" y="5101737"/>
            <a:ext cx="703385"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3" name="Line 51"/>
          <p:cNvSpPr>
            <a:spLocks noChangeShapeType="1"/>
          </p:cNvSpPr>
          <p:nvPr/>
        </p:nvSpPr>
        <p:spPr bwMode="auto">
          <a:xfrm>
            <a:off x="4101534" y="5101737"/>
            <a:ext cx="1042621"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4" name="Rectangle 58"/>
          <p:cNvSpPr>
            <a:spLocks noChangeArrowheads="1"/>
          </p:cNvSpPr>
          <p:nvPr/>
        </p:nvSpPr>
        <p:spPr bwMode="auto">
          <a:xfrm>
            <a:off x="5144156" y="2048363"/>
            <a:ext cx="844062" cy="84406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nvGrpSpPr>
          <p:cNvPr id="25" name="Group 60"/>
          <p:cNvGrpSpPr>
            <a:grpSpLocks/>
          </p:cNvGrpSpPr>
          <p:nvPr/>
        </p:nvGrpSpPr>
        <p:grpSpPr bwMode="auto">
          <a:xfrm>
            <a:off x="5144156" y="4679706"/>
            <a:ext cx="844062" cy="844062"/>
            <a:chOff x="2592" y="1920"/>
            <a:chExt cx="576" cy="576"/>
          </a:xfrm>
        </p:grpSpPr>
        <p:sp>
          <p:nvSpPr>
            <p:cNvPr id="26"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27"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corr.</a:t>
              </a:r>
            </a:p>
          </p:txBody>
        </p:sp>
      </p:grpSp>
      <p:sp>
        <p:nvSpPr>
          <p:cNvPr id="28" name="Text Box 66"/>
          <p:cNvSpPr txBox="1">
            <a:spLocks noChangeArrowheads="1"/>
          </p:cNvSpPr>
          <p:nvPr/>
        </p:nvSpPr>
        <p:spPr bwMode="auto">
          <a:xfrm>
            <a:off x="486379" y="960338"/>
            <a:ext cx="20621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dirty="0">
                <a:latin typeface="Constantia" panose="02030602050306030303" pitchFamily="18" charset="0"/>
                <a:cs typeface="Times New Roman" panose="02020603050405020304" pitchFamily="18" charset="0"/>
              </a:rPr>
              <a:t>Phase pick-up</a:t>
            </a:r>
          </a:p>
        </p:txBody>
      </p:sp>
      <p:sp>
        <p:nvSpPr>
          <p:cNvPr id="29" name="Text Box 67"/>
          <p:cNvSpPr txBox="1">
            <a:spLocks noChangeArrowheads="1"/>
          </p:cNvSpPr>
          <p:nvPr/>
        </p:nvSpPr>
        <p:spPr bwMode="auto">
          <a:xfrm>
            <a:off x="4511110" y="589818"/>
            <a:ext cx="1266092" cy="37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RF cavity</a:t>
            </a:r>
          </a:p>
        </p:txBody>
      </p:sp>
      <p:sp>
        <p:nvSpPr>
          <p:cNvPr id="30" name="Line 69"/>
          <p:cNvSpPr>
            <a:spLocks noChangeShapeType="1"/>
          </p:cNvSpPr>
          <p:nvPr/>
        </p:nvSpPr>
        <p:spPr bwMode="auto">
          <a:xfrm>
            <a:off x="5355172" y="2259379"/>
            <a:ext cx="0" cy="42203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1" name="Line 70"/>
          <p:cNvSpPr>
            <a:spLocks noChangeShapeType="1"/>
          </p:cNvSpPr>
          <p:nvPr/>
        </p:nvSpPr>
        <p:spPr bwMode="auto">
          <a:xfrm>
            <a:off x="5355171" y="2259379"/>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2" name="Line 71"/>
          <p:cNvSpPr>
            <a:spLocks noChangeShapeType="1"/>
          </p:cNvSpPr>
          <p:nvPr/>
        </p:nvSpPr>
        <p:spPr bwMode="auto">
          <a:xfrm flipH="1">
            <a:off x="5355171" y="2470394"/>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3" name="Text Box 72"/>
          <p:cNvSpPr txBox="1">
            <a:spLocks noChangeArrowheads="1"/>
          </p:cNvSpPr>
          <p:nvPr/>
        </p:nvSpPr>
        <p:spPr bwMode="auto">
          <a:xfrm>
            <a:off x="207858" y="4744284"/>
            <a:ext cx="1828800"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Synchronous phase, </a:t>
            </a:r>
            <a:r>
              <a:rPr lang="en-US" altLang="en-US" b="1" dirty="0">
                <a:latin typeface="Symbol" panose="05050102010706020507" pitchFamily="18" charset="2"/>
                <a:cs typeface="Times New Roman" panose="02020603050405020304" pitchFamily="18" charset="0"/>
              </a:rPr>
              <a:t>f</a:t>
            </a:r>
            <a:r>
              <a:rPr lang="en-US" altLang="en-US" b="1" baseline="-25000" dirty="0">
                <a:latin typeface="Constantia" panose="02030602050306030303" pitchFamily="18" charset="0"/>
                <a:cs typeface="Times New Roman" panose="02020603050405020304" pitchFamily="18" charset="0"/>
              </a:rPr>
              <a:t>s</a:t>
            </a:r>
          </a:p>
        </p:txBody>
      </p:sp>
      <p:sp>
        <p:nvSpPr>
          <p:cNvPr id="34" name="Text Box 74"/>
          <p:cNvSpPr txBox="1">
            <a:spLocks noChangeArrowheads="1"/>
          </p:cNvSpPr>
          <p:nvPr/>
        </p:nvSpPr>
        <p:spPr bwMode="auto">
          <a:xfrm>
            <a:off x="2958535" y="2511197"/>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Cavity phase</a:t>
            </a:r>
            <a:endParaRPr lang="en-US" altLang="en-US" b="1" baseline="-25000" dirty="0">
              <a:latin typeface="Constantia" panose="02030602050306030303" pitchFamily="18" charset="0"/>
              <a:cs typeface="Times New Roman" panose="02020603050405020304" pitchFamily="18" charset="0"/>
            </a:endParaRPr>
          </a:p>
        </p:txBody>
      </p:sp>
      <p:sp>
        <p:nvSpPr>
          <p:cNvPr id="35" name="Text Box 76"/>
          <p:cNvSpPr txBox="1">
            <a:spLocks noChangeArrowheads="1"/>
          </p:cNvSpPr>
          <p:nvPr/>
        </p:nvSpPr>
        <p:spPr bwMode="auto">
          <a:xfrm>
            <a:off x="5988218" y="2189041"/>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b="1" dirty="0">
                <a:latin typeface="Constantia" panose="02030602050306030303" pitchFamily="18" charset="0"/>
                <a:cs typeface="Times New Roman" panose="02020603050405020304" pitchFamily="18" charset="0"/>
              </a:rPr>
              <a:t>Power amplifier</a:t>
            </a:r>
            <a:endParaRPr lang="en-US" altLang="en-US" b="1" baseline="-25000" dirty="0">
              <a:latin typeface="Constantia" panose="02030602050306030303" pitchFamily="18" charset="0"/>
              <a:cs typeface="Times New Roman" panose="02020603050405020304" pitchFamily="18" charset="0"/>
            </a:endParaRPr>
          </a:p>
        </p:txBody>
      </p:sp>
      <p:sp>
        <p:nvSpPr>
          <p:cNvPr id="36" name="Line 84"/>
          <p:cNvSpPr>
            <a:spLocks noChangeShapeType="1"/>
          </p:cNvSpPr>
          <p:nvPr/>
        </p:nvSpPr>
        <p:spPr bwMode="auto">
          <a:xfrm flipV="1">
            <a:off x="5566187" y="1715232"/>
            <a:ext cx="0" cy="335817"/>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7" name="Line 85"/>
          <p:cNvSpPr>
            <a:spLocks noChangeShapeType="1"/>
          </p:cNvSpPr>
          <p:nvPr/>
        </p:nvSpPr>
        <p:spPr bwMode="auto">
          <a:xfrm flipV="1">
            <a:off x="5566187" y="2901950"/>
            <a:ext cx="0" cy="524668"/>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4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Beam phase loop</a:t>
            </a:r>
            <a:endParaRPr lang="en-GB" sz="3200" dirty="0">
              <a:solidFill>
                <a:srgbClr val="1F497D"/>
              </a:solidFill>
              <a:latin typeface="Constantia" pitchFamily="18" charset="0"/>
            </a:endParaRPr>
          </a:p>
        </p:txBody>
      </p:sp>
      <p:sp>
        <p:nvSpPr>
          <p:cNvPr id="45" name="Text Box 49"/>
          <p:cNvSpPr txBox="1">
            <a:spLocks noChangeArrowheads="1"/>
          </p:cNvSpPr>
          <p:nvPr/>
        </p:nvSpPr>
        <p:spPr bwMode="auto">
          <a:xfrm>
            <a:off x="2320309" y="4713167"/>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grpSp>
        <p:nvGrpSpPr>
          <p:cNvPr id="46" name="Group 60"/>
          <p:cNvGrpSpPr>
            <a:grpSpLocks/>
          </p:cNvGrpSpPr>
          <p:nvPr/>
        </p:nvGrpSpPr>
        <p:grpSpPr bwMode="auto">
          <a:xfrm>
            <a:off x="5144154" y="3422405"/>
            <a:ext cx="880696" cy="844062"/>
            <a:chOff x="2592" y="1920"/>
            <a:chExt cx="601" cy="576"/>
          </a:xfrm>
        </p:grpSpPr>
        <p:sp>
          <p:nvSpPr>
            <p:cNvPr id="47"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48" name="Text Box 62"/>
            <p:cNvSpPr txBox="1">
              <a:spLocks noChangeArrowheads="1"/>
            </p:cNvSpPr>
            <p:nvPr/>
          </p:nvSpPr>
          <p:spPr bwMode="auto">
            <a:xfrm>
              <a:off x="2617" y="2074"/>
              <a:ext cx="576" cy="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100" b="1" dirty="0">
                  <a:latin typeface="Constantia" panose="02030602050306030303" pitchFamily="18" charset="0"/>
                  <a:cs typeface="Times New Roman" panose="02020603050405020304" pitchFamily="18" charset="0"/>
                </a:rPr>
                <a:t>DDS</a:t>
              </a:r>
            </a:p>
          </p:txBody>
        </p:sp>
      </p:grpSp>
      <p:sp>
        <p:nvSpPr>
          <p:cNvPr id="49" name="Up Arrow 48"/>
          <p:cNvSpPr/>
          <p:nvPr/>
        </p:nvSpPr>
        <p:spPr>
          <a:xfrm>
            <a:off x="5437966" y="5523768"/>
            <a:ext cx="264419" cy="413239"/>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0" name="Rectangle 7"/>
          <p:cNvSpPr>
            <a:spLocks noChangeArrowheads="1"/>
          </p:cNvSpPr>
          <p:nvPr/>
        </p:nvSpPr>
        <p:spPr bwMode="auto">
          <a:xfrm>
            <a:off x="540288" y="6313611"/>
            <a:ext cx="8063962" cy="463254"/>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000" b="1" dirty="0">
                <a:latin typeface="Constantia" pitchFamily="18" charset="0"/>
                <a:cs typeface="Times New Roman" pitchFamily="18" charset="0"/>
                <a:sym typeface="Wingdings" pitchFamily="2" charset="2"/>
              </a:rPr>
              <a:t>Fast control of RF frequency to cavities, </a:t>
            </a:r>
            <a:r>
              <a:rPr lang="en-GB" sz="2000" b="1" dirty="0">
                <a:solidFill>
                  <a:srgbClr val="FF0000"/>
                </a:solidFill>
                <a:latin typeface="Constantia" pitchFamily="18" charset="0"/>
                <a:cs typeface="Times New Roman" pitchFamily="18" charset="0"/>
                <a:sym typeface="Wingdings" pitchFamily="2" charset="2"/>
              </a:rPr>
              <a:t>but no slow corrections</a:t>
            </a:r>
          </a:p>
        </p:txBody>
      </p:sp>
      <p:sp>
        <p:nvSpPr>
          <p:cNvPr id="52" name="Text Box 76"/>
          <p:cNvSpPr txBox="1">
            <a:spLocks noChangeArrowheads="1"/>
          </p:cNvSpPr>
          <p:nvPr/>
        </p:nvSpPr>
        <p:spPr bwMode="auto">
          <a:xfrm>
            <a:off x="5988218" y="3538679"/>
            <a:ext cx="154744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b="1" dirty="0">
                <a:latin typeface="Constantia" panose="02030602050306030303" pitchFamily="18" charset="0"/>
                <a:cs typeface="Times New Roman" panose="02020603050405020304" pitchFamily="18" charset="0"/>
              </a:rPr>
              <a:t>Digital synthesizer</a:t>
            </a:r>
            <a:endParaRPr lang="en-US" altLang="en-US" b="1" baseline="-25000" dirty="0">
              <a:latin typeface="Constantia" panose="02030602050306030303" pitchFamily="18" charset="0"/>
              <a:cs typeface="Times New Roman" panose="02020603050405020304" pitchFamily="18" charset="0"/>
            </a:endParaRPr>
          </a:p>
        </p:txBody>
      </p:sp>
      <p:sp>
        <p:nvSpPr>
          <p:cNvPr id="53" name="Text Box 76"/>
          <p:cNvSpPr txBox="1">
            <a:spLocks noChangeArrowheads="1"/>
          </p:cNvSpPr>
          <p:nvPr/>
        </p:nvSpPr>
        <p:spPr bwMode="auto">
          <a:xfrm>
            <a:off x="5988215" y="4904867"/>
            <a:ext cx="15474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b="1" i="1" dirty="0" err="1">
                <a:latin typeface="Constantia" panose="02030602050306030303" pitchFamily="18" charset="0"/>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out</a:t>
            </a:r>
            <a:r>
              <a:rPr lang="en-US" altLang="en-US" b="1" dirty="0">
                <a:latin typeface="Constantia" panose="02030602050306030303" pitchFamily="18" charset="0"/>
                <a:cs typeface="Times New Roman" panose="02020603050405020304" pitchFamily="18" charset="0"/>
              </a:rPr>
              <a:t> = </a:t>
            </a:r>
            <a:r>
              <a:rPr lang="en-US" altLang="en-US" b="1" i="1" dirty="0">
                <a:latin typeface="Constantia" panose="02030602050306030303" pitchFamily="18" charset="0"/>
                <a:cs typeface="Times New Roman" panose="02020603050405020304" pitchFamily="18" charset="0"/>
              </a:rPr>
              <a:t>f</a:t>
            </a:r>
            <a:r>
              <a:rPr lang="en-US" altLang="en-US" b="1" baseline="-25000" dirty="0">
                <a:latin typeface="Constantia" panose="02030602050306030303" pitchFamily="18" charset="0"/>
                <a:cs typeface="Times New Roman" panose="02020603050405020304" pitchFamily="18" charset="0"/>
              </a:rPr>
              <a:t>in</a:t>
            </a:r>
            <a:r>
              <a:rPr lang="en-US" altLang="en-US" b="1" dirty="0">
                <a:latin typeface="Constantia" panose="02030602050306030303" pitchFamily="18" charset="0"/>
                <a:cs typeface="Times New Roman" panose="02020603050405020304" pitchFamily="18" charset="0"/>
              </a:rPr>
              <a:t> ± </a:t>
            </a:r>
            <a:r>
              <a:rPr lang="en-US" altLang="en-US" b="1" dirty="0" err="1">
                <a:latin typeface="Symbol" panose="05050102010706020507" pitchFamily="18" charset="2"/>
                <a:cs typeface="Times New Roman" panose="02020603050405020304" pitchFamily="18" charset="0"/>
              </a:rPr>
              <a:t>D</a:t>
            </a:r>
            <a:r>
              <a:rPr lang="en-US" altLang="en-US" b="1" i="1" dirty="0" err="1">
                <a:latin typeface="Constantia" panose="02030602050306030303" pitchFamily="18" charset="0"/>
                <a:cs typeface="Times New Roman" panose="02020603050405020304" pitchFamily="18" charset="0"/>
              </a:rPr>
              <a:t>f</a:t>
            </a:r>
            <a:r>
              <a:rPr lang="en-US" altLang="en-US" b="1" dirty="0">
                <a:latin typeface="Times New Roman" panose="02020603050405020304" pitchFamily="18" charset="0"/>
                <a:cs typeface="Times New Roman" panose="02020603050405020304" pitchFamily="18" charset="0"/>
              </a:rPr>
              <a:t> </a:t>
            </a:r>
            <a:endParaRPr lang="en-US" altLang="en-US" b="1" baseline="-25000" dirty="0">
              <a:latin typeface="Times New Roman" panose="02020603050405020304" pitchFamily="18" charset="0"/>
              <a:cs typeface="Times New Roman" panose="02020603050405020304" pitchFamily="18" charset="0"/>
            </a:endParaRPr>
          </a:p>
        </p:txBody>
      </p:sp>
      <p:sp>
        <p:nvSpPr>
          <p:cNvPr id="56" name="Text Box 76"/>
          <p:cNvSpPr txBox="1">
            <a:spLocks noChangeArrowheads="1"/>
          </p:cNvSpPr>
          <p:nvPr/>
        </p:nvSpPr>
        <p:spPr bwMode="auto">
          <a:xfrm>
            <a:off x="5619842" y="5422087"/>
            <a:ext cx="2065373"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en-US" sz="1700" b="1" dirty="0">
                <a:solidFill>
                  <a:srgbClr val="C0504D"/>
                </a:solidFill>
                <a:latin typeface="Constantia" panose="02030602050306030303" pitchFamily="18" charset="0"/>
                <a:cs typeface="Times New Roman" panose="02020603050405020304" pitchFamily="18" charset="0"/>
              </a:rPr>
              <a:t>Precision VCO</a:t>
            </a:r>
            <a:endParaRPr lang="en-US" altLang="en-US" sz="1700" b="1" baseline="-25000" dirty="0">
              <a:solidFill>
                <a:srgbClr val="C0504D"/>
              </a:solidFill>
              <a:latin typeface="Constantia" panose="02030602050306030303" pitchFamily="18" charset="0"/>
              <a:cs typeface="Times New Roman" panose="02020603050405020304" pitchFamily="18" charset="0"/>
            </a:endParaRPr>
          </a:p>
        </p:txBody>
      </p:sp>
      <p:sp>
        <p:nvSpPr>
          <p:cNvPr id="68" name="Text Box 73"/>
          <p:cNvSpPr txBox="1">
            <a:spLocks noChangeArrowheads="1"/>
          </p:cNvSpPr>
          <p:nvPr/>
        </p:nvSpPr>
        <p:spPr bwMode="auto">
          <a:xfrm>
            <a:off x="5122175" y="2888924"/>
            <a:ext cx="5106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err="1">
                <a:solidFill>
                  <a:srgbClr val="0000FF"/>
                </a:solidFill>
                <a:latin typeface="Constantia" panose="02030602050306030303" pitchFamily="18" charset="0"/>
                <a:cs typeface="Times New Roman" panose="02020603050405020304" pitchFamily="18" charset="0"/>
              </a:rPr>
              <a:t>f</a:t>
            </a:r>
            <a:r>
              <a:rPr lang="en-US" altLang="en-US" b="1" baseline="-25000" dirty="0" err="1">
                <a:solidFill>
                  <a:srgbClr val="0000FF"/>
                </a:solidFill>
                <a:latin typeface="Constantia" panose="02030602050306030303" pitchFamily="18" charset="0"/>
                <a:cs typeface="Times New Roman" panose="02020603050405020304" pitchFamily="18" charset="0"/>
              </a:rPr>
              <a:t>RF</a:t>
            </a:r>
            <a:endParaRPr lang="en-US" altLang="en-US" b="1" i="1" baseline="-25000" dirty="0">
              <a:solidFill>
                <a:srgbClr val="0000FF"/>
              </a:solidFill>
              <a:latin typeface="Constantia" panose="02030602050306030303" pitchFamily="18" charset="0"/>
              <a:cs typeface="Times New Roman" panose="02020603050405020304" pitchFamily="18" charset="0"/>
            </a:endParaRPr>
          </a:p>
        </p:txBody>
      </p:sp>
      <p:grpSp>
        <p:nvGrpSpPr>
          <p:cNvPr id="69" name="Group 60"/>
          <p:cNvGrpSpPr>
            <a:grpSpLocks/>
          </p:cNvGrpSpPr>
          <p:nvPr/>
        </p:nvGrpSpPr>
        <p:grpSpPr bwMode="auto">
          <a:xfrm>
            <a:off x="3254667" y="4679706"/>
            <a:ext cx="844062" cy="844062"/>
            <a:chOff x="2592" y="1920"/>
            <a:chExt cx="576" cy="576"/>
          </a:xfrm>
        </p:grpSpPr>
        <p:sp>
          <p:nvSpPr>
            <p:cNvPr id="70"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71"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filter</a:t>
              </a:r>
            </a:p>
          </p:txBody>
        </p:sp>
      </p:grpSp>
      <p:sp>
        <p:nvSpPr>
          <p:cNvPr id="65" name="Text Box 73"/>
          <p:cNvSpPr txBox="1">
            <a:spLocks noChangeArrowheads="1"/>
          </p:cNvSpPr>
          <p:nvPr/>
        </p:nvSpPr>
        <p:spPr bwMode="auto">
          <a:xfrm>
            <a:off x="4591062" y="5923764"/>
            <a:ext cx="194599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a:latin typeface="Constantia" panose="02030602050306030303" pitchFamily="18" charset="0"/>
                <a:cs typeface="Times New Roman" panose="02020603050405020304" pitchFamily="18" charset="0"/>
              </a:rPr>
              <a:t>h</a:t>
            </a:r>
            <a:r>
              <a:rPr lang="en-US" altLang="en-US" b="1" dirty="0">
                <a:latin typeface="Constantia" panose="02030602050306030303" pitchFamily="18" charset="0"/>
                <a:cs typeface="Times New Roman" panose="02020603050405020304" pitchFamily="18" charset="0"/>
              </a:rPr>
              <a:t> · </a:t>
            </a:r>
            <a:r>
              <a:rPr lang="en-US" altLang="en-US" b="1" i="1" dirty="0" err="1">
                <a:latin typeface="Constantia" panose="02030602050306030303" pitchFamily="18" charset="0"/>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rev</a:t>
            </a:r>
            <a:r>
              <a:rPr lang="en-US" altLang="en-US" b="1" dirty="0">
                <a:latin typeface="Constantia" panose="02030602050306030303" pitchFamily="18" charset="0"/>
                <a:cs typeface="Times New Roman" panose="02020603050405020304" pitchFamily="18" charset="0"/>
              </a:rPr>
              <a:t>, from </a:t>
            </a:r>
            <a:r>
              <a:rPr lang="en-US" altLang="en-US" b="1" i="1" dirty="0">
                <a:latin typeface="Constantia" panose="02030602050306030303" pitchFamily="18" charset="0"/>
                <a:cs typeface="Times New Roman" panose="02020603050405020304" pitchFamily="18" charset="0"/>
              </a:rPr>
              <a:t>B, p</a:t>
            </a:r>
            <a:endParaRPr lang="en-US" altLang="en-US" b="1" i="1" baseline="-25000" dirty="0">
              <a:latin typeface="Constantia" panose="02030602050306030303" pitchFamily="18" charset="0"/>
              <a:cs typeface="Times New Roman" panose="02020603050405020304" pitchFamily="18" charset="0"/>
            </a:endParaRPr>
          </a:p>
        </p:txBody>
      </p:sp>
      <p:grpSp>
        <p:nvGrpSpPr>
          <p:cNvPr id="66" name="Group 65"/>
          <p:cNvGrpSpPr/>
          <p:nvPr/>
        </p:nvGrpSpPr>
        <p:grpSpPr>
          <a:xfrm>
            <a:off x="6471350" y="660156"/>
            <a:ext cx="2536578" cy="1235320"/>
            <a:chOff x="6480587" y="660156"/>
            <a:chExt cx="2536578" cy="1235320"/>
          </a:xfrm>
        </p:grpSpPr>
        <p:sp>
          <p:nvSpPr>
            <p:cNvPr id="67" name="Line 87"/>
            <p:cNvSpPr>
              <a:spLocks noChangeShapeType="1"/>
            </p:cNvSpPr>
            <p:nvPr/>
          </p:nvSpPr>
          <p:spPr bwMode="auto">
            <a:xfrm>
              <a:off x="6691602" y="913668"/>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73" name="Text Box 88"/>
            <p:cNvSpPr txBox="1">
              <a:spLocks noChangeArrowheads="1"/>
            </p:cNvSpPr>
            <p:nvPr/>
          </p:nvSpPr>
          <p:spPr bwMode="auto">
            <a:xfrm>
              <a:off x="7254310" y="730495"/>
              <a:ext cx="984738"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RF</a:t>
              </a:r>
              <a:endParaRPr lang="en-US" altLang="en-US" sz="1846" b="1" baseline="-25000" dirty="0">
                <a:latin typeface="Constantia" panose="02030602050306030303" pitchFamily="18" charset="0"/>
                <a:cs typeface="Times New Roman" panose="02020603050405020304" pitchFamily="18" charset="0"/>
              </a:endParaRPr>
            </a:p>
          </p:txBody>
        </p:sp>
        <p:sp>
          <p:nvSpPr>
            <p:cNvPr id="74" name="Line 89"/>
            <p:cNvSpPr>
              <a:spLocks noChangeShapeType="1"/>
            </p:cNvSpPr>
            <p:nvPr/>
          </p:nvSpPr>
          <p:spPr bwMode="auto">
            <a:xfrm>
              <a:off x="6691602" y="1265360"/>
              <a:ext cx="562708"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75" name="Text Box 90"/>
            <p:cNvSpPr txBox="1">
              <a:spLocks noChangeArrowheads="1"/>
            </p:cNvSpPr>
            <p:nvPr/>
          </p:nvSpPr>
          <p:spPr bwMode="auto">
            <a:xfrm>
              <a:off x="7254310" y="1082187"/>
              <a:ext cx="1547446"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Slow signal</a:t>
              </a:r>
              <a:endParaRPr lang="en-US" altLang="en-US" sz="1846" b="1" baseline="-25000" dirty="0">
                <a:latin typeface="Constantia" panose="02030602050306030303" pitchFamily="18" charset="0"/>
                <a:cs typeface="Times New Roman" panose="02020603050405020304" pitchFamily="18" charset="0"/>
              </a:endParaRPr>
            </a:p>
          </p:txBody>
        </p:sp>
        <p:sp>
          <p:nvSpPr>
            <p:cNvPr id="76" name="Rectangle 91"/>
            <p:cNvSpPr>
              <a:spLocks noChangeArrowheads="1"/>
            </p:cNvSpPr>
            <p:nvPr/>
          </p:nvSpPr>
          <p:spPr bwMode="auto">
            <a:xfrm>
              <a:off x="6480587" y="660156"/>
              <a:ext cx="2390645" cy="1235320"/>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77" name="Up Arrow 76"/>
            <p:cNvSpPr/>
            <p:nvPr/>
          </p:nvSpPr>
          <p:spPr>
            <a:xfrm rot="5400000">
              <a:off x="6842943" y="1341053"/>
              <a:ext cx="264419" cy="558312"/>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78" name="Text Box 90"/>
            <p:cNvSpPr txBox="1">
              <a:spLocks noChangeArrowheads="1"/>
            </p:cNvSpPr>
            <p:nvPr/>
          </p:nvSpPr>
          <p:spPr bwMode="auto">
            <a:xfrm>
              <a:off x="7254308" y="1434104"/>
              <a:ext cx="176285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000" b="1" i="1" dirty="0">
                  <a:latin typeface="Constantia" panose="02030602050306030303" pitchFamily="18" charset="0"/>
                  <a:cs typeface="Times New Roman" panose="02020603050405020304" pitchFamily="18" charset="0"/>
                </a:rPr>
                <a:t>h</a:t>
              </a:r>
              <a:r>
                <a:rPr lang="en-US" altLang="en-US" sz="1846" b="1" dirty="0">
                  <a:latin typeface="Constantia" panose="02030602050306030303" pitchFamily="18" charset="0"/>
                  <a:cs typeface="Times New Roman" panose="02020603050405020304" pitchFamily="18" charset="0"/>
                </a:rPr>
                <a:t> </a:t>
              </a:r>
              <a:r>
                <a:rPr lang="en-US" altLang="en-US" sz="1846" b="1" i="1" dirty="0" err="1">
                  <a:latin typeface="Constantia" panose="02030602050306030303" pitchFamily="18" charset="0"/>
                  <a:cs typeface="Times New Roman" panose="02020603050405020304" pitchFamily="18" charset="0"/>
                </a:rPr>
                <a:t>f</a:t>
              </a:r>
              <a:r>
                <a:rPr lang="en-US" altLang="en-US" sz="1846" b="1" baseline="-25000" dirty="0" err="1">
                  <a:latin typeface="Constantia" panose="02030602050306030303" pitchFamily="18" charset="0"/>
                  <a:cs typeface="Times New Roman" panose="02020603050405020304" pitchFamily="18" charset="0"/>
                </a:rPr>
                <a:t>rev</a:t>
              </a:r>
              <a:r>
                <a:rPr lang="en-US" altLang="en-US" sz="1846" b="1" dirty="0">
                  <a:latin typeface="Constantia" panose="02030602050306030303" pitchFamily="18" charset="0"/>
                  <a:cs typeface="Times New Roman" panose="02020603050405020304" pitchFamily="18" charset="0"/>
                </a:rPr>
                <a:t> (digital)</a:t>
              </a:r>
            </a:p>
          </p:txBody>
        </p:sp>
      </p:grpSp>
      <p:sp>
        <p:nvSpPr>
          <p:cNvPr id="79" name="Text Box 76"/>
          <p:cNvSpPr txBox="1">
            <a:spLocks noChangeArrowheads="1"/>
          </p:cNvSpPr>
          <p:nvPr/>
        </p:nvSpPr>
        <p:spPr bwMode="auto">
          <a:xfrm>
            <a:off x="3956801" y="4737302"/>
            <a:ext cx="11160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dirty="0" err="1">
                <a:latin typeface="Symbol" panose="05050102010706020507" pitchFamily="18" charset="2"/>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err</a:t>
            </a:r>
            <a:r>
              <a:rPr lang="en-US" altLang="en-US" b="1" i="1" dirty="0">
                <a:latin typeface="Constantia" panose="02030602050306030303" pitchFamily="18" charset="0"/>
                <a:cs typeface="Times New Roman" panose="02020603050405020304" pitchFamily="18" charset="0"/>
              </a:rPr>
              <a:t> </a:t>
            </a:r>
            <a:r>
              <a:rPr lang="en-GB" altLang="en-US" b="1" dirty="0">
                <a:latin typeface="Constantia" panose="02030602050306030303" pitchFamily="18" charset="0"/>
                <a:cs typeface="Times New Roman" panose="02020603050405020304" pitchFamily="18" charset="0"/>
              </a:rPr>
              <a:t>~</a:t>
            </a:r>
            <a:r>
              <a:rPr lang="en-US" altLang="en-US" b="1" dirty="0" err="1">
                <a:latin typeface="Symbol" panose="05050102010706020507" pitchFamily="18" charset="2"/>
                <a:cs typeface="Times New Roman" panose="02020603050405020304" pitchFamily="18" charset="0"/>
              </a:rPr>
              <a:t>D</a:t>
            </a:r>
            <a:r>
              <a:rPr lang="en-US" altLang="en-US" b="1" i="1" dirty="0" err="1">
                <a:latin typeface="Constantia" panose="02030602050306030303" pitchFamily="18" charset="0"/>
                <a:cs typeface="Times New Roman" panose="02020603050405020304" pitchFamily="18" charset="0"/>
              </a:rPr>
              <a:t>f</a:t>
            </a:r>
            <a:r>
              <a:rPr lang="en-US" altLang="en-US" b="1" dirty="0">
                <a:latin typeface="Constantia" panose="02030602050306030303" pitchFamily="18" charset="0"/>
                <a:cs typeface="Times New Roman" panose="02020603050405020304" pitchFamily="18" charset="0"/>
              </a:rPr>
              <a:t> </a:t>
            </a:r>
            <a:endParaRPr lang="en-US" altLang="en-US" b="1" baseline="-25000" dirty="0">
              <a:latin typeface="Constantia" panose="02030602050306030303" pitchFamily="18" charset="0"/>
              <a:cs typeface="Times New Roman" panose="02020603050405020304" pitchFamily="18" charset="0"/>
            </a:endParaRPr>
          </a:p>
        </p:txBody>
      </p:sp>
      <p:grpSp>
        <p:nvGrpSpPr>
          <p:cNvPr id="2" name="Group 1"/>
          <p:cNvGrpSpPr/>
          <p:nvPr/>
        </p:nvGrpSpPr>
        <p:grpSpPr>
          <a:xfrm>
            <a:off x="6493040" y="2195881"/>
            <a:ext cx="2365549" cy="2791234"/>
            <a:chOff x="5931877" y="2533650"/>
            <a:chExt cx="2321170" cy="2669279"/>
          </a:xfrm>
        </p:grpSpPr>
        <p:pic>
          <p:nvPicPr>
            <p:cNvPr id="80" name="Picture 52" descr="C:\Heiko\Presentations\2011-02_LHCBeamProductionShutdownLecture\surfer.png"/>
            <p:cNvPicPr>
              <a:picLocks noChangeAspect="1" noChangeArrowheads="1"/>
            </p:cNvPicPr>
            <p:nvPr/>
          </p:nvPicPr>
          <p:blipFill>
            <a:blip r:embed="rId4" cstate="print"/>
            <a:srcRect/>
            <a:stretch>
              <a:fillRect/>
            </a:stretch>
          </p:blipFill>
          <p:spPr bwMode="auto">
            <a:xfrm>
              <a:off x="5942501" y="2533650"/>
              <a:ext cx="2310546" cy="2391508"/>
            </a:xfrm>
            <a:prstGeom prst="rect">
              <a:avLst/>
            </a:prstGeom>
            <a:noFill/>
          </p:spPr>
        </p:pic>
        <p:sp>
          <p:nvSpPr>
            <p:cNvPr id="81" name="TextBox 80"/>
            <p:cNvSpPr txBox="1"/>
            <p:nvPr/>
          </p:nvSpPr>
          <p:spPr>
            <a:xfrm>
              <a:off x="5931877" y="4854820"/>
              <a:ext cx="2321169" cy="348109"/>
            </a:xfrm>
            <a:prstGeom prst="rect">
              <a:avLst/>
            </a:prstGeom>
            <a:noFill/>
          </p:spPr>
          <p:txBody>
            <a:bodyPr wrap="square" rtlCol="0">
              <a:spAutoFit/>
            </a:bodyPr>
            <a:lstStyle/>
            <a:p>
              <a:r>
                <a:rPr lang="en-US" sz="1662" b="1" dirty="0">
                  <a:solidFill>
                    <a:srgbClr val="FF0000"/>
                  </a:solidFill>
                  <a:latin typeface="Constantia" panose="02030602050306030303" pitchFamily="18" charset="0"/>
                </a:rPr>
                <a:t>Move the wave!</a:t>
              </a:r>
            </a:p>
          </p:txBody>
        </p:sp>
      </p:grpSp>
      <p:sp>
        <p:nvSpPr>
          <p:cNvPr id="82" name="Line 51">
            <a:extLst>
              <a:ext uri="{FF2B5EF4-FFF2-40B4-BE49-F238E27FC236}">
                <a16:creationId xmlns:a16="http://schemas.microsoft.com/office/drawing/2014/main" id="{086820DD-8DD7-4299-B3DA-BBCC212AA665}"/>
              </a:ext>
            </a:extLst>
          </p:cNvPr>
          <p:cNvSpPr>
            <a:spLocks noChangeShapeType="1"/>
          </p:cNvSpPr>
          <p:nvPr/>
        </p:nvSpPr>
        <p:spPr bwMode="auto">
          <a:xfrm>
            <a:off x="2783552" y="5101737"/>
            <a:ext cx="462330"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6047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Effect of beam phase loop at injection</a:t>
            </a:r>
            <a:endParaRPr lang="en-GB" sz="3200" dirty="0">
              <a:solidFill>
                <a:srgbClr val="1F497D"/>
              </a:solidFill>
              <a:latin typeface="Constantia" pitchFamily="18" charset="0"/>
            </a:endParaRPr>
          </a:p>
        </p:txBody>
      </p:sp>
      <p:sp>
        <p:nvSpPr>
          <p:cNvPr id="9" name="Rectangle 8"/>
          <p:cNvSpPr>
            <a:spLocks noChangeArrowheads="1"/>
          </p:cNvSpPr>
          <p:nvPr/>
        </p:nvSpPr>
        <p:spPr bwMode="auto">
          <a:xfrm>
            <a:off x="539749" y="894079"/>
            <a:ext cx="8101013" cy="606477"/>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Example: Injection of a bunch from PS Booster into PS</a:t>
            </a:r>
            <a:endParaRPr lang="en-US" sz="2000" b="1" dirty="0">
              <a:latin typeface="Constantia" pitchFamily="18" charset="0"/>
              <a:cs typeface="Times New Roman" pitchFamily="18" charset="0"/>
              <a:sym typeface="Wingdings" pitchFamily="2" charset="2"/>
            </a:endParaRPr>
          </a:p>
        </p:txBody>
      </p:sp>
      <p:sp>
        <p:nvSpPr>
          <p:cNvPr id="10" name="Rectangle 9"/>
          <p:cNvSpPr>
            <a:spLocks noChangeArrowheads="1"/>
          </p:cNvSpPr>
          <p:nvPr/>
        </p:nvSpPr>
        <p:spPr bwMode="auto">
          <a:xfrm>
            <a:off x="503238" y="5485847"/>
            <a:ext cx="8064500" cy="606477"/>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Essential </a:t>
            </a:r>
            <a:r>
              <a:rPr lang="en-GB" sz="2100" b="1" dirty="0">
                <a:solidFill>
                  <a:srgbClr val="1F497D"/>
                </a:solidFill>
                <a:latin typeface="Constantia" pitchFamily="18" charset="0"/>
                <a:cs typeface="Times New Roman" pitchFamily="18" charset="0"/>
                <a:sym typeface="Wingdings" pitchFamily="2" charset="2"/>
              </a:rPr>
              <a:t>in hadron accelerators </a:t>
            </a:r>
            <a:r>
              <a:rPr lang="en-GB" sz="2100" b="1" dirty="0">
                <a:latin typeface="Constantia" pitchFamily="18" charset="0"/>
                <a:cs typeface="Times New Roman" pitchFamily="18" charset="0"/>
                <a:sym typeface="Wingdings" pitchFamily="2" charset="2"/>
              </a:rPr>
              <a:t>to keep RF locked to beam</a:t>
            </a:r>
          </a:p>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How does this look like in longitudinal phase space?</a:t>
            </a:r>
            <a:endParaRPr lang="en-US" sz="2000" b="1" dirty="0">
              <a:solidFill>
                <a:srgbClr val="C0504D"/>
              </a:solidFill>
              <a:latin typeface="Constantia" pitchFamily="18" charset="0"/>
              <a:cs typeface="Times New Roman" pitchFamily="18" charset="0"/>
              <a:sym typeface="Wingdings" pitchFamily="2" charset="2"/>
            </a:endParaRPr>
          </a:p>
        </p:txBody>
      </p:sp>
      <p:sp>
        <p:nvSpPr>
          <p:cNvPr id="11" name="TextBox 10"/>
          <p:cNvSpPr txBox="1"/>
          <p:nvPr/>
        </p:nvSpPr>
        <p:spPr>
          <a:xfrm>
            <a:off x="1042988" y="1461145"/>
            <a:ext cx="3019258"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90</a:t>
            </a:r>
            <a:r>
              <a:rPr lang="en-GB" sz="1662" b="1" dirty="0">
                <a:solidFill>
                  <a:prstClr val="black"/>
                </a:solidFill>
                <a:latin typeface="Calibri" panose="020F0502020204030204" pitchFamily="34" charset="0"/>
              </a:rPr>
              <a:t>° </a:t>
            </a:r>
            <a:r>
              <a:rPr lang="en-GB" sz="1662" b="1" dirty="0">
                <a:solidFill>
                  <a:prstClr val="black"/>
                </a:solidFill>
                <a:latin typeface="Constantia" panose="02030602050306030303" pitchFamily="18" charset="0"/>
              </a:rPr>
              <a:t>error, </a:t>
            </a:r>
            <a:r>
              <a:rPr lang="en-GB" sz="1662" b="1" dirty="0">
                <a:solidFill>
                  <a:srgbClr val="C0504D"/>
                </a:solidFill>
                <a:latin typeface="Constantia" panose="02030602050306030303" pitchFamily="18" charset="0"/>
              </a:rPr>
              <a:t>phase loop off</a:t>
            </a:r>
            <a:endParaRPr lang="en-US" sz="1662" b="1" dirty="0">
              <a:solidFill>
                <a:srgbClr val="C0504D"/>
              </a:solidFill>
              <a:latin typeface="Constantia" panose="02030602050306030303" pitchFamily="18" charset="0"/>
            </a:endParaRPr>
          </a:p>
        </p:txBody>
      </p:sp>
      <p:pic>
        <p:nvPicPr>
          <p:cNvPr id="13" name="injosc_noPhaseRadLoop-90de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67065" y="1816686"/>
            <a:ext cx="3395181" cy="3485719"/>
          </a:xfrm>
          <a:prstGeom prst="rect">
            <a:avLst/>
          </a:prstGeom>
        </p:spPr>
      </p:pic>
      <p:pic>
        <p:nvPicPr>
          <p:cNvPr id="15" name="injosc_phaseRadLoop-90degZoom">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4787963" y="1818000"/>
            <a:ext cx="3394800" cy="3484800"/>
          </a:xfrm>
          <a:prstGeom prst="rect">
            <a:avLst/>
          </a:prstGeom>
        </p:spPr>
      </p:pic>
      <p:sp>
        <p:nvSpPr>
          <p:cNvPr id="16" name="TextBox 15"/>
          <p:cNvSpPr txBox="1"/>
          <p:nvPr/>
        </p:nvSpPr>
        <p:spPr>
          <a:xfrm>
            <a:off x="5048628" y="1463187"/>
            <a:ext cx="3019258"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90</a:t>
            </a:r>
            <a:r>
              <a:rPr lang="en-GB" sz="1662" b="1" dirty="0">
                <a:solidFill>
                  <a:prstClr val="black"/>
                </a:solidFill>
                <a:latin typeface="Calibri" panose="020F0502020204030204" pitchFamily="34" charset="0"/>
              </a:rPr>
              <a:t>° </a:t>
            </a:r>
            <a:r>
              <a:rPr lang="en-GB" sz="1662" b="1" dirty="0">
                <a:solidFill>
                  <a:prstClr val="black"/>
                </a:solidFill>
                <a:latin typeface="Constantia" panose="02030602050306030303" pitchFamily="18" charset="0"/>
              </a:rPr>
              <a:t>error, </a:t>
            </a:r>
            <a:r>
              <a:rPr lang="en-GB" sz="1662" b="1" dirty="0">
                <a:solidFill>
                  <a:srgbClr val="C0504D"/>
                </a:solidFill>
                <a:latin typeface="Constantia" panose="02030602050306030303" pitchFamily="18" charset="0"/>
              </a:rPr>
              <a:t>phase loop on</a:t>
            </a:r>
            <a:endParaRPr lang="en-US" sz="1662" b="1" dirty="0">
              <a:solidFill>
                <a:srgbClr val="C0504D"/>
              </a:solidFill>
              <a:latin typeface="Constantia" panose="02030602050306030303" pitchFamily="18" charset="0"/>
            </a:endParaRPr>
          </a:p>
        </p:txBody>
      </p:sp>
    </p:spTree>
    <p:extLst>
      <p:ext uri="{BB962C8B-B14F-4D97-AF65-F5344CB8AC3E}">
        <p14:creationId xmlns:p14="http://schemas.microsoft.com/office/powerpoint/2010/main" val="495543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6667"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26667"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13"/>
                </p:tgtEl>
              </p:cMediaNode>
            </p:video>
            <p:video>
              <p:cMediaNode vol="80000">
                <p:cTn id="12" fill="hold" display="0">
                  <p:stCondLst>
                    <p:cond delay="indefinite"/>
                  </p:stCondLst>
                </p:cTn>
                <p:tgtEl>
                  <p:spTgt spid="15"/>
                </p:tgtEl>
              </p:cMediaNode>
            </p:video>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Effect of beam phase loop at injection</a:t>
            </a:r>
            <a:endParaRPr lang="en-GB" sz="3200" dirty="0">
              <a:solidFill>
                <a:srgbClr val="1F497D"/>
              </a:solidFill>
              <a:latin typeface="Constantia" pitchFamily="18" charset="0"/>
            </a:endParaRPr>
          </a:p>
        </p:txBody>
      </p:sp>
      <p:pic>
        <p:nvPicPr>
          <p:cNvPr id="2" name="2018-08-16_11-24-27_AnimationToTurn#219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830763" y="1574240"/>
            <a:ext cx="3810000" cy="4000500"/>
          </a:xfrm>
          <a:prstGeom prst="rect">
            <a:avLst/>
          </a:prstGeom>
        </p:spPr>
      </p:pic>
      <p:pic>
        <p:nvPicPr>
          <p:cNvPr id="3" name="2018-09-14_14-21-52_AnimationToTurn#2190">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539750" y="1574240"/>
            <a:ext cx="3810000" cy="4000500"/>
          </a:xfrm>
          <a:prstGeom prst="rect">
            <a:avLst/>
          </a:prstGeom>
        </p:spPr>
      </p:pic>
      <p:sp>
        <p:nvSpPr>
          <p:cNvPr id="5" name="TextBox 4"/>
          <p:cNvSpPr txBox="1"/>
          <p:nvPr/>
        </p:nvSpPr>
        <p:spPr>
          <a:xfrm>
            <a:off x="1042988" y="1461145"/>
            <a:ext cx="3306762"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Bunch in rigid bucket, no loop </a:t>
            </a:r>
            <a:endParaRPr lang="en-US" sz="1662" b="1" dirty="0">
              <a:solidFill>
                <a:prstClr val="black"/>
              </a:solidFill>
              <a:latin typeface="Constantia" panose="02030602050306030303" pitchFamily="18" charset="0"/>
            </a:endParaRPr>
          </a:p>
        </p:txBody>
      </p:sp>
      <p:sp>
        <p:nvSpPr>
          <p:cNvPr id="7" name="TextBox 6"/>
          <p:cNvSpPr txBox="1"/>
          <p:nvPr/>
        </p:nvSpPr>
        <p:spPr>
          <a:xfrm>
            <a:off x="5334001" y="1461145"/>
            <a:ext cx="3306762"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Injection with phase loop</a:t>
            </a:r>
            <a:endParaRPr lang="en-US" sz="1662" b="1" dirty="0">
              <a:solidFill>
                <a:prstClr val="black"/>
              </a:solidFill>
              <a:latin typeface="Constantia" panose="02030602050306030303" pitchFamily="18" charset="0"/>
            </a:endParaRPr>
          </a:p>
        </p:txBody>
      </p:sp>
      <p:sp>
        <p:nvSpPr>
          <p:cNvPr id="8" name="Rectangle 7"/>
          <p:cNvSpPr>
            <a:spLocks noChangeArrowheads="1"/>
          </p:cNvSpPr>
          <p:nvPr/>
        </p:nvSpPr>
        <p:spPr bwMode="auto">
          <a:xfrm>
            <a:off x="539750" y="894079"/>
            <a:ext cx="8064500" cy="606477"/>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Essential </a:t>
            </a:r>
            <a:r>
              <a:rPr lang="en-GB" sz="2100" b="1" dirty="0">
                <a:solidFill>
                  <a:srgbClr val="1F497D"/>
                </a:solidFill>
                <a:latin typeface="Constantia" pitchFamily="18" charset="0"/>
                <a:cs typeface="Times New Roman" pitchFamily="18" charset="0"/>
                <a:sym typeface="Wingdings" pitchFamily="2" charset="2"/>
              </a:rPr>
              <a:t>in hadron accelerators </a:t>
            </a:r>
            <a:r>
              <a:rPr lang="en-GB" sz="2100" b="1" dirty="0">
                <a:latin typeface="Constantia" pitchFamily="18" charset="0"/>
                <a:cs typeface="Times New Roman" pitchFamily="18" charset="0"/>
                <a:sym typeface="Wingdings" pitchFamily="2" charset="2"/>
              </a:rPr>
              <a:t>to keep RF locked to beam</a:t>
            </a:r>
            <a:endParaRPr lang="en-US" sz="2000" b="1" dirty="0">
              <a:latin typeface="Constantia" pitchFamily="18" charset="0"/>
              <a:cs typeface="Times New Roman" pitchFamily="18" charset="0"/>
              <a:sym typeface="Wingdings" pitchFamily="2" charset="2"/>
            </a:endParaRPr>
          </a:p>
        </p:txBody>
      </p:sp>
      <p:sp>
        <p:nvSpPr>
          <p:cNvPr id="9" name="Text Box 20"/>
          <p:cNvSpPr txBox="1">
            <a:spLocks noChangeArrowheads="1"/>
          </p:cNvSpPr>
          <p:nvPr/>
        </p:nvSpPr>
        <p:spPr bwMode="auto">
          <a:xfrm>
            <a:off x="539751" y="5594839"/>
            <a:ext cx="8064499" cy="772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73050" indent="-273050" algn="l">
              <a:spcBef>
                <a:spcPct val="0"/>
              </a:spcBef>
              <a:defRPr sz="2400">
                <a:solidFill>
                  <a:schemeClr val="tx1"/>
                </a:solidFill>
                <a:latin typeface="Times New Roman" panose="02020603050405020304" pitchFamily="18" charset="0"/>
              </a:defRPr>
            </a:lvl1pPr>
            <a:lvl2pPr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457200" indent="-457200">
              <a:spcBef>
                <a:spcPts val="504"/>
              </a:spcBef>
              <a:buFont typeface="Symbol" panose="05050102010706020507" pitchFamily="18" charset="2"/>
              <a:buChar char="®"/>
            </a:pPr>
            <a:r>
              <a:rPr lang="de-DE" altLang="en-US" sz="2000" b="1" dirty="0">
                <a:latin typeface="Constantia" panose="02030602050306030303" pitchFamily="18" charset="0"/>
              </a:rPr>
              <a:t>Even large </a:t>
            </a:r>
            <a:r>
              <a:rPr lang="de-DE" altLang="en-US" sz="2000" b="1" dirty="0">
                <a:solidFill>
                  <a:srgbClr val="1F497D"/>
                </a:solidFill>
                <a:latin typeface="Constantia" panose="02030602050306030303" pitchFamily="18" charset="0"/>
              </a:rPr>
              <a:t>transients (injection, transition) are controlled</a:t>
            </a:r>
          </a:p>
          <a:p>
            <a:pPr marL="457200" indent="-457200">
              <a:spcBef>
                <a:spcPts val="504"/>
              </a:spcBef>
              <a:buFont typeface="Symbol" panose="05050102010706020507" pitchFamily="18" charset="2"/>
              <a:buChar char="®"/>
            </a:pPr>
            <a:r>
              <a:rPr lang="de-DE" altLang="en-US" sz="2000" b="1" dirty="0">
                <a:latin typeface="Constantia" panose="02030602050306030303" pitchFamily="18" charset="0"/>
              </a:rPr>
              <a:t>Only </a:t>
            </a:r>
            <a:r>
              <a:rPr lang="de-DE" altLang="en-US" sz="2000" b="1" dirty="0">
                <a:solidFill>
                  <a:srgbClr val="1F497D"/>
                </a:solidFill>
                <a:latin typeface="Constantia" panose="02030602050306030303" pitchFamily="18" charset="0"/>
              </a:rPr>
              <a:t>minor</a:t>
            </a:r>
            <a:r>
              <a:rPr lang="de-DE" altLang="en-US" sz="2000" b="1" dirty="0">
                <a:latin typeface="Constantia" panose="02030602050306030303" pitchFamily="18" charset="0"/>
              </a:rPr>
              <a:t> longitudinal </a:t>
            </a:r>
            <a:r>
              <a:rPr lang="de-DE" altLang="en-US" sz="2000" b="1" dirty="0">
                <a:solidFill>
                  <a:srgbClr val="1F497D"/>
                </a:solidFill>
                <a:latin typeface="Constantia" panose="02030602050306030303" pitchFamily="18" charset="0"/>
              </a:rPr>
              <a:t>perturbation</a:t>
            </a:r>
          </a:p>
        </p:txBody>
      </p:sp>
    </p:spTree>
    <p:extLst>
      <p:ext uri="{BB962C8B-B14F-4D97-AF65-F5344CB8AC3E}">
        <p14:creationId xmlns:p14="http://schemas.microsoft.com/office/powerpoint/2010/main" val="2679298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9267"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29267" fill="hold"/>
                                        <p:tgtEl>
                                          <p:spTgt spid="2"/>
                                        </p:tgtEl>
                                      </p:cBhvr>
                                    </p:cmd>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2"/>
                </p:tgtEl>
              </p:cMediaNode>
            </p:video>
            <p:video>
              <p:cMediaNode vol="80000">
                <p:cTn id="16" fill="hold" display="0">
                  <p:stCondLst>
                    <p:cond delay="indefinite"/>
                  </p:stCondLst>
                </p:cTn>
                <p:tgtEl>
                  <p:spTgt spid="3"/>
                </p:tgtEl>
              </p:cMediaNode>
            </p:video>
          </p:childTnLst>
        </p:cTn>
      </p:par>
    </p:tnLst>
    <p:bldLst>
      <p:bldP spid="9"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Beam phase loop during acceleration</a:t>
            </a:r>
            <a:endParaRPr lang="en-GB" sz="3200" dirty="0">
              <a:solidFill>
                <a:srgbClr val="1F497D"/>
              </a:solidFill>
              <a:latin typeface="Constantia" pitchFamily="18" charset="0"/>
            </a:endParaRPr>
          </a:p>
        </p:txBody>
      </p:sp>
      <p:sp>
        <p:nvSpPr>
          <p:cNvPr id="8" name="Rectangle 7"/>
          <p:cNvSpPr>
            <a:spLocks noChangeArrowheads="1"/>
          </p:cNvSpPr>
          <p:nvPr/>
        </p:nvSpPr>
        <p:spPr bwMode="auto">
          <a:xfrm>
            <a:off x="539749" y="894079"/>
            <a:ext cx="3125414" cy="606477"/>
          </a:xfrm>
          <a:prstGeom prst="rect">
            <a:avLst/>
          </a:prstGeom>
          <a:noFill/>
          <a:ln w="9525">
            <a:noFill/>
            <a:miter lim="800000"/>
            <a:headEnd/>
            <a:tailEnd/>
          </a:ln>
          <a:effectLst/>
        </p:spPr>
        <p:txBody>
          <a:bodyPr/>
          <a:lstStyle/>
          <a:p>
            <a:pPr marL="342900" indent="-3429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What happens with phase loop during acceleration?</a:t>
            </a:r>
          </a:p>
          <a:p>
            <a:pPr marL="342900" indent="-3429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During plateaus the phase between RF and beam is either</a:t>
            </a:r>
            <a:br>
              <a:rPr lang="en-GB" sz="2100" b="1" dirty="0">
                <a:latin typeface="Constantia" pitchFamily="18" charset="0"/>
                <a:cs typeface="Times New Roman" pitchFamily="18" charset="0"/>
                <a:sym typeface="Wingdings" pitchFamily="2" charset="2"/>
              </a:rPr>
            </a:br>
            <a:r>
              <a:rPr lang="en-GB" sz="2100" b="1" dirty="0">
                <a:solidFill>
                  <a:srgbClr val="1F497D"/>
                </a:solidFill>
                <a:latin typeface="Constantia" pitchFamily="18" charset="0"/>
                <a:cs typeface="Times New Roman" pitchFamily="18" charset="0"/>
                <a:sym typeface="Wingdings" pitchFamily="2" charset="2"/>
              </a:rPr>
              <a:t>0</a:t>
            </a:r>
            <a:r>
              <a:rPr lang="en-GB" sz="2100" b="1" dirty="0">
                <a:solidFill>
                  <a:srgbClr val="1F497D"/>
                </a:solidFill>
                <a:latin typeface="Calibri" panose="020F0502020204030204" pitchFamily="34" charset="0"/>
                <a:cs typeface="Times New Roman" pitchFamily="18" charset="0"/>
                <a:sym typeface="Wingdings" pitchFamily="2" charset="2"/>
              </a:rPr>
              <a:t>°</a:t>
            </a:r>
            <a:r>
              <a:rPr lang="en-GB" sz="2100" b="1" dirty="0">
                <a:solidFill>
                  <a:srgbClr val="1F497D"/>
                </a:solidFill>
                <a:latin typeface="Constantia" pitchFamily="18" charset="0"/>
                <a:cs typeface="Times New Roman" pitchFamily="18" charset="0"/>
                <a:sym typeface="Wingdings" pitchFamily="2" charset="2"/>
              </a:rPr>
              <a:t> or 180</a:t>
            </a:r>
            <a:r>
              <a:rPr lang="en-GB" sz="2100" b="1" dirty="0">
                <a:solidFill>
                  <a:srgbClr val="1F497D"/>
                </a:solidFill>
                <a:latin typeface="Calibri" panose="020F0502020204030204" pitchFamily="34" charset="0"/>
                <a:cs typeface="Times New Roman" pitchFamily="18" charset="0"/>
                <a:sym typeface="Wingdings" pitchFamily="2" charset="2"/>
              </a:rPr>
              <a:t>°</a:t>
            </a:r>
          </a:p>
          <a:p>
            <a:pPr marL="342900" indent="-342900">
              <a:spcBef>
                <a:spcPct val="20000"/>
              </a:spcBef>
              <a:buFont typeface="Symbol" panose="05050102010706020507" pitchFamily="18" charset="2"/>
              <a:buChar char="®"/>
            </a:pPr>
            <a:endParaRPr lang="en-GB" sz="2100" b="1" dirty="0">
              <a:solidFill>
                <a:srgbClr val="1F497D"/>
              </a:solidFill>
              <a:latin typeface="Calibri" panose="020F0502020204030204" pitchFamily="34" charset="0"/>
              <a:cs typeface="Times New Roman" pitchFamily="18" charset="0"/>
              <a:sym typeface="Wingdings" pitchFamily="2" charset="2"/>
            </a:endParaRPr>
          </a:p>
          <a:p>
            <a:pPr marL="342900" indent="-342900">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Fast phase changes well handled, but </a:t>
            </a:r>
            <a:r>
              <a:rPr lang="en-GB" sz="2100" b="1" dirty="0">
                <a:solidFill>
                  <a:srgbClr val="C0504D"/>
                </a:solidFill>
                <a:latin typeface="Constantia" pitchFamily="18" charset="0"/>
                <a:cs typeface="Times New Roman" pitchFamily="18" charset="0"/>
                <a:sym typeface="Wingdings" pitchFamily="2" charset="2"/>
              </a:rPr>
              <a:t>need slow frequency </a:t>
            </a:r>
            <a:r>
              <a:rPr lang="en-GB" sz="2100" b="1" dirty="0">
                <a:latin typeface="Constantia" pitchFamily="18" charset="0"/>
                <a:cs typeface="Times New Roman" pitchFamily="18" charset="0"/>
                <a:sym typeface="Wingdings" pitchFamily="2" charset="2"/>
              </a:rPr>
              <a:t>correction</a:t>
            </a:r>
          </a:p>
          <a:p>
            <a:pPr marL="342900" indent="-342900">
              <a:spcBef>
                <a:spcPct val="20000"/>
              </a:spcBef>
              <a:buFont typeface="Symbol" panose="05050102010706020507" pitchFamily="18" charset="2"/>
              <a:buChar char="®"/>
            </a:pPr>
            <a:endParaRPr lang="en-GB" sz="2100" b="1" dirty="0">
              <a:solidFill>
                <a:srgbClr val="1F497D"/>
              </a:solidFill>
              <a:latin typeface="Constantia" pitchFamily="18" charset="0"/>
              <a:cs typeface="Times New Roman" pitchFamily="18" charset="0"/>
              <a:sym typeface="Wingdings" pitchFamily="2" charset="2"/>
            </a:endParaRPr>
          </a:p>
          <a:p>
            <a:pPr marL="342900" indent="-342900">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Radial </a:t>
            </a:r>
            <a:r>
              <a:rPr lang="en-GB" sz="2100" b="1" dirty="0">
                <a:latin typeface="Constantia" pitchFamily="18" charset="0"/>
                <a:cs typeface="Times New Roman" pitchFamily="18" charset="0"/>
                <a:sym typeface="Wingdings" pitchFamily="2" charset="2"/>
              </a:rPr>
              <a:t>or</a:t>
            </a:r>
            <a:r>
              <a:rPr lang="en-GB" sz="2100" b="1" dirty="0">
                <a:solidFill>
                  <a:srgbClr val="1F497D"/>
                </a:solidFill>
                <a:latin typeface="Constantia" pitchFamily="18" charset="0"/>
                <a:cs typeface="Times New Roman" pitchFamily="18" charset="0"/>
                <a:sym typeface="Wingdings" pitchFamily="2" charset="2"/>
              </a:rPr>
              <a:t> synchro-</a:t>
            </a:r>
            <a:r>
              <a:rPr lang="en-GB" sz="2100" b="1" dirty="0" err="1">
                <a:solidFill>
                  <a:srgbClr val="1F497D"/>
                </a:solidFill>
                <a:latin typeface="Constantia" pitchFamily="18" charset="0"/>
                <a:cs typeface="Times New Roman" pitchFamily="18" charset="0"/>
                <a:sym typeface="Wingdings" pitchFamily="2" charset="2"/>
              </a:rPr>
              <a:t>nization</a:t>
            </a:r>
            <a:r>
              <a:rPr lang="en-GB" sz="2100" b="1" dirty="0">
                <a:solidFill>
                  <a:srgbClr val="1F497D"/>
                </a:solidFill>
                <a:latin typeface="Constantia" pitchFamily="18" charset="0"/>
                <a:cs typeface="Times New Roman" pitchFamily="18" charset="0"/>
                <a:sym typeface="Wingdings" pitchFamily="2" charset="2"/>
              </a:rPr>
              <a:t> loop</a:t>
            </a:r>
            <a:endParaRPr lang="en-GB" sz="2100" b="1" dirty="0">
              <a:solidFill>
                <a:srgbClr val="1F497D"/>
              </a:solidFill>
              <a:latin typeface="Calibri" panose="020F0502020204030204" pitchFamily="34" charset="0"/>
              <a:cs typeface="Times New Roman" pitchFamily="18" charset="0"/>
              <a:sym typeface="Wingdings" pitchFamily="2" charset="2"/>
            </a:endParaRPr>
          </a:p>
          <a:p>
            <a:pPr marL="342900" indent="-342900">
              <a:spcBef>
                <a:spcPct val="20000"/>
              </a:spcBef>
              <a:buFont typeface="Symbol" panose="05050102010706020507" pitchFamily="18" charset="2"/>
              <a:buChar char="®"/>
            </a:pPr>
            <a:endParaRPr lang="en-GB" sz="2100" b="1" dirty="0">
              <a:solidFill>
                <a:srgbClr val="1F497D"/>
              </a:solidFill>
              <a:latin typeface="Calibri" panose="020F0502020204030204" pitchFamily="34" charset="0"/>
              <a:cs typeface="Times New Roman" pitchFamily="18" charset="0"/>
              <a:sym typeface="Wingdings" pitchFamily="2" charset="2"/>
            </a:endParaRPr>
          </a:p>
          <a:p>
            <a:pPr marL="342900" indent="-342900" algn="l">
              <a:spcBef>
                <a:spcPct val="20000"/>
              </a:spcBef>
              <a:buFont typeface="Symbol" panose="05050102010706020507" pitchFamily="18" charset="2"/>
              <a:buChar char="®"/>
            </a:pPr>
            <a:endParaRPr lang="en-GB" sz="2100" b="1" dirty="0">
              <a:solidFill>
                <a:srgbClr val="1F497D"/>
              </a:solidFill>
              <a:latin typeface="Calibri" panose="020F0502020204030204" pitchFamily="34" charset="0"/>
              <a:cs typeface="Times New Roman" pitchFamily="18" charset="0"/>
              <a:sym typeface="Wingdings" pitchFamily="2" charset="2"/>
            </a:endParaRPr>
          </a:p>
          <a:p>
            <a:pPr algn="l">
              <a:spcBef>
                <a:spcPct val="20000"/>
              </a:spcBef>
            </a:pPr>
            <a:endParaRPr lang="en-GB" sz="2100" b="1" dirty="0">
              <a:solidFill>
                <a:srgbClr val="1F497D"/>
              </a:solidFill>
              <a:latin typeface="Constantia" pitchFamily="18" charset="0"/>
              <a:cs typeface="Times New Roman" pitchFamily="18" charset="0"/>
              <a:sym typeface="Wingdings" pitchFamily="2" charset="2"/>
            </a:endParaRPr>
          </a:p>
          <a:p>
            <a:pPr algn="l">
              <a:spcBef>
                <a:spcPct val="20000"/>
              </a:spcBef>
            </a:pPr>
            <a:endParaRPr lang="en-GB" sz="2100" b="1" dirty="0">
              <a:solidFill>
                <a:srgbClr val="1F497D"/>
              </a:solidFill>
              <a:latin typeface="Constantia" pitchFamily="18" charset="0"/>
              <a:cs typeface="Times New Roman" pitchFamily="18" charset="0"/>
              <a:sym typeface="Wingdings" pitchFamily="2" charset="2"/>
            </a:endParaRPr>
          </a:p>
          <a:p>
            <a:pPr algn="l">
              <a:spcBef>
                <a:spcPct val="20000"/>
              </a:spcBef>
            </a:pPr>
            <a:endParaRPr lang="en-GB" sz="2100" b="1" dirty="0">
              <a:solidFill>
                <a:srgbClr val="1F497D"/>
              </a:solidFill>
              <a:latin typeface="Constantia" pitchFamily="18" charset="0"/>
              <a:cs typeface="Times New Roman" pitchFamily="18" charset="0"/>
              <a:sym typeface="Wingdings" pitchFamily="2" charset="2"/>
            </a:endParaRPr>
          </a:p>
          <a:p>
            <a:pPr algn="l">
              <a:spcBef>
                <a:spcPct val="20000"/>
              </a:spcBef>
            </a:pPr>
            <a:endParaRPr lang="en-GB" sz="2100" b="1" dirty="0">
              <a:solidFill>
                <a:srgbClr val="1F497D"/>
              </a:solidFill>
              <a:latin typeface="Constantia" pitchFamily="18" charset="0"/>
              <a:cs typeface="Times New Roman" pitchFamily="18" charset="0"/>
              <a:sym typeface="Wingdings" pitchFamily="2" charset="2"/>
            </a:endParaRPr>
          </a:p>
          <a:p>
            <a:pPr marL="342900" indent="-342900" algn="l">
              <a:spcBef>
                <a:spcPct val="20000"/>
              </a:spcBef>
              <a:buFont typeface="Arial" panose="020B0604020202020204" pitchFamily="34" charset="0"/>
              <a:buChar char="•"/>
            </a:pPr>
            <a:endParaRPr lang="en-GB" sz="2100" b="1" dirty="0">
              <a:solidFill>
                <a:srgbClr val="1F497D"/>
              </a:solidFill>
              <a:latin typeface="Constantia" pitchFamily="18" charset="0"/>
              <a:cs typeface="Times New Roman" pitchFamily="18" charset="0"/>
              <a:sym typeface="Wingdings" pitchFamily="2" charset="2"/>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1788" y="2411957"/>
            <a:ext cx="4375463" cy="2295554"/>
          </a:xfrm>
          <a:prstGeom prst="rect">
            <a:avLst/>
          </a:prstGeom>
        </p:spPr>
      </p:pic>
      <p:grpSp>
        <p:nvGrpSpPr>
          <p:cNvPr id="43" name="Group 42"/>
          <p:cNvGrpSpPr/>
          <p:nvPr/>
        </p:nvGrpSpPr>
        <p:grpSpPr>
          <a:xfrm>
            <a:off x="4131788" y="3767711"/>
            <a:ext cx="4179092" cy="369332"/>
            <a:chOff x="4131788" y="2233551"/>
            <a:chExt cx="4179092" cy="369332"/>
          </a:xfrm>
        </p:grpSpPr>
        <p:sp>
          <p:nvSpPr>
            <p:cNvPr id="13" name="TextBox 12"/>
            <p:cNvSpPr txBox="1"/>
            <p:nvPr/>
          </p:nvSpPr>
          <p:spPr>
            <a:xfrm>
              <a:off x="4131788" y="2233551"/>
              <a:ext cx="4179092" cy="369332"/>
            </a:xfrm>
            <a:prstGeom prst="rect">
              <a:avLst/>
            </a:prstGeom>
            <a:noFill/>
          </p:spPr>
          <p:txBody>
            <a:bodyPr wrap="square" rtlCol="0">
              <a:spAutoFit/>
            </a:bodyPr>
            <a:lstStyle/>
            <a:p>
              <a:pPr algn="ctr"/>
              <a:r>
                <a:rPr lang="en-GB" sz="1800" b="1" dirty="0">
                  <a:solidFill>
                    <a:prstClr val="white"/>
                  </a:solidFill>
                  <a:latin typeface="Constantia" pitchFamily="18" charset="0"/>
                </a:rPr>
                <a:t>1.48 s</a:t>
              </a:r>
            </a:p>
          </p:txBody>
        </p:sp>
        <p:cxnSp>
          <p:nvCxnSpPr>
            <p:cNvPr id="14" name="Straight Arrow Connector 13"/>
            <p:cNvCxnSpPr/>
            <p:nvPr/>
          </p:nvCxnSpPr>
          <p:spPr>
            <a:xfrm>
              <a:off x="6614159" y="2430562"/>
              <a:ext cx="1176079" cy="0"/>
            </a:xfrm>
            <a:prstGeom prst="straightConnector1">
              <a:avLst/>
            </a:prstGeom>
            <a:ln w="25400">
              <a:solidFill>
                <a:schemeClr val="bg1"/>
              </a:solidFill>
              <a:headEnd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4521776" y="2430562"/>
              <a:ext cx="1299903" cy="0"/>
            </a:xfrm>
            <a:prstGeom prst="straightConnector1">
              <a:avLst/>
            </a:prstGeom>
            <a:ln w="25400">
              <a:solidFill>
                <a:schemeClr val="bg1"/>
              </a:solidFill>
              <a:headEnd w="med" len="med"/>
              <a:tailEnd type="triangle" w="med" len="lg"/>
            </a:ln>
          </p:spPr>
          <p:style>
            <a:lnRef idx="1">
              <a:schemeClr val="accent1"/>
            </a:lnRef>
            <a:fillRef idx="0">
              <a:schemeClr val="accent1"/>
            </a:fillRef>
            <a:effectRef idx="0">
              <a:schemeClr val="accent1"/>
            </a:effectRef>
            <a:fontRef idx="minor">
              <a:schemeClr val="tx1"/>
            </a:fontRef>
          </p:style>
        </p:cxnSp>
      </p:grpSp>
      <p:sp>
        <p:nvSpPr>
          <p:cNvPr id="21" name="TextBox 20"/>
          <p:cNvSpPr txBox="1"/>
          <p:nvPr/>
        </p:nvSpPr>
        <p:spPr>
          <a:xfrm>
            <a:off x="3651512" y="3364075"/>
            <a:ext cx="490435" cy="369332"/>
          </a:xfrm>
          <a:prstGeom prst="rect">
            <a:avLst/>
          </a:prstGeom>
          <a:noFill/>
        </p:spPr>
        <p:txBody>
          <a:bodyPr wrap="square" rtlCol="0">
            <a:spAutoFit/>
          </a:bodyPr>
          <a:lstStyle/>
          <a:p>
            <a:pPr algn="ctr"/>
            <a:r>
              <a:rPr lang="en-GB" b="1" dirty="0" err="1">
                <a:latin typeface="Symbol" panose="05050102010706020507" pitchFamily="18" charset="2"/>
              </a:rPr>
              <a:t>Df</a:t>
            </a:r>
            <a:endParaRPr lang="en-GB" sz="1800" b="1" dirty="0">
              <a:latin typeface="Symbol" panose="05050102010706020507" pitchFamily="18" charset="2"/>
            </a:endParaRPr>
          </a:p>
        </p:txBody>
      </p:sp>
      <p:cxnSp>
        <p:nvCxnSpPr>
          <p:cNvPr id="22" name="Straight Arrow Connector 21"/>
          <p:cNvCxnSpPr/>
          <p:nvPr/>
        </p:nvCxnSpPr>
        <p:spPr>
          <a:xfrm>
            <a:off x="3895777" y="3753727"/>
            <a:ext cx="0" cy="964800"/>
          </a:xfrm>
          <a:prstGeom prst="straightConnector1">
            <a:avLst/>
          </a:prstGeom>
          <a:ln w="25400">
            <a:solidFill>
              <a:schemeClr val="tx1"/>
            </a:solidFill>
            <a:headEnd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1" idx="0"/>
          </p:cNvCxnSpPr>
          <p:nvPr/>
        </p:nvCxnSpPr>
        <p:spPr>
          <a:xfrm flipV="1">
            <a:off x="3896730" y="2400965"/>
            <a:ext cx="0" cy="963110"/>
          </a:xfrm>
          <a:prstGeom prst="straightConnector1">
            <a:avLst/>
          </a:prstGeom>
          <a:ln w="25400">
            <a:solidFill>
              <a:schemeClr val="tx1"/>
            </a:solidFill>
            <a:headEnd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4572576" y="4748400"/>
            <a:ext cx="0" cy="1094400"/>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sp>
        <p:nvSpPr>
          <p:cNvPr id="37" name="Text Box 73"/>
          <p:cNvSpPr txBox="1">
            <a:spLocks noChangeArrowheads="1"/>
          </p:cNvSpPr>
          <p:nvPr/>
        </p:nvSpPr>
        <p:spPr bwMode="auto">
          <a:xfrm>
            <a:off x="3916107" y="5796000"/>
            <a:ext cx="121133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600" b="1" dirty="0">
                <a:solidFill>
                  <a:srgbClr val="C0504D"/>
                </a:solidFill>
                <a:latin typeface="Constantia" panose="02030602050306030303" pitchFamily="18" charset="0"/>
              </a:rPr>
              <a:t>Injection</a:t>
            </a:r>
          </a:p>
        </p:txBody>
      </p:sp>
      <p:sp>
        <p:nvSpPr>
          <p:cNvPr id="41" name="Text Box 73"/>
          <p:cNvSpPr txBox="1">
            <a:spLocks noChangeArrowheads="1"/>
          </p:cNvSpPr>
          <p:nvPr/>
        </p:nvSpPr>
        <p:spPr bwMode="auto">
          <a:xfrm>
            <a:off x="3580816" y="1708964"/>
            <a:ext cx="228049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600" b="1" dirty="0">
                <a:latin typeface="Constantia" panose="02030602050306030303" pitchFamily="18" charset="0"/>
              </a:rPr>
              <a:t>Acceleration to intermediate plateau</a:t>
            </a:r>
          </a:p>
        </p:txBody>
      </p:sp>
      <p:cxnSp>
        <p:nvCxnSpPr>
          <p:cNvPr id="44" name="Straight Arrow Connector 43"/>
          <p:cNvCxnSpPr/>
          <p:nvPr/>
        </p:nvCxnSpPr>
        <p:spPr>
          <a:xfrm>
            <a:off x="4716985" y="2279432"/>
            <a:ext cx="0" cy="1334925"/>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flipV="1">
            <a:off x="5228469" y="3641812"/>
            <a:ext cx="545829" cy="1766801"/>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sp>
        <p:nvSpPr>
          <p:cNvPr id="48" name="Text Box 73"/>
          <p:cNvSpPr txBox="1">
            <a:spLocks noChangeArrowheads="1"/>
          </p:cNvSpPr>
          <p:nvPr/>
        </p:nvSpPr>
        <p:spPr bwMode="auto">
          <a:xfrm>
            <a:off x="5008050" y="5381160"/>
            <a:ext cx="162725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600" b="1" dirty="0">
                <a:latin typeface="Constantia" panose="02030602050306030303" pitchFamily="18" charset="0"/>
              </a:rPr>
              <a:t>Intermediate</a:t>
            </a:r>
          </a:p>
          <a:p>
            <a:pPr algn="ctr"/>
            <a:r>
              <a:rPr lang="en-US" altLang="en-US" sz="1600" b="1" dirty="0">
                <a:latin typeface="Constantia" panose="02030602050306030303" pitchFamily="18" charset="0"/>
              </a:rPr>
              <a:t>plateau</a:t>
            </a:r>
          </a:p>
        </p:txBody>
      </p:sp>
      <p:cxnSp>
        <p:nvCxnSpPr>
          <p:cNvPr id="58" name="Straight Arrow Connector 57"/>
          <p:cNvCxnSpPr/>
          <p:nvPr/>
        </p:nvCxnSpPr>
        <p:spPr>
          <a:xfrm>
            <a:off x="5861306" y="1635760"/>
            <a:ext cx="0" cy="1914222"/>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4869385" y="2431832"/>
            <a:ext cx="0" cy="1334925"/>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sp>
        <p:nvSpPr>
          <p:cNvPr id="61" name="Text Box 73"/>
          <p:cNvSpPr txBox="1">
            <a:spLocks noChangeArrowheads="1"/>
          </p:cNvSpPr>
          <p:nvPr/>
        </p:nvSpPr>
        <p:spPr bwMode="auto">
          <a:xfrm>
            <a:off x="5047677" y="1113173"/>
            <a:ext cx="162725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600" b="1" dirty="0">
                <a:latin typeface="Constantia" panose="02030602050306030303" pitchFamily="18" charset="0"/>
              </a:rPr>
              <a:t>Restart acceleration</a:t>
            </a:r>
          </a:p>
        </p:txBody>
      </p:sp>
      <p:cxnSp>
        <p:nvCxnSpPr>
          <p:cNvPr id="62" name="Straight Arrow Connector 61"/>
          <p:cNvCxnSpPr/>
          <p:nvPr/>
        </p:nvCxnSpPr>
        <p:spPr>
          <a:xfrm flipH="1" flipV="1">
            <a:off x="6046605" y="4041840"/>
            <a:ext cx="947785" cy="1379680"/>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sp>
        <p:nvSpPr>
          <p:cNvPr id="64" name="Text Box 73"/>
          <p:cNvSpPr txBox="1">
            <a:spLocks noChangeArrowheads="1"/>
          </p:cNvSpPr>
          <p:nvPr/>
        </p:nvSpPr>
        <p:spPr bwMode="auto">
          <a:xfrm>
            <a:off x="6319519" y="5378472"/>
            <a:ext cx="162725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600" b="1" dirty="0">
                <a:latin typeface="Constantia" panose="02030602050306030303" pitchFamily="18" charset="0"/>
              </a:rPr>
              <a:t>Transition</a:t>
            </a:r>
          </a:p>
        </p:txBody>
      </p:sp>
      <p:cxnSp>
        <p:nvCxnSpPr>
          <p:cNvPr id="66" name="Straight Arrow Connector 65"/>
          <p:cNvCxnSpPr/>
          <p:nvPr/>
        </p:nvCxnSpPr>
        <p:spPr>
          <a:xfrm>
            <a:off x="7243820" y="1624744"/>
            <a:ext cx="0" cy="1914222"/>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sp>
        <p:nvSpPr>
          <p:cNvPr id="67" name="Text Box 73"/>
          <p:cNvSpPr txBox="1">
            <a:spLocks noChangeArrowheads="1"/>
          </p:cNvSpPr>
          <p:nvPr/>
        </p:nvSpPr>
        <p:spPr bwMode="auto">
          <a:xfrm>
            <a:off x="6430191" y="1102157"/>
            <a:ext cx="162725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600" b="1" dirty="0">
                <a:latin typeface="Constantia" panose="02030602050306030303" pitchFamily="18" charset="0"/>
              </a:rPr>
              <a:t>End of acceleration</a:t>
            </a:r>
          </a:p>
        </p:txBody>
      </p:sp>
      <p:cxnSp>
        <p:nvCxnSpPr>
          <p:cNvPr id="68" name="Straight Arrow Connector 67"/>
          <p:cNvCxnSpPr/>
          <p:nvPr/>
        </p:nvCxnSpPr>
        <p:spPr>
          <a:xfrm flipV="1">
            <a:off x="7790814" y="4748735"/>
            <a:ext cx="0" cy="1093265"/>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sp>
        <p:nvSpPr>
          <p:cNvPr id="70" name="Text Box 73"/>
          <p:cNvSpPr txBox="1">
            <a:spLocks noChangeArrowheads="1"/>
          </p:cNvSpPr>
          <p:nvPr/>
        </p:nvSpPr>
        <p:spPr bwMode="auto">
          <a:xfrm>
            <a:off x="7202198" y="5797178"/>
            <a:ext cx="121133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600" b="1" dirty="0">
                <a:solidFill>
                  <a:srgbClr val="C0504D"/>
                </a:solidFill>
                <a:latin typeface="Constantia" panose="02030602050306030303" pitchFamily="18" charset="0"/>
              </a:rPr>
              <a:t>Ejection</a:t>
            </a:r>
          </a:p>
        </p:txBody>
      </p:sp>
    </p:spTree>
    <p:extLst>
      <p:ext uri="{BB962C8B-B14F-4D97-AF65-F5344CB8AC3E}">
        <p14:creationId xmlns:p14="http://schemas.microsoft.com/office/powerpoint/2010/main" val="93847822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Radial loop</a:t>
            </a:r>
          </a:p>
        </p:txBody>
      </p:sp>
    </p:spTree>
    <p:extLst>
      <p:ext uri="{BB962C8B-B14F-4D97-AF65-F5344CB8AC3E}">
        <p14:creationId xmlns:p14="http://schemas.microsoft.com/office/powerpoint/2010/main" val="282139716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Radial loop</a:t>
            </a:r>
            <a:endParaRPr lang="en-GB" sz="3200" dirty="0">
              <a:solidFill>
                <a:srgbClr val="1F497D"/>
              </a:solidFill>
              <a:latin typeface="Constantia" pitchFamily="18" charset="0"/>
            </a:endParaRPr>
          </a:p>
        </p:txBody>
      </p:sp>
      <p:grpSp>
        <p:nvGrpSpPr>
          <p:cNvPr id="9" name="Group 28"/>
          <p:cNvGrpSpPr>
            <a:grpSpLocks/>
          </p:cNvGrpSpPr>
          <p:nvPr/>
        </p:nvGrpSpPr>
        <p:grpSpPr bwMode="auto">
          <a:xfrm>
            <a:off x="3505200" y="685800"/>
            <a:ext cx="2347913" cy="1600200"/>
            <a:chOff x="2989" y="576"/>
            <a:chExt cx="1479" cy="1008"/>
          </a:xfrm>
        </p:grpSpPr>
        <p:graphicFrame>
          <p:nvGraphicFramePr>
            <p:cNvPr id="10" name="Object 24"/>
            <p:cNvGraphicFramePr>
              <a:graphicFrameLocks noChangeAspect="1"/>
            </p:cNvGraphicFramePr>
            <p:nvPr/>
          </p:nvGraphicFramePr>
          <p:xfrm>
            <a:off x="3078" y="576"/>
            <a:ext cx="1344" cy="1008"/>
          </p:xfrm>
          <a:graphic>
            <a:graphicData uri="http://schemas.openxmlformats.org/presentationml/2006/ole">
              <mc:AlternateContent xmlns:mc="http://schemas.openxmlformats.org/markup-compatibility/2006">
                <mc:Choice xmlns:v="urn:schemas-microsoft-com:vml" Requires="v">
                  <p:oleObj name="Image" r:id="rId2" imgW="19504762" imgH="14628571" progId="PSP7.Image">
                    <p:embed/>
                  </p:oleObj>
                </mc:Choice>
                <mc:Fallback>
                  <p:oleObj name="Image" r:id="rId2" imgW="19504762" imgH="14628571" progId="PSP7.Image">
                    <p:embed/>
                    <p:pic>
                      <p:nvPicPr>
                        <p:cNvPr id="649240" name="Object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8" y="576"/>
                          <a:ext cx="1344" cy="1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Line 25"/>
            <p:cNvSpPr>
              <a:spLocks noChangeShapeType="1"/>
            </p:cNvSpPr>
            <p:nvPr/>
          </p:nvSpPr>
          <p:spPr bwMode="auto">
            <a:xfrm flipH="1">
              <a:off x="2989" y="1086"/>
              <a:ext cx="170" cy="6"/>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2" name="Line 27"/>
            <p:cNvSpPr>
              <a:spLocks noChangeShapeType="1"/>
            </p:cNvSpPr>
            <p:nvPr/>
          </p:nvSpPr>
          <p:spPr bwMode="auto">
            <a:xfrm flipH="1">
              <a:off x="4320" y="1046"/>
              <a:ext cx="148" cy="5"/>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grpSp>
      <p:sp>
        <p:nvSpPr>
          <p:cNvPr id="14" name="Oval 4"/>
          <p:cNvSpPr>
            <a:spLocks noChangeArrowheads="1"/>
          </p:cNvSpPr>
          <p:nvPr/>
        </p:nvSpPr>
        <p:spPr bwMode="auto">
          <a:xfrm>
            <a:off x="1295400" y="990600"/>
            <a:ext cx="609600" cy="60960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atin typeface="Constantia" panose="02030602050306030303" pitchFamily="18" charset="0"/>
            </a:endParaRPr>
          </a:p>
        </p:txBody>
      </p:sp>
      <p:sp>
        <p:nvSpPr>
          <p:cNvPr id="15" name="Line 5"/>
          <p:cNvSpPr>
            <a:spLocks noChangeShapeType="1"/>
          </p:cNvSpPr>
          <p:nvPr/>
        </p:nvSpPr>
        <p:spPr bwMode="auto">
          <a:xfrm>
            <a:off x="1295400" y="990600"/>
            <a:ext cx="609600" cy="609600"/>
          </a:xfrm>
          <a:prstGeom prst="line">
            <a:avLst/>
          </a:prstGeom>
          <a:noFill/>
          <a:ln w="50800">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6" name="Line 6"/>
          <p:cNvSpPr>
            <a:spLocks noChangeShapeType="1"/>
          </p:cNvSpPr>
          <p:nvPr/>
        </p:nvSpPr>
        <p:spPr bwMode="auto">
          <a:xfrm flipV="1">
            <a:off x="1295400" y="990600"/>
            <a:ext cx="609600" cy="609600"/>
          </a:xfrm>
          <a:prstGeom prst="line">
            <a:avLst/>
          </a:prstGeom>
          <a:noFill/>
          <a:ln w="508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8" name="Line 9"/>
          <p:cNvSpPr>
            <a:spLocks noChangeShapeType="1"/>
          </p:cNvSpPr>
          <p:nvPr/>
        </p:nvSpPr>
        <p:spPr bwMode="auto">
          <a:xfrm flipH="1" flipV="1">
            <a:off x="1600200" y="3733800"/>
            <a:ext cx="0" cy="4572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9" name="Line 10"/>
          <p:cNvSpPr>
            <a:spLocks noChangeShapeType="1"/>
          </p:cNvSpPr>
          <p:nvPr/>
        </p:nvSpPr>
        <p:spPr bwMode="auto">
          <a:xfrm>
            <a:off x="1905000" y="1295400"/>
            <a:ext cx="228600" cy="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0" name="Line 11"/>
          <p:cNvSpPr>
            <a:spLocks noChangeShapeType="1"/>
          </p:cNvSpPr>
          <p:nvPr/>
        </p:nvSpPr>
        <p:spPr bwMode="auto">
          <a:xfrm>
            <a:off x="1066800" y="1295400"/>
            <a:ext cx="0" cy="60960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1" name="Line 12"/>
          <p:cNvSpPr>
            <a:spLocks noChangeShapeType="1"/>
          </p:cNvSpPr>
          <p:nvPr/>
        </p:nvSpPr>
        <p:spPr bwMode="auto">
          <a:xfrm>
            <a:off x="2133600" y="1295400"/>
            <a:ext cx="0" cy="60960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2" name="Rectangle 13"/>
          <p:cNvSpPr>
            <a:spLocks noChangeArrowheads="1"/>
          </p:cNvSpPr>
          <p:nvPr/>
        </p:nvSpPr>
        <p:spPr bwMode="auto">
          <a:xfrm>
            <a:off x="838200" y="1905000"/>
            <a:ext cx="1524000" cy="533400"/>
          </a:xfrm>
          <a:prstGeom prst="rect">
            <a:avLst/>
          </a:prstGeom>
          <a:solidFill>
            <a:srgbClr val="FF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800" b="1" dirty="0">
                <a:latin typeface="Constantia" panose="02030602050306030303" pitchFamily="18" charset="0"/>
              </a:rPr>
              <a:t>Hybrid</a:t>
            </a:r>
          </a:p>
        </p:txBody>
      </p:sp>
      <p:sp>
        <p:nvSpPr>
          <p:cNvPr id="23" name="Line 16"/>
          <p:cNvSpPr>
            <a:spLocks noChangeShapeType="1"/>
          </p:cNvSpPr>
          <p:nvPr/>
        </p:nvSpPr>
        <p:spPr bwMode="auto">
          <a:xfrm>
            <a:off x="1066800" y="2438400"/>
            <a:ext cx="0" cy="76200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4" name="Line 17"/>
          <p:cNvSpPr>
            <a:spLocks noChangeShapeType="1"/>
          </p:cNvSpPr>
          <p:nvPr/>
        </p:nvSpPr>
        <p:spPr bwMode="auto">
          <a:xfrm>
            <a:off x="2133600" y="2438400"/>
            <a:ext cx="0" cy="76200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5" name="Text Box 18"/>
          <p:cNvSpPr txBox="1">
            <a:spLocks noChangeArrowheads="1"/>
          </p:cNvSpPr>
          <p:nvPr/>
        </p:nvSpPr>
        <p:spPr bwMode="auto">
          <a:xfrm>
            <a:off x="879475" y="2057400"/>
            <a:ext cx="38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b="1" dirty="0">
                <a:latin typeface="Symbol" panose="05050102010706020507" pitchFamily="18" charset="2"/>
              </a:rPr>
              <a:t>D</a:t>
            </a:r>
            <a:endParaRPr lang="en-US" altLang="en-US" sz="2000" b="1" baseline="-25000" dirty="0">
              <a:latin typeface="Symbol" panose="05050102010706020507" pitchFamily="18" charset="2"/>
            </a:endParaRPr>
          </a:p>
        </p:txBody>
      </p:sp>
      <p:sp>
        <p:nvSpPr>
          <p:cNvPr id="26" name="Text Box 19"/>
          <p:cNvSpPr txBox="1">
            <a:spLocks noChangeArrowheads="1"/>
          </p:cNvSpPr>
          <p:nvPr/>
        </p:nvSpPr>
        <p:spPr bwMode="auto">
          <a:xfrm>
            <a:off x="1935163" y="2057400"/>
            <a:ext cx="38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b="1" dirty="0">
                <a:latin typeface="Symbol" panose="05050102010706020507" pitchFamily="18" charset="2"/>
              </a:rPr>
              <a:t>S</a:t>
            </a:r>
            <a:endParaRPr lang="en-US" altLang="en-US" sz="2000" b="1" baseline="-25000" dirty="0">
              <a:latin typeface="Symbol" panose="05050102010706020507" pitchFamily="18" charset="2"/>
            </a:endParaRPr>
          </a:p>
        </p:txBody>
      </p:sp>
      <p:sp>
        <p:nvSpPr>
          <p:cNvPr id="27" name="Rectangle 20"/>
          <p:cNvSpPr>
            <a:spLocks noChangeArrowheads="1"/>
          </p:cNvSpPr>
          <p:nvPr/>
        </p:nvSpPr>
        <p:spPr bwMode="auto">
          <a:xfrm>
            <a:off x="838200" y="3200400"/>
            <a:ext cx="1524000" cy="533400"/>
          </a:xfrm>
          <a:prstGeom prst="rect">
            <a:avLst/>
          </a:prstGeom>
          <a:solidFill>
            <a:srgbClr val="FF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800" b="1" dirty="0">
                <a:latin typeface="Symbol" panose="05050102010706020507" pitchFamily="18" charset="2"/>
              </a:rPr>
              <a:t>D</a:t>
            </a:r>
            <a:r>
              <a:rPr lang="en-US" altLang="en-US" sz="1800" b="1" dirty="0">
                <a:latin typeface="Constantia" panose="02030602050306030303" pitchFamily="18" charset="0"/>
              </a:rPr>
              <a:t>/</a:t>
            </a:r>
            <a:r>
              <a:rPr lang="en-US" altLang="en-US" sz="1800" b="1" dirty="0">
                <a:latin typeface="Symbol" panose="05050102010706020507" pitchFamily="18" charset="2"/>
              </a:rPr>
              <a:t>S</a:t>
            </a:r>
          </a:p>
        </p:txBody>
      </p:sp>
      <p:sp>
        <p:nvSpPr>
          <p:cNvPr id="28" name="Line 21"/>
          <p:cNvSpPr>
            <a:spLocks noChangeShapeType="1"/>
          </p:cNvSpPr>
          <p:nvPr/>
        </p:nvSpPr>
        <p:spPr bwMode="auto">
          <a:xfrm>
            <a:off x="1600200" y="4191000"/>
            <a:ext cx="4038600"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9" name="Text Box 22"/>
          <p:cNvSpPr txBox="1">
            <a:spLocks noChangeArrowheads="1"/>
          </p:cNvSpPr>
          <p:nvPr/>
        </p:nvSpPr>
        <p:spPr bwMode="auto">
          <a:xfrm>
            <a:off x="2895599" y="3810000"/>
            <a:ext cx="8794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000" b="1" dirty="0">
                <a:latin typeface="Symbol" panose="05050102010706020507" pitchFamily="18" charset="2"/>
              </a:rPr>
              <a:t>D</a:t>
            </a:r>
            <a:r>
              <a:rPr lang="en-US" altLang="en-US" sz="2000" b="1" dirty="0">
                <a:latin typeface="Constantia" panose="02030602050306030303" pitchFamily="18" charset="0"/>
              </a:rPr>
              <a:t>R</a:t>
            </a:r>
            <a:endParaRPr lang="en-US" altLang="en-US" sz="2000" b="1" baseline="-25000" dirty="0">
              <a:latin typeface="Constantia" panose="02030602050306030303" pitchFamily="18" charset="0"/>
            </a:endParaRPr>
          </a:p>
        </p:txBody>
      </p:sp>
      <p:pic>
        <p:nvPicPr>
          <p:cNvPr id="30" name="Picture 29" descr="psReferenceMagne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724400"/>
            <a:ext cx="2362200" cy="1724025"/>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32"/>
          <p:cNvSpPr txBox="1">
            <a:spLocks noChangeArrowheads="1"/>
          </p:cNvSpPr>
          <p:nvPr/>
        </p:nvSpPr>
        <p:spPr bwMode="auto">
          <a:xfrm>
            <a:off x="685800" y="4343400"/>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b="1">
                <a:latin typeface="Constantia" panose="02030602050306030303" pitchFamily="18" charset="0"/>
              </a:rPr>
              <a:t>Reference magnet</a:t>
            </a:r>
            <a:endParaRPr lang="en-US" altLang="en-US" sz="2000" b="1" baseline="-25000">
              <a:latin typeface="Constantia" panose="02030602050306030303" pitchFamily="18" charset="0"/>
            </a:endParaRPr>
          </a:p>
        </p:txBody>
      </p:sp>
      <p:sp>
        <p:nvSpPr>
          <p:cNvPr id="32" name="Line 33"/>
          <p:cNvSpPr>
            <a:spLocks noChangeShapeType="1"/>
          </p:cNvSpPr>
          <p:nvPr/>
        </p:nvSpPr>
        <p:spPr bwMode="auto">
          <a:xfrm>
            <a:off x="3200400" y="5334000"/>
            <a:ext cx="1143000"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33" name="Line 34"/>
          <p:cNvSpPr>
            <a:spLocks noChangeShapeType="1"/>
          </p:cNvSpPr>
          <p:nvPr/>
        </p:nvSpPr>
        <p:spPr bwMode="auto">
          <a:xfrm>
            <a:off x="3200400" y="5638800"/>
            <a:ext cx="1143000"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34" name="Text Box 35"/>
          <p:cNvSpPr txBox="1">
            <a:spLocks noChangeArrowheads="1"/>
          </p:cNvSpPr>
          <p:nvPr/>
        </p:nvSpPr>
        <p:spPr bwMode="auto">
          <a:xfrm>
            <a:off x="3429000" y="4953000"/>
            <a:ext cx="53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b="1">
                <a:latin typeface="Constantia" panose="02030602050306030303" pitchFamily="18" charset="0"/>
              </a:rPr>
              <a:t>B+</a:t>
            </a:r>
            <a:endParaRPr lang="en-US" altLang="en-US" sz="2000" b="1" baseline="-25000">
              <a:latin typeface="Constantia" panose="02030602050306030303" pitchFamily="18" charset="0"/>
            </a:endParaRPr>
          </a:p>
        </p:txBody>
      </p:sp>
      <p:sp>
        <p:nvSpPr>
          <p:cNvPr id="35" name="Text Box 36"/>
          <p:cNvSpPr txBox="1">
            <a:spLocks noChangeArrowheads="1"/>
          </p:cNvSpPr>
          <p:nvPr/>
        </p:nvSpPr>
        <p:spPr bwMode="auto">
          <a:xfrm>
            <a:off x="3429000" y="5638800"/>
            <a:ext cx="53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b="1">
                <a:latin typeface="Constantia" panose="02030602050306030303" pitchFamily="18" charset="0"/>
              </a:rPr>
              <a:t>B-</a:t>
            </a:r>
            <a:endParaRPr lang="en-US" altLang="en-US" sz="2000" b="1" baseline="-25000">
              <a:latin typeface="Constantia" panose="02030602050306030303" pitchFamily="18" charset="0"/>
            </a:endParaRPr>
          </a:p>
        </p:txBody>
      </p:sp>
      <p:sp>
        <p:nvSpPr>
          <p:cNvPr id="36" name="Rectangle 38"/>
          <p:cNvSpPr>
            <a:spLocks noChangeArrowheads="1"/>
          </p:cNvSpPr>
          <p:nvPr/>
        </p:nvSpPr>
        <p:spPr bwMode="auto">
          <a:xfrm>
            <a:off x="4343400" y="50292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atin typeface="Constantia" panose="02030602050306030303" pitchFamily="18" charset="0"/>
            </a:endParaRPr>
          </a:p>
        </p:txBody>
      </p:sp>
      <p:sp>
        <p:nvSpPr>
          <p:cNvPr id="37" name="Line 40"/>
          <p:cNvSpPr>
            <a:spLocks noChangeShapeType="1"/>
          </p:cNvSpPr>
          <p:nvPr/>
        </p:nvSpPr>
        <p:spPr bwMode="auto">
          <a:xfrm flipV="1">
            <a:off x="4343400" y="50292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38" name="Text Box 41"/>
          <p:cNvSpPr txBox="1">
            <a:spLocks noChangeArrowheads="1"/>
          </p:cNvSpPr>
          <p:nvPr/>
        </p:nvSpPr>
        <p:spPr bwMode="auto">
          <a:xfrm>
            <a:off x="4343400" y="5029200"/>
            <a:ext cx="53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2000" b="1">
                <a:latin typeface="Constantia" panose="02030602050306030303" pitchFamily="18" charset="0"/>
              </a:rPr>
              <a:t>B</a:t>
            </a:r>
            <a:endParaRPr lang="en-US" altLang="en-US" sz="2000" b="1" baseline="-25000">
              <a:latin typeface="Constantia" panose="02030602050306030303" pitchFamily="18" charset="0"/>
            </a:endParaRPr>
          </a:p>
        </p:txBody>
      </p:sp>
      <p:sp>
        <p:nvSpPr>
          <p:cNvPr id="39" name="Text Box 42"/>
          <p:cNvSpPr txBox="1">
            <a:spLocks noChangeArrowheads="1"/>
          </p:cNvSpPr>
          <p:nvPr/>
        </p:nvSpPr>
        <p:spPr bwMode="auto">
          <a:xfrm>
            <a:off x="4724400" y="5511800"/>
            <a:ext cx="53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2000" b="1" i="1" dirty="0" err="1">
                <a:latin typeface="Constantia" panose="02030602050306030303" pitchFamily="18" charset="0"/>
              </a:rPr>
              <a:t>f</a:t>
            </a:r>
            <a:r>
              <a:rPr lang="en-US" altLang="en-US" sz="2000" b="1" baseline="-25000" dirty="0" err="1">
                <a:latin typeface="Constantia" panose="02030602050306030303" pitchFamily="18" charset="0"/>
              </a:rPr>
              <a:t>rev</a:t>
            </a:r>
            <a:endParaRPr lang="en-US" altLang="en-US" sz="2000" b="1" baseline="-25000" dirty="0">
              <a:latin typeface="Constantia" panose="02030602050306030303" pitchFamily="18" charset="0"/>
            </a:endParaRPr>
          </a:p>
        </p:txBody>
      </p:sp>
      <p:grpSp>
        <p:nvGrpSpPr>
          <p:cNvPr id="40" name="Group 45"/>
          <p:cNvGrpSpPr>
            <a:grpSpLocks/>
          </p:cNvGrpSpPr>
          <p:nvPr/>
        </p:nvGrpSpPr>
        <p:grpSpPr bwMode="auto">
          <a:xfrm>
            <a:off x="5638800" y="3733800"/>
            <a:ext cx="914400" cy="914400"/>
            <a:chOff x="2592" y="1920"/>
            <a:chExt cx="576" cy="576"/>
          </a:xfrm>
        </p:grpSpPr>
        <p:sp>
          <p:nvSpPr>
            <p:cNvPr id="41" name="Rectangle 46"/>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atin typeface="Constantia" panose="02030602050306030303" pitchFamily="18" charset="0"/>
              </a:endParaRPr>
            </a:p>
          </p:txBody>
        </p:sp>
        <p:sp>
          <p:nvSpPr>
            <p:cNvPr id="42" name="Text Box 47"/>
            <p:cNvSpPr txBox="1">
              <a:spLocks noChangeArrowheads="1"/>
            </p:cNvSpPr>
            <p:nvPr/>
          </p:nvSpPr>
          <p:spPr bwMode="auto">
            <a:xfrm>
              <a:off x="2592" y="2016"/>
              <a:ext cx="576"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b="1" dirty="0">
                  <a:latin typeface="Constantia" panose="02030602050306030303" pitchFamily="18" charset="0"/>
                  <a:sym typeface="Symbol" panose="05050102010706020507" pitchFamily="18" charset="2"/>
                </a:rPr>
                <a:t></a:t>
              </a:r>
              <a:r>
                <a:rPr lang="en-US" altLang="en-US" sz="2800" b="1" dirty="0" err="1">
                  <a:latin typeface="Symbol" panose="05050102010706020507" pitchFamily="18" charset="2"/>
                  <a:sym typeface="Symbol" panose="05050102010706020507" pitchFamily="18" charset="2"/>
                </a:rPr>
                <a:t>D</a:t>
              </a:r>
              <a:r>
                <a:rPr lang="en-US" altLang="en-US" sz="2800" b="1" i="1" dirty="0" err="1">
                  <a:latin typeface="Constantia" panose="02030602050306030303" pitchFamily="18" charset="0"/>
                  <a:sym typeface="Symbol" panose="05050102010706020507" pitchFamily="18" charset="2"/>
                </a:rPr>
                <a:t>f</a:t>
              </a:r>
              <a:endParaRPr lang="en-US" altLang="en-US" sz="2800" b="1" i="1" dirty="0">
                <a:latin typeface="Constantia" panose="02030602050306030303" pitchFamily="18" charset="0"/>
                <a:sym typeface="Symbol" panose="05050102010706020507" pitchFamily="18" charset="2"/>
              </a:endParaRPr>
            </a:p>
          </p:txBody>
        </p:sp>
      </p:grpSp>
      <p:sp>
        <p:nvSpPr>
          <p:cNvPr id="43" name="AutoShape 48"/>
          <p:cNvSpPr>
            <a:spLocks noChangeArrowheads="1"/>
          </p:cNvSpPr>
          <p:nvPr/>
        </p:nvSpPr>
        <p:spPr bwMode="auto">
          <a:xfrm>
            <a:off x="5943600" y="4648200"/>
            <a:ext cx="304800" cy="381000"/>
          </a:xfrm>
          <a:prstGeom prst="upArrow">
            <a:avLst>
              <a:gd name="adj1" fmla="val 50000"/>
              <a:gd name="adj2" fmla="val 31250"/>
            </a:avLst>
          </a:prstGeom>
          <a:solidFill>
            <a:srgbClr val="5A9AD6"/>
          </a:solidFill>
          <a:ln w="9525">
            <a:noFill/>
            <a:miter lim="800000"/>
            <a:headEnd/>
            <a:tailEnd/>
          </a:ln>
          <a:effectLst/>
        </p:spPr>
        <p:txBody>
          <a:bodyPr wrap="none" anchor="ctr"/>
          <a:lstStyle/>
          <a:p>
            <a:endParaRPr lang="en-GB">
              <a:latin typeface="Constantia" panose="02030602050306030303" pitchFamily="18" charset="0"/>
            </a:endParaRPr>
          </a:p>
        </p:txBody>
      </p:sp>
      <p:sp>
        <p:nvSpPr>
          <p:cNvPr id="44" name="AutoShape 49"/>
          <p:cNvSpPr>
            <a:spLocks noChangeArrowheads="1"/>
          </p:cNvSpPr>
          <p:nvPr/>
        </p:nvSpPr>
        <p:spPr bwMode="auto">
          <a:xfrm>
            <a:off x="5943600" y="3276600"/>
            <a:ext cx="304800" cy="457200"/>
          </a:xfrm>
          <a:prstGeom prst="upArrow">
            <a:avLst>
              <a:gd name="adj1" fmla="val 50000"/>
              <a:gd name="adj2" fmla="val 37500"/>
            </a:avLst>
          </a:prstGeom>
          <a:solidFill>
            <a:srgbClr val="5A9AD6"/>
          </a:solidFill>
          <a:ln w="9525">
            <a:noFill/>
            <a:miter lim="800000"/>
            <a:headEnd/>
            <a:tailEnd/>
          </a:ln>
          <a:effectLst/>
        </p:spPr>
        <p:txBody>
          <a:bodyPr wrap="none" anchor="ctr"/>
          <a:lstStyle/>
          <a:p>
            <a:endParaRPr lang="en-GB">
              <a:latin typeface="Constantia" panose="02030602050306030303" pitchFamily="18" charset="0"/>
            </a:endParaRPr>
          </a:p>
        </p:txBody>
      </p:sp>
      <p:grpSp>
        <p:nvGrpSpPr>
          <p:cNvPr id="45" name="Group 61"/>
          <p:cNvGrpSpPr>
            <a:grpSpLocks/>
          </p:cNvGrpSpPr>
          <p:nvPr/>
        </p:nvGrpSpPr>
        <p:grpSpPr bwMode="auto">
          <a:xfrm>
            <a:off x="4267200" y="2362200"/>
            <a:ext cx="914400" cy="914400"/>
            <a:chOff x="2832" y="1536"/>
            <a:chExt cx="576" cy="576"/>
          </a:xfrm>
        </p:grpSpPr>
        <p:sp>
          <p:nvSpPr>
            <p:cNvPr id="46" name="Rectangle 44"/>
            <p:cNvSpPr>
              <a:spLocks noChangeArrowheads="1"/>
            </p:cNvSpPr>
            <p:nvPr/>
          </p:nvSpPr>
          <p:spPr bwMode="auto">
            <a:xfrm>
              <a:off x="2832" y="1536"/>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atin typeface="Constantia" panose="02030602050306030303" pitchFamily="18" charset="0"/>
              </a:endParaRPr>
            </a:p>
          </p:txBody>
        </p:sp>
        <p:sp>
          <p:nvSpPr>
            <p:cNvPr id="47" name="Line 51"/>
            <p:cNvSpPr>
              <a:spLocks noChangeShapeType="1"/>
            </p:cNvSpPr>
            <p:nvPr/>
          </p:nvSpPr>
          <p:spPr bwMode="auto">
            <a:xfrm>
              <a:off x="2976" y="1680"/>
              <a:ext cx="0" cy="2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48" name="Line 52"/>
            <p:cNvSpPr>
              <a:spLocks noChangeShapeType="1"/>
            </p:cNvSpPr>
            <p:nvPr/>
          </p:nvSpPr>
          <p:spPr bwMode="auto">
            <a:xfrm>
              <a:off x="2976" y="1680"/>
              <a:ext cx="288" cy="14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49" name="Line 53"/>
            <p:cNvSpPr>
              <a:spLocks noChangeShapeType="1"/>
            </p:cNvSpPr>
            <p:nvPr/>
          </p:nvSpPr>
          <p:spPr bwMode="auto">
            <a:xfrm flipH="1">
              <a:off x="2976" y="1824"/>
              <a:ext cx="288" cy="14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grpSp>
      <p:sp>
        <p:nvSpPr>
          <p:cNvPr id="50" name="Line 54"/>
          <p:cNvSpPr>
            <a:spLocks noChangeShapeType="1"/>
          </p:cNvSpPr>
          <p:nvPr/>
        </p:nvSpPr>
        <p:spPr bwMode="auto">
          <a:xfrm flipV="1">
            <a:off x="5867400" y="3886200"/>
            <a:ext cx="381000" cy="609600"/>
          </a:xfrm>
          <a:prstGeom prst="line">
            <a:avLst/>
          </a:prstGeom>
          <a:noFill/>
          <a:ln w="317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51" name="AutoShape 56"/>
          <p:cNvSpPr>
            <a:spLocks noChangeArrowheads="1"/>
          </p:cNvSpPr>
          <p:nvPr/>
        </p:nvSpPr>
        <p:spPr bwMode="auto">
          <a:xfrm rot="5400000">
            <a:off x="5295900" y="5295900"/>
            <a:ext cx="304800" cy="381000"/>
          </a:xfrm>
          <a:prstGeom prst="upArrow">
            <a:avLst>
              <a:gd name="adj1" fmla="val 50000"/>
              <a:gd name="adj2" fmla="val 31250"/>
            </a:avLst>
          </a:prstGeom>
          <a:solidFill>
            <a:srgbClr val="5A9AD6"/>
          </a:solidFill>
          <a:ln w="9525">
            <a:noFill/>
            <a:miter lim="800000"/>
            <a:headEnd/>
            <a:tailEnd/>
          </a:ln>
          <a:effectLst/>
        </p:spPr>
        <p:txBody>
          <a:bodyPr wrap="none" anchor="ctr"/>
          <a:lstStyle/>
          <a:p>
            <a:endParaRPr lang="en-GB">
              <a:latin typeface="Constantia" panose="02030602050306030303" pitchFamily="18" charset="0"/>
            </a:endParaRPr>
          </a:p>
        </p:txBody>
      </p:sp>
      <p:sp>
        <p:nvSpPr>
          <p:cNvPr id="52" name="Rectangle 57"/>
          <p:cNvSpPr>
            <a:spLocks noChangeArrowheads="1"/>
          </p:cNvSpPr>
          <p:nvPr/>
        </p:nvSpPr>
        <p:spPr bwMode="auto">
          <a:xfrm>
            <a:off x="5638800" y="50292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i="1" dirty="0" err="1">
                <a:latin typeface="Constantia" panose="02030602050306030303" pitchFamily="18" charset="0"/>
              </a:rPr>
              <a:t>h</a:t>
            </a:r>
            <a:r>
              <a:rPr lang="en-US" altLang="en-US" i="1" dirty="0" err="1">
                <a:latin typeface="Constantia" panose="02030602050306030303" pitchFamily="18" charset="0"/>
                <a:cs typeface="Times New Roman" panose="02020603050405020304" pitchFamily="18" charset="0"/>
              </a:rPr>
              <a:t>·</a:t>
            </a:r>
            <a:r>
              <a:rPr lang="en-US" altLang="en-US" i="1" dirty="0" err="1">
                <a:latin typeface="Constantia" panose="02030602050306030303" pitchFamily="18" charset="0"/>
              </a:rPr>
              <a:t>f</a:t>
            </a:r>
            <a:r>
              <a:rPr lang="en-US" altLang="en-US" baseline="-25000" dirty="0" err="1">
                <a:latin typeface="Constantia" panose="02030602050306030303" pitchFamily="18" charset="0"/>
              </a:rPr>
              <a:t>rev</a:t>
            </a:r>
            <a:endParaRPr lang="en-US" altLang="en-US" baseline="-25000" dirty="0">
              <a:latin typeface="Constantia" panose="02030602050306030303" pitchFamily="18" charset="0"/>
            </a:endParaRPr>
          </a:p>
        </p:txBody>
      </p:sp>
      <p:sp>
        <p:nvSpPr>
          <p:cNvPr id="53" name="Line 58"/>
          <p:cNvSpPr>
            <a:spLocks noChangeShapeType="1"/>
          </p:cNvSpPr>
          <p:nvPr/>
        </p:nvSpPr>
        <p:spPr bwMode="auto">
          <a:xfrm>
            <a:off x="1066800" y="1295400"/>
            <a:ext cx="228600" cy="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54" name="Rectangle 59"/>
          <p:cNvSpPr>
            <a:spLocks noChangeArrowheads="1"/>
          </p:cNvSpPr>
          <p:nvPr/>
        </p:nvSpPr>
        <p:spPr bwMode="auto">
          <a:xfrm>
            <a:off x="5638800" y="23622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latin typeface="Constantia" panose="02030602050306030303" pitchFamily="18" charset="0"/>
            </a:endParaRPr>
          </a:p>
        </p:txBody>
      </p:sp>
      <p:sp>
        <p:nvSpPr>
          <p:cNvPr id="55" name="Text Box 60"/>
          <p:cNvSpPr txBox="1">
            <a:spLocks noChangeArrowheads="1"/>
          </p:cNvSpPr>
          <p:nvPr/>
        </p:nvSpPr>
        <p:spPr bwMode="auto">
          <a:xfrm>
            <a:off x="5638800" y="2614891"/>
            <a:ext cx="91440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2100" b="1" dirty="0">
                <a:latin typeface="Constantia" panose="02030602050306030303" pitchFamily="18" charset="0"/>
              </a:rPr>
              <a:t>DDS</a:t>
            </a:r>
          </a:p>
        </p:txBody>
      </p:sp>
      <p:sp>
        <p:nvSpPr>
          <p:cNvPr id="56" name="Line 62"/>
          <p:cNvSpPr>
            <a:spLocks noChangeShapeType="1"/>
          </p:cNvSpPr>
          <p:nvPr/>
        </p:nvSpPr>
        <p:spPr bwMode="auto">
          <a:xfrm flipV="1">
            <a:off x="4724400" y="1905000"/>
            <a:ext cx="0" cy="45720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57" name="Line 63"/>
          <p:cNvSpPr>
            <a:spLocks noChangeShapeType="1"/>
          </p:cNvSpPr>
          <p:nvPr/>
        </p:nvSpPr>
        <p:spPr bwMode="auto">
          <a:xfrm flipH="1" flipV="1">
            <a:off x="5181600" y="2819400"/>
            <a:ext cx="457200"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58" name="Text Box 64"/>
          <p:cNvSpPr txBox="1">
            <a:spLocks noChangeArrowheads="1"/>
          </p:cNvSpPr>
          <p:nvPr/>
        </p:nvSpPr>
        <p:spPr bwMode="auto">
          <a:xfrm>
            <a:off x="4114800" y="5897563"/>
            <a:ext cx="15240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000" b="1" dirty="0">
                <a:latin typeface="Constantia" panose="02030602050306030303" pitchFamily="18" charset="0"/>
              </a:rPr>
              <a:t>Frequency program</a:t>
            </a:r>
            <a:endParaRPr lang="en-US" altLang="en-US" sz="2000" b="1" baseline="-25000" dirty="0">
              <a:latin typeface="Constantia" panose="02030602050306030303" pitchFamily="18" charset="0"/>
            </a:endParaRPr>
          </a:p>
        </p:txBody>
      </p:sp>
      <p:grpSp>
        <p:nvGrpSpPr>
          <p:cNvPr id="59" name="Group 77"/>
          <p:cNvGrpSpPr>
            <a:grpSpLocks/>
          </p:cNvGrpSpPr>
          <p:nvPr/>
        </p:nvGrpSpPr>
        <p:grpSpPr bwMode="auto">
          <a:xfrm>
            <a:off x="6172200" y="609600"/>
            <a:ext cx="2768600" cy="1546225"/>
            <a:chOff x="4464" y="595"/>
            <a:chExt cx="1584" cy="974"/>
          </a:xfrm>
        </p:grpSpPr>
        <p:sp>
          <p:nvSpPr>
            <p:cNvPr id="60" name="Line 70"/>
            <p:cNvSpPr>
              <a:spLocks noChangeShapeType="1"/>
            </p:cNvSpPr>
            <p:nvPr/>
          </p:nvSpPr>
          <p:spPr bwMode="auto">
            <a:xfrm>
              <a:off x="4608" y="768"/>
              <a:ext cx="384"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61" name="Text Box 71"/>
            <p:cNvSpPr txBox="1">
              <a:spLocks noChangeArrowheads="1"/>
            </p:cNvSpPr>
            <p:nvPr/>
          </p:nvSpPr>
          <p:spPr bwMode="auto">
            <a:xfrm>
              <a:off x="4992" y="643"/>
              <a:ext cx="67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2000" b="1" dirty="0">
                  <a:latin typeface="Constantia" panose="02030602050306030303" pitchFamily="18" charset="0"/>
                </a:rPr>
                <a:t>RF</a:t>
              </a:r>
              <a:endParaRPr lang="en-US" altLang="en-US" sz="2000" b="1" baseline="-25000" dirty="0">
                <a:latin typeface="Constantia" panose="02030602050306030303" pitchFamily="18" charset="0"/>
              </a:endParaRPr>
            </a:p>
          </p:txBody>
        </p:sp>
        <p:sp>
          <p:nvSpPr>
            <p:cNvPr id="62" name="Line 72"/>
            <p:cNvSpPr>
              <a:spLocks noChangeShapeType="1"/>
            </p:cNvSpPr>
            <p:nvPr/>
          </p:nvSpPr>
          <p:spPr bwMode="auto">
            <a:xfrm>
              <a:off x="4608" y="1008"/>
              <a:ext cx="384"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63" name="Text Box 73"/>
            <p:cNvSpPr txBox="1">
              <a:spLocks noChangeArrowheads="1"/>
            </p:cNvSpPr>
            <p:nvPr/>
          </p:nvSpPr>
          <p:spPr bwMode="auto">
            <a:xfrm>
              <a:off x="4992" y="883"/>
              <a:ext cx="105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2000" b="1" dirty="0">
                  <a:latin typeface="Constantia" panose="02030602050306030303" pitchFamily="18" charset="0"/>
                </a:rPr>
                <a:t>Slow signal</a:t>
              </a:r>
              <a:endParaRPr lang="en-US" altLang="en-US" sz="2000" b="1" baseline="-25000" dirty="0">
                <a:latin typeface="Constantia" panose="02030602050306030303" pitchFamily="18" charset="0"/>
              </a:endParaRPr>
            </a:p>
          </p:txBody>
        </p:sp>
        <p:sp>
          <p:nvSpPr>
            <p:cNvPr id="64" name="Rectangle 74"/>
            <p:cNvSpPr>
              <a:spLocks noChangeArrowheads="1"/>
            </p:cNvSpPr>
            <p:nvPr/>
          </p:nvSpPr>
          <p:spPr bwMode="auto">
            <a:xfrm>
              <a:off x="4464" y="595"/>
              <a:ext cx="1584" cy="864"/>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atin typeface="Constantia" panose="02030602050306030303" pitchFamily="18" charset="0"/>
              </a:endParaRPr>
            </a:p>
          </p:txBody>
        </p:sp>
        <p:sp>
          <p:nvSpPr>
            <p:cNvPr id="65" name="AutoShape 75"/>
            <p:cNvSpPr>
              <a:spLocks noChangeArrowheads="1"/>
            </p:cNvSpPr>
            <p:nvPr/>
          </p:nvSpPr>
          <p:spPr bwMode="auto">
            <a:xfrm rot="5400000">
              <a:off x="4704" y="1056"/>
              <a:ext cx="192" cy="384"/>
            </a:xfrm>
            <a:prstGeom prst="upArrow">
              <a:avLst>
                <a:gd name="adj1" fmla="val 50000"/>
                <a:gd name="adj2" fmla="val 50000"/>
              </a:avLst>
            </a:prstGeom>
            <a:solidFill>
              <a:srgbClr val="5A9AD6"/>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atin typeface="Constantia" panose="02030602050306030303" pitchFamily="18" charset="0"/>
              </a:endParaRPr>
            </a:p>
          </p:txBody>
        </p:sp>
        <p:sp>
          <p:nvSpPr>
            <p:cNvPr id="66" name="Text Box 76"/>
            <p:cNvSpPr txBox="1">
              <a:spLocks noChangeArrowheads="1"/>
            </p:cNvSpPr>
            <p:nvPr/>
          </p:nvSpPr>
          <p:spPr bwMode="auto">
            <a:xfrm>
              <a:off x="4992" y="1123"/>
              <a:ext cx="1056" cy="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2000" b="1" dirty="0">
                  <a:latin typeface="Constantia" panose="02030602050306030303" pitchFamily="18" charset="0"/>
                </a:rPr>
                <a:t>Digital signal</a:t>
              </a:r>
              <a:endParaRPr lang="en-US" altLang="en-US" sz="2000" b="1" baseline="-25000" dirty="0">
                <a:latin typeface="Constantia" panose="02030602050306030303" pitchFamily="18" charset="0"/>
              </a:endParaRPr>
            </a:p>
          </p:txBody>
        </p:sp>
      </p:grpSp>
      <p:sp>
        <p:nvSpPr>
          <p:cNvPr id="69" name="Text Box 78"/>
          <p:cNvSpPr txBox="1">
            <a:spLocks noChangeArrowheads="1"/>
          </p:cNvSpPr>
          <p:nvPr/>
        </p:nvSpPr>
        <p:spPr bwMode="auto">
          <a:xfrm>
            <a:off x="1155169" y="638452"/>
            <a:ext cx="90054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solidFill>
                  <a:srgbClr val="FF0000"/>
                </a:solidFill>
                <a:latin typeface="Constantia" panose="02030602050306030303" pitchFamily="18" charset="0"/>
              </a:rPr>
              <a:t>Beam</a:t>
            </a:r>
          </a:p>
        </p:txBody>
      </p:sp>
      <p:cxnSp>
        <p:nvCxnSpPr>
          <p:cNvPr id="4" name="Straight Arrow Connector 3"/>
          <p:cNvCxnSpPr/>
          <p:nvPr/>
        </p:nvCxnSpPr>
        <p:spPr>
          <a:xfrm>
            <a:off x="1366838" y="1295400"/>
            <a:ext cx="481012" cy="0"/>
          </a:xfrm>
          <a:prstGeom prst="straightConnector1">
            <a:avLst/>
          </a:prstGeom>
          <a:ln w="19050">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17" name="Oval 7"/>
          <p:cNvSpPr>
            <a:spLocks noChangeArrowheads="1"/>
          </p:cNvSpPr>
          <p:nvPr/>
        </p:nvSpPr>
        <p:spPr bwMode="auto">
          <a:xfrm>
            <a:off x="1600200" y="1255435"/>
            <a:ext cx="76200" cy="76200"/>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atin typeface="Constantia" panose="02030602050306030303" pitchFamily="18" charset="0"/>
            </a:endParaRPr>
          </a:p>
        </p:txBody>
      </p:sp>
      <p:sp>
        <p:nvSpPr>
          <p:cNvPr id="67" name="Rectangle 66"/>
          <p:cNvSpPr>
            <a:spLocks noChangeArrowheads="1"/>
          </p:cNvSpPr>
          <p:nvPr/>
        </p:nvSpPr>
        <p:spPr bwMode="auto">
          <a:xfrm>
            <a:off x="6605925" y="5561012"/>
            <a:ext cx="2605809" cy="606477"/>
          </a:xfrm>
          <a:prstGeom prst="rect">
            <a:avLst/>
          </a:prstGeom>
          <a:noFill/>
          <a:ln w="9525">
            <a:noFill/>
            <a:miter lim="800000"/>
            <a:headEnd/>
            <a:tailEnd/>
          </a:ln>
          <a:effectLst/>
        </p:spPr>
        <p:txBody>
          <a:bodyPr/>
          <a:lstStyle/>
          <a:p>
            <a:pPr marL="342900" indent="-3429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Slow correction of average RF frequency</a:t>
            </a:r>
          </a:p>
        </p:txBody>
      </p:sp>
    </p:spTree>
    <p:extLst>
      <p:ext uri="{BB962C8B-B14F-4D97-AF65-F5344CB8AC3E}">
        <p14:creationId xmlns:p14="http://schemas.microsoft.com/office/powerpoint/2010/main" val="60766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Radial loop</a:t>
            </a:r>
            <a:endParaRPr lang="en-GB" sz="3200" dirty="0">
              <a:solidFill>
                <a:srgbClr val="1F497D"/>
              </a:solidFill>
              <a:latin typeface="Constantia" pitchFamily="18" charset="0"/>
            </a:endParaRPr>
          </a:p>
        </p:txBody>
      </p:sp>
      <p:sp>
        <p:nvSpPr>
          <p:cNvPr id="68" name="Rectangle 7"/>
          <p:cNvSpPr>
            <a:spLocks noChangeArrowheads="1"/>
          </p:cNvSpPr>
          <p:nvPr/>
        </p:nvSpPr>
        <p:spPr bwMode="auto">
          <a:xfrm>
            <a:off x="539750" y="662357"/>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Slow correction of RF frequency to keep beam centred</a:t>
            </a:r>
          </a:p>
          <a:p>
            <a:pPr algn="ctr">
              <a:spcBef>
                <a:spcPct val="20000"/>
              </a:spcBef>
              <a:buClr>
                <a:schemeClr val="tx1"/>
              </a:buClr>
            </a:pPr>
            <a:endParaRPr lang="en-GB" sz="800" b="1" dirty="0">
              <a:solidFill>
                <a:srgbClr val="C0504D"/>
              </a:solidFill>
              <a:latin typeface="Constantia" pitchFamily="18" charset="0"/>
              <a:cs typeface="Times New Roman" pitchFamily="18" charset="0"/>
              <a:sym typeface="Wingdings" pitchFamily="2" charset="2"/>
            </a:endParaRPr>
          </a:p>
          <a:p>
            <a:pPr algn="ctr">
              <a:spcBef>
                <a:spcPct val="20000"/>
              </a:spcBef>
              <a:buClr>
                <a:schemeClr val="tx1"/>
              </a:buClr>
            </a:pPr>
            <a:r>
              <a:rPr lang="en-GB" sz="2400" b="1" dirty="0">
                <a:solidFill>
                  <a:srgbClr val="C0504D"/>
                </a:solidFill>
                <a:latin typeface="Constantia" pitchFamily="18" charset="0"/>
                <a:cs typeface="Times New Roman" pitchFamily="18" charset="0"/>
                <a:sym typeface="Wingdings" pitchFamily="2" charset="2"/>
              </a:rPr>
              <a:t>Why needed at all with arbitrary</a:t>
            </a:r>
            <a:br>
              <a:rPr lang="en-GB" sz="2400" b="1" dirty="0">
                <a:solidFill>
                  <a:srgbClr val="C0504D"/>
                </a:solidFill>
                <a:latin typeface="Constantia" pitchFamily="18" charset="0"/>
                <a:cs typeface="Times New Roman" pitchFamily="18" charset="0"/>
                <a:sym typeface="Wingdings" pitchFamily="2" charset="2"/>
              </a:rPr>
            </a:br>
            <a:r>
              <a:rPr lang="en-GB" sz="2400" b="1" dirty="0">
                <a:solidFill>
                  <a:srgbClr val="C0504D"/>
                </a:solidFill>
                <a:latin typeface="Constantia" pitchFamily="18" charset="0"/>
                <a:cs typeface="Times New Roman" pitchFamily="18" charset="0"/>
                <a:sym typeface="Wingdings" pitchFamily="2" charset="2"/>
              </a:rPr>
              <a:t>precision synthesizers driving the RF system?</a:t>
            </a:r>
            <a:endParaRPr lang="en-US" sz="2400" b="1" dirty="0">
              <a:solidFill>
                <a:srgbClr val="C0504D"/>
              </a:solidFill>
              <a:latin typeface="Constantia" pitchFamily="18" charset="0"/>
              <a:cs typeface="Times New Roman" pitchFamily="18" charset="0"/>
              <a:sym typeface="Wingdings" pitchFamily="2" charset="2"/>
            </a:endParaRPr>
          </a:p>
        </p:txBody>
      </p:sp>
      <p:grpSp>
        <p:nvGrpSpPr>
          <p:cNvPr id="9" name="Group 8"/>
          <p:cNvGrpSpPr/>
          <p:nvPr/>
        </p:nvGrpSpPr>
        <p:grpSpPr>
          <a:xfrm>
            <a:off x="539749" y="2363418"/>
            <a:ext cx="8064501" cy="4148213"/>
            <a:chOff x="539749" y="2363418"/>
            <a:chExt cx="8064501" cy="4148213"/>
          </a:xfrm>
        </p:grpSpPr>
        <p:sp>
          <p:nvSpPr>
            <p:cNvPr id="13" name="Rectangle 7"/>
            <p:cNvSpPr>
              <a:spLocks noChangeArrowheads="1"/>
            </p:cNvSpPr>
            <p:nvPr/>
          </p:nvSpPr>
          <p:spPr bwMode="auto">
            <a:xfrm>
              <a:off x="539749" y="2363418"/>
              <a:ext cx="8064500" cy="838200"/>
            </a:xfrm>
            <a:prstGeom prst="rect">
              <a:avLst/>
            </a:prstGeom>
            <a:noFill/>
            <a:ln w="9525">
              <a:noFill/>
              <a:miter lim="800000"/>
              <a:headEnd/>
              <a:tailEnd/>
            </a:ln>
            <a:effectLst/>
          </p:spPr>
          <p:txBody>
            <a:bodyPr/>
            <a:lstStyle/>
            <a:p>
              <a:pPr marL="342900" indent="-342900" algn="l">
                <a:spcBef>
                  <a:spcPct val="20000"/>
                </a:spcBef>
                <a:buFont typeface="Symbol" panose="05050102010706020507" pitchFamily="18" charset="2"/>
                <a:buChar char="®"/>
              </a:pPr>
              <a:r>
                <a:rPr lang="en-GB" sz="2100" b="1" dirty="0">
                  <a:solidFill>
                    <a:srgbClr val="FF0000"/>
                  </a:solidFill>
                  <a:latin typeface="Constantia" pitchFamily="18" charset="0"/>
                  <a:cs typeface="Times New Roman" pitchFamily="18" charset="0"/>
                  <a:sym typeface="Wingdings" pitchFamily="2" charset="2"/>
                </a:rPr>
                <a:t>At transition energy</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Longer path of higher energy particle compensated by higher velocity</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No revolution frequency change for energy offset</a:t>
              </a:r>
            </a:p>
            <a:p>
              <a:pPr marL="914400" lvl="1" indent="-457200">
                <a:spcBef>
                  <a:spcPct val="20000"/>
                </a:spcBef>
                <a:buFont typeface="Symbol" panose="05050102010706020507" pitchFamily="18" charset="2"/>
                <a:buChar char="®"/>
              </a:pPr>
              <a:endParaRPr lang="en-GB" sz="2100" b="1" dirty="0">
                <a:solidFill>
                  <a:srgbClr val="1F497D"/>
                </a:solidFill>
                <a:latin typeface="Constantia" pitchFamily="18" charset="0"/>
                <a:cs typeface="Times New Roman" pitchFamily="18" charset="0"/>
                <a:sym typeface="Wingdings" pitchFamily="2" charset="2"/>
              </a:endParaRPr>
            </a:p>
            <a:p>
              <a:pPr marL="914400" lvl="1" indent="-457200">
                <a:spcBef>
                  <a:spcPct val="20000"/>
                </a:spcBef>
                <a:buFont typeface="Symbol" panose="05050102010706020507" pitchFamily="18" charset="2"/>
                <a:buChar char="®"/>
              </a:pPr>
              <a:endParaRPr lang="en-GB" sz="2100" b="1" dirty="0">
                <a:solidFill>
                  <a:srgbClr val="1F497D"/>
                </a:solidFill>
                <a:latin typeface="Constantia" pitchFamily="18" charset="0"/>
                <a:cs typeface="Times New Roman" pitchFamily="18" charset="0"/>
                <a:sym typeface="Wingdings" pitchFamily="2" charset="2"/>
              </a:endParaRPr>
            </a:p>
            <a:p>
              <a:pPr marL="914400" lvl="1" indent="-457200">
                <a:spcBef>
                  <a:spcPct val="20000"/>
                </a:spcBef>
                <a:buFont typeface="Symbol" panose="05050102010706020507" pitchFamily="18" charset="2"/>
                <a:buChar char="®"/>
              </a:pPr>
              <a:endParaRPr lang="en-GB" sz="2100" b="1" dirty="0">
                <a:solidFill>
                  <a:srgbClr val="1F497D"/>
                </a:solidFill>
                <a:latin typeface="Constantia" pitchFamily="18" charset="0"/>
                <a:cs typeface="Times New Roman" pitchFamily="18" charset="0"/>
                <a:sym typeface="Wingdings" pitchFamily="2" charset="2"/>
              </a:endParaRPr>
            </a:p>
            <a:p>
              <a:pPr marL="914400" lvl="1" indent="-457200">
                <a:spcBef>
                  <a:spcPct val="20000"/>
                </a:spcBef>
                <a:buFont typeface="Symbol" panose="05050102010706020507" pitchFamily="18" charset="2"/>
                <a:buChar char="®"/>
              </a:pPr>
              <a:endParaRPr lang="en-GB" sz="2100" b="1" dirty="0">
                <a:solidFill>
                  <a:srgbClr val="1F497D"/>
                </a:solidFill>
                <a:latin typeface="Constantia" pitchFamily="18" charset="0"/>
                <a:cs typeface="Times New Roman" pitchFamily="18" charset="0"/>
                <a:sym typeface="Wingdings" pitchFamily="2" charset="2"/>
              </a:endParaRPr>
            </a:p>
            <a:p>
              <a:pPr marL="457200" indent="-457200">
                <a:spcBef>
                  <a:spcPct val="20000"/>
                </a:spcBef>
                <a:buFont typeface="Symbol" panose="05050102010706020507" pitchFamily="18" charset="2"/>
                <a:buChar char="®"/>
              </a:pPr>
              <a:r>
                <a:rPr lang="en-GB" sz="2400" b="1" dirty="0">
                  <a:solidFill>
                    <a:srgbClr val="1F497D"/>
                  </a:solidFill>
                  <a:latin typeface="Constantia" pitchFamily="18" charset="0"/>
                  <a:cs typeface="Times New Roman" pitchFamily="18" charset="0"/>
                  <a:sym typeface="Wingdings" pitchFamily="2" charset="2"/>
                </a:rPr>
                <a:t>Need beam-based</a:t>
              </a:r>
              <a:br>
                <a:rPr lang="en-GB" sz="2400" b="1" dirty="0">
                  <a:solidFill>
                    <a:srgbClr val="1F497D"/>
                  </a:solidFill>
                  <a:latin typeface="Constantia" pitchFamily="18" charset="0"/>
                  <a:cs typeface="Times New Roman" pitchFamily="18" charset="0"/>
                  <a:sym typeface="Wingdings" pitchFamily="2" charset="2"/>
                </a:rPr>
              </a:br>
              <a:r>
                <a:rPr lang="en-GB" sz="2400" b="1" dirty="0">
                  <a:solidFill>
                    <a:srgbClr val="1F497D"/>
                  </a:solidFill>
                  <a:latin typeface="Constantia" pitchFamily="18" charset="0"/>
                  <a:cs typeface="Times New Roman" pitchFamily="18" charset="0"/>
                  <a:sym typeface="Wingdings" pitchFamily="2" charset="2"/>
                </a:rPr>
                <a:t>frequency correction</a:t>
              </a:r>
              <a:endParaRPr lang="en-US" sz="2400" b="1" dirty="0">
                <a:solidFill>
                  <a:srgbClr val="1F497D"/>
                </a:solidFill>
                <a:latin typeface="Constantia" pitchFamily="18" charset="0"/>
                <a:cs typeface="Times New Roman" pitchFamily="18" charset="0"/>
                <a:sym typeface="Wingdings" pitchFamily="2" charset="2"/>
              </a:endParaRPr>
            </a:p>
          </p:txBody>
        </p:sp>
        <p:sp>
          <p:nvSpPr>
            <p:cNvPr id="75" name="Rectangle 7"/>
            <p:cNvSpPr>
              <a:spLocks noChangeArrowheads="1"/>
            </p:cNvSpPr>
            <p:nvPr/>
          </p:nvSpPr>
          <p:spPr bwMode="auto">
            <a:xfrm>
              <a:off x="539749" y="5645283"/>
              <a:ext cx="8064501" cy="838200"/>
            </a:xfrm>
            <a:prstGeom prst="rect">
              <a:avLst/>
            </a:prstGeom>
            <a:noFill/>
            <a:ln w="9525">
              <a:noFill/>
              <a:miter lim="800000"/>
              <a:headEnd/>
              <a:tailEnd/>
            </a:ln>
            <a:effectLst/>
          </p:spPr>
          <p:txBody>
            <a:bodyPr/>
            <a:lstStyle/>
            <a:p>
              <a:pPr>
                <a:spcBef>
                  <a:spcPct val="20000"/>
                </a:spcBef>
                <a:buClr>
                  <a:schemeClr val="tx1"/>
                </a:buClr>
              </a:pPr>
              <a:endParaRPr lang="en-US" sz="2100" b="1" dirty="0">
                <a:latin typeface="Constantia" pitchFamily="18" charset="0"/>
                <a:cs typeface="Times New Roman" pitchFamily="18" charset="0"/>
                <a:sym typeface="Wingdings" pitchFamily="2" charset="2"/>
              </a:endParaRPr>
            </a:p>
            <a:p>
              <a:pPr algn="l">
                <a:spcBef>
                  <a:spcPct val="20000"/>
                </a:spcBef>
              </a:pPr>
              <a:endParaRPr lang="en-US" sz="2000" b="1" dirty="0">
                <a:latin typeface="Constantia" pitchFamily="18" charset="0"/>
                <a:cs typeface="Times New Roman" pitchFamily="18" charset="0"/>
                <a:sym typeface="Wingdings" pitchFamily="2" charset="2"/>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7646" y="4313377"/>
              <a:ext cx="2046416" cy="615211"/>
            </a:xfrm>
            <a:prstGeom prst="rect">
              <a:avLst/>
            </a:prstGeom>
          </p:spPr>
        </p:pic>
        <p:sp>
          <p:nvSpPr>
            <p:cNvPr id="3" name="Rectangle 2"/>
            <p:cNvSpPr/>
            <p:nvPr/>
          </p:nvSpPr>
          <p:spPr>
            <a:xfrm>
              <a:off x="1536700" y="4179346"/>
              <a:ext cx="2273300" cy="91260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3655" y="4179345"/>
              <a:ext cx="3796745" cy="2332286"/>
            </a:xfrm>
            <a:prstGeom prst="rect">
              <a:avLst/>
            </a:prstGeom>
          </p:spPr>
        </p:pic>
        <p:sp>
          <p:nvSpPr>
            <p:cNvPr id="8" name="Rectangle 7"/>
            <p:cNvSpPr/>
            <p:nvPr/>
          </p:nvSpPr>
          <p:spPr>
            <a:xfrm>
              <a:off x="4321859" y="4667556"/>
              <a:ext cx="694641" cy="9495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4474702" y="4840368"/>
              <a:ext cx="862809" cy="473854"/>
            </a:xfrm>
            <a:prstGeom prst="rect">
              <a:avLst/>
            </a:prstGeom>
          </p:spPr>
        </p:pic>
      </p:grpSp>
    </p:spTree>
    <p:extLst>
      <p:ext uri="{BB962C8B-B14F-4D97-AF65-F5344CB8AC3E}">
        <p14:creationId xmlns:p14="http://schemas.microsoft.com/office/powerpoint/2010/main" val="103053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Synchro(</a:t>
            </a:r>
            <a:r>
              <a:rPr lang="en-US" sz="4800" b="1" dirty="0" err="1">
                <a:solidFill>
                  <a:srgbClr val="1F497D"/>
                </a:solidFill>
                <a:latin typeface="Constantia" pitchFamily="18" charset="0"/>
              </a:rPr>
              <a:t>nization</a:t>
            </a:r>
            <a:r>
              <a:rPr lang="en-US" sz="4800" b="1" dirty="0">
                <a:solidFill>
                  <a:srgbClr val="1F497D"/>
                </a:solidFill>
                <a:latin typeface="Constantia" pitchFamily="18" charset="0"/>
              </a:rPr>
              <a:t>) loop</a:t>
            </a:r>
          </a:p>
        </p:txBody>
      </p:sp>
    </p:spTree>
    <p:extLst>
      <p:ext uri="{BB962C8B-B14F-4D97-AF65-F5344CB8AC3E}">
        <p14:creationId xmlns:p14="http://schemas.microsoft.com/office/powerpoint/2010/main" val="2820194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Choice of frequency (range)</a:t>
            </a:r>
          </a:p>
        </p:txBody>
      </p:sp>
    </p:spTree>
    <p:extLst>
      <p:ext uri="{BB962C8B-B14F-4D97-AF65-F5344CB8AC3E}">
        <p14:creationId xmlns:p14="http://schemas.microsoft.com/office/powerpoint/2010/main" val="245760682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933141" y="3314700"/>
            <a:ext cx="2708030" cy="241568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4" name="Up Arrow 3"/>
          <p:cNvSpPr/>
          <p:nvPr/>
        </p:nvSpPr>
        <p:spPr>
          <a:xfrm>
            <a:off x="5437966" y="4266467"/>
            <a:ext cx="264419" cy="413239"/>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 name="Text Box 73"/>
          <p:cNvSpPr txBox="1">
            <a:spLocks noChangeArrowheads="1"/>
          </p:cNvSpPr>
          <p:nvPr/>
        </p:nvSpPr>
        <p:spPr bwMode="auto">
          <a:xfrm>
            <a:off x="1266146" y="2511075"/>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Beam phase</a:t>
            </a:r>
            <a:endParaRPr lang="en-US" altLang="en-US" b="1" baseline="-25000" dirty="0">
              <a:latin typeface="Constantia" panose="02030602050306030303" pitchFamily="18" charset="0"/>
              <a:cs typeface="Times New Roman" panose="02020603050405020304" pitchFamily="18" charset="0"/>
            </a:endParaRPr>
          </a:p>
        </p:txBody>
      </p:sp>
      <p:graphicFrame>
        <p:nvGraphicFramePr>
          <p:cNvPr id="7" name="Object 24"/>
          <p:cNvGraphicFramePr>
            <a:graphicFrameLocks noChangeAspect="1"/>
          </p:cNvGraphicFramePr>
          <p:nvPr/>
        </p:nvGraphicFramePr>
        <p:xfrm>
          <a:off x="4168210" y="660156"/>
          <a:ext cx="1969477" cy="1477108"/>
        </p:xfrm>
        <a:graphic>
          <a:graphicData uri="http://schemas.openxmlformats.org/presentationml/2006/ole">
            <mc:AlternateContent xmlns:mc="http://schemas.openxmlformats.org/markup-compatibility/2006">
              <mc:Choice xmlns:v="urn:schemas-microsoft-com:vml" Requires="v">
                <p:oleObj name="Image" r:id="rId2" imgW="19504762" imgH="14628571" progId="PSP7.Image">
                  <p:embed/>
                </p:oleObj>
              </mc:Choice>
              <mc:Fallback>
                <p:oleObj name="Image" r:id="rId2" imgW="19504762" imgH="14628571" progId="PSP7.Image">
                  <p:embed/>
                  <p:pic>
                    <p:nvPicPr>
                      <p:cNvPr id="7" name="Object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8210" y="660156"/>
                        <a:ext cx="1969477" cy="14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Line 25"/>
          <p:cNvSpPr>
            <a:spLocks noChangeShapeType="1"/>
          </p:cNvSpPr>
          <p:nvPr/>
        </p:nvSpPr>
        <p:spPr bwMode="auto">
          <a:xfrm flipH="1">
            <a:off x="1025091" y="1344964"/>
            <a:ext cx="5204916" cy="17244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9" name="Oval 26"/>
          <p:cNvSpPr>
            <a:spLocks noChangeArrowheads="1"/>
          </p:cNvSpPr>
          <p:nvPr/>
        </p:nvSpPr>
        <p:spPr bwMode="auto">
          <a:xfrm>
            <a:off x="1455913" y="1331302"/>
            <a:ext cx="140677" cy="351692"/>
          </a:xfrm>
          <a:prstGeom prst="ellipse">
            <a:avLst/>
          </a:prstGeom>
          <a:noFill/>
          <a:ln w="38100">
            <a:solidFill>
              <a:srgbClr val="8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0" name="Line 27"/>
          <p:cNvSpPr>
            <a:spLocks noChangeShapeType="1"/>
          </p:cNvSpPr>
          <p:nvPr/>
        </p:nvSpPr>
        <p:spPr bwMode="auto">
          <a:xfrm flipH="1">
            <a:off x="5988218" y="1347422"/>
            <a:ext cx="241789" cy="879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1" name="AutoShape 30"/>
          <p:cNvSpPr>
            <a:spLocks noChangeArrowheads="1"/>
          </p:cNvSpPr>
          <p:nvPr/>
        </p:nvSpPr>
        <p:spPr bwMode="auto">
          <a:xfrm rot="21480000">
            <a:off x="1938897" y="1347466"/>
            <a:ext cx="2063790" cy="211015"/>
          </a:xfrm>
          <a:prstGeom prst="rightArrow">
            <a:avLst>
              <a:gd name="adj1" fmla="val 50000"/>
              <a:gd name="adj2" fmla="val 100000"/>
            </a:avLst>
          </a:prstGeom>
          <a:solidFill>
            <a:srgbClr val="C0504D"/>
          </a:solidFill>
          <a:ln w="9525">
            <a:solidFill>
              <a:schemeClr val="tx1"/>
            </a:solidFill>
            <a:miter lim="800000"/>
            <a:headEnd/>
            <a:tailEnd/>
          </a:ln>
          <a:effec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nvGrpSpPr>
          <p:cNvPr id="12" name="Group 33"/>
          <p:cNvGrpSpPr>
            <a:grpSpLocks/>
          </p:cNvGrpSpPr>
          <p:nvPr/>
        </p:nvGrpSpPr>
        <p:grpSpPr bwMode="auto">
          <a:xfrm>
            <a:off x="2080167" y="2137263"/>
            <a:ext cx="844062" cy="844062"/>
            <a:chOff x="2592" y="1920"/>
            <a:chExt cx="576" cy="576"/>
          </a:xfrm>
        </p:grpSpPr>
        <p:sp>
          <p:nvSpPr>
            <p:cNvPr id="13"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4" name="Text Box 32"/>
            <p:cNvSpPr txBox="1">
              <a:spLocks noChangeArrowheads="1"/>
            </p:cNvSpPr>
            <p:nvPr/>
          </p:nvSpPr>
          <p:spPr bwMode="auto">
            <a:xfrm>
              <a:off x="2663" y="2016"/>
              <a:ext cx="403"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585" b="1" dirty="0" err="1">
                  <a:latin typeface="Symbol" panose="05050102010706020507" pitchFamily="18" charset="2"/>
                  <a:cs typeface="Times New Roman" panose="02020603050405020304" pitchFamily="18" charset="0"/>
                </a:rPr>
                <a:t>Df</a:t>
              </a:r>
              <a:endParaRPr lang="en-US" altLang="en-US" sz="2585" b="1" dirty="0">
                <a:latin typeface="Symbol" panose="05050102010706020507" pitchFamily="18" charset="2"/>
                <a:cs typeface="Times New Roman" panose="02020603050405020304" pitchFamily="18" charset="0"/>
              </a:endParaRPr>
            </a:p>
          </p:txBody>
        </p:sp>
      </p:grpSp>
      <p:sp>
        <p:nvSpPr>
          <p:cNvPr id="15" name="Line 35"/>
          <p:cNvSpPr>
            <a:spLocks noChangeShapeType="1"/>
          </p:cNvSpPr>
          <p:nvPr/>
        </p:nvSpPr>
        <p:spPr bwMode="auto">
          <a:xfrm>
            <a:off x="1526984" y="1682994"/>
            <a:ext cx="0" cy="87630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6" name="Line 36"/>
          <p:cNvSpPr>
            <a:spLocks noChangeShapeType="1"/>
          </p:cNvSpPr>
          <p:nvPr/>
        </p:nvSpPr>
        <p:spPr bwMode="auto">
          <a:xfrm>
            <a:off x="4933141" y="1504217"/>
            <a:ext cx="0" cy="1055077"/>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7" name="Line 37"/>
          <p:cNvSpPr>
            <a:spLocks noChangeShapeType="1"/>
          </p:cNvSpPr>
          <p:nvPr/>
        </p:nvSpPr>
        <p:spPr bwMode="auto">
          <a:xfrm>
            <a:off x="1517459" y="2559294"/>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8" name="Line 38"/>
          <p:cNvSpPr>
            <a:spLocks noChangeShapeType="1"/>
          </p:cNvSpPr>
          <p:nvPr/>
        </p:nvSpPr>
        <p:spPr bwMode="auto">
          <a:xfrm flipH="1">
            <a:off x="2924229" y="2559294"/>
            <a:ext cx="2008912"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9" name="Line 39"/>
          <p:cNvSpPr>
            <a:spLocks noChangeShapeType="1"/>
          </p:cNvSpPr>
          <p:nvPr/>
        </p:nvSpPr>
        <p:spPr bwMode="auto">
          <a:xfrm>
            <a:off x="2502198" y="2981324"/>
            <a:ext cx="0" cy="1837427"/>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0" name="Oval 43"/>
          <p:cNvSpPr>
            <a:spLocks noChangeArrowheads="1"/>
          </p:cNvSpPr>
          <p:nvPr/>
        </p:nvSpPr>
        <p:spPr bwMode="auto">
          <a:xfrm>
            <a:off x="2220844" y="4820383"/>
            <a:ext cx="562708" cy="562708"/>
          </a:xfrm>
          <a:prstGeom prst="ellipse">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21" name="Text Box 49"/>
          <p:cNvSpPr txBox="1">
            <a:spLocks noChangeArrowheads="1"/>
          </p:cNvSpPr>
          <p:nvPr/>
        </p:nvSpPr>
        <p:spPr bwMode="auto">
          <a:xfrm>
            <a:off x="2164519" y="4829436"/>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sp>
        <p:nvSpPr>
          <p:cNvPr id="22" name="Line 50"/>
          <p:cNvSpPr>
            <a:spLocks noChangeShapeType="1"/>
          </p:cNvSpPr>
          <p:nvPr/>
        </p:nvSpPr>
        <p:spPr bwMode="auto">
          <a:xfrm>
            <a:off x="1517459" y="5101737"/>
            <a:ext cx="703385"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3" name="Line 51"/>
          <p:cNvSpPr>
            <a:spLocks noChangeShapeType="1"/>
          </p:cNvSpPr>
          <p:nvPr/>
        </p:nvSpPr>
        <p:spPr bwMode="auto">
          <a:xfrm>
            <a:off x="4101534" y="5101737"/>
            <a:ext cx="1042621"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4" name="Rectangle 58"/>
          <p:cNvSpPr>
            <a:spLocks noChangeArrowheads="1"/>
          </p:cNvSpPr>
          <p:nvPr/>
        </p:nvSpPr>
        <p:spPr bwMode="auto">
          <a:xfrm>
            <a:off x="5144156" y="2048363"/>
            <a:ext cx="844062" cy="84406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nvGrpSpPr>
          <p:cNvPr id="25" name="Group 60"/>
          <p:cNvGrpSpPr>
            <a:grpSpLocks/>
          </p:cNvGrpSpPr>
          <p:nvPr/>
        </p:nvGrpSpPr>
        <p:grpSpPr bwMode="auto">
          <a:xfrm>
            <a:off x="5144156" y="4679706"/>
            <a:ext cx="844062" cy="844062"/>
            <a:chOff x="2592" y="1920"/>
            <a:chExt cx="576" cy="576"/>
          </a:xfrm>
        </p:grpSpPr>
        <p:sp>
          <p:nvSpPr>
            <p:cNvPr id="26"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27"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corr.</a:t>
              </a:r>
            </a:p>
          </p:txBody>
        </p:sp>
      </p:grpSp>
      <p:sp>
        <p:nvSpPr>
          <p:cNvPr id="28" name="Text Box 66"/>
          <p:cNvSpPr txBox="1">
            <a:spLocks noChangeArrowheads="1"/>
          </p:cNvSpPr>
          <p:nvPr/>
        </p:nvSpPr>
        <p:spPr bwMode="auto">
          <a:xfrm>
            <a:off x="486379" y="960338"/>
            <a:ext cx="20621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dirty="0">
                <a:latin typeface="Constantia" panose="02030602050306030303" pitchFamily="18" charset="0"/>
                <a:cs typeface="Times New Roman" panose="02020603050405020304" pitchFamily="18" charset="0"/>
              </a:rPr>
              <a:t>Phase pick-up</a:t>
            </a:r>
          </a:p>
        </p:txBody>
      </p:sp>
      <p:sp>
        <p:nvSpPr>
          <p:cNvPr id="29" name="Text Box 67"/>
          <p:cNvSpPr txBox="1">
            <a:spLocks noChangeArrowheads="1"/>
          </p:cNvSpPr>
          <p:nvPr/>
        </p:nvSpPr>
        <p:spPr bwMode="auto">
          <a:xfrm>
            <a:off x="4511110" y="589818"/>
            <a:ext cx="1266092" cy="37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RF cavity</a:t>
            </a:r>
          </a:p>
        </p:txBody>
      </p:sp>
      <p:sp>
        <p:nvSpPr>
          <p:cNvPr id="30" name="Line 69"/>
          <p:cNvSpPr>
            <a:spLocks noChangeShapeType="1"/>
          </p:cNvSpPr>
          <p:nvPr/>
        </p:nvSpPr>
        <p:spPr bwMode="auto">
          <a:xfrm>
            <a:off x="5355172" y="2259379"/>
            <a:ext cx="0" cy="42203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1" name="Line 70"/>
          <p:cNvSpPr>
            <a:spLocks noChangeShapeType="1"/>
          </p:cNvSpPr>
          <p:nvPr/>
        </p:nvSpPr>
        <p:spPr bwMode="auto">
          <a:xfrm>
            <a:off x="5355171" y="2259379"/>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2" name="Line 71"/>
          <p:cNvSpPr>
            <a:spLocks noChangeShapeType="1"/>
          </p:cNvSpPr>
          <p:nvPr/>
        </p:nvSpPr>
        <p:spPr bwMode="auto">
          <a:xfrm flipH="1">
            <a:off x="5355171" y="2470394"/>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3" name="Text Box 72"/>
          <p:cNvSpPr txBox="1">
            <a:spLocks noChangeArrowheads="1"/>
          </p:cNvSpPr>
          <p:nvPr/>
        </p:nvSpPr>
        <p:spPr bwMode="auto">
          <a:xfrm>
            <a:off x="207858" y="4744284"/>
            <a:ext cx="1828800"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Synchronous phase, </a:t>
            </a:r>
            <a:r>
              <a:rPr lang="en-US" altLang="en-US" b="1" dirty="0">
                <a:latin typeface="Symbol" panose="05050102010706020507" pitchFamily="18" charset="2"/>
                <a:cs typeface="Times New Roman" panose="02020603050405020304" pitchFamily="18" charset="0"/>
              </a:rPr>
              <a:t>f</a:t>
            </a:r>
            <a:r>
              <a:rPr lang="en-US" altLang="en-US" b="1" baseline="-25000" dirty="0">
                <a:latin typeface="Constantia" panose="02030602050306030303" pitchFamily="18" charset="0"/>
                <a:cs typeface="Times New Roman" panose="02020603050405020304" pitchFamily="18" charset="0"/>
              </a:rPr>
              <a:t>s</a:t>
            </a:r>
          </a:p>
        </p:txBody>
      </p:sp>
      <p:sp>
        <p:nvSpPr>
          <p:cNvPr id="34" name="Text Box 74"/>
          <p:cNvSpPr txBox="1">
            <a:spLocks noChangeArrowheads="1"/>
          </p:cNvSpPr>
          <p:nvPr/>
        </p:nvSpPr>
        <p:spPr bwMode="auto">
          <a:xfrm>
            <a:off x="2958535" y="2511197"/>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Cavity phase</a:t>
            </a:r>
            <a:endParaRPr lang="en-US" altLang="en-US" b="1" baseline="-25000" dirty="0">
              <a:latin typeface="Constantia" panose="02030602050306030303" pitchFamily="18" charset="0"/>
              <a:cs typeface="Times New Roman" panose="02020603050405020304" pitchFamily="18" charset="0"/>
            </a:endParaRPr>
          </a:p>
        </p:txBody>
      </p:sp>
      <p:sp>
        <p:nvSpPr>
          <p:cNvPr id="35" name="Text Box 76"/>
          <p:cNvSpPr txBox="1">
            <a:spLocks noChangeArrowheads="1"/>
          </p:cNvSpPr>
          <p:nvPr/>
        </p:nvSpPr>
        <p:spPr bwMode="auto">
          <a:xfrm>
            <a:off x="5988218" y="2189041"/>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b="1" dirty="0">
                <a:latin typeface="Constantia" panose="02030602050306030303" pitchFamily="18" charset="0"/>
                <a:cs typeface="Times New Roman" panose="02020603050405020304" pitchFamily="18" charset="0"/>
              </a:rPr>
              <a:t>Power amplifier</a:t>
            </a:r>
            <a:endParaRPr lang="en-US" altLang="en-US" b="1" baseline="-25000" dirty="0">
              <a:latin typeface="Constantia" panose="02030602050306030303" pitchFamily="18" charset="0"/>
              <a:cs typeface="Times New Roman" panose="02020603050405020304" pitchFamily="18" charset="0"/>
            </a:endParaRPr>
          </a:p>
        </p:txBody>
      </p:sp>
      <p:sp>
        <p:nvSpPr>
          <p:cNvPr id="36" name="Line 84"/>
          <p:cNvSpPr>
            <a:spLocks noChangeShapeType="1"/>
          </p:cNvSpPr>
          <p:nvPr/>
        </p:nvSpPr>
        <p:spPr bwMode="auto">
          <a:xfrm flipV="1">
            <a:off x="5566187" y="1715232"/>
            <a:ext cx="0" cy="335817"/>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7" name="Line 85"/>
          <p:cNvSpPr>
            <a:spLocks noChangeShapeType="1"/>
          </p:cNvSpPr>
          <p:nvPr/>
        </p:nvSpPr>
        <p:spPr bwMode="auto">
          <a:xfrm flipV="1">
            <a:off x="5566187" y="2901950"/>
            <a:ext cx="0" cy="524668"/>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4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Beam phase loop</a:t>
            </a:r>
            <a:endParaRPr lang="en-GB" sz="3200" dirty="0">
              <a:solidFill>
                <a:srgbClr val="1F497D"/>
              </a:solidFill>
              <a:latin typeface="Constantia" pitchFamily="18" charset="0"/>
            </a:endParaRPr>
          </a:p>
        </p:txBody>
      </p:sp>
      <p:sp>
        <p:nvSpPr>
          <p:cNvPr id="45" name="Text Box 49"/>
          <p:cNvSpPr txBox="1">
            <a:spLocks noChangeArrowheads="1"/>
          </p:cNvSpPr>
          <p:nvPr/>
        </p:nvSpPr>
        <p:spPr bwMode="auto">
          <a:xfrm>
            <a:off x="2320309" y="4713167"/>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grpSp>
        <p:nvGrpSpPr>
          <p:cNvPr id="46" name="Group 60"/>
          <p:cNvGrpSpPr>
            <a:grpSpLocks/>
          </p:cNvGrpSpPr>
          <p:nvPr/>
        </p:nvGrpSpPr>
        <p:grpSpPr bwMode="auto">
          <a:xfrm>
            <a:off x="5144154" y="3422405"/>
            <a:ext cx="880696" cy="844062"/>
            <a:chOff x="2592" y="1920"/>
            <a:chExt cx="601" cy="576"/>
          </a:xfrm>
        </p:grpSpPr>
        <p:sp>
          <p:nvSpPr>
            <p:cNvPr id="47"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48" name="Text Box 62"/>
            <p:cNvSpPr txBox="1">
              <a:spLocks noChangeArrowheads="1"/>
            </p:cNvSpPr>
            <p:nvPr/>
          </p:nvSpPr>
          <p:spPr bwMode="auto">
            <a:xfrm>
              <a:off x="2617" y="2074"/>
              <a:ext cx="576" cy="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100" b="1" dirty="0">
                  <a:latin typeface="Constantia" panose="02030602050306030303" pitchFamily="18" charset="0"/>
                  <a:cs typeface="Times New Roman" panose="02020603050405020304" pitchFamily="18" charset="0"/>
                </a:rPr>
                <a:t>DDS</a:t>
              </a:r>
            </a:p>
          </p:txBody>
        </p:sp>
      </p:grpSp>
      <p:sp>
        <p:nvSpPr>
          <p:cNvPr id="49" name="Up Arrow 48"/>
          <p:cNvSpPr/>
          <p:nvPr/>
        </p:nvSpPr>
        <p:spPr>
          <a:xfrm>
            <a:off x="5437966" y="5523768"/>
            <a:ext cx="264419" cy="413239"/>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0" name="Rectangle 7"/>
          <p:cNvSpPr>
            <a:spLocks noChangeArrowheads="1"/>
          </p:cNvSpPr>
          <p:nvPr/>
        </p:nvSpPr>
        <p:spPr bwMode="auto">
          <a:xfrm>
            <a:off x="540288" y="6313611"/>
            <a:ext cx="8063962" cy="463254"/>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000" b="1" dirty="0">
                <a:latin typeface="Constantia" pitchFamily="18" charset="0"/>
                <a:cs typeface="Times New Roman" pitchFamily="18" charset="0"/>
                <a:sym typeface="Wingdings" pitchFamily="2" charset="2"/>
              </a:rPr>
              <a:t>Fast control of RF frequency to cavities, </a:t>
            </a:r>
            <a:r>
              <a:rPr lang="en-GB" sz="2000" b="1" dirty="0">
                <a:solidFill>
                  <a:srgbClr val="FF0000"/>
                </a:solidFill>
                <a:latin typeface="Constantia" pitchFamily="18" charset="0"/>
                <a:cs typeface="Times New Roman" pitchFamily="18" charset="0"/>
                <a:sym typeface="Wingdings" pitchFamily="2" charset="2"/>
              </a:rPr>
              <a:t>but no slow corrections</a:t>
            </a:r>
          </a:p>
        </p:txBody>
      </p:sp>
      <p:sp>
        <p:nvSpPr>
          <p:cNvPr id="51" name="Text Box 73"/>
          <p:cNvSpPr txBox="1">
            <a:spLocks noChangeArrowheads="1"/>
          </p:cNvSpPr>
          <p:nvPr/>
        </p:nvSpPr>
        <p:spPr bwMode="auto">
          <a:xfrm>
            <a:off x="4591062" y="5923764"/>
            <a:ext cx="194599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a:latin typeface="Constantia" panose="02030602050306030303" pitchFamily="18" charset="0"/>
                <a:cs typeface="Times New Roman" panose="02020603050405020304" pitchFamily="18" charset="0"/>
              </a:rPr>
              <a:t>h</a:t>
            </a:r>
            <a:r>
              <a:rPr lang="en-US" altLang="en-US" b="1" dirty="0">
                <a:latin typeface="Constantia" panose="02030602050306030303" pitchFamily="18" charset="0"/>
                <a:cs typeface="Times New Roman" panose="02020603050405020304" pitchFamily="18" charset="0"/>
              </a:rPr>
              <a:t> · </a:t>
            </a:r>
            <a:r>
              <a:rPr lang="en-US" altLang="en-US" b="1" i="1" dirty="0" err="1">
                <a:latin typeface="Constantia" panose="02030602050306030303" pitchFamily="18" charset="0"/>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rev</a:t>
            </a:r>
            <a:r>
              <a:rPr lang="en-US" altLang="en-US" b="1" dirty="0">
                <a:latin typeface="Constantia" panose="02030602050306030303" pitchFamily="18" charset="0"/>
                <a:cs typeface="Times New Roman" panose="02020603050405020304" pitchFamily="18" charset="0"/>
              </a:rPr>
              <a:t>, from </a:t>
            </a:r>
            <a:r>
              <a:rPr lang="en-US" altLang="en-US" b="1" i="1" dirty="0">
                <a:latin typeface="Constantia" panose="02030602050306030303" pitchFamily="18" charset="0"/>
                <a:cs typeface="Times New Roman" panose="02020603050405020304" pitchFamily="18" charset="0"/>
              </a:rPr>
              <a:t>B, p</a:t>
            </a:r>
            <a:endParaRPr lang="en-US" altLang="en-US" b="1" i="1" baseline="-25000" dirty="0">
              <a:latin typeface="Constantia" panose="02030602050306030303" pitchFamily="18" charset="0"/>
              <a:cs typeface="Times New Roman" panose="02020603050405020304" pitchFamily="18" charset="0"/>
            </a:endParaRPr>
          </a:p>
        </p:txBody>
      </p:sp>
      <p:sp>
        <p:nvSpPr>
          <p:cNvPr id="53" name="Text Box 76"/>
          <p:cNvSpPr txBox="1">
            <a:spLocks noChangeArrowheads="1"/>
          </p:cNvSpPr>
          <p:nvPr/>
        </p:nvSpPr>
        <p:spPr bwMode="auto">
          <a:xfrm>
            <a:off x="5988215" y="4904867"/>
            <a:ext cx="15474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b="1" i="1" dirty="0" err="1">
                <a:latin typeface="Constantia" panose="02030602050306030303" pitchFamily="18" charset="0"/>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out</a:t>
            </a:r>
            <a:r>
              <a:rPr lang="en-US" altLang="en-US" b="1" dirty="0">
                <a:latin typeface="Constantia" panose="02030602050306030303" pitchFamily="18" charset="0"/>
                <a:cs typeface="Times New Roman" panose="02020603050405020304" pitchFamily="18" charset="0"/>
              </a:rPr>
              <a:t> = </a:t>
            </a:r>
            <a:r>
              <a:rPr lang="en-US" altLang="en-US" b="1" i="1" dirty="0">
                <a:latin typeface="Constantia" panose="02030602050306030303" pitchFamily="18" charset="0"/>
                <a:cs typeface="Times New Roman" panose="02020603050405020304" pitchFamily="18" charset="0"/>
              </a:rPr>
              <a:t>f</a:t>
            </a:r>
            <a:r>
              <a:rPr lang="en-US" altLang="en-US" b="1" baseline="-25000" dirty="0">
                <a:latin typeface="Constantia" panose="02030602050306030303" pitchFamily="18" charset="0"/>
                <a:cs typeface="Times New Roman" panose="02020603050405020304" pitchFamily="18" charset="0"/>
              </a:rPr>
              <a:t>in</a:t>
            </a:r>
            <a:r>
              <a:rPr lang="en-US" altLang="en-US" b="1" dirty="0">
                <a:latin typeface="Constantia" panose="02030602050306030303" pitchFamily="18" charset="0"/>
                <a:cs typeface="Times New Roman" panose="02020603050405020304" pitchFamily="18" charset="0"/>
              </a:rPr>
              <a:t> ± </a:t>
            </a:r>
            <a:r>
              <a:rPr lang="en-US" altLang="en-US" b="1" dirty="0" err="1">
                <a:latin typeface="Symbol" panose="05050102010706020507" pitchFamily="18" charset="2"/>
                <a:cs typeface="Times New Roman" panose="02020603050405020304" pitchFamily="18" charset="0"/>
              </a:rPr>
              <a:t>D</a:t>
            </a:r>
            <a:r>
              <a:rPr lang="en-US" altLang="en-US" b="1" i="1" dirty="0" err="1">
                <a:latin typeface="Constantia" panose="02030602050306030303" pitchFamily="18" charset="0"/>
                <a:cs typeface="Times New Roman" panose="02020603050405020304" pitchFamily="18" charset="0"/>
              </a:rPr>
              <a:t>f</a:t>
            </a:r>
            <a:r>
              <a:rPr lang="en-US" altLang="en-US" b="1" dirty="0">
                <a:latin typeface="Constantia" panose="02030602050306030303" pitchFamily="18" charset="0"/>
                <a:cs typeface="Times New Roman" panose="02020603050405020304" pitchFamily="18" charset="0"/>
              </a:rPr>
              <a:t> </a:t>
            </a:r>
            <a:endParaRPr lang="en-US" altLang="en-US" b="1" baseline="-25000" dirty="0">
              <a:latin typeface="Constantia" panose="02030602050306030303" pitchFamily="18" charset="0"/>
              <a:cs typeface="Times New Roman" panose="02020603050405020304" pitchFamily="18" charset="0"/>
            </a:endParaRPr>
          </a:p>
        </p:txBody>
      </p:sp>
      <p:sp>
        <p:nvSpPr>
          <p:cNvPr id="57" name="Text Box 76"/>
          <p:cNvSpPr txBox="1">
            <a:spLocks noChangeArrowheads="1"/>
          </p:cNvSpPr>
          <p:nvPr/>
        </p:nvSpPr>
        <p:spPr bwMode="auto">
          <a:xfrm>
            <a:off x="3956801" y="4737302"/>
            <a:ext cx="11160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dirty="0" err="1">
                <a:latin typeface="Symbol" panose="05050102010706020507" pitchFamily="18" charset="2"/>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err</a:t>
            </a:r>
            <a:r>
              <a:rPr lang="en-US" altLang="en-US" b="1" i="1" dirty="0">
                <a:latin typeface="Constantia" panose="02030602050306030303" pitchFamily="18" charset="0"/>
                <a:cs typeface="Times New Roman" panose="02020603050405020304" pitchFamily="18" charset="0"/>
              </a:rPr>
              <a:t> </a:t>
            </a:r>
            <a:r>
              <a:rPr lang="en-GB" altLang="en-US" b="1" dirty="0">
                <a:latin typeface="Constantia" panose="02030602050306030303" pitchFamily="18" charset="0"/>
                <a:cs typeface="Times New Roman" panose="02020603050405020304" pitchFamily="18" charset="0"/>
              </a:rPr>
              <a:t>~</a:t>
            </a:r>
            <a:r>
              <a:rPr lang="en-US" altLang="en-US" b="1" dirty="0" err="1">
                <a:latin typeface="Symbol" panose="05050102010706020507" pitchFamily="18" charset="2"/>
                <a:cs typeface="Times New Roman" panose="02020603050405020304" pitchFamily="18" charset="0"/>
              </a:rPr>
              <a:t>D</a:t>
            </a:r>
            <a:r>
              <a:rPr lang="en-US" altLang="en-US" b="1" i="1" dirty="0" err="1">
                <a:latin typeface="Constantia" panose="02030602050306030303" pitchFamily="18" charset="0"/>
                <a:cs typeface="Times New Roman" panose="02020603050405020304" pitchFamily="18" charset="0"/>
              </a:rPr>
              <a:t>f</a:t>
            </a:r>
            <a:r>
              <a:rPr lang="en-US" altLang="en-US" b="1" dirty="0">
                <a:latin typeface="Constantia" panose="02030602050306030303" pitchFamily="18" charset="0"/>
                <a:cs typeface="Times New Roman" panose="02020603050405020304" pitchFamily="18" charset="0"/>
              </a:rPr>
              <a:t> </a:t>
            </a:r>
            <a:endParaRPr lang="en-US" altLang="en-US" b="1" baseline="-25000" dirty="0">
              <a:latin typeface="Constantia" panose="02030602050306030303" pitchFamily="18" charset="0"/>
              <a:cs typeface="Times New Roman" panose="02020603050405020304" pitchFamily="18" charset="0"/>
            </a:endParaRPr>
          </a:p>
        </p:txBody>
      </p:sp>
      <p:sp>
        <p:nvSpPr>
          <p:cNvPr id="68" name="Text Box 73"/>
          <p:cNvSpPr txBox="1">
            <a:spLocks noChangeArrowheads="1"/>
          </p:cNvSpPr>
          <p:nvPr/>
        </p:nvSpPr>
        <p:spPr bwMode="auto">
          <a:xfrm>
            <a:off x="5122175" y="2888924"/>
            <a:ext cx="5106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err="1">
                <a:solidFill>
                  <a:srgbClr val="0000FF"/>
                </a:solidFill>
                <a:latin typeface="Constantia" panose="02030602050306030303" pitchFamily="18" charset="0"/>
                <a:cs typeface="Times New Roman" panose="02020603050405020304" pitchFamily="18" charset="0"/>
              </a:rPr>
              <a:t>f</a:t>
            </a:r>
            <a:r>
              <a:rPr lang="en-US" altLang="en-US" b="1" baseline="-25000" dirty="0" err="1">
                <a:solidFill>
                  <a:srgbClr val="0000FF"/>
                </a:solidFill>
                <a:latin typeface="Constantia" panose="02030602050306030303" pitchFamily="18" charset="0"/>
                <a:cs typeface="Times New Roman" panose="02020603050405020304" pitchFamily="18" charset="0"/>
              </a:rPr>
              <a:t>RF</a:t>
            </a:r>
            <a:endParaRPr lang="en-US" altLang="en-US" b="1" i="1" baseline="-25000" dirty="0">
              <a:solidFill>
                <a:srgbClr val="0000FF"/>
              </a:solidFill>
              <a:latin typeface="Constantia" panose="02030602050306030303" pitchFamily="18" charset="0"/>
              <a:cs typeface="Times New Roman" panose="02020603050405020304" pitchFamily="18" charset="0"/>
            </a:endParaRPr>
          </a:p>
        </p:txBody>
      </p:sp>
      <p:grpSp>
        <p:nvGrpSpPr>
          <p:cNvPr id="69" name="Group 60"/>
          <p:cNvGrpSpPr>
            <a:grpSpLocks/>
          </p:cNvGrpSpPr>
          <p:nvPr/>
        </p:nvGrpSpPr>
        <p:grpSpPr bwMode="auto">
          <a:xfrm>
            <a:off x="3254667" y="4679706"/>
            <a:ext cx="844062" cy="844062"/>
            <a:chOff x="2592" y="1920"/>
            <a:chExt cx="576" cy="576"/>
          </a:xfrm>
        </p:grpSpPr>
        <p:sp>
          <p:nvSpPr>
            <p:cNvPr id="70"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71"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filter</a:t>
              </a:r>
            </a:p>
          </p:txBody>
        </p:sp>
      </p:grpSp>
      <p:sp>
        <p:nvSpPr>
          <p:cNvPr id="65" name="Text Box 76"/>
          <p:cNvSpPr txBox="1">
            <a:spLocks noChangeArrowheads="1"/>
          </p:cNvSpPr>
          <p:nvPr/>
        </p:nvSpPr>
        <p:spPr bwMode="auto">
          <a:xfrm>
            <a:off x="5988218" y="3538679"/>
            <a:ext cx="154744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b="1" dirty="0">
                <a:latin typeface="Constantia" panose="02030602050306030303" pitchFamily="18" charset="0"/>
                <a:cs typeface="Times New Roman" panose="02020603050405020304" pitchFamily="18" charset="0"/>
              </a:rPr>
              <a:t>Digital synthesizer</a:t>
            </a:r>
            <a:endParaRPr lang="en-US" altLang="en-US" b="1" baseline="-25000" dirty="0">
              <a:latin typeface="Constantia" panose="02030602050306030303" pitchFamily="18" charset="0"/>
              <a:cs typeface="Times New Roman" panose="02020603050405020304" pitchFamily="18" charset="0"/>
            </a:endParaRPr>
          </a:p>
        </p:txBody>
      </p:sp>
      <p:sp>
        <p:nvSpPr>
          <p:cNvPr id="66" name="Text Box 76"/>
          <p:cNvSpPr txBox="1">
            <a:spLocks noChangeArrowheads="1"/>
          </p:cNvSpPr>
          <p:nvPr/>
        </p:nvSpPr>
        <p:spPr bwMode="auto">
          <a:xfrm>
            <a:off x="5619842" y="5422087"/>
            <a:ext cx="2065373"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en-US" sz="1700" b="1" dirty="0">
                <a:solidFill>
                  <a:srgbClr val="C0504D"/>
                </a:solidFill>
                <a:latin typeface="Constantia" panose="02030602050306030303" pitchFamily="18" charset="0"/>
                <a:cs typeface="Times New Roman" panose="02020603050405020304" pitchFamily="18" charset="0"/>
              </a:rPr>
              <a:t>Precision VCO</a:t>
            </a:r>
            <a:endParaRPr lang="en-US" altLang="en-US" sz="1700" b="1" baseline="-25000" dirty="0">
              <a:solidFill>
                <a:srgbClr val="C0504D"/>
              </a:solidFill>
              <a:latin typeface="Constantia" panose="02030602050306030303" pitchFamily="18" charset="0"/>
              <a:cs typeface="Times New Roman" panose="02020603050405020304" pitchFamily="18" charset="0"/>
            </a:endParaRPr>
          </a:p>
        </p:txBody>
      </p:sp>
      <p:grpSp>
        <p:nvGrpSpPr>
          <p:cNvPr id="67" name="Group 66"/>
          <p:cNvGrpSpPr/>
          <p:nvPr/>
        </p:nvGrpSpPr>
        <p:grpSpPr>
          <a:xfrm>
            <a:off x="6471350" y="660156"/>
            <a:ext cx="2536578" cy="1235320"/>
            <a:chOff x="6480587" y="660156"/>
            <a:chExt cx="2536578" cy="1235320"/>
          </a:xfrm>
        </p:grpSpPr>
        <p:sp>
          <p:nvSpPr>
            <p:cNvPr id="73" name="Line 87"/>
            <p:cNvSpPr>
              <a:spLocks noChangeShapeType="1"/>
            </p:cNvSpPr>
            <p:nvPr/>
          </p:nvSpPr>
          <p:spPr bwMode="auto">
            <a:xfrm>
              <a:off x="6691602" y="913668"/>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74" name="Text Box 88"/>
            <p:cNvSpPr txBox="1">
              <a:spLocks noChangeArrowheads="1"/>
            </p:cNvSpPr>
            <p:nvPr/>
          </p:nvSpPr>
          <p:spPr bwMode="auto">
            <a:xfrm>
              <a:off x="7254310" y="730495"/>
              <a:ext cx="984738"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RF</a:t>
              </a:r>
              <a:endParaRPr lang="en-US" altLang="en-US" sz="1846" b="1" baseline="-25000" dirty="0">
                <a:latin typeface="Constantia" panose="02030602050306030303" pitchFamily="18" charset="0"/>
                <a:cs typeface="Times New Roman" panose="02020603050405020304" pitchFamily="18" charset="0"/>
              </a:endParaRPr>
            </a:p>
          </p:txBody>
        </p:sp>
        <p:sp>
          <p:nvSpPr>
            <p:cNvPr id="75" name="Line 89"/>
            <p:cNvSpPr>
              <a:spLocks noChangeShapeType="1"/>
            </p:cNvSpPr>
            <p:nvPr/>
          </p:nvSpPr>
          <p:spPr bwMode="auto">
            <a:xfrm>
              <a:off x="6691602" y="1265360"/>
              <a:ext cx="562708"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76" name="Text Box 90"/>
            <p:cNvSpPr txBox="1">
              <a:spLocks noChangeArrowheads="1"/>
            </p:cNvSpPr>
            <p:nvPr/>
          </p:nvSpPr>
          <p:spPr bwMode="auto">
            <a:xfrm>
              <a:off x="7254310" y="1082187"/>
              <a:ext cx="1547446"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Slow signal</a:t>
              </a:r>
              <a:endParaRPr lang="en-US" altLang="en-US" sz="1846" b="1" baseline="-25000" dirty="0">
                <a:latin typeface="Constantia" panose="02030602050306030303" pitchFamily="18" charset="0"/>
                <a:cs typeface="Times New Roman" panose="02020603050405020304" pitchFamily="18" charset="0"/>
              </a:endParaRPr>
            </a:p>
          </p:txBody>
        </p:sp>
        <p:sp>
          <p:nvSpPr>
            <p:cNvPr id="77" name="Rectangle 91"/>
            <p:cNvSpPr>
              <a:spLocks noChangeArrowheads="1"/>
            </p:cNvSpPr>
            <p:nvPr/>
          </p:nvSpPr>
          <p:spPr bwMode="auto">
            <a:xfrm>
              <a:off x="6480587" y="660156"/>
              <a:ext cx="2390645" cy="1235320"/>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78" name="Up Arrow 77"/>
            <p:cNvSpPr/>
            <p:nvPr/>
          </p:nvSpPr>
          <p:spPr>
            <a:xfrm rot="5400000">
              <a:off x="6842943" y="1341053"/>
              <a:ext cx="264419" cy="558312"/>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79" name="Text Box 90"/>
            <p:cNvSpPr txBox="1">
              <a:spLocks noChangeArrowheads="1"/>
            </p:cNvSpPr>
            <p:nvPr/>
          </p:nvSpPr>
          <p:spPr bwMode="auto">
            <a:xfrm>
              <a:off x="7254308" y="1434104"/>
              <a:ext cx="176285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000" b="1" i="1" dirty="0">
                  <a:latin typeface="Constantia" panose="02030602050306030303" pitchFamily="18" charset="0"/>
                  <a:cs typeface="Times New Roman" panose="02020603050405020304" pitchFamily="18" charset="0"/>
                </a:rPr>
                <a:t>h</a:t>
              </a:r>
              <a:r>
                <a:rPr lang="en-US" altLang="en-US" sz="1846" b="1" dirty="0">
                  <a:latin typeface="Constantia" panose="02030602050306030303" pitchFamily="18" charset="0"/>
                  <a:cs typeface="Times New Roman" panose="02020603050405020304" pitchFamily="18" charset="0"/>
                </a:rPr>
                <a:t> </a:t>
              </a:r>
              <a:r>
                <a:rPr lang="en-US" altLang="en-US" sz="1846" b="1" i="1" dirty="0" err="1">
                  <a:latin typeface="Constantia" panose="02030602050306030303" pitchFamily="18" charset="0"/>
                  <a:cs typeface="Times New Roman" panose="02020603050405020304" pitchFamily="18" charset="0"/>
                </a:rPr>
                <a:t>f</a:t>
              </a:r>
              <a:r>
                <a:rPr lang="en-US" altLang="en-US" sz="1846" b="1" baseline="-25000" dirty="0" err="1">
                  <a:latin typeface="Constantia" panose="02030602050306030303" pitchFamily="18" charset="0"/>
                  <a:cs typeface="Times New Roman" panose="02020603050405020304" pitchFamily="18" charset="0"/>
                </a:rPr>
                <a:t>rev</a:t>
              </a:r>
              <a:r>
                <a:rPr lang="en-US" altLang="en-US" sz="1846" b="1" dirty="0">
                  <a:latin typeface="Constantia" panose="02030602050306030303" pitchFamily="18" charset="0"/>
                  <a:cs typeface="Times New Roman" panose="02020603050405020304" pitchFamily="18" charset="0"/>
                </a:rPr>
                <a:t> (digital)</a:t>
              </a:r>
            </a:p>
          </p:txBody>
        </p:sp>
      </p:grpSp>
      <p:sp>
        <p:nvSpPr>
          <p:cNvPr id="80" name="Line 51">
            <a:extLst>
              <a:ext uri="{FF2B5EF4-FFF2-40B4-BE49-F238E27FC236}">
                <a16:creationId xmlns:a16="http://schemas.microsoft.com/office/drawing/2014/main" id="{C6816ABB-A055-4B00-A958-23461F634FCF}"/>
              </a:ext>
            </a:extLst>
          </p:cNvPr>
          <p:cNvSpPr>
            <a:spLocks noChangeShapeType="1"/>
          </p:cNvSpPr>
          <p:nvPr/>
        </p:nvSpPr>
        <p:spPr bwMode="auto">
          <a:xfrm>
            <a:off x="2783552" y="5101737"/>
            <a:ext cx="462330"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49224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tangle 98"/>
          <p:cNvSpPr/>
          <p:nvPr/>
        </p:nvSpPr>
        <p:spPr>
          <a:xfrm>
            <a:off x="6230008" y="2981324"/>
            <a:ext cx="1068940" cy="29556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2" name="Rectangle 91"/>
          <p:cNvSpPr/>
          <p:nvPr/>
        </p:nvSpPr>
        <p:spPr>
          <a:xfrm>
            <a:off x="7298949" y="2982756"/>
            <a:ext cx="1493302" cy="295425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4" name="Up Arrow 3"/>
          <p:cNvSpPr/>
          <p:nvPr/>
        </p:nvSpPr>
        <p:spPr>
          <a:xfrm>
            <a:off x="5437966" y="4266467"/>
            <a:ext cx="264419" cy="413239"/>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 name="Text Box 73"/>
          <p:cNvSpPr txBox="1">
            <a:spLocks noChangeArrowheads="1"/>
          </p:cNvSpPr>
          <p:nvPr/>
        </p:nvSpPr>
        <p:spPr bwMode="auto">
          <a:xfrm>
            <a:off x="1266146" y="2511075"/>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Beam phase</a:t>
            </a:r>
            <a:endParaRPr lang="en-US" altLang="en-US" b="1" baseline="-25000" dirty="0">
              <a:latin typeface="Constantia" panose="02030602050306030303" pitchFamily="18" charset="0"/>
              <a:cs typeface="Times New Roman" panose="02020603050405020304" pitchFamily="18" charset="0"/>
            </a:endParaRPr>
          </a:p>
        </p:txBody>
      </p:sp>
      <p:graphicFrame>
        <p:nvGraphicFramePr>
          <p:cNvPr id="7" name="Object 24"/>
          <p:cNvGraphicFramePr>
            <a:graphicFrameLocks noChangeAspect="1"/>
          </p:cNvGraphicFramePr>
          <p:nvPr/>
        </p:nvGraphicFramePr>
        <p:xfrm>
          <a:off x="4168210" y="660156"/>
          <a:ext cx="1969477" cy="1477108"/>
        </p:xfrm>
        <a:graphic>
          <a:graphicData uri="http://schemas.openxmlformats.org/presentationml/2006/ole">
            <mc:AlternateContent xmlns:mc="http://schemas.openxmlformats.org/markup-compatibility/2006">
              <mc:Choice xmlns:v="urn:schemas-microsoft-com:vml" Requires="v">
                <p:oleObj name="Image" r:id="rId2" imgW="19504762" imgH="14628571" progId="PSP7.Image">
                  <p:embed/>
                </p:oleObj>
              </mc:Choice>
              <mc:Fallback>
                <p:oleObj name="Image" r:id="rId2" imgW="19504762" imgH="14628571" progId="PSP7.Image">
                  <p:embed/>
                  <p:pic>
                    <p:nvPicPr>
                      <p:cNvPr id="7" name="Object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8210" y="660156"/>
                        <a:ext cx="1969477" cy="14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Line 25"/>
          <p:cNvSpPr>
            <a:spLocks noChangeShapeType="1"/>
          </p:cNvSpPr>
          <p:nvPr/>
        </p:nvSpPr>
        <p:spPr bwMode="auto">
          <a:xfrm flipH="1">
            <a:off x="1025091" y="1344964"/>
            <a:ext cx="5204916" cy="17244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9" name="Oval 26"/>
          <p:cNvSpPr>
            <a:spLocks noChangeArrowheads="1"/>
          </p:cNvSpPr>
          <p:nvPr/>
        </p:nvSpPr>
        <p:spPr bwMode="auto">
          <a:xfrm>
            <a:off x="1455913" y="1331302"/>
            <a:ext cx="140677" cy="351692"/>
          </a:xfrm>
          <a:prstGeom prst="ellipse">
            <a:avLst/>
          </a:prstGeom>
          <a:noFill/>
          <a:ln w="38100">
            <a:solidFill>
              <a:srgbClr val="8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0" name="Line 27"/>
          <p:cNvSpPr>
            <a:spLocks noChangeShapeType="1"/>
          </p:cNvSpPr>
          <p:nvPr/>
        </p:nvSpPr>
        <p:spPr bwMode="auto">
          <a:xfrm flipH="1">
            <a:off x="5988218" y="1347422"/>
            <a:ext cx="241789" cy="879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1" name="AutoShape 30"/>
          <p:cNvSpPr>
            <a:spLocks noChangeArrowheads="1"/>
          </p:cNvSpPr>
          <p:nvPr/>
        </p:nvSpPr>
        <p:spPr bwMode="auto">
          <a:xfrm rot="21480000">
            <a:off x="1938897" y="1347466"/>
            <a:ext cx="2063790" cy="211015"/>
          </a:xfrm>
          <a:prstGeom prst="rightArrow">
            <a:avLst>
              <a:gd name="adj1" fmla="val 50000"/>
              <a:gd name="adj2" fmla="val 100000"/>
            </a:avLst>
          </a:prstGeom>
          <a:solidFill>
            <a:srgbClr val="C0504D"/>
          </a:solidFill>
          <a:ln w="9525">
            <a:solidFill>
              <a:schemeClr val="tx1"/>
            </a:solidFill>
            <a:miter lim="800000"/>
            <a:headEnd/>
            <a:tailEnd/>
          </a:ln>
          <a:effec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nvGrpSpPr>
          <p:cNvPr id="12" name="Group 33"/>
          <p:cNvGrpSpPr>
            <a:grpSpLocks/>
          </p:cNvGrpSpPr>
          <p:nvPr/>
        </p:nvGrpSpPr>
        <p:grpSpPr bwMode="auto">
          <a:xfrm>
            <a:off x="2080167" y="2137263"/>
            <a:ext cx="844062" cy="844062"/>
            <a:chOff x="2592" y="1920"/>
            <a:chExt cx="576" cy="576"/>
          </a:xfrm>
        </p:grpSpPr>
        <p:sp>
          <p:nvSpPr>
            <p:cNvPr id="13"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4" name="Text Box 32"/>
            <p:cNvSpPr txBox="1">
              <a:spLocks noChangeArrowheads="1"/>
            </p:cNvSpPr>
            <p:nvPr/>
          </p:nvSpPr>
          <p:spPr bwMode="auto">
            <a:xfrm>
              <a:off x="2663" y="2016"/>
              <a:ext cx="403"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585" b="1" dirty="0" err="1">
                  <a:latin typeface="Symbol" panose="05050102010706020507" pitchFamily="18" charset="2"/>
                  <a:cs typeface="Times New Roman" panose="02020603050405020304" pitchFamily="18" charset="0"/>
                </a:rPr>
                <a:t>Df</a:t>
              </a:r>
              <a:endParaRPr lang="en-US" altLang="en-US" sz="2585" b="1" dirty="0">
                <a:latin typeface="Symbol" panose="05050102010706020507" pitchFamily="18" charset="2"/>
                <a:cs typeface="Times New Roman" panose="02020603050405020304" pitchFamily="18" charset="0"/>
              </a:endParaRPr>
            </a:p>
          </p:txBody>
        </p:sp>
      </p:grpSp>
      <p:sp>
        <p:nvSpPr>
          <p:cNvPr id="15" name="Line 35"/>
          <p:cNvSpPr>
            <a:spLocks noChangeShapeType="1"/>
          </p:cNvSpPr>
          <p:nvPr/>
        </p:nvSpPr>
        <p:spPr bwMode="auto">
          <a:xfrm>
            <a:off x="1526984" y="1682994"/>
            <a:ext cx="0" cy="87630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6" name="Line 36"/>
          <p:cNvSpPr>
            <a:spLocks noChangeShapeType="1"/>
          </p:cNvSpPr>
          <p:nvPr/>
        </p:nvSpPr>
        <p:spPr bwMode="auto">
          <a:xfrm>
            <a:off x="4933141" y="1504217"/>
            <a:ext cx="0" cy="1055077"/>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7" name="Line 37"/>
          <p:cNvSpPr>
            <a:spLocks noChangeShapeType="1"/>
          </p:cNvSpPr>
          <p:nvPr/>
        </p:nvSpPr>
        <p:spPr bwMode="auto">
          <a:xfrm>
            <a:off x="1517459" y="2559294"/>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8" name="Line 38"/>
          <p:cNvSpPr>
            <a:spLocks noChangeShapeType="1"/>
          </p:cNvSpPr>
          <p:nvPr/>
        </p:nvSpPr>
        <p:spPr bwMode="auto">
          <a:xfrm flipH="1">
            <a:off x="2924229" y="2559294"/>
            <a:ext cx="2008912"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9" name="Line 39"/>
          <p:cNvSpPr>
            <a:spLocks noChangeShapeType="1"/>
          </p:cNvSpPr>
          <p:nvPr/>
        </p:nvSpPr>
        <p:spPr bwMode="auto">
          <a:xfrm>
            <a:off x="2502198" y="2981324"/>
            <a:ext cx="0" cy="1837427"/>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0" name="Oval 43"/>
          <p:cNvSpPr>
            <a:spLocks noChangeArrowheads="1"/>
          </p:cNvSpPr>
          <p:nvPr/>
        </p:nvSpPr>
        <p:spPr bwMode="auto">
          <a:xfrm>
            <a:off x="2220844" y="4820383"/>
            <a:ext cx="562708" cy="562708"/>
          </a:xfrm>
          <a:prstGeom prst="ellipse">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21" name="Text Box 49"/>
          <p:cNvSpPr txBox="1">
            <a:spLocks noChangeArrowheads="1"/>
          </p:cNvSpPr>
          <p:nvPr/>
        </p:nvSpPr>
        <p:spPr bwMode="auto">
          <a:xfrm>
            <a:off x="2164519" y="4829436"/>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sp>
        <p:nvSpPr>
          <p:cNvPr id="22" name="Line 50"/>
          <p:cNvSpPr>
            <a:spLocks noChangeShapeType="1"/>
          </p:cNvSpPr>
          <p:nvPr/>
        </p:nvSpPr>
        <p:spPr bwMode="auto">
          <a:xfrm>
            <a:off x="1517459" y="5101737"/>
            <a:ext cx="703385"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3" name="Line 51"/>
          <p:cNvSpPr>
            <a:spLocks noChangeShapeType="1"/>
          </p:cNvSpPr>
          <p:nvPr/>
        </p:nvSpPr>
        <p:spPr bwMode="auto">
          <a:xfrm>
            <a:off x="4101534" y="5101737"/>
            <a:ext cx="1042621"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4" name="Rectangle 58"/>
          <p:cNvSpPr>
            <a:spLocks noChangeArrowheads="1"/>
          </p:cNvSpPr>
          <p:nvPr/>
        </p:nvSpPr>
        <p:spPr bwMode="auto">
          <a:xfrm>
            <a:off x="5144156" y="2048363"/>
            <a:ext cx="844062" cy="84406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nvGrpSpPr>
          <p:cNvPr id="25" name="Group 60"/>
          <p:cNvGrpSpPr>
            <a:grpSpLocks/>
          </p:cNvGrpSpPr>
          <p:nvPr/>
        </p:nvGrpSpPr>
        <p:grpSpPr bwMode="auto">
          <a:xfrm>
            <a:off x="5144156" y="4679706"/>
            <a:ext cx="844062" cy="844062"/>
            <a:chOff x="2592" y="1920"/>
            <a:chExt cx="576" cy="576"/>
          </a:xfrm>
        </p:grpSpPr>
        <p:sp>
          <p:nvSpPr>
            <p:cNvPr id="26"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27"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corr.</a:t>
              </a:r>
            </a:p>
          </p:txBody>
        </p:sp>
      </p:grpSp>
      <p:sp>
        <p:nvSpPr>
          <p:cNvPr id="28" name="Text Box 66"/>
          <p:cNvSpPr txBox="1">
            <a:spLocks noChangeArrowheads="1"/>
          </p:cNvSpPr>
          <p:nvPr/>
        </p:nvSpPr>
        <p:spPr bwMode="auto">
          <a:xfrm>
            <a:off x="486379" y="960338"/>
            <a:ext cx="20621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dirty="0">
                <a:latin typeface="Constantia" panose="02030602050306030303" pitchFamily="18" charset="0"/>
                <a:cs typeface="Times New Roman" panose="02020603050405020304" pitchFamily="18" charset="0"/>
              </a:rPr>
              <a:t>Phase pick-up</a:t>
            </a:r>
          </a:p>
        </p:txBody>
      </p:sp>
      <p:sp>
        <p:nvSpPr>
          <p:cNvPr id="29" name="Text Box 67"/>
          <p:cNvSpPr txBox="1">
            <a:spLocks noChangeArrowheads="1"/>
          </p:cNvSpPr>
          <p:nvPr/>
        </p:nvSpPr>
        <p:spPr bwMode="auto">
          <a:xfrm>
            <a:off x="4511110" y="589818"/>
            <a:ext cx="1266092" cy="37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RF cavity</a:t>
            </a:r>
          </a:p>
        </p:txBody>
      </p:sp>
      <p:sp>
        <p:nvSpPr>
          <p:cNvPr id="30" name="Line 69"/>
          <p:cNvSpPr>
            <a:spLocks noChangeShapeType="1"/>
          </p:cNvSpPr>
          <p:nvPr/>
        </p:nvSpPr>
        <p:spPr bwMode="auto">
          <a:xfrm>
            <a:off x="5355172" y="2259379"/>
            <a:ext cx="0" cy="42203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1" name="Line 70"/>
          <p:cNvSpPr>
            <a:spLocks noChangeShapeType="1"/>
          </p:cNvSpPr>
          <p:nvPr/>
        </p:nvSpPr>
        <p:spPr bwMode="auto">
          <a:xfrm>
            <a:off x="5355171" y="2259379"/>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2" name="Line 71"/>
          <p:cNvSpPr>
            <a:spLocks noChangeShapeType="1"/>
          </p:cNvSpPr>
          <p:nvPr/>
        </p:nvSpPr>
        <p:spPr bwMode="auto">
          <a:xfrm flipH="1">
            <a:off x="5355171" y="2470394"/>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3" name="Text Box 72"/>
          <p:cNvSpPr txBox="1">
            <a:spLocks noChangeArrowheads="1"/>
          </p:cNvSpPr>
          <p:nvPr/>
        </p:nvSpPr>
        <p:spPr bwMode="auto">
          <a:xfrm>
            <a:off x="207858" y="4744284"/>
            <a:ext cx="1828800"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Synchronous phase, </a:t>
            </a:r>
            <a:r>
              <a:rPr lang="en-US" altLang="en-US" b="1" dirty="0">
                <a:latin typeface="Symbol" panose="05050102010706020507" pitchFamily="18" charset="2"/>
                <a:cs typeface="Times New Roman" panose="02020603050405020304" pitchFamily="18" charset="0"/>
              </a:rPr>
              <a:t>f</a:t>
            </a:r>
            <a:r>
              <a:rPr lang="en-US" altLang="en-US" b="1" baseline="-25000" dirty="0">
                <a:latin typeface="Constantia" panose="02030602050306030303" pitchFamily="18" charset="0"/>
                <a:cs typeface="Times New Roman" panose="02020603050405020304" pitchFamily="18" charset="0"/>
              </a:rPr>
              <a:t>s</a:t>
            </a:r>
          </a:p>
        </p:txBody>
      </p:sp>
      <p:sp>
        <p:nvSpPr>
          <p:cNvPr id="34" name="Text Box 74"/>
          <p:cNvSpPr txBox="1">
            <a:spLocks noChangeArrowheads="1"/>
          </p:cNvSpPr>
          <p:nvPr/>
        </p:nvSpPr>
        <p:spPr bwMode="auto">
          <a:xfrm>
            <a:off x="2958535" y="2511197"/>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Cavity phase</a:t>
            </a:r>
            <a:endParaRPr lang="en-US" altLang="en-US" b="1" baseline="-25000" dirty="0">
              <a:latin typeface="Constantia" panose="02030602050306030303" pitchFamily="18" charset="0"/>
              <a:cs typeface="Times New Roman" panose="02020603050405020304" pitchFamily="18" charset="0"/>
            </a:endParaRPr>
          </a:p>
        </p:txBody>
      </p:sp>
      <p:sp>
        <p:nvSpPr>
          <p:cNvPr id="35" name="Text Box 76"/>
          <p:cNvSpPr txBox="1">
            <a:spLocks noChangeArrowheads="1"/>
          </p:cNvSpPr>
          <p:nvPr/>
        </p:nvSpPr>
        <p:spPr bwMode="auto">
          <a:xfrm>
            <a:off x="5988218" y="2189041"/>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b="1" dirty="0">
                <a:latin typeface="Constantia" panose="02030602050306030303" pitchFamily="18" charset="0"/>
                <a:cs typeface="Times New Roman" panose="02020603050405020304" pitchFamily="18" charset="0"/>
              </a:rPr>
              <a:t>Power amplifier</a:t>
            </a:r>
            <a:endParaRPr lang="en-US" altLang="en-US" b="1" baseline="-25000" dirty="0">
              <a:latin typeface="Constantia" panose="02030602050306030303" pitchFamily="18" charset="0"/>
              <a:cs typeface="Times New Roman" panose="02020603050405020304" pitchFamily="18" charset="0"/>
            </a:endParaRPr>
          </a:p>
        </p:txBody>
      </p:sp>
      <p:sp>
        <p:nvSpPr>
          <p:cNvPr id="36" name="Line 84"/>
          <p:cNvSpPr>
            <a:spLocks noChangeShapeType="1"/>
          </p:cNvSpPr>
          <p:nvPr/>
        </p:nvSpPr>
        <p:spPr bwMode="auto">
          <a:xfrm flipV="1">
            <a:off x="5566187" y="1715232"/>
            <a:ext cx="0" cy="335817"/>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7" name="Line 85"/>
          <p:cNvSpPr>
            <a:spLocks noChangeShapeType="1"/>
          </p:cNvSpPr>
          <p:nvPr/>
        </p:nvSpPr>
        <p:spPr bwMode="auto">
          <a:xfrm flipV="1">
            <a:off x="5566187" y="2901950"/>
            <a:ext cx="0" cy="524668"/>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4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Synchronization loop, </a:t>
            </a:r>
            <a:r>
              <a:rPr lang="en-GB" sz="3200" b="1" dirty="0">
                <a:solidFill>
                  <a:srgbClr val="C0504D"/>
                </a:solidFill>
                <a:latin typeface="Constantia" pitchFamily="18" charset="0"/>
              </a:rPr>
              <a:t>internal</a:t>
            </a:r>
            <a:r>
              <a:rPr lang="en-GB" sz="3200" b="1" dirty="0">
                <a:solidFill>
                  <a:srgbClr val="1F497D"/>
                </a:solidFill>
                <a:latin typeface="Constantia" pitchFamily="18" charset="0"/>
              </a:rPr>
              <a:t> reference</a:t>
            </a:r>
            <a:endParaRPr lang="en-GB" sz="3200" dirty="0">
              <a:solidFill>
                <a:srgbClr val="1F497D"/>
              </a:solidFill>
              <a:latin typeface="Constantia" pitchFamily="18" charset="0"/>
            </a:endParaRPr>
          </a:p>
        </p:txBody>
      </p:sp>
      <p:sp>
        <p:nvSpPr>
          <p:cNvPr id="45" name="Text Box 49"/>
          <p:cNvSpPr txBox="1">
            <a:spLocks noChangeArrowheads="1"/>
          </p:cNvSpPr>
          <p:nvPr/>
        </p:nvSpPr>
        <p:spPr bwMode="auto">
          <a:xfrm>
            <a:off x="2320309" y="4713167"/>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grpSp>
        <p:nvGrpSpPr>
          <p:cNvPr id="46" name="Group 60"/>
          <p:cNvGrpSpPr>
            <a:grpSpLocks/>
          </p:cNvGrpSpPr>
          <p:nvPr/>
        </p:nvGrpSpPr>
        <p:grpSpPr bwMode="auto">
          <a:xfrm>
            <a:off x="5144154" y="3422405"/>
            <a:ext cx="880696" cy="844062"/>
            <a:chOff x="2592" y="1920"/>
            <a:chExt cx="601" cy="576"/>
          </a:xfrm>
        </p:grpSpPr>
        <p:sp>
          <p:nvSpPr>
            <p:cNvPr id="47"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48" name="Text Box 62"/>
            <p:cNvSpPr txBox="1">
              <a:spLocks noChangeArrowheads="1"/>
            </p:cNvSpPr>
            <p:nvPr/>
          </p:nvSpPr>
          <p:spPr bwMode="auto">
            <a:xfrm>
              <a:off x="2617" y="2074"/>
              <a:ext cx="576" cy="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100" b="1" dirty="0">
                  <a:latin typeface="Constantia" panose="02030602050306030303" pitchFamily="18" charset="0"/>
                  <a:cs typeface="Times New Roman" panose="02020603050405020304" pitchFamily="18" charset="0"/>
                </a:rPr>
                <a:t>DDS</a:t>
              </a:r>
            </a:p>
          </p:txBody>
        </p:sp>
      </p:grpSp>
      <p:sp>
        <p:nvSpPr>
          <p:cNvPr id="49" name="Up Arrow 48"/>
          <p:cNvSpPr/>
          <p:nvPr/>
        </p:nvSpPr>
        <p:spPr>
          <a:xfrm>
            <a:off x="5437966" y="5523768"/>
            <a:ext cx="264419" cy="413239"/>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8" name="Text Box 73"/>
          <p:cNvSpPr txBox="1">
            <a:spLocks noChangeArrowheads="1"/>
          </p:cNvSpPr>
          <p:nvPr/>
        </p:nvSpPr>
        <p:spPr bwMode="auto">
          <a:xfrm>
            <a:off x="5122175" y="2888924"/>
            <a:ext cx="5106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err="1">
                <a:solidFill>
                  <a:srgbClr val="0000FF"/>
                </a:solidFill>
                <a:latin typeface="Constantia" panose="02030602050306030303" pitchFamily="18" charset="0"/>
                <a:cs typeface="Times New Roman" panose="02020603050405020304" pitchFamily="18" charset="0"/>
              </a:rPr>
              <a:t>f</a:t>
            </a:r>
            <a:r>
              <a:rPr lang="en-US" altLang="en-US" b="1" baseline="-25000" dirty="0" err="1">
                <a:solidFill>
                  <a:srgbClr val="0000FF"/>
                </a:solidFill>
                <a:latin typeface="Constantia" panose="02030602050306030303" pitchFamily="18" charset="0"/>
                <a:cs typeface="Times New Roman" panose="02020603050405020304" pitchFamily="18" charset="0"/>
              </a:rPr>
              <a:t>RF</a:t>
            </a:r>
            <a:endParaRPr lang="en-US" altLang="en-US" b="1" i="1" baseline="-25000" dirty="0">
              <a:solidFill>
                <a:srgbClr val="0000FF"/>
              </a:solidFill>
              <a:latin typeface="Constantia" panose="02030602050306030303" pitchFamily="18" charset="0"/>
              <a:cs typeface="Times New Roman" panose="02020603050405020304" pitchFamily="18" charset="0"/>
            </a:endParaRPr>
          </a:p>
        </p:txBody>
      </p:sp>
      <p:grpSp>
        <p:nvGrpSpPr>
          <p:cNvPr id="69" name="Group 60"/>
          <p:cNvGrpSpPr>
            <a:grpSpLocks/>
          </p:cNvGrpSpPr>
          <p:nvPr/>
        </p:nvGrpSpPr>
        <p:grpSpPr bwMode="auto">
          <a:xfrm>
            <a:off x="3254667" y="4679706"/>
            <a:ext cx="844062" cy="844062"/>
            <a:chOff x="2592" y="1920"/>
            <a:chExt cx="576" cy="576"/>
          </a:xfrm>
        </p:grpSpPr>
        <p:sp>
          <p:nvSpPr>
            <p:cNvPr id="70"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71"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filter</a:t>
              </a:r>
            </a:p>
          </p:txBody>
        </p:sp>
      </p:grpSp>
      <p:grpSp>
        <p:nvGrpSpPr>
          <p:cNvPr id="74" name="Group 60"/>
          <p:cNvGrpSpPr>
            <a:grpSpLocks/>
          </p:cNvGrpSpPr>
          <p:nvPr/>
        </p:nvGrpSpPr>
        <p:grpSpPr bwMode="auto">
          <a:xfrm>
            <a:off x="7615476" y="4680004"/>
            <a:ext cx="846993" cy="844064"/>
            <a:chOff x="2590" y="1920"/>
            <a:chExt cx="578" cy="576"/>
          </a:xfrm>
        </p:grpSpPr>
        <p:sp>
          <p:nvSpPr>
            <p:cNvPr id="75"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76" name="Text Box 62"/>
            <p:cNvSpPr txBox="1">
              <a:spLocks noChangeArrowheads="1"/>
            </p:cNvSpPr>
            <p:nvPr/>
          </p:nvSpPr>
          <p:spPr bwMode="auto">
            <a:xfrm>
              <a:off x="2590" y="1955"/>
              <a:ext cx="576" cy="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2100" b="1" dirty="0">
                  <a:latin typeface="Constantia" panose="02030602050306030303" pitchFamily="18" charset="0"/>
                  <a:cs typeface="Times New Roman" panose="02020603050405020304" pitchFamily="18" charset="0"/>
                </a:rPr>
                <a:t>Ref.</a:t>
              </a:r>
            </a:p>
            <a:p>
              <a:pPr algn="ctr"/>
              <a:r>
                <a:rPr lang="en-US" altLang="en-US" sz="2100" b="1" dirty="0">
                  <a:latin typeface="Constantia" panose="02030602050306030303" pitchFamily="18" charset="0"/>
                  <a:cs typeface="Times New Roman" panose="02020603050405020304" pitchFamily="18" charset="0"/>
                </a:rPr>
                <a:t>DDS</a:t>
              </a:r>
            </a:p>
          </p:txBody>
        </p:sp>
      </p:grpSp>
      <p:sp>
        <p:nvSpPr>
          <p:cNvPr id="77" name="Up Arrow 76"/>
          <p:cNvSpPr/>
          <p:nvPr/>
        </p:nvSpPr>
        <p:spPr>
          <a:xfrm>
            <a:off x="7908221" y="5521294"/>
            <a:ext cx="264419" cy="334200"/>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78" name="Up Arrow 77"/>
          <p:cNvSpPr/>
          <p:nvPr/>
        </p:nvSpPr>
        <p:spPr>
          <a:xfrm rot="5400000">
            <a:off x="6703769" y="4519755"/>
            <a:ext cx="264419" cy="2539593"/>
          </a:xfrm>
          <a:prstGeom prst="up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nvGrpSpPr>
          <p:cNvPr id="79" name="Group 33"/>
          <p:cNvGrpSpPr>
            <a:grpSpLocks/>
          </p:cNvGrpSpPr>
          <p:nvPr/>
        </p:nvGrpSpPr>
        <p:grpSpPr bwMode="auto">
          <a:xfrm>
            <a:off x="7618399" y="3422405"/>
            <a:ext cx="844062" cy="844062"/>
            <a:chOff x="2592" y="1920"/>
            <a:chExt cx="576" cy="576"/>
          </a:xfrm>
        </p:grpSpPr>
        <p:sp>
          <p:nvSpPr>
            <p:cNvPr id="80"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81" name="Text Box 32"/>
            <p:cNvSpPr txBox="1">
              <a:spLocks noChangeArrowheads="1"/>
            </p:cNvSpPr>
            <p:nvPr/>
          </p:nvSpPr>
          <p:spPr bwMode="auto">
            <a:xfrm>
              <a:off x="2663" y="2016"/>
              <a:ext cx="403"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585" b="1" dirty="0" err="1">
                  <a:latin typeface="Symbol" panose="05050102010706020507" pitchFamily="18" charset="2"/>
                  <a:cs typeface="Times New Roman" panose="02020603050405020304" pitchFamily="18" charset="0"/>
                </a:rPr>
                <a:t>Df</a:t>
              </a:r>
              <a:endParaRPr lang="en-US" altLang="en-US" sz="2585" b="1" dirty="0">
                <a:latin typeface="Symbol" panose="05050102010706020507" pitchFamily="18" charset="2"/>
                <a:cs typeface="Times New Roman" panose="02020603050405020304" pitchFamily="18" charset="0"/>
              </a:endParaRPr>
            </a:p>
          </p:txBody>
        </p:sp>
      </p:grpSp>
      <p:sp>
        <p:nvSpPr>
          <p:cNvPr id="82" name="Line 85"/>
          <p:cNvSpPr>
            <a:spLocks noChangeShapeType="1"/>
          </p:cNvSpPr>
          <p:nvPr/>
        </p:nvSpPr>
        <p:spPr bwMode="auto">
          <a:xfrm flipV="1">
            <a:off x="8054716" y="4266466"/>
            <a:ext cx="0" cy="403459"/>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83" name="Text Box 73"/>
          <p:cNvSpPr txBox="1">
            <a:spLocks noChangeArrowheads="1"/>
          </p:cNvSpPr>
          <p:nvPr/>
        </p:nvSpPr>
        <p:spPr bwMode="auto">
          <a:xfrm>
            <a:off x="8085241" y="4264502"/>
            <a:ext cx="9226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err="1">
                <a:solidFill>
                  <a:srgbClr val="0000FF"/>
                </a:solidFill>
                <a:latin typeface="Constantia" panose="02030602050306030303" pitchFamily="18" charset="0"/>
                <a:cs typeface="Times New Roman" panose="02020603050405020304" pitchFamily="18" charset="0"/>
              </a:rPr>
              <a:t>f</a:t>
            </a:r>
            <a:r>
              <a:rPr lang="en-US" altLang="en-US" b="1" baseline="-25000" dirty="0" err="1">
                <a:solidFill>
                  <a:srgbClr val="0000FF"/>
                </a:solidFill>
                <a:latin typeface="Constantia" panose="02030602050306030303" pitchFamily="18" charset="0"/>
                <a:cs typeface="Times New Roman" panose="02020603050405020304" pitchFamily="18" charset="0"/>
              </a:rPr>
              <a:t>RF</a:t>
            </a:r>
            <a:r>
              <a:rPr lang="en-US" altLang="en-US" b="1" baseline="-25000" dirty="0">
                <a:solidFill>
                  <a:srgbClr val="0000FF"/>
                </a:solidFill>
                <a:latin typeface="Constantia" panose="02030602050306030303" pitchFamily="18" charset="0"/>
                <a:cs typeface="Times New Roman" panose="02020603050405020304" pitchFamily="18" charset="0"/>
              </a:rPr>
              <a:t>, ref.</a:t>
            </a:r>
            <a:endParaRPr lang="en-US" altLang="en-US" b="1" i="1" baseline="-25000" dirty="0">
              <a:solidFill>
                <a:srgbClr val="0000FF"/>
              </a:solidFill>
              <a:latin typeface="Constantia" panose="02030602050306030303" pitchFamily="18" charset="0"/>
              <a:cs typeface="Times New Roman" panose="02020603050405020304" pitchFamily="18" charset="0"/>
            </a:endParaRPr>
          </a:p>
        </p:txBody>
      </p:sp>
      <p:sp>
        <p:nvSpPr>
          <p:cNvPr id="84" name="Line 85"/>
          <p:cNvSpPr>
            <a:spLocks noChangeShapeType="1"/>
          </p:cNvSpPr>
          <p:nvPr/>
        </p:nvSpPr>
        <p:spPr bwMode="auto">
          <a:xfrm>
            <a:off x="8040430" y="3171512"/>
            <a:ext cx="0" cy="250893"/>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85" name="Line 85"/>
          <p:cNvSpPr>
            <a:spLocks noChangeShapeType="1"/>
          </p:cNvSpPr>
          <p:nvPr/>
        </p:nvSpPr>
        <p:spPr bwMode="auto">
          <a:xfrm flipV="1">
            <a:off x="5566181" y="3185447"/>
            <a:ext cx="2474249"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91" name="Rectangle 7"/>
          <p:cNvSpPr>
            <a:spLocks noChangeArrowheads="1"/>
          </p:cNvSpPr>
          <p:nvPr/>
        </p:nvSpPr>
        <p:spPr bwMode="auto">
          <a:xfrm>
            <a:off x="540287" y="6313611"/>
            <a:ext cx="8182371" cy="463254"/>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000" b="1" dirty="0">
                <a:latin typeface="Constantia" pitchFamily="18" charset="0"/>
                <a:cs typeface="Times New Roman" pitchFamily="18" charset="0"/>
                <a:sym typeface="Wingdings" pitchFamily="2" charset="2"/>
              </a:rPr>
              <a:t>Avoids </a:t>
            </a:r>
            <a:r>
              <a:rPr lang="en-GB" sz="2000" b="1" dirty="0">
                <a:solidFill>
                  <a:srgbClr val="C0504D"/>
                </a:solidFill>
                <a:latin typeface="Constantia" pitchFamily="18" charset="0"/>
                <a:cs typeface="Times New Roman" pitchFamily="18" charset="0"/>
                <a:sym typeface="Wingdings" pitchFamily="2" charset="2"/>
              </a:rPr>
              <a:t>noise from radial detection </a:t>
            </a:r>
            <a:r>
              <a:rPr lang="en-GB" sz="2000" b="1" dirty="0">
                <a:latin typeface="Constantia" pitchFamily="18" charset="0"/>
                <a:cs typeface="Times New Roman" pitchFamily="18" charset="0"/>
                <a:sym typeface="Wingdings" pitchFamily="2" charset="2"/>
              </a:rPr>
              <a:t>when not crossing transition</a:t>
            </a:r>
            <a:endParaRPr lang="en-GB" sz="2000" b="1" dirty="0">
              <a:solidFill>
                <a:srgbClr val="FF0000"/>
              </a:solidFill>
              <a:latin typeface="Constantia" pitchFamily="18" charset="0"/>
              <a:cs typeface="Times New Roman" pitchFamily="18" charset="0"/>
              <a:sym typeface="Wingdings" pitchFamily="2" charset="2"/>
            </a:endParaRPr>
          </a:p>
        </p:txBody>
      </p:sp>
      <p:sp>
        <p:nvSpPr>
          <p:cNvPr id="93" name="Text Box 73"/>
          <p:cNvSpPr txBox="1">
            <a:spLocks noChangeArrowheads="1"/>
          </p:cNvSpPr>
          <p:nvPr/>
        </p:nvSpPr>
        <p:spPr bwMode="auto">
          <a:xfrm>
            <a:off x="4591062" y="5923764"/>
            <a:ext cx="194599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a:latin typeface="Constantia" panose="02030602050306030303" pitchFamily="18" charset="0"/>
                <a:cs typeface="Times New Roman" panose="02020603050405020304" pitchFamily="18" charset="0"/>
              </a:rPr>
              <a:t>h</a:t>
            </a:r>
            <a:r>
              <a:rPr lang="en-US" altLang="en-US" b="1" dirty="0">
                <a:latin typeface="Constantia" panose="02030602050306030303" pitchFamily="18" charset="0"/>
                <a:cs typeface="Times New Roman" panose="02020603050405020304" pitchFamily="18" charset="0"/>
              </a:rPr>
              <a:t> · </a:t>
            </a:r>
            <a:r>
              <a:rPr lang="en-US" altLang="en-US" b="1" i="1" dirty="0" err="1">
                <a:latin typeface="Constantia" panose="02030602050306030303" pitchFamily="18" charset="0"/>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rev</a:t>
            </a:r>
            <a:r>
              <a:rPr lang="en-US" altLang="en-US" b="1" dirty="0">
                <a:latin typeface="Constantia" panose="02030602050306030303" pitchFamily="18" charset="0"/>
                <a:cs typeface="Times New Roman" panose="02020603050405020304" pitchFamily="18" charset="0"/>
              </a:rPr>
              <a:t>, from </a:t>
            </a:r>
            <a:r>
              <a:rPr lang="en-US" altLang="en-US" b="1" i="1" dirty="0">
                <a:latin typeface="Constantia" panose="02030602050306030303" pitchFamily="18" charset="0"/>
                <a:cs typeface="Times New Roman" panose="02020603050405020304" pitchFamily="18" charset="0"/>
              </a:rPr>
              <a:t>B, p</a:t>
            </a:r>
            <a:endParaRPr lang="en-US" altLang="en-US" b="1" i="1" baseline="-25000" dirty="0">
              <a:latin typeface="Constantia" panose="02030602050306030303" pitchFamily="18" charset="0"/>
              <a:cs typeface="Times New Roman" panose="02020603050405020304" pitchFamily="18" charset="0"/>
            </a:endParaRPr>
          </a:p>
        </p:txBody>
      </p:sp>
      <p:grpSp>
        <p:nvGrpSpPr>
          <p:cNvPr id="52" name="Group 51"/>
          <p:cNvGrpSpPr/>
          <p:nvPr/>
        </p:nvGrpSpPr>
        <p:grpSpPr>
          <a:xfrm>
            <a:off x="5988214" y="3829050"/>
            <a:ext cx="1627262" cy="1690681"/>
            <a:chOff x="5988214" y="3829050"/>
            <a:chExt cx="1627262" cy="1690681"/>
          </a:xfrm>
        </p:grpSpPr>
        <p:grpSp>
          <p:nvGrpSpPr>
            <p:cNvPr id="94" name="Group 60"/>
            <p:cNvGrpSpPr>
              <a:grpSpLocks/>
            </p:cNvGrpSpPr>
            <p:nvPr/>
          </p:nvGrpSpPr>
          <p:grpSpPr bwMode="auto">
            <a:xfrm>
              <a:off x="6410247" y="4675669"/>
              <a:ext cx="844062" cy="844062"/>
              <a:chOff x="2592" y="1920"/>
              <a:chExt cx="576" cy="576"/>
            </a:xfrm>
          </p:grpSpPr>
          <p:sp>
            <p:nvSpPr>
              <p:cNvPr id="95"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96"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filter</a:t>
                </a:r>
              </a:p>
            </p:txBody>
          </p:sp>
        </p:grpSp>
        <p:sp>
          <p:nvSpPr>
            <p:cNvPr id="97" name="Line 51"/>
            <p:cNvSpPr>
              <a:spLocks noChangeShapeType="1"/>
            </p:cNvSpPr>
            <p:nvPr/>
          </p:nvSpPr>
          <p:spPr bwMode="auto">
            <a:xfrm flipH="1" flipV="1">
              <a:off x="5988214" y="5101736"/>
              <a:ext cx="429168"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cs typeface="Times New Roman" panose="02020603050405020304" pitchFamily="18" charset="0"/>
              </a:endParaRPr>
            </a:p>
          </p:txBody>
        </p:sp>
        <p:sp>
          <p:nvSpPr>
            <p:cNvPr id="100" name="Line 51"/>
            <p:cNvSpPr>
              <a:spLocks noChangeShapeType="1"/>
            </p:cNvSpPr>
            <p:nvPr/>
          </p:nvSpPr>
          <p:spPr bwMode="auto">
            <a:xfrm>
              <a:off x="6824662" y="3829050"/>
              <a:ext cx="0" cy="843257"/>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cs typeface="Times New Roman" panose="02020603050405020304" pitchFamily="18" charset="0"/>
              </a:endParaRPr>
            </a:p>
          </p:txBody>
        </p:sp>
        <p:sp>
          <p:nvSpPr>
            <p:cNvPr id="101" name="Line 51"/>
            <p:cNvSpPr>
              <a:spLocks noChangeShapeType="1"/>
            </p:cNvSpPr>
            <p:nvPr/>
          </p:nvSpPr>
          <p:spPr bwMode="auto">
            <a:xfrm flipH="1" flipV="1">
              <a:off x="6824662" y="3843519"/>
              <a:ext cx="790814" cy="0"/>
            </a:xfrm>
            <a:prstGeom prst="line">
              <a:avLst/>
            </a:prstGeom>
            <a:noFill/>
            <a:ln w="28575">
              <a:solidFill>
                <a:schemeClr val="tx1"/>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cs typeface="Times New Roman" panose="02020603050405020304" pitchFamily="18" charset="0"/>
              </a:endParaRPr>
            </a:p>
          </p:txBody>
        </p:sp>
      </p:grpSp>
      <p:grpSp>
        <p:nvGrpSpPr>
          <p:cNvPr id="86" name="Group 85"/>
          <p:cNvGrpSpPr/>
          <p:nvPr/>
        </p:nvGrpSpPr>
        <p:grpSpPr>
          <a:xfrm>
            <a:off x="6471350" y="660156"/>
            <a:ext cx="2536578" cy="1235320"/>
            <a:chOff x="6480587" y="660156"/>
            <a:chExt cx="2536578" cy="1235320"/>
          </a:xfrm>
        </p:grpSpPr>
        <p:sp>
          <p:nvSpPr>
            <p:cNvPr id="87" name="Line 87"/>
            <p:cNvSpPr>
              <a:spLocks noChangeShapeType="1"/>
            </p:cNvSpPr>
            <p:nvPr/>
          </p:nvSpPr>
          <p:spPr bwMode="auto">
            <a:xfrm>
              <a:off x="6691602" y="913668"/>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88" name="Text Box 88"/>
            <p:cNvSpPr txBox="1">
              <a:spLocks noChangeArrowheads="1"/>
            </p:cNvSpPr>
            <p:nvPr/>
          </p:nvSpPr>
          <p:spPr bwMode="auto">
            <a:xfrm>
              <a:off x="7254310" y="730495"/>
              <a:ext cx="984738"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RF</a:t>
              </a:r>
              <a:endParaRPr lang="en-US" altLang="en-US" sz="1846" b="1" baseline="-25000" dirty="0">
                <a:latin typeface="Constantia" panose="02030602050306030303" pitchFamily="18" charset="0"/>
                <a:cs typeface="Times New Roman" panose="02020603050405020304" pitchFamily="18" charset="0"/>
              </a:endParaRPr>
            </a:p>
          </p:txBody>
        </p:sp>
        <p:sp>
          <p:nvSpPr>
            <p:cNvPr id="89" name="Line 89"/>
            <p:cNvSpPr>
              <a:spLocks noChangeShapeType="1"/>
            </p:cNvSpPr>
            <p:nvPr/>
          </p:nvSpPr>
          <p:spPr bwMode="auto">
            <a:xfrm>
              <a:off x="6691602" y="1265360"/>
              <a:ext cx="562708"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90" name="Text Box 90"/>
            <p:cNvSpPr txBox="1">
              <a:spLocks noChangeArrowheads="1"/>
            </p:cNvSpPr>
            <p:nvPr/>
          </p:nvSpPr>
          <p:spPr bwMode="auto">
            <a:xfrm>
              <a:off x="7254310" y="1082187"/>
              <a:ext cx="1547446"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Slow signal</a:t>
              </a:r>
              <a:endParaRPr lang="en-US" altLang="en-US" sz="1846" b="1" baseline="-25000" dirty="0">
                <a:latin typeface="Constantia" panose="02030602050306030303" pitchFamily="18" charset="0"/>
                <a:cs typeface="Times New Roman" panose="02020603050405020304" pitchFamily="18" charset="0"/>
              </a:endParaRPr>
            </a:p>
          </p:txBody>
        </p:sp>
        <p:sp>
          <p:nvSpPr>
            <p:cNvPr id="98" name="Rectangle 91"/>
            <p:cNvSpPr>
              <a:spLocks noChangeArrowheads="1"/>
            </p:cNvSpPr>
            <p:nvPr/>
          </p:nvSpPr>
          <p:spPr bwMode="auto">
            <a:xfrm>
              <a:off x="6480587" y="660156"/>
              <a:ext cx="2390645" cy="1235320"/>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02" name="Up Arrow 101"/>
            <p:cNvSpPr/>
            <p:nvPr/>
          </p:nvSpPr>
          <p:spPr>
            <a:xfrm rot="5400000">
              <a:off x="6842943" y="1341053"/>
              <a:ext cx="264419" cy="558312"/>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3" name="Text Box 90"/>
            <p:cNvSpPr txBox="1">
              <a:spLocks noChangeArrowheads="1"/>
            </p:cNvSpPr>
            <p:nvPr/>
          </p:nvSpPr>
          <p:spPr bwMode="auto">
            <a:xfrm>
              <a:off x="7254308" y="1434104"/>
              <a:ext cx="176285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000" b="1" i="1" dirty="0">
                  <a:latin typeface="Constantia" panose="02030602050306030303" pitchFamily="18" charset="0"/>
                  <a:cs typeface="Times New Roman" panose="02020603050405020304" pitchFamily="18" charset="0"/>
                </a:rPr>
                <a:t>h</a:t>
              </a:r>
              <a:r>
                <a:rPr lang="en-US" altLang="en-US" sz="1846" b="1" dirty="0">
                  <a:latin typeface="Constantia" panose="02030602050306030303" pitchFamily="18" charset="0"/>
                  <a:cs typeface="Times New Roman" panose="02020603050405020304" pitchFamily="18" charset="0"/>
                </a:rPr>
                <a:t> </a:t>
              </a:r>
              <a:r>
                <a:rPr lang="en-US" altLang="en-US" sz="1846" b="1" i="1" dirty="0" err="1">
                  <a:latin typeface="Constantia" panose="02030602050306030303" pitchFamily="18" charset="0"/>
                  <a:cs typeface="Times New Roman" panose="02020603050405020304" pitchFamily="18" charset="0"/>
                </a:rPr>
                <a:t>f</a:t>
              </a:r>
              <a:r>
                <a:rPr lang="en-US" altLang="en-US" sz="1846" b="1" baseline="-25000" dirty="0" err="1">
                  <a:latin typeface="Constantia" panose="02030602050306030303" pitchFamily="18" charset="0"/>
                  <a:cs typeface="Times New Roman" panose="02020603050405020304" pitchFamily="18" charset="0"/>
                </a:rPr>
                <a:t>rev</a:t>
              </a:r>
              <a:r>
                <a:rPr lang="en-US" altLang="en-US" sz="1846" b="1" dirty="0">
                  <a:latin typeface="Constantia" panose="02030602050306030303" pitchFamily="18" charset="0"/>
                  <a:cs typeface="Times New Roman" panose="02020603050405020304" pitchFamily="18" charset="0"/>
                </a:rPr>
                <a:t> (digital)</a:t>
              </a:r>
            </a:p>
          </p:txBody>
        </p:sp>
      </p:grpSp>
      <p:sp>
        <p:nvSpPr>
          <p:cNvPr id="105" name="Text Box 76"/>
          <p:cNvSpPr txBox="1">
            <a:spLocks noChangeArrowheads="1"/>
          </p:cNvSpPr>
          <p:nvPr/>
        </p:nvSpPr>
        <p:spPr bwMode="auto">
          <a:xfrm>
            <a:off x="3956801" y="4737302"/>
            <a:ext cx="11160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dirty="0" err="1">
                <a:latin typeface="Symbol" panose="05050102010706020507" pitchFamily="18" charset="2"/>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err</a:t>
            </a:r>
            <a:r>
              <a:rPr lang="en-US" altLang="en-US" b="1" i="1" dirty="0">
                <a:latin typeface="Constantia" panose="02030602050306030303" pitchFamily="18" charset="0"/>
                <a:cs typeface="Times New Roman" panose="02020603050405020304" pitchFamily="18" charset="0"/>
              </a:rPr>
              <a:t> </a:t>
            </a:r>
            <a:r>
              <a:rPr lang="en-GB" altLang="en-US" b="1" dirty="0">
                <a:latin typeface="Constantia" panose="02030602050306030303" pitchFamily="18" charset="0"/>
                <a:cs typeface="Times New Roman" panose="02020603050405020304" pitchFamily="18" charset="0"/>
              </a:rPr>
              <a:t>~</a:t>
            </a:r>
            <a:r>
              <a:rPr lang="en-US" altLang="en-US" b="1" dirty="0" err="1">
                <a:latin typeface="Symbol" panose="05050102010706020507" pitchFamily="18" charset="2"/>
                <a:cs typeface="Times New Roman" panose="02020603050405020304" pitchFamily="18" charset="0"/>
              </a:rPr>
              <a:t>D</a:t>
            </a:r>
            <a:r>
              <a:rPr lang="en-US" altLang="en-US" b="1" i="1" dirty="0" err="1">
                <a:latin typeface="Constantia" panose="02030602050306030303" pitchFamily="18" charset="0"/>
                <a:cs typeface="Times New Roman" panose="02020603050405020304" pitchFamily="18" charset="0"/>
              </a:rPr>
              <a:t>f</a:t>
            </a:r>
            <a:r>
              <a:rPr lang="en-US" altLang="en-US" b="1" dirty="0">
                <a:latin typeface="Constantia" panose="02030602050306030303" pitchFamily="18" charset="0"/>
                <a:cs typeface="Times New Roman" panose="02020603050405020304" pitchFamily="18" charset="0"/>
              </a:rPr>
              <a:t> </a:t>
            </a:r>
            <a:endParaRPr lang="en-US" altLang="en-US" b="1" baseline="-25000" dirty="0">
              <a:latin typeface="Constantia" panose="02030602050306030303" pitchFamily="18" charset="0"/>
              <a:cs typeface="Times New Roman" panose="02020603050405020304" pitchFamily="18" charset="0"/>
            </a:endParaRPr>
          </a:p>
        </p:txBody>
      </p:sp>
      <p:sp>
        <p:nvSpPr>
          <p:cNvPr id="106" name="Line 51">
            <a:extLst>
              <a:ext uri="{FF2B5EF4-FFF2-40B4-BE49-F238E27FC236}">
                <a16:creationId xmlns:a16="http://schemas.microsoft.com/office/drawing/2014/main" id="{46A9F5E1-232E-4A38-8ED6-66DCDF28F440}"/>
              </a:ext>
            </a:extLst>
          </p:cNvPr>
          <p:cNvSpPr>
            <a:spLocks noChangeShapeType="1"/>
          </p:cNvSpPr>
          <p:nvPr/>
        </p:nvSpPr>
        <p:spPr bwMode="auto">
          <a:xfrm>
            <a:off x="2783552" y="5101737"/>
            <a:ext cx="462330"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4757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ipe(right)">
                                      <p:cBhvr>
                                        <p:cTn id="7" dur="500"/>
                                        <p:tgtEl>
                                          <p:spTgt spid="99"/>
                                        </p:tgtEl>
                                      </p:cBhvr>
                                    </p:animEffect>
                                  </p:childTnLst>
                                </p:cTn>
                              </p:par>
                              <p:par>
                                <p:cTn id="8" presetID="22" presetClass="entr" presetSubtype="2"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wipe(right)">
                                      <p:cBhvr>
                                        <p:cTn id="10" dur="500"/>
                                        <p:tgtEl>
                                          <p:spTgt spid="52"/>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91"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Line 85"/>
          <p:cNvSpPr>
            <a:spLocks noChangeShapeType="1"/>
          </p:cNvSpPr>
          <p:nvPr/>
        </p:nvSpPr>
        <p:spPr bwMode="auto">
          <a:xfrm flipV="1">
            <a:off x="8051988" y="4271560"/>
            <a:ext cx="0" cy="654812"/>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4" name="Up Arrow 3"/>
          <p:cNvSpPr/>
          <p:nvPr/>
        </p:nvSpPr>
        <p:spPr>
          <a:xfrm>
            <a:off x="5437966" y="4266467"/>
            <a:ext cx="264419" cy="413239"/>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 name="Text Box 73"/>
          <p:cNvSpPr txBox="1">
            <a:spLocks noChangeArrowheads="1"/>
          </p:cNvSpPr>
          <p:nvPr/>
        </p:nvSpPr>
        <p:spPr bwMode="auto">
          <a:xfrm>
            <a:off x="1266146" y="2511075"/>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Beam phase</a:t>
            </a:r>
            <a:endParaRPr lang="en-US" altLang="en-US" b="1" baseline="-25000" dirty="0">
              <a:latin typeface="Constantia" panose="02030602050306030303" pitchFamily="18" charset="0"/>
              <a:cs typeface="Times New Roman" panose="02020603050405020304" pitchFamily="18" charset="0"/>
            </a:endParaRPr>
          </a:p>
        </p:txBody>
      </p:sp>
      <p:graphicFrame>
        <p:nvGraphicFramePr>
          <p:cNvPr id="7" name="Object 24"/>
          <p:cNvGraphicFramePr>
            <a:graphicFrameLocks noChangeAspect="1"/>
          </p:cNvGraphicFramePr>
          <p:nvPr/>
        </p:nvGraphicFramePr>
        <p:xfrm>
          <a:off x="4168210" y="660156"/>
          <a:ext cx="1969477" cy="1477108"/>
        </p:xfrm>
        <a:graphic>
          <a:graphicData uri="http://schemas.openxmlformats.org/presentationml/2006/ole">
            <mc:AlternateContent xmlns:mc="http://schemas.openxmlformats.org/markup-compatibility/2006">
              <mc:Choice xmlns:v="urn:schemas-microsoft-com:vml" Requires="v">
                <p:oleObj name="Image" r:id="rId2" imgW="19504762" imgH="14628571" progId="PSP7.Image">
                  <p:embed/>
                </p:oleObj>
              </mc:Choice>
              <mc:Fallback>
                <p:oleObj name="Image" r:id="rId2" imgW="19504762" imgH="14628571" progId="PSP7.Image">
                  <p:embed/>
                  <p:pic>
                    <p:nvPicPr>
                      <p:cNvPr id="7" name="Object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8210" y="660156"/>
                        <a:ext cx="1969477" cy="14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Line 25"/>
          <p:cNvSpPr>
            <a:spLocks noChangeShapeType="1"/>
          </p:cNvSpPr>
          <p:nvPr/>
        </p:nvSpPr>
        <p:spPr bwMode="auto">
          <a:xfrm flipH="1">
            <a:off x="1025091" y="1344964"/>
            <a:ext cx="5204916" cy="17244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9" name="Oval 26"/>
          <p:cNvSpPr>
            <a:spLocks noChangeArrowheads="1"/>
          </p:cNvSpPr>
          <p:nvPr/>
        </p:nvSpPr>
        <p:spPr bwMode="auto">
          <a:xfrm>
            <a:off x="1455913" y="1331302"/>
            <a:ext cx="140677" cy="351692"/>
          </a:xfrm>
          <a:prstGeom prst="ellipse">
            <a:avLst/>
          </a:prstGeom>
          <a:noFill/>
          <a:ln w="38100">
            <a:solidFill>
              <a:srgbClr val="8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0" name="Line 27"/>
          <p:cNvSpPr>
            <a:spLocks noChangeShapeType="1"/>
          </p:cNvSpPr>
          <p:nvPr/>
        </p:nvSpPr>
        <p:spPr bwMode="auto">
          <a:xfrm flipH="1">
            <a:off x="5988218" y="1347422"/>
            <a:ext cx="241789" cy="8792"/>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1" name="AutoShape 30"/>
          <p:cNvSpPr>
            <a:spLocks noChangeArrowheads="1"/>
          </p:cNvSpPr>
          <p:nvPr/>
        </p:nvSpPr>
        <p:spPr bwMode="auto">
          <a:xfrm rot="21480000">
            <a:off x="1938897" y="1347466"/>
            <a:ext cx="2063790" cy="211015"/>
          </a:xfrm>
          <a:prstGeom prst="rightArrow">
            <a:avLst>
              <a:gd name="adj1" fmla="val 50000"/>
              <a:gd name="adj2" fmla="val 100000"/>
            </a:avLst>
          </a:prstGeom>
          <a:solidFill>
            <a:srgbClr val="C0504D"/>
          </a:solidFill>
          <a:ln w="9525">
            <a:solidFill>
              <a:schemeClr val="tx1"/>
            </a:solidFill>
            <a:miter lim="800000"/>
            <a:headEnd/>
            <a:tailEnd/>
          </a:ln>
          <a:effec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nvGrpSpPr>
          <p:cNvPr id="12" name="Group 33"/>
          <p:cNvGrpSpPr>
            <a:grpSpLocks/>
          </p:cNvGrpSpPr>
          <p:nvPr/>
        </p:nvGrpSpPr>
        <p:grpSpPr bwMode="auto">
          <a:xfrm>
            <a:off x="2080167" y="2137263"/>
            <a:ext cx="844062" cy="844062"/>
            <a:chOff x="2592" y="1920"/>
            <a:chExt cx="576" cy="576"/>
          </a:xfrm>
        </p:grpSpPr>
        <p:sp>
          <p:nvSpPr>
            <p:cNvPr id="13"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14" name="Text Box 32"/>
            <p:cNvSpPr txBox="1">
              <a:spLocks noChangeArrowheads="1"/>
            </p:cNvSpPr>
            <p:nvPr/>
          </p:nvSpPr>
          <p:spPr bwMode="auto">
            <a:xfrm>
              <a:off x="2663" y="2016"/>
              <a:ext cx="403"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585" b="1" dirty="0" err="1">
                  <a:latin typeface="Symbol" panose="05050102010706020507" pitchFamily="18" charset="2"/>
                  <a:cs typeface="Times New Roman" panose="02020603050405020304" pitchFamily="18" charset="0"/>
                </a:rPr>
                <a:t>Df</a:t>
              </a:r>
              <a:endParaRPr lang="en-US" altLang="en-US" sz="2585" b="1" dirty="0">
                <a:latin typeface="Symbol" panose="05050102010706020507" pitchFamily="18" charset="2"/>
                <a:cs typeface="Times New Roman" panose="02020603050405020304" pitchFamily="18" charset="0"/>
              </a:endParaRPr>
            </a:p>
          </p:txBody>
        </p:sp>
      </p:grpSp>
      <p:sp>
        <p:nvSpPr>
          <p:cNvPr id="15" name="Line 35"/>
          <p:cNvSpPr>
            <a:spLocks noChangeShapeType="1"/>
          </p:cNvSpPr>
          <p:nvPr/>
        </p:nvSpPr>
        <p:spPr bwMode="auto">
          <a:xfrm>
            <a:off x="1526984" y="1682994"/>
            <a:ext cx="0" cy="87630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6" name="Line 36"/>
          <p:cNvSpPr>
            <a:spLocks noChangeShapeType="1"/>
          </p:cNvSpPr>
          <p:nvPr/>
        </p:nvSpPr>
        <p:spPr bwMode="auto">
          <a:xfrm>
            <a:off x="4933141" y="1504217"/>
            <a:ext cx="0" cy="1055077"/>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7" name="Line 37"/>
          <p:cNvSpPr>
            <a:spLocks noChangeShapeType="1"/>
          </p:cNvSpPr>
          <p:nvPr/>
        </p:nvSpPr>
        <p:spPr bwMode="auto">
          <a:xfrm>
            <a:off x="1517459" y="2559294"/>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8" name="Line 38"/>
          <p:cNvSpPr>
            <a:spLocks noChangeShapeType="1"/>
          </p:cNvSpPr>
          <p:nvPr/>
        </p:nvSpPr>
        <p:spPr bwMode="auto">
          <a:xfrm flipH="1">
            <a:off x="2924229" y="2559294"/>
            <a:ext cx="2008912"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9" name="Line 39"/>
          <p:cNvSpPr>
            <a:spLocks noChangeShapeType="1"/>
          </p:cNvSpPr>
          <p:nvPr/>
        </p:nvSpPr>
        <p:spPr bwMode="auto">
          <a:xfrm>
            <a:off x="2502198" y="2981324"/>
            <a:ext cx="0" cy="1837427"/>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0" name="Oval 43"/>
          <p:cNvSpPr>
            <a:spLocks noChangeArrowheads="1"/>
          </p:cNvSpPr>
          <p:nvPr/>
        </p:nvSpPr>
        <p:spPr bwMode="auto">
          <a:xfrm>
            <a:off x="2220844" y="4820383"/>
            <a:ext cx="562708" cy="562708"/>
          </a:xfrm>
          <a:prstGeom prst="ellipse">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21" name="Text Box 49"/>
          <p:cNvSpPr txBox="1">
            <a:spLocks noChangeArrowheads="1"/>
          </p:cNvSpPr>
          <p:nvPr/>
        </p:nvSpPr>
        <p:spPr bwMode="auto">
          <a:xfrm>
            <a:off x="2164519" y="4829436"/>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sp>
        <p:nvSpPr>
          <p:cNvPr id="22" name="Line 50"/>
          <p:cNvSpPr>
            <a:spLocks noChangeShapeType="1"/>
          </p:cNvSpPr>
          <p:nvPr/>
        </p:nvSpPr>
        <p:spPr bwMode="auto">
          <a:xfrm>
            <a:off x="1517459" y="5101737"/>
            <a:ext cx="703385"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3" name="Line 51"/>
          <p:cNvSpPr>
            <a:spLocks noChangeShapeType="1"/>
          </p:cNvSpPr>
          <p:nvPr/>
        </p:nvSpPr>
        <p:spPr bwMode="auto">
          <a:xfrm>
            <a:off x="4101534" y="5101737"/>
            <a:ext cx="1042621"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24" name="Rectangle 58"/>
          <p:cNvSpPr>
            <a:spLocks noChangeArrowheads="1"/>
          </p:cNvSpPr>
          <p:nvPr/>
        </p:nvSpPr>
        <p:spPr bwMode="auto">
          <a:xfrm>
            <a:off x="5144156" y="2048363"/>
            <a:ext cx="844062" cy="84406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nvGrpSpPr>
          <p:cNvPr id="25" name="Group 60"/>
          <p:cNvGrpSpPr>
            <a:grpSpLocks/>
          </p:cNvGrpSpPr>
          <p:nvPr/>
        </p:nvGrpSpPr>
        <p:grpSpPr bwMode="auto">
          <a:xfrm>
            <a:off x="5144156" y="4679706"/>
            <a:ext cx="844062" cy="844062"/>
            <a:chOff x="2592" y="1920"/>
            <a:chExt cx="576" cy="576"/>
          </a:xfrm>
        </p:grpSpPr>
        <p:sp>
          <p:nvSpPr>
            <p:cNvPr id="26"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27"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corr.</a:t>
              </a:r>
            </a:p>
          </p:txBody>
        </p:sp>
      </p:grpSp>
      <p:sp>
        <p:nvSpPr>
          <p:cNvPr id="28" name="Text Box 66"/>
          <p:cNvSpPr txBox="1">
            <a:spLocks noChangeArrowheads="1"/>
          </p:cNvSpPr>
          <p:nvPr/>
        </p:nvSpPr>
        <p:spPr bwMode="auto">
          <a:xfrm>
            <a:off x="486379" y="960338"/>
            <a:ext cx="20621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dirty="0">
                <a:latin typeface="Constantia" panose="02030602050306030303" pitchFamily="18" charset="0"/>
                <a:cs typeface="Times New Roman" panose="02020603050405020304" pitchFamily="18" charset="0"/>
              </a:rPr>
              <a:t>Phase pick-up</a:t>
            </a:r>
          </a:p>
        </p:txBody>
      </p:sp>
      <p:sp>
        <p:nvSpPr>
          <p:cNvPr id="29" name="Text Box 67"/>
          <p:cNvSpPr txBox="1">
            <a:spLocks noChangeArrowheads="1"/>
          </p:cNvSpPr>
          <p:nvPr/>
        </p:nvSpPr>
        <p:spPr bwMode="auto">
          <a:xfrm>
            <a:off x="4511110" y="589818"/>
            <a:ext cx="1266092" cy="37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RF cavity</a:t>
            </a:r>
          </a:p>
        </p:txBody>
      </p:sp>
      <p:sp>
        <p:nvSpPr>
          <p:cNvPr id="30" name="Line 69"/>
          <p:cNvSpPr>
            <a:spLocks noChangeShapeType="1"/>
          </p:cNvSpPr>
          <p:nvPr/>
        </p:nvSpPr>
        <p:spPr bwMode="auto">
          <a:xfrm>
            <a:off x="5355172" y="2259379"/>
            <a:ext cx="0" cy="42203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1" name="Line 70"/>
          <p:cNvSpPr>
            <a:spLocks noChangeShapeType="1"/>
          </p:cNvSpPr>
          <p:nvPr/>
        </p:nvSpPr>
        <p:spPr bwMode="auto">
          <a:xfrm>
            <a:off x="5355171" y="2259379"/>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2" name="Line 71"/>
          <p:cNvSpPr>
            <a:spLocks noChangeShapeType="1"/>
          </p:cNvSpPr>
          <p:nvPr/>
        </p:nvSpPr>
        <p:spPr bwMode="auto">
          <a:xfrm flipH="1">
            <a:off x="5355171" y="2470394"/>
            <a:ext cx="422031" cy="2110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4" name="Text Box 74"/>
          <p:cNvSpPr txBox="1">
            <a:spLocks noChangeArrowheads="1"/>
          </p:cNvSpPr>
          <p:nvPr/>
        </p:nvSpPr>
        <p:spPr bwMode="auto">
          <a:xfrm>
            <a:off x="2958535" y="2511197"/>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Cavity phase</a:t>
            </a:r>
            <a:endParaRPr lang="en-US" altLang="en-US" b="1" baseline="-25000" dirty="0">
              <a:latin typeface="Constantia" panose="02030602050306030303" pitchFamily="18" charset="0"/>
              <a:cs typeface="Times New Roman" panose="02020603050405020304" pitchFamily="18" charset="0"/>
            </a:endParaRPr>
          </a:p>
        </p:txBody>
      </p:sp>
      <p:sp>
        <p:nvSpPr>
          <p:cNvPr id="35" name="Text Box 76"/>
          <p:cNvSpPr txBox="1">
            <a:spLocks noChangeArrowheads="1"/>
          </p:cNvSpPr>
          <p:nvPr/>
        </p:nvSpPr>
        <p:spPr bwMode="auto">
          <a:xfrm>
            <a:off x="5988218" y="2189041"/>
            <a:ext cx="1336431"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b="1" dirty="0">
                <a:latin typeface="Constantia" panose="02030602050306030303" pitchFamily="18" charset="0"/>
                <a:cs typeface="Times New Roman" panose="02020603050405020304" pitchFamily="18" charset="0"/>
              </a:rPr>
              <a:t>Power amplifier</a:t>
            </a:r>
            <a:endParaRPr lang="en-US" altLang="en-US" b="1" baseline="-25000" dirty="0">
              <a:latin typeface="Constantia" panose="02030602050306030303" pitchFamily="18" charset="0"/>
              <a:cs typeface="Times New Roman" panose="02020603050405020304" pitchFamily="18" charset="0"/>
            </a:endParaRPr>
          </a:p>
        </p:txBody>
      </p:sp>
      <p:sp>
        <p:nvSpPr>
          <p:cNvPr id="36" name="Line 84"/>
          <p:cNvSpPr>
            <a:spLocks noChangeShapeType="1"/>
          </p:cNvSpPr>
          <p:nvPr/>
        </p:nvSpPr>
        <p:spPr bwMode="auto">
          <a:xfrm flipV="1">
            <a:off x="5566187" y="1715232"/>
            <a:ext cx="0" cy="335817"/>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37" name="Line 85"/>
          <p:cNvSpPr>
            <a:spLocks noChangeShapeType="1"/>
          </p:cNvSpPr>
          <p:nvPr/>
        </p:nvSpPr>
        <p:spPr bwMode="auto">
          <a:xfrm flipV="1">
            <a:off x="5566187" y="2901950"/>
            <a:ext cx="0" cy="524668"/>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4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Synchronization loop, </a:t>
            </a:r>
            <a:r>
              <a:rPr lang="en-GB" sz="3200" b="1" dirty="0">
                <a:solidFill>
                  <a:srgbClr val="C0504D"/>
                </a:solidFill>
                <a:latin typeface="Constantia" pitchFamily="18" charset="0"/>
              </a:rPr>
              <a:t>external</a:t>
            </a:r>
            <a:r>
              <a:rPr lang="en-GB" sz="3200" b="1" dirty="0">
                <a:solidFill>
                  <a:srgbClr val="1F497D"/>
                </a:solidFill>
                <a:latin typeface="Constantia" pitchFamily="18" charset="0"/>
              </a:rPr>
              <a:t> reference</a:t>
            </a:r>
            <a:endParaRPr lang="en-GB" sz="3200" dirty="0">
              <a:solidFill>
                <a:srgbClr val="1F497D"/>
              </a:solidFill>
              <a:latin typeface="Constantia" pitchFamily="18" charset="0"/>
            </a:endParaRPr>
          </a:p>
        </p:txBody>
      </p:sp>
      <p:sp>
        <p:nvSpPr>
          <p:cNvPr id="45" name="Text Box 49"/>
          <p:cNvSpPr txBox="1">
            <a:spLocks noChangeArrowheads="1"/>
          </p:cNvSpPr>
          <p:nvPr/>
        </p:nvSpPr>
        <p:spPr bwMode="auto">
          <a:xfrm>
            <a:off x="2320309" y="4713167"/>
            <a:ext cx="844062"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585" b="1" dirty="0">
                <a:latin typeface="Times New Roman" panose="02020603050405020304" pitchFamily="18" charset="0"/>
                <a:cs typeface="Times New Roman" panose="02020603050405020304" pitchFamily="18" charset="0"/>
              </a:rPr>
              <a:t>+</a:t>
            </a:r>
          </a:p>
        </p:txBody>
      </p:sp>
      <p:grpSp>
        <p:nvGrpSpPr>
          <p:cNvPr id="46" name="Group 60"/>
          <p:cNvGrpSpPr>
            <a:grpSpLocks/>
          </p:cNvGrpSpPr>
          <p:nvPr/>
        </p:nvGrpSpPr>
        <p:grpSpPr bwMode="auto">
          <a:xfrm>
            <a:off x="5144154" y="3422405"/>
            <a:ext cx="880696" cy="844062"/>
            <a:chOff x="2592" y="1920"/>
            <a:chExt cx="601" cy="576"/>
          </a:xfrm>
        </p:grpSpPr>
        <p:sp>
          <p:nvSpPr>
            <p:cNvPr id="47"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48" name="Text Box 62"/>
            <p:cNvSpPr txBox="1">
              <a:spLocks noChangeArrowheads="1"/>
            </p:cNvSpPr>
            <p:nvPr/>
          </p:nvSpPr>
          <p:spPr bwMode="auto">
            <a:xfrm>
              <a:off x="2617" y="2074"/>
              <a:ext cx="576" cy="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100" b="1" dirty="0">
                  <a:latin typeface="Constantia" panose="02030602050306030303" pitchFamily="18" charset="0"/>
                  <a:cs typeface="Times New Roman" panose="02020603050405020304" pitchFamily="18" charset="0"/>
                </a:rPr>
                <a:t>DDS</a:t>
              </a:r>
            </a:p>
          </p:txBody>
        </p:sp>
      </p:grpSp>
      <p:sp>
        <p:nvSpPr>
          <p:cNvPr id="49" name="Up Arrow 48"/>
          <p:cNvSpPr/>
          <p:nvPr/>
        </p:nvSpPr>
        <p:spPr>
          <a:xfrm>
            <a:off x="5437966" y="5523768"/>
            <a:ext cx="264419" cy="413239"/>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68" name="Text Box 73"/>
          <p:cNvSpPr txBox="1">
            <a:spLocks noChangeArrowheads="1"/>
          </p:cNvSpPr>
          <p:nvPr/>
        </p:nvSpPr>
        <p:spPr bwMode="auto">
          <a:xfrm>
            <a:off x="5122175" y="2888924"/>
            <a:ext cx="5106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err="1">
                <a:solidFill>
                  <a:srgbClr val="0000FF"/>
                </a:solidFill>
                <a:latin typeface="Constantia" panose="02030602050306030303" pitchFamily="18" charset="0"/>
                <a:cs typeface="Times New Roman" panose="02020603050405020304" pitchFamily="18" charset="0"/>
              </a:rPr>
              <a:t>f</a:t>
            </a:r>
            <a:r>
              <a:rPr lang="en-US" altLang="en-US" b="1" baseline="-25000" dirty="0" err="1">
                <a:solidFill>
                  <a:srgbClr val="0000FF"/>
                </a:solidFill>
                <a:latin typeface="Constantia" panose="02030602050306030303" pitchFamily="18" charset="0"/>
                <a:cs typeface="Times New Roman" panose="02020603050405020304" pitchFamily="18" charset="0"/>
              </a:rPr>
              <a:t>RF</a:t>
            </a:r>
            <a:endParaRPr lang="en-US" altLang="en-US" b="1" i="1" baseline="-25000" dirty="0">
              <a:solidFill>
                <a:srgbClr val="0000FF"/>
              </a:solidFill>
              <a:latin typeface="Constantia" panose="02030602050306030303" pitchFamily="18" charset="0"/>
              <a:cs typeface="Times New Roman" panose="02020603050405020304" pitchFamily="18" charset="0"/>
            </a:endParaRPr>
          </a:p>
        </p:txBody>
      </p:sp>
      <p:grpSp>
        <p:nvGrpSpPr>
          <p:cNvPr id="69" name="Group 60"/>
          <p:cNvGrpSpPr>
            <a:grpSpLocks/>
          </p:cNvGrpSpPr>
          <p:nvPr/>
        </p:nvGrpSpPr>
        <p:grpSpPr bwMode="auto">
          <a:xfrm>
            <a:off x="3254667" y="4679706"/>
            <a:ext cx="844062" cy="844062"/>
            <a:chOff x="2592" y="1920"/>
            <a:chExt cx="576" cy="576"/>
          </a:xfrm>
        </p:grpSpPr>
        <p:sp>
          <p:nvSpPr>
            <p:cNvPr id="70"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71"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filter</a:t>
              </a:r>
            </a:p>
          </p:txBody>
        </p:sp>
      </p:grpSp>
      <p:grpSp>
        <p:nvGrpSpPr>
          <p:cNvPr id="79" name="Group 33"/>
          <p:cNvGrpSpPr>
            <a:grpSpLocks/>
          </p:cNvGrpSpPr>
          <p:nvPr/>
        </p:nvGrpSpPr>
        <p:grpSpPr bwMode="auto">
          <a:xfrm>
            <a:off x="7618399" y="3422405"/>
            <a:ext cx="844062" cy="844062"/>
            <a:chOff x="2592" y="1920"/>
            <a:chExt cx="576" cy="576"/>
          </a:xfrm>
        </p:grpSpPr>
        <p:sp>
          <p:nvSpPr>
            <p:cNvPr id="80"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81" name="Text Box 32"/>
            <p:cNvSpPr txBox="1">
              <a:spLocks noChangeArrowheads="1"/>
            </p:cNvSpPr>
            <p:nvPr/>
          </p:nvSpPr>
          <p:spPr bwMode="auto">
            <a:xfrm>
              <a:off x="2663" y="2016"/>
              <a:ext cx="403"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585" b="1" dirty="0" err="1">
                  <a:latin typeface="Symbol" panose="05050102010706020507" pitchFamily="18" charset="2"/>
                  <a:cs typeface="Times New Roman" panose="02020603050405020304" pitchFamily="18" charset="0"/>
                </a:rPr>
                <a:t>Df</a:t>
              </a:r>
              <a:endParaRPr lang="en-US" altLang="en-US" sz="2585" b="1" dirty="0">
                <a:latin typeface="Symbol" panose="05050102010706020507" pitchFamily="18" charset="2"/>
                <a:cs typeface="Times New Roman" panose="02020603050405020304" pitchFamily="18" charset="0"/>
              </a:endParaRPr>
            </a:p>
          </p:txBody>
        </p:sp>
      </p:grpSp>
      <p:sp>
        <p:nvSpPr>
          <p:cNvPr id="83" name="Text Box 73"/>
          <p:cNvSpPr txBox="1">
            <a:spLocks noChangeArrowheads="1"/>
          </p:cNvSpPr>
          <p:nvPr/>
        </p:nvSpPr>
        <p:spPr bwMode="auto">
          <a:xfrm>
            <a:off x="8085241" y="4264502"/>
            <a:ext cx="9226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err="1">
                <a:solidFill>
                  <a:srgbClr val="0000FF"/>
                </a:solidFill>
                <a:latin typeface="Constantia" panose="02030602050306030303" pitchFamily="18" charset="0"/>
                <a:cs typeface="Times New Roman" panose="02020603050405020304" pitchFamily="18" charset="0"/>
              </a:rPr>
              <a:t>f</a:t>
            </a:r>
            <a:r>
              <a:rPr lang="en-US" altLang="en-US" b="1" baseline="-25000" dirty="0" err="1">
                <a:solidFill>
                  <a:srgbClr val="0000FF"/>
                </a:solidFill>
                <a:latin typeface="Constantia" panose="02030602050306030303" pitchFamily="18" charset="0"/>
                <a:cs typeface="Times New Roman" panose="02020603050405020304" pitchFamily="18" charset="0"/>
              </a:rPr>
              <a:t>RF</a:t>
            </a:r>
            <a:r>
              <a:rPr lang="en-US" altLang="en-US" b="1" baseline="-25000" dirty="0">
                <a:solidFill>
                  <a:srgbClr val="0000FF"/>
                </a:solidFill>
                <a:latin typeface="Constantia" panose="02030602050306030303" pitchFamily="18" charset="0"/>
                <a:cs typeface="Times New Roman" panose="02020603050405020304" pitchFamily="18" charset="0"/>
              </a:rPr>
              <a:t>, ref.</a:t>
            </a:r>
            <a:endParaRPr lang="en-US" altLang="en-US" b="1" i="1" baseline="-25000" dirty="0">
              <a:solidFill>
                <a:srgbClr val="0000FF"/>
              </a:solidFill>
              <a:latin typeface="Constantia" panose="02030602050306030303" pitchFamily="18" charset="0"/>
              <a:cs typeface="Times New Roman" panose="02020603050405020304" pitchFamily="18" charset="0"/>
            </a:endParaRPr>
          </a:p>
        </p:txBody>
      </p:sp>
      <p:sp>
        <p:nvSpPr>
          <p:cNvPr id="84" name="Line 85"/>
          <p:cNvSpPr>
            <a:spLocks noChangeShapeType="1"/>
          </p:cNvSpPr>
          <p:nvPr/>
        </p:nvSpPr>
        <p:spPr bwMode="auto">
          <a:xfrm>
            <a:off x="8040430" y="3171512"/>
            <a:ext cx="0" cy="250893"/>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85" name="Line 85"/>
          <p:cNvSpPr>
            <a:spLocks noChangeShapeType="1"/>
          </p:cNvSpPr>
          <p:nvPr/>
        </p:nvSpPr>
        <p:spPr bwMode="auto">
          <a:xfrm flipV="1">
            <a:off x="5566181" y="3185447"/>
            <a:ext cx="2474249"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93" name="Text Box 73"/>
          <p:cNvSpPr txBox="1">
            <a:spLocks noChangeArrowheads="1"/>
          </p:cNvSpPr>
          <p:nvPr/>
        </p:nvSpPr>
        <p:spPr bwMode="auto">
          <a:xfrm>
            <a:off x="4591062" y="5923764"/>
            <a:ext cx="194599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i="1" dirty="0">
                <a:latin typeface="Constantia" panose="02030602050306030303" pitchFamily="18" charset="0"/>
                <a:cs typeface="Times New Roman" panose="02020603050405020304" pitchFamily="18" charset="0"/>
              </a:rPr>
              <a:t>h</a:t>
            </a:r>
            <a:r>
              <a:rPr lang="en-US" altLang="en-US" b="1" dirty="0">
                <a:latin typeface="Constantia" panose="02030602050306030303" pitchFamily="18" charset="0"/>
                <a:cs typeface="Times New Roman" panose="02020603050405020304" pitchFamily="18" charset="0"/>
              </a:rPr>
              <a:t> · </a:t>
            </a:r>
            <a:r>
              <a:rPr lang="en-US" altLang="en-US" b="1" i="1" dirty="0" err="1">
                <a:latin typeface="Constantia" panose="02030602050306030303" pitchFamily="18" charset="0"/>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rev</a:t>
            </a:r>
            <a:r>
              <a:rPr lang="en-US" altLang="en-US" b="1" dirty="0">
                <a:latin typeface="Constantia" panose="02030602050306030303" pitchFamily="18" charset="0"/>
                <a:cs typeface="Times New Roman" panose="02020603050405020304" pitchFamily="18" charset="0"/>
              </a:rPr>
              <a:t>, from </a:t>
            </a:r>
            <a:r>
              <a:rPr lang="en-US" altLang="en-US" b="1" i="1" dirty="0">
                <a:latin typeface="Constantia" panose="02030602050306030303" pitchFamily="18" charset="0"/>
                <a:cs typeface="Times New Roman" panose="02020603050405020304" pitchFamily="18" charset="0"/>
              </a:rPr>
              <a:t>B, p</a:t>
            </a:r>
            <a:endParaRPr lang="en-US" altLang="en-US" b="1" i="1" baseline="-25000" dirty="0">
              <a:latin typeface="Constantia" panose="02030602050306030303" pitchFamily="18" charset="0"/>
              <a:cs typeface="Times New Roman" panose="02020603050405020304" pitchFamily="18" charset="0"/>
            </a:endParaRPr>
          </a:p>
        </p:txBody>
      </p:sp>
      <p:grpSp>
        <p:nvGrpSpPr>
          <p:cNvPr id="52" name="Group 51"/>
          <p:cNvGrpSpPr/>
          <p:nvPr/>
        </p:nvGrpSpPr>
        <p:grpSpPr>
          <a:xfrm>
            <a:off x="5988214" y="3829050"/>
            <a:ext cx="1627262" cy="1690681"/>
            <a:chOff x="5988214" y="3829050"/>
            <a:chExt cx="1627262" cy="1690681"/>
          </a:xfrm>
        </p:grpSpPr>
        <p:grpSp>
          <p:nvGrpSpPr>
            <p:cNvPr id="94" name="Group 60"/>
            <p:cNvGrpSpPr>
              <a:grpSpLocks/>
            </p:cNvGrpSpPr>
            <p:nvPr/>
          </p:nvGrpSpPr>
          <p:grpSpPr bwMode="auto">
            <a:xfrm>
              <a:off x="6410247" y="4675669"/>
              <a:ext cx="844062" cy="844062"/>
              <a:chOff x="2592" y="1920"/>
              <a:chExt cx="576" cy="576"/>
            </a:xfrm>
          </p:grpSpPr>
          <p:sp>
            <p:nvSpPr>
              <p:cNvPr id="95" name="Rectangle 6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cs typeface="Times New Roman" panose="02020603050405020304" pitchFamily="18" charset="0"/>
                </a:endParaRPr>
              </a:p>
            </p:txBody>
          </p:sp>
          <p:sp>
            <p:nvSpPr>
              <p:cNvPr id="96" name="Text Box 62"/>
              <p:cNvSpPr txBox="1">
                <a:spLocks noChangeArrowheads="1"/>
              </p:cNvSpPr>
              <p:nvPr/>
            </p:nvSpPr>
            <p:spPr bwMode="auto">
              <a:xfrm>
                <a:off x="2592" y="1984"/>
                <a:ext cx="576"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cs typeface="Times New Roman" panose="02020603050405020304" pitchFamily="18" charset="0"/>
                  </a:rPr>
                  <a:t>Loop filter</a:t>
                </a:r>
              </a:p>
            </p:txBody>
          </p:sp>
        </p:grpSp>
        <p:sp>
          <p:nvSpPr>
            <p:cNvPr id="97" name="Line 51"/>
            <p:cNvSpPr>
              <a:spLocks noChangeShapeType="1"/>
            </p:cNvSpPr>
            <p:nvPr/>
          </p:nvSpPr>
          <p:spPr bwMode="auto">
            <a:xfrm flipH="1" flipV="1">
              <a:off x="5988214" y="5101736"/>
              <a:ext cx="429168"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cs typeface="Times New Roman" panose="02020603050405020304" pitchFamily="18" charset="0"/>
              </a:endParaRPr>
            </a:p>
          </p:txBody>
        </p:sp>
        <p:sp>
          <p:nvSpPr>
            <p:cNvPr id="100" name="Line 51"/>
            <p:cNvSpPr>
              <a:spLocks noChangeShapeType="1"/>
            </p:cNvSpPr>
            <p:nvPr/>
          </p:nvSpPr>
          <p:spPr bwMode="auto">
            <a:xfrm>
              <a:off x="6824662" y="3829050"/>
              <a:ext cx="0" cy="843257"/>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cs typeface="Times New Roman" panose="02020603050405020304" pitchFamily="18" charset="0"/>
              </a:endParaRPr>
            </a:p>
          </p:txBody>
        </p:sp>
        <p:sp>
          <p:nvSpPr>
            <p:cNvPr id="101" name="Line 51"/>
            <p:cNvSpPr>
              <a:spLocks noChangeShapeType="1"/>
            </p:cNvSpPr>
            <p:nvPr/>
          </p:nvSpPr>
          <p:spPr bwMode="auto">
            <a:xfrm flipH="1" flipV="1">
              <a:off x="6824662" y="3843519"/>
              <a:ext cx="790814" cy="0"/>
            </a:xfrm>
            <a:prstGeom prst="line">
              <a:avLst/>
            </a:prstGeom>
            <a:noFill/>
            <a:ln w="28575">
              <a:solidFill>
                <a:schemeClr val="tx1"/>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cs typeface="Times New Roman" panose="02020603050405020304" pitchFamily="18" charset="0"/>
              </a:endParaRPr>
            </a:p>
          </p:txBody>
        </p:sp>
      </p:grpSp>
      <p:sp>
        <p:nvSpPr>
          <p:cNvPr id="87" name="Text Box 73"/>
          <p:cNvSpPr txBox="1">
            <a:spLocks noChangeArrowheads="1"/>
          </p:cNvSpPr>
          <p:nvPr/>
        </p:nvSpPr>
        <p:spPr bwMode="auto">
          <a:xfrm>
            <a:off x="7240385" y="4868101"/>
            <a:ext cx="1633271"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i="1" dirty="0" err="1">
                <a:solidFill>
                  <a:srgbClr val="0000FF"/>
                </a:solidFill>
                <a:latin typeface="Constantia" panose="02030602050306030303" pitchFamily="18" charset="0"/>
                <a:cs typeface="Times New Roman" panose="02020603050405020304" pitchFamily="18" charset="0"/>
              </a:rPr>
              <a:t>f</a:t>
            </a:r>
            <a:r>
              <a:rPr lang="en-US" altLang="en-US" b="1" baseline="-25000" dirty="0" err="1">
                <a:solidFill>
                  <a:srgbClr val="0000FF"/>
                </a:solidFill>
                <a:latin typeface="Constantia" panose="02030602050306030303" pitchFamily="18" charset="0"/>
                <a:cs typeface="Times New Roman" panose="02020603050405020304" pitchFamily="18" charset="0"/>
              </a:rPr>
              <a:t>RF</a:t>
            </a:r>
            <a:r>
              <a:rPr lang="en-US" altLang="en-US" b="1" baseline="-25000" dirty="0">
                <a:solidFill>
                  <a:srgbClr val="0000FF"/>
                </a:solidFill>
                <a:latin typeface="Constantia" panose="02030602050306030303" pitchFamily="18" charset="0"/>
                <a:cs typeface="Times New Roman" panose="02020603050405020304" pitchFamily="18" charset="0"/>
              </a:rPr>
              <a:t>, ref</a:t>
            </a:r>
            <a:r>
              <a:rPr lang="en-US" altLang="en-US" b="1" dirty="0">
                <a:solidFill>
                  <a:srgbClr val="0000FF"/>
                </a:solidFill>
                <a:latin typeface="Constantia" panose="02030602050306030303" pitchFamily="18" charset="0"/>
                <a:cs typeface="Times New Roman" panose="02020603050405020304" pitchFamily="18" charset="0"/>
              </a:rPr>
              <a:t> from another accelerator</a:t>
            </a:r>
            <a:endParaRPr lang="en-US" altLang="en-US" b="1" i="1" dirty="0">
              <a:solidFill>
                <a:srgbClr val="0000FF"/>
              </a:solidFill>
              <a:latin typeface="Constantia" panose="02030602050306030303" pitchFamily="18" charset="0"/>
              <a:cs typeface="Times New Roman" panose="02020603050405020304" pitchFamily="18" charset="0"/>
            </a:endParaRPr>
          </a:p>
        </p:txBody>
      </p:sp>
      <p:sp>
        <p:nvSpPr>
          <p:cNvPr id="88" name="Rectangle 7"/>
          <p:cNvSpPr>
            <a:spLocks noChangeArrowheads="1"/>
          </p:cNvSpPr>
          <p:nvPr/>
        </p:nvSpPr>
        <p:spPr bwMode="auto">
          <a:xfrm>
            <a:off x="540288" y="6313611"/>
            <a:ext cx="8063962" cy="463254"/>
          </a:xfrm>
          <a:prstGeom prst="rect">
            <a:avLst/>
          </a:prstGeom>
          <a:noFill/>
          <a:ln w="9525">
            <a:noFill/>
            <a:miter lim="800000"/>
            <a:headEnd/>
            <a:tailEnd/>
          </a:ln>
          <a:effectLst/>
        </p:spPr>
        <p:txBody>
          <a:bodyPr/>
          <a:lstStyle/>
          <a:p>
            <a:pPr marL="342900" indent="-342900" algn="ctr">
              <a:spcBef>
                <a:spcPct val="20000"/>
              </a:spcBef>
              <a:buClr>
                <a:schemeClr val="tx1"/>
              </a:buClr>
              <a:buFont typeface="Symbol" panose="05050102010706020507" pitchFamily="18" charset="2"/>
              <a:buChar char="®"/>
            </a:pPr>
            <a:r>
              <a:rPr lang="en-GB" sz="2000" b="1" dirty="0">
                <a:latin typeface="Constantia" pitchFamily="18" charset="0"/>
                <a:cs typeface="Times New Roman" pitchFamily="18" charset="0"/>
                <a:sym typeface="Wingdings" pitchFamily="2" charset="2"/>
              </a:rPr>
              <a:t>Synchronize between accelerators for </a:t>
            </a:r>
            <a:r>
              <a:rPr lang="en-GB" sz="2000" b="1" dirty="0">
                <a:solidFill>
                  <a:srgbClr val="C0504D"/>
                </a:solidFill>
                <a:latin typeface="Constantia" pitchFamily="18" charset="0"/>
                <a:cs typeface="Times New Roman" pitchFamily="18" charset="0"/>
                <a:sym typeface="Wingdings" pitchFamily="2" charset="2"/>
              </a:rPr>
              <a:t>transfer</a:t>
            </a:r>
          </a:p>
        </p:txBody>
      </p:sp>
      <p:grpSp>
        <p:nvGrpSpPr>
          <p:cNvPr id="76" name="Group 75"/>
          <p:cNvGrpSpPr/>
          <p:nvPr/>
        </p:nvGrpSpPr>
        <p:grpSpPr>
          <a:xfrm>
            <a:off x="6471350" y="660156"/>
            <a:ext cx="2536578" cy="1235320"/>
            <a:chOff x="6480587" y="660156"/>
            <a:chExt cx="2536578" cy="1235320"/>
          </a:xfrm>
        </p:grpSpPr>
        <p:sp>
          <p:nvSpPr>
            <p:cNvPr id="77" name="Line 87"/>
            <p:cNvSpPr>
              <a:spLocks noChangeShapeType="1"/>
            </p:cNvSpPr>
            <p:nvPr/>
          </p:nvSpPr>
          <p:spPr bwMode="auto">
            <a:xfrm>
              <a:off x="6691602" y="913668"/>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78" name="Text Box 88"/>
            <p:cNvSpPr txBox="1">
              <a:spLocks noChangeArrowheads="1"/>
            </p:cNvSpPr>
            <p:nvPr/>
          </p:nvSpPr>
          <p:spPr bwMode="auto">
            <a:xfrm>
              <a:off x="7254310" y="730495"/>
              <a:ext cx="984738"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RF</a:t>
              </a:r>
              <a:endParaRPr lang="en-US" altLang="en-US" sz="1846" b="1" baseline="-25000" dirty="0">
                <a:latin typeface="Constantia" panose="02030602050306030303" pitchFamily="18" charset="0"/>
                <a:cs typeface="Times New Roman" panose="02020603050405020304" pitchFamily="18" charset="0"/>
              </a:endParaRPr>
            </a:p>
          </p:txBody>
        </p:sp>
        <p:sp>
          <p:nvSpPr>
            <p:cNvPr id="82" name="Line 89"/>
            <p:cNvSpPr>
              <a:spLocks noChangeShapeType="1"/>
            </p:cNvSpPr>
            <p:nvPr/>
          </p:nvSpPr>
          <p:spPr bwMode="auto">
            <a:xfrm>
              <a:off x="6691602" y="1265360"/>
              <a:ext cx="562708"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89" name="Text Box 90"/>
            <p:cNvSpPr txBox="1">
              <a:spLocks noChangeArrowheads="1"/>
            </p:cNvSpPr>
            <p:nvPr/>
          </p:nvSpPr>
          <p:spPr bwMode="auto">
            <a:xfrm>
              <a:off x="7254310" y="1082187"/>
              <a:ext cx="1547446" cy="376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cs typeface="Times New Roman" panose="02020603050405020304" pitchFamily="18" charset="0"/>
                </a:rPr>
                <a:t>Slow signal</a:t>
              </a:r>
              <a:endParaRPr lang="en-US" altLang="en-US" sz="1846" b="1" baseline="-25000" dirty="0">
                <a:latin typeface="Constantia" panose="02030602050306030303" pitchFamily="18" charset="0"/>
                <a:cs typeface="Times New Roman" panose="02020603050405020304" pitchFamily="18" charset="0"/>
              </a:endParaRPr>
            </a:p>
          </p:txBody>
        </p:sp>
        <p:sp>
          <p:nvSpPr>
            <p:cNvPr id="90" name="Rectangle 91"/>
            <p:cNvSpPr>
              <a:spLocks noChangeArrowheads="1"/>
            </p:cNvSpPr>
            <p:nvPr/>
          </p:nvSpPr>
          <p:spPr bwMode="auto">
            <a:xfrm>
              <a:off x="6480587" y="660156"/>
              <a:ext cx="2390645" cy="1235320"/>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sp>
          <p:nvSpPr>
            <p:cNvPr id="91" name="Up Arrow 90"/>
            <p:cNvSpPr/>
            <p:nvPr/>
          </p:nvSpPr>
          <p:spPr>
            <a:xfrm rot="5400000">
              <a:off x="6842943" y="1341053"/>
              <a:ext cx="264419" cy="558312"/>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92" name="Text Box 90"/>
            <p:cNvSpPr txBox="1">
              <a:spLocks noChangeArrowheads="1"/>
            </p:cNvSpPr>
            <p:nvPr/>
          </p:nvSpPr>
          <p:spPr bwMode="auto">
            <a:xfrm>
              <a:off x="7254308" y="1434104"/>
              <a:ext cx="176285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000" b="1" i="1" dirty="0">
                  <a:latin typeface="Constantia" panose="02030602050306030303" pitchFamily="18" charset="0"/>
                  <a:cs typeface="Times New Roman" panose="02020603050405020304" pitchFamily="18" charset="0"/>
                </a:rPr>
                <a:t>h</a:t>
              </a:r>
              <a:r>
                <a:rPr lang="en-US" altLang="en-US" sz="1846" b="1" dirty="0">
                  <a:latin typeface="Constantia" panose="02030602050306030303" pitchFamily="18" charset="0"/>
                  <a:cs typeface="Times New Roman" panose="02020603050405020304" pitchFamily="18" charset="0"/>
                </a:rPr>
                <a:t> </a:t>
              </a:r>
              <a:r>
                <a:rPr lang="en-US" altLang="en-US" sz="1846" b="1" i="1" dirty="0" err="1">
                  <a:latin typeface="Constantia" panose="02030602050306030303" pitchFamily="18" charset="0"/>
                  <a:cs typeface="Times New Roman" panose="02020603050405020304" pitchFamily="18" charset="0"/>
                </a:rPr>
                <a:t>f</a:t>
              </a:r>
              <a:r>
                <a:rPr lang="en-US" altLang="en-US" sz="1846" b="1" baseline="-25000" dirty="0" err="1">
                  <a:latin typeface="Constantia" panose="02030602050306030303" pitchFamily="18" charset="0"/>
                  <a:cs typeface="Times New Roman" panose="02020603050405020304" pitchFamily="18" charset="0"/>
                </a:rPr>
                <a:t>rev</a:t>
              </a:r>
              <a:r>
                <a:rPr lang="en-US" altLang="en-US" sz="1846" b="1" dirty="0">
                  <a:latin typeface="Constantia" panose="02030602050306030303" pitchFamily="18" charset="0"/>
                  <a:cs typeface="Times New Roman" panose="02020603050405020304" pitchFamily="18" charset="0"/>
                </a:rPr>
                <a:t> (digital)</a:t>
              </a:r>
            </a:p>
          </p:txBody>
        </p:sp>
      </p:grpSp>
      <p:sp>
        <p:nvSpPr>
          <p:cNvPr id="99" name="Text Box 76"/>
          <p:cNvSpPr txBox="1">
            <a:spLocks noChangeArrowheads="1"/>
          </p:cNvSpPr>
          <p:nvPr/>
        </p:nvSpPr>
        <p:spPr bwMode="auto">
          <a:xfrm>
            <a:off x="3956801" y="4737302"/>
            <a:ext cx="11160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dirty="0" err="1">
                <a:latin typeface="Symbol" panose="05050102010706020507" pitchFamily="18" charset="2"/>
                <a:cs typeface="Times New Roman" panose="02020603050405020304" pitchFamily="18" charset="0"/>
              </a:rPr>
              <a:t>f</a:t>
            </a:r>
            <a:r>
              <a:rPr lang="en-US" altLang="en-US" b="1" baseline="-25000" dirty="0" err="1">
                <a:latin typeface="Constantia" panose="02030602050306030303" pitchFamily="18" charset="0"/>
                <a:cs typeface="Times New Roman" panose="02020603050405020304" pitchFamily="18" charset="0"/>
              </a:rPr>
              <a:t>err</a:t>
            </a:r>
            <a:r>
              <a:rPr lang="en-US" altLang="en-US" b="1" i="1" dirty="0">
                <a:latin typeface="Constantia" panose="02030602050306030303" pitchFamily="18" charset="0"/>
                <a:cs typeface="Times New Roman" panose="02020603050405020304" pitchFamily="18" charset="0"/>
              </a:rPr>
              <a:t> </a:t>
            </a:r>
            <a:r>
              <a:rPr lang="en-GB" altLang="en-US" b="1" dirty="0">
                <a:latin typeface="Constantia" panose="02030602050306030303" pitchFamily="18" charset="0"/>
                <a:cs typeface="Times New Roman" panose="02020603050405020304" pitchFamily="18" charset="0"/>
              </a:rPr>
              <a:t>~</a:t>
            </a:r>
            <a:r>
              <a:rPr lang="en-US" altLang="en-US" b="1" dirty="0" err="1">
                <a:latin typeface="Symbol" panose="05050102010706020507" pitchFamily="18" charset="2"/>
                <a:cs typeface="Times New Roman" panose="02020603050405020304" pitchFamily="18" charset="0"/>
              </a:rPr>
              <a:t>D</a:t>
            </a:r>
            <a:r>
              <a:rPr lang="en-US" altLang="en-US" b="1" i="1" dirty="0" err="1">
                <a:latin typeface="Constantia" panose="02030602050306030303" pitchFamily="18" charset="0"/>
                <a:cs typeface="Times New Roman" panose="02020603050405020304" pitchFamily="18" charset="0"/>
              </a:rPr>
              <a:t>f</a:t>
            </a:r>
            <a:r>
              <a:rPr lang="en-US" altLang="en-US" b="1" dirty="0">
                <a:latin typeface="Constantia" panose="02030602050306030303" pitchFamily="18" charset="0"/>
                <a:cs typeface="Times New Roman" panose="02020603050405020304" pitchFamily="18" charset="0"/>
              </a:rPr>
              <a:t> </a:t>
            </a:r>
            <a:endParaRPr lang="en-US" altLang="en-US" b="1" baseline="-25000" dirty="0">
              <a:latin typeface="Constantia" panose="02030602050306030303" pitchFamily="18" charset="0"/>
              <a:cs typeface="Times New Roman" panose="02020603050405020304" pitchFamily="18" charset="0"/>
            </a:endParaRPr>
          </a:p>
        </p:txBody>
      </p:sp>
      <p:sp>
        <p:nvSpPr>
          <p:cNvPr id="102" name="Text Box 72"/>
          <p:cNvSpPr txBox="1">
            <a:spLocks noChangeArrowheads="1"/>
          </p:cNvSpPr>
          <p:nvPr/>
        </p:nvSpPr>
        <p:spPr bwMode="auto">
          <a:xfrm>
            <a:off x="207858" y="4744284"/>
            <a:ext cx="1828800" cy="6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latin typeface="Constantia" panose="02030602050306030303" pitchFamily="18" charset="0"/>
                <a:cs typeface="Times New Roman" panose="02020603050405020304" pitchFamily="18" charset="0"/>
              </a:rPr>
              <a:t>Synchronous phase, </a:t>
            </a:r>
            <a:r>
              <a:rPr lang="en-US" altLang="en-US" b="1" dirty="0">
                <a:latin typeface="Symbol" panose="05050102010706020507" pitchFamily="18" charset="2"/>
                <a:cs typeface="Times New Roman" panose="02020603050405020304" pitchFamily="18" charset="0"/>
              </a:rPr>
              <a:t>f</a:t>
            </a:r>
            <a:r>
              <a:rPr lang="en-US" altLang="en-US" b="1" baseline="-25000" dirty="0">
                <a:latin typeface="Constantia" panose="02030602050306030303" pitchFamily="18" charset="0"/>
                <a:cs typeface="Times New Roman" panose="02020603050405020304" pitchFamily="18" charset="0"/>
              </a:rPr>
              <a:t>s</a:t>
            </a:r>
          </a:p>
        </p:txBody>
      </p:sp>
      <p:sp>
        <p:nvSpPr>
          <p:cNvPr id="103" name="Line 51">
            <a:extLst>
              <a:ext uri="{FF2B5EF4-FFF2-40B4-BE49-F238E27FC236}">
                <a16:creationId xmlns:a16="http://schemas.microsoft.com/office/drawing/2014/main" id="{57DBCE85-27D9-4D83-B2F1-46065E49907E}"/>
              </a:ext>
            </a:extLst>
          </p:cNvPr>
          <p:cNvSpPr>
            <a:spLocks noChangeShapeType="1"/>
          </p:cNvSpPr>
          <p:nvPr/>
        </p:nvSpPr>
        <p:spPr bwMode="auto">
          <a:xfrm>
            <a:off x="2783552" y="5101737"/>
            <a:ext cx="462330"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48472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8645" y="2062533"/>
            <a:ext cx="2527019" cy="25200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6391" y="2062533"/>
            <a:ext cx="2527019" cy="2520000"/>
          </a:xfrm>
          <a:prstGeom prst="rect">
            <a:avLst/>
          </a:prstGeom>
        </p:spPr>
      </p:pic>
      <p:sp>
        <p:nvSpPr>
          <p:cNvPr id="5" name="Rectangle 3"/>
          <p:cNvSpPr>
            <a:spLocks noChangeArrowheads="1"/>
          </p:cNvSpPr>
          <p:nvPr/>
        </p:nvSpPr>
        <p:spPr bwMode="auto">
          <a:xfrm>
            <a:off x="0" y="3175"/>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Before synchronization</a:t>
            </a:r>
            <a:endParaRPr lang="en-GB" sz="3200" dirty="0">
              <a:solidFill>
                <a:srgbClr val="1F497D"/>
              </a:solidFill>
              <a:latin typeface="Constantia" pitchFamily="18" charset="0"/>
            </a:endParaRPr>
          </a:p>
        </p:txBody>
      </p:sp>
      <p:sp>
        <p:nvSpPr>
          <p:cNvPr id="8" name="Text Box 32"/>
          <p:cNvSpPr txBox="1">
            <a:spLocks noChangeArrowheads="1"/>
          </p:cNvSpPr>
          <p:nvPr/>
        </p:nvSpPr>
        <p:spPr bwMode="auto">
          <a:xfrm>
            <a:off x="1933575" y="1379250"/>
            <a:ext cx="2212089" cy="584775"/>
          </a:xfrm>
          <a:prstGeom prst="rect">
            <a:avLst/>
          </a:prstGeom>
          <a:noFill/>
          <a:ln>
            <a:noFill/>
          </a:ln>
          <a:effectLst/>
        </p:spPr>
        <p:txBody>
          <a:bodyPr wrap="square">
            <a:spAutoFit/>
          </a:bodyPr>
          <a:lstStyle/>
          <a:p>
            <a:pPr algn="ctr"/>
            <a:r>
              <a:rPr lang="en-GB" altLang="en-US" sz="1600" b="1" dirty="0">
                <a:solidFill>
                  <a:srgbClr val="C0504D"/>
                </a:solidFill>
                <a:latin typeface="Constantia" panose="02030602050306030303" pitchFamily="18" charset="0"/>
              </a:rPr>
              <a:t>Target</a:t>
            </a:r>
            <a:r>
              <a:rPr lang="en-GB" altLang="en-US" sz="1600" b="1" dirty="0">
                <a:latin typeface="Constantia" panose="02030602050306030303" pitchFamily="18" charset="0"/>
              </a:rPr>
              <a:t> accelerator is </a:t>
            </a:r>
            <a:r>
              <a:rPr lang="en-GB" altLang="en-US" sz="1600" b="1" dirty="0">
                <a:solidFill>
                  <a:srgbClr val="C0504D"/>
                </a:solidFill>
                <a:latin typeface="Constantia" panose="02030602050306030303" pitchFamily="18" charset="0"/>
              </a:rPr>
              <a:t>master</a:t>
            </a:r>
            <a:r>
              <a:rPr lang="en-GB" altLang="en-US" sz="1600" b="1" dirty="0">
                <a:latin typeface="Constantia" panose="02030602050306030303" pitchFamily="18" charset="0"/>
              </a:rPr>
              <a:t> at transfer</a:t>
            </a:r>
            <a:endParaRPr lang="en-US" altLang="en-US" sz="1600" b="1" baseline="-25000" dirty="0">
              <a:latin typeface="Constantia" panose="02030602050306030303" pitchFamily="18" charset="0"/>
            </a:endParaRPr>
          </a:p>
        </p:txBody>
      </p:sp>
      <p:sp>
        <p:nvSpPr>
          <p:cNvPr id="9" name="Text Box 32"/>
          <p:cNvSpPr txBox="1">
            <a:spLocks noChangeArrowheads="1"/>
          </p:cNvSpPr>
          <p:nvPr/>
        </p:nvSpPr>
        <p:spPr bwMode="auto">
          <a:xfrm>
            <a:off x="5570288" y="1408671"/>
            <a:ext cx="2212089" cy="584775"/>
          </a:xfrm>
          <a:prstGeom prst="rect">
            <a:avLst/>
          </a:prstGeom>
          <a:noFill/>
          <a:ln>
            <a:noFill/>
          </a:ln>
          <a:effectLst/>
        </p:spPr>
        <p:txBody>
          <a:bodyPr wrap="square">
            <a:spAutoFit/>
          </a:bodyPr>
          <a:lstStyle/>
          <a:p>
            <a:pPr algn="ctr"/>
            <a:r>
              <a:rPr lang="en-GB" altLang="en-US" sz="1600" b="1" dirty="0">
                <a:solidFill>
                  <a:srgbClr val="C0504D"/>
                </a:solidFill>
                <a:latin typeface="Constantia" panose="02030602050306030303" pitchFamily="18" charset="0"/>
              </a:rPr>
              <a:t>Target</a:t>
            </a:r>
            <a:r>
              <a:rPr lang="en-GB" altLang="en-US" sz="1600" b="1" dirty="0">
                <a:latin typeface="Constantia" panose="02030602050306030303" pitchFamily="18" charset="0"/>
              </a:rPr>
              <a:t> accelerator is </a:t>
            </a:r>
            <a:r>
              <a:rPr lang="en-GB" altLang="en-US" sz="1600" b="1" dirty="0">
                <a:solidFill>
                  <a:srgbClr val="C0504D"/>
                </a:solidFill>
                <a:latin typeface="Constantia" panose="02030602050306030303" pitchFamily="18" charset="0"/>
              </a:rPr>
              <a:t>master</a:t>
            </a:r>
            <a:r>
              <a:rPr lang="en-GB" altLang="en-US" sz="1600" b="1" dirty="0">
                <a:latin typeface="Constantia" panose="02030602050306030303" pitchFamily="18" charset="0"/>
              </a:rPr>
              <a:t> at transfer</a:t>
            </a:r>
            <a:endParaRPr lang="en-US" altLang="en-US" sz="1600" b="1" baseline="-25000" dirty="0">
              <a:latin typeface="Constantia" panose="02030602050306030303" pitchFamily="18" charset="0"/>
            </a:endParaRPr>
          </a:p>
        </p:txBody>
      </p:sp>
      <p:sp>
        <p:nvSpPr>
          <p:cNvPr id="12"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Simple test case of circumference ratio 2: </a:t>
            </a:r>
            <a:r>
              <a:rPr lang="en-GB" sz="2100" b="1" i="1" dirty="0">
                <a:latin typeface="Constantia" pitchFamily="18" charset="0"/>
                <a:cs typeface="Times New Roman" pitchFamily="18" charset="0"/>
                <a:sym typeface="Wingdings" pitchFamily="2" charset="2"/>
              </a:rPr>
              <a:t>C</a:t>
            </a:r>
            <a:r>
              <a:rPr lang="en-GB" sz="2100" b="1" baseline="-25000" dirty="0">
                <a:latin typeface="Constantia" pitchFamily="18" charset="0"/>
                <a:cs typeface="Times New Roman" pitchFamily="18" charset="0"/>
                <a:sym typeface="Wingdings" pitchFamily="2" charset="2"/>
              </a:rPr>
              <a:t>2</a:t>
            </a:r>
            <a:r>
              <a:rPr lang="en-GB" sz="2100" b="1" dirty="0">
                <a:latin typeface="Constantia" pitchFamily="18" charset="0"/>
                <a:cs typeface="Times New Roman" pitchFamily="18" charset="0"/>
                <a:sym typeface="Wingdings" pitchFamily="2" charset="2"/>
              </a:rPr>
              <a:t> = 2</a:t>
            </a:r>
            <a:r>
              <a:rPr lang="en-GB" sz="2100" b="1" i="1" dirty="0">
                <a:latin typeface="Constantia" pitchFamily="18" charset="0"/>
                <a:cs typeface="Times New Roman" pitchFamily="18" charset="0"/>
                <a:sym typeface="Wingdings" pitchFamily="2" charset="2"/>
              </a:rPr>
              <a:t>C</a:t>
            </a:r>
            <a:r>
              <a:rPr lang="en-GB" sz="2100" b="1" baseline="-25000" dirty="0">
                <a:latin typeface="Constantia" pitchFamily="18" charset="0"/>
                <a:cs typeface="Times New Roman" pitchFamily="18" charset="0"/>
                <a:sym typeface="Wingdings" pitchFamily="2" charset="2"/>
              </a:rPr>
              <a:t>1</a:t>
            </a:r>
            <a:r>
              <a:rPr lang="en-GB" sz="2100" b="1" dirty="0">
                <a:latin typeface="Constantia" pitchFamily="18" charset="0"/>
                <a:cs typeface="Times New Roman" pitchFamily="18" charset="0"/>
                <a:sym typeface="Wingdings" pitchFamily="2" charset="2"/>
              </a:rPr>
              <a:t> </a:t>
            </a:r>
          </a:p>
        </p:txBody>
      </p:sp>
      <p:sp>
        <p:nvSpPr>
          <p:cNvPr id="11" name="Rectangle 7"/>
          <p:cNvSpPr>
            <a:spLocks noChangeArrowheads="1"/>
          </p:cNvSpPr>
          <p:nvPr/>
        </p:nvSpPr>
        <p:spPr bwMode="auto">
          <a:xfrm>
            <a:off x="550118" y="5346668"/>
            <a:ext cx="7850188" cy="83442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Synchronize both accelerator to force: </a:t>
            </a:r>
            <a:r>
              <a:rPr lang="en-GB" sz="2100" b="1" i="1" dirty="0">
                <a:latin typeface="Constantia" pitchFamily="18" charset="0"/>
                <a:cs typeface="Times New Roman" pitchFamily="18" charset="0"/>
                <a:sym typeface="Wingdings" pitchFamily="2" charset="2"/>
              </a:rPr>
              <a:t>f</a:t>
            </a:r>
            <a:r>
              <a:rPr lang="en-GB" sz="2100" b="1" baseline="-25000" dirty="0">
                <a:latin typeface="Constantia" pitchFamily="18" charset="0"/>
                <a:cs typeface="Times New Roman" pitchFamily="18" charset="0"/>
                <a:sym typeface="Wingdings" pitchFamily="2" charset="2"/>
              </a:rPr>
              <a:t>rev,1</a:t>
            </a:r>
            <a:r>
              <a:rPr lang="en-GB" sz="2100" b="1" dirty="0">
                <a:latin typeface="Constantia" pitchFamily="18" charset="0"/>
                <a:cs typeface="Times New Roman" pitchFamily="18" charset="0"/>
                <a:sym typeface="Wingdings" pitchFamily="2" charset="2"/>
              </a:rPr>
              <a:t> = 2</a:t>
            </a:r>
            <a:r>
              <a:rPr lang="en-GB" sz="2100" b="1" i="1" dirty="0">
                <a:latin typeface="Constantia" pitchFamily="18" charset="0"/>
                <a:cs typeface="Times New Roman" pitchFamily="18" charset="0"/>
                <a:sym typeface="Wingdings" pitchFamily="2" charset="2"/>
              </a:rPr>
              <a:t>f</a:t>
            </a:r>
            <a:r>
              <a:rPr lang="en-GB" sz="2100" b="1" baseline="-25000" dirty="0">
                <a:latin typeface="Constantia" pitchFamily="18" charset="0"/>
                <a:cs typeface="Times New Roman" pitchFamily="18" charset="0"/>
                <a:sym typeface="Wingdings" pitchFamily="2" charset="2"/>
              </a:rPr>
              <a:t>rev,2</a:t>
            </a:r>
            <a:r>
              <a:rPr lang="en-GB" sz="2100" b="1" dirty="0">
                <a:latin typeface="Constantia" pitchFamily="18" charset="0"/>
                <a:cs typeface="Times New Roman" pitchFamily="18" charset="0"/>
                <a:sym typeface="Wingdings" pitchFamily="2" charset="2"/>
              </a:rPr>
              <a:t> </a:t>
            </a:r>
            <a:endParaRPr lang="en-US" b="1" dirty="0">
              <a:solidFill>
                <a:srgbClr val="1F497D"/>
              </a:solidFill>
              <a:latin typeface="Constantia" pitchFamily="18" charset="0"/>
              <a:cs typeface="Times New Roman" pitchFamily="18" charset="0"/>
              <a:sym typeface="Wingdings" pitchFamily="2" charset="2"/>
            </a:endParaRPr>
          </a:p>
          <a:p>
            <a:pPr marL="342900" indent="-342900" algn="l">
              <a:spcBef>
                <a:spcPct val="20000"/>
              </a:spcBef>
              <a:buClr>
                <a:srgbClr val="1F497D"/>
              </a:buClr>
              <a:buFont typeface="Symbol" panose="05050102010706020507" pitchFamily="18" charset="2"/>
              <a:buChar char="®"/>
            </a:pPr>
            <a:endParaRPr lang="en-US" b="1" dirty="0">
              <a:solidFill>
                <a:srgbClr val="1F497D"/>
              </a:solidFill>
              <a:latin typeface="Constantia" pitchFamily="18" charset="0"/>
              <a:cs typeface="Times New Roman" pitchFamily="18" charset="0"/>
              <a:sym typeface="Wingdings" pitchFamily="2" charset="2"/>
            </a:endParaRPr>
          </a:p>
          <a:p>
            <a:pPr marL="342900" indent="-342900" algn="l">
              <a:spcBef>
                <a:spcPct val="20000"/>
              </a:spcBef>
              <a:buClr>
                <a:srgbClr val="1F497D"/>
              </a:buClr>
              <a:buFont typeface="Arial" panose="020B0604020202020204" pitchFamily="34" charset="0"/>
              <a:buChar char="•"/>
            </a:pPr>
            <a:endParaRPr lang="en-US" sz="2000" b="1" dirty="0">
              <a:latin typeface="Constantia" pitchFamily="18" charset="0"/>
              <a:cs typeface="Times New Roman" pitchFamily="18" charset="0"/>
              <a:sym typeface="Wingdings" pitchFamily="2" charset="2"/>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8644" y="2062800"/>
            <a:ext cx="2527019" cy="2520000"/>
          </a:xfrm>
          <a:prstGeom prst="rect">
            <a:avLst/>
          </a:prstGeom>
        </p:spPr>
      </p:pic>
    </p:spTree>
    <p:extLst>
      <p:ext uri="{BB962C8B-B14F-4D97-AF65-F5344CB8AC3E}">
        <p14:creationId xmlns:p14="http://schemas.microsoft.com/office/powerpoint/2010/main" val="399351751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7304" y="2057579"/>
            <a:ext cx="2527019" cy="2520000"/>
          </a:xfrm>
          <a:prstGeom prst="rect">
            <a:avLst/>
          </a:prstGeom>
        </p:spPr>
      </p:pic>
      <p:sp>
        <p:nvSpPr>
          <p:cNvPr id="5" name="Rectangle 3"/>
          <p:cNvSpPr>
            <a:spLocks noChangeArrowheads="1"/>
          </p:cNvSpPr>
          <p:nvPr/>
        </p:nvSpPr>
        <p:spPr bwMode="auto">
          <a:xfrm>
            <a:off x="0" y="3175"/>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After synchronization</a:t>
            </a:r>
            <a:endParaRPr lang="en-GB" sz="3200" dirty="0">
              <a:solidFill>
                <a:srgbClr val="1F497D"/>
              </a:solidFill>
              <a:latin typeface="Constantia" pitchFamily="18" charset="0"/>
            </a:endParaRPr>
          </a:p>
        </p:txBody>
      </p:sp>
      <p:sp>
        <p:nvSpPr>
          <p:cNvPr id="8" name="Text Box 32"/>
          <p:cNvSpPr txBox="1">
            <a:spLocks noChangeArrowheads="1"/>
          </p:cNvSpPr>
          <p:nvPr/>
        </p:nvSpPr>
        <p:spPr bwMode="auto">
          <a:xfrm>
            <a:off x="2924175" y="1379250"/>
            <a:ext cx="3132816" cy="584775"/>
          </a:xfrm>
          <a:prstGeom prst="rect">
            <a:avLst/>
          </a:prstGeom>
          <a:noFill/>
          <a:ln>
            <a:noFill/>
          </a:ln>
          <a:effectLst/>
        </p:spPr>
        <p:txBody>
          <a:bodyPr wrap="square">
            <a:spAutoFit/>
          </a:bodyPr>
          <a:lstStyle/>
          <a:p>
            <a:pPr algn="ctr"/>
            <a:r>
              <a:rPr lang="en-GB" altLang="en-US" sz="1600" b="1" dirty="0">
                <a:solidFill>
                  <a:srgbClr val="C0504D"/>
                </a:solidFill>
                <a:latin typeface="Constantia" panose="02030602050306030303" pitchFamily="18" charset="0"/>
              </a:rPr>
              <a:t>Source</a:t>
            </a:r>
            <a:r>
              <a:rPr lang="en-GB" altLang="en-US" sz="1600" b="1" dirty="0">
                <a:latin typeface="Constantia" panose="02030602050306030303" pitchFamily="18" charset="0"/>
              </a:rPr>
              <a:t> or target accelerator           is </a:t>
            </a:r>
            <a:r>
              <a:rPr lang="en-GB" altLang="en-US" sz="1600" b="1" dirty="0">
                <a:solidFill>
                  <a:srgbClr val="C0504D"/>
                </a:solidFill>
                <a:latin typeface="Constantia" panose="02030602050306030303" pitchFamily="18" charset="0"/>
              </a:rPr>
              <a:t>master</a:t>
            </a:r>
            <a:r>
              <a:rPr lang="en-GB" altLang="en-US" sz="1600" b="1" dirty="0">
                <a:latin typeface="Constantia" panose="02030602050306030303" pitchFamily="18" charset="0"/>
              </a:rPr>
              <a:t> at transfer</a:t>
            </a:r>
            <a:endParaRPr lang="en-US" altLang="en-US" sz="1600" b="1" baseline="-25000" dirty="0">
              <a:latin typeface="Constantia" panose="02030602050306030303" pitchFamily="18" charset="0"/>
            </a:endParaRPr>
          </a:p>
        </p:txBody>
      </p:sp>
      <p:sp>
        <p:nvSpPr>
          <p:cNvPr id="12"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Simple test case of circumference ratio 2: </a:t>
            </a:r>
            <a:r>
              <a:rPr lang="en-GB" sz="2100" b="1" i="1" dirty="0">
                <a:latin typeface="Constantia" pitchFamily="18" charset="0"/>
                <a:cs typeface="Times New Roman" pitchFamily="18" charset="0"/>
                <a:sym typeface="Wingdings" pitchFamily="2" charset="2"/>
              </a:rPr>
              <a:t>C</a:t>
            </a:r>
            <a:r>
              <a:rPr lang="en-GB" sz="2100" b="1" baseline="-25000" dirty="0">
                <a:latin typeface="Constantia" pitchFamily="18" charset="0"/>
                <a:cs typeface="Times New Roman" pitchFamily="18" charset="0"/>
                <a:sym typeface="Wingdings" pitchFamily="2" charset="2"/>
              </a:rPr>
              <a:t>2</a:t>
            </a:r>
            <a:r>
              <a:rPr lang="en-GB" sz="2100" b="1" dirty="0">
                <a:latin typeface="Constantia" pitchFamily="18" charset="0"/>
                <a:cs typeface="Times New Roman" pitchFamily="18" charset="0"/>
                <a:sym typeface="Wingdings" pitchFamily="2" charset="2"/>
              </a:rPr>
              <a:t> = 2</a:t>
            </a:r>
            <a:r>
              <a:rPr lang="en-GB" sz="2100" b="1" i="1" dirty="0">
                <a:latin typeface="Constantia" pitchFamily="18" charset="0"/>
                <a:cs typeface="Times New Roman" pitchFamily="18" charset="0"/>
                <a:sym typeface="Wingdings" pitchFamily="2" charset="2"/>
              </a:rPr>
              <a:t>C</a:t>
            </a:r>
            <a:r>
              <a:rPr lang="en-GB" sz="2100" b="1" baseline="-25000" dirty="0">
                <a:latin typeface="Constantia" pitchFamily="18" charset="0"/>
                <a:cs typeface="Times New Roman" pitchFamily="18" charset="0"/>
                <a:sym typeface="Wingdings" pitchFamily="2" charset="2"/>
              </a:rPr>
              <a:t>1</a:t>
            </a:r>
            <a:r>
              <a:rPr lang="en-GB" sz="2100" b="1" dirty="0">
                <a:latin typeface="Constantia" pitchFamily="18" charset="0"/>
                <a:cs typeface="Times New Roman" pitchFamily="18" charset="0"/>
                <a:sym typeface="Wingdings" pitchFamily="2" charset="2"/>
              </a:rPr>
              <a:t> </a:t>
            </a:r>
          </a:p>
        </p:txBody>
      </p:sp>
      <p:sp>
        <p:nvSpPr>
          <p:cNvPr id="11" name="Rectangle 7"/>
          <p:cNvSpPr>
            <a:spLocks noChangeArrowheads="1"/>
          </p:cNvSpPr>
          <p:nvPr/>
        </p:nvSpPr>
        <p:spPr bwMode="auto">
          <a:xfrm>
            <a:off x="550118" y="5346668"/>
            <a:ext cx="8054132" cy="83442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Revolution frequencies coupled: </a:t>
            </a:r>
            <a:r>
              <a:rPr lang="en-GB" sz="2100" b="1" i="1" dirty="0">
                <a:solidFill>
                  <a:srgbClr val="1F497D"/>
                </a:solidFill>
                <a:latin typeface="Constantia" pitchFamily="18" charset="0"/>
                <a:cs typeface="Times New Roman" pitchFamily="18" charset="0"/>
                <a:sym typeface="Wingdings" pitchFamily="2" charset="2"/>
              </a:rPr>
              <a:t>f</a:t>
            </a:r>
            <a:r>
              <a:rPr lang="en-GB" sz="2100" b="1" baseline="-25000" dirty="0">
                <a:solidFill>
                  <a:srgbClr val="1F497D"/>
                </a:solidFill>
                <a:latin typeface="Constantia" pitchFamily="18" charset="0"/>
                <a:cs typeface="Times New Roman" pitchFamily="18" charset="0"/>
                <a:sym typeface="Wingdings" pitchFamily="2" charset="2"/>
              </a:rPr>
              <a:t>rev,1</a:t>
            </a:r>
            <a:r>
              <a:rPr lang="en-GB" sz="2100" b="1" dirty="0">
                <a:solidFill>
                  <a:srgbClr val="1F497D"/>
                </a:solidFill>
                <a:latin typeface="Constantia" pitchFamily="18" charset="0"/>
                <a:cs typeface="Times New Roman" pitchFamily="18" charset="0"/>
                <a:sym typeface="Wingdings" pitchFamily="2" charset="2"/>
              </a:rPr>
              <a:t> = 2</a:t>
            </a:r>
            <a:r>
              <a:rPr lang="en-GB" sz="2100" b="1" i="1" dirty="0">
                <a:solidFill>
                  <a:srgbClr val="1F497D"/>
                </a:solidFill>
                <a:latin typeface="Constantia" pitchFamily="18" charset="0"/>
                <a:cs typeface="Times New Roman" pitchFamily="18" charset="0"/>
                <a:sym typeface="Wingdings" pitchFamily="2" charset="2"/>
              </a:rPr>
              <a:t>f</a:t>
            </a:r>
            <a:r>
              <a:rPr lang="en-GB" sz="2100" b="1" baseline="-25000" dirty="0">
                <a:solidFill>
                  <a:srgbClr val="1F497D"/>
                </a:solidFill>
                <a:latin typeface="Constantia" pitchFamily="18" charset="0"/>
                <a:cs typeface="Times New Roman" pitchFamily="18" charset="0"/>
                <a:sym typeface="Wingdings" pitchFamily="2" charset="2"/>
              </a:rPr>
              <a:t>rev,2</a:t>
            </a:r>
          </a:p>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Ready to extract during </a:t>
            </a:r>
            <a:r>
              <a:rPr lang="en-GB" sz="2100" b="1" dirty="0">
                <a:solidFill>
                  <a:srgbClr val="1F497D"/>
                </a:solidFill>
                <a:latin typeface="Constantia" pitchFamily="18" charset="0"/>
                <a:cs typeface="Times New Roman" pitchFamily="18" charset="0"/>
                <a:sym typeface="Wingdings" pitchFamily="2" charset="2"/>
              </a:rPr>
              <a:t>every turn of the target accelerator</a:t>
            </a:r>
            <a:endParaRPr lang="en-US" b="1" dirty="0">
              <a:solidFill>
                <a:srgbClr val="1F497D"/>
              </a:solidFill>
              <a:latin typeface="Constantia" pitchFamily="18" charset="0"/>
              <a:cs typeface="Times New Roman" pitchFamily="18" charset="0"/>
              <a:sym typeface="Wingdings" pitchFamily="2" charset="2"/>
            </a:endParaRPr>
          </a:p>
          <a:p>
            <a:pPr marL="342900" indent="-342900" algn="l">
              <a:spcBef>
                <a:spcPct val="20000"/>
              </a:spcBef>
              <a:buClr>
                <a:srgbClr val="1F497D"/>
              </a:buClr>
              <a:buFont typeface="Symbol" panose="05050102010706020507" pitchFamily="18" charset="2"/>
              <a:buChar char="®"/>
            </a:pPr>
            <a:endParaRPr lang="en-US" b="1" dirty="0">
              <a:solidFill>
                <a:srgbClr val="1F497D"/>
              </a:solidFill>
              <a:latin typeface="Constantia" pitchFamily="18" charset="0"/>
              <a:cs typeface="Times New Roman" pitchFamily="18" charset="0"/>
              <a:sym typeface="Wingdings" pitchFamily="2" charset="2"/>
            </a:endParaRPr>
          </a:p>
          <a:p>
            <a:pPr marL="342900" indent="-342900" algn="l">
              <a:spcBef>
                <a:spcPct val="20000"/>
              </a:spcBef>
              <a:buClr>
                <a:srgbClr val="1F497D"/>
              </a:buClr>
              <a:buFont typeface="Arial" panose="020B0604020202020204" pitchFamily="34" charset="0"/>
              <a:buChar char="•"/>
            </a:pPr>
            <a:endParaRPr lang="en-US" sz="20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59891214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Summary</a:t>
            </a:r>
            <a:endParaRPr lang="en-GB" sz="3200" dirty="0">
              <a:solidFill>
                <a:srgbClr val="1F497D"/>
              </a:solidFill>
              <a:latin typeface="Constantia" pitchFamily="18" charset="0"/>
            </a:endParaRPr>
          </a:p>
        </p:txBody>
      </p:sp>
      <p:sp>
        <p:nvSpPr>
          <p:cNvPr id="7" name="Rectangle 7"/>
          <p:cNvSpPr>
            <a:spLocks noChangeArrowheads="1"/>
          </p:cNvSpPr>
          <p:nvPr/>
        </p:nvSpPr>
        <p:spPr bwMode="auto">
          <a:xfrm>
            <a:off x="539750" y="850900"/>
            <a:ext cx="8064500"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solidFill>
                  <a:schemeClr val="bg1">
                    <a:lumMod val="75000"/>
                  </a:schemeClr>
                </a:solidFill>
                <a:latin typeface="Constantia" pitchFamily="18" charset="0"/>
                <a:cs typeface="Times New Roman" pitchFamily="18" charset="0"/>
                <a:sym typeface="Wingdings" pitchFamily="2" charset="2"/>
              </a:rPr>
              <a:t>RF system parameters</a:t>
            </a:r>
          </a:p>
          <a:p>
            <a:pPr marL="342900" indent="-342900">
              <a:spcBef>
                <a:spcPct val="20000"/>
              </a:spcBef>
              <a:buClr>
                <a:schemeClr val="tx1"/>
              </a:buClr>
              <a:buFont typeface="Arial" panose="020B0604020202020204" pitchFamily="34" charset="0"/>
              <a:buChar char="•"/>
            </a:pPr>
            <a:endParaRPr lang="en-GB" sz="1200" b="1" dirty="0">
              <a:solidFill>
                <a:schemeClr val="bg1">
                  <a:lumMod val="75000"/>
                </a:schemeClr>
              </a:solidFill>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solidFill>
                  <a:schemeClr val="bg1">
                    <a:lumMod val="75000"/>
                  </a:schemeClr>
                </a:solidFill>
                <a:latin typeface="Constantia" pitchFamily="18" charset="0"/>
                <a:cs typeface="Times New Roman" pitchFamily="18" charset="0"/>
                <a:sym typeface="Wingdings" pitchFamily="2" charset="2"/>
              </a:rPr>
              <a:t>Parameters of RF cavities</a:t>
            </a:r>
          </a:p>
          <a:p>
            <a:pPr marL="342900" indent="-342900">
              <a:spcBef>
                <a:spcPct val="20000"/>
              </a:spcBef>
              <a:buClr>
                <a:schemeClr val="tx1"/>
              </a:buClr>
              <a:buFont typeface="Arial" panose="020B0604020202020204" pitchFamily="34" charset="0"/>
              <a:buChar char="•"/>
            </a:pPr>
            <a:endParaRPr lang="en-GB" sz="1200" b="1" dirty="0">
              <a:solidFill>
                <a:schemeClr val="bg1">
                  <a:lumMod val="75000"/>
                </a:schemeClr>
              </a:solidFill>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solidFill>
                  <a:schemeClr val="bg1">
                    <a:lumMod val="75000"/>
                  </a:schemeClr>
                </a:solidFill>
                <a:latin typeface="Constantia" pitchFamily="18" charset="0"/>
                <a:cs typeface="Times New Roman" pitchFamily="18" charset="0"/>
                <a:sym typeface="Wingdings" pitchFamily="2" charset="2"/>
              </a:rPr>
              <a:t>Power amplifier</a:t>
            </a:r>
          </a:p>
          <a:p>
            <a:pPr marL="800100" lvl="1" indent="-342900">
              <a:spcBef>
                <a:spcPct val="20000"/>
              </a:spcBef>
              <a:buClr>
                <a:schemeClr val="tx1"/>
              </a:buClr>
              <a:buFont typeface="Arial" panose="020B0604020202020204" pitchFamily="34" charset="0"/>
              <a:buChar char="•"/>
            </a:pPr>
            <a:endParaRPr lang="en-GB" sz="12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Local feedbacks</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Direct and 1-turn delay feedback</a:t>
            </a:r>
          </a:p>
          <a:p>
            <a:pPr marL="800100" lvl="1" indent="-342900">
              <a:spcBef>
                <a:spcPct val="20000"/>
              </a:spcBef>
              <a:buClr>
                <a:srgbClr val="C0504D"/>
              </a:buClr>
              <a:buFont typeface="Symbol" panose="05050102010706020507" pitchFamily="18" charset="2"/>
              <a:buChar char="®"/>
            </a:pPr>
            <a:endParaRPr lang="en-GB" sz="1200" b="1" dirty="0">
              <a:solidFill>
                <a:srgbClr val="C0504D"/>
              </a:solidFill>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Building blocks of low-level RF systems</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Phase comparison, RF sources and receivers</a:t>
            </a:r>
            <a:endParaRPr lang="en-US" sz="2000" b="1" dirty="0">
              <a:latin typeface="Constantia" pitchFamily="18" charset="0"/>
              <a:cs typeface="Times New Roman" pitchFamily="18" charset="0"/>
              <a:sym typeface="Wingdings" pitchFamily="2" charset="2"/>
            </a:endParaRPr>
          </a:p>
          <a:p>
            <a:pPr marL="800100" lvl="1" indent="-342900">
              <a:spcBef>
                <a:spcPct val="20000"/>
              </a:spcBef>
              <a:buClr>
                <a:srgbClr val="C0504D"/>
              </a:buClr>
              <a:buFont typeface="Symbol" panose="05050102010706020507" pitchFamily="18" charset="2"/>
              <a:buChar char="®"/>
            </a:pPr>
            <a:endParaRPr lang="en-GB" sz="1200" b="1" dirty="0">
              <a:solidFill>
                <a:srgbClr val="C0504D"/>
              </a:solidFill>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Basic global feedback loops</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Beam phase, radial and synchronization loops</a:t>
            </a:r>
          </a:p>
          <a:p>
            <a:pPr marL="800100" lvl="1" indent="-342900">
              <a:spcBef>
                <a:spcPct val="20000"/>
              </a:spcBef>
              <a:buClr>
                <a:srgbClr val="C0504D"/>
              </a:buClr>
              <a:buFont typeface="Symbol" panose="05050102010706020507" pitchFamily="18" charset="2"/>
              <a:buChar char="®"/>
            </a:pPr>
            <a:endParaRPr lang="en-GB" sz="1200" b="1" dirty="0">
              <a:solidFill>
                <a:srgbClr val="1F497D"/>
              </a:solidFill>
              <a:latin typeface="Constantia" pitchFamily="18" charset="0"/>
              <a:cs typeface="Times New Roman" pitchFamily="18" charset="0"/>
              <a:sym typeface="Wingdings" pitchFamily="2" charset="2"/>
            </a:endParaRPr>
          </a:p>
          <a:p>
            <a:pPr marL="342900" indent="-342900" algn="ctr">
              <a:spcBef>
                <a:spcPct val="20000"/>
              </a:spcBef>
              <a:buFont typeface="Symbol" panose="05050102010706020507" pitchFamily="18" charset="2"/>
              <a:buChar char="®"/>
            </a:pPr>
            <a:r>
              <a:rPr lang="en-GB" sz="2400" b="1" dirty="0">
                <a:solidFill>
                  <a:srgbClr val="1F497D"/>
                </a:solidFill>
                <a:latin typeface="Constantia" pitchFamily="18" charset="0"/>
                <a:cs typeface="Times New Roman" pitchFamily="18" charset="0"/>
                <a:sym typeface="Wingdings" pitchFamily="2" charset="2"/>
              </a:rPr>
              <a:t>Make the beam feel comfortable!</a:t>
            </a:r>
            <a:endParaRPr lang="en-US" sz="2400" b="1" dirty="0">
              <a:solidFill>
                <a:srgbClr val="1F497D"/>
              </a:solidFill>
              <a:latin typeface="Constantia" pitchFamily="18" charset="0"/>
              <a:cs typeface="Times New Roman" pitchFamily="18" charset="0"/>
              <a:sym typeface="Wingdings" pitchFamily="2" charset="2"/>
            </a:endParaRPr>
          </a:p>
          <a:p>
            <a:pPr marL="800100" lvl="1" indent="-342900">
              <a:spcBef>
                <a:spcPct val="20000"/>
              </a:spcBef>
              <a:buClr>
                <a:srgbClr val="C0504D"/>
              </a:buClr>
              <a:buFont typeface="Symbol" panose="05050102010706020507" pitchFamily="18" charset="2"/>
              <a:buChar char="®"/>
            </a:pPr>
            <a:endParaRPr lang="en-US" sz="2000" b="1" dirty="0">
              <a:latin typeface="Constantia" pitchFamily="18" charset="0"/>
              <a:cs typeface="Times New Roman" pitchFamily="18" charset="0"/>
              <a:sym typeface="Wingdings" pitchFamily="2" charset="2"/>
            </a:endParaRPr>
          </a:p>
          <a:p>
            <a:pPr marL="800100" lvl="1" indent="-342900">
              <a:spcBef>
                <a:spcPct val="20000"/>
              </a:spcBef>
              <a:buClr>
                <a:srgbClr val="C0504D"/>
              </a:buClr>
              <a:buFont typeface="Symbol" panose="05050102010706020507" pitchFamily="18" charset="2"/>
              <a:buChar char="®"/>
            </a:pPr>
            <a:endParaRPr lang="en-US" sz="20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288107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xEl>
                                              <p:pRg st="15" end="15"/>
                                            </p:txEl>
                                          </p:spTgt>
                                        </p:tgtEl>
                                        <p:attrNameLst>
                                          <p:attrName>style.visibility</p:attrName>
                                        </p:attrNameLst>
                                      </p:cBhvr>
                                      <p:to>
                                        <p:strVal val="visible"/>
                                      </p:to>
                                    </p:set>
                                    <p:animEffect transition="in" filter="wipe(up)">
                                      <p:cBhvr>
                                        <p:cTn id="7" dur="500"/>
                                        <p:tgtEl>
                                          <p:spTgt spid="7">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9750" y="781050"/>
            <a:ext cx="8063962" cy="838200"/>
          </a:xfrm>
          <a:prstGeom prst="rect">
            <a:avLst/>
          </a:prstGeom>
          <a:noFill/>
          <a:ln w="9525">
            <a:noFill/>
            <a:miter lim="800000"/>
            <a:headEnd/>
            <a:tailEnd/>
          </a:ln>
          <a:effectLst/>
        </p:spPr>
        <p:txBody>
          <a:bodyPr/>
          <a:lstStyle/>
          <a:p>
            <a:pPr algn="ctr">
              <a:spcBef>
                <a:spcPct val="20000"/>
              </a:spcBef>
              <a:buClr>
                <a:schemeClr val="tx1"/>
              </a:buClr>
            </a:pPr>
            <a:r>
              <a:rPr lang="en-GB" sz="4200" b="1" dirty="0">
                <a:latin typeface="Constantia" pitchFamily="18" charset="0"/>
                <a:cs typeface="Times New Roman" pitchFamily="18" charset="0"/>
                <a:sym typeface="Wingdings" pitchFamily="2" charset="2"/>
              </a:rPr>
              <a:t>A big Thank You</a:t>
            </a:r>
          </a:p>
          <a:p>
            <a:pPr algn="ctr">
              <a:spcBef>
                <a:spcPct val="20000"/>
              </a:spcBef>
              <a:buClr>
                <a:schemeClr val="tx1"/>
              </a:buClr>
            </a:pPr>
            <a:r>
              <a:rPr lang="en-GB" sz="2100" b="1" dirty="0">
                <a:latin typeface="Constantia" pitchFamily="18" charset="0"/>
                <a:cs typeface="Times New Roman" pitchFamily="18" charset="0"/>
                <a:sym typeface="Wingdings" pitchFamily="2" charset="2"/>
              </a:rPr>
              <a:t>to all colleagues providing support, material and feedback</a:t>
            </a:r>
          </a:p>
          <a:p>
            <a:pPr algn="ctr">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ctr">
              <a:spcBef>
                <a:spcPct val="20000"/>
              </a:spcBef>
              <a:buClr>
                <a:schemeClr val="tx1"/>
              </a:buClr>
            </a:pPr>
            <a:r>
              <a:rPr lang="en-GB" sz="2100" b="1" dirty="0">
                <a:latin typeface="Constantia" pitchFamily="18" charset="0"/>
                <a:cs typeface="Times New Roman" pitchFamily="18" charset="0"/>
                <a:sym typeface="Wingdings" pitchFamily="2" charset="2"/>
              </a:rPr>
              <a:t>Maria-Elena Angoletta, Philippe </a:t>
            </a:r>
            <a:r>
              <a:rPr lang="en-GB" sz="2100" b="1" dirty="0" err="1">
                <a:latin typeface="Constantia" pitchFamily="18" charset="0"/>
                <a:cs typeface="Times New Roman" pitchFamily="18" charset="0"/>
                <a:sym typeface="Wingdings" pitchFamily="2" charset="2"/>
              </a:rPr>
              <a:t>Baudrenghien</a:t>
            </a:r>
            <a:r>
              <a:rPr lang="en-GB" sz="2100" b="1" dirty="0">
                <a:latin typeface="Constantia" pitchFamily="18" charset="0"/>
                <a:cs typeface="Times New Roman" pitchFamily="18" charset="0"/>
                <a:sym typeface="Wingdings" pitchFamily="2" charset="2"/>
              </a:rPr>
              <a:t>, Thomas Bohl, Giorgia Favia, </a:t>
            </a:r>
            <a:r>
              <a:rPr lang="en-GB" sz="2100" b="1" dirty="0" err="1">
                <a:latin typeface="Constantia" pitchFamily="18" charset="0"/>
                <a:cs typeface="Times New Roman" pitchFamily="18" charset="0"/>
                <a:sym typeface="Wingdings" pitchFamily="2" charset="2"/>
              </a:rPr>
              <a:t>Jörn</a:t>
            </a:r>
            <a:r>
              <a:rPr lang="en-GB" sz="2100" b="1" dirty="0">
                <a:latin typeface="Constantia" pitchFamily="18" charset="0"/>
                <a:cs typeface="Times New Roman" pitchFamily="18" charset="0"/>
                <a:sym typeface="Wingdings" pitchFamily="2" charset="2"/>
              </a:rPr>
              <a:t> Jacob, Erk Jensen, John Molendijk, Eric </a:t>
            </a:r>
            <a:r>
              <a:rPr lang="en-GB" sz="2100" b="1" dirty="0" err="1">
                <a:latin typeface="Constantia" pitchFamily="18" charset="0"/>
                <a:cs typeface="Times New Roman" pitchFamily="18" charset="0"/>
                <a:sym typeface="Wingdings" pitchFamily="2" charset="2"/>
              </a:rPr>
              <a:t>Montesinos</a:t>
            </a:r>
            <a:r>
              <a:rPr lang="en-GB" sz="2100" b="1" dirty="0">
                <a:latin typeface="Constantia" pitchFamily="18" charset="0"/>
                <a:cs typeface="Times New Roman" pitchFamily="18" charset="0"/>
                <a:sym typeface="Wingdings" pitchFamily="2" charset="2"/>
              </a:rPr>
              <a:t>, Gerry </a:t>
            </a:r>
            <a:r>
              <a:rPr lang="en-GB" sz="2100" b="1" dirty="0" err="1">
                <a:latin typeface="Constantia" pitchFamily="18" charset="0"/>
                <a:cs typeface="Times New Roman" pitchFamily="18" charset="0"/>
                <a:sym typeface="Wingdings" pitchFamily="2" charset="2"/>
              </a:rPr>
              <a:t>McMonagle</a:t>
            </a:r>
            <a:r>
              <a:rPr lang="en-GB" sz="2100" b="1" dirty="0">
                <a:latin typeface="Constantia" pitchFamily="18" charset="0"/>
                <a:cs typeface="Times New Roman" pitchFamily="18" charset="0"/>
                <a:sym typeface="Wingdings" pitchFamily="2" charset="2"/>
              </a:rPr>
              <a:t>,  Mauro Paoluzzi, Damien Perrelet, Bernhard </a:t>
            </a:r>
            <a:r>
              <a:rPr lang="en-GB" sz="2100" b="1" dirty="0" err="1">
                <a:latin typeface="Constantia" pitchFamily="18" charset="0"/>
                <a:cs typeface="Times New Roman" pitchFamily="18" charset="0"/>
                <a:sym typeface="Wingdings" pitchFamily="2" charset="2"/>
              </a:rPr>
              <a:t>Schriefer</a:t>
            </a:r>
            <a:r>
              <a:rPr lang="en-GB" sz="2100" b="1" dirty="0">
                <a:latin typeface="Constantia" pitchFamily="18" charset="0"/>
                <a:cs typeface="Times New Roman" pitchFamily="18" charset="0"/>
                <a:sym typeface="Wingdings" pitchFamily="2" charset="2"/>
              </a:rPr>
              <a:t>, Lukas </a:t>
            </a:r>
            <a:r>
              <a:rPr lang="en-GB" sz="2100" b="1" dirty="0" err="1">
                <a:latin typeface="Constantia" pitchFamily="18" charset="0"/>
                <a:cs typeface="Times New Roman" pitchFamily="18" charset="0"/>
                <a:sym typeface="Wingdings" pitchFamily="2" charset="2"/>
              </a:rPr>
              <a:t>Stingelin</a:t>
            </a:r>
            <a:r>
              <a:rPr lang="en-GB" sz="2100" b="1" dirty="0">
                <a:latin typeface="Constantia" pitchFamily="18" charset="0"/>
                <a:cs typeface="Times New Roman" pitchFamily="18" charset="0"/>
                <a:sym typeface="Wingdings" pitchFamily="2" charset="2"/>
              </a:rPr>
              <a:t>, </a:t>
            </a:r>
            <a:r>
              <a:rPr lang="en-GB" sz="2100" b="1" dirty="0" err="1">
                <a:latin typeface="Constantia" pitchFamily="18" charset="0"/>
                <a:cs typeface="Times New Roman" pitchFamily="18" charset="0"/>
                <a:sym typeface="Wingdings" pitchFamily="2" charset="2"/>
              </a:rPr>
              <a:t>Fumihiko</a:t>
            </a:r>
            <a:r>
              <a:rPr lang="en-GB" sz="2100" b="1" dirty="0">
                <a:latin typeface="Constantia" pitchFamily="18" charset="0"/>
                <a:cs typeface="Times New Roman" pitchFamily="18" charset="0"/>
                <a:sym typeface="Wingdings" pitchFamily="2" charset="2"/>
              </a:rPr>
              <a:t> Tamura, Frank Tecker, Daniel </a:t>
            </a:r>
            <a:r>
              <a:rPr lang="en-GB" sz="2100" b="1" dirty="0" err="1">
                <a:latin typeface="Constantia" pitchFamily="18" charset="0"/>
                <a:cs typeface="Times New Roman" pitchFamily="18" charset="0"/>
                <a:sym typeface="Wingdings" pitchFamily="2" charset="2"/>
              </a:rPr>
              <a:t>Valuch</a:t>
            </a:r>
            <a:r>
              <a:rPr lang="en-GB" sz="2100" b="1" dirty="0">
                <a:latin typeface="Constantia" pitchFamily="18" charset="0"/>
                <a:cs typeface="Times New Roman" pitchFamily="18" charset="0"/>
                <a:sym typeface="Wingdings" pitchFamily="2" charset="2"/>
              </a:rPr>
              <a:t> and many more…</a:t>
            </a:r>
          </a:p>
        </p:txBody>
      </p:sp>
    </p:spTree>
    <p:extLst>
      <p:ext uri="{BB962C8B-B14F-4D97-AF65-F5344CB8AC3E}">
        <p14:creationId xmlns:p14="http://schemas.microsoft.com/office/powerpoint/2010/main" val="413680875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92369" y="2704542"/>
            <a:ext cx="8152248" cy="1456040"/>
          </a:xfrm>
          <a:prstGeom prst="rect">
            <a:avLst/>
          </a:prstGeom>
          <a:noFill/>
        </p:spPr>
        <p:txBody>
          <a:bodyPr wrap="square" rtlCol="0">
            <a:spAutoFit/>
          </a:bodyPr>
          <a:lstStyle/>
          <a:p>
            <a:pPr algn="ctr" eaLnBrk="0" fontAlgn="base" hangingPunct="0">
              <a:spcBef>
                <a:spcPct val="50000"/>
              </a:spcBef>
              <a:spcAft>
                <a:spcPct val="0"/>
              </a:spcAft>
            </a:pPr>
            <a:r>
              <a:rPr lang="en-US" sz="4431" b="1" dirty="0">
                <a:solidFill>
                  <a:prstClr val="black"/>
                </a:solidFill>
                <a:latin typeface="Constantia" panose="02030602050306030303" pitchFamily="18" charset="0"/>
              </a:rPr>
              <a:t>Thank you very much            for your attention!</a:t>
            </a:r>
            <a:endParaRPr lang="en-GB" sz="4431"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417259727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References</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39750" y="781050"/>
            <a:ext cx="8063962"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D. </a:t>
            </a:r>
            <a:r>
              <a:rPr lang="en-GB" sz="1600" b="1" dirty="0" err="1">
                <a:latin typeface="Constantia" pitchFamily="18" charset="0"/>
                <a:cs typeface="Times New Roman" pitchFamily="18" charset="0"/>
                <a:sym typeface="Wingdings" pitchFamily="2" charset="2"/>
              </a:rPr>
              <a:t>Boussard</a:t>
            </a:r>
            <a:r>
              <a:rPr lang="en-GB" sz="1600" b="1" dirty="0">
                <a:latin typeface="Constantia" pitchFamily="18" charset="0"/>
                <a:cs typeface="Times New Roman" pitchFamily="18" charset="0"/>
                <a:sym typeface="Wingdings" pitchFamily="2" charset="2"/>
              </a:rPr>
              <a:t>, Design of a Ring RF System, CERN SL/91-2 (RFS, rev.), 1991, </a:t>
            </a:r>
            <a:r>
              <a:rPr lang="en-GB" sz="1600" b="1" dirty="0">
                <a:latin typeface="Constantia" pitchFamily="18" charset="0"/>
                <a:cs typeface="Times New Roman" pitchFamily="18" charset="0"/>
                <a:sym typeface="Wingdings" pitchFamily="2" charset="2"/>
                <a:hlinkClick r:id="rId2"/>
              </a:rPr>
              <a:t>http://cds.cern.ch/record/1023436/files/CM-P00065157.pdf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E. </a:t>
            </a:r>
            <a:r>
              <a:rPr lang="en-GB" sz="1600" b="1" dirty="0" err="1">
                <a:latin typeface="Constantia" pitchFamily="18" charset="0"/>
                <a:cs typeface="Times New Roman" pitchFamily="18" charset="0"/>
                <a:sym typeface="Wingdings" pitchFamily="2" charset="2"/>
              </a:rPr>
              <a:t>Montesinos</a:t>
            </a:r>
            <a:r>
              <a:rPr lang="en-GB" sz="1600" b="1" dirty="0">
                <a:latin typeface="Constantia" pitchFamily="18" charset="0"/>
                <a:cs typeface="Times New Roman" pitchFamily="18" charset="0"/>
                <a:sym typeface="Wingdings" pitchFamily="2" charset="2"/>
              </a:rPr>
              <a:t>,	Accelerators for Medical Applications - Radio Frequency Powering, CERN-2017-004-SP, </a:t>
            </a:r>
            <a:r>
              <a:rPr lang="en-GB" sz="1600" b="1" dirty="0">
                <a:latin typeface="Constantia" pitchFamily="18" charset="0"/>
                <a:cs typeface="Times New Roman" pitchFamily="18" charset="0"/>
                <a:sym typeface="Wingdings" pitchFamily="2" charset="2"/>
                <a:hlinkClick r:id="rId3"/>
              </a:rPr>
              <a:t>http://cds.cern.ch/record/2315172/files/1804.08535.pdf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R. </a:t>
            </a:r>
            <a:r>
              <a:rPr lang="en-GB" sz="1600" b="1" dirty="0" err="1">
                <a:latin typeface="Constantia" pitchFamily="18" charset="0"/>
                <a:cs typeface="Times New Roman" pitchFamily="18" charset="0"/>
                <a:sym typeface="Wingdings" pitchFamily="2" charset="2"/>
              </a:rPr>
              <a:t>Garoby</a:t>
            </a:r>
            <a:r>
              <a:rPr lang="en-GB" sz="1600" b="1" dirty="0">
                <a:latin typeface="Constantia" pitchFamily="18" charset="0"/>
                <a:cs typeface="Times New Roman" pitchFamily="18" charset="0"/>
                <a:sym typeface="Wingdings" pitchFamily="2" charset="2"/>
              </a:rPr>
              <a:t>, Low level </a:t>
            </a:r>
            <a:r>
              <a:rPr lang="en-GB" sz="1600" b="1" dirty="0" err="1">
                <a:latin typeface="Constantia" pitchFamily="18" charset="0"/>
                <a:cs typeface="Times New Roman" pitchFamily="18" charset="0"/>
                <a:sym typeface="Wingdings" pitchFamily="2" charset="2"/>
              </a:rPr>
              <a:t>rf</a:t>
            </a:r>
            <a:r>
              <a:rPr lang="en-GB" sz="1600" b="1" dirty="0">
                <a:latin typeface="Constantia" pitchFamily="18" charset="0"/>
                <a:cs typeface="Times New Roman" pitchFamily="18" charset="0"/>
                <a:sym typeface="Wingdings" pitchFamily="2" charset="2"/>
              </a:rPr>
              <a:t> building blocks, CERN-1992-003, 1991, </a:t>
            </a:r>
            <a:r>
              <a:rPr lang="en-GB" sz="1600" b="1" dirty="0">
                <a:latin typeface="Constantia" pitchFamily="18" charset="0"/>
                <a:cs typeface="Times New Roman" pitchFamily="18" charset="0"/>
                <a:sym typeface="Wingdings" pitchFamily="2" charset="2"/>
                <a:hlinkClick r:id="rId4"/>
              </a:rPr>
              <a:t>http://cds.cern.ch/record/225609/files/CM-P00059483.pdf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J. W. Wang, G. A. Loew, Field Emission and RF Breakdown in High-Gradient Room-Temperature </a:t>
            </a:r>
            <a:r>
              <a:rPr lang="en-GB" sz="1600" b="1" dirty="0" err="1">
                <a:latin typeface="Constantia" pitchFamily="18" charset="0"/>
                <a:cs typeface="Times New Roman" pitchFamily="18" charset="0"/>
                <a:sym typeface="Wingdings" pitchFamily="2" charset="2"/>
              </a:rPr>
              <a:t>Linac</a:t>
            </a:r>
            <a:r>
              <a:rPr lang="en-GB" sz="1600" b="1" dirty="0">
                <a:latin typeface="Constantia" pitchFamily="18" charset="0"/>
                <a:cs typeface="Times New Roman" pitchFamily="18" charset="0"/>
                <a:sym typeface="Wingdings" pitchFamily="2" charset="2"/>
              </a:rPr>
              <a:t> Structures, SLAC-PUB-7684, 1997, </a:t>
            </a:r>
            <a:r>
              <a:rPr lang="en-GB" sz="1600" b="1" dirty="0">
                <a:latin typeface="Constantia" pitchFamily="18" charset="0"/>
                <a:cs typeface="Times New Roman" pitchFamily="18" charset="0"/>
                <a:sym typeface="Wingdings" pitchFamily="2" charset="2"/>
                <a:hlinkClick r:id="rId5"/>
              </a:rPr>
              <a:t>http://www.slac.stanford.edu/cgi-wrap/getdoc/slac-pub-7684.pdf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W. D. Kilpatrick, Criterion for vacuum sparking designed to include both </a:t>
            </a:r>
            <a:r>
              <a:rPr lang="en-GB" sz="1600" b="1" dirty="0" err="1">
                <a:latin typeface="Constantia" pitchFamily="18" charset="0"/>
                <a:cs typeface="Times New Roman" pitchFamily="18" charset="0"/>
                <a:sym typeface="Wingdings" pitchFamily="2" charset="2"/>
              </a:rPr>
              <a:t>rf</a:t>
            </a:r>
            <a:r>
              <a:rPr lang="en-GB" sz="1600" b="1" dirty="0">
                <a:latin typeface="Constantia" pitchFamily="18" charset="0"/>
                <a:cs typeface="Times New Roman" pitchFamily="18" charset="0"/>
                <a:sym typeface="Wingdings" pitchFamily="2" charset="2"/>
              </a:rPr>
              <a:t> and dc, Rev. Sci. </a:t>
            </a:r>
            <a:r>
              <a:rPr lang="en-GB" sz="1600" b="1" dirty="0" err="1">
                <a:latin typeface="Constantia" pitchFamily="18" charset="0"/>
                <a:cs typeface="Times New Roman" pitchFamily="18" charset="0"/>
                <a:sym typeface="Wingdings" pitchFamily="2" charset="2"/>
              </a:rPr>
              <a:t>Instrum</a:t>
            </a:r>
            <a:r>
              <a:rPr lang="en-GB" sz="1600" b="1" dirty="0">
                <a:latin typeface="Constantia" pitchFamily="18" charset="0"/>
                <a:cs typeface="Times New Roman" pitchFamily="18" charset="0"/>
                <a:sym typeface="Wingdings" pitchFamily="2" charset="2"/>
              </a:rPr>
              <a:t>. 28 (1957), 1957, </a:t>
            </a:r>
            <a:r>
              <a:rPr lang="en-GB" sz="1600" b="1" dirty="0">
                <a:latin typeface="Constantia" pitchFamily="18" charset="0"/>
                <a:cs typeface="Times New Roman" pitchFamily="18" charset="0"/>
                <a:sym typeface="Wingdings" pitchFamily="2" charset="2"/>
                <a:hlinkClick r:id="rId6"/>
              </a:rPr>
              <a:t>http://inspirehep.net/record/44645</a:t>
            </a:r>
            <a:endParaRPr lang="en-GB" sz="16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12716602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For a single harmonic RF system</a:t>
            </a:r>
          </a:p>
          <a:p>
            <a:pPr marL="342900" indent="-342900" algn="l">
              <a:spcBef>
                <a:spcPct val="20000"/>
              </a:spcBef>
              <a:buClr>
                <a:schemeClr val="tx1"/>
              </a:buClr>
              <a:buFont typeface="Arial" panose="020B0604020202020204" pitchFamily="34" charset="0"/>
              <a:buChar char="•"/>
            </a:pPr>
            <a:endParaRPr lang="en-GB" sz="24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baseline="30000" dirty="0">
              <a:latin typeface="Constantia" pitchFamily="18" charset="0"/>
              <a:cs typeface="Times New Roman" pitchFamily="18" charset="0"/>
              <a:sym typeface="Wingdings" pitchFamily="2" charset="2"/>
            </a:endParaRPr>
          </a:p>
          <a:p>
            <a:pPr marL="457200" indent="-457200" algn="l">
              <a:spcBef>
                <a:spcPct val="20000"/>
              </a:spcBef>
              <a:buClr>
                <a:schemeClr val="bg1"/>
              </a:buClr>
              <a:buFont typeface="+mj-lt"/>
              <a:buAutoNum type="arabicPeriod"/>
            </a:pPr>
            <a:r>
              <a:rPr lang="en-GB" sz="2400" b="1" dirty="0">
                <a:latin typeface="Constantia" pitchFamily="18" charset="0"/>
                <a:cs typeface="Times New Roman" pitchFamily="18" charset="0"/>
                <a:sym typeface="Wingdings" pitchFamily="2" charset="2"/>
              </a:rPr>
              <a:t>with                             it becomes</a:t>
            </a:r>
          </a:p>
          <a:p>
            <a:pPr marL="457200" indent="-457200" algn="l">
              <a:spcBef>
                <a:spcPct val="20000"/>
              </a:spcBef>
              <a:buClr>
                <a:schemeClr val="bg1"/>
              </a:buClr>
              <a:buFont typeface="+mj-lt"/>
              <a:buAutoNum type="arabicPeriod"/>
            </a:pPr>
            <a:endParaRPr lang="en-GB" sz="2400" b="1" dirty="0">
              <a:latin typeface="Constantia" pitchFamily="18" charset="0"/>
              <a:cs typeface="Times New Roman" pitchFamily="18" charset="0"/>
              <a:sym typeface="Wingdings" pitchFamily="2" charset="2"/>
            </a:endParaRPr>
          </a:p>
          <a:p>
            <a:pPr marL="457200" indent="-457200" algn="l">
              <a:spcBef>
                <a:spcPct val="20000"/>
              </a:spcBef>
              <a:buClr>
                <a:schemeClr val="bg1"/>
              </a:buClr>
              <a:buFont typeface="+mj-lt"/>
              <a:buAutoNum type="arabicPeriod"/>
            </a:pPr>
            <a:endParaRPr lang="en-GB" sz="2400" b="1" dirty="0">
              <a:latin typeface="Constantia" pitchFamily="18" charset="0"/>
              <a:cs typeface="Times New Roman" pitchFamily="18" charset="0"/>
              <a:sym typeface="Wingdings" pitchFamily="2" charset="2"/>
            </a:endParaRPr>
          </a:p>
          <a:p>
            <a:pPr marL="457200" indent="-457200" algn="l">
              <a:spcBef>
                <a:spcPct val="20000"/>
              </a:spcBef>
              <a:buClr>
                <a:schemeClr val="bg1"/>
              </a:buClr>
              <a:buFont typeface="+mj-lt"/>
              <a:buAutoNum type="arabicPeriod"/>
            </a:pPr>
            <a:endParaRPr lang="en-GB" sz="2400" b="1" dirty="0">
              <a:latin typeface="Constantia" pitchFamily="18" charset="0"/>
              <a:cs typeface="Times New Roman" pitchFamily="18" charset="0"/>
              <a:sym typeface="Wingdings" pitchFamily="2" charset="2"/>
            </a:endParaRPr>
          </a:p>
          <a:p>
            <a:pPr marL="457200" indent="-457200" algn="l">
              <a:spcBef>
                <a:spcPct val="20000"/>
              </a:spcBef>
              <a:buClr>
                <a:schemeClr val="bg1"/>
              </a:buClr>
              <a:buFont typeface="+mj-lt"/>
              <a:buAutoNum type="arabicPeriod"/>
            </a:pPr>
            <a:r>
              <a:rPr lang="en-GB" sz="2400" b="1" dirty="0">
                <a:latin typeface="Constantia" pitchFamily="18" charset="0"/>
                <a:cs typeface="Times New Roman" pitchFamily="18" charset="0"/>
                <a:sym typeface="Wingdings" pitchFamily="2" charset="2"/>
              </a:rPr>
              <a:t>using</a:t>
            </a:r>
          </a:p>
          <a:p>
            <a:pPr marL="457200" indent="-457200" algn="l">
              <a:spcBef>
                <a:spcPct val="20000"/>
              </a:spcBef>
              <a:buClr>
                <a:schemeClr val="bg1"/>
              </a:buClr>
              <a:buFont typeface="+mj-lt"/>
              <a:buAutoNum type="arabicPeriod"/>
            </a:pPr>
            <a:endParaRPr lang="en-GB" sz="2400" b="1" dirty="0">
              <a:latin typeface="Constantia" pitchFamily="18" charset="0"/>
              <a:cs typeface="Times New Roman" pitchFamily="18" charset="0"/>
              <a:sym typeface="Wingdings" pitchFamily="2" charset="2"/>
            </a:endParaRPr>
          </a:p>
          <a:p>
            <a:pPr marL="457200" indent="-457200" algn="l">
              <a:spcBef>
                <a:spcPct val="20000"/>
              </a:spcBef>
              <a:buClr>
                <a:schemeClr val="bg1"/>
              </a:buClr>
              <a:buFont typeface="+mj-lt"/>
              <a:buAutoNum type="arabicPeriod"/>
            </a:pPr>
            <a:endParaRPr lang="en-GB" sz="2400" b="1" dirty="0">
              <a:latin typeface="Constantia" pitchFamily="18" charset="0"/>
              <a:cs typeface="Times New Roman" pitchFamily="18" charset="0"/>
              <a:sym typeface="Wingdings" pitchFamily="2" charset="2"/>
            </a:endParaRPr>
          </a:p>
          <a:p>
            <a:pPr marL="457200" indent="-457200" algn="l">
              <a:spcBef>
                <a:spcPct val="20000"/>
              </a:spcBef>
              <a:buClr>
                <a:schemeClr val="bg1"/>
              </a:buClr>
              <a:buFont typeface="+mj-lt"/>
              <a:buAutoNum type="arabicPeriod"/>
            </a:pPr>
            <a:endParaRPr lang="en-GB" sz="2400" b="1" dirty="0">
              <a:latin typeface="Constantia" pitchFamily="18" charset="0"/>
              <a:cs typeface="Times New Roman" pitchFamily="18" charset="0"/>
              <a:sym typeface="Wingdings" pitchFamily="2" charset="2"/>
            </a:endParaRPr>
          </a:p>
          <a:p>
            <a:pPr marL="457200" indent="-457200" algn="l">
              <a:spcBef>
                <a:spcPct val="20000"/>
              </a:spcBef>
              <a:buClr>
                <a:schemeClr val="bg1"/>
              </a:buClr>
              <a:buFont typeface="+mj-lt"/>
              <a:buAutoNum type="arabicPeriod"/>
            </a:pPr>
            <a:r>
              <a:rPr lang="en-GB" sz="2400" b="1" dirty="0">
                <a:latin typeface="Constantia" pitchFamily="18" charset="0"/>
                <a:cs typeface="Times New Roman" pitchFamily="18" charset="0"/>
                <a:sym typeface="Wingdings" pitchFamily="2" charset="2"/>
              </a:rPr>
              <a:t>this simplifies to </a:t>
            </a:r>
            <a:endParaRPr lang="en-US" sz="2400" b="1" dirty="0">
              <a:latin typeface="Constantia" pitchFamily="18" charset="0"/>
              <a:cs typeface="Times New Roman" pitchFamily="18" charset="0"/>
              <a:sym typeface="Wingdings" pitchFamily="2" charset="2"/>
            </a:endParaRPr>
          </a:p>
          <a:p>
            <a:pPr marL="800100" lvl="1" indent="-342900" algn="l">
              <a:spcBef>
                <a:spcPct val="20000"/>
              </a:spcBef>
              <a:buFont typeface="Arial" panose="020B0604020202020204" pitchFamily="34" charset="0"/>
              <a:buChar char="•"/>
            </a:pPr>
            <a:endParaRPr lang="en-US" sz="2400" b="1" dirty="0">
              <a:latin typeface="Constantia" pitchFamily="18" charset="0"/>
              <a:cs typeface="Times New Roman" pitchFamily="18" charset="0"/>
              <a:sym typeface="Wingdings" pitchFamily="2" charset="2"/>
            </a:endParaRPr>
          </a:p>
          <a:p>
            <a:pPr algn="l">
              <a:spcBef>
                <a:spcPct val="20000"/>
              </a:spcBef>
            </a:pPr>
            <a:endParaRPr lang="en-US" sz="2000" b="1" dirty="0">
              <a:latin typeface="Constantia" pitchFamily="18" charset="0"/>
              <a:cs typeface="Times New Roman" pitchFamily="18" charset="0"/>
              <a:sym typeface="Wingdings" pitchFamily="2" charset="2"/>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7471" y="4042640"/>
            <a:ext cx="5659200" cy="107474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1946" y="2889155"/>
            <a:ext cx="7088400" cy="633234"/>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8769" y="2276642"/>
            <a:ext cx="1717200" cy="287781"/>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7338" y="1322523"/>
            <a:ext cx="6739200" cy="657136"/>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Normalized Hamiltonian representation</a:t>
            </a:r>
            <a:endParaRPr lang="en-GB" sz="3200" dirty="0">
              <a:solidFill>
                <a:srgbClr val="1F497D"/>
              </a:solidFill>
              <a:latin typeface="Constantia" pitchFamily="18" charset="0"/>
            </a:endParaRPr>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19416" y="5609204"/>
            <a:ext cx="3470400" cy="606797"/>
          </a:xfrm>
          <a:prstGeom prst="rect">
            <a:avLst/>
          </a:prstGeom>
        </p:spPr>
      </p:pic>
    </p:spTree>
    <p:extLst>
      <p:ext uri="{BB962C8B-B14F-4D97-AF65-F5344CB8AC3E}">
        <p14:creationId xmlns:p14="http://schemas.microsoft.com/office/powerpoint/2010/main" val="2812453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2927819170"/>
                  </p:ext>
                </p:extLst>
              </p:nvPr>
            </p:nvGraphicFramePr>
            <p:xfrm>
              <a:off x="539750" y="990599"/>
              <a:ext cx="8064500" cy="5538990"/>
            </p:xfrm>
            <a:graphic>
              <a:graphicData uri="http://schemas.openxmlformats.org/drawingml/2006/table">
                <a:tbl>
                  <a:tblPr firstRow="1" bandRow="1">
                    <a:tableStyleId>{5C22544A-7EE6-4342-B048-85BDC9FD1C3A}</a:tableStyleId>
                  </a:tblPr>
                  <a:tblGrid>
                    <a:gridCol w="4017736">
                      <a:extLst>
                        <a:ext uri="{9D8B030D-6E8A-4147-A177-3AD203B41FA5}">
                          <a16:colId xmlns:a16="http://schemas.microsoft.com/office/drawing/2014/main" val="20000"/>
                        </a:ext>
                      </a:extLst>
                    </a:gridCol>
                    <a:gridCol w="4046764">
                      <a:extLst>
                        <a:ext uri="{9D8B030D-6E8A-4147-A177-3AD203B41FA5}">
                          <a16:colId xmlns:a16="http://schemas.microsoft.com/office/drawing/2014/main" val="20001"/>
                        </a:ext>
                      </a:extLst>
                    </a:gridCol>
                  </a:tblGrid>
                  <a:tr h="474490">
                    <a:tc>
                      <a:txBody>
                        <a:bodyPr/>
                        <a:lstStyle/>
                        <a:p>
                          <a:pPr algn="ctr"/>
                          <a:r>
                            <a:rPr lang="en-US" dirty="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2691144">
                    <a:tc>
                      <a:txBody>
                        <a:bodyPr/>
                        <a:lstStyle/>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Large beam aperture</a:t>
                          </a:r>
                          <a:br>
                            <a:rPr lang="en-US" b="1" i="1" baseline="30000" dirty="0">
                              <a:solidFill>
                                <a:schemeClr val="tx1"/>
                              </a:solidFill>
                              <a:latin typeface="Constantia" panose="02030602050306030303" pitchFamily="18" charset="0"/>
                              <a:sym typeface="Symbol" panose="05050102010706020507" pitchFamily="18" charset="2"/>
                            </a:rPr>
                          </a:br>
                          <a:endParaRPr lang="en-US" b="1" i="1" baseline="0" dirty="0">
                            <a:solidFill>
                              <a:schemeClr val="tx1"/>
                            </a:solidFill>
                            <a:latin typeface="Constantia" panose="02030602050306030303" pitchFamily="18" charset="0"/>
                            <a:sym typeface="Symbol" panose="05050102010706020507" pitchFamily="18"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i="0" baseline="0" dirty="0">
                              <a:solidFill>
                                <a:schemeClr val="tx1"/>
                              </a:solidFill>
                              <a:latin typeface="Constantia" panose="02030602050306030303" pitchFamily="18" charset="0"/>
                              <a:sym typeface="Symbol" panose="05050102010706020507" pitchFamily="18" charset="2"/>
                            </a:rPr>
                            <a:t>Long RF buckets, large acceptance</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i="0" baseline="0" dirty="0">
                              <a:solidFill>
                                <a:srgbClr val="FF0000"/>
                              </a:solidFill>
                              <a:latin typeface="Constantia" panose="02030602050306030303" pitchFamily="18" charset="0"/>
                              <a:sym typeface="Symbol" panose="05050102010706020507" pitchFamily="18" charset="2"/>
                            </a:rPr>
                            <a:t>Wide-band </a:t>
                          </a:r>
                          <a:r>
                            <a:rPr lang="en-US" b="1" i="0" baseline="0" dirty="0">
                              <a:solidFill>
                                <a:schemeClr val="tx1"/>
                              </a:solidFill>
                              <a:latin typeface="Constantia" panose="02030602050306030303" pitchFamily="18" charset="0"/>
                              <a:sym typeface="Symbol" panose="05050102010706020507" pitchFamily="18" charset="2"/>
                            </a:rPr>
                            <a:t>or</a:t>
                          </a:r>
                          <a:r>
                            <a:rPr lang="en-US" b="1" i="0" baseline="0" dirty="0">
                              <a:solidFill>
                                <a:srgbClr val="FF0000"/>
                              </a:solidFill>
                              <a:latin typeface="Constantia" panose="02030602050306030303" pitchFamily="18" charset="0"/>
                              <a:sym typeface="Symbol" panose="05050102010706020507" pitchFamily="18" charset="2"/>
                            </a:rPr>
                            <a:t> wide range tunable cavities </a:t>
                          </a:r>
                          <a:r>
                            <a:rPr lang="en-US" b="1" i="0" baseline="0" dirty="0">
                              <a:solidFill>
                                <a:schemeClr val="tx1"/>
                              </a:solidFill>
                              <a:latin typeface="Constantia" panose="02030602050306030303" pitchFamily="18" charset="0"/>
                              <a:sym typeface="Symbol" panose="05050102010706020507" pitchFamily="18" charset="2"/>
                            </a:rPr>
                            <a:t>possible</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Power amplification and transmission straightforward</a:t>
                          </a:r>
                        </a:p>
                      </a:txBody>
                      <a:tcPr/>
                    </a:tc>
                    <a:tc>
                      <a:txBody>
                        <a:bodyPr/>
                        <a:lstStyle/>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Bulky cavities, size scales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0" baseline="0" dirty="0">
                              <a:solidFill>
                                <a:schemeClr val="tx1"/>
                              </a:solidFill>
                              <a:latin typeface="Constantia" panose="02030602050306030303" pitchFamily="18" charset="0"/>
                              <a:sym typeface="Symbol" panose="05050102010706020507" pitchFamily="18" charset="2"/>
                            </a:rPr>
                            <a:t>, volume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1" baseline="30000" dirty="0">
                              <a:solidFill>
                                <a:schemeClr val="tx1"/>
                              </a:solidFill>
                              <a:latin typeface="Constantia" panose="02030602050306030303" pitchFamily="18" charset="0"/>
                              <a:sym typeface="Symbol" panose="05050102010706020507" pitchFamily="18" charset="2"/>
                            </a:rPr>
                            <a:t>3</a:t>
                          </a:r>
                          <a:endParaRPr lang="en-US" b="1" i="1" baseline="0" dirty="0">
                            <a:solidFill>
                              <a:schemeClr val="tx1"/>
                            </a:solidFill>
                            <a:latin typeface="Constantia" panose="02030602050306030303" pitchFamily="18" charset="0"/>
                            <a:sym typeface="Symbol" panose="05050102010706020507" pitchFamily="18" charset="2"/>
                          </a:endParaRPr>
                        </a:p>
                        <a:p>
                          <a:pPr marL="342900" indent="-342900">
                            <a:buClr>
                              <a:schemeClr val="tx1"/>
                            </a:buClr>
                            <a:buFont typeface="Arial" panose="020B0604020202020204" pitchFamily="34" charset="0"/>
                            <a:buChar char="•"/>
                          </a:pPr>
                          <a:endParaRPr lang="en-US" b="1" i="1" baseline="0" dirty="0">
                            <a:solidFill>
                              <a:schemeClr val="tx1"/>
                            </a:solidFill>
                            <a:latin typeface="Constantia" panose="02030602050306030303" pitchFamily="18" charset="0"/>
                            <a:sym typeface="Symbol" panose="05050102010706020507" pitchFamily="18" charset="2"/>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err="1">
                              <a:solidFill>
                                <a:schemeClr val="tx1"/>
                              </a:solidFill>
                              <a:latin typeface="Constantia" panose="02030602050306030303" pitchFamily="18" charset="0"/>
                            </a:rPr>
                            <a:t>Lossy</a:t>
                          </a:r>
                          <a:r>
                            <a:rPr lang="en-GB" b="1" baseline="0" dirty="0">
                              <a:solidFill>
                                <a:schemeClr val="tx1"/>
                              </a:solidFill>
                              <a:latin typeface="Constantia" panose="02030602050306030303" pitchFamily="18" charset="0"/>
                            </a:rPr>
                            <a:t> material to downsize cavities</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Moderate or low acceleration gradient</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Short particle bunches difficult to generate</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txBody>
                      <a:tcPr/>
                    </a:tc>
                    <a:extLst>
                      <a:ext uri="{0D108BD9-81ED-4DB2-BD59-A6C34878D82A}">
                        <a16:rowId xmlns:a16="http://schemas.microsoft.com/office/drawing/2014/main" val="10001"/>
                      </a:ext>
                    </a:extLst>
                  </a:tr>
                  <a:tr h="1406900">
                    <a:tc gridSpan="2">
                      <a:txBody>
                        <a:bodyPr/>
                        <a:lstStyle/>
                        <a:p>
                          <a:pPr marL="266700" lvl="1" indent="-266700">
                            <a:buFont typeface="Symbol" panose="05050102010706020507" pitchFamily="18" charset="2"/>
                            <a:buChar char="®"/>
                          </a:pPr>
                          <a:endParaRPr lang="en-GB" b="1" baseline="0" dirty="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2927819170"/>
                  </p:ext>
                </p:extLst>
              </p:nvPr>
            </p:nvGraphicFramePr>
            <p:xfrm>
              <a:off x="539750" y="990599"/>
              <a:ext cx="8064500" cy="5538990"/>
            </p:xfrm>
            <a:graphic>
              <a:graphicData uri="http://schemas.openxmlformats.org/drawingml/2006/table">
                <a:tbl>
                  <a:tblPr firstRow="1" bandRow="1">
                    <a:tableStyleId>{5C22544A-7EE6-4342-B048-85BDC9FD1C3A}</a:tableStyleId>
                  </a:tblPr>
                  <a:tblGrid>
                    <a:gridCol w="4017736">
                      <a:extLst>
                        <a:ext uri="{9D8B030D-6E8A-4147-A177-3AD203B41FA5}">
                          <a16:colId xmlns:a16="http://schemas.microsoft.com/office/drawing/2014/main" val="20000"/>
                        </a:ext>
                      </a:extLst>
                    </a:gridCol>
                    <a:gridCol w="4046764">
                      <a:extLst>
                        <a:ext uri="{9D8B030D-6E8A-4147-A177-3AD203B41FA5}">
                          <a16:colId xmlns:a16="http://schemas.microsoft.com/office/drawing/2014/main" val="20001"/>
                        </a:ext>
                      </a:extLst>
                    </a:gridCol>
                  </a:tblGrid>
                  <a:tr h="474490">
                    <a:tc>
                      <a:txBody>
                        <a:bodyPr/>
                        <a:lstStyle/>
                        <a:p>
                          <a:pPr algn="ctr"/>
                          <a:r>
                            <a:rPr lang="en-US" dirty="0" smtClean="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smtClean="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3657600">
                    <a:tc>
                      <a:txBody>
                        <a:bodyPr/>
                        <a:lstStyle/>
                        <a:p>
                          <a:pPr marL="285750" indent="-285750">
                            <a:buFont typeface="Arial" panose="020B0604020202020204" pitchFamily="34" charset="0"/>
                            <a:buChar char="•"/>
                          </a:pPr>
                          <a:endParaRPr lang="en-US" b="1" baseline="0" dirty="0" smtClean="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smtClean="0">
                              <a:solidFill>
                                <a:schemeClr val="tx1"/>
                              </a:solidFill>
                              <a:latin typeface="Constantia" panose="02030602050306030303" pitchFamily="18" charset="0"/>
                              <a:sym typeface="Symbol" panose="05050102010706020507" pitchFamily="18" charset="2"/>
                            </a:rPr>
                            <a:t>Large beam aperture</a:t>
                          </a:r>
                          <a:r>
                            <a:rPr lang="en-US" b="1" i="1" baseline="30000" dirty="0" smtClean="0">
                              <a:solidFill>
                                <a:schemeClr val="tx1"/>
                              </a:solidFill>
                              <a:latin typeface="Constantia" panose="02030602050306030303" pitchFamily="18" charset="0"/>
                              <a:sym typeface="Symbol" panose="05050102010706020507" pitchFamily="18" charset="2"/>
                            </a:rPr>
                            <a:t/>
                          </a:r>
                          <a:br>
                            <a:rPr lang="en-US" b="1" i="1" baseline="30000" dirty="0" smtClean="0">
                              <a:solidFill>
                                <a:schemeClr val="tx1"/>
                              </a:solidFill>
                              <a:latin typeface="Constantia" panose="02030602050306030303" pitchFamily="18" charset="0"/>
                              <a:sym typeface="Symbol" panose="05050102010706020507" pitchFamily="18" charset="2"/>
                            </a:rPr>
                          </a:br>
                          <a:endParaRPr lang="en-US" b="1" i="1" baseline="0" dirty="0" smtClean="0">
                            <a:solidFill>
                              <a:schemeClr val="tx1"/>
                            </a:solidFill>
                            <a:latin typeface="Constantia" panose="02030602050306030303" pitchFamily="18" charset="0"/>
                            <a:sym typeface="Symbol" panose="05050102010706020507" pitchFamily="18"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i="0" baseline="0" dirty="0" smtClean="0">
                              <a:solidFill>
                                <a:schemeClr val="tx1"/>
                              </a:solidFill>
                              <a:latin typeface="Constantia" panose="02030602050306030303" pitchFamily="18" charset="0"/>
                              <a:sym typeface="Symbol" panose="05050102010706020507" pitchFamily="18" charset="2"/>
                            </a:rPr>
                            <a:t>Long RF buckets, large acceptance</a:t>
                          </a:r>
                        </a:p>
                        <a:p>
                          <a:pPr marL="285750" indent="-285750">
                            <a:buFont typeface="Arial" panose="020B0604020202020204" pitchFamily="34" charset="0"/>
                            <a:buChar char="•"/>
                          </a:pPr>
                          <a:endParaRPr lang="en-US" b="1" i="0" baseline="0" dirty="0" smtClean="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i="0" baseline="0" dirty="0" smtClean="0">
                              <a:solidFill>
                                <a:srgbClr val="FF0000"/>
                              </a:solidFill>
                              <a:latin typeface="Constantia" panose="02030602050306030303" pitchFamily="18" charset="0"/>
                              <a:sym typeface="Symbol" panose="05050102010706020507" pitchFamily="18" charset="2"/>
                            </a:rPr>
                            <a:t>Wide-band </a:t>
                          </a:r>
                          <a:r>
                            <a:rPr lang="en-US" b="1" i="0" baseline="0" dirty="0" smtClean="0">
                              <a:solidFill>
                                <a:schemeClr val="tx1"/>
                              </a:solidFill>
                              <a:latin typeface="Constantia" panose="02030602050306030303" pitchFamily="18" charset="0"/>
                              <a:sym typeface="Symbol" panose="05050102010706020507" pitchFamily="18" charset="2"/>
                            </a:rPr>
                            <a:t>or</a:t>
                          </a:r>
                          <a:r>
                            <a:rPr lang="en-US" b="1" i="0" baseline="0" dirty="0" smtClean="0">
                              <a:solidFill>
                                <a:srgbClr val="FF0000"/>
                              </a:solidFill>
                              <a:latin typeface="Constantia" panose="02030602050306030303" pitchFamily="18" charset="0"/>
                              <a:sym typeface="Symbol" panose="05050102010706020507" pitchFamily="18" charset="2"/>
                            </a:rPr>
                            <a:t> wide range tunable cavities </a:t>
                          </a:r>
                          <a:r>
                            <a:rPr lang="en-US" b="1" i="0" baseline="0" dirty="0" smtClean="0">
                              <a:solidFill>
                                <a:schemeClr val="tx1"/>
                              </a:solidFill>
                              <a:latin typeface="Constantia" panose="02030602050306030303" pitchFamily="18" charset="0"/>
                              <a:sym typeface="Symbol" panose="05050102010706020507" pitchFamily="18" charset="2"/>
                            </a:rPr>
                            <a:t>possible</a:t>
                          </a:r>
                        </a:p>
                        <a:p>
                          <a:pPr marL="285750" indent="-285750">
                            <a:buFont typeface="Arial" panose="020B0604020202020204" pitchFamily="34" charset="0"/>
                            <a:buChar char="•"/>
                          </a:pPr>
                          <a:endParaRPr lang="en-US" b="1" i="0" baseline="0" dirty="0" smtClean="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smtClean="0">
                              <a:solidFill>
                                <a:schemeClr val="tx1"/>
                              </a:solidFill>
                              <a:latin typeface="Constantia" panose="02030602050306030303" pitchFamily="18" charset="0"/>
                              <a:sym typeface="Symbol" panose="05050102010706020507" pitchFamily="18" charset="2"/>
                            </a:rPr>
                            <a:t>Power amplification and transmission straightforward</a:t>
                          </a:r>
                        </a:p>
                      </a:txBody>
                      <a:tcPr/>
                    </a:tc>
                    <a:tc>
                      <a:txBody>
                        <a:bodyPr/>
                        <a:lstStyle/>
                        <a:p>
                          <a:endParaRPr lang="en-US"/>
                        </a:p>
                      </a:txBody>
                      <a:tcPr>
                        <a:blipFill>
                          <a:blip r:embed="rId2"/>
                          <a:stretch>
                            <a:fillRect l="-99548" t="-13810" r="-602" b="-38769"/>
                          </a:stretch>
                        </a:blipFill>
                      </a:tcPr>
                    </a:tc>
                    <a:extLst>
                      <a:ext uri="{0D108BD9-81ED-4DB2-BD59-A6C34878D82A}">
                        <a16:rowId xmlns:a16="http://schemas.microsoft.com/office/drawing/2014/main" val="10001"/>
                      </a:ext>
                    </a:extLst>
                  </a:tr>
                  <a:tr h="1406900">
                    <a:tc gridSpan="2">
                      <a:txBody>
                        <a:bodyPr/>
                        <a:lstStyle/>
                        <a:p>
                          <a:pPr marL="266700" lvl="1" indent="-266700">
                            <a:buFont typeface="Symbol" panose="05050102010706020507" pitchFamily="18" charset="2"/>
                            <a:buChar char="®"/>
                          </a:pPr>
                          <a:endParaRPr lang="en-GB" b="1" baseline="0" dirty="0" smtClean="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smtClean="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Fallback>
      </mc:AlternateContent>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Why choose a </a:t>
            </a:r>
            <a:r>
              <a:rPr lang="en-GB" sz="3200" b="1" dirty="0">
                <a:solidFill>
                  <a:srgbClr val="C0504D"/>
                </a:solidFill>
                <a:latin typeface="Constantia" pitchFamily="18" charset="0"/>
              </a:rPr>
              <a:t>low</a:t>
            </a:r>
            <a:r>
              <a:rPr lang="en-GB" sz="3200" b="1" dirty="0">
                <a:solidFill>
                  <a:srgbClr val="1F497D"/>
                </a:solidFill>
                <a:latin typeface="Constantia" pitchFamily="18" charset="0"/>
              </a:rPr>
              <a:t> RF frequency?</a:t>
            </a:r>
            <a:endParaRPr lang="en-GB" sz="3200" dirty="0">
              <a:solidFill>
                <a:srgbClr val="1F497D"/>
              </a:solidFill>
              <a:latin typeface="Constantia" pitchFamily="18" charset="0"/>
            </a:endParaRPr>
          </a:p>
        </p:txBody>
      </p:sp>
      <p:grpSp>
        <p:nvGrpSpPr>
          <p:cNvPr id="10" name="Group 9"/>
          <p:cNvGrpSpPr/>
          <p:nvPr/>
        </p:nvGrpSpPr>
        <p:grpSpPr>
          <a:xfrm>
            <a:off x="569913" y="5208205"/>
            <a:ext cx="8070850" cy="1200329"/>
            <a:chOff x="539750" y="4670405"/>
            <a:chExt cx="8070850" cy="1200329"/>
          </a:xfrm>
        </p:grpSpPr>
        <p:sp>
          <p:nvSpPr>
            <p:cNvPr id="7" name="Rectangle 6"/>
            <p:cNvSpPr/>
            <p:nvPr/>
          </p:nvSpPr>
          <p:spPr>
            <a:xfrm>
              <a:off x="539750" y="4832330"/>
              <a:ext cx="2803525" cy="646331"/>
            </a:xfrm>
            <a:prstGeom prst="rect">
              <a:avLst/>
            </a:prstGeom>
          </p:spPr>
          <p:txBody>
            <a:bodyPr wrap="square">
              <a:spAutoFit/>
            </a:bodyPr>
            <a:lstStyle/>
            <a:p>
              <a:pPr marL="85725" lvl="1"/>
              <a:r>
                <a:rPr lang="en-GB" b="1" dirty="0">
                  <a:latin typeface="Constantia" panose="02030602050306030303" pitchFamily="18" charset="0"/>
                </a:rPr>
                <a:t>RF frequencies</a:t>
              </a:r>
              <a:r>
                <a:rPr lang="en-GB" b="1" dirty="0">
                  <a:solidFill>
                    <a:srgbClr val="C0504D"/>
                  </a:solidFill>
                  <a:latin typeface="Constantia" panose="02030602050306030303" pitchFamily="18" charset="0"/>
                </a:rPr>
                <a:t> below</a:t>
              </a:r>
              <a:br>
                <a:rPr lang="en-GB" b="1" dirty="0">
                  <a:solidFill>
                    <a:srgbClr val="C0504D"/>
                  </a:solidFill>
                  <a:latin typeface="Constantia" panose="02030602050306030303" pitchFamily="18" charset="0"/>
                </a:rPr>
              </a:br>
              <a:r>
                <a:rPr lang="en-GB" b="1" dirty="0">
                  <a:solidFill>
                    <a:srgbClr val="C0504D"/>
                  </a:solidFill>
                  <a:latin typeface="Constantia" panose="02030602050306030303" pitchFamily="18" charset="0"/>
                </a:rPr>
                <a:t> ~200 MHz</a:t>
              </a:r>
              <a:r>
                <a:rPr lang="en-GB" b="1" dirty="0">
                  <a:latin typeface="Constantia" panose="02030602050306030303" pitchFamily="18" charset="0"/>
                </a:rPr>
                <a:t> for</a:t>
              </a:r>
            </a:p>
          </p:txBody>
        </p:sp>
        <p:sp>
          <p:nvSpPr>
            <p:cNvPr id="8" name="Rectangle 7"/>
            <p:cNvSpPr/>
            <p:nvPr/>
          </p:nvSpPr>
          <p:spPr>
            <a:xfrm>
              <a:off x="3746500" y="4670405"/>
              <a:ext cx="4864100" cy="1200329"/>
            </a:xfrm>
            <a:prstGeom prst="rect">
              <a:avLst/>
            </a:prstGeom>
          </p:spPr>
          <p:txBody>
            <a:bodyPr wrap="square">
              <a:spAutoFit/>
            </a:bodyPr>
            <a:lstStyle/>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Some hadron linear accelerators</a:t>
              </a:r>
            </a:p>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Cyclotrons</a:t>
              </a:r>
            </a:p>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Low- and medium energy hadron synchrotrons</a:t>
              </a:r>
            </a:p>
          </p:txBody>
        </p:sp>
        <p:sp>
          <p:nvSpPr>
            <p:cNvPr id="9" name="Down Arrow 8"/>
            <p:cNvSpPr/>
            <p:nvPr/>
          </p:nvSpPr>
          <p:spPr>
            <a:xfrm rot="16200000">
              <a:off x="3405847" y="4859020"/>
              <a:ext cx="681305" cy="58419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6289665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ight Arrow 85"/>
          <p:cNvSpPr/>
          <p:nvPr/>
        </p:nvSpPr>
        <p:spPr>
          <a:xfrm rot="4080000">
            <a:off x="4299514" y="3609835"/>
            <a:ext cx="489559" cy="76331"/>
          </a:xfrm>
          <a:prstGeom prst="rightArrow">
            <a:avLst>
              <a:gd name="adj1" fmla="val 14715"/>
              <a:gd name="adj2" fmla="val 14771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1" name="Rectangle 7"/>
          <p:cNvSpPr>
            <a:spLocks noChangeArrowheads="1"/>
          </p:cNvSpPr>
          <p:nvPr/>
        </p:nvSpPr>
        <p:spPr bwMode="auto">
          <a:xfrm>
            <a:off x="539750" y="662357"/>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Efficient implementation of low pass filter</a:t>
            </a: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Standard form with sampling rate decimation: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clk</a:t>
            </a:r>
            <a:r>
              <a:rPr lang="en-GB" sz="2100" b="1" dirty="0">
                <a:latin typeface="Constantia" pitchFamily="18" charset="0"/>
                <a:cs typeface="Times New Roman" pitchFamily="18" charset="0"/>
                <a:sym typeface="Wingdings" pitchFamily="2" charset="2"/>
              </a:rPr>
              <a:t> </a:t>
            </a:r>
            <a:r>
              <a:rPr lang="en-GB" sz="2100" b="1" dirty="0">
                <a:latin typeface="Constantia" pitchFamily="18" charset="0"/>
                <a:cs typeface="Times New Roman" pitchFamily="18" charset="0"/>
                <a:sym typeface="Symbol" panose="05050102010706020507" pitchFamily="18" charset="2"/>
              </a:rPr>
              <a:t> </a:t>
            </a:r>
            <a:r>
              <a:rPr lang="en-GB" sz="2100" b="1" i="1" dirty="0" err="1">
                <a:latin typeface="Constantia" pitchFamily="18" charset="0"/>
                <a:cs typeface="Times New Roman" pitchFamily="18" charset="0"/>
                <a:sym typeface="Symbol" panose="05050102010706020507" pitchFamily="18" charset="2"/>
              </a:rPr>
              <a:t>f</a:t>
            </a:r>
            <a:r>
              <a:rPr lang="en-GB" sz="2100" b="1" baseline="-25000" dirty="0" err="1">
                <a:latin typeface="Constantia" pitchFamily="18" charset="0"/>
                <a:cs typeface="Times New Roman" pitchFamily="18" charset="0"/>
                <a:sym typeface="Symbol" panose="05050102010706020507" pitchFamily="18" charset="2"/>
              </a:rPr>
              <a:t>clk</a:t>
            </a:r>
            <a:r>
              <a:rPr lang="en-GB" sz="2100" b="1" dirty="0">
                <a:latin typeface="Constantia" pitchFamily="18" charset="0"/>
                <a:cs typeface="Times New Roman" pitchFamily="18" charset="0"/>
                <a:sym typeface="Symbol" panose="05050102010706020507" pitchFamily="18" charset="2"/>
              </a:rPr>
              <a:t>/</a:t>
            </a:r>
            <a:r>
              <a:rPr lang="en-GB" sz="2100" b="1" i="1" dirty="0">
                <a:latin typeface="Constantia" pitchFamily="18" charset="0"/>
                <a:cs typeface="Times New Roman" pitchFamily="18" charset="0"/>
                <a:sym typeface="Symbol" panose="05050102010706020507" pitchFamily="18" charset="2"/>
              </a:rPr>
              <a:t>d</a:t>
            </a:r>
            <a:endParaRPr lang="en-GB" sz="2100" b="1" i="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Cascaded integrator-comb filter (CIC) </a:t>
            </a:r>
            <a:endParaRPr lang="en-GB" sz="3200" dirty="0">
              <a:solidFill>
                <a:srgbClr val="1F497D"/>
              </a:solidFill>
              <a:latin typeface="Constantia" pitchFamily="18" charset="0"/>
            </a:endParaRPr>
          </a:p>
        </p:txBody>
      </p:sp>
      <p:grpSp>
        <p:nvGrpSpPr>
          <p:cNvPr id="24" name="Group 23"/>
          <p:cNvGrpSpPr/>
          <p:nvPr/>
        </p:nvGrpSpPr>
        <p:grpSpPr>
          <a:xfrm>
            <a:off x="412115" y="2470873"/>
            <a:ext cx="1796618" cy="1670952"/>
            <a:chOff x="2314575" y="1655533"/>
            <a:chExt cx="1796618" cy="1670952"/>
          </a:xfrm>
        </p:grpSpPr>
        <p:sp>
          <p:nvSpPr>
            <p:cNvPr id="13" name="Right Arrow 12"/>
            <p:cNvSpPr/>
            <p:nvPr/>
          </p:nvSpPr>
          <p:spPr>
            <a:xfrm>
              <a:off x="3621634" y="2837880"/>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p:cNvGrpSpPr/>
            <p:nvPr/>
          </p:nvGrpSpPr>
          <p:grpSpPr>
            <a:xfrm>
              <a:off x="3094095" y="2662627"/>
              <a:ext cx="528153" cy="527882"/>
              <a:chOff x="3352800" y="4495800"/>
              <a:chExt cx="572166" cy="571872"/>
            </a:xfrm>
          </p:grpSpPr>
          <p:sp>
            <p:nvSpPr>
              <p:cNvPr id="5" name="Oval 4"/>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7" name="Straight Connector 6"/>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Right Arrow 8"/>
            <p:cNvSpPr/>
            <p:nvPr/>
          </p:nvSpPr>
          <p:spPr>
            <a:xfrm rot="5400000">
              <a:off x="3113084" y="2335026"/>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3098373" y="1655533"/>
              <a:ext cx="523875" cy="52387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solidFill>
                    <a:schemeClr val="tx1"/>
                  </a:solidFill>
                  <a:latin typeface="Constantia" panose="02030602050306030303" pitchFamily="18" charset="0"/>
                </a:rPr>
                <a:t>z</a:t>
              </a:r>
              <a:r>
                <a:rPr lang="en-GB" baseline="30000" dirty="0">
                  <a:solidFill>
                    <a:schemeClr val="tx1"/>
                  </a:solidFill>
                  <a:latin typeface="Constantia" panose="02030602050306030303" pitchFamily="18" charset="0"/>
                </a:rPr>
                <a:t>-1</a:t>
              </a:r>
            </a:p>
          </p:txBody>
        </p:sp>
        <p:sp>
          <p:nvSpPr>
            <p:cNvPr id="10" name="Right Arrow 9"/>
            <p:cNvSpPr/>
            <p:nvPr/>
          </p:nvSpPr>
          <p:spPr>
            <a:xfrm>
              <a:off x="2314575" y="2837880"/>
              <a:ext cx="779520"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Arrow 10"/>
            <p:cNvSpPr/>
            <p:nvPr/>
          </p:nvSpPr>
          <p:spPr>
            <a:xfrm>
              <a:off x="2604536" y="1832267"/>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p:cNvSpPr/>
            <p:nvPr/>
          </p:nvSpPr>
          <p:spPr>
            <a:xfrm rot="16200000">
              <a:off x="2142745" y="2336815"/>
              <a:ext cx="1009098" cy="170406"/>
            </a:xfrm>
            <a:prstGeom prst="right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3008139" y="2310726"/>
              <a:ext cx="314510" cy="523220"/>
            </a:xfrm>
            <a:prstGeom prst="rect">
              <a:avLst/>
            </a:prstGeom>
            <a:noFill/>
          </p:spPr>
          <p:txBody>
            <a:bodyPr wrap="none" rtlCol="0">
              <a:spAutoFit/>
            </a:bodyPr>
            <a:lstStyle/>
            <a:p>
              <a:r>
                <a:rPr lang="en-GB" sz="2800" dirty="0">
                  <a:latin typeface="Constantia" panose="02030602050306030303" pitchFamily="18" charset="0"/>
                </a:rPr>
                <a:t>-</a:t>
              </a:r>
            </a:p>
          </p:txBody>
        </p:sp>
        <p:sp>
          <p:nvSpPr>
            <p:cNvPr id="25" name="TextBox 24"/>
            <p:cNvSpPr txBox="1"/>
            <p:nvPr/>
          </p:nvSpPr>
          <p:spPr>
            <a:xfrm>
              <a:off x="2871953" y="2864820"/>
              <a:ext cx="354584" cy="461665"/>
            </a:xfrm>
            <a:prstGeom prst="rect">
              <a:avLst/>
            </a:prstGeom>
            <a:noFill/>
          </p:spPr>
          <p:txBody>
            <a:bodyPr wrap="none" rtlCol="0">
              <a:spAutoFit/>
            </a:bodyPr>
            <a:lstStyle/>
            <a:p>
              <a:r>
                <a:rPr lang="en-GB" sz="2400" dirty="0">
                  <a:latin typeface="Constantia" panose="02030602050306030303" pitchFamily="18" charset="0"/>
                </a:rPr>
                <a:t>+</a:t>
              </a:r>
            </a:p>
          </p:txBody>
        </p:sp>
      </p:grpSp>
      <p:grpSp>
        <p:nvGrpSpPr>
          <p:cNvPr id="27" name="Group 26"/>
          <p:cNvGrpSpPr/>
          <p:nvPr/>
        </p:nvGrpSpPr>
        <p:grpSpPr>
          <a:xfrm>
            <a:off x="2574290" y="2470873"/>
            <a:ext cx="1796618" cy="1670952"/>
            <a:chOff x="2314575" y="1655533"/>
            <a:chExt cx="1796618" cy="1670952"/>
          </a:xfrm>
        </p:grpSpPr>
        <p:sp>
          <p:nvSpPr>
            <p:cNvPr id="28" name="Right Arrow 27"/>
            <p:cNvSpPr/>
            <p:nvPr/>
          </p:nvSpPr>
          <p:spPr>
            <a:xfrm>
              <a:off x="3621634" y="2837880"/>
              <a:ext cx="489559" cy="170406"/>
            </a:xfrm>
            <a:prstGeom prst="right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28"/>
            <p:cNvGrpSpPr/>
            <p:nvPr/>
          </p:nvGrpSpPr>
          <p:grpSpPr>
            <a:xfrm>
              <a:off x="3094095" y="2662627"/>
              <a:ext cx="528153" cy="527882"/>
              <a:chOff x="3352800" y="4495800"/>
              <a:chExt cx="572166" cy="571872"/>
            </a:xfrm>
          </p:grpSpPr>
          <p:sp>
            <p:nvSpPr>
              <p:cNvPr id="37" name="Oval 36"/>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38" name="Straight Connector 37"/>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 name="Right Arrow 29"/>
            <p:cNvSpPr/>
            <p:nvPr/>
          </p:nvSpPr>
          <p:spPr>
            <a:xfrm rot="5400000">
              <a:off x="3113084" y="2335026"/>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3098373" y="1655533"/>
              <a:ext cx="523875" cy="52387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solidFill>
                    <a:schemeClr val="tx1"/>
                  </a:solidFill>
                  <a:latin typeface="Constantia" panose="02030602050306030303" pitchFamily="18" charset="0"/>
                </a:rPr>
                <a:t>z</a:t>
              </a:r>
              <a:r>
                <a:rPr lang="en-GB" baseline="30000" dirty="0">
                  <a:solidFill>
                    <a:schemeClr val="tx1"/>
                  </a:solidFill>
                  <a:latin typeface="Constantia" panose="02030602050306030303" pitchFamily="18" charset="0"/>
                </a:rPr>
                <a:t>-1</a:t>
              </a:r>
            </a:p>
          </p:txBody>
        </p:sp>
        <p:sp>
          <p:nvSpPr>
            <p:cNvPr id="32" name="Right Arrow 31"/>
            <p:cNvSpPr/>
            <p:nvPr/>
          </p:nvSpPr>
          <p:spPr>
            <a:xfrm>
              <a:off x="2314575" y="2837880"/>
              <a:ext cx="779520"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ight Arrow 32"/>
            <p:cNvSpPr/>
            <p:nvPr/>
          </p:nvSpPr>
          <p:spPr>
            <a:xfrm>
              <a:off x="2604536" y="1832267"/>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ight Arrow 33"/>
            <p:cNvSpPr/>
            <p:nvPr/>
          </p:nvSpPr>
          <p:spPr>
            <a:xfrm rot="16200000">
              <a:off x="2142745" y="2336815"/>
              <a:ext cx="1009098" cy="170406"/>
            </a:xfrm>
            <a:prstGeom prst="right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3008139" y="2310726"/>
              <a:ext cx="314510" cy="523220"/>
            </a:xfrm>
            <a:prstGeom prst="rect">
              <a:avLst/>
            </a:prstGeom>
            <a:noFill/>
          </p:spPr>
          <p:txBody>
            <a:bodyPr wrap="none" rtlCol="0">
              <a:spAutoFit/>
            </a:bodyPr>
            <a:lstStyle/>
            <a:p>
              <a:r>
                <a:rPr lang="en-GB" sz="2800" dirty="0">
                  <a:latin typeface="Constantia" panose="02030602050306030303" pitchFamily="18" charset="0"/>
                </a:rPr>
                <a:t>-</a:t>
              </a:r>
            </a:p>
          </p:txBody>
        </p:sp>
        <p:sp>
          <p:nvSpPr>
            <p:cNvPr id="36" name="TextBox 35"/>
            <p:cNvSpPr txBox="1"/>
            <p:nvPr/>
          </p:nvSpPr>
          <p:spPr>
            <a:xfrm>
              <a:off x="2871953" y="2864820"/>
              <a:ext cx="354584" cy="461665"/>
            </a:xfrm>
            <a:prstGeom prst="rect">
              <a:avLst/>
            </a:prstGeom>
            <a:noFill/>
          </p:spPr>
          <p:txBody>
            <a:bodyPr wrap="none" rtlCol="0">
              <a:spAutoFit/>
            </a:bodyPr>
            <a:lstStyle/>
            <a:p>
              <a:r>
                <a:rPr lang="en-GB" sz="2400" dirty="0">
                  <a:latin typeface="Constantia" panose="02030602050306030303" pitchFamily="18" charset="0"/>
                </a:rPr>
                <a:t>+</a:t>
              </a:r>
            </a:p>
          </p:txBody>
        </p:sp>
      </p:grpSp>
      <p:sp>
        <p:nvSpPr>
          <p:cNvPr id="26" name="TextBox 25"/>
          <p:cNvSpPr txBox="1"/>
          <p:nvPr/>
        </p:nvSpPr>
        <p:spPr>
          <a:xfrm>
            <a:off x="2042414" y="2532642"/>
            <a:ext cx="715260" cy="1015663"/>
          </a:xfrm>
          <a:prstGeom prst="rect">
            <a:avLst/>
          </a:prstGeom>
          <a:noFill/>
        </p:spPr>
        <p:txBody>
          <a:bodyPr wrap="none" rtlCol="0">
            <a:spAutoFit/>
          </a:bodyPr>
          <a:lstStyle/>
          <a:p>
            <a:r>
              <a:rPr lang="en-GB" sz="6000" dirty="0"/>
              <a:t>…</a:t>
            </a:r>
          </a:p>
        </p:txBody>
      </p:sp>
      <p:grpSp>
        <p:nvGrpSpPr>
          <p:cNvPr id="40" name="Group 39"/>
          <p:cNvGrpSpPr/>
          <p:nvPr/>
        </p:nvGrpSpPr>
        <p:grpSpPr>
          <a:xfrm>
            <a:off x="4756042" y="2470873"/>
            <a:ext cx="1803757" cy="1670952"/>
            <a:chOff x="5472741" y="2082253"/>
            <a:chExt cx="1803757" cy="1670952"/>
          </a:xfrm>
        </p:grpSpPr>
        <p:sp>
          <p:nvSpPr>
            <p:cNvPr id="55" name="TextBox 54"/>
            <p:cNvSpPr txBox="1"/>
            <p:nvPr/>
          </p:nvSpPr>
          <p:spPr>
            <a:xfrm>
              <a:off x="5843888" y="2768223"/>
              <a:ext cx="354584" cy="461665"/>
            </a:xfrm>
            <a:prstGeom prst="rect">
              <a:avLst/>
            </a:prstGeom>
            <a:noFill/>
          </p:spPr>
          <p:txBody>
            <a:bodyPr wrap="none" rtlCol="0">
              <a:spAutoFit/>
            </a:bodyPr>
            <a:lstStyle/>
            <a:p>
              <a:r>
                <a:rPr lang="en-GB" sz="2400" dirty="0">
                  <a:latin typeface="Constantia" panose="02030602050306030303" pitchFamily="18" charset="0"/>
                </a:rPr>
                <a:t>+</a:t>
              </a:r>
            </a:p>
          </p:txBody>
        </p:sp>
        <p:sp>
          <p:nvSpPr>
            <p:cNvPr id="43" name="Right Arrow 42"/>
            <p:cNvSpPr/>
            <p:nvPr/>
          </p:nvSpPr>
          <p:spPr>
            <a:xfrm>
              <a:off x="5472741" y="3265200"/>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4" name="Group 43"/>
            <p:cNvGrpSpPr/>
            <p:nvPr/>
          </p:nvGrpSpPr>
          <p:grpSpPr>
            <a:xfrm>
              <a:off x="5951610" y="3089347"/>
              <a:ext cx="528153" cy="527882"/>
              <a:chOff x="3352800" y="4495800"/>
              <a:chExt cx="572166" cy="571872"/>
            </a:xfrm>
          </p:grpSpPr>
          <p:sp>
            <p:nvSpPr>
              <p:cNvPr id="52" name="Oval 51"/>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53" name="Straight Connector 52"/>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5" name="Right Arrow 44"/>
            <p:cNvSpPr/>
            <p:nvPr/>
          </p:nvSpPr>
          <p:spPr>
            <a:xfrm rot="5400000">
              <a:off x="5970599" y="2761746"/>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p:cNvSpPr/>
            <p:nvPr/>
          </p:nvSpPr>
          <p:spPr>
            <a:xfrm>
              <a:off x="5955888" y="2082253"/>
              <a:ext cx="523875" cy="52387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solidFill>
                    <a:schemeClr val="tx1"/>
                  </a:solidFill>
                  <a:latin typeface="Constantia" panose="02030602050306030303" pitchFamily="18" charset="0"/>
                </a:rPr>
                <a:t>z</a:t>
              </a:r>
              <a:r>
                <a:rPr lang="en-GB" baseline="30000" dirty="0">
                  <a:solidFill>
                    <a:schemeClr val="tx1"/>
                  </a:solidFill>
                  <a:latin typeface="Constantia" panose="02030602050306030303" pitchFamily="18" charset="0"/>
                </a:rPr>
                <a:t>-1</a:t>
              </a:r>
            </a:p>
          </p:txBody>
        </p:sp>
        <p:sp>
          <p:nvSpPr>
            <p:cNvPr id="47" name="Right Arrow 46"/>
            <p:cNvSpPr/>
            <p:nvPr/>
          </p:nvSpPr>
          <p:spPr>
            <a:xfrm>
              <a:off x="6496978" y="3265200"/>
              <a:ext cx="779520"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ight Arrow 47"/>
            <p:cNvSpPr/>
            <p:nvPr/>
          </p:nvSpPr>
          <p:spPr>
            <a:xfrm rot="10800000">
              <a:off x="6487452" y="2260800"/>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ight Arrow 48"/>
            <p:cNvSpPr/>
            <p:nvPr/>
          </p:nvSpPr>
          <p:spPr>
            <a:xfrm rot="16200000">
              <a:off x="6430237" y="2763534"/>
              <a:ext cx="1009098" cy="170406"/>
            </a:xfrm>
            <a:prstGeom prst="right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p:cNvSpPr txBox="1"/>
            <p:nvPr/>
          </p:nvSpPr>
          <p:spPr>
            <a:xfrm>
              <a:off x="5729468" y="3291540"/>
              <a:ext cx="354584" cy="461665"/>
            </a:xfrm>
            <a:prstGeom prst="rect">
              <a:avLst/>
            </a:prstGeom>
            <a:noFill/>
          </p:spPr>
          <p:txBody>
            <a:bodyPr wrap="none" rtlCol="0">
              <a:spAutoFit/>
            </a:bodyPr>
            <a:lstStyle/>
            <a:p>
              <a:r>
                <a:rPr lang="en-GB" sz="2400" dirty="0">
                  <a:latin typeface="Constantia" panose="02030602050306030303" pitchFamily="18" charset="0"/>
                </a:rPr>
                <a:t>+</a:t>
              </a:r>
            </a:p>
          </p:txBody>
        </p:sp>
      </p:grpSp>
      <p:grpSp>
        <p:nvGrpSpPr>
          <p:cNvPr id="56" name="Group 55"/>
          <p:cNvGrpSpPr/>
          <p:nvPr/>
        </p:nvGrpSpPr>
        <p:grpSpPr>
          <a:xfrm>
            <a:off x="6870343" y="2470873"/>
            <a:ext cx="1803757" cy="1670952"/>
            <a:chOff x="5472741" y="2082253"/>
            <a:chExt cx="1803757" cy="1670952"/>
          </a:xfrm>
        </p:grpSpPr>
        <p:sp>
          <p:nvSpPr>
            <p:cNvPr id="57" name="TextBox 56"/>
            <p:cNvSpPr txBox="1"/>
            <p:nvPr/>
          </p:nvSpPr>
          <p:spPr>
            <a:xfrm>
              <a:off x="5843888" y="2768223"/>
              <a:ext cx="354584" cy="461665"/>
            </a:xfrm>
            <a:prstGeom prst="rect">
              <a:avLst/>
            </a:prstGeom>
            <a:noFill/>
          </p:spPr>
          <p:txBody>
            <a:bodyPr wrap="none" rtlCol="0">
              <a:spAutoFit/>
            </a:bodyPr>
            <a:lstStyle/>
            <a:p>
              <a:r>
                <a:rPr lang="en-GB" sz="2400" dirty="0">
                  <a:latin typeface="Constantia" panose="02030602050306030303" pitchFamily="18" charset="0"/>
                </a:rPr>
                <a:t>+</a:t>
              </a:r>
            </a:p>
          </p:txBody>
        </p:sp>
        <p:sp>
          <p:nvSpPr>
            <p:cNvPr id="58" name="Right Arrow 57"/>
            <p:cNvSpPr/>
            <p:nvPr/>
          </p:nvSpPr>
          <p:spPr>
            <a:xfrm>
              <a:off x="5472741" y="3265200"/>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9" name="Group 58"/>
            <p:cNvGrpSpPr/>
            <p:nvPr/>
          </p:nvGrpSpPr>
          <p:grpSpPr>
            <a:xfrm>
              <a:off x="5951610" y="3089347"/>
              <a:ext cx="528153" cy="527882"/>
              <a:chOff x="3352800" y="4495800"/>
              <a:chExt cx="572166" cy="571872"/>
            </a:xfrm>
          </p:grpSpPr>
          <p:sp>
            <p:nvSpPr>
              <p:cNvPr id="66" name="Oval 65"/>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67" name="Straight Connector 66"/>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0" name="Right Arrow 59"/>
            <p:cNvSpPr/>
            <p:nvPr/>
          </p:nvSpPr>
          <p:spPr>
            <a:xfrm rot="5400000">
              <a:off x="5970599" y="2761746"/>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p:cNvSpPr/>
            <p:nvPr/>
          </p:nvSpPr>
          <p:spPr>
            <a:xfrm>
              <a:off x="5955888" y="2082253"/>
              <a:ext cx="523875" cy="52387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solidFill>
                    <a:schemeClr val="tx1"/>
                  </a:solidFill>
                  <a:latin typeface="Constantia" panose="02030602050306030303" pitchFamily="18" charset="0"/>
                </a:rPr>
                <a:t>z</a:t>
              </a:r>
              <a:r>
                <a:rPr lang="en-GB" baseline="30000" dirty="0">
                  <a:solidFill>
                    <a:schemeClr val="tx1"/>
                  </a:solidFill>
                  <a:latin typeface="Constantia" panose="02030602050306030303" pitchFamily="18" charset="0"/>
                </a:rPr>
                <a:t>-1</a:t>
              </a:r>
            </a:p>
          </p:txBody>
        </p:sp>
        <p:sp>
          <p:nvSpPr>
            <p:cNvPr id="62" name="Right Arrow 61"/>
            <p:cNvSpPr/>
            <p:nvPr/>
          </p:nvSpPr>
          <p:spPr>
            <a:xfrm>
              <a:off x="6496978" y="3265200"/>
              <a:ext cx="779520"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ight Arrow 62"/>
            <p:cNvSpPr/>
            <p:nvPr/>
          </p:nvSpPr>
          <p:spPr>
            <a:xfrm rot="10800000">
              <a:off x="6487452" y="2260800"/>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ight Arrow 63"/>
            <p:cNvSpPr/>
            <p:nvPr/>
          </p:nvSpPr>
          <p:spPr>
            <a:xfrm rot="16200000">
              <a:off x="6430237" y="2763534"/>
              <a:ext cx="1009098" cy="170406"/>
            </a:xfrm>
            <a:prstGeom prst="right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TextBox 64"/>
            <p:cNvSpPr txBox="1"/>
            <p:nvPr/>
          </p:nvSpPr>
          <p:spPr>
            <a:xfrm>
              <a:off x="5729468" y="3291540"/>
              <a:ext cx="354584" cy="461665"/>
            </a:xfrm>
            <a:prstGeom prst="rect">
              <a:avLst/>
            </a:prstGeom>
            <a:noFill/>
          </p:spPr>
          <p:txBody>
            <a:bodyPr wrap="none" rtlCol="0">
              <a:spAutoFit/>
            </a:bodyPr>
            <a:lstStyle/>
            <a:p>
              <a:r>
                <a:rPr lang="en-GB" sz="2400" dirty="0">
                  <a:latin typeface="Constantia" panose="02030602050306030303" pitchFamily="18" charset="0"/>
                </a:rPr>
                <a:t>+</a:t>
              </a:r>
            </a:p>
          </p:txBody>
        </p:sp>
      </p:grpSp>
      <p:sp>
        <p:nvSpPr>
          <p:cNvPr id="69" name="TextBox 68"/>
          <p:cNvSpPr txBox="1"/>
          <p:nvPr/>
        </p:nvSpPr>
        <p:spPr>
          <a:xfrm>
            <a:off x="6352784" y="2532641"/>
            <a:ext cx="715260" cy="1015663"/>
          </a:xfrm>
          <a:prstGeom prst="rect">
            <a:avLst/>
          </a:prstGeom>
          <a:noFill/>
        </p:spPr>
        <p:txBody>
          <a:bodyPr wrap="none" rtlCol="0">
            <a:spAutoFit/>
          </a:bodyPr>
          <a:lstStyle/>
          <a:p>
            <a:r>
              <a:rPr lang="en-GB" sz="6000" dirty="0"/>
              <a:t>…</a:t>
            </a:r>
          </a:p>
        </p:txBody>
      </p:sp>
      <p:sp>
        <p:nvSpPr>
          <p:cNvPr id="70" name="Right Arrow 69"/>
          <p:cNvSpPr/>
          <p:nvPr/>
        </p:nvSpPr>
        <p:spPr>
          <a:xfrm rot="20304204">
            <a:off x="4312761" y="3562082"/>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ight Brace 70"/>
          <p:cNvSpPr/>
          <p:nvPr/>
        </p:nvSpPr>
        <p:spPr>
          <a:xfrm rot="16200000">
            <a:off x="2289803" y="289985"/>
            <a:ext cx="220480" cy="3677805"/>
          </a:xfrm>
          <a:prstGeom prst="rightBrace">
            <a:avLst>
              <a:gd name="adj1" fmla="val 70352"/>
              <a:gd name="adj2" fmla="val 50017"/>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2" name="Right Brace 71"/>
          <p:cNvSpPr/>
          <p:nvPr/>
        </p:nvSpPr>
        <p:spPr>
          <a:xfrm rot="16200000">
            <a:off x="6688661" y="289986"/>
            <a:ext cx="220480" cy="3677805"/>
          </a:xfrm>
          <a:prstGeom prst="rightBrace">
            <a:avLst>
              <a:gd name="adj1" fmla="val 70352"/>
              <a:gd name="adj2" fmla="val 50017"/>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3" name="TextBox 72"/>
          <p:cNvSpPr txBox="1"/>
          <p:nvPr/>
        </p:nvSpPr>
        <p:spPr>
          <a:xfrm>
            <a:off x="1640374" y="1591034"/>
            <a:ext cx="1543179" cy="369332"/>
          </a:xfrm>
          <a:prstGeom prst="rect">
            <a:avLst/>
          </a:prstGeom>
          <a:noFill/>
        </p:spPr>
        <p:txBody>
          <a:bodyPr wrap="none" rtlCol="0">
            <a:spAutoFit/>
          </a:bodyPr>
          <a:lstStyle/>
          <a:p>
            <a:r>
              <a:rPr lang="en-GB" b="1" dirty="0">
                <a:latin typeface="Constantia" panose="02030602050306030303" pitchFamily="18" charset="0"/>
              </a:rPr>
              <a:t>Comb stages</a:t>
            </a:r>
          </a:p>
        </p:txBody>
      </p:sp>
      <p:sp>
        <p:nvSpPr>
          <p:cNvPr id="74" name="TextBox 73"/>
          <p:cNvSpPr txBox="1"/>
          <p:nvPr/>
        </p:nvSpPr>
        <p:spPr>
          <a:xfrm>
            <a:off x="5769560" y="1592920"/>
            <a:ext cx="2015232" cy="369332"/>
          </a:xfrm>
          <a:prstGeom prst="rect">
            <a:avLst/>
          </a:prstGeom>
          <a:noFill/>
        </p:spPr>
        <p:txBody>
          <a:bodyPr wrap="none" rtlCol="0">
            <a:spAutoFit/>
          </a:bodyPr>
          <a:lstStyle/>
          <a:p>
            <a:r>
              <a:rPr lang="en-GB" b="1" dirty="0">
                <a:latin typeface="Constantia" panose="02030602050306030303" pitchFamily="18" charset="0"/>
              </a:rPr>
              <a:t>Integrator stages</a:t>
            </a:r>
          </a:p>
        </p:txBody>
      </p:sp>
      <p:sp>
        <p:nvSpPr>
          <p:cNvPr id="75" name="TextBox 74"/>
          <p:cNvSpPr txBox="1"/>
          <p:nvPr/>
        </p:nvSpPr>
        <p:spPr>
          <a:xfrm>
            <a:off x="1255244" y="2156978"/>
            <a:ext cx="396262" cy="369332"/>
          </a:xfrm>
          <a:prstGeom prst="rect">
            <a:avLst/>
          </a:prstGeom>
          <a:noFill/>
        </p:spPr>
        <p:txBody>
          <a:bodyPr wrap="none" rtlCol="0">
            <a:spAutoFit/>
          </a:bodyPr>
          <a:lstStyle/>
          <a:p>
            <a:r>
              <a:rPr lang="en-GB" b="1" dirty="0">
                <a:latin typeface="Constantia" panose="02030602050306030303" pitchFamily="18" charset="0"/>
              </a:rPr>
              <a:t>#1</a:t>
            </a:r>
          </a:p>
        </p:txBody>
      </p:sp>
      <p:sp>
        <p:nvSpPr>
          <p:cNvPr id="76" name="TextBox 75"/>
          <p:cNvSpPr txBox="1"/>
          <p:nvPr/>
        </p:nvSpPr>
        <p:spPr>
          <a:xfrm>
            <a:off x="3377484" y="2156978"/>
            <a:ext cx="453970" cy="369332"/>
          </a:xfrm>
          <a:prstGeom prst="rect">
            <a:avLst/>
          </a:prstGeom>
          <a:noFill/>
        </p:spPr>
        <p:txBody>
          <a:bodyPr wrap="none" rtlCol="0">
            <a:spAutoFit/>
          </a:bodyPr>
          <a:lstStyle/>
          <a:p>
            <a:r>
              <a:rPr lang="en-GB" b="1" dirty="0">
                <a:latin typeface="Constantia" panose="02030602050306030303" pitchFamily="18" charset="0"/>
              </a:rPr>
              <a:t>#</a:t>
            </a:r>
            <a:r>
              <a:rPr lang="en-GB" b="1" i="1" dirty="0">
                <a:latin typeface="Constantia" panose="02030602050306030303" pitchFamily="18" charset="0"/>
              </a:rPr>
              <a:t>n</a:t>
            </a:r>
          </a:p>
        </p:txBody>
      </p:sp>
      <p:sp>
        <p:nvSpPr>
          <p:cNvPr id="78" name="TextBox 77"/>
          <p:cNvSpPr txBox="1"/>
          <p:nvPr/>
        </p:nvSpPr>
        <p:spPr>
          <a:xfrm>
            <a:off x="5301602" y="2158120"/>
            <a:ext cx="396262" cy="369332"/>
          </a:xfrm>
          <a:prstGeom prst="rect">
            <a:avLst/>
          </a:prstGeom>
          <a:noFill/>
        </p:spPr>
        <p:txBody>
          <a:bodyPr wrap="none" rtlCol="0">
            <a:spAutoFit/>
          </a:bodyPr>
          <a:lstStyle/>
          <a:p>
            <a:r>
              <a:rPr lang="en-GB" b="1" dirty="0">
                <a:latin typeface="Constantia" panose="02030602050306030303" pitchFamily="18" charset="0"/>
              </a:rPr>
              <a:t>#1</a:t>
            </a:r>
          </a:p>
        </p:txBody>
      </p:sp>
      <p:sp>
        <p:nvSpPr>
          <p:cNvPr id="79" name="TextBox 78"/>
          <p:cNvSpPr txBox="1"/>
          <p:nvPr/>
        </p:nvSpPr>
        <p:spPr>
          <a:xfrm>
            <a:off x="7366692" y="2158120"/>
            <a:ext cx="453970" cy="369332"/>
          </a:xfrm>
          <a:prstGeom prst="rect">
            <a:avLst/>
          </a:prstGeom>
          <a:noFill/>
        </p:spPr>
        <p:txBody>
          <a:bodyPr wrap="none" rtlCol="0">
            <a:spAutoFit/>
          </a:bodyPr>
          <a:lstStyle/>
          <a:p>
            <a:r>
              <a:rPr lang="en-GB" b="1" dirty="0">
                <a:latin typeface="Constantia" panose="02030602050306030303" pitchFamily="18" charset="0"/>
              </a:rPr>
              <a:t>#</a:t>
            </a:r>
            <a:r>
              <a:rPr lang="en-GB" b="1" i="1" dirty="0">
                <a:latin typeface="Constantia" panose="02030602050306030303" pitchFamily="18" charset="0"/>
              </a:rPr>
              <a:t>n</a:t>
            </a:r>
          </a:p>
        </p:txBody>
      </p:sp>
      <p:sp>
        <p:nvSpPr>
          <p:cNvPr id="80" name="TextBox 79"/>
          <p:cNvSpPr txBox="1"/>
          <p:nvPr/>
        </p:nvSpPr>
        <p:spPr>
          <a:xfrm>
            <a:off x="3802083" y="2990495"/>
            <a:ext cx="486030" cy="369332"/>
          </a:xfrm>
          <a:prstGeom prst="rect">
            <a:avLst/>
          </a:prstGeom>
          <a:noFill/>
        </p:spPr>
        <p:txBody>
          <a:bodyPr wrap="none" rtlCol="0">
            <a:spAutoFit/>
          </a:bodyPr>
          <a:lstStyle/>
          <a:p>
            <a:r>
              <a:rPr lang="en-GB" b="1" i="1" dirty="0" err="1">
                <a:latin typeface="Constantia" panose="02030602050306030303" pitchFamily="18" charset="0"/>
              </a:rPr>
              <a:t>f</a:t>
            </a:r>
            <a:r>
              <a:rPr lang="en-GB" b="1" baseline="-25000" dirty="0" err="1">
                <a:latin typeface="Constantia" panose="02030602050306030303" pitchFamily="18" charset="0"/>
              </a:rPr>
              <a:t>clk</a:t>
            </a:r>
            <a:endParaRPr lang="en-GB" b="1" baseline="-25000" dirty="0">
              <a:latin typeface="Constantia" panose="02030602050306030303" pitchFamily="18" charset="0"/>
            </a:endParaRPr>
          </a:p>
        </p:txBody>
      </p:sp>
      <p:sp>
        <p:nvSpPr>
          <p:cNvPr id="81" name="TextBox 80"/>
          <p:cNvSpPr txBox="1"/>
          <p:nvPr/>
        </p:nvSpPr>
        <p:spPr>
          <a:xfrm>
            <a:off x="4702906" y="3027588"/>
            <a:ext cx="769763" cy="369332"/>
          </a:xfrm>
          <a:prstGeom prst="rect">
            <a:avLst/>
          </a:prstGeom>
          <a:noFill/>
        </p:spPr>
        <p:txBody>
          <a:bodyPr wrap="none" rtlCol="0">
            <a:spAutoFit/>
          </a:bodyPr>
          <a:lstStyle/>
          <a:p>
            <a:r>
              <a:rPr lang="en-GB" b="1" i="1" dirty="0" err="1">
                <a:latin typeface="Constantia" panose="02030602050306030303" pitchFamily="18" charset="0"/>
              </a:rPr>
              <a:t>F</a:t>
            </a:r>
            <a:r>
              <a:rPr lang="en-GB" b="1" baseline="-25000" dirty="0" err="1">
                <a:latin typeface="Constantia" panose="02030602050306030303" pitchFamily="18" charset="0"/>
              </a:rPr>
              <a:t>clk</a:t>
            </a:r>
            <a:r>
              <a:rPr lang="en-GB" b="1" dirty="0">
                <a:latin typeface="Constantia" panose="02030602050306030303" pitchFamily="18" charset="0"/>
              </a:rPr>
              <a:t>/</a:t>
            </a:r>
            <a:r>
              <a:rPr lang="en-GB" b="1" i="1" dirty="0">
                <a:latin typeface="Constantia" panose="02030602050306030303" pitchFamily="18" charset="0"/>
              </a:rPr>
              <a:t>d</a:t>
            </a:r>
          </a:p>
        </p:txBody>
      </p:sp>
      <p:pic>
        <p:nvPicPr>
          <p:cNvPr id="142" name="Picture 1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836" y="4583258"/>
            <a:ext cx="2458720" cy="706561"/>
          </a:xfrm>
          <a:prstGeom prst="rect">
            <a:avLst/>
          </a:prstGeom>
        </p:spPr>
      </p:pic>
      <p:sp>
        <p:nvSpPr>
          <p:cNvPr id="143" name="TextBox 142"/>
          <p:cNvSpPr txBox="1"/>
          <p:nvPr/>
        </p:nvSpPr>
        <p:spPr>
          <a:xfrm>
            <a:off x="3535211" y="4583258"/>
            <a:ext cx="2759089" cy="738664"/>
          </a:xfrm>
          <a:prstGeom prst="rect">
            <a:avLst/>
          </a:prstGeom>
          <a:noFill/>
        </p:spPr>
        <p:txBody>
          <a:bodyPr wrap="none" rtlCol="0">
            <a:spAutoFit/>
          </a:bodyPr>
          <a:lstStyle/>
          <a:p>
            <a:pPr>
              <a:tabLst>
                <a:tab pos="447675" algn="l"/>
              </a:tabLst>
            </a:pPr>
            <a:r>
              <a:rPr lang="en-GB" sz="2100" b="1" i="1" dirty="0">
                <a:latin typeface="Constantia" panose="02030602050306030303" pitchFamily="18" charset="0"/>
              </a:rPr>
              <a:t>n</a:t>
            </a:r>
            <a:r>
              <a:rPr lang="en-GB" sz="2100" b="1" dirty="0">
                <a:latin typeface="Constantia" panose="02030602050306030303" pitchFamily="18" charset="0"/>
              </a:rPr>
              <a:t>: 	</a:t>
            </a:r>
            <a:r>
              <a:rPr lang="en-GB" sz="2100" b="1" dirty="0">
                <a:solidFill>
                  <a:srgbClr val="C0504D"/>
                </a:solidFill>
                <a:latin typeface="Constantia" panose="02030602050306030303" pitchFamily="18" charset="0"/>
              </a:rPr>
              <a:t>filter order</a:t>
            </a:r>
          </a:p>
          <a:p>
            <a:pPr>
              <a:tabLst>
                <a:tab pos="447675" algn="l"/>
              </a:tabLst>
            </a:pPr>
            <a:r>
              <a:rPr lang="en-GB" sz="2100" b="1" i="1" dirty="0">
                <a:latin typeface="Constantia" panose="02030602050306030303" pitchFamily="18" charset="0"/>
              </a:rPr>
              <a:t>d</a:t>
            </a:r>
            <a:r>
              <a:rPr lang="en-GB" sz="2100" b="1" dirty="0">
                <a:latin typeface="Constantia" panose="02030602050306030303" pitchFamily="18" charset="0"/>
              </a:rPr>
              <a:t>: 	</a:t>
            </a:r>
            <a:r>
              <a:rPr lang="en-GB" sz="2100" b="1" dirty="0">
                <a:solidFill>
                  <a:srgbClr val="C0504D"/>
                </a:solidFill>
                <a:latin typeface="Constantia" panose="02030602050306030303" pitchFamily="18" charset="0"/>
              </a:rPr>
              <a:t>decimation ratio</a:t>
            </a:r>
          </a:p>
        </p:txBody>
      </p:sp>
      <p:sp>
        <p:nvSpPr>
          <p:cNvPr id="144" name="Rectangle 143"/>
          <p:cNvSpPr/>
          <p:nvPr/>
        </p:nvSpPr>
        <p:spPr>
          <a:xfrm>
            <a:off x="659632" y="4485600"/>
            <a:ext cx="7852190" cy="9099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5" name="Rectangle 7"/>
          <p:cNvSpPr>
            <a:spLocks noChangeArrowheads="1"/>
          </p:cNvSpPr>
          <p:nvPr/>
        </p:nvSpPr>
        <p:spPr bwMode="auto">
          <a:xfrm>
            <a:off x="609600" y="5396471"/>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endParaRPr lang="en-GB" sz="12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Easy to implement in programmable logic: </a:t>
            </a:r>
            <a:r>
              <a:rPr lang="en-GB" sz="2100" b="1" dirty="0">
                <a:solidFill>
                  <a:srgbClr val="1F497D"/>
                </a:solidFill>
                <a:latin typeface="Constantia" pitchFamily="18" charset="0"/>
                <a:cs typeface="Times New Roman" pitchFamily="18" charset="0"/>
                <a:sym typeface="Wingdings" pitchFamily="2" charset="2"/>
              </a:rPr>
              <a:t>no multipliers</a:t>
            </a:r>
          </a:p>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Only adders and shift registers</a:t>
            </a: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8228" y="4755703"/>
            <a:ext cx="1756555" cy="305488"/>
          </a:xfrm>
          <a:prstGeom prst="rect">
            <a:avLst/>
          </a:prstGeom>
        </p:spPr>
      </p:pic>
    </p:spTree>
    <p:extLst>
      <p:ext uri="{BB962C8B-B14F-4D97-AF65-F5344CB8AC3E}">
        <p14:creationId xmlns:p14="http://schemas.microsoft.com/office/powerpoint/2010/main" val="359398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Picture 16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5528" y="3032069"/>
            <a:ext cx="5721032" cy="2746961"/>
          </a:xfrm>
          <a:prstGeom prst="rect">
            <a:avLst/>
          </a:prstGeom>
        </p:spPr>
      </p:pic>
      <p:sp>
        <p:nvSpPr>
          <p:cNvPr id="41" name="Rectangle 7"/>
          <p:cNvSpPr>
            <a:spLocks noChangeArrowheads="1"/>
          </p:cNvSpPr>
          <p:nvPr/>
        </p:nvSpPr>
        <p:spPr bwMode="auto">
          <a:xfrm>
            <a:off x="539750" y="662357"/>
            <a:ext cx="8064500" cy="838200"/>
          </a:xfrm>
          <a:prstGeom prst="rect">
            <a:avLst/>
          </a:prstGeom>
          <a:noFill/>
          <a:ln w="9525">
            <a:noFill/>
            <a:miter lim="800000"/>
            <a:headEnd/>
            <a:tailEnd/>
          </a:ln>
          <a:effectLst/>
        </p:spPr>
        <p:txBody>
          <a:bodyPr/>
          <a:lstStyle/>
          <a:p>
            <a:pPr algn="ctr">
              <a:spcBef>
                <a:spcPct val="20000"/>
              </a:spcBef>
            </a:pPr>
            <a:r>
              <a:rPr lang="en-GB" sz="2100" b="1" dirty="0">
                <a:solidFill>
                  <a:srgbClr val="C0504D"/>
                </a:solidFill>
                <a:latin typeface="Constantia" pitchFamily="18" charset="0"/>
                <a:cs typeface="Times New Roman" pitchFamily="18" charset="0"/>
                <a:sym typeface="Wingdings" pitchFamily="2" charset="2"/>
              </a:rPr>
              <a:t>Why particularly interesting for circular accelerators?</a:t>
            </a:r>
          </a:p>
          <a:p>
            <a:pPr algn="ctr">
              <a:spcBef>
                <a:spcPct val="20000"/>
              </a:spcBef>
            </a:pPr>
            <a:endParaRPr lang="en-GB" sz="2100" b="1" dirty="0">
              <a:solidFill>
                <a:srgbClr val="C0504D"/>
              </a:solidFill>
              <a:latin typeface="Constantia" pitchFamily="18" charset="0"/>
              <a:cs typeface="Times New Roman" pitchFamily="18" charset="0"/>
              <a:sym typeface="Wingdings" pitchFamily="2" charset="2"/>
            </a:endParaRPr>
          </a:p>
          <a:p>
            <a:pPr marL="342900" indent="-342900">
              <a:spcBef>
                <a:spcPct val="20000"/>
              </a:spcBef>
              <a:buFont typeface="Arial" panose="020B0604020202020204" pitchFamily="34" charset="0"/>
              <a:buChar char="•"/>
            </a:pPr>
            <a:r>
              <a:rPr lang="en-GB" sz="2100" b="1" dirty="0">
                <a:latin typeface="Constantia" pitchFamily="18" charset="0"/>
                <a:cs typeface="Times New Roman" pitchFamily="18" charset="0"/>
                <a:sym typeface="Wingdings" pitchFamily="2" charset="2"/>
              </a:rPr>
              <a:t>Choose clock frequency,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clk</a:t>
            </a:r>
            <a:r>
              <a:rPr lang="en-GB" sz="2100" b="1" dirty="0">
                <a:latin typeface="Constantia" pitchFamily="18" charset="0"/>
                <a:cs typeface="Times New Roman" pitchFamily="18" charset="0"/>
                <a:sym typeface="Wingdings" pitchFamily="2" charset="2"/>
              </a:rPr>
              <a:t> = 2</a:t>
            </a:r>
            <a:r>
              <a:rPr lang="en-GB" sz="2100" b="1" i="1" baseline="30000" dirty="0">
                <a:latin typeface="Constantia" pitchFamily="18" charset="0"/>
                <a:cs typeface="Times New Roman" pitchFamily="18" charset="0"/>
                <a:sym typeface="Wingdings" pitchFamily="2" charset="2"/>
              </a:rPr>
              <a:t>m</a:t>
            </a:r>
            <a:r>
              <a:rPr lang="en-GB" sz="2100" b="1" dirty="0">
                <a:latin typeface="Constantia" pitchFamily="18" charset="0"/>
                <a:cs typeface="Times New Roman" pitchFamily="18" charset="0"/>
                <a:sym typeface="Wingdings" pitchFamily="2" charset="2"/>
              </a:rPr>
              <a:t>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rev</a:t>
            </a:r>
            <a:r>
              <a:rPr lang="en-GB" sz="2100" b="1" dirty="0">
                <a:latin typeface="Constantia" pitchFamily="18" charset="0"/>
                <a:cs typeface="Times New Roman" pitchFamily="18" charset="0"/>
                <a:sym typeface="Wingdings" pitchFamily="2" charset="2"/>
              </a:rPr>
              <a:t> and decimation </a:t>
            </a:r>
            <a:r>
              <a:rPr lang="en-GB" sz="2100" b="1" i="1" dirty="0">
                <a:latin typeface="Constantia" pitchFamily="18" charset="0"/>
                <a:cs typeface="Times New Roman" pitchFamily="18" charset="0"/>
                <a:sym typeface="Wingdings" pitchFamily="2" charset="2"/>
              </a:rPr>
              <a:t>d</a:t>
            </a:r>
            <a:r>
              <a:rPr lang="en-GB" sz="2100" b="1" dirty="0">
                <a:latin typeface="Constantia" pitchFamily="18" charset="0"/>
                <a:cs typeface="Times New Roman" pitchFamily="18" charset="0"/>
                <a:sym typeface="Wingdings" pitchFamily="2" charset="2"/>
              </a:rPr>
              <a:t> = 2</a:t>
            </a:r>
            <a:r>
              <a:rPr lang="en-GB" sz="2100" b="1" i="1" baseline="30000" dirty="0">
                <a:latin typeface="Constantia" pitchFamily="18" charset="0"/>
                <a:cs typeface="Times New Roman" pitchFamily="18" charset="0"/>
                <a:sym typeface="Wingdings" pitchFamily="2" charset="2"/>
              </a:rPr>
              <a:t>m</a:t>
            </a:r>
          </a:p>
          <a:p>
            <a:pPr marL="342900" indent="-342900">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Notches at </a:t>
            </a:r>
            <a:r>
              <a:rPr lang="en-GB" sz="2100" b="1" dirty="0">
                <a:solidFill>
                  <a:srgbClr val="1F497D"/>
                </a:solidFill>
                <a:latin typeface="Constantia" pitchFamily="18" charset="0"/>
                <a:cs typeface="Times New Roman" pitchFamily="18" charset="0"/>
                <a:sym typeface="Wingdings" pitchFamily="2" charset="2"/>
              </a:rPr>
              <a:t>all multiples of </a:t>
            </a:r>
            <a:r>
              <a:rPr lang="en-GB" sz="2100" b="1" i="1" dirty="0" err="1">
                <a:solidFill>
                  <a:srgbClr val="1F497D"/>
                </a:solidFill>
                <a:latin typeface="Constantia" pitchFamily="18" charset="0"/>
                <a:cs typeface="Times New Roman" pitchFamily="18" charset="0"/>
                <a:sym typeface="Wingdings" pitchFamily="2" charset="2"/>
              </a:rPr>
              <a:t>f</a:t>
            </a:r>
            <a:r>
              <a:rPr lang="en-GB" sz="2100" b="1" baseline="-25000" dirty="0" err="1">
                <a:solidFill>
                  <a:srgbClr val="1F497D"/>
                </a:solidFill>
                <a:latin typeface="Constantia" pitchFamily="18" charset="0"/>
                <a:cs typeface="Times New Roman" pitchFamily="18" charset="0"/>
                <a:sym typeface="Wingdings" pitchFamily="2" charset="2"/>
              </a:rPr>
              <a:t>rev</a:t>
            </a:r>
            <a:r>
              <a:rPr lang="en-GB" sz="2100" b="1" dirty="0">
                <a:solidFill>
                  <a:srgbClr val="1F497D"/>
                </a:solidFill>
                <a:latin typeface="Constantia" pitchFamily="18" charset="0"/>
                <a:cs typeface="Times New Roman" pitchFamily="18" charset="0"/>
                <a:sym typeface="Wingdings" pitchFamily="2" charset="2"/>
              </a:rPr>
              <a:t> </a:t>
            </a:r>
            <a:r>
              <a:rPr lang="en-GB" sz="2100" b="1" dirty="0">
                <a:solidFill>
                  <a:srgbClr val="C0504D"/>
                </a:solidFill>
                <a:latin typeface="Constantia" pitchFamily="18" charset="0"/>
                <a:cs typeface="Times New Roman" pitchFamily="18" charset="0"/>
                <a:sym typeface="Wingdings" pitchFamily="2" charset="2"/>
              </a:rPr>
              <a:t>except zero</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Linear phase </a:t>
            </a:r>
            <a:r>
              <a:rPr lang="en-GB" sz="2100" b="1" dirty="0">
                <a:latin typeface="Symbol" panose="05050102010706020507" pitchFamily="18" charset="2"/>
                <a:cs typeface="Times New Roman" pitchFamily="18" charset="0"/>
                <a:sym typeface="Wingdings" pitchFamily="2" charset="2"/>
              </a:rPr>
              <a:t>f</a:t>
            </a:r>
            <a:r>
              <a:rPr lang="en-GB" sz="2100" b="1" dirty="0">
                <a:latin typeface="Constantia" pitchFamily="18" charset="0"/>
                <a:cs typeface="Times New Roman" pitchFamily="18" charset="0"/>
                <a:sym typeface="Wingdings" pitchFamily="2" charset="2"/>
              </a:rPr>
              <a:t>(</a:t>
            </a:r>
            <a:r>
              <a:rPr lang="en-GB" sz="2100" b="1" i="1" dirty="0">
                <a:latin typeface="Constantia" pitchFamily="18" charset="0"/>
                <a:cs typeface="Times New Roman" pitchFamily="18" charset="0"/>
                <a:sym typeface="Wingdings" pitchFamily="2" charset="2"/>
              </a:rPr>
              <a:t>f</a:t>
            </a:r>
            <a:r>
              <a:rPr lang="en-GB" sz="2100" b="1" dirty="0">
                <a:latin typeface="Constantia" pitchFamily="18" charset="0"/>
                <a:cs typeface="Times New Roman" pitchFamily="18" charset="0"/>
                <a:sym typeface="Wingdings" pitchFamily="2" charset="2"/>
              </a:rPr>
              <a:t>) </a:t>
            </a:r>
            <a:r>
              <a:rPr lang="en-GB" sz="2100" b="1" dirty="0">
                <a:latin typeface="Constantia" pitchFamily="18" charset="0"/>
                <a:cs typeface="Times New Roman" pitchFamily="18" charset="0"/>
                <a:sym typeface="Symbol" panose="05050102010706020507" pitchFamily="18" charset="2"/>
              </a:rPr>
              <a:t> </a:t>
            </a:r>
            <a:r>
              <a:rPr lang="en-GB" sz="2100" b="1" dirty="0">
                <a:solidFill>
                  <a:srgbClr val="1F497D"/>
                </a:solidFill>
                <a:latin typeface="Constantia" pitchFamily="18" charset="0"/>
                <a:cs typeface="Times New Roman" pitchFamily="18" charset="0"/>
                <a:sym typeface="Symbol" panose="05050102010706020507" pitchFamily="18" charset="2"/>
              </a:rPr>
              <a:t>filter behaves like a constant delay</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algn="l">
              <a:spcBef>
                <a:spcPct val="20000"/>
              </a:spcBef>
              <a:buClr>
                <a:schemeClr val="tx1"/>
              </a:buClr>
            </a:pPr>
            <a:endParaRPr lang="en-GB" sz="2100" b="1" dirty="0">
              <a:latin typeface="Constantia" pitchFamily="18" charset="0"/>
              <a:cs typeface="Times New Roman" pitchFamily="18" charset="0"/>
              <a:sym typeface="Symbol" panose="05050102010706020507" pitchFamily="18" charset="2"/>
            </a:endParaRPr>
          </a:p>
          <a:p>
            <a:pPr algn="l">
              <a:spcBef>
                <a:spcPct val="20000"/>
              </a:spcBef>
              <a:buClr>
                <a:schemeClr val="tx1"/>
              </a:buClr>
            </a:pPr>
            <a:endParaRPr lang="en-GB" sz="2100" b="1" dirty="0">
              <a:latin typeface="Constantia" pitchFamily="18" charset="0"/>
              <a:cs typeface="Times New Roman" pitchFamily="18" charset="0"/>
              <a:sym typeface="Symbol" panose="05050102010706020507" pitchFamily="18" charset="2"/>
            </a:endParaRPr>
          </a:p>
          <a:p>
            <a:pPr marL="342900" indent="-342900" algn="l">
              <a:spcBef>
                <a:spcPct val="20000"/>
              </a:spcBef>
              <a:buClr>
                <a:schemeClr val="tx1"/>
              </a:buClr>
              <a:buFont typeface="Symbol" panose="05050102010706020507" pitchFamily="18" charset="2"/>
              <a:buChar char="®"/>
            </a:pPr>
            <a:endParaRPr lang="en-GB" sz="1000" b="1" dirty="0">
              <a:latin typeface="Constantia" pitchFamily="18" charset="0"/>
              <a:cs typeface="Times New Roman" pitchFamily="18" charset="0"/>
              <a:sym typeface="Symbol" panose="05050102010706020507" pitchFamily="18" charset="2"/>
            </a:endParaRPr>
          </a:p>
          <a:p>
            <a:pPr marL="342900" indent="-342900" algn="l">
              <a:spcBef>
                <a:spcPct val="20000"/>
              </a:spcBef>
              <a:buClr>
                <a:schemeClr val="tx1"/>
              </a:buClr>
              <a:buFont typeface="Wingdings" panose="05000000000000000000" pitchFamily="2" charset="2"/>
              <a:buChar char="C"/>
            </a:pPr>
            <a:r>
              <a:rPr lang="en-GB" sz="2100" b="1" dirty="0">
                <a:solidFill>
                  <a:srgbClr val="1F497D"/>
                </a:solidFill>
                <a:latin typeface="Constantia" pitchFamily="18" charset="0"/>
                <a:cs typeface="Times New Roman" pitchFamily="18" charset="0"/>
                <a:sym typeface="Symbol" panose="05050102010706020507" pitchFamily="18" charset="2"/>
              </a:rPr>
              <a:t>Ideal low-pass filter in digital receivers</a:t>
            </a:r>
          </a:p>
          <a:p>
            <a:pPr marL="800100" lvl="1" indent="-342900">
              <a:spcBef>
                <a:spcPct val="20000"/>
              </a:spcBef>
              <a:buFont typeface="Symbol" panose="05050102010706020507" pitchFamily="18" charset="2"/>
              <a:buChar char="®"/>
            </a:pPr>
            <a:r>
              <a:rPr lang="en-GB" b="1" dirty="0">
                <a:solidFill>
                  <a:srgbClr val="C0504D"/>
                </a:solidFill>
                <a:latin typeface="Constantia" pitchFamily="18" charset="0"/>
                <a:cs typeface="Times New Roman" pitchFamily="18" charset="0"/>
                <a:sym typeface="Symbol" panose="05050102010706020507" pitchFamily="18" charset="2"/>
              </a:rPr>
              <a:t>Filter selected multiple of </a:t>
            </a:r>
            <a:r>
              <a:rPr lang="en-GB" b="1" i="1" dirty="0" err="1">
                <a:solidFill>
                  <a:srgbClr val="C0504D"/>
                </a:solidFill>
                <a:latin typeface="Constantia" pitchFamily="18" charset="0"/>
                <a:cs typeface="Times New Roman" pitchFamily="18" charset="0"/>
                <a:sym typeface="Symbol" panose="05050102010706020507" pitchFamily="18" charset="2"/>
              </a:rPr>
              <a:t>f</a:t>
            </a:r>
            <a:r>
              <a:rPr lang="en-GB" b="1" baseline="-25000" dirty="0" err="1">
                <a:solidFill>
                  <a:srgbClr val="C0504D"/>
                </a:solidFill>
                <a:latin typeface="Constantia" pitchFamily="18" charset="0"/>
                <a:cs typeface="Times New Roman" pitchFamily="18" charset="0"/>
                <a:sym typeface="Symbol" panose="05050102010706020507" pitchFamily="18" charset="2"/>
              </a:rPr>
              <a:t>rev</a:t>
            </a:r>
            <a:r>
              <a:rPr lang="en-GB" b="1" dirty="0">
                <a:solidFill>
                  <a:srgbClr val="C0504D"/>
                </a:solidFill>
                <a:latin typeface="Constantia" pitchFamily="18" charset="0"/>
                <a:cs typeface="Times New Roman" pitchFamily="18" charset="0"/>
                <a:sym typeface="Symbol" panose="05050102010706020507" pitchFamily="18" charset="2"/>
              </a:rPr>
              <a:t> while suppressing all others </a:t>
            </a:r>
            <a:endParaRPr lang="en-GB" b="1" dirty="0">
              <a:solidFill>
                <a:srgbClr val="C0504D"/>
              </a:solidFill>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Cascaded integrator-comb filter (CIC) </a:t>
            </a:r>
            <a:endParaRPr lang="en-GB" sz="3200" dirty="0">
              <a:solidFill>
                <a:srgbClr val="1F497D"/>
              </a:solidFill>
              <a:latin typeface="Constantia" pitchFamily="18" charset="0"/>
            </a:endParaRPr>
          </a:p>
        </p:txBody>
      </p:sp>
      <p:sp>
        <p:nvSpPr>
          <p:cNvPr id="159" name="TextBox 158"/>
          <p:cNvSpPr txBox="1"/>
          <p:nvPr/>
        </p:nvSpPr>
        <p:spPr>
          <a:xfrm>
            <a:off x="2824480" y="2736521"/>
            <a:ext cx="2348573"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Amplitude</a:t>
            </a:r>
            <a:endParaRPr lang="en-US" sz="1662" b="1" dirty="0">
              <a:solidFill>
                <a:srgbClr val="C0504D"/>
              </a:solidFill>
              <a:latin typeface="Constantia" panose="02030602050306030303" pitchFamily="18" charset="0"/>
            </a:endParaRPr>
          </a:p>
        </p:txBody>
      </p:sp>
      <p:sp>
        <p:nvSpPr>
          <p:cNvPr id="160" name="TextBox 159"/>
          <p:cNvSpPr txBox="1"/>
          <p:nvPr/>
        </p:nvSpPr>
        <p:spPr>
          <a:xfrm>
            <a:off x="5682004" y="2736521"/>
            <a:ext cx="2354556"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Phase</a:t>
            </a:r>
            <a:endParaRPr lang="en-US" sz="1662" b="1" dirty="0">
              <a:solidFill>
                <a:srgbClr val="C0504D"/>
              </a:solidFill>
              <a:latin typeface="Constantia" panose="02030602050306030303" pitchFamily="18" charset="0"/>
            </a:endParaRPr>
          </a:p>
        </p:txBody>
      </p:sp>
      <p:pic>
        <p:nvPicPr>
          <p:cNvPr id="161" name="Picture 16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5529" y="3032069"/>
            <a:ext cx="5721032" cy="2746961"/>
          </a:xfrm>
          <a:prstGeom prst="rect">
            <a:avLst/>
          </a:prstGeom>
        </p:spPr>
      </p:pic>
      <p:sp>
        <p:nvSpPr>
          <p:cNvPr id="165" name="TextBox 164"/>
          <p:cNvSpPr txBox="1"/>
          <p:nvPr/>
        </p:nvSpPr>
        <p:spPr>
          <a:xfrm>
            <a:off x="900937" y="2952638"/>
            <a:ext cx="1404872" cy="1477328"/>
          </a:xfrm>
          <a:prstGeom prst="rect">
            <a:avLst/>
          </a:prstGeom>
          <a:noFill/>
        </p:spPr>
        <p:txBody>
          <a:bodyPr wrap="none" rtlCol="0">
            <a:spAutoFit/>
          </a:bodyPr>
          <a:lstStyle/>
          <a:p>
            <a:r>
              <a:rPr lang="en-GB" b="1" dirty="0">
                <a:latin typeface="Constantia" panose="02030602050306030303" pitchFamily="18" charset="0"/>
              </a:rPr>
              <a:t>Example:</a:t>
            </a:r>
          </a:p>
          <a:p>
            <a:r>
              <a:rPr lang="en-GB" b="1" i="1" dirty="0" err="1">
                <a:latin typeface="Constantia" panose="02030602050306030303" pitchFamily="18" charset="0"/>
              </a:rPr>
              <a:t>f</a:t>
            </a:r>
            <a:r>
              <a:rPr lang="en-GB" b="1" baseline="-25000" dirty="0" err="1">
                <a:latin typeface="Constantia" panose="02030602050306030303" pitchFamily="18" charset="0"/>
              </a:rPr>
              <a:t>clk</a:t>
            </a:r>
            <a:r>
              <a:rPr lang="en-GB" b="1" dirty="0">
                <a:latin typeface="Constantia" panose="02030602050306030303" pitchFamily="18" charset="0"/>
              </a:rPr>
              <a:t> = </a:t>
            </a:r>
            <a:r>
              <a:rPr lang="en-GB" b="1" dirty="0">
                <a:solidFill>
                  <a:srgbClr val="C0504D"/>
                </a:solidFill>
                <a:latin typeface="Constantia" panose="02030602050306030303" pitchFamily="18" charset="0"/>
              </a:rPr>
              <a:t>128</a:t>
            </a:r>
            <a:r>
              <a:rPr lang="en-GB" b="1" i="1" dirty="0">
                <a:solidFill>
                  <a:srgbClr val="C0504D"/>
                </a:solidFill>
                <a:latin typeface="Constantia" panose="02030602050306030303" pitchFamily="18" charset="0"/>
              </a:rPr>
              <a:t>f</a:t>
            </a:r>
            <a:r>
              <a:rPr lang="en-GB" b="1" baseline="-25000" dirty="0">
                <a:solidFill>
                  <a:srgbClr val="C0504D"/>
                </a:solidFill>
                <a:latin typeface="Constantia" panose="02030602050306030303" pitchFamily="18" charset="0"/>
              </a:rPr>
              <a:t>rev</a:t>
            </a:r>
            <a:r>
              <a:rPr lang="en-GB" b="1" dirty="0">
                <a:latin typeface="Constantia" panose="02030602050306030303" pitchFamily="18" charset="0"/>
              </a:rPr>
              <a:t>,</a:t>
            </a:r>
          </a:p>
          <a:p>
            <a:r>
              <a:rPr lang="en-GB" b="1" i="1" dirty="0">
                <a:latin typeface="Constantia" panose="02030602050306030303" pitchFamily="18" charset="0"/>
              </a:rPr>
              <a:t>d</a:t>
            </a:r>
            <a:r>
              <a:rPr lang="en-GB" b="1" dirty="0">
                <a:latin typeface="Constantia" panose="02030602050306030303" pitchFamily="18" charset="0"/>
              </a:rPr>
              <a:t> = </a:t>
            </a:r>
            <a:r>
              <a:rPr lang="en-GB" b="1" dirty="0">
                <a:solidFill>
                  <a:srgbClr val="C0504D"/>
                </a:solidFill>
                <a:latin typeface="Constantia" panose="02030602050306030303" pitchFamily="18" charset="0"/>
              </a:rPr>
              <a:t>128</a:t>
            </a:r>
            <a:r>
              <a:rPr lang="en-GB" b="1" dirty="0">
                <a:latin typeface="Constantia" panose="02030602050306030303" pitchFamily="18" charset="0"/>
              </a:rPr>
              <a:t>,</a:t>
            </a:r>
          </a:p>
          <a:p>
            <a:r>
              <a:rPr lang="en-GB" b="1" i="1" dirty="0">
                <a:latin typeface="Constantia" panose="02030602050306030303" pitchFamily="18" charset="0"/>
              </a:rPr>
              <a:t>n</a:t>
            </a:r>
            <a:r>
              <a:rPr lang="en-GB" b="1" dirty="0">
                <a:latin typeface="Constantia" panose="02030602050306030303" pitchFamily="18" charset="0"/>
              </a:rPr>
              <a:t> = </a:t>
            </a:r>
            <a:r>
              <a:rPr lang="en-GB" b="1" dirty="0">
                <a:solidFill>
                  <a:srgbClr val="C0504D"/>
                </a:solidFill>
                <a:latin typeface="Constantia" panose="02030602050306030303" pitchFamily="18" charset="0"/>
              </a:rPr>
              <a:t>3</a:t>
            </a:r>
          </a:p>
          <a:p>
            <a:endParaRPr lang="en-GB" b="1" dirty="0">
              <a:latin typeface="Constantia" panose="02030602050306030303" pitchFamily="18" charset="0"/>
            </a:endParaRPr>
          </a:p>
        </p:txBody>
      </p:sp>
    </p:spTree>
    <p:extLst>
      <p:ext uri="{BB962C8B-B14F-4D97-AF65-F5344CB8AC3E}">
        <p14:creationId xmlns:p14="http://schemas.microsoft.com/office/powerpoint/2010/main" val="251527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barn(inVertical)">
                                      <p:cBhvr>
                                        <p:cTn id="7"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Thermal drift of long </a:t>
            </a:r>
            <a:r>
              <a:rPr lang="en-GB" sz="2100" b="1" dirty="0">
                <a:solidFill>
                  <a:srgbClr val="1F497D"/>
                </a:solidFill>
                <a:latin typeface="Constantia" pitchFamily="18" charset="0"/>
                <a:cs typeface="Times New Roman" pitchFamily="18" charset="0"/>
                <a:sym typeface="Wingdings" pitchFamily="2" charset="2"/>
              </a:rPr>
              <a:t>coaxial cables </a:t>
            </a:r>
            <a:r>
              <a:rPr lang="en-GB" sz="2100" b="1" dirty="0">
                <a:latin typeface="Constantia" pitchFamily="18" charset="0"/>
                <a:cs typeface="Times New Roman" pitchFamily="18" charset="0"/>
                <a:sym typeface="Wingdings" pitchFamily="2" charset="2"/>
              </a:rPr>
              <a:t>or optical fibres </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Thermal coefficient of </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delay:</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Transmission of reference signals</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2888" y="1431956"/>
            <a:ext cx="3233935" cy="3064770"/>
          </a:xfrm>
          <a:prstGeom prst="rect">
            <a:avLst/>
          </a:prstGeom>
        </p:spPr>
      </p:pic>
      <p:sp>
        <p:nvSpPr>
          <p:cNvPr id="19" name="TextBox 18"/>
          <p:cNvSpPr txBox="1"/>
          <p:nvPr/>
        </p:nvSpPr>
        <p:spPr>
          <a:xfrm>
            <a:off x="5287349" y="1507123"/>
            <a:ext cx="2471596" cy="338554"/>
          </a:xfrm>
          <a:prstGeom prst="rect">
            <a:avLst/>
          </a:prstGeom>
          <a:noFill/>
        </p:spPr>
        <p:txBody>
          <a:bodyPr wrap="square" rtlCol="0">
            <a:spAutoFit/>
          </a:bodyPr>
          <a:lstStyle/>
          <a:p>
            <a:pPr algn="r"/>
            <a:r>
              <a:rPr lang="en-US" sz="1600" b="1" dirty="0">
                <a:latin typeface="Constantia" pitchFamily="18" charset="0"/>
              </a:rPr>
              <a:t>RG223 coaxial cable</a:t>
            </a:r>
            <a:endParaRPr lang="en-GB" sz="1600" b="1" dirty="0">
              <a:solidFill>
                <a:srgbClr val="FF0000"/>
              </a:solidFill>
              <a:latin typeface="Constantia" pitchFamily="18" charset="0"/>
            </a:endParaRPr>
          </a:p>
        </p:txBody>
      </p:sp>
      <p:sp>
        <p:nvSpPr>
          <p:cNvPr id="20" name="Rectangle 7"/>
          <p:cNvSpPr>
            <a:spLocks noChangeArrowheads="1"/>
          </p:cNvSpPr>
          <p:nvPr/>
        </p:nvSpPr>
        <p:spPr bwMode="auto">
          <a:xfrm>
            <a:off x="539750" y="4692969"/>
            <a:ext cx="8064500"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Example: </a:t>
            </a:r>
            <a:r>
              <a:rPr lang="en-GB" sz="2100" b="1" dirty="0">
                <a:solidFill>
                  <a:srgbClr val="1F497D"/>
                </a:solidFill>
                <a:latin typeface="Constantia" pitchFamily="18" charset="0"/>
                <a:cs typeface="Times New Roman" pitchFamily="18" charset="0"/>
                <a:sym typeface="Wingdings" pitchFamily="2" charset="2"/>
              </a:rPr>
              <a:t>2 km long RG223 cable with ~10 </a:t>
            </a:r>
            <a:r>
              <a:rPr lang="en-GB" sz="2100" b="1" dirty="0" err="1">
                <a:solidFill>
                  <a:srgbClr val="1F497D"/>
                </a:solidFill>
                <a:latin typeface="Symbol" panose="05050102010706020507" pitchFamily="18" charset="2"/>
                <a:cs typeface="Times New Roman" pitchFamily="18" charset="0"/>
                <a:sym typeface="Wingdings" pitchFamily="2" charset="2"/>
              </a:rPr>
              <a:t>m</a:t>
            </a:r>
            <a:r>
              <a:rPr lang="en-GB" sz="2100" b="1" dirty="0" err="1">
                <a:solidFill>
                  <a:srgbClr val="1F497D"/>
                </a:solidFill>
                <a:latin typeface="Constantia" pitchFamily="18" charset="0"/>
                <a:cs typeface="Times New Roman" pitchFamily="18" charset="0"/>
                <a:sym typeface="Wingdings" pitchFamily="2" charset="2"/>
              </a:rPr>
              <a:t>s</a:t>
            </a:r>
            <a:r>
              <a:rPr lang="en-GB" sz="2100" b="1" dirty="0">
                <a:solidFill>
                  <a:srgbClr val="1F497D"/>
                </a:solidFill>
                <a:latin typeface="Constantia" pitchFamily="18" charset="0"/>
                <a:cs typeface="Times New Roman" pitchFamily="18" charset="0"/>
                <a:sym typeface="Wingdings" pitchFamily="2" charset="2"/>
              </a:rPr>
              <a:t> delay</a:t>
            </a:r>
          </a:p>
          <a:p>
            <a:pPr marL="457200" indent="-457200" algn="l">
              <a:spcBef>
                <a:spcPct val="20000"/>
              </a:spcBef>
              <a:buClr>
                <a:schemeClr val="tx1"/>
              </a:buClr>
              <a:buFont typeface="Symbol" panose="05050102010706020507" pitchFamily="18" charset="2"/>
              <a:buChar char="®"/>
            </a:pPr>
            <a:r>
              <a:rPr lang="en-GB" b="1" dirty="0">
                <a:latin typeface="Symbol" panose="05050102010706020507" pitchFamily="18" charset="2"/>
                <a:cs typeface="Times New Roman" pitchFamily="18" charset="0"/>
                <a:sym typeface="Wingdings" pitchFamily="2" charset="2"/>
              </a:rPr>
              <a:t>D</a:t>
            </a:r>
            <a:r>
              <a:rPr lang="en-GB" b="1" dirty="0">
                <a:latin typeface="Constantia" pitchFamily="18" charset="0"/>
                <a:cs typeface="Times New Roman" pitchFamily="18" charset="0"/>
                <a:sym typeface="Wingdings" pitchFamily="2" charset="2"/>
              </a:rPr>
              <a:t>T of only 1° C (room temperature) changes delay by ~0.5 ns</a:t>
            </a:r>
          </a:p>
          <a:p>
            <a:pPr marL="457200" indent="-457200">
              <a:spcBef>
                <a:spcPct val="20000"/>
              </a:spcBef>
              <a:buClr>
                <a:schemeClr val="tx1"/>
              </a:buClr>
              <a:buFont typeface="Symbol" panose="05050102010706020507" pitchFamily="18" charset="2"/>
              <a:buChar char="®"/>
            </a:pPr>
            <a:r>
              <a:rPr lang="en-GB" b="1" dirty="0">
                <a:latin typeface="Constantia" pitchFamily="18" charset="0"/>
                <a:cs typeface="Times New Roman" pitchFamily="18" charset="0"/>
                <a:sym typeface="Wingdings" pitchFamily="2" charset="2"/>
              </a:rPr>
              <a:t>1.8° at 10 MHz (CERN PS), </a:t>
            </a:r>
            <a:r>
              <a:rPr lang="en-GB" b="1" dirty="0">
                <a:solidFill>
                  <a:srgbClr val="C0504D"/>
                </a:solidFill>
                <a:latin typeface="Constantia" pitchFamily="18" charset="0"/>
                <a:cs typeface="Times New Roman" pitchFamily="18" charset="0"/>
                <a:sym typeface="Wingdings" pitchFamily="2" charset="2"/>
              </a:rPr>
              <a:t>but 73° at 400 MHz (LHC)</a:t>
            </a:r>
            <a:endParaRPr lang="en-GB" sz="2100" b="1" dirty="0">
              <a:latin typeface="Constantia" pitchFamily="18" charset="0"/>
              <a:cs typeface="Times New Roman" pitchFamily="18" charset="0"/>
              <a:sym typeface="Wingdings" pitchFamily="2" charset="2"/>
            </a:endParaRPr>
          </a:p>
          <a:p>
            <a:pPr marL="444500" indent="-444500">
              <a:spcBef>
                <a:spcPct val="20000"/>
              </a:spcBef>
              <a:buFont typeface="Arial" panose="020B0604020202020204" pitchFamily="34" charset="0"/>
              <a:buChar char="•"/>
            </a:pPr>
            <a:r>
              <a:rPr lang="en-GB" sz="2100" b="1" dirty="0">
                <a:solidFill>
                  <a:srgbClr val="C0504D"/>
                </a:solidFill>
                <a:latin typeface="Constantia" pitchFamily="18" charset="0"/>
                <a:cs typeface="Times New Roman" pitchFamily="18" charset="0"/>
                <a:sym typeface="Wingdings" pitchFamily="2" charset="2"/>
              </a:rPr>
              <a:t>Optical fibres are typically 10…100 times more stable </a:t>
            </a:r>
          </a:p>
          <a:p>
            <a:pPr marL="444500" indent="-4445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What to do if this is still not sufficient?</a:t>
            </a:r>
            <a:endParaRPr lang="en-GB" b="1" dirty="0">
              <a:solidFill>
                <a:srgbClr val="1F497D"/>
              </a:solidFill>
              <a:latin typeface="Constantia" pitchFamily="18" charset="0"/>
              <a:cs typeface="Times New Roman" pitchFamily="18" charset="0"/>
              <a:sym typeface="Wingdings" pitchFamily="2" charset="2"/>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300" y="2344969"/>
            <a:ext cx="3070157" cy="550277"/>
          </a:xfrm>
          <a:prstGeom prst="rect">
            <a:avLst/>
          </a:prstGeom>
        </p:spPr>
      </p:pic>
      <p:sp>
        <p:nvSpPr>
          <p:cNvPr id="8" name="TextBox 7"/>
          <p:cNvSpPr txBox="1"/>
          <p:nvPr/>
        </p:nvSpPr>
        <p:spPr>
          <a:xfrm rot="16200000">
            <a:off x="6536058" y="2529834"/>
            <a:ext cx="3660266" cy="276999"/>
          </a:xfrm>
          <a:prstGeom prst="rect">
            <a:avLst/>
          </a:prstGeom>
          <a:noFill/>
        </p:spPr>
        <p:txBody>
          <a:bodyPr wrap="square" rtlCol="0">
            <a:spAutoFit/>
          </a:bodyPr>
          <a:lstStyle/>
          <a:p>
            <a:pPr algn="ctr"/>
            <a:r>
              <a:rPr lang="en-US" sz="1200" b="1" dirty="0">
                <a:latin typeface="Constantia" pitchFamily="18" charset="0"/>
              </a:rPr>
              <a:t>Lutes/</a:t>
            </a:r>
            <a:r>
              <a:rPr lang="en-US" sz="1200" b="1" dirty="0" err="1">
                <a:latin typeface="Constantia" pitchFamily="18" charset="0"/>
              </a:rPr>
              <a:t>Diener</a:t>
            </a:r>
            <a:r>
              <a:rPr lang="en-US" sz="1200" b="1" dirty="0">
                <a:latin typeface="Constantia" pitchFamily="18" charset="0"/>
              </a:rPr>
              <a:t>, NASA TDA Progress Report 42-99</a:t>
            </a:r>
            <a:endParaRPr lang="en-GB" sz="1200" b="1" dirty="0">
              <a:solidFill>
                <a:srgbClr val="FF0000"/>
              </a:solidFill>
              <a:latin typeface="Constantia" pitchFamily="18" charset="0"/>
            </a:endParaRPr>
          </a:p>
        </p:txBody>
      </p:sp>
    </p:spTree>
    <p:extLst>
      <p:ext uri="{BB962C8B-B14F-4D97-AF65-F5344CB8AC3E}">
        <p14:creationId xmlns:p14="http://schemas.microsoft.com/office/powerpoint/2010/main" val="236608703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Simple synchronization process</a:t>
            </a:r>
            <a:endParaRPr lang="en-GB" sz="3200" dirty="0">
              <a:solidFill>
                <a:srgbClr val="1F497D"/>
              </a:solidFill>
              <a:latin typeface="Constantia" pitchFamily="18" charset="0"/>
            </a:endParaRPr>
          </a:p>
        </p:txBody>
      </p:sp>
      <p:pic>
        <p:nvPicPr>
          <p:cNvPr id="3" name="Picture 21" descr="SynchronizationSingleBunchLHCBeams-Mod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0224" y="4837236"/>
            <a:ext cx="1633904" cy="1784838"/>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4"/>
          <p:cNvSpPr>
            <a:spLocks noChangeArrowheads="1"/>
          </p:cNvSpPr>
          <p:nvPr/>
        </p:nvSpPr>
        <p:spPr bwMode="auto">
          <a:xfrm>
            <a:off x="647700" y="4744916"/>
            <a:ext cx="1899138" cy="773723"/>
          </a:xfrm>
          <a:prstGeom prst="wedgeRoundRectCallout">
            <a:avLst>
              <a:gd name="adj1" fmla="val 88273"/>
              <a:gd name="adj2" fmla="val 62120"/>
              <a:gd name="adj3" fmla="val 16667"/>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en-US" sz="1900" b="1" dirty="0">
                <a:latin typeface="Constantia" panose="02030602050306030303" pitchFamily="18" charset="0"/>
              </a:rPr>
              <a:t>Bunch should be here</a:t>
            </a:r>
          </a:p>
        </p:txBody>
      </p:sp>
      <p:pic>
        <p:nvPicPr>
          <p:cNvPr id="5" name="Picture 32" descr="Scrn1118_SynchroDemonstr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3084" y="4848959"/>
            <a:ext cx="2391508" cy="126755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3"/>
          <p:cNvSpPr>
            <a:spLocks noChangeArrowheads="1"/>
          </p:cNvSpPr>
          <p:nvPr/>
        </p:nvSpPr>
        <p:spPr bwMode="auto">
          <a:xfrm>
            <a:off x="5852746" y="4815254"/>
            <a:ext cx="2461846" cy="1336431"/>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p>
        </p:txBody>
      </p:sp>
      <p:sp>
        <p:nvSpPr>
          <p:cNvPr id="8" name="AutoShape 34"/>
          <p:cNvSpPr>
            <a:spLocks noChangeArrowheads="1"/>
          </p:cNvSpPr>
          <p:nvPr/>
        </p:nvSpPr>
        <p:spPr bwMode="auto">
          <a:xfrm rot="16200000">
            <a:off x="5276117" y="5040190"/>
            <a:ext cx="281354" cy="816220"/>
          </a:xfrm>
          <a:prstGeom prst="downArrow">
            <a:avLst>
              <a:gd name="adj1" fmla="val 50000"/>
              <a:gd name="adj2" fmla="val 72526"/>
            </a:avLst>
          </a:prstGeom>
          <a:solidFill>
            <a:srgbClr val="00CC99">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p>
        </p:txBody>
      </p:sp>
      <p:sp>
        <p:nvSpPr>
          <p:cNvPr id="9" name="AutoShape 35"/>
          <p:cNvSpPr>
            <a:spLocks noChangeArrowheads="1"/>
          </p:cNvSpPr>
          <p:nvPr/>
        </p:nvSpPr>
        <p:spPr bwMode="auto">
          <a:xfrm>
            <a:off x="7381351" y="4883797"/>
            <a:ext cx="1221312" cy="423825"/>
          </a:xfrm>
          <a:prstGeom prst="wedgeRoundRectCallout">
            <a:avLst>
              <a:gd name="adj1" fmla="val -16176"/>
              <a:gd name="adj2" fmla="val 80275"/>
              <a:gd name="adj3" fmla="val 16667"/>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en-US" sz="1900" b="1" dirty="0">
                <a:latin typeface="Constantia" panose="02030602050306030303" pitchFamily="18" charset="0"/>
              </a:rPr>
              <a:t>Locked!</a:t>
            </a:r>
          </a:p>
        </p:txBody>
      </p:sp>
      <p:sp>
        <p:nvSpPr>
          <p:cNvPr id="10" name="Text Box 39"/>
          <p:cNvSpPr txBox="1">
            <a:spLocks noChangeArrowheads="1"/>
          </p:cNvSpPr>
          <p:nvPr/>
        </p:nvSpPr>
        <p:spPr bwMode="auto">
          <a:xfrm>
            <a:off x="5430715" y="4771295"/>
            <a:ext cx="562708" cy="37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46" b="1" dirty="0" err="1">
                <a:solidFill>
                  <a:srgbClr val="FF9900"/>
                </a:solidFill>
                <a:latin typeface="Symbol" panose="05050102010706020507" pitchFamily="18" charset="2"/>
              </a:rPr>
              <a:t>Df</a:t>
            </a:r>
            <a:endParaRPr lang="en-US" altLang="en-US" sz="1846" b="1" dirty="0">
              <a:solidFill>
                <a:srgbClr val="FF9900"/>
              </a:solidFill>
              <a:latin typeface="Symbol" panose="05050102010706020507" pitchFamily="18" charset="2"/>
            </a:endParaRPr>
          </a:p>
        </p:txBody>
      </p:sp>
      <p:sp>
        <p:nvSpPr>
          <p:cNvPr id="11" name="Text Box 73"/>
          <p:cNvSpPr txBox="1">
            <a:spLocks noChangeArrowheads="1"/>
          </p:cNvSpPr>
          <p:nvPr/>
        </p:nvSpPr>
        <p:spPr bwMode="auto">
          <a:xfrm>
            <a:off x="4065732" y="3302067"/>
            <a:ext cx="1970902"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dirty="0">
                <a:latin typeface="Constantia" panose="02030602050306030303" pitchFamily="18" charset="0"/>
              </a:rPr>
              <a:t>Beam azimuth</a:t>
            </a:r>
          </a:p>
          <a:p>
            <a:r>
              <a:rPr lang="en-US" altLang="en-US" sz="1600" b="1" dirty="0">
                <a:latin typeface="Constantia" panose="02030602050306030303" pitchFamily="18" charset="0"/>
              </a:rPr>
              <a:t>(from phase loop)</a:t>
            </a:r>
          </a:p>
        </p:txBody>
      </p:sp>
      <p:sp>
        <p:nvSpPr>
          <p:cNvPr id="15" name="Line 37"/>
          <p:cNvSpPr>
            <a:spLocks noChangeShapeType="1"/>
          </p:cNvSpPr>
          <p:nvPr/>
        </p:nvSpPr>
        <p:spPr bwMode="auto">
          <a:xfrm>
            <a:off x="4132650" y="3350164"/>
            <a:ext cx="1818625"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sp>
        <p:nvSpPr>
          <p:cNvPr id="16" name="Line 38"/>
          <p:cNvSpPr>
            <a:spLocks noChangeShapeType="1"/>
          </p:cNvSpPr>
          <p:nvPr/>
        </p:nvSpPr>
        <p:spPr bwMode="auto">
          <a:xfrm flipH="1">
            <a:off x="6795337" y="3350164"/>
            <a:ext cx="1540036"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sp>
        <p:nvSpPr>
          <p:cNvPr id="17" name="Text Box 74"/>
          <p:cNvSpPr txBox="1">
            <a:spLocks noChangeArrowheads="1"/>
          </p:cNvSpPr>
          <p:nvPr/>
        </p:nvSpPr>
        <p:spPr bwMode="auto">
          <a:xfrm>
            <a:off x="6799002" y="3302067"/>
            <a:ext cx="1597921"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en-US" b="1" dirty="0">
                <a:latin typeface="Constantia" panose="02030602050306030303" pitchFamily="18" charset="0"/>
              </a:rPr>
              <a:t>Ref. azimuth </a:t>
            </a:r>
            <a:r>
              <a:rPr lang="en-US" altLang="en-US" sz="1600" b="1" dirty="0">
                <a:latin typeface="Constantia" panose="02030602050306030303" pitchFamily="18" charset="0"/>
              </a:rPr>
              <a:t>(from master divider)</a:t>
            </a:r>
            <a:endParaRPr lang="en-US" altLang="en-US" sz="1600" b="1" baseline="-25000" dirty="0">
              <a:latin typeface="Constantia" panose="02030602050306030303" pitchFamily="18" charset="0"/>
            </a:endParaRPr>
          </a:p>
        </p:txBody>
      </p:sp>
      <p:sp>
        <p:nvSpPr>
          <p:cNvPr id="2" name="Down Arrow 1"/>
          <p:cNvSpPr/>
          <p:nvPr/>
        </p:nvSpPr>
        <p:spPr>
          <a:xfrm>
            <a:off x="6174572" y="3783038"/>
            <a:ext cx="397467" cy="9390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Box 73"/>
          <p:cNvSpPr txBox="1">
            <a:spLocks noChangeArrowheads="1"/>
          </p:cNvSpPr>
          <p:nvPr/>
        </p:nvSpPr>
        <p:spPr bwMode="auto">
          <a:xfrm>
            <a:off x="5574244" y="2509951"/>
            <a:ext cx="14071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en-US" b="1" i="1" dirty="0" err="1">
                <a:solidFill>
                  <a:srgbClr val="0000FF"/>
                </a:solidFill>
                <a:latin typeface="Constantia" panose="02030602050306030303" pitchFamily="18" charset="0"/>
              </a:rPr>
              <a:t>f</a:t>
            </a:r>
            <a:r>
              <a:rPr lang="en-US" altLang="en-US" b="1" baseline="-25000" dirty="0" err="1">
                <a:solidFill>
                  <a:srgbClr val="0000FF"/>
                </a:solidFill>
                <a:latin typeface="Constantia" panose="02030602050306030303" pitchFamily="18" charset="0"/>
              </a:rPr>
              <a:t>rev</a:t>
            </a:r>
            <a:r>
              <a:rPr lang="en-US" altLang="en-US" b="1" dirty="0">
                <a:solidFill>
                  <a:srgbClr val="0000FF"/>
                </a:solidFill>
                <a:latin typeface="Constantia" panose="02030602050306030303" pitchFamily="18" charset="0"/>
              </a:rPr>
              <a:t> (</a:t>
            </a:r>
            <a:r>
              <a:rPr lang="en-US" altLang="en-US" b="1" i="1" dirty="0">
                <a:solidFill>
                  <a:srgbClr val="0000FF"/>
                </a:solidFill>
                <a:latin typeface="Constantia" panose="02030602050306030303" pitchFamily="18" charset="0"/>
              </a:rPr>
              <a:t>h</a:t>
            </a:r>
            <a:r>
              <a:rPr lang="en-US" altLang="en-US" b="1" dirty="0">
                <a:solidFill>
                  <a:srgbClr val="0000FF"/>
                </a:solidFill>
                <a:latin typeface="Constantia" panose="02030602050306030303" pitchFamily="18" charset="0"/>
              </a:rPr>
              <a:t> = 1)</a:t>
            </a:r>
            <a:endParaRPr lang="en-US" altLang="en-US" sz="1600" b="1" dirty="0">
              <a:solidFill>
                <a:srgbClr val="0000FF"/>
              </a:solidFill>
              <a:latin typeface="Constantia" panose="02030602050306030303" pitchFamily="18" charset="0"/>
            </a:endParaRPr>
          </a:p>
        </p:txBody>
      </p:sp>
      <p:sp>
        <p:nvSpPr>
          <p:cNvPr id="20" name="Text Box 74"/>
          <p:cNvSpPr txBox="1">
            <a:spLocks noChangeArrowheads="1"/>
          </p:cNvSpPr>
          <p:nvPr/>
        </p:nvSpPr>
        <p:spPr bwMode="auto">
          <a:xfrm>
            <a:off x="6645867" y="4193548"/>
            <a:ext cx="1597921"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dirty="0">
                <a:solidFill>
                  <a:srgbClr val="FF0000"/>
                </a:solidFill>
                <a:latin typeface="Constantia" panose="02030602050306030303" pitchFamily="18" charset="0"/>
              </a:rPr>
              <a:t>Act</a:t>
            </a:r>
            <a:r>
              <a:rPr lang="en-US" altLang="en-US" b="1" dirty="0">
                <a:solidFill>
                  <a:srgbClr val="1F497D"/>
                </a:solidFill>
                <a:latin typeface="Constantia" panose="02030602050306030303" pitchFamily="18" charset="0"/>
              </a:rPr>
              <a:t> </a:t>
            </a:r>
            <a:r>
              <a:rPr lang="en-US" altLang="en-US" sz="1600" b="1" dirty="0">
                <a:solidFill>
                  <a:srgbClr val="1F497D"/>
                </a:solidFill>
                <a:latin typeface="Constantia" panose="02030602050306030303" pitchFamily="18" charset="0"/>
              </a:rPr>
              <a:t>on </a:t>
            </a:r>
            <a:r>
              <a:rPr lang="en-US" altLang="en-US" sz="1600" b="1" i="1" dirty="0" err="1">
                <a:solidFill>
                  <a:srgbClr val="1F497D"/>
                </a:solidFill>
                <a:latin typeface="Constantia" panose="02030602050306030303" pitchFamily="18" charset="0"/>
              </a:rPr>
              <a:t>f</a:t>
            </a:r>
            <a:r>
              <a:rPr lang="en-US" altLang="en-US" sz="1600" b="1" baseline="-25000" dirty="0" err="1">
                <a:solidFill>
                  <a:srgbClr val="1F497D"/>
                </a:solidFill>
                <a:latin typeface="Constantia" panose="02030602050306030303" pitchFamily="18" charset="0"/>
              </a:rPr>
              <a:t>RF</a:t>
            </a:r>
            <a:r>
              <a:rPr lang="en-US" altLang="en-US" sz="1600" b="1" dirty="0">
                <a:solidFill>
                  <a:srgbClr val="1F497D"/>
                </a:solidFill>
                <a:latin typeface="Constantia" panose="02030602050306030303" pitchFamily="18" charset="0"/>
              </a:rPr>
              <a:t> of slave</a:t>
            </a:r>
            <a:endParaRPr lang="en-US" altLang="en-US" sz="1600" b="1" baseline="-25000" dirty="0">
              <a:solidFill>
                <a:srgbClr val="1F497D"/>
              </a:solidFill>
              <a:latin typeface="Constantia" panose="02030602050306030303" pitchFamily="18" charset="0"/>
            </a:endParaRPr>
          </a:p>
        </p:txBody>
      </p:sp>
      <p:grpSp>
        <p:nvGrpSpPr>
          <p:cNvPr id="12" name="Group 33"/>
          <p:cNvGrpSpPr>
            <a:grpSpLocks/>
          </p:cNvGrpSpPr>
          <p:nvPr/>
        </p:nvGrpSpPr>
        <p:grpSpPr bwMode="auto">
          <a:xfrm>
            <a:off x="5951275" y="2928133"/>
            <a:ext cx="844062" cy="844062"/>
            <a:chOff x="2592" y="1920"/>
            <a:chExt cx="576" cy="576"/>
          </a:xfrm>
        </p:grpSpPr>
        <p:sp>
          <p:nvSpPr>
            <p:cNvPr id="13"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endParaRPr>
            </a:p>
          </p:txBody>
        </p:sp>
        <p:sp>
          <p:nvSpPr>
            <p:cNvPr id="14" name="Text Box 32"/>
            <p:cNvSpPr txBox="1">
              <a:spLocks noChangeArrowheads="1"/>
            </p:cNvSpPr>
            <p:nvPr/>
          </p:nvSpPr>
          <p:spPr bwMode="auto">
            <a:xfrm>
              <a:off x="2663" y="2016"/>
              <a:ext cx="403"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585" b="1" dirty="0" err="1">
                  <a:latin typeface="Symbol" panose="05050102010706020507" pitchFamily="18" charset="2"/>
                </a:rPr>
                <a:t>Df</a:t>
              </a:r>
              <a:endParaRPr lang="en-US" altLang="en-US" sz="2585" b="1" dirty="0">
                <a:latin typeface="Symbol" panose="05050102010706020507" pitchFamily="18" charset="2"/>
              </a:endParaRPr>
            </a:p>
          </p:txBody>
        </p:sp>
      </p:grpSp>
      <p:sp>
        <p:nvSpPr>
          <p:cNvPr id="21" name="TextBox 20"/>
          <p:cNvSpPr txBox="1"/>
          <p:nvPr/>
        </p:nvSpPr>
        <p:spPr>
          <a:xfrm>
            <a:off x="6581431" y="6159759"/>
            <a:ext cx="1027885" cy="369332"/>
          </a:xfrm>
          <a:prstGeom prst="rect">
            <a:avLst/>
          </a:prstGeom>
          <a:noFill/>
        </p:spPr>
        <p:txBody>
          <a:bodyPr wrap="square" rtlCol="0">
            <a:spAutoFit/>
          </a:bodyPr>
          <a:lstStyle/>
          <a:p>
            <a:pPr algn="ctr"/>
            <a:r>
              <a:rPr lang="en-GB" b="1" dirty="0">
                <a:latin typeface="Constantia" pitchFamily="18" charset="0"/>
              </a:rPr>
              <a:t>200 </a:t>
            </a:r>
            <a:r>
              <a:rPr lang="en-GB" b="1" dirty="0" err="1">
                <a:latin typeface="Constantia" pitchFamily="18" charset="0"/>
              </a:rPr>
              <a:t>ms</a:t>
            </a:r>
            <a:endParaRPr lang="en-GB" b="1" dirty="0">
              <a:solidFill>
                <a:srgbClr val="FF0000"/>
              </a:solidFill>
              <a:latin typeface="Constantia" pitchFamily="18" charset="0"/>
            </a:endParaRPr>
          </a:p>
        </p:txBody>
      </p:sp>
      <p:sp>
        <p:nvSpPr>
          <p:cNvPr id="22" name="Line 19"/>
          <p:cNvSpPr>
            <a:spLocks noChangeShapeType="1"/>
          </p:cNvSpPr>
          <p:nvPr/>
        </p:nvSpPr>
        <p:spPr bwMode="auto">
          <a:xfrm rot="5400000">
            <a:off x="6249306" y="5966513"/>
            <a:ext cx="0" cy="793120"/>
          </a:xfrm>
          <a:prstGeom prst="line">
            <a:avLst/>
          </a:prstGeom>
          <a:noFill/>
          <a:ln w="28575">
            <a:solidFill>
              <a:schemeClr val="tx1"/>
            </a:solidFill>
            <a:round/>
            <a:headEnd/>
            <a:tailEnd type="triangle" w="med" len="lg"/>
          </a:ln>
          <a:extLst>
            <a:ext uri="{909E8E84-426E-40DD-AFC4-6F175D3DCCD1}">
              <a14:hiddenFill xmlns:a14="http://schemas.microsoft.com/office/drawing/2010/main">
                <a:noFill/>
              </a14:hiddenFill>
            </a:ext>
          </a:extLst>
        </p:spPr>
        <p:txBody>
          <a:bodyPr/>
          <a:lstStyle/>
          <a:p>
            <a:endParaRPr lang="en-US">
              <a:latin typeface="Constantia" panose="02030602050306030303" pitchFamily="18" charset="0"/>
            </a:endParaRPr>
          </a:p>
        </p:txBody>
      </p:sp>
      <p:sp>
        <p:nvSpPr>
          <p:cNvPr id="23" name="Line 19"/>
          <p:cNvSpPr>
            <a:spLocks noChangeShapeType="1"/>
          </p:cNvSpPr>
          <p:nvPr/>
        </p:nvSpPr>
        <p:spPr bwMode="auto">
          <a:xfrm rot="5400000" flipV="1">
            <a:off x="7918940" y="5957954"/>
            <a:ext cx="0" cy="791309"/>
          </a:xfrm>
          <a:prstGeom prst="line">
            <a:avLst/>
          </a:prstGeom>
          <a:noFill/>
          <a:ln w="28575">
            <a:solidFill>
              <a:schemeClr val="tx1"/>
            </a:solidFill>
            <a:round/>
            <a:headEnd/>
            <a:tailEnd type="triangle" w="med" len="lg"/>
          </a:ln>
          <a:extLst>
            <a:ext uri="{909E8E84-426E-40DD-AFC4-6F175D3DCCD1}">
              <a14:hiddenFill xmlns:a14="http://schemas.microsoft.com/office/drawing/2010/main">
                <a:noFill/>
              </a14:hiddenFill>
            </a:ext>
          </a:extLst>
        </p:spPr>
        <p:txBody>
          <a:bodyPr/>
          <a:lstStyle/>
          <a:p>
            <a:endParaRPr lang="en-US">
              <a:latin typeface="Constantia" panose="02030602050306030303" pitchFamily="18" charset="0"/>
            </a:endParaRPr>
          </a:p>
        </p:txBody>
      </p:sp>
      <p:sp>
        <p:nvSpPr>
          <p:cNvPr id="25" name="Rectangle 7"/>
          <p:cNvSpPr>
            <a:spLocks noChangeArrowheads="1"/>
          </p:cNvSpPr>
          <p:nvPr/>
        </p:nvSpPr>
        <p:spPr bwMode="auto">
          <a:xfrm>
            <a:off x="527049" y="790284"/>
            <a:ext cx="8113714" cy="838200"/>
          </a:xfrm>
          <a:prstGeom prst="rect">
            <a:avLst/>
          </a:prstGeom>
          <a:noFill/>
          <a:ln w="9525">
            <a:noFill/>
            <a:miter lim="800000"/>
            <a:headEnd/>
            <a:tailEnd/>
          </a:ln>
          <a:effectLst/>
        </p:spPr>
        <p:txBody>
          <a:bodyPr/>
          <a:lstStyle/>
          <a:p>
            <a:pPr marL="457200" indent="-457200" algn="l">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Move beam to off-momentum (</a:t>
            </a:r>
            <a:r>
              <a:rPr lang="en-GB" sz="2100" b="1" i="1" dirty="0">
                <a:latin typeface="Constantia" pitchFamily="18" charset="0"/>
                <a:cs typeface="Times New Roman" pitchFamily="18" charset="0"/>
                <a:sym typeface="Wingdings" pitchFamily="2" charset="2"/>
              </a:rPr>
              <a:t>B</a:t>
            </a:r>
            <a:r>
              <a:rPr lang="en-GB" sz="2100" b="1" dirty="0">
                <a:latin typeface="Constantia" pitchFamily="18" charset="0"/>
                <a:cs typeface="Times New Roman" pitchFamily="18" charset="0"/>
                <a:sym typeface="Wingdings" pitchFamily="2" charset="2"/>
              </a:rPr>
              <a:t> const.):</a:t>
            </a:r>
          </a:p>
          <a:p>
            <a:pPr marL="457200" indent="-457200" algn="l">
              <a:spcBef>
                <a:spcPct val="20000"/>
              </a:spcBef>
              <a:buClr>
                <a:schemeClr val="tx1"/>
              </a:buClr>
              <a:buFont typeface="+mj-lt"/>
              <a:buAutoNum type="arabicPeriod"/>
            </a:pPr>
            <a:endParaRPr lang="en-GB" sz="400" b="1" dirty="0">
              <a:latin typeface="Constantia" pitchFamily="18" charset="0"/>
              <a:cs typeface="Times New Roman" pitchFamily="18" charset="0"/>
              <a:sym typeface="Wingdings" pitchFamily="2" charset="2"/>
            </a:endParaRP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Well defined frequency difference between accelerators</a:t>
            </a:r>
          </a:p>
          <a:p>
            <a:pPr marL="457200" indent="-457200">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Measure azimuth error, when beam at correct azimuth</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Close synchronization loop</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Moves beam to ref. momentum</a:t>
            </a:r>
          </a:p>
        </p:txBody>
      </p:sp>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2817" y="721133"/>
            <a:ext cx="1572010" cy="543327"/>
          </a:xfrm>
          <a:prstGeom prst="rect">
            <a:avLst/>
          </a:prstGeom>
        </p:spPr>
      </p:pic>
    </p:spTree>
    <p:extLst>
      <p:ext uri="{BB962C8B-B14F-4D97-AF65-F5344CB8AC3E}">
        <p14:creationId xmlns:p14="http://schemas.microsoft.com/office/powerpoint/2010/main" val="1104112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2940083117"/>
                  </p:ext>
                </p:extLst>
              </p:nvPr>
            </p:nvGraphicFramePr>
            <p:xfrm>
              <a:off x="539750" y="990599"/>
              <a:ext cx="8064500" cy="4730738"/>
            </p:xfrm>
            <a:graphic>
              <a:graphicData uri="http://schemas.openxmlformats.org/drawingml/2006/table">
                <a:tbl>
                  <a:tblPr firstRow="1" bandRow="1">
                    <a:tableStyleId>{5C22544A-7EE6-4342-B048-85BDC9FD1C3A}</a:tableStyleId>
                  </a:tblPr>
                  <a:tblGrid>
                    <a:gridCol w="4017736">
                      <a:extLst>
                        <a:ext uri="{9D8B030D-6E8A-4147-A177-3AD203B41FA5}">
                          <a16:colId xmlns:a16="http://schemas.microsoft.com/office/drawing/2014/main" val="20000"/>
                        </a:ext>
                      </a:extLst>
                    </a:gridCol>
                    <a:gridCol w="4046764">
                      <a:extLst>
                        <a:ext uri="{9D8B030D-6E8A-4147-A177-3AD203B41FA5}">
                          <a16:colId xmlns:a16="http://schemas.microsoft.com/office/drawing/2014/main" val="20001"/>
                        </a:ext>
                      </a:extLst>
                    </a:gridCol>
                  </a:tblGrid>
                  <a:tr h="474490">
                    <a:tc>
                      <a:txBody>
                        <a:bodyPr/>
                        <a:lstStyle/>
                        <a:p>
                          <a:pPr algn="ctr"/>
                          <a:r>
                            <a:rPr lang="en-US" dirty="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2691144">
                    <a:tc>
                      <a:txBody>
                        <a:bodyPr/>
                        <a:lstStyle/>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Cavity size scales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0" baseline="0" dirty="0">
                              <a:solidFill>
                                <a:schemeClr val="tx1"/>
                              </a:solidFill>
                              <a:latin typeface="Constantia" panose="02030602050306030303" pitchFamily="18" charset="0"/>
                              <a:sym typeface="Symbol" panose="05050102010706020507" pitchFamily="18" charset="2"/>
                            </a:rPr>
                            <a:t>,</a:t>
                          </a:r>
                          <a:br>
                            <a:rPr lang="en-US" b="1" i="0" baseline="0" dirty="0">
                              <a:solidFill>
                                <a:schemeClr val="tx1"/>
                              </a:solidFill>
                              <a:latin typeface="Constantia" panose="02030602050306030303" pitchFamily="18" charset="0"/>
                              <a:sym typeface="Symbol" panose="05050102010706020507" pitchFamily="18" charset="2"/>
                            </a:rPr>
                          </a:br>
                          <a:r>
                            <a:rPr lang="en-US" b="1" i="0" baseline="0" dirty="0">
                              <a:solidFill>
                                <a:schemeClr val="tx1"/>
                              </a:solidFill>
                              <a:latin typeface="Constantia" panose="02030602050306030303" pitchFamily="18" charset="0"/>
                              <a:sym typeface="Symbol" panose="05050102010706020507" pitchFamily="18" charset="2"/>
                            </a:rPr>
                            <a:t>volume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1" baseline="30000" dirty="0">
                              <a:solidFill>
                                <a:schemeClr val="tx1"/>
                              </a:solidFill>
                              <a:latin typeface="Constantia" panose="02030602050306030303" pitchFamily="18" charset="0"/>
                              <a:sym typeface="Symbol" panose="05050102010706020507" pitchFamily="18" charset="2"/>
                            </a:rPr>
                            <a:t>3</a:t>
                          </a:r>
                          <a:br>
                            <a:rPr lang="en-US" b="1" i="1" baseline="30000" dirty="0">
                              <a:solidFill>
                                <a:schemeClr val="tx1"/>
                              </a:solidFill>
                              <a:latin typeface="Constantia" panose="02030602050306030303" pitchFamily="18" charset="0"/>
                              <a:sym typeface="Symbol" panose="05050102010706020507" pitchFamily="18" charset="2"/>
                            </a:rPr>
                          </a:br>
                          <a:endParaRPr lang="en-US" b="1" i="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endParaRPr lang="en-US" b="1" i="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Break down voltage increases</a:t>
                          </a:r>
                          <a:br>
                            <a:rPr lang="en-US" b="1" i="0" baseline="0" dirty="0">
                              <a:solidFill>
                                <a:schemeClr val="tx1"/>
                              </a:solidFill>
                              <a:latin typeface="Constantia" panose="02030602050306030303" pitchFamily="18" charset="0"/>
                              <a:sym typeface="Symbol" panose="05050102010706020507" pitchFamily="18" charset="2"/>
                            </a:rPr>
                          </a:b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High gradient per length</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Particle bunches are short</a:t>
                          </a:r>
                        </a:p>
                      </a:txBody>
                      <a:tcPr/>
                    </a:tc>
                    <a:tc>
                      <a:txBody>
                        <a:bodyPr/>
                        <a:lstStyle/>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rPr>
                            <a:t>Maximum beam available aperture scales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rgbClr val="C0504D"/>
                              </a:solidFill>
                              <a:latin typeface="Constantia" panose="02030602050306030303" pitchFamily="18" charset="0"/>
                              <a:sym typeface="Symbol" panose="05050102010706020507" pitchFamily="18" charset="2"/>
                            </a:rPr>
                            <a:t> </a:t>
                          </a:r>
                          <a:r>
                            <a:rPr lang="en-US" b="1" baseline="0" dirty="0">
                              <a:solidFill>
                                <a:schemeClr val="tx1"/>
                              </a:solidFill>
                              <a:latin typeface="Constantia" panose="02030602050306030303" pitchFamily="18" charset="0"/>
                              <a:sym typeface="Symbol" panose="05050102010706020507" pitchFamily="18" charset="2"/>
                            </a:rPr>
                            <a:t>1/</a:t>
                          </a:r>
                          <a:r>
                            <a:rPr lang="en-US" b="1" i="1" baseline="0" dirty="0">
                              <a:solidFill>
                                <a:schemeClr val="tx1"/>
                              </a:solidFill>
                              <a:latin typeface="Constantia" panose="02030602050306030303" pitchFamily="18" charset="0"/>
                              <a:sym typeface="Symbol" panose="05050102010706020507" pitchFamily="18" charset="2"/>
                            </a:rPr>
                            <a:t>f</a:t>
                          </a:r>
                        </a:p>
                        <a:p>
                          <a:pPr marL="342900" indent="-342900">
                            <a:buClr>
                              <a:schemeClr val="tx1"/>
                            </a:buClr>
                            <a:buFont typeface="Arial" panose="020B0604020202020204" pitchFamily="34" charset="0"/>
                            <a:buChar char="•"/>
                          </a:pPr>
                          <a:endParaRPr lang="en-US" b="1" i="1" baseline="0" dirty="0">
                            <a:solidFill>
                              <a:schemeClr val="tx1"/>
                            </a:solidFill>
                            <a:latin typeface="Constantia" panose="02030602050306030303" pitchFamily="18" charset="0"/>
                            <a:sym typeface="Symbol" panose="05050102010706020507" pitchFamily="18" charset="2"/>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rgbClr val="FF0000"/>
                              </a:solidFill>
                              <a:latin typeface="Constantia" panose="02030602050306030303" pitchFamily="18" charset="0"/>
                            </a:rPr>
                            <a:t>No technology for wide-band </a:t>
                          </a:r>
                          <a:r>
                            <a:rPr lang="en-GB" b="1" baseline="0" dirty="0">
                              <a:solidFill>
                                <a:schemeClr val="tx1"/>
                              </a:solidFill>
                              <a:latin typeface="Constantia" panose="02030602050306030303" pitchFamily="18" charset="0"/>
                            </a:rPr>
                            <a:t>or </a:t>
                          </a:r>
                          <a:r>
                            <a:rPr lang="en-GB" b="1" baseline="0" dirty="0" err="1">
                              <a:solidFill>
                                <a:srgbClr val="FF0000"/>
                              </a:solidFill>
                              <a:latin typeface="Constantia" panose="02030602050306030303" pitchFamily="18" charset="0"/>
                            </a:rPr>
                            <a:t>tunable</a:t>
                          </a:r>
                          <a:r>
                            <a:rPr lang="en-GB" b="1" baseline="0" dirty="0">
                              <a:solidFill>
                                <a:schemeClr val="tx1"/>
                              </a:solidFill>
                              <a:latin typeface="Constantia" panose="02030602050306030303" pitchFamily="18" charset="0"/>
                            </a:rPr>
                            <a:t> cavities</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Power amplifiers more difficult</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Power transmission losses</a:t>
                          </a:r>
                          <a:endParaRPr lang="en-GB" b="1" baseline="0" dirty="0">
                            <a:solidFill>
                              <a:srgbClr val="C0504D"/>
                            </a:solidFill>
                            <a:latin typeface="Constantia" panose="02030602050306030303" pitchFamily="18" charset="0"/>
                          </a:endParaRPr>
                        </a:p>
                        <a:p>
                          <a:pPr marL="342900" indent="-342900">
                            <a:buClr>
                              <a:schemeClr val="tx1"/>
                            </a:buClr>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1"/>
                      </a:ext>
                    </a:extLst>
                  </a:tr>
                  <a:tr h="1147288">
                    <a:tc gridSpan="2">
                      <a:txBody>
                        <a:bodyPr/>
                        <a:lstStyle/>
                        <a:p>
                          <a:pPr marL="266700" lvl="1" indent="-266700">
                            <a:buFont typeface="Symbol" panose="05050102010706020507" pitchFamily="18" charset="2"/>
                            <a:buChar char="®"/>
                          </a:pPr>
                          <a:endParaRPr lang="en-GB" b="1" baseline="0" dirty="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2940083117"/>
                  </p:ext>
                </p:extLst>
              </p:nvPr>
            </p:nvGraphicFramePr>
            <p:xfrm>
              <a:off x="539750" y="990599"/>
              <a:ext cx="8064500" cy="4730738"/>
            </p:xfrm>
            <a:graphic>
              <a:graphicData uri="http://schemas.openxmlformats.org/drawingml/2006/table">
                <a:tbl>
                  <a:tblPr firstRow="1" bandRow="1">
                    <a:tableStyleId>{5C22544A-7EE6-4342-B048-85BDC9FD1C3A}</a:tableStyleId>
                  </a:tblPr>
                  <a:tblGrid>
                    <a:gridCol w="4017736">
                      <a:extLst>
                        <a:ext uri="{9D8B030D-6E8A-4147-A177-3AD203B41FA5}">
                          <a16:colId xmlns:a16="http://schemas.microsoft.com/office/drawing/2014/main" val="20000"/>
                        </a:ext>
                      </a:extLst>
                    </a:gridCol>
                    <a:gridCol w="4046764">
                      <a:extLst>
                        <a:ext uri="{9D8B030D-6E8A-4147-A177-3AD203B41FA5}">
                          <a16:colId xmlns:a16="http://schemas.microsoft.com/office/drawing/2014/main" val="20001"/>
                        </a:ext>
                      </a:extLst>
                    </a:gridCol>
                  </a:tblGrid>
                  <a:tr h="474490">
                    <a:tc>
                      <a:txBody>
                        <a:bodyPr/>
                        <a:lstStyle/>
                        <a:p>
                          <a:pPr algn="ctr"/>
                          <a:r>
                            <a:rPr lang="en-US" dirty="0" smtClean="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smtClean="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3108960">
                    <a:tc>
                      <a:txBody>
                        <a:bodyPr/>
                        <a:lstStyle/>
                        <a:p>
                          <a:endParaRPr lang="en-US"/>
                        </a:p>
                      </a:txBody>
                      <a:tcPr>
                        <a:blipFill>
                          <a:blip r:embed="rId2"/>
                          <a:stretch>
                            <a:fillRect l="-152" t="-16243" r="-101212" b="-37182"/>
                          </a:stretch>
                        </a:blipFill>
                      </a:tcPr>
                    </a:tc>
                    <a:tc>
                      <a:txBody>
                        <a:bodyPr/>
                        <a:lstStyle/>
                        <a:p>
                          <a:endParaRPr lang="en-US"/>
                        </a:p>
                      </a:txBody>
                      <a:tcPr>
                        <a:blipFill>
                          <a:blip r:embed="rId2"/>
                          <a:stretch>
                            <a:fillRect l="-99548" t="-16243" r="-602" b="-37182"/>
                          </a:stretch>
                        </a:blipFill>
                      </a:tcPr>
                    </a:tc>
                    <a:extLst>
                      <a:ext uri="{0D108BD9-81ED-4DB2-BD59-A6C34878D82A}">
                        <a16:rowId xmlns:a16="http://schemas.microsoft.com/office/drawing/2014/main" val="10001"/>
                      </a:ext>
                    </a:extLst>
                  </a:tr>
                  <a:tr h="1147288">
                    <a:tc gridSpan="2">
                      <a:txBody>
                        <a:bodyPr/>
                        <a:lstStyle/>
                        <a:p>
                          <a:pPr marL="266700" lvl="1" indent="-266700">
                            <a:buFont typeface="Symbol" panose="05050102010706020507" pitchFamily="18" charset="2"/>
                            <a:buChar char="®"/>
                          </a:pPr>
                          <a:endParaRPr lang="en-GB" b="1" baseline="0" dirty="0" smtClean="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smtClean="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Fallback>
      </mc:AlternateContent>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Why choose a </a:t>
            </a:r>
            <a:r>
              <a:rPr lang="en-GB" sz="3200" b="1" dirty="0">
                <a:solidFill>
                  <a:srgbClr val="C0504D"/>
                </a:solidFill>
                <a:latin typeface="Constantia" pitchFamily="18" charset="0"/>
              </a:rPr>
              <a:t>high</a:t>
            </a:r>
            <a:r>
              <a:rPr lang="en-GB" sz="3200" b="1" dirty="0">
                <a:solidFill>
                  <a:srgbClr val="1F497D"/>
                </a:solidFill>
                <a:latin typeface="Constantia" pitchFamily="18" charset="0"/>
              </a:rPr>
              <a:t> RF frequency?</a:t>
            </a:r>
            <a:endParaRPr lang="en-GB" sz="3200" dirty="0">
              <a:solidFill>
                <a:srgbClr val="1F497D"/>
              </a:solidFill>
              <a:latin typeface="Constantia" pitchFamily="18" charset="0"/>
            </a:endParaRPr>
          </a:p>
        </p:txBody>
      </p:sp>
      <p:grpSp>
        <p:nvGrpSpPr>
          <p:cNvPr id="10" name="Group 9"/>
          <p:cNvGrpSpPr/>
          <p:nvPr/>
        </p:nvGrpSpPr>
        <p:grpSpPr>
          <a:xfrm>
            <a:off x="539750" y="4670405"/>
            <a:ext cx="8070850" cy="923330"/>
            <a:chOff x="539750" y="4670405"/>
            <a:chExt cx="8070850" cy="923330"/>
          </a:xfrm>
        </p:grpSpPr>
        <p:sp>
          <p:nvSpPr>
            <p:cNvPr id="7" name="Rectangle 6"/>
            <p:cNvSpPr/>
            <p:nvPr/>
          </p:nvSpPr>
          <p:spPr>
            <a:xfrm>
              <a:off x="539750" y="4832330"/>
              <a:ext cx="2803525" cy="646331"/>
            </a:xfrm>
            <a:prstGeom prst="rect">
              <a:avLst/>
            </a:prstGeom>
          </p:spPr>
          <p:txBody>
            <a:bodyPr wrap="square">
              <a:spAutoFit/>
            </a:bodyPr>
            <a:lstStyle/>
            <a:p>
              <a:pPr marL="85725" lvl="1"/>
              <a:r>
                <a:rPr lang="en-GB" b="1" dirty="0">
                  <a:latin typeface="Constantia" panose="02030602050306030303" pitchFamily="18" charset="0"/>
                </a:rPr>
                <a:t>RF frequencies</a:t>
              </a:r>
              <a:r>
                <a:rPr lang="en-GB" b="1" dirty="0">
                  <a:solidFill>
                    <a:srgbClr val="C0504D"/>
                  </a:solidFill>
                  <a:latin typeface="Constantia" panose="02030602050306030303" pitchFamily="18" charset="0"/>
                </a:rPr>
                <a:t> above</a:t>
              </a:r>
              <a:br>
                <a:rPr lang="en-GB" b="1" dirty="0">
                  <a:solidFill>
                    <a:srgbClr val="C0504D"/>
                  </a:solidFill>
                  <a:latin typeface="Constantia" panose="02030602050306030303" pitchFamily="18" charset="0"/>
                </a:rPr>
              </a:br>
              <a:r>
                <a:rPr lang="en-GB" b="1" dirty="0">
                  <a:solidFill>
                    <a:srgbClr val="C0504D"/>
                  </a:solidFill>
                  <a:latin typeface="Constantia" panose="02030602050306030303" pitchFamily="18" charset="0"/>
                </a:rPr>
                <a:t> ~200 MHz </a:t>
              </a:r>
              <a:r>
                <a:rPr lang="en-GB" b="1" dirty="0">
                  <a:latin typeface="Constantia" panose="02030602050306030303" pitchFamily="18" charset="0"/>
                </a:rPr>
                <a:t>used for</a:t>
              </a:r>
            </a:p>
          </p:txBody>
        </p:sp>
        <p:sp>
          <p:nvSpPr>
            <p:cNvPr id="8" name="Rectangle 7"/>
            <p:cNvSpPr/>
            <p:nvPr/>
          </p:nvSpPr>
          <p:spPr>
            <a:xfrm>
              <a:off x="3746500" y="4670405"/>
              <a:ext cx="4864100" cy="923330"/>
            </a:xfrm>
            <a:prstGeom prst="rect">
              <a:avLst/>
            </a:prstGeom>
          </p:spPr>
          <p:txBody>
            <a:bodyPr wrap="square">
              <a:spAutoFit/>
            </a:bodyPr>
            <a:lstStyle/>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Linear accelerators</a:t>
              </a:r>
            </a:p>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Electron storage rings</a:t>
              </a:r>
            </a:p>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High energy hadron storage rings</a:t>
              </a:r>
            </a:p>
          </p:txBody>
        </p:sp>
        <p:sp>
          <p:nvSpPr>
            <p:cNvPr id="9" name="Down Arrow 8"/>
            <p:cNvSpPr/>
            <p:nvPr/>
          </p:nvSpPr>
          <p:spPr>
            <a:xfrm rot="16200000">
              <a:off x="3405847" y="4859020"/>
              <a:ext cx="681305" cy="58419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4662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eakdown.png"/>
          <p:cNvPicPr>
            <a:picLocks noChangeAspect="1"/>
          </p:cNvPicPr>
          <p:nvPr/>
        </p:nvPicPr>
        <p:blipFill>
          <a:blip r:embed="rId2" cstate="print"/>
          <a:srcRect t="3872" r="951"/>
          <a:stretch>
            <a:fillRect/>
          </a:stretch>
        </p:blipFill>
        <p:spPr>
          <a:xfrm>
            <a:off x="787708" y="1143333"/>
            <a:ext cx="7113117" cy="4630520"/>
          </a:xfrm>
          <a:prstGeom prst="rect">
            <a:avLst/>
          </a:prstGeom>
        </p:spPr>
      </p:pic>
      <p:sp>
        <p:nvSpPr>
          <p:cNvPr id="29" name="Rectangle 28"/>
          <p:cNvSpPr/>
          <p:nvPr/>
        </p:nvSpPr>
        <p:spPr>
          <a:xfrm>
            <a:off x="1273212" y="5379035"/>
            <a:ext cx="6726062" cy="540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Limits to maximum gradient</a:t>
            </a:r>
            <a:endParaRPr lang="en-GB" sz="3200" dirty="0">
              <a:solidFill>
                <a:srgbClr val="1F497D"/>
              </a:solidFill>
              <a:latin typeface="Constantia" pitchFamily="18" charset="0"/>
            </a:endParaRPr>
          </a:p>
        </p:txBody>
      </p:sp>
      <p:sp>
        <p:nvSpPr>
          <p:cNvPr id="10" name="Rectangle 1034"/>
          <p:cNvSpPr>
            <a:spLocks noChangeArrowheads="1"/>
          </p:cNvSpPr>
          <p:nvPr/>
        </p:nvSpPr>
        <p:spPr bwMode="auto">
          <a:xfrm>
            <a:off x="5133092" y="3902132"/>
            <a:ext cx="2562225" cy="1333671"/>
          </a:xfrm>
          <a:prstGeom prst="rect">
            <a:avLst/>
          </a:prstGeom>
          <a:solidFill>
            <a:schemeClr val="bg1">
              <a:lumMod val="50000"/>
              <a:lumOff val="50000"/>
            </a:schemeClr>
          </a:solidFill>
          <a:ln w="9525">
            <a:solidFill>
              <a:schemeClr val="tx1"/>
            </a:solidFill>
            <a:miter lim="800000"/>
            <a:headEnd/>
            <a:tailEnd/>
          </a:ln>
        </p:spPr>
        <p:txBody>
          <a:bodyPr wrap="none" anchor="ctr"/>
          <a:lstStyle/>
          <a:p>
            <a:pPr algn="ctr"/>
            <a:r>
              <a:rPr lang="en-US" sz="1800" dirty="0">
                <a:latin typeface="Constantia" panose="02030602050306030303" pitchFamily="18" charset="0"/>
              </a:rPr>
              <a:t>Kilpatrick 1957,</a:t>
            </a:r>
          </a:p>
          <a:p>
            <a:pPr algn="ctr"/>
            <a:endParaRPr lang="en-US" sz="1800" i="1" dirty="0">
              <a:latin typeface="Constantia" panose="02030602050306030303" pitchFamily="18" charset="0"/>
            </a:endParaRPr>
          </a:p>
          <a:p>
            <a:pPr algn="ctr"/>
            <a:endParaRPr lang="en-US" sz="1800" i="1" dirty="0">
              <a:latin typeface="Constantia" panose="02030602050306030303" pitchFamily="18" charset="0"/>
            </a:endParaRPr>
          </a:p>
          <a:p>
            <a:pPr algn="ctr"/>
            <a:r>
              <a:rPr lang="en-US" sz="1800" i="1" dirty="0">
                <a:latin typeface="Constantia" panose="02030602050306030303" pitchFamily="18" charset="0"/>
              </a:rPr>
              <a:t>f</a:t>
            </a:r>
            <a:r>
              <a:rPr lang="en-US" sz="1800" dirty="0">
                <a:latin typeface="Constantia" panose="02030602050306030303" pitchFamily="18" charset="0"/>
              </a:rPr>
              <a:t>  in GHz, </a:t>
            </a:r>
            <a:r>
              <a:rPr lang="en-US" sz="1800" i="1" dirty="0" err="1">
                <a:latin typeface="Constantia" panose="02030602050306030303" pitchFamily="18" charset="0"/>
              </a:rPr>
              <a:t>E</a:t>
            </a:r>
            <a:r>
              <a:rPr lang="en-US" sz="1800" baseline="-25000" dirty="0" err="1">
                <a:latin typeface="Constantia" panose="02030602050306030303" pitchFamily="18" charset="0"/>
              </a:rPr>
              <a:t>crit</a:t>
            </a:r>
            <a:r>
              <a:rPr lang="en-US" sz="1800" dirty="0">
                <a:latin typeface="Constantia" panose="02030602050306030303" pitchFamily="18" charset="0"/>
              </a:rPr>
              <a:t> in MV/m</a:t>
            </a:r>
          </a:p>
        </p:txBody>
      </p:sp>
      <p:graphicFrame>
        <p:nvGraphicFramePr>
          <p:cNvPr id="11" name="Object 1024"/>
          <p:cNvGraphicFramePr>
            <a:graphicFrameLocks noChangeAspect="1"/>
          </p:cNvGraphicFramePr>
          <p:nvPr>
            <p:extLst>
              <p:ext uri="{D42A27DB-BD31-4B8C-83A1-F6EECF244321}">
                <p14:modId xmlns:p14="http://schemas.microsoft.com/office/powerpoint/2010/main" val="3339097481"/>
              </p:ext>
            </p:extLst>
          </p:nvPr>
        </p:nvGraphicFramePr>
        <p:xfrm>
          <a:off x="5194564" y="4183487"/>
          <a:ext cx="2463800" cy="673100"/>
        </p:xfrm>
        <a:graphic>
          <a:graphicData uri="http://schemas.openxmlformats.org/presentationml/2006/ole">
            <mc:AlternateContent xmlns:mc="http://schemas.openxmlformats.org/markup-compatibility/2006">
              <mc:Choice xmlns:v="urn:schemas-microsoft-com:vml" Requires="v">
                <p:oleObj name="Equation" r:id="rId3" imgW="2463480" imgH="672840" progId="Equation.3">
                  <p:embed/>
                </p:oleObj>
              </mc:Choice>
              <mc:Fallback>
                <p:oleObj name="Equation" r:id="rId3" imgW="2463480" imgH="672840" progId="Equation.3">
                  <p:embed/>
                  <p:pic>
                    <p:nvPicPr>
                      <p:cNvPr id="9" name="Object 1024"/>
                      <p:cNvPicPr>
                        <a:picLocks noChangeAspect="1" noChangeArrowheads="1"/>
                      </p:cNvPicPr>
                      <p:nvPr/>
                    </p:nvPicPr>
                    <p:blipFill>
                      <a:blip r:embed="rId4">
                        <a:lum bright="-100000"/>
                        <a:extLst>
                          <a:ext uri="{28A0092B-C50C-407E-A947-70E740481C1C}">
                            <a14:useLocalDpi xmlns:a14="http://schemas.microsoft.com/office/drawing/2010/main" val="0"/>
                          </a:ext>
                        </a:extLst>
                      </a:blip>
                      <a:srcRect/>
                      <a:stretch>
                        <a:fillRect/>
                      </a:stretch>
                    </p:blipFill>
                    <p:spPr bwMode="auto">
                      <a:xfrm>
                        <a:off x="5194564" y="4183487"/>
                        <a:ext cx="2463800" cy="67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1034"/>
          <p:cNvSpPr>
            <a:spLocks noChangeArrowheads="1"/>
          </p:cNvSpPr>
          <p:nvPr/>
        </p:nvSpPr>
        <p:spPr bwMode="auto">
          <a:xfrm>
            <a:off x="1492434" y="1865060"/>
            <a:ext cx="2419575" cy="801540"/>
          </a:xfrm>
          <a:prstGeom prst="rect">
            <a:avLst/>
          </a:prstGeom>
          <a:solidFill>
            <a:schemeClr val="bg1">
              <a:lumMod val="50000"/>
              <a:lumOff val="50000"/>
            </a:schemeClr>
          </a:solidFill>
          <a:ln w="9525">
            <a:solidFill>
              <a:schemeClr val="tx1"/>
            </a:solidFill>
            <a:miter lim="800000"/>
            <a:headEnd/>
            <a:tailEnd/>
          </a:ln>
        </p:spPr>
        <p:txBody>
          <a:bodyPr wrap="none" anchor="ctr"/>
          <a:lstStyle/>
          <a:p>
            <a:pPr algn="ctr"/>
            <a:r>
              <a:rPr lang="en-US" sz="1800" dirty="0">
                <a:latin typeface="Constantia" panose="02030602050306030303" pitchFamily="18" charset="0"/>
              </a:rPr>
              <a:t>Wang &amp; Loew, </a:t>
            </a:r>
            <a:br>
              <a:rPr lang="en-US" sz="1800" dirty="0">
                <a:latin typeface="Constantia" panose="02030602050306030303" pitchFamily="18" charset="0"/>
              </a:rPr>
            </a:br>
            <a:r>
              <a:rPr lang="en-US" sz="1800" dirty="0">
                <a:latin typeface="Constantia" panose="02030602050306030303" pitchFamily="18" charset="0"/>
              </a:rPr>
              <a:t>SLAC-PUB-7684, 1997</a:t>
            </a:r>
          </a:p>
        </p:txBody>
      </p:sp>
      <p:sp>
        <p:nvSpPr>
          <p:cNvPr id="15" name="Rectangle 7"/>
          <p:cNvSpPr>
            <a:spLocks noChangeArrowheads="1"/>
          </p:cNvSpPr>
          <p:nvPr/>
        </p:nvSpPr>
        <p:spPr bwMode="auto">
          <a:xfrm>
            <a:off x="900113" y="741869"/>
            <a:ext cx="7416800" cy="525695"/>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Surface electric field in vacuum</a:t>
            </a:r>
          </a:p>
        </p:txBody>
      </p:sp>
      <p:sp>
        <p:nvSpPr>
          <p:cNvPr id="17" name="Rectangle 16"/>
          <p:cNvSpPr/>
          <p:nvPr/>
        </p:nvSpPr>
        <p:spPr>
          <a:xfrm>
            <a:off x="523635" y="1267564"/>
            <a:ext cx="754794" cy="4104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2" name="TextBox 1"/>
          <p:cNvSpPr txBox="1"/>
          <p:nvPr/>
        </p:nvSpPr>
        <p:spPr>
          <a:xfrm>
            <a:off x="689259" y="1143333"/>
            <a:ext cx="678392" cy="400110"/>
          </a:xfrm>
          <a:prstGeom prst="rect">
            <a:avLst/>
          </a:prstGeom>
          <a:noFill/>
        </p:spPr>
        <p:txBody>
          <a:bodyPr wrap="none" rtlCol="0">
            <a:spAutoFit/>
          </a:bodyPr>
          <a:lstStyle/>
          <a:p>
            <a:pPr algn="r"/>
            <a:r>
              <a:rPr lang="en-GB" sz="2000" dirty="0">
                <a:latin typeface="Constantia" panose="02030602050306030303" pitchFamily="18" charset="0"/>
              </a:rPr>
              <a:t>1000</a:t>
            </a:r>
          </a:p>
        </p:txBody>
      </p:sp>
      <p:sp>
        <p:nvSpPr>
          <p:cNvPr id="18" name="TextBox 17"/>
          <p:cNvSpPr txBox="1"/>
          <p:nvPr/>
        </p:nvSpPr>
        <p:spPr>
          <a:xfrm>
            <a:off x="789515" y="1665005"/>
            <a:ext cx="582212" cy="400110"/>
          </a:xfrm>
          <a:prstGeom prst="rect">
            <a:avLst/>
          </a:prstGeom>
          <a:noFill/>
        </p:spPr>
        <p:txBody>
          <a:bodyPr wrap="none" rtlCol="0">
            <a:spAutoFit/>
          </a:bodyPr>
          <a:lstStyle/>
          <a:p>
            <a:pPr algn="r"/>
            <a:r>
              <a:rPr lang="en-GB" sz="2000" dirty="0">
                <a:latin typeface="Constantia" panose="02030602050306030303" pitchFamily="18" charset="0"/>
              </a:rPr>
              <a:t>500</a:t>
            </a:r>
          </a:p>
        </p:txBody>
      </p:sp>
      <p:sp>
        <p:nvSpPr>
          <p:cNvPr id="19" name="TextBox 18"/>
          <p:cNvSpPr txBox="1"/>
          <p:nvPr/>
        </p:nvSpPr>
        <p:spPr>
          <a:xfrm>
            <a:off x="786489" y="2344934"/>
            <a:ext cx="585418" cy="400110"/>
          </a:xfrm>
          <a:prstGeom prst="rect">
            <a:avLst/>
          </a:prstGeom>
          <a:noFill/>
        </p:spPr>
        <p:txBody>
          <a:bodyPr wrap="none" rtlCol="0">
            <a:spAutoFit/>
          </a:bodyPr>
          <a:lstStyle/>
          <a:p>
            <a:pPr algn="r"/>
            <a:r>
              <a:rPr lang="en-GB" sz="2000" dirty="0">
                <a:latin typeface="Constantia" panose="02030602050306030303" pitchFamily="18" charset="0"/>
              </a:rPr>
              <a:t>200</a:t>
            </a:r>
          </a:p>
        </p:txBody>
      </p:sp>
      <p:sp>
        <p:nvSpPr>
          <p:cNvPr id="20" name="TextBox 19"/>
          <p:cNvSpPr txBox="1"/>
          <p:nvPr/>
        </p:nvSpPr>
        <p:spPr>
          <a:xfrm>
            <a:off x="831371" y="2867318"/>
            <a:ext cx="540533" cy="400110"/>
          </a:xfrm>
          <a:prstGeom prst="rect">
            <a:avLst/>
          </a:prstGeom>
          <a:noFill/>
        </p:spPr>
        <p:txBody>
          <a:bodyPr wrap="none" rtlCol="0">
            <a:spAutoFit/>
          </a:bodyPr>
          <a:lstStyle/>
          <a:p>
            <a:pPr algn="r"/>
            <a:r>
              <a:rPr lang="en-GB" sz="2000" dirty="0">
                <a:latin typeface="Constantia" panose="02030602050306030303" pitchFamily="18" charset="0"/>
              </a:rPr>
              <a:t>100</a:t>
            </a:r>
          </a:p>
        </p:txBody>
      </p:sp>
      <p:sp>
        <p:nvSpPr>
          <p:cNvPr id="21" name="TextBox 20"/>
          <p:cNvSpPr txBox="1"/>
          <p:nvPr/>
        </p:nvSpPr>
        <p:spPr>
          <a:xfrm>
            <a:off x="939614" y="3384939"/>
            <a:ext cx="444352" cy="400110"/>
          </a:xfrm>
          <a:prstGeom prst="rect">
            <a:avLst/>
          </a:prstGeom>
          <a:noFill/>
        </p:spPr>
        <p:txBody>
          <a:bodyPr wrap="none" rtlCol="0">
            <a:spAutoFit/>
          </a:bodyPr>
          <a:lstStyle/>
          <a:p>
            <a:pPr algn="r"/>
            <a:r>
              <a:rPr lang="en-GB" sz="2000" dirty="0">
                <a:latin typeface="Constantia" panose="02030602050306030303" pitchFamily="18" charset="0"/>
              </a:rPr>
              <a:t>50</a:t>
            </a:r>
          </a:p>
        </p:txBody>
      </p:sp>
      <p:sp>
        <p:nvSpPr>
          <p:cNvPr id="22" name="TextBox 21"/>
          <p:cNvSpPr txBox="1"/>
          <p:nvPr/>
        </p:nvSpPr>
        <p:spPr>
          <a:xfrm>
            <a:off x="924856" y="4068711"/>
            <a:ext cx="447558" cy="400110"/>
          </a:xfrm>
          <a:prstGeom prst="rect">
            <a:avLst/>
          </a:prstGeom>
          <a:noFill/>
        </p:spPr>
        <p:txBody>
          <a:bodyPr wrap="none" rtlCol="0">
            <a:spAutoFit/>
          </a:bodyPr>
          <a:lstStyle/>
          <a:p>
            <a:pPr algn="r"/>
            <a:r>
              <a:rPr lang="en-GB" sz="2000" dirty="0">
                <a:latin typeface="Constantia" panose="02030602050306030303" pitchFamily="18" charset="0"/>
              </a:rPr>
              <a:t>20</a:t>
            </a:r>
          </a:p>
        </p:txBody>
      </p:sp>
      <p:sp>
        <p:nvSpPr>
          <p:cNvPr id="23" name="TextBox 22"/>
          <p:cNvSpPr txBox="1"/>
          <p:nvPr/>
        </p:nvSpPr>
        <p:spPr>
          <a:xfrm>
            <a:off x="967818" y="4581569"/>
            <a:ext cx="402675" cy="400110"/>
          </a:xfrm>
          <a:prstGeom prst="rect">
            <a:avLst/>
          </a:prstGeom>
          <a:noFill/>
        </p:spPr>
        <p:txBody>
          <a:bodyPr wrap="none" rtlCol="0">
            <a:spAutoFit/>
          </a:bodyPr>
          <a:lstStyle/>
          <a:p>
            <a:pPr algn="r"/>
            <a:r>
              <a:rPr lang="en-GB" sz="2000" dirty="0">
                <a:latin typeface="Constantia" panose="02030602050306030303" pitchFamily="18" charset="0"/>
              </a:rPr>
              <a:t>10</a:t>
            </a:r>
          </a:p>
        </p:txBody>
      </p:sp>
      <p:sp>
        <p:nvSpPr>
          <p:cNvPr id="24" name="TextBox 23"/>
          <p:cNvSpPr txBox="1"/>
          <p:nvPr/>
        </p:nvSpPr>
        <p:spPr>
          <a:xfrm>
            <a:off x="1189306" y="5235803"/>
            <a:ext cx="606256" cy="400110"/>
          </a:xfrm>
          <a:prstGeom prst="rect">
            <a:avLst/>
          </a:prstGeom>
          <a:noFill/>
        </p:spPr>
        <p:txBody>
          <a:bodyPr wrap="none" rtlCol="0">
            <a:spAutoFit/>
          </a:bodyPr>
          <a:lstStyle/>
          <a:p>
            <a:pPr algn="ctr"/>
            <a:r>
              <a:rPr lang="en-GB" sz="2000" dirty="0">
                <a:latin typeface="Constantia" panose="02030602050306030303" pitchFamily="18" charset="0"/>
              </a:rPr>
              <a:t>0.01</a:t>
            </a:r>
          </a:p>
        </p:txBody>
      </p:sp>
      <p:sp>
        <p:nvSpPr>
          <p:cNvPr id="25" name="TextBox 24"/>
          <p:cNvSpPr txBox="1"/>
          <p:nvPr/>
        </p:nvSpPr>
        <p:spPr>
          <a:xfrm>
            <a:off x="2785306" y="5235803"/>
            <a:ext cx="468398" cy="400110"/>
          </a:xfrm>
          <a:prstGeom prst="rect">
            <a:avLst/>
          </a:prstGeom>
          <a:noFill/>
        </p:spPr>
        <p:txBody>
          <a:bodyPr wrap="none" rtlCol="0">
            <a:spAutoFit/>
          </a:bodyPr>
          <a:lstStyle/>
          <a:p>
            <a:pPr algn="ctr"/>
            <a:r>
              <a:rPr lang="en-GB" sz="2000" dirty="0">
                <a:latin typeface="Constantia" panose="02030602050306030303" pitchFamily="18" charset="0"/>
              </a:rPr>
              <a:t>0.1</a:t>
            </a:r>
          </a:p>
        </p:txBody>
      </p:sp>
      <p:sp>
        <p:nvSpPr>
          <p:cNvPr id="26" name="TextBox 25"/>
          <p:cNvSpPr txBox="1"/>
          <p:nvPr/>
        </p:nvSpPr>
        <p:spPr>
          <a:xfrm>
            <a:off x="4477691" y="5242738"/>
            <a:ext cx="264816" cy="400110"/>
          </a:xfrm>
          <a:prstGeom prst="rect">
            <a:avLst/>
          </a:prstGeom>
          <a:noFill/>
        </p:spPr>
        <p:txBody>
          <a:bodyPr wrap="none" rtlCol="0">
            <a:spAutoFit/>
          </a:bodyPr>
          <a:lstStyle/>
          <a:p>
            <a:pPr algn="ctr"/>
            <a:r>
              <a:rPr lang="en-GB" sz="2000" dirty="0">
                <a:latin typeface="Constantia" panose="02030602050306030303" pitchFamily="18" charset="0"/>
              </a:rPr>
              <a:t>1</a:t>
            </a:r>
          </a:p>
        </p:txBody>
      </p:sp>
      <p:sp>
        <p:nvSpPr>
          <p:cNvPr id="27" name="TextBox 26"/>
          <p:cNvSpPr txBox="1"/>
          <p:nvPr/>
        </p:nvSpPr>
        <p:spPr>
          <a:xfrm>
            <a:off x="5989924" y="5242738"/>
            <a:ext cx="402675" cy="400110"/>
          </a:xfrm>
          <a:prstGeom prst="rect">
            <a:avLst/>
          </a:prstGeom>
          <a:noFill/>
        </p:spPr>
        <p:txBody>
          <a:bodyPr wrap="none" rtlCol="0">
            <a:spAutoFit/>
          </a:bodyPr>
          <a:lstStyle/>
          <a:p>
            <a:pPr algn="ctr"/>
            <a:r>
              <a:rPr lang="en-GB" sz="2000" dirty="0">
                <a:latin typeface="Constantia" panose="02030602050306030303" pitchFamily="18" charset="0"/>
              </a:rPr>
              <a:t>10</a:t>
            </a:r>
          </a:p>
        </p:txBody>
      </p:sp>
      <p:sp>
        <p:nvSpPr>
          <p:cNvPr id="28" name="TextBox 27"/>
          <p:cNvSpPr txBox="1"/>
          <p:nvPr/>
        </p:nvSpPr>
        <p:spPr>
          <a:xfrm>
            <a:off x="7515244" y="5242738"/>
            <a:ext cx="540534" cy="400110"/>
          </a:xfrm>
          <a:prstGeom prst="rect">
            <a:avLst/>
          </a:prstGeom>
          <a:noFill/>
        </p:spPr>
        <p:txBody>
          <a:bodyPr wrap="none" rtlCol="0">
            <a:spAutoFit/>
          </a:bodyPr>
          <a:lstStyle/>
          <a:p>
            <a:pPr algn="ctr"/>
            <a:r>
              <a:rPr lang="en-GB" sz="2000" dirty="0">
                <a:latin typeface="Constantia" panose="02030602050306030303" pitchFamily="18" charset="0"/>
              </a:rPr>
              <a:t>100</a:t>
            </a:r>
          </a:p>
        </p:txBody>
      </p:sp>
      <p:sp>
        <p:nvSpPr>
          <p:cNvPr id="30" name="Rectangle 29"/>
          <p:cNvSpPr/>
          <p:nvPr/>
        </p:nvSpPr>
        <p:spPr>
          <a:xfrm>
            <a:off x="6257925" y="2293184"/>
            <a:ext cx="358809" cy="2309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31" name="TextBox 30"/>
          <p:cNvSpPr txBox="1"/>
          <p:nvPr/>
        </p:nvSpPr>
        <p:spPr>
          <a:xfrm>
            <a:off x="4101050" y="5539100"/>
            <a:ext cx="1018099" cy="400110"/>
          </a:xfrm>
          <a:prstGeom prst="rect">
            <a:avLst/>
          </a:prstGeom>
          <a:noFill/>
        </p:spPr>
        <p:txBody>
          <a:bodyPr wrap="none" rtlCol="0">
            <a:spAutoFit/>
          </a:bodyPr>
          <a:lstStyle/>
          <a:p>
            <a:pPr algn="r"/>
            <a:r>
              <a:rPr lang="en-GB" sz="2000" i="1" dirty="0">
                <a:latin typeface="Constantia" panose="02030602050306030303" pitchFamily="18" charset="0"/>
              </a:rPr>
              <a:t>f</a:t>
            </a:r>
            <a:r>
              <a:rPr lang="en-GB" sz="2000" dirty="0">
                <a:latin typeface="Constantia" panose="02030602050306030303" pitchFamily="18" charset="0"/>
              </a:rPr>
              <a:t> [GHz]</a:t>
            </a:r>
          </a:p>
        </p:txBody>
      </p:sp>
      <p:sp>
        <p:nvSpPr>
          <p:cNvPr id="32" name="TextBox 31"/>
          <p:cNvSpPr txBox="1"/>
          <p:nvPr/>
        </p:nvSpPr>
        <p:spPr>
          <a:xfrm rot="16200000">
            <a:off x="-193750" y="3042045"/>
            <a:ext cx="1549463" cy="400110"/>
          </a:xfrm>
          <a:prstGeom prst="rect">
            <a:avLst/>
          </a:prstGeom>
          <a:noFill/>
        </p:spPr>
        <p:txBody>
          <a:bodyPr wrap="none" rtlCol="0">
            <a:spAutoFit/>
          </a:bodyPr>
          <a:lstStyle/>
          <a:p>
            <a:pPr algn="r"/>
            <a:r>
              <a:rPr lang="en-GB" sz="2000" i="1" dirty="0" err="1">
                <a:latin typeface="Constantia" panose="02030602050306030303" pitchFamily="18" charset="0"/>
              </a:rPr>
              <a:t>E</a:t>
            </a:r>
            <a:r>
              <a:rPr lang="en-GB" sz="2000" baseline="-25000" dirty="0" err="1">
                <a:latin typeface="Constantia" panose="02030602050306030303" pitchFamily="18" charset="0"/>
              </a:rPr>
              <a:t>crit</a:t>
            </a:r>
            <a:r>
              <a:rPr lang="en-GB" sz="2000" dirty="0">
                <a:latin typeface="Constantia" panose="02030602050306030303" pitchFamily="18" charset="0"/>
              </a:rPr>
              <a:t> [MV/m]</a:t>
            </a:r>
          </a:p>
        </p:txBody>
      </p:sp>
      <p:sp>
        <p:nvSpPr>
          <p:cNvPr id="33" name="Rectangle 7"/>
          <p:cNvSpPr>
            <a:spLocks noChangeArrowheads="1"/>
          </p:cNvSpPr>
          <p:nvPr/>
        </p:nvSpPr>
        <p:spPr bwMode="auto">
          <a:xfrm>
            <a:off x="900113" y="6015140"/>
            <a:ext cx="7380287" cy="525695"/>
          </a:xfrm>
          <a:prstGeom prst="rect">
            <a:avLst/>
          </a:prstGeom>
          <a:noFill/>
          <a:ln w="9525">
            <a:noFill/>
            <a:miter lim="800000"/>
            <a:headEnd/>
            <a:tailEnd/>
          </a:ln>
          <a:effectLst/>
        </p:spPr>
        <p:txBody>
          <a:bodyPr/>
          <a:lstStyle/>
          <a:p>
            <a:pPr marL="342900" indent="-342900" algn="ctr">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High frequencies preferred for large gradient</a:t>
            </a:r>
          </a:p>
        </p:txBody>
      </p:sp>
      <p:sp>
        <p:nvSpPr>
          <p:cNvPr id="34" name="TextBox 33"/>
          <p:cNvSpPr txBox="1"/>
          <p:nvPr/>
        </p:nvSpPr>
        <p:spPr>
          <a:xfrm>
            <a:off x="7913884" y="6225947"/>
            <a:ext cx="999313"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Jensen</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2411945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539750" y="763712"/>
            <a:ext cx="7777163"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If exact RF frequency not critical, </a:t>
            </a:r>
            <a:r>
              <a:rPr lang="en-GB" sz="2100" b="1" dirty="0">
                <a:solidFill>
                  <a:srgbClr val="1F497D"/>
                </a:solidFill>
                <a:latin typeface="Constantia" pitchFamily="18" charset="0"/>
                <a:cs typeface="Times New Roman" pitchFamily="18" charset="0"/>
                <a:sym typeface="Wingdings" pitchFamily="2" charset="2"/>
              </a:rPr>
              <a:t>choose standard value</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Off-the-shelf </a:t>
            </a:r>
            <a:r>
              <a:rPr lang="en-GB" sz="2100" b="1" dirty="0">
                <a:solidFill>
                  <a:srgbClr val="1F497D"/>
                </a:solidFill>
                <a:latin typeface="Constantia" pitchFamily="18" charset="0"/>
                <a:cs typeface="Times New Roman" pitchFamily="18" charset="0"/>
                <a:sym typeface="Wingdings" pitchFamily="2" charset="2"/>
              </a:rPr>
              <a:t>RF components easily available </a:t>
            </a:r>
            <a:r>
              <a:rPr lang="en-GB" sz="2100" b="1" dirty="0">
                <a:latin typeface="Constantia" pitchFamily="18" charset="0"/>
                <a:cs typeface="Times New Roman" pitchFamily="18" charset="0"/>
                <a:sym typeface="Wingdings" pitchFamily="2" charset="2"/>
              </a:rPr>
              <a:t>in frequency ranges used by industry</a:t>
            </a:r>
          </a:p>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Exchange of developments and equipment </a:t>
            </a:r>
            <a:r>
              <a:rPr lang="en-GB" sz="2100" b="1" dirty="0">
                <a:latin typeface="Constantia" pitchFamily="18" charset="0"/>
                <a:cs typeface="Times New Roman" pitchFamily="18" charset="0"/>
                <a:sym typeface="Wingdings" pitchFamily="2" charset="2"/>
              </a:rPr>
              <a:t>amongst research laboratories</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Some standard frequencies</a:t>
            </a:r>
            <a:endParaRPr lang="en-GB" sz="3200" dirty="0">
              <a:solidFill>
                <a:srgbClr val="1F497D"/>
              </a:solidFill>
              <a:latin typeface="Constantia"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909872073"/>
              </p:ext>
            </p:extLst>
          </p:nvPr>
        </p:nvGraphicFramePr>
        <p:xfrm>
          <a:off x="539750" y="1298825"/>
          <a:ext cx="8101013" cy="2966720"/>
        </p:xfrm>
        <a:graphic>
          <a:graphicData uri="http://schemas.openxmlformats.org/drawingml/2006/table">
            <a:tbl>
              <a:tblPr firstRow="1" bandRow="1">
                <a:tableStyleId>{5C22544A-7EE6-4342-B048-85BDC9FD1C3A}</a:tableStyleId>
              </a:tblPr>
              <a:tblGrid>
                <a:gridCol w="5822413">
                  <a:extLst>
                    <a:ext uri="{9D8B030D-6E8A-4147-A177-3AD203B41FA5}">
                      <a16:colId xmlns:a16="http://schemas.microsoft.com/office/drawing/2014/main" val="4219077158"/>
                    </a:ext>
                  </a:extLst>
                </a:gridCol>
                <a:gridCol w="2278600">
                  <a:extLst>
                    <a:ext uri="{9D8B030D-6E8A-4147-A177-3AD203B41FA5}">
                      <a16:colId xmlns:a16="http://schemas.microsoft.com/office/drawing/2014/main" val="2559531745"/>
                    </a:ext>
                  </a:extLst>
                </a:gridCol>
              </a:tblGrid>
              <a:tr h="370840">
                <a:tc>
                  <a:txBody>
                    <a:bodyPr/>
                    <a:lstStyle/>
                    <a:p>
                      <a:r>
                        <a:rPr lang="en-GB" dirty="0">
                          <a:latin typeface="Constantia" panose="02030602050306030303" pitchFamily="18" charset="0"/>
                        </a:rPr>
                        <a:t>Accelerator</a:t>
                      </a:r>
                    </a:p>
                  </a:txBody>
                  <a:tcPr/>
                </a:tc>
                <a:tc>
                  <a:txBody>
                    <a:bodyPr/>
                    <a:lstStyle/>
                    <a:p>
                      <a:r>
                        <a:rPr lang="en-GB" dirty="0">
                          <a:latin typeface="Constantia" panose="02030602050306030303" pitchFamily="18" charset="0"/>
                        </a:rPr>
                        <a:t>Frequency</a:t>
                      </a:r>
                    </a:p>
                  </a:txBody>
                  <a:tcPr/>
                </a:tc>
                <a:extLst>
                  <a:ext uri="{0D108BD9-81ED-4DB2-BD59-A6C34878D82A}">
                    <a16:rowId xmlns:a16="http://schemas.microsoft.com/office/drawing/2014/main" val="258251343"/>
                  </a:ext>
                </a:extLst>
              </a:tr>
              <a:tr h="370840">
                <a:tc>
                  <a:txBody>
                    <a:bodyPr/>
                    <a:lstStyle/>
                    <a:p>
                      <a:r>
                        <a:rPr lang="en-GB" dirty="0">
                          <a:latin typeface="Constantia" panose="02030602050306030303" pitchFamily="18" charset="0"/>
                        </a:rPr>
                        <a:t>Hadron synchrotrons (PSB</a:t>
                      </a:r>
                      <a:r>
                        <a:rPr lang="en-GB" baseline="0" dirty="0">
                          <a:latin typeface="Constantia" panose="02030602050306030303" pitchFamily="18" charset="0"/>
                        </a:rPr>
                        <a:t>, PS, JPARC RCS, MR)</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&lt;10 MHz</a:t>
                      </a:r>
                    </a:p>
                  </a:txBody>
                  <a:tcPr/>
                </a:tc>
                <a:extLst>
                  <a:ext uri="{0D108BD9-81ED-4DB2-BD59-A6C34878D82A}">
                    <a16:rowId xmlns:a16="http://schemas.microsoft.com/office/drawing/2014/main" val="2677100805"/>
                  </a:ext>
                </a:extLst>
              </a:tr>
              <a:tr h="370840">
                <a:tc>
                  <a:txBody>
                    <a:bodyPr/>
                    <a:lstStyle/>
                    <a:p>
                      <a:r>
                        <a:rPr lang="en-GB" dirty="0">
                          <a:latin typeface="Constantia" panose="02030602050306030303" pitchFamily="18" charset="0"/>
                        </a:rPr>
                        <a:t>Hadron</a:t>
                      </a:r>
                      <a:r>
                        <a:rPr lang="en-GB" baseline="0" dirty="0">
                          <a:latin typeface="Constantia" panose="02030602050306030303" pitchFamily="18" charset="0"/>
                        </a:rPr>
                        <a:t> accelerators and storage rings (RHIC, SPS)</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~200</a:t>
                      </a:r>
                      <a:r>
                        <a:rPr lang="en-GB" baseline="0" dirty="0">
                          <a:latin typeface="Constantia" panose="02030602050306030303" pitchFamily="18" charset="0"/>
                        </a:rPr>
                        <a:t> MHz</a:t>
                      </a:r>
                      <a:endParaRPr lang="en-GB" dirty="0">
                        <a:latin typeface="Constantia" panose="02030602050306030303" pitchFamily="18" charset="0"/>
                      </a:endParaRPr>
                    </a:p>
                  </a:txBody>
                  <a:tcPr/>
                </a:tc>
                <a:extLst>
                  <a:ext uri="{0D108BD9-81ED-4DB2-BD59-A6C34878D82A}">
                    <a16:rowId xmlns:a16="http://schemas.microsoft.com/office/drawing/2014/main" val="1597786188"/>
                  </a:ext>
                </a:extLst>
              </a:tr>
              <a:tr h="370840">
                <a:tc>
                  <a:txBody>
                    <a:bodyPr/>
                    <a:lstStyle/>
                    <a:p>
                      <a:r>
                        <a:rPr lang="en-GB" dirty="0">
                          <a:latin typeface="Constantia" panose="02030602050306030303" pitchFamily="18" charset="0"/>
                        </a:rPr>
                        <a:t>Electron</a:t>
                      </a:r>
                      <a:r>
                        <a:rPr lang="en-GB" baseline="0" dirty="0">
                          <a:latin typeface="Constantia" panose="02030602050306030303" pitchFamily="18" charset="0"/>
                        </a:rPr>
                        <a:t> storage rings (LEP, ESRF, Soleil)</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352 MHz</a:t>
                      </a:r>
                    </a:p>
                  </a:txBody>
                  <a:tcPr/>
                </a:tc>
                <a:extLst>
                  <a:ext uri="{0D108BD9-81ED-4DB2-BD59-A6C34878D82A}">
                    <a16:rowId xmlns:a16="http://schemas.microsoft.com/office/drawing/2014/main" val="4149894869"/>
                  </a:ext>
                </a:extLst>
              </a:tr>
              <a:tr h="370840">
                <a:tc>
                  <a:txBody>
                    <a:bodyPr/>
                    <a:lstStyle/>
                    <a:p>
                      <a:r>
                        <a:rPr lang="en-GB" dirty="0">
                          <a:latin typeface="Constantia" panose="02030602050306030303" pitchFamily="18" charset="0"/>
                        </a:rPr>
                        <a:t>Electron storage rings (DORIS, BESSY,</a:t>
                      </a:r>
                      <a:r>
                        <a:rPr lang="en-GB" baseline="0" dirty="0">
                          <a:latin typeface="Constantia" panose="02030602050306030303" pitchFamily="18" charset="0"/>
                        </a:rPr>
                        <a:t> SLS,…)</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499.6…499.8 MHz</a:t>
                      </a:r>
                    </a:p>
                  </a:txBody>
                  <a:tcPr/>
                </a:tc>
                <a:extLst>
                  <a:ext uri="{0D108BD9-81ED-4DB2-BD59-A6C34878D82A}">
                    <a16:rowId xmlns:a16="http://schemas.microsoft.com/office/drawing/2014/main" val="2510383317"/>
                  </a:ext>
                </a:extLst>
              </a:tr>
              <a:tr h="370840">
                <a:tc>
                  <a:txBody>
                    <a:bodyPr/>
                    <a:lstStyle/>
                    <a:p>
                      <a:r>
                        <a:rPr lang="en-GB" dirty="0">
                          <a:latin typeface="Constantia" panose="02030602050306030303" pitchFamily="18" charset="0"/>
                        </a:rPr>
                        <a:t>Superconducting</a:t>
                      </a:r>
                      <a:r>
                        <a:rPr lang="en-GB" baseline="0" dirty="0">
                          <a:latin typeface="Constantia" panose="02030602050306030303" pitchFamily="18" charset="0"/>
                        </a:rPr>
                        <a:t> electron </a:t>
                      </a:r>
                      <a:r>
                        <a:rPr lang="en-GB" baseline="0" dirty="0" err="1">
                          <a:latin typeface="Constantia" panose="02030602050306030303" pitchFamily="18" charset="0"/>
                        </a:rPr>
                        <a:t>linacs</a:t>
                      </a:r>
                      <a:r>
                        <a:rPr lang="en-GB" baseline="0" dirty="0">
                          <a:latin typeface="Constantia" panose="02030602050306030303" pitchFamily="18" charset="0"/>
                        </a:rPr>
                        <a:t> and FELs (X-FEL, ILC)</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1300</a:t>
                      </a:r>
                      <a:r>
                        <a:rPr lang="en-GB" baseline="0" dirty="0">
                          <a:latin typeface="Constantia" panose="02030602050306030303" pitchFamily="18" charset="0"/>
                        </a:rPr>
                        <a:t> MHz</a:t>
                      </a:r>
                      <a:endParaRPr lang="en-GB" dirty="0">
                        <a:latin typeface="Constantia" panose="02030602050306030303" pitchFamily="18" charset="0"/>
                      </a:endParaRPr>
                    </a:p>
                  </a:txBody>
                  <a:tcPr/>
                </a:tc>
                <a:extLst>
                  <a:ext uri="{0D108BD9-81ED-4DB2-BD59-A6C34878D82A}">
                    <a16:rowId xmlns:a16="http://schemas.microsoft.com/office/drawing/2014/main" val="515454573"/>
                  </a:ext>
                </a:extLst>
              </a:tr>
              <a:tr h="370840">
                <a:tc>
                  <a:txBody>
                    <a:bodyPr/>
                    <a:lstStyle/>
                    <a:p>
                      <a:r>
                        <a:rPr lang="en-GB" dirty="0">
                          <a:latin typeface="Constantia" panose="02030602050306030303" pitchFamily="18" charset="0"/>
                        </a:rPr>
                        <a:t>Normal</a:t>
                      </a:r>
                      <a:r>
                        <a:rPr lang="en-GB" baseline="0" dirty="0">
                          <a:latin typeface="Constantia" panose="02030602050306030303" pitchFamily="18" charset="0"/>
                        </a:rPr>
                        <a:t> conducting electron </a:t>
                      </a:r>
                      <a:r>
                        <a:rPr lang="en-GB" baseline="0" dirty="0" err="1">
                          <a:latin typeface="Constantia" panose="02030602050306030303" pitchFamily="18" charset="0"/>
                        </a:rPr>
                        <a:t>linacs</a:t>
                      </a:r>
                      <a:r>
                        <a:rPr lang="en-GB" baseline="0" dirty="0">
                          <a:latin typeface="Constantia" panose="02030602050306030303" pitchFamily="18" charset="0"/>
                        </a:rPr>
                        <a:t> (SLAC)</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2856 MHz</a:t>
                      </a:r>
                    </a:p>
                  </a:txBody>
                  <a:tcPr/>
                </a:tc>
                <a:extLst>
                  <a:ext uri="{0D108BD9-81ED-4DB2-BD59-A6C34878D82A}">
                    <a16:rowId xmlns:a16="http://schemas.microsoft.com/office/drawing/2014/main" val="2989744355"/>
                  </a:ext>
                </a:extLst>
              </a:tr>
              <a:tr h="370840">
                <a:tc>
                  <a:txBody>
                    <a:bodyPr/>
                    <a:lstStyle/>
                    <a:p>
                      <a:r>
                        <a:rPr lang="en-GB" dirty="0">
                          <a:latin typeface="Constantia" panose="02030602050306030303" pitchFamily="18" charset="0"/>
                        </a:rPr>
                        <a:t>High-gradient</a:t>
                      </a:r>
                      <a:r>
                        <a:rPr lang="en-GB" baseline="0" dirty="0">
                          <a:latin typeface="Constantia" panose="02030602050306030303" pitchFamily="18" charset="0"/>
                        </a:rPr>
                        <a:t> electron </a:t>
                      </a:r>
                      <a:r>
                        <a:rPr lang="en-GB" baseline="0" dirty="0" err="1">
                          <a:latin typeface="Constantia" panose="02030602050306030303" pitchFamily="18" charset="0"/>
                        </a:rPr>
                        <a:t>linac</a:t>
                      </a:r>
                      <a:r>
                        <a:rPr lang="en-GB" baseline="0" dirty="0">
                          <a:latin typeface="Constantia" panose="02030602050306030303" pitchFamily="18" charset="0"/>
                        </a:rPr>
                        <a:t> (CLIC)</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11.99 GHz</a:t>
                      </a:r>
                    </a:p>
                  </a:txBody>
                  <a:tcPr/>
                </a:tc>
                <a:extLst>
                  <a:ext uri="{0D108BD9-81ED-4DB2-BD59-A6C34878D82A}">
                    <a16:rowId xmlns:a16="http://schemas.microsoft.com/office/drawing/2014/main" val="2277706581"/>
                  </a:ext>
                </a:extLst>
              </a:tr>
            </a:tbl>
          </a:graphicData>
        </a:graphic>
      </p:graphicFrame>
    </p:spTree>
    <p:extLst>
      <p:ext uri="{BB962C8B-B14F-4D97-AF65-F5344CB8AC3E}">
        <p14:creationId xmlns:p14="http://schemas.microsoft.com/office/powerpoint/2010/main" val="151267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RF voltage</a:t>
            </a:r>
          </a:p>
        </p:txBody>
      </p:sp>
    </p:spTree>
    <p:extLst>
      <p:ext uri="{BB962C8B-B14F-4D97-AF65-F5344CB8AC3E}">
        <p14:creationId xmlns:p14="http://schemas.microsoft.com/office/powerpoint/2010/main" val="2338141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3548" y="4370400"/>
            <a:ext cx="2129564" cy="291600"/>
          </a:xfrm>
          <a:prstGeom prst="rect">
            <a:avLst/>
          </a:prstGeom>
        </p:spPr>
      </p:pic>
      <p:sp>
        <p:nvSpPr>
          <p:cNvPr id="3" name="Rectangle 7"/>
          <p:cNvSpPr>
            <a:spLocks noChangeArrowheads="1"/>
          </p:cNvSpPr>
          <p:nvPr/>
        </p:nvSpPr>
        <p:spPr bwMode="auto">
          <a:xfrm>
            <a:off x="539749" y="1197797"/>
            <a:ext cx="7777163"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RF system expected to provide given energy gain</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On-crest acceleration</a:t>
            </a:r>
          </a:p>
          <a:p>
            <a:pPr marL="342900" indent="-342900" algn="l">
              <a:spcBef>
                <a:spcPct val="20000"/>
              </a:spcBef>
              <a:buClr>
                <a:schemeClr val="tx1"/>
              </a:buClr>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Used in some linear accelerators</a:t>
            </a:r>
          </a:p>
          <a:p>
            <a:pPr marL="342900" indent="-342900" algn="l">
              <a:spcBef>
                <a:spcPct val="20000"/>
              </a:spcBef>
              <a:buClr>
                <a:schemeClr val="tx1"/>
              </a:buClr>
              <a:buFont typeface="Symbol" panose="05050102010706020507" pitchFamily="18" charset="2"/>
              <a:buChar char="®"/>
            </a:pPr>
            <a:r>
              <a:rPr lang="en-GB" b="1" dirty="0">
                <a:solidFill>
                  <a:srgbClr val="C0504D"/>
                </a:solidFill>
                <a:latin typeface="Constantia" pitchFamily="18" charset="0"/>
                <a:cs typeface="Times New Roman" pitchFamily="18" charset="0"/>
                <a:sym typeface="Wingdings" pitchFamily="2" charset="2"/>
              </a:rPr>
              <a:t>Insufficient in a circular accelerator</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More voltage provided to avoid on-crest acceleration</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Off-crest acceleration</a:t>
            </a:r>
          </a:p>
          <a:p>
            <a:pPr marL="342900" indent="-342900">
              <a:spcBef>
                <a:spcPct val="20000"/>
              </a:spcBef>
              <a:buClr>
                <a:schemeClr val="tx1"/>
              </a:buClr>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Needed for circular accelerator</a:t>
            </a:r>
          </a:p>
          <a:p>
            <a:pPr marL="342900" indent="-342900">
              <a:spcBef>
                <a:spcPct val="20000"/>
              </a:spcBef>
              <a:buClr>
                <a:schemeClr val="tx1"/>
              </a:buClr>
              <a:buFont typeface="Symbol" panose="05050102010706020507" pitchFamily="18" charset="2"/>
              <a:buChar char="®"/>
            </a:pPr>
            <a:r>
              <a:rPr lang="en-GB" b="1" dirty="0">
                <a:solidFill>
                  <a:srgbClr val="C0504D"/>
                </a:solidFill>
                <a:latin typeface="Constantia" pitchFamily="18" charset="0"/>
                <a:cs typeface="Times New Roman" pitchFamily="18" charset="0"/>
                <a:sym typeface="Wingdings" pitchFamily="2" charset="2"/>
              </a:rPr>
              <a:t>Higher voltage for given energy gain</a:t>
            </a:r>
          </a:p>
          <a:p>
            <a:pPr marL="342900" indent="-342900">
              <a:spcBef>
                <a:spcPct val="20000"/>
              </a:spcBef>
              <a:buClr>
                <a:schemeClr val="tx1"/>
              </a:buClr>
              <a:buFont typeface="Symbol" panose="05050102010706020507" pitchFamily="18" charset="2"/>
              <a:buChar char="®"/>
            </a:pPr>
            <a:endParaRPr lang="en-GB"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Minimum voltage requirement</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5555" y="1910517"/>
            <a:ext cx="1166948" cy="25615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2510" y="1817783"/>
            <a:ext cx="2352673" cy="1895582"/>
          </a:xfrm>
          <a:prstGeom prst="rect">
            <a:avLst/>
          </a:prstGeom>
        </p:spPr>
      </p:pic>
      <p:grpSp>
        <p:nvGrpSpPr>
          <p:cNvPr id="100" name="Group 99"/>
          <p:cNvGrpSpPr/>
          <p:nvPr/>
        </p:nvGrpSpPr>
        <p:grpSpPr>
          <a:xfrm>
            <a:off x="7170081" y="1817783"/>
            <a:ext cx="303972" cy="258661"/>
            <a:chOff x="6560481" y="1598708"/>
            <a:chExt cx="303972" cy="258661"/>
          </a:xfrm>
        </p:grpSpPr>
        <p:sp>
          <p:nvSpPr>
            <p:cNvPr id="9" name="Oval 8"/>
            <p:cNvSpPr/>
            <p:nvPr/>
          </p:nvSpPr>
          <p:spPr>
            <a:xfrm flipH="1">
              <a:off x="6599351" y="16661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Oval 9"/>
            <p:cNvSpPr/>
            <p:nvPr/>
          </p:nvSpPr>
          <p:spPr>
            <a:xfrm flipH="1">
              <a:off x="6630405" y="17204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1" name="Oval 10"/>
            <p:cNvSpPr/>
            <p:nvPr/>
          </p:nvSpPr>
          <p:spPr>
            <a:xfrm flipH="1">
              <a:off x="6659610" y="171074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2" name="Oval 11"/>
            <p:cNvSpPr/>
            <p:nvPr/>
          </p:nvSpPr>
          <p:spPr>
            <a:xfrm flipH="1">
              <a:off x="6673744" y="168843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 name="Oval 12"/>
            <p:cNvSpPr/>
            <p:nvPr/>
          </p:nvSpPr>
          <p:spPr>
            <a:xfrm flipH="1">
              <a:off x="6687879"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4" name="Oval 13"/>
            <p:cNvSpPr/>
            <p:nvPr/>
          </p:nvSpPr>
          <p:spPr>
            <a:xfrm flipH="1">
              <a:off x="6644540" y="16779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5" name="Oval 14"/>
            <p:cNvSpPr/>
            <p:nvPr/>
          </p:nvSpPr>
          <p:spPr>
            <a:xfrm flipH="1">
              <a:off x="6630405" y="169661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6" name="Oval 15"/>
            <p:cNvSpPr/>
            <p:nvPr/>
          </p:nvSpPr>
          <p:spPr>
            <a:xfrm flipH="1">
              <a:off x="6661460" y="175097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7" name="Oval 16"/>
            <p:cNvSpPr/>
            <p:nvPr/>
          </p:nvSpPr>
          <p:spPr>
            <a:xfrm flipH="1">
              <a:off x="6690664" y="174122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8" name="Oval 17"/>
            <p:cNvSpPr/>
            <p:nvPr/>
          </p:nvSpPr>
          <p:spPr>
            <a:xfrm flipH="1">
              <a:off x="6704799" y="171890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 name="Oval 18"/>
            <p:cNvSpPr/>
            <p:nvPr/>
          </p:nvSpPr>
          <p:spPr>
            <a:xfrm flipH="1">
              <a:off x="6718933" y="169041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 name="Oval 19"/>
            <p:cNvSpPr/>
            <p:nvPr/>
          </p:nvSpPr>
          <p:spPr>
            <a:xfrm flipH="1">
              <a:off x="6675594" y="170842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 name="Oval 20"/>
            <p:cNvSpPr/>
            <p:nvPr/>
          </p:nvSpPr>
          <p:spPr>
            <a:xfrm flipH="1">
              <a:off x="6702014" y="169463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 name="Oval 21"/>
            <p:cNvSpPr/>
            <p:nvPr/>
          </p:nvSpPr>
          <p:spPr>
            <a:xfrm flipH="1">
              <a:off x="6733068" y="174899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 name="Oval 22"/>
            <p:cNvSpPr/>
            <p:nvPr/>
          </p:nvSpPr>
          <p:spPr>
            <a:xfrm flipH="1">
              <a:off x="6762272" y="17392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 name="Oval 23"/>
            <p:cNvSpPr/>
            <p:nvPr/>
          </p:nvSpPr>
          <p:spPr>
            <a:xfrm flipH="1">
              <a:off x="6776407" y="171692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 name="Oval 24"/>
            <p:cNvSpPr/>
            <p:nvPr/>
          </p:nvSpPr>
          <p:spPr>
            <a:xfrm flipH="1">
              <a:off x="6598440" y="162680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 name="Oval 25"/>
            <p:cNvSpPr/>
            <p:nvPr/>
          </p:nvSpPr>
          <p:spPr>
            <a:xfrm flipH="1">
              <a:off x="6747202" y="17064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 name="Oval 26"/>
            <p:cNvSpPr/>
            <p:nvPr/>
          </p:nvSpPr>
          <p:spPr>
            <a:xfrm flipH="1">
              <a:off x="6637473" y="174122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 name="Oval 27"/>
            <p:cNvSpPr/>
            <p:nvPr/>
          </p:nvSpPr>
          <p:spPr>
            <a:xfrm flipH="1">
              <a:off x="6710783" y="167306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 name="Oval 28"/>
            <p:cNvSpPr/>
            <p:nvPr/>
          </p:nvSpPr>
          <p:spPr>
            <a:xfrm flipH="1">
              <a:off x="6739987" y="16858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0" name="Oval 29"/>
            <p:cNvSpPr/>
            <p:nvPr/>
          </p:nvSpPr>
          <p:spPr>
            <a:xfrm flipH="1">
              <a:off x="6711866" y="176351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1" name="Oval 30"/>
            <p:cNvSpPr/>
            <p:nvPr/>
          </p:nvSpPr>
          <p:spPr>
            <a:xfrm flipH="1">
              <a:off x="6724917" y="172058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2" name="Oval 31"/>
            <p:cNvSpPr/>
            <p:nvPr/>
          </p:nvSpPr>
          <p:spPr>
            <a:xfrm flipH="1">
              <a:off x="6682661" y="175303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3" name="Oval 32"/>
            <p:cNvSpPr/>
            <p:nvPr/>
          </p:nvSpPr>
          <p:spPr>
            <a:xfrm flipH="1">
              <a:off x="6573765"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 name="Oval 33"/>
            <p:cNvSpPr/>
            <p:nvPr/>
          </p:nvSpPr>
          <p:spPr>
            <a:xfrm flipH="1">
              <a:off x="6560481" y="172606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5" name="Oval 34"/>
            <p:cNvSpPr/>
            <p:nvPr/>
          </p:nvSpPr>
          <p:spPr>
            <a:xfrm flipH="1">
              <a:off x="6589686" y="171631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6" name="Oval 35"/>
            <p:cNvSpPr/>
            <p:nvPr/>
          </p:nvSpPr>
          <p:spPr>
            <a:xfrm flipH="1">
              <a:off x="6603820" y="16939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7" name="Oval 36"/>
            <p:cNvSpPr/>
            <p:nvPr/>
          </p:nvSpPr>
          <p:spPr>
            <a:xfrm flipH="1">
              <a:off x="6574616" y="168351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8" name="Oval 37"/>
            <p:cNvSpPr/>
            <p:nvPr/>
          </p:nvSpPr>
          <p:spPr>
            <a:xfrm flipH="1">
              <a:off x="6560481" y="170217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 name="Oval 38"/>
            <p:cNvSpPr/>
            <p:nvPr/>
          </p:nvSpPr>
          <p:spPr>
            <a:xfrm flipH="1">
              <a:off x="6591535" y="175653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0" name="Oval 39"/>
            <p:cNvSpPr/>
            <p:nvPr/>
          </p:nvSpPr>
          <p:spPr>
            <a:xfrm flipH="1">
              <a:off x="6605670" y="171398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1" name="Oval 40"/>
            <p:cNvSpPr/>
            <p:nvPr/>
          </p:nvSpPr>
          <p:spPr>
            <a:xfrm flipH="1">
              <a:off x="6567548" y="174678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2" name="Oval 41"/>
            <p:cNvSpPr/>
            <p:nvPr/>
          </p:nvSpPr>
          <p:spPr>
            <a:xfrm flipH="1">
              <a:off x="6719335" y="174354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3" name="Oval 42"/>
            <p:cNvSpPr/>
            <p:nvPr/>
          </p:nvSpPr>
          <p:spPr>
            <a:xfrm flipH="1">
              <a:off x="6603581" y="164878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4" name="Oval 43"/>
            <p:cNvSpPr/>
            <p:nvPr/>
          </p:nvSpPr>
          <p:spPr>
            <a:xfrm flipH="1">
              <a:off x="6630405" y="163763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5" name="Oval 44"/>
            <p:cNvSpPr/>
            <p:nvPr/>
          </p:nvSpPr>
          <p:spPr>
            <a:xfrm flipH="1">
              <a:off x="6621945"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6" name="Oval 45"/>
            <p:cNvSpPr/>
            <p:nvPr/>
          </p:nvSpPr>
          <p:spPr>
            <a:xfrm flipH="1">
              <a:off x="6596836" y="178193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7" name="Oval 46"/>
            <p:cNvSpPr/>
            <p:nvPr/>
          </p:nvSpPr>
          <p:spPr>
            <a:xfrm flipH="1">
              <a:off x="6626040" y="17721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8" name="Oval 47"/>
            <p:cNvSpPr/>
            <p:nvPr/>
          </p:nvSpPr>
          <p:spPr>
            <a:xfrm flipH="1">
              <a:off x="6572849" y="17721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9" name="Oval 48"/>
            <p:cNvSpPr/>
            <p:nvPr/>
          </p:nvSpPr>
          <p:spPr>
            <a:xfrm flipH="1">
              <a:off x="6618038" y="17839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0" name="Oval 49"/>
            <p:cNvSpPr/>
            <p:nvPr/>
          </p:nvSpPr>
          <p:spPr>
            <a:xfrm flipH="1">
              <a:off x="6650595" y="162632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1" name="Oval 50"/>
            <p:cNvSpPr/>
            <p:nvPr/>
          </p:nvSpPr>
          <p:spPr>
            <a:xfrm flipH="1">
              <a:off x="6679800" y="161657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2" name="Oval 51"/>
            <p:cNvSpPr/>
            <p:nvPr/>
          </p:nvSpPr>
          <p:spPr>
            <a:xfrm flipH="1">
              <a:off x="6626608" y="161657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3" name="Oval 52"/>
            <p:cNvSpPr/>
            <p:nvPr/>
          </p:nvSpPr>
          <p:spPr>
            <a:xfrm flipH="1">
              <a:off x="6671797" y="162838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4" name="Oval 53"/>
            <p:cNvSpPr/>
            <p:nvPr/>
          </p:nvSpPr>
          <p:spPr>
            <a:xfrm flipH="1">
              <a:off x="6782075" y="173345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5" name="Oval 54"/>
            <p:cNvSpPr/>
            <p:nvPr/>
          </p:nvSpPr>
          <p:spPr>
            <a:xfrm flipH="1">
              <a:off x="6811279" y="172370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6" name="Oval 55"/>
            <p:cNvSpPr/>
            <p:nvPr/>
          </p:nvSpPr>
          <p:spPr>
            <a:xfrm flipH="1">
              <a:off x="6825414" y="170139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7" name="Oval 56"/>
            <p:cNvSpPr/>
            <p:nvPr/>
          </p:nvSpPr>
          <p:spPr>
            <a:xfrm flipH="1">
              <a:off x="6796209" y="16909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8" name="Oval 57"/>
            <p:cNvSpPr/>
            <p:nvPr/>
          </p:nvSpPr>
          <p:spPr>
            <a:xfrm flipH="1">
              <a:off x="6788994" y="167027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9" name="Oval 58"/>
            <p:cNvSpPr/>
            <p:nvPr/>
          </p:nvSpPr>
          <p:spPr>
            <a:xfrm flipH="1">
              <a:off x="6734003" y="17728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0" name="Oval 59"/>
            <p:cNvSpPr/>
            <p:nvPr/>
          </p:nvSpPr>
          <p:spPr>
            <a:xfrm flipH="1">
              <a:off x="6739671" y="178938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1" name="Oval 60"/>
            <p:cNvSpPr/>
            <p:nvPr/>
          </p:nvSpPr>
          <p:spPr>
            <a:xfrm flipH="1">
              <a:off x="6768876" y="177963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2" name="Oval 61"/>
            <p:cNvSpPr/>
            <p:nvPr/>
          </p:nvSpPr>
          <p:spPr>
            <a:xfrm flipH="1">
              <a:off x="6783010" y="175731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3" name="Oval 62"/>
            <p:cNvSpPr/>
            <p:nvPr/>
          </p:nvSpPr>
          <p:spPr>
            <a:xfrm flipH="1">
              <a:off x="6752586" y="17527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4" name="Oval 63"/>
            <p:cNvSpPr/>
            <p:nvPr/>
          </p:nvSpPr>
          <p:spPr>
            <a:xfrm flipH="1">
              <a:off x="6746591" y="172619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5" name="Oval 64"/>
            <p:cNvSpPr/>
            <p:nvPr/>
          </p:nvSpPr>
          <p:spPr>
            <a:xfrm flipH="1">
              <a:off x="6621945" y="179739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6" name="Oval 65"/>
            <p:cNvSpPr/>
            <p:nvPr/>
          </p:nvSpPr>
          <p:spPr>
            <a:xfrm flipH="1">
              <a:off x="6655518" y="17849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7" name="Oval 66"/>
            <p:cNvSpPr/>
            <p:nvPr/>
          </p:nvSpPr>
          <p:spPr>
            <a:xfrm flipH="1">
              <a:off x="6657662" y="17283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8" name="Oval 67"/>
            <p:cNvSpPr/>
            <p:nvPr/>
          </p:nvSpPr>
          <p:spPr>
            <a:xfrm flipH="1">
              <a:off x="6644540" y="180358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9" name="Oval 68"/>
            <p:cNvSpPr/>
            <p:nvPr/>
          </p:nvSpPr>
          <p:spPr>
            <a:xfrm flipH="1">
              <a:off x="6818347" y="16789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0" name="Oval 69"/>
            <p:cNvSpPr/>
            <p:nvPr/>
          </p:nvSpPr>
          <p:spPr>
            <a:xfrm flipH="1">
              <a:off x="6811279" y="165326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1" name="Oval 70"/>
            <p:cNvSpPr/>
            <p:nvPr/>
          </p:nvSpPr>
          <p:spPr>
            <a:xfrm flipH="1">
              <a:off x="6769093" y="16578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2" name="Oval 71"/>
            <p:cNvSpPr/>
            <p:nvPr/>
          </p:nvSpPr>
          <p:spPr>
            <a:xfrm flipH="1">
              <a:off x="6788994" y="164473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3" name="Oval 72"/>
            <p:cNvSpPr/>
            <p:nvPr/>
          </p:nvSpPr>
          <p:spPr>
            <a:xfrm flipH="1">
              <a:off x="6667591" y="180113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4" name="Oval 73"/>
            <p:cNvSpPr/>
            <p:nvPr/>
          </p:nvSpPr>
          <p:spPr>
            <a:xfrm flipH="1">
              <a:off x="6666677" y="182071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5" name="Oval 74"/>
            <p:cNvSpPr/>
            <p:nvPr/>
          </p:nvSpPr>
          <p:spPr>
            <a:xfrm flipH="1">
              <a:off x="6688634" y="181334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6" name="Oval 75"/>
            <p:cNvSpPr/>
            <p:nvPr/>
          </p:nvSpPr>
          <p:spPr>
            <a:xfrm flipH="1">
              <a:off x="6704799" y="18048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7" name="Oval 76"/>
            <p:cNvSpPr/>
            <p:nvPr/>
          </p:nvSpPr>
          <p:spPr>
            <a:xfrm flipH="1">
              <a:off x="6710467" y="182136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8" name="Oval 77"/>
            <p:cNvSpPr/>
            <p:nvPr/>
          </p:nvSpPr>
          <p:spPr>
            <a:xfrm flipH="1">
              <a:off x="6718311" y="17877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9" name="Oval 78"/>
            <p:cNvSpPr/>
            <p:nvPr/>
          </p:nvSpPr>
          <p:spPr>
            <a:xfrm flipH="1">
              <a:off x="6682575" y="178859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0" name="Oval 79"/>
            <p:cNvSpPr/>
            <p:nvPr/>
          </p:nvSpPr>
          <p:spPr>
            <a:xfrm flipH="1">
              <a:off x="6764143" y="16336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1" name="Oval 80"/>
            <p:cNvSpPr/>
            <p:nvPr/>
          </p:nvSpPr>
          <p:spPr>
            <a:xfrm flipH="1">
              <a:off x="6733457" y="165381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2" name="Oval 81"/>
            <p:cNvSpPr/>
            <p:nvPr/>
          </p:nvSpPr>
          <p:spPr>
            <a:xfrm flipH="1">
              <a:off x="6755993" y="16162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3" name="Oval 82"/>
            <p:cNvSpPr/>
            <p:nvPr/>
          </p:nvSpPr>
          <p:spPr>
            <a:xfrm flipH="1">
              <a:off x="6785197" y="16289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4" name="Oval 83"/>
            <p:cNvSpPr/>
            <p:nvPr/>
          </p:nvSpPr>
          <p:spPr>
            <a:xfrm flipH="1">
              <a:off x="6739671" y="163144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5" name="Oval 84"/>
            <p:cNvSpPr/>
            <p:nvPr/>
          </p:nvSpPr>
          <p:spPr>
            <a:xfrm flipH="1">
              <a:off x="6715886" y="163346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6" name="Oval 85"/>
            <p:cNvSpPr/>
            <p:nvPr/>
          </p:nvSpPr>
          <p:spPr>
            <a:xfrm flipH="1">
              <a:off x="6757449" y="167851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7" name="Oval 86"/>
            <p:cNvSpPr/>
            <p:nvPr/>
          </p:nvSpPr>
          <p:spPr>
            <a:xfrm flipH="1">
              <a:off x="6806483" y="174543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8" name="Oval 87"/>
            <p:cNvSpPr/>
            <p:nvPr/>
          </p:nvSpPr>
          <p:spPr>
            <a:xfrm flipH="1">
              <a:off x="6828453" y="173304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9" name="Oval 88"/>
            <p:cNvSpPr/>
            <p:nvPr/>
          </p:nvSpPr>
          <p:spPr>
            <a:xfrm flipH="1">
              <a:off x="6814611" y="176097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0" name="Oval 89"/>
            <p:cNvSpPr/>
            <p:nvPr/>
          </p:nvSpPr>
          <p:spPr>
            <a:xfrm flipH="1">
              <a:off x="6802906" y="177905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1" name="Oval 90"/>
            <p:cNvSpPr/>
            <p:nvPr/>
          </p:nvSpPr>
          <p:spPr>
            <a:xfrm flipH="1">
              <a:off x="6785197" y="179398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2" name="Oval 91"/>
            <p:cNvSpPr/>
            <p:nvPr/>
          </p:nvSpPr>
          <p:spPr>
            <a:xfrm flipH="1">
              <a:off x="6763837" y="180094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3" name="Oval 92"/>
            <p:cNvSpPr/>
            <p:nvPr/>
          </p:nvSpPr>
          <p:spPr>
            <a:xfrm flipH="1">
              <a:off x="6736190" y="181088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4" name="Oval 93"/>
            <p:cNvSpPr/>
            <p:nvPr/>
          </p:nvSpPr>
          <p:spPr>
            <a:xfrm flipH="1">
              <a:off x="6655229" y="165722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5" name="Oval 94"/>
            <p:cNvSpPr/>
            <p:nvPr/>
          </p:nvSpPr>
          <p:spPr>
            <a:xfrm flipH="1">
              <a:off x="6688967" y="164587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6" name="Oval 95"/>
            <p:cNvSpPr/>
            <p:nvPr/>
          </p:nvSpPr>
          <p:spPr>
            <a:xfrm flipH="1">
              <a:off x="6731370" y="161200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7" name="Oval 96"/>
            <p:cNvSpPr/>
            <p:nvPr/>
          </p:nvSpPr>
          <p:spPr>
            <a:xfrm flipH="1">
              <a:off x="6707585" y="161403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8" name="Oval 97"/>
            <p:cNvSpPr/>
            <p:nvPr/>
          </p:nvSpPr>
          <p:spPr>
            <a:xfrm flipH="1">
              <a:off x="6691450" y="159870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9" name="Oval 98"/>
            <p:cNvSpPr/>
            <p:nvPr/>
          </p:nvSpPr>
          <p:spPr>
            <a:xfrm flipH="1">
              <a:off x="6655518" y="160793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grpSp>
      <p:pic>
        <p:nvPicPr>
          <p:cNvPr id="101" name="Picture 10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54045" y="4376638"/>
            <a:ext cx="1178458" cy="259318"/>
          </a:xfrm>
          <a:prstGeom prst="rect">
            <a:avLst/>
          </a:prstGeom>
        </p:spPr>
      </p:pic>
      <p:pic>
        <p:nvPicPr>
          <p:cNvPr id="102" name="Picture 10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2510" y="4346571"/>
            <a:ext cx="2352673" cy="1895582"/>
          </a:xfrm>
          <a:prstGeom prst="rect">
            <a:avLst/>
          </a:prstGeom>
        </p:spPr>
      </p:pic>
      <p:grpSp>
        <p:nvGrpSpPr>
          <p:cNvPr id="195" name="Group 194"/>
          <p:cNvGrpSpPr/>
          <p:nvPr/>
        </p:nvGrpSpPr>
        <p:grpSpPr>
          <a:xfrm>
            <a:off x="6789081" y="4765671"/>
            <a:ext cx="303972" cy="258661"/>
            <a:chOff x="6560481" y="1598708"/>
            <a:chExt cx="303972" cy="258661"/>
          </a:xfrm>
        </p:grpSpPr>
        <p:sp>
          <p:nvSpPr>
            <p:cNvPr id="196" name="Oval 195"/>
            <p:cNvSpPr/>
            <p:nvPr/>
          </p:nvSpPr>
          <p:spPr>
            <a:xfrm flipH="1">
              <a:off x="6599351" y="16661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7" name="Oval 196"/>
            <p:cNvSpPr/>
            <p:nvPr/>
          </p:nvSpPr>
          <p:spPr>
            <a:xfrm flipH="1">
              <a:off x="6630405" y="17204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8" name="Oval 197"/>
            <p:cNvSpPr/>
            <p:nvPr/>
          </p:nvSpPr>
          <p:spPr>
            <a:xfrm flipH="1">
              <a:off x="6659610" y="171074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9" name="Oval 198"/>
            <p:cNvSpPr/>
            <p:nvPr/>
          </p:nvSpPr>
          <p:spPr>
            <a:xfrm flipH="1">
              <a:off x="6673744" y="168843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0" name="Oval 199"/>
            <p:cNvSpPr/>
            <p:nvPr/>
          </p:nvSpPr>
          <p:spPr>
            <a:xfrm flipH="1">
              <a:off x="6687879"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1" name="Oval 200"/>
            <p:cNvSpPr/>
            <p:nvPr/>
          </p:nvSpPr>
          <p:spPr>
            <a:xfrm flipH="1">
              <a:off x="6644540" y="16779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2" name="Oval 201"/>
            <p:cNvSpPr/>
            <p:nvPr/>
          </p:nvSpPr>
          <p:spPr>
            <a:xfrm flipH="1">
              <a:off x="6630405" y="169661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3" name="Oval 202"/>
            <p:cNvSpPr/>
            <p:nvPr/>
          </p:nvSpPr>
          <p:spPr>
            <a:xfrm flipH="1">
              <a:off x="6661460" y="175097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4" name="Oval 203"/>
            <p:cNvSpPr/>
            <p:nvPr/>
          </p:nvSpPr>
          <p:spPr>
            <a:xfrm flipH="1">
              <a:off x="6690664" y="174122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5" name="Oval 204"/>
            <p:cNvSpPr/>
            <p:nvPr/>
          </p:nvSpPr>
          <p:spPr>
            <a:xfrm flipH="1">
              <a:off x="6704799" y="171890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6" name="Oval 205"/>
            <p:cNvSpPr/>
            <p:nvPr/>
          </p:nvSpPr>
          <p:spPr>
            <a:xfrm flipH="1">
              <a:off x="6718933" y="169041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7" name="Oval 206"/>
            <p:cNvSpPr/>
            <p:nvPr/>
          </p:nvSpPr>
          <p:spPr>
            <a:xfrm flipH="1">
              <a:off x="6675594" y="170842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8" name="Oval 207"/>
            <p:cNvSpPr/>
            <p:nvPr/>
          </p:nvSpPr>
          <p:spPr>
            <a:xfrm flipH="1">
              <a:off x="6702014" y="169463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9" name="Oval 208"/>
            <p:cNvSpPr/>
            <p:nvPr/>
          </p:nvSpPr>
          <p:spPr>
            <a:xfrm flipH="1">
              <a:off x="6733068" y="174899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0" name="Oval 209"/>
            <p:cNvSpPr/>
            <p:nvPr/>
          </p:nvSpPr>
          <p:spPr>
            <a:xfrm flipH="1">
              <a:off x="6762272" y="17392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1" name="Oval 210"/>
            <p:cNvSpPr/>
            <p:nvPr/>
          </p:nvSpPr>
          <p:spPr>
            <a:xfrm flipH="1">
              <a:off x="6776407" y="171692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2" name="Oval 211"/>
            <p:cNvSpPr/>
            <p:nvPr/>
          </p:nvSpPr>
          <p:spPr>
            <a:xfrm flipH="1">
              <a:off x="6598440" y="162680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3" name="Oval 212"/>
            <p:cNvSpPr/>
            <p:nvPr/>
          </p:nvSpPr>
          <p:spPr>
            <a:xfrm flipH="1">
              <a:off x="6747202" y="17064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4" name="Oval 213"/>
            <p:cNvSpPr/>
            <p:nvPr/>
          </p:nvSpPr>
          <p:spPr>
            <a:xfrm flipH="1">
              <a:off x="6637473" y="174122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5" name="Oval 214"/>
            <p:cNvSpPr/>
            <p:nvPr/>
          </p:nvSpPr>
          <p:spPr>
            <a:xfrm flipH="1">
              <a:off x="6710783" y="167306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6" name="Oval 215"/>
            <p:cNvSpPr/>
            <p:nvPr/>
          </p:nvSpPr>
          <p:spPr>
            <a:xfrm flipH="1">
              <a:off x="6739987" y="16858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7" name="Oval 216"/>
            <p:cNvSpPr/>
            <p:nvPr/>
          </p:nvSpPr>
          <p:spPr>
            <a:xfrm flipH="1">
              <a:off x="6711866" y="176351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8" name="Oval 217"/>
            <p:cNvSpPr/>
            <p:nvPr/>
          </p:nvSpPr>
          <p:spPr>
            <a:xfrm flipH="1">
              <a:off x="6724917" y="172058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9" name="Oval 218"/>
            <p:cNvSpPr/>
            <p:nvPr/>
          </p:nvSpPr>
          <p:spPr>
            <a:xfrm flipH="1">
              <a:off x="6682661" y="175303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0" name="Oval 219"/>
            <p:cNvSpPr/>
            <p:nvPr/>
          </p:nvSpPr>
          <p:spPr>
            <a:xfrm flipH="1">
              <a:off x="6573765"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1" name="Oval 220"/>
            <p:cNvSpPr/>
            <p:nvPr/>
          </p:nvSpPr>
          <p:spPr>
            <a:xfrm flipH="1">
              <a:off x="6560481" y="172606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2" name="Oval 221"/>
            <p:cNvSpPr/>
            <p:nvPr/>
          </p:nvSpPr>
          <p:spPr>
            <a:xfrm flipH="1">
              <a:off x="6589686" y="171631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3" name="Oval 222"/>
            <p:cNvSpPr/>
            <p:nvPr/>
          </p:nvSpPr>
          <p:spPr>
            <a:xfrm flipH="1">
              <a:off x="6603820" y="16939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4" name="Oval 223"/>
            <p:cNvSpPr/>
            <p:nvPr/>
          </p:nvSpPr>
          <p:spPr>
            <a:xfrm flipH="1">
              <a:off x="6574616" y="168351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5" name="Oval 224"/>
            <p:cNvSpPr/>
            <p:nvPr/>
          </p:nvSpPr>
          <p:spPr>
            <a:xfrm flipH="1">
              <a:off x="6560481" y="170217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6" name="Oval 225"/>
            <p:cNvSpPr/>
            <p:nvPr/>
          </p:nvSpPr>
          <p:spPr>
            <a:xfrm flipH="1">
              <a:off x="6591535" y="175653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7" name="Oval 226"/>
            <p:cNvSpPr/>
            <p:nvPr/>
          </p:nvSpPr>
          <p:spPr>
            <a:xfrm flipH="1">
              <a:off x="6605670" y="171398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8" name="Oval 227"/>
            <p:cNvSpPr/>
            <p:nvPr/>
          </p:nvSpPr>
          <p:spPr>
            <a:xfrm flipH="1">
              <a:off x="6567548" y="174678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9" name="Oval 228"/>
            <p:cNvSpPr/>
            <p:nvPr/>
          </p:nvSpPr>
          <p:spPr>
            <a:xfrm flipH="1">
              <a:off x="6719335" y="174354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0" name="Oval 229"/>
            <p:cNvSpPr/>
            <p:nvPr/>
          </p:nvSpPr>
          <p:spPr>
            <a:xfrm flipH="1">
              <a:off x="6603581" y="164878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1" name="Oval 230"/>
            <p:cNvSpPr/>
            <p:nvPr/>
          </p:nvSpPr>
          <p:spPr>
            <a:xfrm flipH="1">
              <a:off x="6630405" y="163763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2" name="Oval 231"/>
            <p:cNvSpPr/>
            <p:nvPr/>
          </p:nvSpPr>
          <p:spPr>
            <a:xfrm flipH="1">
              <a:off x="6621945" y="165994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3" name="Oval 232"/>
            <p:cNvSpPr/>
            <p:nvPr/>
          </p:nvSpPr>
          <p:spPr>
            <a:xfrm flipH="1">
              <a:off x="6596836" y="178193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4" name="Oval 233"/>
            <p:cNvSpPr/>
            <p:nvPr/>
          </p:nvSpPr>
          <p:spPr>
            <a:xfrm flipH="1">
              <a:off x="6626040" y="17721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5" name="Oval 234"/>
            <p:cNvSpPr/>
            <p:nvPr/>
          </p:nvSpPr>
          <p:spPr>
            <a:xfrm flipH="1">
              <a:off x="6572849" y="17721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6" name="Oval 235"/>
            <p:cNvSpPr/>
            <p:nvPr/>
          </p:nvSpPr>
          <p:spPr>
            <a:xfrm flipH="1">
              <a:off x="6618038" y="17839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7" name="Oval 236"/>
            <p:cNvSpPr/>
            <p:nvPr/>
          </p:nvSpPr>
          <p:spPr>
            <a:xfrm flipH="1">
              <a:off x="6650595" y="162632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8" name="Oval 237"/>
            <p:cNvSpPr/>
            <p:nvPr/>
          </p:nvSpPr>
          <p:spPr>
            <a:xfrm flipH="1">
              <a:off x="6679800" y="161657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9" name="Oval 238"/>
            <p:cNvSpPr/>
            <p:nvPr/>
          </p:nvSpPr>
          <p:spPr>
            <a:xfrm flipH="1">
              <a:off x="6626608" y="161657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0" name="Oval 239"/>
            <p:cNvSpPr/>
            <p:nvPr/>
          </p:nvSpPr>
          <p:spPr>
            <a:xfrm flipH="1">
              <a:off x="6671797" y="162838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1" name="Oval 240"/>
            <p:cNvSpPr/>
            <p:nvPr/>
          </p:nvSpPr>
          <p:spPr>
            <a:xfrm flipH="1">
              <a:off x="6782075" y="173345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2" name="Oval 241"/>
            <p:cNvSpPr/>
            <p:nvPr/>
          </p:nvSpPr>
          <p:spPr>
            <a:xfrm flipH="1">
              <a:off x="6811279" y="172370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3" name="Oval 242"/>
            <p:cNvSpPr/>
            <p:nvPr/>
          </p:nvSpPr>
          <p:spPr>
            <a:xfrm flipH="1">
              <a:off x="6825414" y="170139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4" name="Oval 243"/>
            <p:cNvSpPr/>
            <p:nvPr/>
          </p:nvSpPr>
          <p:spPr>
            <a:xfrm flipH="1">
              <a:off x="6796209" y="16909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5" name="Oval 244"/>
            <p:cNvSpPr/>
            <p:nvPr/>
          </p:nvSpPr>
          <p:spPr>
            <a:xfrm flipH="1">
              <a:off x="6788994" y="167027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6" name="Oval 245"/>
            <p:cNvSpPr/>
            <p:nvPr/>
          </p:nvSpPr>
          <p:spPr>
            <a:xfrm flipH="1">
              <a:off x="6734003" y="17728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7" name="Oval 246"/>
            <p:cNvSpPr/>
            <p:nvPr/>
          </p:nvSpPr>
          <p:spPr>
            <a:xfrm flipH="1">
              <a:off x="6739671" y="178938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8" name="Oval 247"/>
            <p:cNvSpPr/>
            <p:nvPr/>
          </p:nvSpPr>
          <p:spPr>
            <a:xfrm flipH="1">
              <a:off x="6768876" y="177963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9" name="Oval 248"/>
            <p:cNvSpPr/>
            <p:nvPr/>
          </p:nvSpPr>
          <p:spPr>
            <a:xfrm flipH="1">
              <a:off x="6783010" y="175731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0" name="Oval 249"/>
            <p:cNvSpPr/>
            <p:nvPr/>
          </p:nvSpPr>
          <p:spPr>
            <a:xfrm flipH="1">
              <a:off x="6752586" y="17527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1" name="Oval 250"/>
            <p:cNvSpPr/>
            <p:nvPr/>
          </p:nvSpPr>
          <p:spPr>
            <a:xfrm flipH="1">
              <a:off x="6746591" y="172619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2" name="Oval 251"/>
            <p:cNvSpPr/>
            <p:nvPr/>
          </p:nvSpPr>
          <p:spPr>
            <a:xfrm flipH="1">
              <a:off x="6621945" y="179739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3" name="Oval 252"/>
            <p:cNvSpPr/>
            <p:nvPr/>
          </p:nvSpPr>
          <p:spPr>
            <a:xfrm flipH="1">
              <a:off x="6655518" y="178499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4" name="Oval 253"/>
            <p:cNvSpPr/>
            <p:nvPr/>
          </p:nvSpPr>
          <p:spPr>
            <a:xfrm flipH="1">
              <a:off x="6657662" y="17283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5" name="Oval 254"/>
            <p:cNvSpPr/>
            <p:nvPr/>
          </p:nvSpPr>
          <p:spPr>
            <a:xfrm flipH="1">
              <a:off x="6644540" y="180358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6" name="Oval 255"/>
            <p:cNvSpPr/>
            <p:nvPr/>
          </p:nvSpPr>
          <p:spPr>
            <a:xfrm flipH="1">
              <a:off x="6818347" y="16789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7" name="Oval 256"/>
            <p:cNvSpPr/>
            <p:nvPr/>
          </p:nvSpPr>
          <p:spPr>
            <a:xfrm flipH="1">
              <a:off x="6811279" y="165326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8" name="Oval 257"/>
            <p:cNvSpPr/>
            <p:nvPr/>
          </p:nvSpPr>
          <p:spPr>
            <a:xfrm flipH="1">
              <a:off x="6769093" y="165787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9" name="Oval 258"/>
            <p:cNvSpPr/>
            <p:nvPr/>
          </p:nvSpPr>
          <p:spPr>
            <a:xfrm flipH="1">
              <a:off x="6788994" y="164473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0" name="Oval 259"/>
            <p:cNvSpPr/>
            <p:nvPr/>
          </p:nvSpPr>
          <p:spPr>
            <a:xfrm flipH="1">
              <a:off x="6667591" y="180113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1" name="Oval 260"/>
            <p:cNvSpPr/>
            <p:nvPr/>
          </p:nvSpPr>
          <p:spPr>
            <a:xfrm flipH="1">
              <a:off x="6666677" y="182071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2" name="Oval 261"/>
            <p:cNvSpPr/>
            <p:nvPr/>
          </p:nvSpPr>
          <p:spPr>
            <a:xfrm flipH="1">
              <a:off x="6688634" y="181334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3" name="Oval 262"/>
            <p:cNvSpPr/>
            <p:nvPr/>
          </p:nvSpPr>
          <p:spPr>
            <a:xfrm flipH="1">
              <a:off x="6704799" y="180484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4" name="Oval 263"/>
            <p:cNvSpPr/>
            <p:nvPr/>
          </p:nvSpPr>
          <p:spPr>
            <a:xfrm flipH="1">
              <a:off x="6710467" y="182136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5" name="Oval 264"/>
            <p:cNvSpPr/>
            <p:nvPr/>
          </p:nvSpPr>
          <p:spPr>
            <a:xfrm flipH="1">
              <a:off x="6718311" y="178778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6" name="Oval 265"/>
            <p:cNvSpPr/>
            <p:nvPr/>
          </p:nvSpPr>
          <p:spPr>
            <a:xfrm flipH="1">
              <a:off x="6682575" y="178859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7" name="Oval 266"/>
            <p:cNvSpPr/>
            <p:nvPr/>
          </p:nvSpPr>
          <p:spPr>
            <a:xfrm flipH="1">
              <a:off x="6764143" y="163360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8" name="Oval 267"/>
            <p:cNvSpPr/>
            <p:nvPr/>
          </p:nvSpPr>
          <p:spPr>
            <a:xfrm flipH="1">
              <a:off x="6733457" y="165381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9" name="Oval 268"/>
            <p:cNvSpPr/>
            <p:nvPr/>
          </p:nvSpPr>
          <p:spPr>
            <a:xfrm flipH="1">
              <a:off x="6755993" y="161625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0" name="Oval 269"/>
            <p:cNvSpPr/>
            <p:nvPr/>
          </p:nvSpPr>
          <p:spPr>
            <a:xfrm flipH="1">
              <a:off x="6785197" y="162899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1" name="Oval 270"/>
            <p:cNvSpPr/>
            <p:nvPr/>
          </p:nvSpPr>
          <p:spPr>
            <a:xfrm flipH="1">
              <a:off x="6739671" y="1631441"/>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2" name="Oval 271"/>
            <p:cNvSpPr/>
            <p:nvPr/>
          </p:nvSpPr>
          <p:spPr>
            <a:xfrm flipH="1">
              <a:off x="6715886" y="1633464"/>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3" name="Oval 272"/>
            <p:cNvSpPr/>
            <p:nvPr/>
          </p:nvSpPr>
          <p:spPr>
            <a:xfrm flipH="1">
              <a:off x="6757449" y="167851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4" name="Oval 273"/>
            <p:cNvSpPr/>
            <p:nvPr/>
          </p:nvSpPr>
          <p:spPr>
            <a:xfrm flipH="1">
              <a:off x="6806483" y="1745437"/>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5" name="Oval 274"/>
            <p:cNvSpPr/>
            <p:nvPr/>
          </p:nvSpPr>
          <p:spPr>
            <a:xfrm flipH="1">
              <a:off x="6828453" y="173304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6" name="Oval 275"/>
            <p:cNvSpPr/>
            <p:nvPr/>
          </p:nvSpPr>
          <p:spPr>
            <a:xfrm flipH="1">
              <a:off x="6814611" y="1760973"/>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7" name="Oval 276"/>
            <p:cNvSpPr/>
            <p:nvPr/>
          </p:nvSpPr>
          <p:spPr>
            <a:xfrm flipH="1">
              <a:off x="6802906" y="177905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8" name="Oval 277"/>
            <p:cNvSpPr/>
            <p:nvPr/>
          </p:nvSpPr>
          <p:spPr>
            <a:xfrm flipH="1">
              <a:off x="6785197" y="179398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9" name="Oval 278"/>
            <p:cNvSpPr/>
            <p:nvPr/>
          </p:nvSpPr>
          <p:spPr>
            <a:xfrm flipH="1">
              <a:off x="6763837" y="180094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0" name="Oval 279"/>
            <p:cNvSpPr/>
            <p:nvPr/>
          </p:nvSpPr>
          <p:spPr>
            <a:xfrm flipH="1">
              <a:off x="6736190" y="1810880"/>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1" name="Oval 280"/>
            <p:cNvSpPr/>
            <p:nvPr/>
          </p:nvSpPr>
          <p:spPr>
            <a:xfrm flipH="1">
              <a:off x="6655229" y="1657226"/>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2" name="Oval 281"/>
            <p:cNvSpPr/>
            <p:nvPr/>
          </p:nvSpPr>
          <p:spPr>
            <a:xfrm flipH="1">
              <a:off x="6688967" y="164587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3" name="Oval 282"/>
            <p:cNvSpPr/>
            <p:nvPr/>
          </p:nvSpPr>
          <p:spPr>
            <a:xfrm flipH="1">
              <a:off x="6731370" y="1612009"/>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4" name="Oval 283"/>
            <p:cNvSpPr/>
            <p:nvPr/>
          </p:nvSpPr>
          <p:spPr>
            <a:xfrm flipH="1">
              <a:off x="6707585" y="1614032"/>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5" name="Oval 284"/>
            <p:cNvSpPr/>
            <p:nvPr/>
          </p:nvSpPr>
          <p:spPr>
            <a:xfrm flipH="1">
              <a:off x="6691450" y="1598708"/>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6" name="Oval 285"/>
            <p:cNvSpPr/>
            <p:nvPr/>
          </p:nvSpPr>
          <p:spPr>
            <a:xfrm flipH="1">
              <a:off x="6655518" y="1607935"/>
              <a:ext cx="36000" cy="3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grpSp>
      <p:sp>
        <p:nvSpPr>
          <p:cNvPr id="379" name="TextBox 378"/>
          <p:cNvSpPr txBox="1"/>
          <p:nvPr/>
        </p:nvSpPr>
        <p:spPr>
          <a:xfrm>
            <a:off x="2808702" y="4265364"/>
            <a:ext cx="450764" cy="415498"/>
          </a:xfrm>
          <a:prstGeom prst="rect">
            <a:avLst/>
          </a:prstGeom>
          <a:noFill/>
        </p:spPr>
        <p:txBody>
          <a:bodyPr wrap="none" rtlCol="0">
            <a:spAutoFit/>
          </a:bodyPr>
          <a:lstStyle/>
          <a:p>
            <a:r>
              <a:rPr lang="en-GB" sz="2100" dirty="0">
                <a:latin typeface="Constantia" panose="02030602050306030303" pitchFamily="18" charset="0"/>
                <a:sym typeface="Symbol" panose="05050102010706020507" pitchFamily="18" charset="2"/>
              </a:rPr>
              <a:t></a:t>
            </a:r>
            <a:endParaRPr lang="en-GB" sz="2100" dirty="0">
              <a:latin typeface="Constantia" panose="02030602050306030303" pitchFamily="18" charset="0"/>
            </a:endParaRPr>
          </a:p>
        </p:txBody>
      </p:sp>
    </p:spTree>
    <p:extLst>
      <p:ext uri="{BB962C8B-B14F-4D97-AF65-F5344CB8AC3E}">
        <p14:creationId xmlns:p14="http://schemas.microsoft.com/office/powerpoint/2010/main" val="10708324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8587" y="2252367"/>
            <a:ext cx="3743196" cy="264363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023" y="2253600"/>
            <a:ext cx="3721690" cy="26424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Bucket area dependence on stable phase</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39749" y="964117"/>
            <a:ext cx="795401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In a circular accelerator the area in energy-time phase space (bucket area) depends on the stable phase</a:t>
            </a:r>
            <a:endParaRPr lang="en-GB" b="1" dirty="0">
              <a:solidFill>
                <a:srgbClr val="C0504D"/>
              </a:solidFill>
              <a:latin typeface="Constantia" pitchFamily="18" charset="0"/>
              <a:cs typeface="Times New Roman" pitchFamily="18" charset="0"/>
              <a:sym typeface="Wingdings" pitchFamily="2" charset="2"/>
            </a:endParaRPr>
          </a:p>
          <a:p>
            <a:pPr marL="342900" indent="-342900">
              <a:spcBef>
                <a:spcPct val="20000"/>
              </a:spcBef>
              <a:buClr>
                <a:schemeClr val="tx1"/>
              </a:buClr>
              <a:buFont typeface="Symbol" panose="05050102010706020507" pitchFamily="18" charset="2"/>
              <a:buChar char="®"/>
            </a:pPr>
            <a:endParaRPr lang="en-GB"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7" name="TextBox 6"/>
          <p:cNvSpPr txBox="1"/>
          <p:nvPr/>
        </p:nvSpPr>
        <p:spPr>
          <a:xfrm>
            <a:off x="829067" y="2080766"/>
            <a:ext cx="350068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Below transition, </a:t>
            </a:r>
            <a:r>
              <a:rPr lang="en-GB" sz="1662" b="1" dirty="0" err="1">
                <a:solidFill>
                  <a:prstClr val="black"/>
                </a:solidFill>
                <a:latin typeface="Symbol" panose="05050102010706020507" pitchFamily="18" charset="2"/>
              </a:rPr>
              <a:t>f</a:t>
            </a:r>
            <a:r>
              <a:rPr lang="en-GB" sz="1662" b="1" baseline="-25000" dirty="0" err="1">
                <a:solidFill>
                  <a:prstClr val="black"/>
                </a:solidFill>
                <a:latin typeface="Constantia" panose="02030602050306030303" pitchFamily="18" charset="0"/>
              </a:rPr>
              <a:t>S</a:t>
            </a:r>
            <a:r>
              <a:rPr lang="en-GB" sz="1662" b="1" dirty="0">
                <a:solidFill>
                  <a:prstClr val="black"/>
                </a:solidFill>
                <a:latin typeface="Constantia" panose="02030602050306030303" pitchFamily="18" charset="0"/>
              </a:rPr>
              <a:t> = 0…90</a:t>
            </a:r>
            <a:r>
              <a:rPr lang="en-GB" sz="1662" b="1" dirty="0">
                <a:solidFill>
                  <a:prstClr val="black"/>
                </a:solidFill>
                <a:latin typeface="Calibri" panose="020F0502020204030204" pitchFamily="34" charset="0"/>
              </a:rPr>
              <a:t>°</a:t>
            </a:r>
            <a:endParaRPr lang="en-US" sz="1662" b="1" dirty="0">
              <a:solidFill>
                <a:prstClr val="black"/>
              </a:solidFill>
              <a:latin typeface="Constantia" panose="02030602050306030303" pitchFamily="18" charset="0"/>
            </a:endParaRPr>
          </a:p>
        </p:txBody>
      </p:sp>
      <p:sp>
        <p:nvSpPr>
          <p:cNvPr id="8" name="TextBox 7"/>
          <p:cNvSpPr txBox="1"/>
          <p:nvPr/>
        </p:nvSpPr>
        <p:spPr>
          <a:xfrm>
            <a:off x="5039360" y="2080765"/>
            <a:ext cx="341376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Below transition, </a:t>
            </a:r>
            <a:r>
              <a:rPr lang="en-GB" sz="1662" b="1" dirty="0" err="1">
                <a:solidFill>
                  <a:prstClr val="black"/>
                </a:solidFill>
                <a:latin typeface="Symbol" panose="05050102010706020507" pitchFamily="18" charset="2"/>
              </a:rPr>
              <a:t>f</a:t>
            </a:r>
            <a:r>
              <a:rPr lang="en-GB" sz="1662" b="1" baseline="-25000" dirty="0" err="1">
                <a:solidFill>
                  <a:prstClr val="black"/>
                </a:solidFill>
                <a:latin typeface="Constantia" panose="02030602050306030303" pitchFamily="18" charset="0"/>
              </a:rPr>
              <a:t>S</a:t>
            </a:r>
            <a:r>
              <a:rPr lang="en-GB" sz="1662" b="1" dirty="0">
                <a:solidFill>
                  <a:prstClr val="black"/>
                </a:solidFill>
                <a:latin typeface="Constantia" panose="02030602050306030303" pitchFamily="18" charset="0"/>
              </a:rPr>
              <a:t> = 90</a:t>
            </a:r>
            <a:r>
              <a:rPr lang="en-GB" sz="1662" b="1" dirty="0">
                <a:solidFill>
                  <a:prstClr val="black"/>
                </a:solidFill>
                <a:latin typeface="Calibri" panose="020F0502020204030204" pitchFamily="34" charset="0"/>
              </a:rPr>
              <a:t>°</a:t>
            </a:r>
            <a:r>
              <a:rPr lang="en-GB" sz="1662" b="1" dirty="0">
                <a:solidFill>
                  <a:prstClr val="black"/>
                </a:solidFill>
                <a:latin typeface="Constantia" panose="02030602050306030303" pitchFamily="18" charset="0"/>
              </a:rPr>
              <a:t>…180</a:t>
            </a:r>
            <a:r>
              <a:rPr lang="en-GB" sz="1662" b="1" dirty="0">
                <a:solidFill>
                  <a:prstClr val="black"/>
                </a:solidFill>
                <a:latin typeface="Calibri" panose="020F0502020204030204" pitchFamily="34" charset="0"/>
              </a:rPr>
              <a:t>°</a:t>
            </a:r>
            <a:endParaRPr lang="en-US" sz="1662" b="1" dirty="0">
              <a:solidFill>
                <a:prstClr val="black"/>
              </a:solidFill>
              <a:latin typeface="Constantia" panose="02030602050306030303" pitchFamily="18" charset="0"/>
            </a:endParaRPr>
          </a:p>
        </p:txBody>
      </p:sp>
      <p:sp>
        <p:nvSpPr>
          <p:cNvPr id="10" name="Rectangle 7"/>
          <p:cNvSpPr>
            <a:spLocks noChangeArrowheads="1"/>
          </p:cNvSpPr>
          <p:nvPr/>
        </p:nvSpPr>
        <p:spPr bwMode="auto">
          <a:xfrm>
            <a:off x="539749" y="5122583"/>
            <a:ext cx="7954011"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a:latin typeface="Constantia" pitchFamily="18" charset="0"/>
                <a:cs typeface="Times New Roman" pitchFamily="18" charset="0"/>
                <a:sym typeface="Wingdings" pitchFamily="2" charset="2"/>
              </a:rPr>
              <a:t>Typical synchronous phase </a:t>
            </a:r>
            <a:r>
              <a:rPr lang="en-GB" sz="2100" b="1" dirty="0">
                <a:latin typeface="Constantia" pitchFamily="18" charset="0"/>
                <a:cs typeface="Times New Roman" pitchFamily="18" charset="0"/>
                <a:sym typeface="Wingdings" pitchFamily="2" charset="2"/>
              </a:rPr>
              <a:t>with respect to 0</a:t>
            </a:r>
            <a:r>
              <a:rPr lang="en-GB" sz="2100" b="1" dirty="0">
                <a:latin typeface="Calibri" panose="020F0502020204030204" pitchFamily="34" charset="0"/>
                <a:cs typeface="Times New Roman" pitchFamily="18" charset="0"/>
                <a:sym typeface="Wingdings" pitchFamily="2" charset="2"/>
              </a:rPr>
              <a:t>°</a:t>
            </a:r>
            <a:r>
              <a:rPr lang="en-GB" sz="2100" b="1" dirty="0">
                <a:latin typeface="Constantia" pitchFamily="18" charset="0"/>
                <a:cs typeface="Times New Roman" pitchFamily="18" charset="0"/>
                <a:sym typeface="Wingdings" pitchFamily="2" charset="2"/>
              </a:rPr>
              <a:t> or 180</a:t>
            </a:r>
            <a:r>
              <a:rPr lang="en-GB" sz="2100" b="1" dirty="0">
                <a:latin typeface="Calibri" panose="020F0502020204030204" pitchFamily="34" charset="0"/>
                <a:cs typeface="Times New Roman" pitchFamily="18" charset="0"/>
                <a:sym typeface="Wingdings" pitchFamily="2" charset="2"/>
              </a:rPr>
              <a:t>°</a:t>
            </a:r>
            <a:endParaRPr lang="en-GB" sz="2100" b="1" dirty="0">
              <a:latin typeface="Constantia" pitchFamily="18" charset="0"/>
              <a:cs typeface="Times New Roman" pitchFamily="18" charset="0"/>
              <a:sym typeface="Wingdings" pitchFamily="2" charset="2"/>
            </a:endParaRPr>
          </a:p>
          <a:p>
            <a:pPr marL="800100" lvl="1" indent="-3429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Hadron accelerators:	&lt; 40</a:t>
            </a:r>
            <a:r>
              <a:rPr lang="en-GB" b="1" dirty="0">
                <a:latin typeface="Calibri" panose="020F0502020204030204" pitchFamily="34" charset="0"/>
                <a:cs typeface="Times New Roman" pitchFamily="18" charset="0"/>
                <a:sym typeface="Wingdings" pitchFamily="2" charset="2"/>
              </a:rPr>
              <a:t>°</a:t>
            </a:r>
            <a:endParaRPr lang="en-GB" b="1" dirty="0">
              <a:latin typeface="Constantia" pitchFamily="18" charset="0"/>
              <a:cs typeface="Times New Roman" pitchFamily="18" charset="0"/>
              <a:sym typeface="Wingdings" pitchFamily="2" charset="2"/>
            </a:endParaRPr>
          </a:p>
          <a:p>
            <a:pPr marL="800100" lvl="1" indent="-3429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Electron storage rings:	~ 20</a:t>
            </a:r>
            <a:r>
              <a:rPr lang="en-GB" b="1" dirty="0">
                <a:latin typeface="Calibri" panose="020F0502020204030204" pitchFamily="34" charset="0"/>
                <a:cs typeface="Times New Roman" pitchFamily="18" charset="0"/>
                <a:sym typeface="Wingdings" pitchFamily="2" charset="2"/>
              </a:rPr>
              <a:t>°</a:t>
            </a:r>
            <a:endParaRPr lang="en-GB"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1888946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4192" y="5410800"/>
            <a:ext cx="3986433" cy="6228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5239" y="5425200"/>
            <a:ext cx="3345619" cy="622800"/>
          </a:xfrm>
          <a:prstGeom prst="rect">
            <a:avLst/>
          </a:prstGeom>
        </p:spPr>
      </p:pic>
      <p:sp>
        <p:nvSpPr>
          <p:cNvPr id="13" name="Rectangle 12"/>
          <p:cNvSpPr/>
          <p:nvPr/>
        </p:nvSpPr>
        <p:spPr>
          <a:xfrm>
            <a:off x="2938408" y="4302128"/>
            <a:ext cx="3431569" cy="92741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938409" y="3215815"/>
            <a:ext cx="2589088" cy="51370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Minimum voltage requirement (circular)</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39749" y="768533"/>
            <a:ext cx="7984006"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The RF system must compensate</a:t>
            </a:r>
          </a:p>
          <a:p>
            <a:pPr marL="457200" indent="-457200" algn="l">
              <a:spcBef>
                <a:spcPct val="20000"/>
              </a:spcBef>
              <a:buFont typeface="+mj-lt"/>
              <a:buAutoNum type="arabicPeriod"/>
            </a:pPr>
            <a:r>
              <a:rPr lang="en-GB" sz="2100" b="1" dirty="0">
                <a:solidFill>
                  <a:srgbClr val="1F497D"/>
                </a:solidFill>
                <a:latin typeface="Constantia" pitchFamily="18" charset="0"/>
                <a:cs typeface="Times New Roman" pitchFamily="18" charset="0"/>
                <a:sym typeface="Wingdings" pitchFamily="2" charset="2"/>
              </a:rPr>
              <a:t>Energy gain per turn due to changing magnetic field</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mj-lt"/>
              <a:buAutoNum type="arabicPeriod" startAt="2"/>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mj-lt"/>
              <a:buAutoNum type="arabicPeriod" startAt="2"/>
            </a:pPr>
            <a:endParaRPr lang="en-GB" sz="2100" b="1" dirty="0">
              <a:solidFill>
                <a:srgbClr val="1F497D"/>
              </a:solidFill>
              <a:latin typeface="Constantia" pitchFamily="18" charset="0"/>
              <a:cs typeface="Times New Roman" pitchFamily="18" charset="0"/>
              <a:sym typeface="Wingdings" pitchFamily="2" charset="2"/>
            </a:endParaRPr>
          </a:p>
          <a:p>
            <a:pPr marL="457200" indent="-457200" algn="l">
              <a:spcBef>
                <a:spcPct val="20000"/>
              </a:spcBef>
              <a:buFont typeface="+mj-lt"/>
              <a:buAutoNum type="arabicPeriod" startAt="2"/>
            </a:pPr>
            <a:r>
              <a:rPr lang="en-GB" sz="2100" b="1" dirty="0">
                <a:solidFill>
                  <a:srgbClr val="1F497D"/>
                </a:solidFill>
                <a:latin typeface="Constantia" pitchFamily="18" charset="0"/>
                <a:cs typeface="Times New Roman" pitchFamily="18" charset="0"/>
                <a:sym typeface="Wingdings" pitchFamily="2" charset="2"/>
              </a:rPr>
              <a:t>Energy loss, e.g., due to synchrotron radiation (electrons)</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7155" y="1703864"/>
            <a:ext cx="5106256" cy="580390"/>
          </a:xfrm>
          <a:prstGeom prst="rect">
            <a:avLst/>
          </a:prstGeom>
        </p:spPr>
      </p:pic>
      <p:pic>
        <p:nvPicPr>
          <p:cNvPr id="5" name="Picture 4"/>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41323" y="3293095"/>
            <a:ext cx="2373160" cy="34121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52986" y="2399492"/>
            <a:ext cx="4668495" cy="576000"/>
          </a:xfrm>
          <a:prstGeom prst="rect">
            <a:avLst/>
          </a:prstGeom>
        </p:spPr>
      </p:pic>
      <p:pic>
        <p:nvPicPr>
          <p:cNvPr id="9" name="Picture 8"/>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20774" y="4397339"/>
            <a:ext cx="3268707" cy="780106"/>
          </a:xfrm>
          <a:prstGeom prst="rect">
            <a:avLst/>
          </a:prstGeom>
        </p:spPr>
      </p:pic>
      <p:sp>
        <p:nvSpPr>
          <p:cNvPr id="14" name="Rectangle 7"/>
          <p:cNvSpPr>
            <a:spLocks noChangeArrowheads="1"/>
          </p:cNvSpPr>
          <p:nvPr/>
        </p:nvSpPr>
        <p:spPr bwMode="auto">
          <a:xfrm>
            <a:off x="938364" y="6061905"/>
            <a:ext cx="7267272" cy="405296"/>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dirty="0">
                <a:latin typeface="Constantia" pitchFamily="18" charset="0"/>
                <a:cs typeface="Times New Roman" pitchFamily="18" charset="0"/>
                <a:sym typeface="Symbol" panose="05050102010706020507" pitchFamily="18" charset="2"/>
              </a:rPr>
              <a:t>(</a:t>
            </a:r>
            <a:r>
              <a:rPr lang="en-GB" sz="2100" i="1" dirty="0" err="1">
                <a:latin typeface="Constantia" pitchFamily="18" charset="0"/>
                <a:cs typeface="Times New Roman" pitchFamily="18" charset="0"/>
                <a:sym typeface="Wingdings" pitchFamily="2" charset="2"/>
              </a:rPr>
              <a:t>m</a:t>
            </a:r>
            <a:r>
              <a:rPr lang="en-GB" sz="2100" baseline="-25000" dirty="0" err="1">
                <a:latin typeface="Constantia" pitchFamily="18" charset="0"/>
                <a:cs typeface="Times New Roman" pitchFamily="18" charset="0"/>
                <a:sym typeface="Wingdings" pitchFamily="2" charset="2"/>
              </a:rPr>
              <a:t>p</a:t>
            </a:r>
            <a:r>
              <a:rPr lang="en-GB" sz="2100" dirty="0">
                <a:latin typeface="Constantia" pitchFamily="18" charset="0"/>
                <a:cs typeface="Times New Roman" pitchFamily="18" charset="0"/>
                <a:sym typeface="Wingdings" pitchFamily="2" charset="2"/>
              </a:rPr>
              <a:t>/</a:t>
            </a:r>
            <a:r>
              <a:rPr lang="en-GB" sz="2100" i="1" dirty="0">
                <a:latin typeface="Constantia" pitchFamily="18" charset="0"/>
                <a:cs typeface="Times New Roman" pitchFamily="18" charset="0"/>
                <a:sym typeface="Wingdings" pitchFamily="2" charset="2"/>
              </a:rPr>
              <a:t>m</a:t>
            </a:r>
            <a:r>
              <a:rPr lang="en-GB" sz="2100" baseline="-25000" dirty="0">
                <a:latin typeface="Constantia" pitchFamily="18" charset="0"/>
                <a:cs typeface="Times New Roman" pitchFamily="18" charset="0"/>
                <a:sym typeface="Wingdings" pitchFamily="2" charset="2"/>
              </a:rPr>
              <a:t>e</a:t>
            </a:r>
            <a:r>
              <a:rPr lang="en-GB" sz="2100" dirty="0">
                <a:latin typeface="Constantia" pitchFamily="18" charset="0"/>
                <a:cs typeface="Times New Roman" pitchFamily="18" charset="0"/>
                <a:sym typeface="Wingdings" pitchFamily="2" charset="2"/>
              </a:rPr>
              <a:t>)</a:t>
            </a:r>
            <a:r>
              <a:rPr lang="en-GB" sz="2100" baseline="30000" dirty="0">
                <a:latin typeface="Constantia" pitchFamily="18" charset="0"/>
                <a:cs typeface="Times New Roman" pitchFamily="18" charset="0"/>
                <a:sym typeface="Wingdings" pitchFamily="2" charset="2"/>
              </a:rPr>
              <a:t>4</a:t>
            </a:r>
            <a:r>
              <a:rPr lang="en-GB" sz="2100" dirty="0">
                <a:latin typeface="Constantia" pitchFamily="18" charset="0"/>
                <a:cs typeface="Times New Roman" pitchFamily="18" charset="0"/>
                <a:sym typeface="Wingdings" pitchFamily="2" charset="2"/>
              </a:rPr>
              <a:t> = 1836</a:t>
            </a:r>
            <a:r>
              <a:rPr lang="en-GB" sz="2100" baseline="30000" dirty="0">
                <a:latin typeface="Constantia" pitchFamily="18" charset="0"/>
                <a:cs typeface="Times New Roman" pitchFamily="18" charset="0"/>
                <a:sym typeface="Wingdings" pitchFamily="2" charset="2"/>
              </a:rPr>
              <a:t>4</a:t>
            </a:r>
            <a:r>
              <a:rPr lang="en-GB" sz="2100" dirty="0">
                <a:latin typeface="Constantia" pitchFamily="18" charset="0"/>
                <a:cs typeface="Times New Roman" pitchFamily="18" charset="0"/>
                <a:sym typeface="Wingdings" pitchFamily="2" charset="2"/>
              </a:rPr>
              <a:t> ~ 1.1 ∙ 10</a:t>
            </a:r>
            <a:r>
              <a:rPr lang="en-GB" sz="2100" baseline="30000" dirty="0">
                <a:latin typeface="Constantia" pitchFamily="18" charset="0"/>
                <a:cs typeface="Times New Roman" pitchFamily="18" charset="0"/>
                <a:sym typeface="Wingdings" pitchFamily="2" charset="2"/>
              </a:rPr>
              <a:t>13</a:t>
            </a:r>
            <a:r>
              <a:rPr lang="en-GB" sz="2100" dirty="0">
                <a:latin typeface="Constantia" pitchFamily="18" charset="0"/>
                <a:cs typeface="Times New Roman" pitchFamily="18" charset="0"/>
                <a:sym typeface="Wingdings" pitchFamily="2" charset="2"/>
              </a:rPr>
              <a:t> times less for protons </a:t>
            </a:r>
          </a:p>
        </p:txBody>
      </p:sp>
    </p:spTree>
    <p:extLst>
      <p:ext uri="{BB962C8B-B14F-4D97-AF65-F5344CB8AC3E}">
        <p14:creationId xmlns:p14="http://schemas.microsoft.com/office/powerpoint/2010/main" val="4286054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D07E9B4-881F-4C2F-802A-0E79D902EF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0272" y="259092"/>
            <a:ext cx="1676400" cy="1092523"/>
          </a:xfrm>
          <a:prstGeom prst="rect">
            <a:avLst/>
          </a:prstGeom>
        </p:spPr>
      </p:pic>
      <p:sp>
        <p:nvSpPr>
          <p:cNvPr id="4" name="Rectangle 3"/>
          <p:cNvSpPr/>
          <p:nvPr/>
        </p:nvSpPr>
        <p:spPr>
          <a:xfrm>
            <a:off x="736620" y="2348880"/>
            <a:ext cx="7869088" cy="4247317"/>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other teachers.</a:t>
            </a:r>
            <a:endParaRPr lang="fr-FR" dirty="0"/>
          </a:p>
        </p:txBody>
      </p:sp>
      <p:sp>
        <p:nvSpPr>
          <p:cNvPr id="5" name="TextBox 4"/>
          <p:cNvSpPr txBox="1"/>
          <p:nvPr/>
        </p:nvSpPr>
        <p:spPr>
          <a:xfrm>
            <a:off x="1475656" y="1484804"/>
            <a:ext cx="6192688" cy="369332"/>
          </a:xfrm>
          <a:prstGeom prst="rect">
            <a:avLst/>
          </a:prstGeom>
          <a:noFill/>
        </p:spPr>
        <p:txBody>
          <a:bodyPr wrap="square" rtlCol="0">
            <a:spAutoFit/>
          </a:bodyPr>
          <a:lstStyle/>
          <a:p>
            <a:r>
              <a:rPr lang="en-GB" b="1" dirty="0"/>
              <a:t>Copyright statement and speaker’s release for video publishing</a:t>
            </a:r>
          </a:p>
        </p:txBody>
      </p:sp>
    </p:spTree>
    <p:extLst>
      <p:ext uri="{BB962C8B-B14F-4D97-AF65-F5344CB8AC3E}">
        <p14:creationId xmlns:p14="http://schemas.microsoft.com/office/powerpoint/2010/main" val="182685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system overview</a:t>
            </a:r>
            <a:endParaRPr lang="en-GB" sz="3200" dirty="0">
              <a:solidFill>
                <a:srgbClr val="1F497D"/>
              </a:solidFill>
              <a:latin typeface="Constantia" pitchFamily="18" charset="0"/>
            </a:endParaRPr>
          </a:p>
        </p:txBody>
      </p:sp>
      <p:sp>
        <p:nvSpPr>
          <p:cNvPr id="2" name="Rectangle 1"/>
          <p:cNvSpPr/>
          <p:nvPr/>
        </p:nvSpPr>
        <p:spPr>
          <a:xfrm>
            <a:off x="877825" y="1659681"/>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Cavity</a:t>
            </a:r>
          </a:p>
        </p:txBody>
      </p:sp>
      <p:sp>
        <p:nvSpPr>
          <p:cNvPr id="4" name="Rectangle 3"/>
          <p:cNvSpPr/>
          <p:nvPr/>
        </p:nvSpPr>
        <p:spPr>
          <a:xfrm>
            <a:off x="877825" y="3196173"/>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Power amplifier</a:t>
            </a:r>
          </a:p>
        </p:txBody>
      </p:sp>
      <p:sp>
        <p:nvSpPr>
          <p:cNvPr id="5" name="Rectangle 4"/>
          <p:cNvSpPr/>
          <p:nvPr/>
        </p:nvSpPr>
        <p:spPr>
          <a:xfrm>
            <a:off x="877825" y="4742939"/>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Low-level RF</a:t>
            </a:r>
          </a:p>
          <a:p>
            <a:pPr algn="ctr"/>
            <a:r>
              <a:rPr lang="en-GB" sz="2100" b="1" dirty="0">
                <a:latin typeface="Constantia" panose="02030602050306030303" pitchFamily="18" charset="0"/>
              </a:rPr>
              <a:t>system</a:t>
            </a:r>
          </a:p>
        </p:txBody>
      </p:sp>
      <p:sp>
        <p:nvSpPr>
          <p:cNvPr id="7" name="Right Arrow 6"/>
          <p:cNvSpPr/>
          <p:nvPr/>
        </p:nvSpPr>
        <p:spPr>
          <a:xfrm rot="16200000">
            <a:off x="1728273" y="2661788"/>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rot="16200000">
            <a:off x="1728273" y="4208555"/>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rot="16200000">
            <a:off x="1728273" y="1125296"/>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582866" y="6595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2" name="Right Arrow 11"/>
          <p:cNvSpPr/>
          <p:nvPr/>
        </p:nvSpPr>
        <p:spPr>
          <a:xfrm rot="16200000">
            <a:off x="1728272" y="5755322"/>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582865" y="62819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5" name="Rectangle 7"/>
          <p:cNvSpPr>
            <a:spLocks noChangeArrowheads="1"/>
          </p:cNvSpPr>
          <p:nvPr/>
        </p:nvSpPr>
        <p:spPr bwMode="auto">
          <a:xfrm>
            <a:off x="3626778" y="1799894"/>
            <a:ext cx="465362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Convert RF power into longitudinal electric field</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Amplify low-power signal from beam control to kW, MW or GW</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Provide RF signals with correct frequency, amplitude and phase</a:t>
            </a:r>
          </a:p>
        </p:txBody>
      </p:sp>
    </p:spTree>
    <p:extLst>
      <p:ext uri="{BB962C8B-B14F-4D97-AF65-F5344CB8AC3E}">
        <p14:creationId xmlns:p14="http://schemas.microsoft.com/office/powerpoint/2010/main" val="17065056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system overview</a:t>
            </a:r>
            <a:endParaRPr lang="en-GB" sz="3200" dirty="0">
              <a:solidFill>
                <a:srgbClr val="1F497D"/>
              </a:solidFill>
              <a:latin typeface="Constantia" pitchFamily="18" charset="0"/>
            </a:endParaRPr>
          </a:p>
        </p:txBody>
      </p:sp>
      <p:sp>
        <p:nvSpPr>
          <p:cNvPr id="2" name="Rectangle 1"/>
          <p:cNvSpPr/>
          <p:nvPr/>
        </p:nvSpPr>
        <p:spPr>
          <a:xfrm>
            <a:off x="877825" y="1659681"/>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Cavity</a:t>
            </a:r>
          </a:p>
        </p:txBody>
      </p:sp>
      <p:sp>
        <p:nvSpPr>
          <p:cNvPr id="4" name="Rectangle 3"/>
          <p:cNvSpPr/>
          <p:nvPr/>
        </p:nvSpPr>
        <p:spPr>
          <a:xfrm>
            <a:off x="877825" y="3196173"/>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Power amplifier</a:t>
            </a:r>
          </a:p>
        </p:txBody>
      </p:sp>
      <p:sp>
        <p:nvSpPr>
          <p:cNvPr id="5" name="Rectangle 4"/>
          <p:cNvSpPr/>
          <p:nvPr/>
        </p:nvSpPr>
        <p:spPr>
          <a:xfrm>
            <a:off x="877825" y="4742939"/>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Low-level RF</a:t>
            </a:r>
          </a:p>
          <a:p>
            <a:pPr algn="ctr"/>
            <a:r>
              <a:rPr lang="en-GB" sz="2100" b="1" dirty="0">
                <a:latin typeface="Constantia" panose="02030602050306030303" pitchFamily="18" charset="0"/>
              </a:rPr>
              <a:t>system</a:t>
            </a:r>
          </a:p>
        </p:txBody>
      </p:sp>
      <p:sp>
        <p:nvSpPr>
          <p:cNvPr id="7" name="Right Arrow 6"/>
          <p:cNvSpPr/>
          <p:nvPr/>
        </p:nvSpPr>
        <p:spPr>
          <a:xfrm rot="16200000">
            <a:off x="1728273" y="2661788"/>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rot="16200000">
            <a:off x="1728273" y="4208555"/>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rot="16200000">
            <a:off x="1728273" y="1125296"/>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582866" y="6595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2" name="Right Arrow 11"/>
          <p:cNvSpPr/>
          <p:nvPr/>
        </p:nvSpPr>
        <p:spPr>
          <a:xfrm rot="16200000">
            <a:off x="1728272" y="5755322"/>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582865" y="62819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5" name="Rectangle 7"/>
          <p:cNvSpPr>
            <a:spLocks noChangeArrowheads="1"/>
          </p:cNvSpPr>
          <p:nvPr/>
        </p:nvSpPr>
        <p:spPr bwMode="auto">
          <a:xfrm>
            <a:off x="3626778" y="1799894"/>
            <a:ext cx="465362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Convert RF power into longitudinal electric field</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Amplify low-power signal from beam control to kW, MW or GW</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Provide RF signals with correct frequency, amplitude and phase</a:t>
            </a:r>
          </a:p>
        </p:txBody>
      </p:sp>
      <p:sp>
        <p:nvSpPr>
          <p:cNvPr id="3" name="Rectangle 2"/>
          <p:cNvSpPr/>
          <p:nvPr/>
        </p:nvSpPr>
        <p:spPr>
          <a:xfrm>
            <a:off x="770561" y="3020602"/>
            <a:ext cx="2527443" cy="3676862"/>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728959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RF cavity</a:t>
            </a:r>
          </a:p>
        </p:txBody>
      </p:sp>
    </p:spTree>
    <p:extLst>
      <p:ext uri="{BB962C8B-B14F-4D97-AF65-F5344CB8AC3E}">
        <p14:creationId xmlns:p14="http://schemas.microsoft.com/office/powerpoint/2010/main" val="6480544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Cavity parameters</a:t>
            </a:r>
            <a:endParaRPr lang="en-GB" sz="3200" dirty="0">
              <a:solidFill>
                <a:srgbClr val="1F497D"/>
              </a:solidFill>
              <a:latin typeface="Constantia" pitchFamily="18" charset="0"/>
            </a:endParaRPr>
          </a:p>
        </p:txBody>
      </p:sp>
      <p:sp>
        <p:nvSpPr>
          <p:cNvPr id="93"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The resonance of a cavity can be understood as simple parallel resonant circuit described by </a:t>
            </a:r>
            <a:r>
              <a:rPr lang="en-GB" sz="2100" b="1" i="1" dirty="0">
                <a:latin typeface="Constantia" pitchFamily="18" charset="0"/>
                <a:cs typeface="Times New Roman" pitchFamily="18" charset="0"/>
                <a:sym typeface="Wingdings" pitchFamily="2" charset="2"/>
              </a:rPr>
              <a:t>R</a:t>
            </a:r>
            <a:r>
              <a:rPr lang="en-GB" sz="2100" b="1" dirty="0">
                <a:latin typeface="Constantia" pitchFamily="18" charset="0"/>
                <a:cs typeface="Times New Roman" pitchFamily="18" charset="0"/>
                <a:sym typeface="Wingdings" pitchFamily="2" charset="2"/>
              </a:rPr>
              <a:t>, </a:t>
            </a:r>
            <a:r>
              <a:rPr lang="en-GB" sz="2100" b="1" i="1" dirty="0">
                <a:latin typeface="Constantia" pitchFamily="18" charset="0"/>
                <a:cs typeface="Times New Roman" pitchFamily="18" charset="0"/>
                <a:sym typeface="Wingdings" pitchFamily="2" charset="2"/>
              </a:rPr>
              <a:t>L</a:t>
            </a:r>
            <a:r>
              <a:rPr lang="en-GB" sz="2100" b="1" dirty="0">
                <a:latin typeface="Constantia" pitchFamily="18" charset="0"/>
                <a:cs typeface="Times New Roman" pitchFamily="18" charset="0"/>
                <a:sym typeface="Wingdings" pitchFamily="2" charset="2"/>
              </a:rPr>
              <a:t>, </a:t>
            </a:r>
            <a:r>
              <a:rPr lang="en-GB" sz="2100" b="1" i="1" dirty="0">
                <a:latin typeface="Constantia" pitchFamily="18" charset="0"/>
                <a:cs typeface="Times New Roman" pitchFamily="18" charset="0"/>
                <a:sym typeface="Wingdings" pitchFamily="2" charset="2"/>
              </a:rPr>
              <a:t>C</a:t>
            </a:r>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8753" y="4960134"/>
            <a:ext cx="2240780" cy="635662"/>
          </a:xfrm>
          <a:prstGeom prst="rect">
            <a:avLst/>
          </a:prstGeom>
        </p:spPr>
      </p:pic>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861" y="4569466"/>
            <a:ext cx="3823074" cy="597847"/>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0090" y="5678853"/>
            <a:ext cx="2344774" cy="675197"/>
          </a:xfrm>
          <a:prstGeom prst="rect">
            <a:avLst/>
          </a:prstGeom>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28752" y="4147019"/>
            <a:ext cx="2240780" cy="556086"/>
          </a:xfrm>
          <a:prstGeom prst="rect">
            <a:avLst/>
          </a:prstGeom>
        </p:spPr>
      </p:pic>
      <p:cxnSp>
        <p:nvCxnSpPr>
          <p:cNvPr id="98" name="Straight Arrow Connector 97"/>
          <p:cNvCxnSpPr/>
          <p:nvPr/>
        </p:nvCxnSpPr>
        <p:spPr>
          <a:xfrm flipH="1">
            <a:off x="4873400" y="4432300"/>
            <a:ext cx="727300" cy="204319"/>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flipH="1" flipV="1">
            <a:off x="4723158" y="5013325"/>
            <a:ext cx="877442" cy="247595"/>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a:off x="2571750" y="1860912"/>
            <a:ext cx="1289051"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129" name="Group 128"/>
          <p:cNvGrpSpPr/>
          <p:nvPr/>
        </p:nvGrpSpPr>
        <p:grpSpPr>
          <a:xfrm>
            <a:off x="2461215" y="2306403"/>
            <a:ext cx="229060" cy="1145299"/>
            <a:chOff x="2888616" y="2282692"/>
            <a:chExt cx="152400" cy="762000"/>
          </a:xfrm>
        </p:grpSpPr>
        <p:sp>
          <p:nvSpPr>
            <p:cNvPr id="130" name="Arc 129"/>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31" name="Arc 130"/>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32" name="Arc 131"/>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33" name="Arc 132"/>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34" name="Arc 133"/>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142" name="Straight Connector 141"/>
          <p:cNvCxnSpPr/>
          <p:nvPr/>
        </p:nvCxnSpPr>
        <p:spPr>
          <a:xfrm flipV="1">
            <a:off x="2575746" y="1853257"/>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V="1">
            <a:off x="2575746" y="3435201"/>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flipH="1">
            <a:off x="2566194" y="3904849"/>
            <a:ext cx="13009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5" name="Oval 144"/>
          <p:cNvSpPr/>
          <p:nvPr/>
        </p:nvSpPr>
        <p:spPr>
          <a:xfrm>
            <a:off x="3204780" y="1816100"/>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6" name="Oval 145"/>
          <p:cNvSpPr/>
          <p:nvPr/>
        </p:nvSpPr>
        <p:spPr>
          <a:xfrm>
            <a:off x="3204780" y="3857656"/>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7" name="Group 146"/>
          <p:cNvGrpSpPr/>
          <p:nvPr/>
        </p:nvGrpSpPr>
        <p:grpSpPr>
          <a:xfrm>
            <a:off x="3111445" y="1853257"/>
            <a:ext cx="469137" cy="2065116"/>
            <a:chOff x="3721045" y="1853257"/>
            <a:chExt cx="469137" cy="2065116"/>
          </a:xfrm>
        </p:grpSpPr>
        <p:sp>
          <p:nvSpPr>
            <p:cNvPr id="148" name="Rectangle 147"/>
            <p:cNvSpPr/>
            <p:nvPr/>
          </p:nvSpPr>
          <p:spPr>
            <a:xfrm>
              <a:off x="3721045" y="2394163"/>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149" name="Straight Connector 148"/>
            <p:cNvCxnSpPr/>
            <p:nvPr/>
          </p:nvCxnSpPr>
          <p:spPr>
            <a:xfrm flipV="1">
              <a:off x="3855410" y="1853257"/>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V="1">
              <a:off x="3856849" y="3363945"/>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1" name="TextBox 150"/>
            <p:cNvSpPr txBox="1"/>
            <p:nvPr/>
          </p:nvSpPr>
          <p:spPr>
            <a:xfrm>
              <a:off x="3868358" y="1936895"/>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grpSp>
        <p:nvGrpSpPr>
          <p:cNvPr id="152" name="Group 151"/>
          <p:cNvGrpSpPr/>
          <p:nvPr/>
        </p:nvGrpSpPr>
        <p:grpSpPr>
          <a:xfrm>
            <a:off x="3591488" y="1853256"/>
            <a:ext cx="561461" cy="2051594"/>
            <a:chOff x="2991413" y="1853256"/>
            <a:chExt cx="561461" cy="2051594"/>
          </a:xfrm>
        </p:grpSpPr>
        <p:grpSp>
          <p:nvGrpSpPr>
            <p:cNvPr id="153" name="Group 152"/>
            <p:cNvGrpSpPr/>
            <p:nvPr/>
          </p:nvGrpSpPr>
          <p:grpSpPr>
            <a:xfrm>
              <a:off x="2991413" y="2783702"/>
              <a:ext cx="513188" cy="214853"/>
              <a:chOff x="3400623" y="2600252"/>
              <a:chExt cx="441652" cy="142948"/>
            </a:xfrm>
          </p:grpSpPr>
          <p:cxnSp>
            <p:nvCxnSpPr>
              <p:cNvPr id="157" name="Straight Arrow Connector 156"/>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154" name="Straight Connector 153"/>
            <p:cNvCxnSpPr/>
            <p:nvPr/>
          </p:nvCxnSpPr>
          <p:spPr>
            <a:xfrm flipV="1">
              <a:off x="3250336" y="1853256"/>
              <a:ext cx="0" cy="9304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3254864" y="2993585"/>
              <a:ext cx="0" cy="9112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6" name="TextBox 155"/>
            <p:cNvSpPr txBox="1"/>
            <p:nvPr/>
          </p:nvSpPr>
          <p:spPr>
            <a:xfrm>
              <a:off x="3231050" y="1936895"/>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grpSp>
      <p:sp>
        <p:nvSpPr>
          <p:cNvPr id="159" name="TextBox 158"/>
          <p:cNvSpPr txBox="1"/>
          <p:nvPr/>
        </p:nvSpPr>
        <p:spPr>
          <a:xfrm>
            <a:off x="2581574" y="1936895"/>
            <a:ext cx="321824" cy="415818"/>
          </a:xfrm>
          <a:prstGeom prst="rect">
            <a:avLst/>
          </a:prstGeom>
          <a:noFill/>
        </p:spPr>
        <p:txBody>
          <a:bodyPr wrap="square" rtlCol="0">
            <a:spAutoFit/>
          </a:bodyPr>
          <a:lstStyle/>
          <a:p>
            <a:r>
              <a:rPr lang="en-GB" sz="2100" b="1" i="1" dirty="0">
                <a:latin typeface="Constantia" panose="02030602050306030303" pitchFamily="18" charset="0"/>
              </a:rPr>
              <a:t>L</a:t>
            </a:r>
          </a:p>
        </p:txBody>
      </p:sp>
      <p:cxnSp>
        <p:nvCxnSpPr>
          <p:cNvPr id="160" name="Straight Arrow Connector 159"/>
          <p:cNvCxnSpPr/>
          <p:nvPr/>
        </p:nvCxnSpPr>
        <p:spPr>
          <a:xfrm>
            <a:off x="1578179" y="1860912"/>
            <a:ext cx="949915" cy="0"/>
          </a:xfrm>
          <a:prstGeom prst="straightConnector1">
            <a:avLst/>
          </a:prstGeom>
          <a:ln w="381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a:off x="1578179" y="3904849"/>
            <a:ext cx="949915" cy="0"/>
          </a:xfrm>
          <a:prstGeom prst="straightConnector1">
            <a:avLst/>
          </a:prstGeom>
          <a:ln w="381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sp>
        <p:nvSpPr>
          <p:cNvPr id="162" name="TextBox 161"/>
          <p:cNvSpPr txBox="1"/>
          <p:nvPr/>
        </p:nvSpPr>
        <p:spPr>
          <a:xfrm>
            <a:off x="1300418" y="2671304"/>
            <a:ext cx="858260" cy="415498"/>
          </a:xfrm>
          <a:prstGeom prst="rect">
            <a:avLst/>
          </a:prstGeom>
          <a:noFill/>
        </p:spPr>
        <p:txBody>
          <a:bodyPr wrap="square" rtlCol="0">
            <a:spAutoFit/>
          </a:bodyPr>
          <a:lstStyle/>
          <a:p>
            <a:r>
              <a:rPr lang="en-GB" sz="2100" b="1" i="1" dirty="0">
                <a:solidFill>
                  <a:srgbClr val="C0504D"/>
                </a:solidFill>
                <a:latin typeface="Constantia" panose="02030602050306030303" pitchFamily="18" charset="0"/>
              </a:rPr>
              <a:t>Z</a:t>
            </a:r>
            <a:r>
              <a:rPr lang="en-GB" sz="2100" b="1" dirty="0">
                <a:solidFill>
                  <a:srgbClr val="C0504D"/>
                </a:solidFill>
                <a:latin typeface="Constantia" panose="02030602050306030303" pitchFamily="18" charset="0"/>
              </a:rPr>
              <a:t>(</a:t>
            </a:r>
            <a:r>
              <a:rPr lang="en-GB" sz="2100" b="1" dirty="0">
                <a:solidFill>
                  <a:srgbClr val="C0504D"/>
                </a:solidFill>
                <a:latin typeface="Symbol" panose="05050102010706020507" pitchFamily="18" charset="2"/>
              </a:rPr>
              <a:t>w</a:t>
            </a:r>
            <a:r>
              <a:rPr lang="en-GB" sz="2100" b="1" dirty="0">
                <a:solidFill>
                  <a:srgbClr val="C0504D"/>
                </a:solidFill>
                <a:latin typeface="Constantia" panose="02030602050306030303" pitchFamily="18" charset="0"/>
              </a:rPr>
              <a:t>)</a:t>
            </a:r>
          </a:p>
        </p:txBody>
      </p:sp>
      <p:pic>
        <p:nvPicPr>
          <p:cNvPr id="163" name="Picture 16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03104" y="2112369"/>
            <a:ext cx="2940049" cy="640853"/>
          </a:xfrm>
          <a:prstGeom prst="rect">
            <a:avLst/>
          </a:prstGeom>
        </p:spPr>
      </p:pic>
      <p:pic>
        <p:nvPicPr>
          <p:cNvPr id="164" name="Picture 16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95467" y="3038500"/>
            <a:ext cx="1339048" cy="650886"/>
          </a:xfrm>
          <a:prstGeom prst="rect">
            <a:avLst/>
          </a:prstGeom>
        </p:spPr>
      </p:pic>
      <p:sp>
        <p:nvSpPr>
          <p:cNvPr id="165" name="TextBox 164"/>
          <p:cNvSpPr txBox="1"/>
          <p:nvPr/>
        </p:nvSpPr>
        <p:spPr>
          <a:xfrm>
            <a:off x="4873399" y="3129423"/>
            <a:ext cx="755335" cy="415498"/>
          </a:xfrm>
          <a:prstGeom prst="rect">
            <a:avLst/>
          </a:prstGeom>
          <a:noFill/>
        </p:spPr>
        <p:txBody>
          <a:bodyPr wrap="none" rtlCol="0">
            <a:spAutoFit/>
          </a:bodyPr>
          <a:lstStyle/>
          <a:p>
            <a:r>
              <a:rPr lang="en-GB" sz="2100" b="1" dirty="0">
                <a:latin typeface="Constantia" panose="02030602050306030303" pitchFamily="18" charset="0"/>
              </a:rPr>
              <a:t>with</a:t>
            </a:r>
          </a:p>
        </p:txBody>
      </p:sp>
    </p:spTree>
    <p:extLst>
      <p:ext uri="{BB962C8B-B14F-4D97-AF65-F5344CB8AC3E}">
        <p14:creationId xmlns:p14="http://schemas.microsoft.com/office/powerpoint/2010/main" val="13354755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Cavity parameters</a:t>
            </a:r>
            <a:endParaRPr lang="en-GB" sz="3200" dirty="0">
              <a:solidFill>
                <a:srgbClr val="1F497D"/>
              </a:solidFill>
              <a:latin typeface="Constantia" pitchFamily="18" charset="0"/>
            </a:endParaRPr>
          </a:p>
        </p:txBody>
      </p:sp>
      <p:cxnSp>
        <p:nvCxnSpPr>
          <p:cNvPr id="53" name="Straight Connector 52"/>
          <p:cNvCxnSpPr/>
          <p:nvPr/>
        </p:nvCxnSpPr>
        <p:spPr>
          <a:xfrm flipH="1">
            <a:off x="2571750" y="1860912"/>
            <a:ext cx="1289051"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5" name="Group 54"/>
          <p:cNvGrpSpPr/>
          <p:nvPr/>
        </p:nvGrpSpPr>
        <p:grpSpPr>
          <a:xfrm>
            <a:off x="2461215" y="2306403"/>
            <a:ext cx="229060" cy="1145299"/>
            <a:chOff x="2888616" y="2282692"/>
            <a:chExt cx="152400" cy="762000"/>
          </a:xfrm>
        </p:grpSpPr>
        <p:sp>
          <p:nvSpPr>
            <p:cNvPr id="56" name="Arc 55"/>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7" name="Arc 56"/>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8" name="Arc 57"/>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9" name="Arc 58"/>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60" name="Arc 59"/>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69" name="Straight Connector 68"/>
          <p:cNvCxnSpPr/>
          <p:nvPr/>
        </p:nvCxnSpPr>
        <p:spPr>
          <a:xfrm flipV="1">
            <a:off x="2575746" y="1853257"/>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2575746" y="3435201"/>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2566194" y="3904849"/>
            <a:ext cx="13009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Oval 134"/>
          <p:cNvSpPr/>
          <p:nvPr/>
        </p:nvSpPr>
        <p:spPr>
          <a:xfrm>
            <a:off x="3204780" y="1816100"/>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Oval 138"/>
          <p:cNvSpPr/>
          <p:nvPr/>
        </p:nvSpPr>
        <p:spPr>
          <a:xfrm>
            <a:off x="3204780" y="3857656"/>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The resonance of a cavity can be understood as simple parallel resonant circuit described by </a:t>
            </a:r>
            <a:r>
              <a:rPr lang="en-GB" sz="2100" b="1" i="1" dirty="0">
                <a:solidFill>
                  <a:srgbClr val="C0504D"/>
                </a:solidFill>
                <a:latin typeface="Constantia" pitchFamily="18" charset="0"/>
                <a:cs typeface="Times New Roman" pitchFamily="18" charset="0"/>
                <a:sym typeface="Wingdings" pitchFamily="2" charset="2"/>
              </a:rPr>
              <a:t>R</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L</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C</a:t>
            </a: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Resonant circuit can also be described by </a:t>
            </a:r>
            <a:r>
              <a:rPr lang="en-GB" sz="2100" b="1" i="1" dirty="0">
                <a:solidFill>
                  <a:srgbClr val="C0504D"/>
                </a:solidFill>
                <a:latin typeface="Constantia" pitchFamily="18" charset="0"/>
                <a:cs typeface="Times New Roman" pitchFamily="18" charset="0"/>
                <a:sym typeface="Wingdings" pitchFamily="2" charset="2"/>
              </a:rPr>
              <a:t>R</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R</a:t>
            </a:r>
            <a:r>
              <a:rPr lang="en-GB" sz="2100" b="1" dirty="0">
                <a:solidFill>
                  <a:srgbClr val="C0504D"/>
                </a:solidFill>
                <a:latin typeface="Constantia" pitchFamily="18" charset="0"/>
                <a:cs typeface="Times New Roman" pitchFamily="18" charset="0"/>
                <a:sym typeface="Wingdings" pitchFamily="2" charset="2"/>
              </a:rPr>
              <a:t>/</a:t>
            </a:r>
            <a:r>
              <a:rPr lang="en-GB" sz="2100" b="1" i="1" dirty="0">
                <a:solidFill>
                  <a:srgbClr val="C0504D"/>
                </a:solidFill>
                <a:latin typeface="Constantia" pitchFamily="18" charset="0"/>
                <a:cs typeface="Times New Roman" pitchFamily="18" charset="0"/>
                <a:sym typeface="Wingdings" pitchFamily="2" charset="2"/>
              </a:rPr>
              <a:t>Q</a:t>
            </a:r>
            <a:r>
              <a:rPr lang="en-GB" sz="2100" b="1" dirty="0">
                <a:solidFill>
                  <a:srgbClr val="C0504D"/>
                </a:solidFill>
                <a:latin typeface="Constantia" pitchFamily="18" charset="0"/>
                <a:cs typeface="Times New Roman" pitchFamily="18" charset="0"/>
                <a:sym typeface="Wingdings" pitchFamily="2" charset="2"/>
              </a:rPr>
              <a:t>, </a:t>
            </a:r>
            <a:r>
              <a:rPr lang="en-GB" sz="2100" b="1" dirty="0">
                <a:solidFill>
                  <a:srgbClr val="C0504D"/>
                </a:solidFill>
                <a:latin typeface="Symbol" panose="05050102010706020507" pitchFamily="18" charset="2"/>
                <a:cs typeface="Times New Roman" pitchFamily="18" charset="0"/>
                <a:sym typeface="Wingdings" pitchFamily="2" charset="2"/>
              </a:rPr>
              <a:t>w</a:t>
            </a:r>
            <a:r>
              <a:rPr lang="en-GB" sz="2100" b="1" baseline="-25000" dirty="0">
                <a:solidFill>
                  <a:srgbClr val="C0504D"/>
                </a:solidFill>
                <a:latin typeface="Constantia" pitchFamily="18" charset="0"/>
                <a:cs typeface="Times New Roman" pitchFamily="18" charset="0"/>
                <a:sym typeface="Wingdings" pitchFamily="2" charset="2"/>
              </a:rPr>
              <a:t>0</a:t>
            </a:r>
            <a:r>
              <a:rPr lang="en-GB" sz="2100" b="1" dirty="0">
                <a:solidFill>
                  <a:srgbClr val="C0504D"/>
                </a:solidFill>
                <a:latin typeface="Constantia" pitchFamily="18" charset="0"/>
                <a:cs typeface="Times New Roman" pitchFamily="18" charset="0"/>
                <a:sym typeface="Wingdings" pitchFamily="2" charset="2"/>
              </a:rPr>
              <a:t> </a:t>
            </a:r>
            <a:r>
              <a:rPr lang="en-GB" sz="2100" b="1" dirty="0">
                <a:latin typeface="Constantia" pitchFamily="18" charset="0"/>
                <a:cs typeface="Times New Roman" pitchFamily="18" charset="0"/>
                <a:sym typeface="Wingdings" pitchFamily="2" charset="2"/>
              </a:rPr>
              <a:t>or any other set of three parameters</a:t>
            </a:r>
            <a:endParaRPr lang="en-GB" sz="2100" b="1" baseline="-25000"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baseline="-25000"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p:txBody>
      </p:sp>
      <p:grpSp>
        <p:nvGrpSpPr>
          <p:cNvPr id="3" name="Group 2"/>
          <p:cNvGrpSpPr/>
          <p:nvPr/>
        </p:nvGrpSpPr>
        <p:grpSpPr>
          <a:xfrm>
            <a:off x="3111445" y="1853257"/>
            <a:ext cx="469137" cy="2065116"/>
            <a:chOff x="3721045" y="1853257"/>
            <a:chExt cx="469137" cy="2065116"/>
          </a:xfrm>
        </p:grpSpPr>
        <p:sp>
          <p:nvSpPr>
            <p:cNvPr id="65" name="Rectangle 64"/>
            <p:cNvSpPr/>
            <p:nvPr/>
          </p:nvSpPr>
          <p:spPr>
            <a:xfrm>
              <a:off x="3721045" y="2394163"/>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71" name="Straight Connector 70"/>
            <p:cNvCxnSpPr/>
            <p:nvPr/>
          </p:nvCxnSpPr>
          <p:spPr>
            <a:xfrm flipV="1">
              <a:off x="3855410" y="1853257"/>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3856849" y="3363945"/>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68358" y="1936895"/>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grpSp>
        <p:nvGrpSpPr>
          <p:cNvPr id="4" name="Group 3"/>
          <p:cNvGrpSpPr/>
          <p:nvPr/>
        </p:nvGrpSpPr>
        <p:grpSpPr>
          <a:xfrm>
            <a:off x="3591488" y="1853256"/>
            <a:ext cx="561461" cy="2051594"/>
            <a:chOff x="2991413" y="1853256"/>
            <a:chExt cx="561461" cy="2051594"/>
          </a:xfrm>
        </p:grpSpPr>
        <p:grpSp>
          <p:nvGrpSpPr>
            <p:cNvPr id="66" name="Group 65"/>
            <p:cNvGrpSpPr/>
            <p:nvPr/>
          </p:nvGrpSpPr>
          <p:grpSpPr>
            <a:xfrm>
              <a:off x="2991413" y="2783702"/>
              <a:ext cx="513188" cy="214853"/>
              <a:chOff x="3400623" y="2600252"/>
              <a:chExt cx="441652" cy="142948"/>
            </a:xfrm>
          </p:grpSpPr>
          <p:cxnSp>
            <p:nvCxnSpPr>
              <p:cNvPr id="67" name="Straight Arrow Connector 66"/>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nvCxnSpPr>
          <p:spPr>
            <a:xfrm flipV="1">
              <a:off x="3250336" y="1853256"/>
              <a:ext cx="0" cy="9304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3254864" y="2993585"/>
              <a:ext cx="0" cy="9112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3231050" y="1936895"/>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grpSp>
      <p:sp>
        <p:nvSpPr>
          <p:cNvPr id="95" name="TextBox 94"/>
          <p:cNvSpPr txBox="1"/>
          <p:nvPr/>
        </p:nvSpPr>
        <p:spPr>
          <a:xfrm>
            <a:off x="2581574" y="1936895"/>
            <a:ext cx="321824" cy="415818"/>
          </a:xfrm>
          <a:prstGeom prst="rect">
            <a:avLst/>
          </a:prstGeom>
          <a:noFill/>
        </p:spPr>
        <p:txBody>
          <a:bodyPr wrap="square" rtlCol="0">
            <a:spAutoFit/>
          </a:bodyPr>
          <a:lstStyle/>
          <a:p>
            <a:r>
              <a:rPr lang="en-GB" sz="2100" b="1" i="1" dirty="0">
                <a:latin typeface="Constantia" panose="02030602050306030303" pitchFamily="18" charset="0"/>
              </a:rPr>
              <a:t>L</a:t>
            </a:r>
          </a:p>
        </p:txBody>
      </p:sp>
      <p:cxnSp>
        <p:nvCxnSpPr>
          <p:cNvPr id="12" name="Straight Arrow Connector 11"/>
          <p:cNvCxnSpPr/>
          <p:nvPr/>
        </p:nvCxnSpPr>
        <p:spPr>
          <a:xfrm>
            <a:off x="1578179" y="1860912"/>
            <a:ext cx="949915" cy="0"/>
          </a:xfrm>
          <a:prstGeom prst="straightConnector1">
            <a:avLst/>
          </a:prstGeom>
          <a:ln w="381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1578179" y="3904849"/>
            <a:ext cx="949915" cy="0"/>
          </a:xfrm>
          <a:prstGeom prst="straightConnector1">
            <a:avLst/>
          </a:prstGeom>
          <a:ln w="381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300418" y="2671304"/>
            <a:ext cx="858260" cy="415498"/>
          </a:xfrm>
          <a:prstGeom prst="rect">
            <a:avLst/>
          </a:prstGeom>
          <a:noFill/>
        </p:spPr>
        <p:txBody>
          <a:bodyPr wrap="square" rtlCol="0">
            <a:spAutoFit/>
          </a:bodyPr>
          <a:lstStyle/>
          <a:p>
            <a:r>
              <a:rPr lang="en-GB" sz="2100" b="1" i="1" dirty="0">
                <a:solidFill>
                  <a:srgbClr val="C0504D"/>
                </a:solidFill>
                <a:latin typeface="Constantia" panose="02030602050306030303" pitchFamily="18" charset="0"/>
              </a:rPr>
              <a:t>Z</a:t>
            </a:r>
            <a:r>
              <a:rPr lang="en-GB" sz="2100" b="1" dirty="0">
                <a:solidFill>
                  <a:srgbClr val="C0504D"/>
                </a:solidFill>
                <a:latin typeface="Constantia" panose="02030602050306030303" pitchFamily="18" charset="0"/>
              </a:rPr>
              <a:t>(</a:t>
            </a:r>
            <a:r>
              <a:rPr lang="en-GB" sz="2100" b="1" dirty="0">
                <a:solidFill>
                  <a:srgbClr val="C0504D"/>
                </a:solidFill>
                <a:latin typeface="Symbol" panose="05050102010706020507" pitchFamily="18" charset="2"/>
              </a:rPr>
              <a:t>w</a:t>
            </a:r>
            <a:r>
              <a:rPr lang="en-GB" sz="2100" b="1" dirty="0">
                <a:solidFill>
                  <a:srgbClr val="C0504D"/>
                </a:solidFill>
                <a:latin typeface="Constantia" panose="02030602050306030303" pitchFamily="18" charset="0"/>
              </a:rPr>
              <a:t>)</a:t>
            </a:r>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3104" y="2112369"/>
            <a:ext cx="2940049" cy="640853"/>
          </a:xfrm>
          <a:prstGeom prst="rect">
            <a:avLst/>
          </a:prstGeom>
        </p:spPr>
      </p:pic>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090" y="4247383"/>
            <a:ext cx="2344774" cy="675197"/>
          </a:xfrm>
          <a:prstGeom prst="rect">
            <a:avLst/>
          </a:prstGeom>
        </p:spPr>
      </p:pic>
      <p:pic>
        <p:nvPicPr>
          <p:cNvPr id="37" name="Picture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5467" y="3038500"/>
            <a:ext cx="1339048" cy="650886"/>
          </a:xfrm>
          <a:prstGeom prst="rect">
            <a:avLst/>
          </a:prstGeom>
        </p:spPr>
      </p:pic>
      <p:sp>
        <p:nvSpPr>
          <p:cNvPr id="38" name="TextBox 37"/>
          <p:cNvSpPr txBox="1"/>
          <p:nvPr/>
        </p:nvSpPr>
        <p:spPr>
          <a:xfrm>
            <a:off x="4873399" y="3129423"/>
            <a:ext cx="755335" cy="415498"/>
          </a:xfrm>
          <a:prstGeom prst="rect">
            <a:avLst/>
          </a:prstGeom>
          <a:noFill/>
        </p:spPr>
        <p:txBody>
          <a:bodyPr wrap="none" rtlCol="0">
            <a:spAutoFit/>
          </a:bodyPr>
          <a:lstStyle/>
          <a:p>
            <a:r>
              <a:rPr lang="en-GB" sz="2100" b="1" dirty="0">
                <a:latin typeface="Constantia" panose="02030602050306030303" pitchFamily="18" charset="0"/>
              </a:rPr>
              <a:t>with</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7151" y="4293875"/>
            <a:ext cx="4584894" cy="960544"/>
          </a:xfrm>
          <a:prstGeom prst="rect">
            <a:avLst/>
          </a:prstGeom>
        </p:spPr>
      </p:pic>
    </p:spTree>
    <p:extLst>
      <p:ext uri="{BB962C8B-B14F-4D97-AF65-F5344CB8AC3E}">
        <p14:creationId xmlns:p14="http://schemas.microsoft.com/office/powerpoint/2010/main" val="7203681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Cavity parameters</a:t>
            </a:r>
            <a:endParaRPr lang="en-GB" sz="3200" dirty="0">
              <a:solidFill>
                <a:srgbClr val="1F497D"/>
              </a:solidFill>
              <a:latin typeface="Constantia" pitchFamily="18" charset="0"/>
            </a:endParaRPr>
          </a:p>
        </p:txBody>
      </p:sp>
      <p:cxnSp>
        <p:nvCxnSpPr>
          <p:cNvPr id="53" name="Straight Connector 52"/>
          <p:cNvCxnSpPr/>
          <p:nvPr/>
        </p:nvCxnSpPr>
        <p:spPr>
          <a:xfrm flipH="1">
            <a:off x="2571750" y="1860912"/>
            <a:ext cx="1289051"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5" name="Group 54"/>
          <p:cNvGrpSpPr/>
          <p:nvPr/>
        </p:nvGrpSpPr>
        <p:grpSpPr>
          <a:xfrm>
            <a:off x="2461215" y="2306403"/>
            <a:ext cx="229060" cy="1145299"/>
            <a:chOff x="2888616" y="2282692"/>
            <a:chExt cx="152400" cy="762000"/>
          </a:xfrm>
        </p:grpSpPr>
        <p:sp>
          <p:nvSpPr>
            <p:cNvPr id="56" name="Arc 55"/>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7" name="Arc 56"/>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8" name="Arc 57"/>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9" name="Arc 58"/>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60" name="Arc 59"/>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69" name="Straight Connector 68"/>
          <p:cNvCxnSpPr/>
          <p:nvPr/>
        </p:nvCxnSpPr>
        <p:spPr>
          <a:xfrm flipV="1">
            <a:off x="2575746" y="1853257"/>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2575746" y="3435201"/>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2566194" y="3904849"/>
            <a:ext cx="13009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Oval 134"/>
          <p:cNvSpPr/>
          <p:nvPr/>
        </p:nvSpPr>
        <p:spPr>
          <a:xfrm>
            <a:off x="3204780" y="1816100"/>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Oval 138"/>
          <p:cNvSpPr/>
          <p:nvPr/>
        </p:nvSpPr>
        <p:spPr>
          <a:xfrm>
            <a:off x="3204780" y="3857656"/>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The resonance of a cavity can be understood as simple parallel resonant circuit described by </a:t>
            </a:r>
            <a:r>
              <a:rPr lang="en-GB" sz="2100" b="1" i="1" dirty="0">
                <a:solidFill>
                  <a:srgbClr val="C0504D"/>
                </a:solidFill>
                <a:latin typeface="Constantia" pitchFamily="18" charset="0"/>
                <a:cs typeface="Times New Roman" pitchFamily="18" charset="0"/>
                <a:sym typeface="Wingdings" pitchFamily="2" charset="2"/>
              </a:rPr>
              <a:t>R</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L</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C</a:t>
            </a: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Resonant circuit can also be described by </a:t>
            </a:r>
            <a:r>
              <a:rPr lang="en-GB" sz="2100" b="1" i="1" dirty="0">
                <a:solidFill>
                  <a:srgbClr val="C0504D"/>
                </a:solidFill>
                <a:latin typeface="Constantia" pitchFamily="18" charset="0"/>
                <a:cs typeface="Times New Roman" pitchFamily="18" charset="0"/>
                <a:sym typeface="Wingdings" pitchFamily="2" charset="2"/>
              </a:rPr>
              <a:t>R</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R</a:t>
            </a:r>
            <a:r>
              <a:rPr lang="en-GB" sz="2100" b="1" dirty="0">
                <a:solidFill>
                  <a:srgbClr val="C0504D"/>
                </a:solidFill>
                <a:latin typeface="Constantia" pitchFamily="18" charset="0"/>
                <a:cs typeface="Times New Roman" pitchFamily="18" charset="0"/>
                <a:sym typeface="Wingdings" pitchFamily="2" charset="2"/>
              </a:rPr>
              <a:t>/</a:t>
            </a:r>
            <a:r>
              <a:rPr lang="en-GB" sz="2100" b="1" i="1" dirty="0">
                <a:solidFill>
                  <a:srgbClr val="C0504D"/>
                </a:solidFill>
                <a:latin typeface="Constantia" pitchFamily="18" charset="0"/>
                <a:cs typeface="Times New Roman" pitchFamily="18" charset="0"/>
                <a:sym typeface="Wingdings" pitchFamily="2" charset="2"/>
              </a:rPr>
              <a:t>Q</a:t>
            </a:r>
            <a:r>
              <a:rPr lang="en-GB" sz="2100" b="1" dirty="0">
                <a:solidFill>
                  <a:srgbClr val="C0504D"/>
                </a:solidFill>
                <a:latin typeface="Constantia" pitchFamily="18" charset="0"/>
                <a:cs typeface="Times New Roman" pitchFamily="18" charset="0"/>
                <a:sym typeface="Wingdings" pitchFamily="2" charset="2"/>
              </a:rPr>
              <a:t>, </a:t>
            </a:r>
            <a:r>
              <a:rPr lang="en-GB" sz="2100" b="1" dirty="0">
                <a:solidFill>
                  <a:srgbClr val="C0504D"/>
                </a:solidFill>
                <a:latin typeface="Symbol" panose="05050102010706020507" pitchFamily="18" charset="2"/>
                <a:cs typeface="Times New Roman" pitchFamily="18" charset="0"/>
                <a:sym typeface="Wingdings" pitchFamily="2" charset="2"/>
              </a:rPr>
              <a:t>w</a:t>
            </a:r>
            <a:r>
              <a:rPr lang="en-GB" sz="2100" b="1" baseline="-25000" dirty="0">
                <a:solidFill>
                  <a:srgbClr val="C0504D"/>
                </a:solidFill>
                <a:latin typeface="Constantia" pitchFamily="18" charset="0"/>
                <a:cs typeface="Times New Roman" pitchFamily="18" charset="0"/>
                <a:sym typeface="Wingdings" pitchFamily="2" charset="2"/>
              </a:rPr>
              <a:t>0</a:t>
            </a:r>
            <a:r>
              <a:rPr lang="en-GB" sz="2100" b="1" dirty="0">
                <a:solidFill>
                  <a:srgbClr val="C0504D"/>
                </a:solidFill>
                <a:latin typeface="Constantia" pitchFamily="18" charset="0"/>
                <a:cs typeface="Times New Roman" pitchFamily="18" charset="0"/>
                <a:sym typeface="Wingdings" pitchFamily="2" charset="2"/>
              </a:rPr>
              <a:t> </a:t>
            </a:r>
            <a:r>
              <a:rPr lang="en-GB" sz="2100" b="1" dirty="0">
                <a:latin typeface="Constantia" pitchFamily="18" charset="0"/>
                <a:cs typeface="Times New Roman" pitchFamily="18" charset="0"/>
                <a:sym typeface="Wingdings" pitchFamily="2" charset="2"/>
              </a:rPr>
              <a:t>or any other set of three parameters</a:t>
            </a:r>
            <a:endParaRPr lang="en-GB" sz="2100" b="1" baseline="-25000"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baseline="-25000"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latin typeface="Constantia" pitchFamily="18" charset="0"/>
              <a:cs typeface="Times New Roman" pitchFamily="18" charset="0"/>
              <a:sym typeface="Wingdings" pitchFamily="2" charset="2"/>
            </a:endParaRPr>
          </a:p>
        </p:txBody>
      </p:sp>
      <p:grpSp>
        <p:nvGrpSpPr>
          <p:cNvPr id="3" name="Group 2"/>
          <p:cNvGrpSpPr/>
          <p:nvPr/>
        </p:nvGrpSpPr>
        <p:grpSpPr>
          <a:xfrm>
            <a:off x="3111445" y="1853257"/>
            <a:ext cx="469137" cy="2065116"/>
            <a:chOff x="3721045" y="1853257"/>
            <a:chExt cx="469137" cy="2065116"/>
          </a:xfrm>
        </p:grpSpPr>
        <p:sp>
          <p:nvSpPr>
            <p:cNvPr id="65" name="Rectangle 64"/>
            <p:cNvSpPr/>
            <p:nvPr/>
          </p:nvSpPr>
          <p:spPr>
            <a:xfrm>
              <a:off x="3721045" y="2394163"/>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71" name="Straight Connector 70"/>
            <p:cNvCxnSpPr/>
            <p:nvPr/>
          </p:nvCxnSpPr>
          <p:spPr>
            <a:xfrm flipV="1">
              <a:off x="3855410" y="1853257"/>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3856849" y="3363945"/>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68358" y="1936895"/>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grpSp>
        <p:nvGrpSpPr>
          <p:cNvPr id="4" name="Group 3"/>
          <p:cNvGrpSpPr/>
          <p:nvPr/>
        </p:nvGrpSpPr>
        <p:grpSpPr>
          <a:xfrm>
            <a:off x="3591488" y="1853256"/>
            <a:ext cx="561461" cy="2051594"/>
            <a:chOff x="2991413" y="1853256"/>
            <a:chExt cx="561461" cy="2051594"/>
          </a:xfrm>
        </p:grpSpPr>
        <p:grpSp>
          <p:nvGrpSpPr>
            <p:cNvPr id="66" name="Group 65"/>
            <p:cNvGrpSpPr/>
            <p:nvPr/>
          </p:nvGrpSpPr>
          <p:grpSpPr>
            <a:xfrm>
              <a:off x="2991413" y="2783702"/>
              <a:ext cx="513188" cy="214853"/>
              <a:chOff x="3400623" y="2600252"/>
              <a:chExt cx="441652" cy="142948"/>
            </a:xfrm>
          </p:grpSpPr>
          <p:cxnSp>
            <p:nvCxnSpPr>
              <p:cNvPr id="67" name="Straight Arrow Connector 66"/>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nvCxnSpPr>
          <p:spPr>
            <a:xfrm flipV="1">
              <a:off x="3250336" y="1853256"/>
              <a:ext cx="0" cy="9304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3254864" y="2993585"/>
              <a:ext cx="0" cy="9112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3231050" y="1936895"/>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grpSp>
      <p:sp>
        <p:nvSpPr>
          <p:cNvPr id="95" name="TextBox 94"/>
          <p:cNvSpPr txBox="1"/>
          <p:nvPr/>
        </p:nvSpPr>
        <p:spPr>
          <a:xfrm>
            <a:off x="2581574" y="1936895"/>
            <a:ext cx="321824" cy="415818"/>
          </a:xfrm>
          <a:prstGeom prst="rect">
            <a:avLst/>
          </a:prstGeom>
          <a:noFill/>
        </p:spPr>
        <p:txBody>
          <a:bodyPr wrap="square" rtlCol="0">
            <a:spAutoFit/>
          </a:bodyPr>
          <a:lstStyle/>
          <a:p>
            <a:r>
              <a:rPr lang="en-GB" sz="2100" b="1" i="1" dirty="0">
                <a:latin typeface="Constantia" panose="02030602050306030303" pitchFamily="18" charset="0"/>
              </a:rPr>
              <a:t>L</a:t>
            </a:r>
          </a:p>
        </p:txBody>
      </p:sp>
      <p:cxnSp>
        <p:nvCxnSpPr>
          <p:cNvPr id="12" name="Straight Arrow Connector 11"/>
          <p:cNvCxnSpPr/>
          <p:nvPr/>
        </p:nvCxnSpPr>
        <p:spPr>
          <a:xfrm>
            <a:off x="1578179" y="1860912"/>
            <a:ext cx="949915" cy="0"/>
          </a:xfrm>
          <a:prstGeom prst="straightConnector1">
            <a:avLst/>
          </a:prstGeom>
          <a:ln w="381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1578179" y="3904849"/>
            <a:ext cx="949915" cy="0"/>
          </a:xfrm>
          <a:prstGeom prst="straightConnector1">
            <a:avLst/>
          </a:prstGeom>
          <a:ln w="381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300418" y="2671304"/>
            <a:ext cx="858260" cy="415498"/>
          </a:xfrm>
          <a:prstGeom prst="rect">
            <a:avLst/>
          </a:prstGeom>
          <a:noFill/>
        </p:spPr>
        <p:txBody>
          <a:bodyPr wrap="square" rtlCol="0">
            <a:spAutoFit/>
          </a:bodyPr>
          <a:lstStyle/>
          <a:p>
            <a:r>
              <a:rPr lang="en-GB" sz="2100" b="1" i="1" dirty="0">
                <a:solidFill>
                  <a:srgbClr val="C0504D"/>
                </a:solidFill>
                <a:latin typeface="Constantia" panose="02030602050306030303" pitchFamily="18" charset="0"/>
              </a:rPr>
              <a:t>Z</a:t>
            </a:r>
            <a:r>
              <a:rPr lang="en-GB" sz="2100" b="1" dirty="0">
                <a:solidFill>
                  <a:srgbClr val="C0504D"/>
                </a:solidFill>
                <a:latin typeface="Constantia" panose="02030602050306030303" pitchFamily="18" charset="0"/>
              </a:rPr>
              <a:t>(</a:t>
            </a:r>
            <a:r>
              <a:rPr lang="en-GB" sz="2100" b="1" dirty="0">
                <a:solidFill>
                  <a:srgbClr val="C0504D"/>
                </a:solidFill>
                <a:latin typeface="Symbol" panose="05050102010706020507" pitchFamily="18" charset="2"/>
              </a:rPr>
              <a:t>w</a:t>
            </a:r>
            <a:r>
              <a:rPr lang="en-GB" sz="2100" b="1" dirty="0">
                <a:solidFill>
                  <a:srgbClr val="C0504D"/>
                </a:solidFill>
                <a:latin typeface="Constantia" panose="02030602050306030303" pitchFamily="18" charset="0"/>
              </a:rPr>
              <a:t>)</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090" y="4247383"/>
            <a:ext cx="2344774" cy="675197"/>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7151" y="4293875"/>
            <a:ext cx="4584894" cy="96054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5764" y="1825612"/>
            <a:ext cx="3729705" cy="2408324"/>
          </a:xfrm>
          <a:prstGeom prst="rect">
            <a:avLst/>
          </a:prstGeom>
        </p:spPr>
      </p:pic>
      <p:sp>
        <p:nvSpPr>
          <p:cNvPr id="8" name="Left-Right Arrow 7"/>
          <p:cNvSpPr/>
          <p:nvPr/>
        </p:nvSpPr>
        <p:spPr>
          <a:xfrm>
            <a:off x="6431756" y="3086802"/>
            <a:ext cx="276225" cy="277141"/>
          </a:xfrm>
          <a:prstGeom prst="leftRightArrow">
            <a:avLst>
              <a:gd name="adj1" fmla="val 48282"/>
              <a:gd name="adj2" fmla="val 2680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6666913" y="3015488"/>
            <a:ext cx="492443" cy="369332"/>
          </a:xfrm>
          <a:prstGeom prst="rect">
            <a:avLst/>
          </a:prstGeom>
          <a:noFill/>
        </p:spPr>
        <p:txBody>
          <a:bodyPr wrap="none" rtlCol="0">
            <a:spAutoFit/>
          </a:bodyPr>
          <a:lstStyle/>
          <a:p>
            <a:r>
              <a:rPr lang="en-GB" dirty="0" err="1">
                <a:latin typeface="Symbol" panose="05050102010706020507" pitchFamily="18" charset="2"/>
              </a:rPr>
              <a:t>Dw</a:t>
            </a:r>
            <a:endParaRPr lang="en-GB" dirty="0">
              <a:latin typeface="Symbol" panose="05050102010706020507" pitchFamily="18" charset="2"/>
            </a:endParaRPr>
          </a:p>
        </p:txBody>
      </p:sp>
    </p:spTree>
    <p:extLst>
      <p:ext uri="{BB962C8B-B14F-4D97-AF65-F5344CB8AC3E}">
        <p14:creationId xmlns:p14="http://schemas.microsoft.com/office/powerpoint/2010/main" val="34401135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Cavity parameters</a:t>
            </a:r>
            <a:endParaRPr lang="en-GB" sz="3200" dirty="0">
              <a:solidFill>
                <a:srgbClr val="1F497D"/>
              </a:solidFill>
              <a:latin typeface="Constantia" pitchFamily="18" charset="0"/>
            </a:endParaRPr>
          </a:p>
        </p:txBody>
      </p:sp>
      <p:sp>
        <p:nvSpPr>
          <p:cNvPr id="93"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Most common choice by cavity designers </a:t>
            </a:r>
            <a:r>
              <a:rPr lang="en-GB" sz="2100" b="1" dirty="0">
                <a:solidFill>
                  <a:srgbClr val="C0504D"/>
                </a:solidFill>
                <a:latin typeface="Symbol" panose="05050102010706020507" pitchFamily="18" charset="2"/>
                <a:cs typeface="Times New Roman" pitchFamily="18" charset="0"/>
                <a:sym typeface="Wingdings" pitchFamily="2" charset="2"/>
              </a:rPr>
              <a:t>w</a:t>
            </a:r>
            <a:r>
              <a:rPr lang="en-GB" sz="2100" b="1" baseline="-25000" dirty="0">
                <a:solidFill>
                  <a:srgbClr val="C0504D"/>
                </a:solidFill>
                <a:latin typeface="Constantia" pitchFamily="18" charset="0"/>
                <a:cs typeface="Times New Roman" pitchFamily="18" charset="0"/>
                <a:sym typeface="Wingdings" pitchFamily="2" charset="2"/>
              </a:rPr>
              <a:t>0</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R</a:t>
            </a:r>
            <a:r>
              <a:rPr lang="en-GB" sz="2100" b="1" dirty="0">
                <a:solidFill>
                  <a:srgbClr val="C0504D"/>
                </a:solidFill>
                <a:latin typeface="Constantia" pitchFamily="18" charset="0"/>
                <a:cs typeface="Times New Roman" pitchFamily="18" charset="0"/>
                <a:sym typeface="Wingdings" pitchFamily="2" charset="2"/>
              </a:rPr>
              <a:t>, </a:t>
            </a:r>
            <a:r>
              <a:rPr lang="en-GB" sz="2100" b="1" i="1" dirty="0">
                <a:solidFill>
                  <a:srgbClr val="C0504D"/>
                </a:solidFill>
                <a:latin typeface="Constantia" pitchFamily="18" charset="0"/>
                <a:cs typeface="Times New Roman" pitchFamily="18" charset="0"/>
                <a:sym typeface="Wingdings" pitchFamily="2" charset="2"/>
              </a:rPr>
              <a:t>R/Q</a:t>
            </a:r>
            <a:r>
              <a:rPr lang="en-GB" sz="2100" b="1" dirty="0">
                <a:latin typeface="Constantia" pitchFamily="18" charset="0"/>
                <a:cs typeface="Times New Roman" pitchFamily="18" charset="0"/>
                <a:sym typeface="Wingdings" pitchFamily="2" charset="2"/>
              </a:rPr>
              <a:t> – </a:t>
            </a:r>
            <a:r>
              <a:rPr lang="en-GB" sz="2100" b="1" dirty="0">
                <a:solidFill>
                  <a:srgbClr val="1F497D"/>
                </a:solidFill>
                <a:latin typeface="Constantia" pitchFamily="18" charset="0"/>
                <a:cs typeface="Times New Roman" pitchFamily="18" charset="0"/>
                <a:sym typeface="Wingdings" pitchFamily="2" charset="2"/>
              </a:rPr>
              <a:t>why?</a:t>
            </a:r>
          </a:p>
          <a:p>
            <a:pPr marL="457200" indent="-457200" algn="l">
              <a:spcBef>
                <a:spcPct val="20000"/>
              </a:spcBef>
              <a:buClr>
                <a:schemeClr val="tx1"/>
              </a:buClr>
              <a:buFont typeface="Arial" panose="020B0604020202020204" pitchFamily="34" charset="0"/>
              <a:buChar char="•"/>
            </a:pPr>
            <a:endParaRPr lang="en-GB" sz="2100" b="1" baseline="-25000" dirty="0">
              <a:solidFill>
                <a:srgbClr val="1F497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baseline="-25000" dirty="0">
              <a:solidFill>
                <a:srgbClr val="1F497D"/>
              </a:solidFill>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r>
              <a:rPr lang="en-GB" sz="2400" b="1" dirty="0">
                <a:solidFill>
                  <a:srgbClr val="C0504D"/>
                </a:solidFill>
                <a:latin typeface="Constantia" pitchFamily="18" charset="0"/>
                <a:cs typeface="Times New Roman" pitchFamily="18" charset="0"/>
                <a:sym typeface="Wingdings" pitchFamily="2" charset="2"/>
              </a:rPr>
              <a:t>Resonance frequency, </a:t>
            </a:r>
            <a:r>
              <a:rPr lang="en-GB" sz="2400" b="1" dirty="0">
                <a:solidFill>
                  <a:srgbClr val="C0504D"/>
                </a:solidFill>
                <a:latin typeface="Symbol" panose="05050102010706020507" pitchFamily="18" charset="2"/>
                <a:cs typeface="Times New Roman" pitchFamily="18" charset="0"/>
                <a:sym typeface="Wingdings" pitchFamily="2" charset="2"/>
              </a:rPr>
              <a:t>w</a:t>
            </a:r>
            <a:r>
              <a:rPr lang="en-GB" sz="2400" b="1" baseline="-25000" dirty="0">
                <a:solidFill>
                  <a:srgbClr val="C0504D"/>
                </a:solidFill>
                <a:latin typeface="Constantia" pitchFamily="18" charset="0"/>
                <a:cs typeface="Times New Roman" pitchFamily="18" charset="0"/>
                <a:sym typeface="Wingdings" pitchFamily="2" charset="2"/>
              </a:rPr>
              <a:t>0</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Exactly defined for given application, e.g. </a:t>
            </a:r>
            <a:r>
              <a:rPr lang="en-GB" sz="2100" b="1" i="1" dirty="0" err="1">
                <a:latin typeface="Constantia" pitchFamily="18" charset="0"/>
                <a:cs typeface="Times New Roman" pitchFamily="18" charset="0"/>
                <a:sym typeface="Wingdings" pitchFamily="2" charset="2"/>
              </a:rPr>
              <a:t>hf</a:t>
            </a:r>
            <a:r>
              <a:rPr lang="en-GB" sz="2100" b="1" baseline="-25000" dirty="0" err="1">
                <a:latin typeface="Constantia" pitchFamily="18" charset="0"/>
                <a:cs typeface="Times New Roman" pitchFamily="18" charset="0"/>
                <a:sym typeface="Wingdings" pitchFamily="2" charset="2"/>
              </a:rPr>
              <a:t>rev</a:t>
            </a:r>
            <a:endParaRPr lang="en-GB" sz="2100" b="1" baseline="-25000" dirty="0">
              <a:latin typeface="Constantia" pitchFamily="18" charset="0"/>
              <a:cs typeface="Times New Roman" pitchFamily="18" charset="0"/>
              <a:sym typeface="Wingdings" pitchFamily="2" charset="2"/>
            </a:endParaRPr>
          </a:p>
          <a:p>
            <a:pPr marL="914400" lvl="1"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r>
              <a:rPr lang="en-GB" sz="2400" b="1" dirty="0">
                <a:solidFill>
                  <a:srgbClr val="C0504D"/>
                </a:solidFill>
                <a:latin typeface="Constantia" pitchFamily="18" charset="0"/>
                <a:cs typeface="Times New Roman" pitchFamily="18" charset="0"/>
                <a:sym typeface="Wingdings" pitchFamily="2" charset="2"/>
              </a:rPr>
              <a:t>Shunt impedance, </a:t>
            </a:r>
            <a:r>
              <a:rPr lang="en-GB" sz="2400" b="1" i="1" dirty="0">
                <a:solidFill>
                  <a:srgbClr val="C0504D"/>
                </a:solidFill>
                <a:latin typeface="Constantia" pitchFamily="18" charset="0"/>
                <a:cs typeface="Times New Roman" pitchFamily="18" charset="0"/>
                <a:sym typeface="Wingdings" pitchFamily="2" charset="2"/>
              </a:rPr>
              <a:t>R</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Power required to produce a given voltage </a:t>
            </a:r>
            <a:r>
              <a:rPr lang="en-GB" sz="2100" b="1" dirty="0">
                <a:solidFill>
                  <a:srgbClr val="1F497D"/>
                </a:solidFill>
                <a:latin typeface="Constantia" pitchFamily="18" charset="0"/>
                <a:cs typeface="Times New Roman" pitchFamily="18" charset="0"/>
                <a:sym typeface="Wingdings" pitchFamily="2" charset="2"/>
              </a:rPr>
              <a:t>without beam</a:t>
            </a:r>
          </a:p>
          <a:p>
            <a:pPr marL="914400" lvl="1"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r>
              <a:rPr lang="en-GB" sz="2400" b="1" dirty="0">
                <a:solidFill>
                  <a:srgbClr val="C0504D"/>
                </a:solidFill>
                <a:latin typeface="Constantia" pitchFamily="18" charset="0"/>
                <a:cs typeface="Times New Roman" pitchFamily="18" charset="0"/>
                <a:sym typeface="Wingdings" pitchFamily="2" charset="2"/>
              </a:rPr>
              <a:t>“R-upon-Q”, </a:t>
            </a:r>
            <a:r>
              <a:rPr lang="en-GB" sz="2400" b="1" i="1" dirty="0">
                <a:solidFill>
                  <a:srgbClr val="C0504D"/>
                </a:solidFill>
                <a:latin typeface="Constantia" pitchFamily="18" charset="0"/>
                <a:cs typeface="Times New Roman" pitchFamily="18" charset="0"/>
                <a:sym typeface="Wingdings" pitchFamily="2" charset="2"/>
              </a:rPr>
              <a:t>R</a:t>
            </a:r>
            <a:r>
              <a:rPr lang="en-GB" sz="2400" b="1" dirty="0">
                <a:solidFill>
                  <a:srgbClr val="C0504D"/>
                </a:solidFill>
                <a:latin typeface="Constantia" pitchFamily="18" charset="0"/>
                <a:cs typeface="Times New Roman" pitchFamily="18" charset="0"/>
                <a:sym typeface="Wingdings" pitchFamily="2" charset="2"/>
              </a:rPr>
              <a:t>/</a:t>
            </a:r>
            <a:r>
              <a:rPr lang="en-GB" sz="2400" b="1" i="1" dirty="0">
                <a:solidFill>
                  <a:srgbClr val="C0504D"/>
                </a:solidFill>
                <a:latin typeface="Constantia" pitchFamily="18" charset="0"/>
                <a:cs typeface="Times New Roman" pitchFamily="18" charset="0"/>
                <a:sym typeface="Wingdings" pitchFamily="2" charset="2"/>
              </a:rPr>
              <a:t>Q</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Defined only by the cavity geometry</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Criterion to optimize a geometry</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Detuning with beam proportional to </a:t>
            </a:r>
            <a:r>
              <a:rPr lang="en-GB" sz="2100" b="1" i="1" dirty="0">
                <a:latin typeface="Constantia" pitchFamily="18" charset="0"/>
                <a:cs typeface="Times New Roman" pitchFamily="18" charset="0"/>
                <a:sym typeface="Wingdings" pitchFamily="2" charset="2"/>
              </a:rPr>
              <a:t>R</a:t>
            </a:r>
            <a:r>
              <a:rPr lang="en-GB" sz="2100" b="1" dirty="0">
                <a:latin typeface="Constantia" pitchFamily="18" charset="0"/>
                <a:cs typeface="Times New Roman" pitchFamily="18" charset="0"/>
                <a:sym typeface="Wingdings" pitchFamily="2" charset="2"/>
              </a:rPr>
              <a:t>/</a:t>
            </a:r>
            <a:r>
              <a:rPr lang="en-GB" sz="2100" b="1" i="1" dirty="0">
                <a:latin typeface="Constantia" pitchFamily="18" charset="0"/>
                <a:cs typeface="Times New Roman" pitchFamily="18" charset="0"/>
                <a:sym typeface="Wingdings" pitchFamily="2" charset="2"/>
              </a:rPr>
              <a:t>Q</a:t>
            </a: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4507700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sp>
        <p:nvSpPr>
          <p:cNvPr id="57" name="Rectangle 56"/>
          <p:cNvSpPr/>
          <p:nvPr/>
        </p:nvSpPr>
        <p:spPr>
          <a:xfrm>
            <a:off x="6000750" y="5362576"/>
            <a:ext cx="600075" cy="4953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Why R/Q?</a:t>
            </a:r>
            <a:endParaRPr lang="en-GB" sz="3200" dirty="0">
              <a:solidFill>
                <a:srgbClr val="1F497D"/>
              </a:solidFill>
              <a:latin typeface="Constantia" pitchFamily="18" charset="0"/>
            </a:endParaRPr>
          </a:p>
        </p:txBody>
      </p:sp>
      <p:sp>
        <p:nvSpPr>
          <p:cNvPr id="93" name="Rectangle 7"/>
          <p:cNvSpPr>
            <a:spLocks noChangeArrowheads="1"/>
          </p:cNvSpPr>
          <p:nvPr/>
        </p:nvSpPr>
        <p:spPr bwMode="auto">
          <a:xfrm>
            <a:off x="503237" y="838200"/>
            <a:ext cx="8137526" cy="838200"/>
          </a:xfrm>
          <a:prstGeom prst="rect">
            <a:avLst/>
          </a:prstGeom>
          <a:noFill/>
          <a:ln w="9525">
            <a:noFill/>
            <a:miter lim="800000"/>
            <a:headEnd/>
            <a:tailEnd/>
          </a:ln>
          <a:effectLst/>
        </p:spPr>
        <p:txBody>
          <a:bodyPr/>
          <a:lstStyle/>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Charged particle experiences cavity gap as capacitor</a:t>
            </a: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Cavity geometry with small </a:t>
            </a:r>
            <a:r>
              <a:rPr lang="en-GB" sz="2100" b="1" i="1" dirty="0">
                <a:latin typeface="Constantia" pitchFamily="18" charset="0"/>
                <a:cs typeface="Times New Roman" pitchFamily="18" charset="0"/>
                <a:sym typeface="Wingdings" pitchFamily="2" charset="2"/>
              </a:rPr>
              <a:t>R</a:t>
            </a:r>
            <a:r>
              <a:rPr lang="en-GB" sz="2100" b="1" dirty="0">
                <a:latin typeface="Constantia" pitchFamily="18" charset="0"/>
                <a:cs typeface="Times New Roman" pitchFamily="18" charset="0"/>
                <a:sym typeface="Wingdings" pitchFamily="2" charset="2"/>
              </a:rPr>
              <a:t>/</a:t>
            </a:r>
            <a:r>
              <a:rPr lang="en-GB" sz="2100" b="1" i="1" dirty="0">
                <a:latin typeface="Constantia" pitchFamily="18" charset="0"/>
                <a:cs typeface="Times New Roman" pitchFamily="18" charset="0"/>
                <a:sym typeface="Wingdings" pitchFamily="2" charset="2"/>
              </a:rPr>
              <a:t>Q</a:t>
            </a:r>
            <a:r>
              <a:rPr lang="en-GB" sz="2100" b="1" dirty="0">
                <a:latin typeface="Constantia" pitchFamily="18" charset="0"/>
                <a:cs typeface="Times New Roman" pitchFamily="18" charset="0"/>
                <a:sym typeface="Wingdings" pitchFamily="2" charset="2"/>
              </a:rPr>
              <a:t> to reduce beam loading</a:t>
            </a: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21" name="Picture 20"/>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63007" y="1784103"/>
            <a:ext cx="4346824" cy="2831645"/>
          </a:xfrm>
          <a:prstGeom prst="rect">
            <a:avLst/>
          </a:prstGeom>
        </p:spPr>
      </p:pic>
      <p:grpSp>
        <p:nvGrpSpPr>
          <p:cNvPr id="22" name="Group 21"/>
          <p:cNvGrpSpPr/>
          <p:nvPr/>
        </p:nvGrpSpPr>
        <p:grpSpPr>
          <a:xfrm>
            <a:off x="1016000" y="1432568"/>
            <a:ext cx="2813208" cy="2709877"/>
            <a:chOff x="1092200" y="1432568"/>
            <a:chExt cx="2813208" cy="2709877"/>
          </a:xfrm>
        </p:grpSpPr>
        <p:sp>
          <p:nvSpPr>
            <p:cNvPr id="35" name="Oval 34"/>
            <p:cNvSpPr/>
            <p:nvPr/>
          </p:nvSpPr>
          <p:spPr>
            <a:xfrm>
              <a:off x="1585976" y="2891408"/>
              <a:ext cx="170308" cy="170308"/>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Arrow Connector 36"/>
            <p:cNvCxnSpPr/>
            <p:nvPr/>
          </p:nvCxnSpPr>
          <p:spPr>
            <a:xfrm>
              <a:off x="1813381" y="2976562"/>
              <a:ext cx="1556426" cy="9728"/>
            </a:xfrm>
            <a:prstGeom prst="straightConnector1">
              <a:avLst/>
            </a:prstGeom>
            <a:ln w="47625">
              <a:solidFill>
                <a:srgbClr val="C0504D"/>
              </a:solidFill>
              <a:headEnd w="med" len="lg"/>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309404" y="2767213"/>
              <a:ext cx="338554" cy="415498"/>
            </a:xfrm>
            <a:prstGeom prst="rect">
              <a:avLst/>
            </a:prstGeom>
            <a:noFill/>
          </p:spPr>
          <p:txBody>
            <a:bodyPr wrap="none" rtlCol="0">
              <a:spAutoFit/>
            </a:bodyPr>
            <a:lstStyle/>
            <a:p>
              <a:r>
                <a:rPr lang="en-GB" sz="2100" b="1" i="1" dirty="0">
                  <a:latin typeface="Constantia" panose="02030602050306030303" pitchFamily="18" charset="0"/>
                </a:rPr>
                <a:t>q</a:t>
              </a:r>
            </a:p>
          </p:txBody>
        </p:sp>
        <p:grpSp>
          <p:nvGrpSpPr>
            <p:cNvPr id="20" name="Group 19"/>
            <p:cNvGrpSpPr/>
            <p:nvPr/>
          </p:nvGrpSpPr>
          <p:grpSpPr>
            <a:xfrm>
              <a:off x="1092200" y="1830386"/>
              <a:ext cx="2807811" cy="769666"/>
              <a:chOff x="1092200" y="1830386"/>
              <a:chExt cx="2807811" cy="769666"/>
            </a:xfrm>
          </p:grpSpPr>
          <p:cxnSp>
            <p:nvCxnSpPr>
              <p:cNvPr id="4" name="Straight Connector 3"/>
              <p:cNvCxnSpPr/>
              <p:nvPr/>
            </p:nvCxnSpPr>
            <p:spPr>
              <a:xfrm>
                <a:off x="1092200" y="2600051"/>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2262505" y="1836737"/>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260203" y="1836735"/>
                <a:ext cx="482600"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729706" y="1830386"/>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729706" y="2593699"/>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10800000">
              <a:off x="1097597" y="3372779"/>
              <a:ext cx="2807811" cy="769666"/>
              <a:chOff x="1092200" y="1830386"/>
              <a:chExt cx="2807811" cy="769666"/>
            </a:xfrm>
          </p:grpSpPr>
          <p:cxnSp>
            <p:nvCxnSpPr>
              <p:cNvPr id="44" name="Straight Connector 43"/>
              <p:cNvCxnSpPr/>
              <p:nvPr/>
            </p:nvCxnSpPr>
            <p:spPr>
              <a:xfrm>
                <a:off x="1092200" y="2600051"/>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2262505" y="1836737"/>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2260203" y="1836735"/>
                <a:ext cx="482600"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2729706" y="1830386"/>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729706" y="2593699"/>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grpSp>
        <p:sp>
          <p:nvSpPr>
            <p:cNvPr id="49" name="TextBox 48"/>
            <p:cNvSpPr txBox="1"/>
            <p:nvPr/>
          </p:nvSpPr>
          <p:spPr>
            <a:xfrm>
              <a:off x="2010233" y="1432568"/>
              <a:ext cx="971741" cy="415498"/>
            </a:xfrm>
            <a:prstGeom prst="rect">
              <a:avLst/>
            </a:prstGeom>
            <a:noFill/>
          </p:spPr>
          <p:txBody>
            <a:bodyPr wrap="none" rtlCol="0">
              <a:spAutoFit/>
            </a:bodyPr>
            <a:lstStyle/>
            <a:p>
              <a:pPr algn="ctr"/>
              <a:r>
                <a:rPr lang="en-GB" sz="2100" b="1" dirty="0">
                  <a:latin typeface="Constantia" panose="02030602050306030303" pitchFamily="18" charset="0"/>
                </a:rPr>
                <a:t>Cavity</a:t>
              </a:r>
            </a:p>
          </p:txBody>
        </p:sp>
      </p:gr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9987" y="5285900"/>
            <a:ext cx="4006370" cy="692744"/>
          </a:xfrm>
          <a:prstGeom prst="rect">
            <a:avLst/>
          </a:prstGeom>
        </p:spPr>
      </p:pic>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6292" y="4442124"/>
            <a:ext cx="1186753" cy="258875"/>
          </a:xfrm>
          <a:prstGeom prst="rect">
            <a:avLst/>
          </a:prstGeom>
        </p:spPr>
      </p:pic>
      <p:cxnSp>
        <p:nvCxnSpPr>
          <p:cNvPr id="50" name="Straight Arrow Connector 49"/>
          <p:cNvCxnSpPr/>
          <p:nvPr/>
        </p:nvCxnSpPr>
        <p:spPr>
          <a:xfrm>
            <a:off x="3023045" y="4700999"/>
            <a:ext cx="567880" cy="578549"/>
          </a:xfrm>
          <a:prstGeom prst="straightConnector1">
            <a:avLst/>
          </a:prstGeom>
          <a:ln w="34925">
            <a:solidFill>
              <a:srgbClr val="1F497D"/>
            </a:solidFill>
            <a:headEnd w="med" len="med"/>
            <a:tailEnd type="triangle" w="med" len="lg"/>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7315200" y="5209808"/>
            <a:ext cx="692628" cy="83856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54"/>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93303" y="5285900"/>
            <a:ext cx="1821972" cy="674917"/>
          </a:xfrm>
          <a:prstGeom prst="rect">
            <a:avLst/>
          </a:prstGeom>
        </p:spPr>
      </p:pic>
      <p:sp>
        <p:nvSpPr>
          <p:cNvPr id="63" name="TextBox 62"/>
          <p:cNvSpPr txBox="1"/>
          <p:nvPr/>
        </p:nvSpPr>
        <p:spPr>
          <a:xfrm>
            <a:off x="4572000" y="1510747"/>
            <a:ext cx="3708400" cy="319639"/>
          </a:xfrm>
          <a:prstGeom prst="rect">
            <a:avLst/>
          </a:prstGeom>
          <a:noFill/>
        </p:spPr>
        <p:txBody>
          <a:bodyPr wrap="square" rtlCol="0">
            <a:spAutoFit/>
          </a:bodyPr>
          <a:lstStyle/>
          <a:p>
            <a:pPr algn="ctr"/>
            <a:r>
              <a:rPr lang="en-US" sz="1477" b="1" dirty="0">
                <a:solidFill>
                  <a:srgbClr val="1F497D"/>
                </a:solidFill>
                <a:latin typeface="Constantia" panose="02030602050306030303" pitchFamily="18" charset="0"/>
              </a:rPr>
              <a:t>Beam induced voltage</a:t>
            </a:r>
            <a:endParaRPr lang="en-GB" sz="1477" b="1" dirty="0">
              <a:solidFill>
                <a:srgbClr val="1F497D"/>
              </a:solidFill>
              <a:latin typeface="Constantia" panose="02030602050306030303" pitchFamily="18" charset="0"/>
            </a:endParaRPr>
          </a:p>
        </p:txBody>
      </p:sp>
    </p:spTree>
    <p:extLst>
      <p:ext uri="{BB962C8B-B14F-4D97-AF65-F5344CB8AC3E}">
        <p14:creationId xmlns:p14="http://schemas.microsoft.com/office/powerpoint/2010/main" val="22347190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503238" y="838200"/>
            <a:ext cx="8101012" cy="838200"/>
          </a:xfrm>
          <a:prstGeom prst="rect">
            <a:avLst/>
          </a:prstGeom>
          <a:noFill/>
          <a:ln w="9525">
            <a:noFill/>
            <a:miter lim="800000"/>
            <a:headEnd/>
            <a:tailEnd/>
          </a:ln>
          <a:effectLst/>
        </p:spPr>
        <p:txBody>
          <a:bodyPr/>
          <a:lstStyle/>
          <a:p>
            <a:pPr marL="457200" indent="-457200" algn="l">
              <a:spcBef>
                <a:spcPct val="20000"/>
              </a:spcBef>
              <a:buFont typeface="Arial" panose="020B0604020202020204" pitchFamily="34" charset="0"/>
              <a:buChar char="•"/>
            </a:pPr>
            <a:r>
              <a:rPr lang="en-GB" sz="2100" b="1" dirty="0">
                <a:solidFill>
                  <a:srgbClr val="C0504D"/>
                </a:solidFill>
                <a:latin typeface="Constantia" pitchFamily="18" charset="0"/>
                <a:cs typeface="Times New Roman" pitchFamily="18" charset="0"/>
                <a:sym typeface="Wingdings" pitchFamily="2" charset="2"/>
              </a:rPr>
              <a:t>RF wavelength large below ~10 MHz: &gt;30 m</a:t>
            </a:r>
          </a:p>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Would need huge cavities </a:t>
            </a:r>
            <a:r>
              <a:rPr lang="en-GB" sz="2100" b="1" dirty="0">
                <a:latin typeface="Constantia" pitchFamily="18" charset="0"/>
                <a:cs typeface="Times New Roman" pitchFamily="18" charset="0"/>
                <a:sym typeface="Symbol" panose="05050102010706020507" pitchFamily="18" charset="2"/>
              </a:rPr>
              <a:t> too large for accelerators</a:t>
            </a: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Line resonators: </a:t>
            </a:r>
            <a:r>
              <a:rPr lang="en-GB" sz="2100" b="1" dirty="0">
                <a:solidFill>
                  <a:srgbClr val="C0504D"/>
                </a:solidFill>
                <a:latin typeface="Symbol" panose="05050102010706020507" pitchFamily="18" charset="2"/>
                <a:cs typeface="Times New Roman" pitchFamily="18" charset="0"/>
                <a:sym typeface="Wingdings" pitchFamily="2" charset="2"/>
              </a:rPr>
              <a:t>l</a:t>
            </a:r>
            <a:r>
              <a:rPr lang="en-GB" sz="2100" b="1" dirty="0">
                <a:solidFill>
                  <a:srgbClr val="C0504D"/>
                </a:solidFill>
                <a:latin typeface="Constantia" pitchFamily="18" charset="0"/>
                <a:cs typeface="Times New Roman" pitchFamily="18" charset="0"/>
                <a:sym typeface="Wingdings" pitchFamily="2" charset="2"/>
              </a:rPr>
              <a:t>/4 resonator</a:t>
            </a: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algn="l">
              <a:spcBef>
                <a:spcPct val="20000"/>
              </a:spcBef>
            </a:pPr>
            <a:endParaRPr lang="en-GB" sz="2100" b="1" dirty="0">
              <a:latin typeface="Constantia" pitchFamily="18" charset="0"/>
              <a:cs typeface="Times New Roman" pitchFamily="18" charset="0"/>
              <a:sym typeface="Wingdings" pitchFamily="2" charset="2"/>
            </a:endParaRPr>
          </a:p>
          <a:p>
            <a:pPr marL="914400" lvl="1" indent="-457200">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914400" lvl="1" indent="-457200">
              <a:spcBef>
                <a:spcPct val="20000"/>
              </a:spcBef>
              <a:buFont typeface="Symbol" panose="05050102010706020507" pitchFamily="18" charset="2"/>
              <a:buChar char="®"/>
            </a:pPr>
            <a:r>
              <a:rPr lang="en-GB" b="1" dirty="0">
                <a:latin typeface="Constantia" pitchFamily="18" charset="0"/>
                <a:cs typeface="Times New Roman" pitchFamily="18" charset="0"/>
                <a:sym typeface="Wingdings" pitchFamily="2" charset="2"/>
              </a:rPr>
              <a:t>Short circuit on one side		</a:t>
            </a:r>
            <a:r>
              <a:rPr lang="en-GB" b="1" dirty="0">
                <a:latin typeface="Constantia" pitchFamily="18" charset="0"/>
                <a:cs typeface="Times New Roman" pitchFamily="18" charset="0"/>
                <a:sym typeface="Symbol" panose="05050102010706020507" pitchFamily="18" charset="2"/>
              </a:rPr>
              <a:t> </a:t>
            </a:r>
            <a:r>
              <a:rPr lang="en-GB" b="1" dirty="0">
                <a:latin typeface="Constantia" pitchFamily="18" charset="0"/>
                <a:cs typeface="Times New Roman" pitchFamily="18" charset="0"/>
                <a:sym typeface="Wingdings" pitchFamily="2" charset="2"/>
              </a:rPr>
              <a:t>Voltage is zero</a:t>
            </a:r>
          </a:p>
          <a:p>
            <a:pPr marL="914400" lvl="1" indent="-457200">
              <a:spcBef>
                <a:spcPct val="20000"/>
              </a:spcBef>
              <a:buFont typeface="Symbol" panose="05050102010706020507" pitchFamily="18" charset="2"/>
              <a:buChar char="®"/>
            </a:pPr>
            <a:r>
              <a:rPr lang="en-GB" b="1" dirty="0">
                <a:latin typeface="Constantia" pitchFamily="18" charset="0"/>
                <a:cs typeface="Times New Roman" pitchFamily="18" charset="0"/>
                <a:sym typeface="Wingdings" pitchFamily="2" charset="2"/>
              </a:rPr>
              <a:t>Open end on other 		</a:t>
            </a:r>
            <a:r>
              <a:rPr lang="en-GB" b="1" dirty="0">
                <a:latin typeface="Constantia" pitchFamily="18" charset="0"/>
                <a:cs typeface="Times New Roman" pitchFamily="18" charset="0"/>
                <a:sym typeface="Symbol" panose="05050102010706020507" pitchFamily="18" charset="2"/>
              </a:rPr>
              <a:t> </a:t>
            </a:r>
            <a:r>
              <a:rPr lang="en-GB" b="1" dirty="0">
                <a:latin typeface="Constantia" pitchFamily="18" charset="0"/>
                <a:cs typeface="Times New Roman" pitchFamily="18" charset="0"/>
                <a:sym typeface="Wingdings" pitchFamily="2" charset="2"/>
              </a:rPr>
              <a:t>No current but voltage</a:t>
            </a:r>
          </a:p>
          <a:p>
            <a:pPr marL="914400" lvl="1" indent="-457200">
              <a:spcBef>
                <a:spcPct val="20000"/>
              </a:spcBef>
              <a:buFont typeface="Symbol" panose="05050102010706020507" pitchFamily="18" charset="2"/>
              <a:buChar char="®"/>
            </a:pPr>
            <a:endParaRPr lang="en-GB" b="1" dirty="0">
              <a:latin typeface="Constantia" pitchFamily="18" charset="0"/>
              <a:cs typeface="Times New Roman" pitchFamily="18" charset="0"/>
              <a:sym typeface="Wingdings" pitchFamily="2" charset="2"/>
            </a:endParaRPr>
          </a:p>
          <a:p>
            <a:pPr algn="ctr">
              <a:spcBef>
                <a:spcPct val="20000"/>
              </a:spcBef>
            </a:pPr>
            <a:r>
              <a:rPr lang="en-GB" sz="2100" b="1" dirty="0">
                <a:solidFill>
                  <a:srgbClr val="1F497D"/>
                </a:solidFill>
                <a:latin typeface="Constantia" pitchFamily="18" charset="0"/>
                <a:cs typeface="Times New Roman" pitchFamily="18" charset="0"/>
                <a:sym typeface="Wingdings" pitchFamily="2" charset="2"/>
              </a:rPr>
              <a:t>Why is this resonator so common in particle accelerators?</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spcBef>
                <a:spcPct val="20000"/>
              </a:spcBef>
              <a:buClr>
                <a:schemeClr val="tx1"/>
              </a:buClr>
            </a:pPr>
            <a:endParaRPr lang="en-GB" sz="2100" b="1" dirty="0">
              <a:latin typeface="Constantia" pitchFamily="18" charset="0"/>
              <a:cs typeface="Times New Roman" pitchFamily="18" charset="0"/>
              <a:sym typeface="Wingdings" pitchFamily="2" charset="2"/>
            </a:endParaRPr>
          </a:p>
        </p:txBody>
      </p:sp>
      <p:sp>
        <p:nvSpPr>
          <p:cNvPr id="26" name="Rectangle 25"/>
          <p:cNvSpPr/>
          <p:nvPr/>
        </p:nvSpPr>
        <p:spPr>
          <a:xfrm>
            <a:off x="2754549" y="3521413"/>
            <a:ext cx="4773930" cy="62257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2669088" y="2116374"/>
            <a:ext cx="5179395" cy="2522325"/>
            <a:chOff x="1168399" y="2701968"/>
            <a:chExt cx="4204800" cy="2047705"/>
          </a:xfrm>
        </p:grpSpPr>
        <p:pic>
          <p:nvPicPr>
            <p:cNvPr id="11" name="Picture 10"/>
            <p:cNvPicPr>
              <a:picLocks/>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1168399" y="2701968"/>
              <a:ext cx="4204800" cy="2047705"/>
            </a:xfrm>
            <a:prstGeom prst="rect">
              <a:avLst/>
            </a:prstGeom>
          </p:spPr>
        </p:pic>
        <p:sp>
          <p:nvSpPr>
            <p:cNvPr id="13" name="Rectangle 12"/>
            <p:cNvSpPr/>
            <p:nvPr/>
          </p:nvSpPr>
          <p:spPr>
            <a:xfrm>
              <a:off x="2688658" y="4443771"/>
              <a:ext cx="916782" cy="2945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2731293" y="3949541"/>
              <a:ext cx="916782" cy="29451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3226495" y="3552078"/>
              <a:ext cx="1023937" cy="209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4133850" y="2979767"/>
              <a:ext cx="659605" cy="2945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4924426" y="2979766"/>
              <a:ext cx="275794" cy="572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7" name="Rectangle 3"/>
          <p:cNvSpPr>
            <a:spLocks noChangeArrowheads="1"/>
          </p:cNvSpPr>
          <p:nvPr/>
        </p:nvSpPr>
        <p:spPr bwMode="auto">
          <a:xfrm>
            <a:off x="351693" y="507248"/>
            <a:ext cx="8440615" cy="519423"/>
          </a:xfrm>
          <a:prstGeom prst="rect">
            <a:avLst/>
          </a:prstGeom>
          <a:noFill/>
          <a:ln w="9525">
            <a:noFill/>
            <a:miter lim="800000"/>
            <a:headEnd/>
            <a:tailEnd/>
          </a:ln>
          <a:effectLst/>
        </p:spPr>
        <p:txBody>
          <a:bodyPr anchor="ctr"/>
          <a:lstStyle/>
          <a:p>
            <a:pPr defTabSz="779173">
              <a:spcBef>
                <a:spcPct val="0"/>
              </a:spcBef>
            </a:pPr>
            <a:endParaRPr lang="en-GB" sz="2727" dirty="0">
              <a:solidFill>
                <a:srgbClr val="1F497D"/>
              </a:solidFill>
              <a:latin typeface="Constantia" panose="02030602050306030303" pitchFamily="18" charset="0"/>
              <a:cs typeface="Arial" panose="020B0604020202020204" pitchFamily="34" charset="0"/>
            </a:endParaRPr>
          </a:p>
        </p:txBody>
      </p:sp>
      <p:sp>
        <p:nvSpPr>
          <p:cNvPr id="1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cavities in low frequency range</a:t>
            </a:r>
            <a:endParaRPr lang="en-GB" sz="3200" dirty="0">
              <a:solidFill>
                <a:srgbClr val="1F497D"/>
              </a:solidFill>
              <a:latin typeface="Constantia" pitchFamily="18" charset="0"/>
            </a:endParaRPr>
          </a:p>
        </p:txBody>
      </p:sp>
      <p:sp>
        <p:nvSpPr>
          <p:cNvPr id="22" name="TextBox 21"/>
          <p:cNvSpPr txBox="1"/>
          <p:nvPr/>
        </p:nvSpPr>
        <p:spPr>
          <a:xfrm>
            <a:off x="2954916" y="2448321"/>
            <a:ext cx="931794" cy="348109"/>
          </a:xfrm>
          <a:prstGeom prst="rect">
            <a:avLst/>
          </a:prstGeom>
          <a:noFill/>
        </p:spPr>
        <p:txBody>
          <a:bodyPr wrap="none" rtlCol="0">
            <a:spAutoFit/>
          </a:bodyPr>
          <a:lstStyle/>
          <a:p>
            <a:pPr defTabSz="422041"/>
            <a:r>
              <a:rPr lang="en-GB" sz="1662" b="1" dirty="0">
                <a:solidFill>
                  <a:prstClr val="black"/>
                </a:solidFill>
                <a:latin typeface="Constantia" panose="02030602050306030303" pitchFamily="18" charset="0"/>
              </a:rPr>
              <a:t>Voltage</a:t>
            </a:r>
          </a:p>
        </p:txBody>
      </p:sp>
      <p:sp>
        <p:nvSpPr>
          <p:cNvPr id="23" name="TextBox 22"/>
          <p:cNvSpPr txBox="1"/>
          <p:nvPr/>
        </p:nvSpPr>
        <p:spPr>
          <a:xfrm>
            <a:off x="6285972" y="2427455"/>
            <a:ext cx="970650" cy="348109"/>
          </a:xfrm>
          <a:prstGeom prst="rect">
            <a:avLst/>
          </a:prstGeom>
          <a:noFill/>
        </p:spPr>
        <p:txBody>
          <a:bodyPr wrap="none" rtlCol="0">
            <a:spAutoFit/>
          </a:bodyPr>
          <a:lstStyle/>
          <a:p>
            <a:pPr defTabSz="422041"/>
            <a:r>
              <a:rPr lang="en-GB" sz="1662" b="1" dirty="0">
                <a:solidFill>
                  <a:prstClr val="black"/>
                </a:solidFill>
                <a:latin typeface="Constantia" panose="02030602050306030303" pitchFamily="18" charset="0"/>
              </a:rPr>
              <a:t>Current</a:t>
            </a:r>
          </a:p>
        </p:txBody>
      </p:sp>
      <p:sp>
        <p:nvSpPr>
          <p:cNvPr id="27" name="TextBox 26"/>
          <p:cNvSpPr txBox="1"/>
          <p:nvPr/>
        </p:nvSpPr>
        <p:spPr>
          <a:xfrm>
            <a:off x="3299326" y="3659253"/>
            <a:ext cx="4336085" cy="348109"/>
          </a:xfrm>
          <a:prstGeom prst="rect">
            <a:avLst/>
          </a:prstGeom>
          <a:noFill/>
        </p:spPr>
        <p:txBody>
          <a:bodyPr wrap="square" rtlCol="0">
            <a:spAutoFit/>
          </a:bodyPr>
          <a:lstStyle/>
          <a:p>
            <a:pPr defTabSz="422041"/>
            <a:r>
              <a:rPr lang="en-GB" sz="1662" b="1" dirty="0">
                <a:solidFill>
                  <a:prstClr val="black"/>
                </a:solidFill>
                <a:latin typeface="Constantia" panose="02030602050306030303" pitchFamily="18" charset="0"/>
              </a:rPr>
              <a:t>Transmission line, impedance </a:t>
            </a:r>
            <a:r>
              <a:rPr lang="en-GB" sz="1662" b="1" i="1" dirty="0">
                <a:solidFill>
                  <a:prstClr val="black"/>
                </a:solidFill>
                <a:latin typeface="Constantia" panose="02030602050306030303" pitchFamily="18" charset="0"/>
              </a:rPr>
              <a:t>Z</a:t>
            </a:r>
            <a:r>
              <a:rPr lang="en-GB" sz="1662" b="1" baseline="-25000" dirty="0">
                <a:solidFill>
                  <a:prstClr val="black"/>
                </a:solidFill>
                <a:latin typeface="Constantia" panose="02030602050306030303" pitchFamily="18" charset="0"/>
              </a:rPr>
              <a:t>L</a:t>
            </a:r>
          </a:p>
        </p:txBody>
      </p:sp>
      <p:sp>
        <p:nvSpPr>
          <p:cNvPr id="28" name="TextBox 27"/>
          <p:cNvSpPr txBox="1"/>
          <p:nvPr/>
        </p:nvSpPr>
        <p:spPr>
          <a:xfrm>
            <a:off x="4492080" y="4235910"/>
            <a:ext cx="1231427" cy="353943"/>
          </a:xfrm>
          <a:prstGeom prst="rect">
            <a:avLst/>
          </a:prstGeom>
          <a:noFill/>
        </p:spPr>
        <p:txBody>
          <a:bodyPr wrap="none" rtlCol="0">
            <a:spAutoFit/>
          </a:bodyPr>
          <a:lstStyle/>
          <a:p>
            <a:pPr algn="ctr" defTabSz="422041"/>
            <a:r>
              <a:rPr lang="en-GB" sz="1700" b="1" dirty="0">
                <a:solidFill>
                  <a:prstClr val="black"/>
                </a:solidFill>
                <a:latin typeface="Symbol" panose="05050102010706020507" pitchFamily="18" charset="2"/>
              </a:rPr>
              <a:t>l</a:t>
            </a:r>
            <a:r>
              <a:rPr lang="en-GB" sz="1700" b="1" dirty="0">
                <a:solidFill>
                  <a:prstClr val="black"/>
                </a:solidFill>
                <a:latin typeface="Constantia" panose="02030602050306030303" pitchFamily="18" charset="0"/>
              </a:rPr>
              <a:t>/4 length</a:t>
            </a:r>
          </a:p>
        </p:txBody>
      </p:sp>
      <p:sp>
        <p:nvSpPr>
          <p:cNvPr id="29" name="Down Arrow 28"/>
          <p:cNvSpPr/>
          <p:nvPr/>
        </p:nvSpPr>
        <p:spPr bwMode="auto">
          <a:xfrm rot="16200000">
            <a:off x="1896642" y="3405116"/>
            <a:ext cx="511553" cy="899518"/>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sp>
        <p:nvSpPr>
          <p:cNvPr id="30" name="TextBox 29"/>
          <p:cNvSpPr txBox="1"/>
          <p:nvPr/>
        </p:nvSpPr>
        <p:spPr>
          <a:xfrm>
            <a:off x="923644" y="3624949"/>
            <a:ext cx="739305" cy="415498"/>
          </a:xfrm>
          <a:prstGeom prst="rect">
            <a:avLst/>
          </a:prstGeom>
          <a:noFill/>
        </p:spPr>
        <p:txBody>
          <a:bodyPr wrap="none" rtlCol="0">
            <a:spAutoFit/>
          </a:bodyPr>
          <a:lstStyle/>
          <a:p>
            <a:pPr defTabSz="422041"/>
            <a:r>
              <a:rPr lang="en-GB" sz="2100" b="1" i="1" dirty="0">
                <a:latin typeface="Constantia" panose="02030602050306030303" pitchFamily="18" charset="0"/>
              </a:rPr>
              <a:t>Z</a:t>
            </a:r>
            <a:r>
              <a:rPr lang="en-GB" sz="2100" b="1" dirty="0">
                <a:latin typeface="Constantia" panose="02030602050306030303" pitchFamily="18" charset="0"/>
              </a:rPr>
              <a:t>(</a:t>
            </a:r>
            <a:r>
              <a:rPr lang="en-GB" sz="2100" b="1" dirty="0">
                <a:latin typeface="Symbol" panose="05050102010706020507" pitchFamily="18" charset="2"/>
              </a:rPr>
              <a:t>w</a:t>
            </a:r>
            <a:r>
              <a:rPr lang="en-GB" sz="2100" b="1" dirty="0">
                <a:latin typeface="Constantia" panose="02030602050306030303" pitchFamily="18" charset="0"/>
              </a:rPr>
              <a:t>)</a:t>
            </a:r>
          </a:p>
        </p:txBody>
      </p:sp>
      <p:sp>
        <p:nvSpPr>
          <p:cNvPr id="32" name="TextBox 31"/>
          <p:cNvSpPr txBox="1"/>
          <p:nvPr/>
        </p:nvSpPr>
        <p:spPr>
          <a:xfrm>
            <a:off x="7589419" y="3552933"/>
            <a:ext cx="1069973" cy="603883"/>
          </a:xfrm>
          <a:prstGeom prst="rect">
            <a:avLst/>
          </a:prstGeom>
          <a:noFill/>
        </p:spPr>
        <p:txBody>
          <a:bodyPr wrap="square" rtlCol="0">
            <a:spAutoFit/>
          </a:bodyPr>
          <a:lstStyle/>
          <a:p>
            <a:pPr defTabSz="422041"/>
            <a:r>
              <a:rPr lang="en-GB" sz="1662" b="1" dirty="0">
                <a:solidFill>
                  <a:srgbClr val="C0504D"/>
                </a:solidFill>
                <a:latin typeface="Constantia" panose="02030602050306030303" pitchFamily="18" charset="0"/>
              </a:rPr>
              <a:t>Short-</a:t>
            </a:r>
            <a:br>
              <a:rPr lang="en-GB" sz="1662" b="1" dirty="0">
                <a:solidFill>
                  <a:srgbClr val="C0504D"/>
                </a:solidFill>
                <a:latin typeface="Constantia" panose="02030602050306030303" pitchFamily="18" charset="0"/>
              </a:rPr>
            </a:br>
            <a:r>
              <a:rPr lang="en-GB" sz="1662" b="1" dirty="0">
                <a:solidFill>
                  <a:srgbClr val="C0504D"/>
                </a:solidFill>
                <a:latin typeface="Constantia" panose="02030602050306030303" pitchFamily="18" charset="0"/>
              </a:rPr>
              <a:t>circuit</a:t>
            </a:r>
          </a:p>
        </p:txBody>
      </p:sp>
    </p:spTree>
    <p:extLst>
      <p:ext uri="{BB962C8B-B14F-4D97-AF65-F5344CB8AC3E}">
        <p14:creationId xmlns:p14="http://schemas.microsoft.com/office/powerpoint/2010/main" val="18642986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503238" y="838200"/>
            <a:ext cx="8101012" cy="838200"/>
          </a:xfrm>
          <a:prstGeom prst="rect">
            <a:avLst/>
          </a:prstGeom>
          <a:noFill/>
          <a:ln w="9525">
            <a:noFill/>
            <a:miter lim="800000"/>
            <a:headEnd/>
            <a:tailEnd/>
          </a:ln>
          <a:effectLst/>
        </p:spPr>
        <p:txBody>
          <a:bodyPr/>
          <a:lstStyle/>
          <a:p>
            <a:pPr marL="457200" indent="-457200" algn="l">
              <a:spcBef>
                <a:spcPct val="20000"/>
              </a:spcBef>
              <a:buFont typeface="Arial" panose="020B0604020202020204" pitchFamily="34" charset="0"/>
              <a:buChar char="•"/>
            </a:pPr>
            <a:r>
              <a:rPr lang="en-GB" sz="2100" b="1" dirty="0">
                <a:latin typeface="Constantia" pitchFamily="18" charset="0"/>
                <a:cs typeface="Times New Roman" pitchFamily="18" charset="0"/>
                <a:sym typeface="Wingdings" pitchFamily="2" charset="2"/>
              </a:rPr>
              <a:t>Coaxial structure with inner conductor as beam pipe</a:t>
            </a:r>
          </a:p>
        </p:txBody>
      </p:sp>
      <p:sp>
        <p:nvSpPr>
          <p:cNvPr id="1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cavities in low frequency range</a:t>
            </a:r>
            <a:endParaRPr lang="en-GB" sz="3200" dirty="0">
              <a:solidFill>
                <a:srgbClr val="1F497D"/>
              </a:solidFill>
              <a:latin typeface="Constantia" pitchFamily="18" charset="0"/>
            </a:endParaRPr>
          </a:p>
        </p:txBody>
      </p:sp>
      <p:grpSp>
        <p:nvGrpSpPr>
          <p:cNvPr id="7" name="Group 6"/>
          <p:cNvGrpSpPr/>
          <p:nvPr/>
        </p:nvGrpSpPr>
        <p:grpSpPr>
          <a:xfrm>
            <a:off x="3073348" y="1739404"/>
            <a:ext cx="4510620" cy="1080000"/>
            <a:chOff x="2053876" y="2160000"/>
            <a:chExt cx="4510620" cy="1080000"/>
          </a:xfrm>
        </p:grpSpPr>
        <p:cxnSp>
          <p:nvCxnSpPr>
            <p:cNvPr id="3" name="Straight Connector 2"/>
            <p:cNvCxnSpPr/>
            <p:nvPr/>
          </p:nvCxnSpPr>
          <p:spPr>
            <a:xfrm>
              <a:off x="2160000" y="216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160000" y="324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6348496" y="216000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6420496"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p:nvPr/>
          </p:nvCxnSpPr>
          <p:spPr>
            <a:xfrm>
              <a:off x="2160000" y="252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160000" y="288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2128542"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p:cNvSpPr/>
            <p:nvPr/>
          </p:nvSpPr>
          <p:spPr>
            <a:xfrm>
              <a:off x="2053876" y="2160000"/>
              <a:ext cx="216000" cy="10800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3" name="Down Arrow 42"/>
          <p:cNvSpPr/>
          <p:nvPr/>
        </p:nvSpPr>
        <p:spPr bwMode="auto">
          <a:xfrm rot="16200000">
            <a:off x="1751255" y="1967778"/>
            <a:ext cx="511553" cy="608742"/>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sp>
        <p:nvSpPr>
          <p:cNvPr id="44" name="TextBox 43"/>
          <p:cNvSpPr txBox="1"/>
          <p:nvPr/>
        </p:nvSpPr>
        <p:spPr>
          <a:xfrm>
            <a:off x="923645" y="2042223"/>
            <a:ext cx="739305" cy="415498"/>
          </a:xfrm>
          <a:prstGeom prst="rect">
            <a:avLst/>
          </a:prstGeom>
          <a:noFill/>
        </p:spPr>
        <p:txBody>
          <a:bodyPr wrap="none" rtlCol="0">
            <a:spAutoFit/>
          </a:bodyPr>
          <a:lstStyle/>
          <a:p>
            <a:pPr defTabSz="422041"/>
            <a:r>
              <a:rPr lang="en-GB" sz="2100" b="1" i="1" dirty="0">
                <a:latin typeface="Constantia" panose="02030602050306030303" pitchFamily="18" charset="0"/>
              </a:rPr>
              <a:t>Z</a:t>
            </a:r>
            <a:r>
              <a:rPr lang="en-GB" sz="2100" b="1" dirty="0">
                <a:latin typeface="Constantia" panose="02030602050306030303" pitchFamily="18" charset="0"/>
              </a:rPr>
              <a:t>(</a:t>
            </a:r>
            <a:r>
              <a:rPr lang="en-GB" sz="2100" b="1" dirty="0">
                <a:latin typeface="Symbol" panose="05050102010706020507" pitchFamily="18" charset="2"/>
              </a:rPr>
              <a:t>w</a:t>
            </a:r>
            <a:r>
              <a:rPr lang="en-GB" sz="2100" b="1" dirty="0">
                <a:latin typeface="Constantia" panose="02030602050306030303" pitchFamily="18" charset="0"/>
              </a:rPr>
              <a:t>)</a:t>
            </a:r>
          </a:p>
        </p:txBody>
      </p:sp>
      <p:grpSp>
        <p:nvGrpSpPr>
          <p:cNvPr id="76" name="Group 75"/>
          <p:cNvGrpSpPr/>
          <p:nvPr/>
        </p:nvGrpSpPr>
        <p:grpSpPr>
          <a:xfrm>
            <a:off x="2540000" y="1655528"/>
            <a:ext cx="5254097" cy="1233241"/>
            <a:chOff x="2540000" y="3873500"/>
            <a:chExt cx="5254097" cy="1233241"/>
          </a:xfrm>
        </p:grpSpPr>
        <p:sp>
          <p:nvSpPr>
            <p:cNvPr id="74" name="Rectangle 73"/>
            <p:cNvSpPr/>
            <p:nvPr/>
          </p:nvSpPr>
          <p:spPr>
            <a:xfrm>
              <a:off x="2540000" y="3873500"/>
              <a:ext cx="5254097" cy="1233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6" name="Group 45"/>
            <p:cNvGrpSpPr/>
            <p:nvPr/>
          </p:nvGrpSpPr>
          <p:grpSpPr>
            <a:xfrm>
              <a:off x="2655055" y="3960000"/>
              <a:ext cx="4928913" cy="1080000"/>
              <a:chOff x="1635583" y="2160000"/>
              <a:chExt cx="4928913" cy="1080000"/>
            </a:xfrm>
          </p:grpSpPr>
          <p:cxnSp>
            <p:nvCxnSpPr>
              <p:cNvPr id="47" name="Straight Connector 46"/>
              <p:cNvCxnSpPr>
                <a:stCxn id="54" idx="0"/>
              </p:cNvCxnSpPr>
              <p:nvPr/>
            </p:nvCxnSpPr>
            <p:spPr>
              <a:xfrm>
                <a:off x="1743583" y="2160000"/>
                <a:ext cx="4725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54" idx="4"/>
              </p:cNvCxnSpPr>
              <p:nvPr/>
            </p:nvCxnSpPr>
            <p:spPr>
              <a:xfrm>
                <a:off x="1743583" y="3240000"/>
                <a:ext cx="4725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6348496" y="216000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p:cNvSpPr/>
              <p:nvPr/>
            </p:nvSpPr>
            <p:spPr>
              <a:xfrm>
                <a:off x="6420496"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Straight Connector 50"/>
              <p:cNvCxnSpPr/>
              <p:nvPr/>
            </p:nvCxnSpPr>
            <p:spPr>
              <a:xfrm>
                <a:off x="2160000" y="252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160000" y="288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Oval 52"/>
              <p:cNvSpPr/>
              <p:nvPr/>
            </p:nvSpPr>
            <p:spPr>
              <a:xfrm>
                <a:off x="2128542"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p:cNvSpPr/>
              <p:nvPr/>
            </p:nvSpPr>
            <p:spPr>
              <a:xfrm>
                <a:off x="1635583" y="2160000"/>
                <a:ext cx="216000" cy="10800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5" name="Oval 54"/>
            <p:cNvSpPr/>
            <p:nvPr/>
          </p:nvSpPr>
          <p:spPr>
            <a:xfrm>
              <a:off x="2731817" y="43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8" name="Group 77"/>
          <p:cNvGrpSpPr/>
          <p:nvPr/>
        </p:nvGrpSpPr>
        <p:grpSpPr>
          <a:xfrm>
            <a:off x="2101172" y="2101785"/>
            <a:ext cx="1777464" cy="1304597"/>
            <a:chOff x="417203" y="5450400"/>
            <a:chExt cx="1777464" cy="1304597"/>
          </a:xfrm>
        </p:grpSpPr>
        <p:grpSp>
          <p:nvGrpSpPr>
            <p:cNvPr id="12" name="Group 11"/>
            <p:cNvGrpSpPr/>
            <p:nvPr/>
          </p:nvGrpSpPr>
          <p:grpSpPr>
            <a:xfrm>
              <a:off x="1047508" y="5451928"/>
              <a:ext cx="487614" cy="359998"/>
              <a:chOff x="2732400" y="4320015"/>
              <a:chExt cx="487614" cy="360001"/>
            </a:xfrm>
          </p:grpSpPr>
          <p:cxnSp>
            <p:nvCxnSpPr>
              <p:cNvPr id="58" name="Straight Connector 57"/>
              <p:cNvCxnSpPr/>
              <p:nvPr/>
            </p:nvCxnSpPr>
            <p:spPr>
              <a:xfrm>
                <a:off x="2758513" y="4680016"/>
                <a:ext cx="42095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2732400" y="4320015"/>
                <a:ext cx="72000" cy="360001"/>
              </a:xfrm>
              <a:prstGeom prst="ellipse">
                <a:avLst/>
              </a:prstGeom>
              <a:solidFill>
                <a:schemeClr val="bg1"/>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p:cNvSpPr/>
              <p:nvPr/>
            </p:nvSpPr>
            <p:spPr>
              <a:xfrm>
                <a:off x="3148014" y="4320015"/>
                <a:ext cx="72000" cy="360001"/>
              </a:xfrm>
              <a:prstGeom prst="ellipse">
                <a:avLst/>
              </a:prstGeom>
              <a:solidFill>
                <a:schemeClr val="bg1"/>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3" name="TextBox 72"/>
            <p:cNvSpPr txBox="1"/>
            <p:nvPr/>
          </p:nvSpPr>
          <p:spPr>
            <a:xfrm>
              <a:off x="417203" y="6151114"/>
              <a:ext cx="1777464" cy="603883"/>
            </a:xfrm>
            <a:prstGeom prst="rect">
              <a:avLst/>
            </a:prstGeom>
            <a:noFill/>
          </p:spPr>
          <p:txBody>
            <a:bodyPr wrap="square" rtlCol="0">
              <a:spAutoFit/>
            </a:bodyPr>
            <a:lstStyle/>
            <a:p>
              <a:pPr algn="ctr" defTabSz="422041"/>
              <a:r>
                <a:rPr lang="en-GB" sz="1662" b="1" dirty="0">
                  <a:solidFill>
                    <a:srgbClr val="FF0000"/>
                  </a:solidFill>
                  <a:latin typeface="Constantia" panose="02030602050306030303" pitchFamily="18" charset="0"/>
                </a:rPr>
                <a:t>Accelerating gap, isolated</a:t>
              </a:r>
            </a:p>
          </p:txBody>
        </p:sp>
        <p:cxnSp>
          <p:nvCxnSpPr>
            <p:cNvPr id="77" name="Straight Connector 76"/>
            <p:cNvCxnSpPr/>
            <p:nvPr/>
          </p:nvCxnSpPr>
          <p:spPr>
            <a:xfrm>
              <a:off x="1072800" y="5450400"/>
              <a:ext cx="42095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82" name="Group 81"/>
          <p:cNvGrpSpPr/>
          <p:nvPr/>
        </p:nvGrpSpPr>
        <p:grpSpPr>
          <a:xfrm>
            <a:off x="4134327" y="2112150"/>
            <a:ext cx="2109309" cy="348109"/>
            <a:chOff x="4134327" y="2112150"/>
            <a:chExt cx="2109309" cy="348109"/>
          </a:xfrm>
        </p:grpSpPr>
        <p:sp>
          <p:nvSpPr>
            <p:cNvPr id="81" name="Left-Right Arrow 80"/>
            <p:cNvSpPr/>
            <p:nvPr/>
          </p:nvSpPr>
          <p:spPr>
            <a:xfrm>
              <a:off x="4134327" y="2116352"/>
              <a:ext cx="2109309" cy="327389"/>
            </a:xfrm>
            <a:prstGeom prst="leftRightArrow">
              <a:avLst>
                <a:gd name="adj1" fmla="val 58624"/>
                <a:gd name="adj2" fmla="val 50000"/>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TextBox 79"/>
            <p:cNvSpPr txBox="1"/>
            <p:nvPr/>
          </p:nvSpPr>
          <p:spPr>
            <a:xfrm>
              <a:off x="4501569" y="2112150"/>
              <a:ext cx="1374826" cy="348109"/>
            </a:xfrm>
            <a:prstGeom prst="rect">
              <a:avLst/>
            </a:prstGeom>
            <a:noFill/>
          </p:spPr>
          <p:txBody>
            <a:bodyPr wrap="square" rtlCol="0">
              <a:spAutoFit/>
            </a:bodyPr>
            <a:lstStyle/>
            <a:p>
              <a:pPr algn="ctr" defTabSz="422041"/>
              <a:r>
                <a:rPr lang="en-GB" sz="1662" b="1" dirty="0">
                  <a:solidFill>
                    <a:schemeClr val="bg1"/>
                  </a:solidFill>
                  <a:latin typeface="Constantia" panose="02030602050306030303" pitchFamily="18" charset="0"/>
                </a:rPr>
                <a:t>Beam axis</a:t>
              </a:r>
            </a:p>
          </p:txBody>
        </p:sp>
      </p:grpSp>
      <p:sp>
        <p:nvSpPr>
          <p:cNvPr id="35" name="TextBox 34"/>
          <p:cNvSpPr txBox="1"/>
          <p:nvPr/>
        </p:nvSpPr>
        <p:spPr>
          <a:xfrm>
            <a:off x="7648182" y="1987189"/>
            <a:ext cx="1069973" cy="603883"/>
          </a:xfrm>
          <a:prstGeom prst="rect">
            <a:avLst/>
          </a:prstGeom>
          <a:noFill/>
        </p:spPr>
        <p:txBody>
          <a:bodyPr wrap="square" rtlCol="0">
            <a:spAutoFit/>
          </a:bodyPr>
          <a:lstStyle/>
          <a:p>
            <a:pPr defTabSz="422041"/>
            <a:r>
              <a:rPr lang="en-GB" sz="1662" b="1" dirty="0">
                <a:solidFill>
                  <a:srgbClr val="C0504D"/>
                </a:solidFill>
                <a:latin typeface="Constantia" panose="02030602050306030303" pitchFamily="18" charset="0"/>
              </a:rPr>
              <a:t>Short-</a:t>
            </a:r>
            <a:br>
              <a:rPr lang="en-GB" sz="1662" b="1" dirty="0">
                <a:solidFill>
                  <a:srgbClr val="C0504D"/>
                </a:solidFill>
                <a:latin typeface="Constantia" panose="02030602050306030303" pitchFamily="18" charset="0"/>
              </a:rPr>
            </a:br>
            <a:r>
              <a:rPr lang="en-GB" sz="1662" b="1" dirty="0">
                <a:solidFill>
                  <a:srgbClr val="C0504D"/>
                </a:solidFill>
                <a:latin typeface="Constantia" panose="02030602050306030303" pitchFamily="18" charset="0"/>
              </a:rPr>
              <a:t>circuit</a:t>
            </a:r>
          </a:p>
        </p:txBody>
      </p:sp>
      <p:sp>
        <p:nvSpPr>
          <p:cNvPr id="84" name="Rectangle 7"/>
          <p:cNvSpPr>
            <a:spLocks noChangeArrowheads="1"/>
          </p:cNvSpPr>
          <p:nvPr/>
        </p:nvSpPr>
        <p:spPr bwMode="auto">
          <a:xfrm>
            <a:off x="504000" y="3621525"/>
            <a:ext cx="8101012"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Still rather long geometry, 7.5 m at 10 MHz</a:t>
            </a: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grpSp>
        <p:nvGrpSpPr>
          <p:cNvPr id="97" name="Group 96"/>
          <p:cNvGrpSpPr/>
          <p:nvPr/>
        </p:nvGrpSpPr>
        <p:grpSpPr>
          <a:xfrm>
            <a:off x="503238" y="4014868"/>
            <a:ext cx="8101012" cy="2602556"/>
            <a:chOff x="503238" y="4014868"/>
            <a:chExt cx="8101012" cy="2602556"/>
          </a:xfrm>
        </p:grpSpPr>
        <p:graphicFrame>
          <p:nvGraphicFramePr>
            <p:cNvPr id="21" name="Object 24"/>
            <p:cNvGraphicFramePr>
              <a:graphicFrameLocks noChangeAspect="1"/>
            </p:cNvGraphicFramePr>
            <p:nvPr>
              <p:extLst>
                <p:ext uri="{D42A27DB-BD31-4B8C-83A1-F6EECF244321}">
                  <p14:modId xmlns:p14="http://schemas.microsoft.com/office/powerpoint/2010/main" val="4180406487"/>
                </p:ext>
              </p:extLst>
            </p:nvPr>
          </p:nvGraphicFramePr>
          <p:xfrm>
            <a:off x="4572000" y="4405588"/>
            <a:ext cx="3453949" cy="2211836"/>
          </p:xfrm>
          <a:graphic>
            <a:graphicData uri="http://schemas.openxmlformats.org/presentationml/2006/ole">
              <mc:AlternateContent xmlns:mc="http://schemas.openxmlformats.org/markup-compatibility/2006">
                <mc:Choice xmlns:v="urn:schemas-microsoft-com:vml" Requires="v">
                  <p:oleObj name="Image" r:id="rId3" imgW="19504762" imgH="14628571" progId="PSP7.Image">
                    <p:embed/>
                  </p:oleObj>
                </mc:Choice>
                <mc:Fallback>
                  <p:oleObj name="Image" r:id="rId3" imgW="19504762" imgH="14628571" progId="PSP7.Image">
                    <p:embed/>
                    <p:pic>
                      <p:nvPicPr>
                        <p:cNvPr id="7" name="Object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4405588"/>
                          <a:ext cx="3453949" cy="2211836"/>
                        </a:xfrm>
                        <a:prstGeom prst="rect">
                          <a:avLst/>
                        </a:prstGeom>
                        <a:noFill/>
                        <a:ln>
                          <a:noFill/>
                        </a:ln>
                        <a:effectLst/>
                      </p:spPr>
                    </p:pic>
                  </p:oleObj>
                </mc:Fallback>
              </mc:AlternateContent>
            </a:graphicData>
          </a:graphic>
        </p:graphicFrame>
        <p:pic>
          <p:nvPicPr>
            <p:cNvPr id="85" name="Picture 5" descr="C:\Heiko\Vorträge\3D-gross-koax.tif"/>
            <p:cNvPicPr>
              <a:picLocks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0588" t="8007" r="9570" b="10480"/>
            <a:stretch/>
          </p:blipFill>
          <p:spPr bwMode="auto">
            <a:xfrm>
              <a:off x="2206375" y="4691346"/>
              <a:ext cx="1329359" cy="1640321"/>
            </a:xfrm>
            <a:prstGeom prst="rect">
              <a:avLst/>
            </a:prstGeom>
            <a:noFill/>
            <a:extLst>
              <a:ext uri="{909E8E84-426E-40DD-AFC4-6F175D3DCCD1}">
                <a14:hiddenFill xmlns:a14="http://schemas.microsoft.com/office/drawing/2010/main">
                  <a:solidFill>
                    <a:srgbClr val="FFFFFF"/>
                  </a:solidFill>
                </a14:hiddenFill>
              </a:ext>
            </a:extLst>
          </p:spPr>
        </p:pic>
        <p:sp>
          <p:nvSpPr>
            <p:cNvPr id="86" name="Rectangle 7"/>
            <p:cNvSpPr>
              <a:spLocks noChangeArrowheads="1"/>
            </p:cNvSpPr>
            <p:nvPr/>
          </p:nvSpPr>
          <p:spPr bwMode="auto">
            <a:xfrm>
              <a:off x="503238" y="4014868"/>
              <a:ext cx="8101012"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Add         capacitive          or            inductive shortening</a:t>
              </a:r>
            </a:p>
          </p:txBody>
        </p:sp>
        <p:sp>
          <p:nvSpPr>
            <p:cNvPr id="87" name="Down Arrow 86"/>
            <p:cNvSpPr/>
            <p:nvPr/>
          </p:nvSpPr>
          <p:spPr bwMode="auto">
            <a:xfrm>
              <a:off x="6043197" y="4384800"/>
              <a:ext cx="511553" cy="305051"/>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sp>
          <p:nvSpPr>
            <p:cNvPr id="88" name="Down Arrow 87"/>
            <p:cNvSpPr/>
            <p:nvPr/>
          </p:nvSpPr>
          <p:spPr bwMode="auto">
            <a:xfrm>
              <a:off x="2547700" y="4384800"/>
              <a:ext cx="511553" cy="305051"/>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grpSp>
      <p:grpSp>
        <p:nvGrpSpPr>
          <p:cNvPr id="96" name="Group 95"/>
          <p:cNvGrpSpPr/>
          <p:nvPr/>
        </p:nvGrpSpPr>
        <p:grpSpPr>
          <a:xfrm>
            <a:off x="1455944" y="5816601"/>
            <a:ext cx="4071562" cy="838231"/>
            <a:chOff x="1455944" y="5816601"/>
            <a:chExt cx="4071562" cy="838231"/>
          </a:xfrm>
        </p:grpSpPr>
        <p:sp>
          <p:nvSpPr>
            <p:cNvPr id="89" name="TextBox 88"/>
            <p:cNvSpPr txBox="1"/>
            <p:nvPr/>
          </p:nvSpPr>
          <p:spPr>
            <a:xfrm>
              <a:off x="1455944" y="6008501"/>
              <a:ext cx="1199111" cy="646331"/>
            </a:xfrm>
            <a:prstGeom prst="rect">
              <a:avLst/>
            </a:prstGeom>
            <a:noFill/>
          </p:spPr>
          <p:txBody>
            <a:bodyPr wrap="none" rtlCol="0">
              <a:spAutoFit/>
            </a:bodyPr>
            <a:lstStyle/>
            <a:p>
              <a:pPr defTabSz="422041"/>
              <a:r>
                <a:rPr lang="en-GB" b="1" dirty="0">
                  <a:solidFill>
                    <a:srgbClr val="FF0000"/>
                  </a:solidFill>
                  <a:latin typeface="Constantia" panose="02030602050306030303" pitchFamily="18" charset="0"/>
                </a:rPr>
                <a:t>Plate</a:t>
              </a:r>
              <a:br>
                <a:rPr lang="en-GB" b="1" dirty="0">
                  <a:solidFill>
                    <a:srgbClr val="FF0000"/>
                  </a:solidFill>
                  <a:latin typeface="Constantia" panose="02030602050306030303" pitchFamily="18" charset="0"/>
                </a:rPr>
              </a:br>
              <a:r>
                <a:rPr lang="en-GB" b="1" dirty="0">
                  <a:solidFill>
                    <a:srgbClr val="FF0000"/>
                  </a:solidFill>
                  <a:latin typeface="Constantia" panose="02030602050306030303" pitchFamily="18" charset="0"/>
                </a:rPr>
                <a:t>capacitor</a:t>
              </a:r>
            </a:p>
          </p:txBody>
        </p:sp>
        <p:cxnSp>
          <p:nvCxnSpPr>
            <p:cNvPr id="91" name="Straight Arrow Connector 90"/>
            <p:cNvCxnSpPr/>
            <p:nvPr/>
          </p:nvCxnSpPr>
          <p:spPr>
            <a:xfrm flipV="1">
              <a:off x="2159794" y="5816601"/>
              <a:ext cx="380206" cy="350837"/>
            </a:xfrm>
            <a:prstGeom prst="straightConnector1">
              <a:avLst/>
            </a:prstGeom>
            <a:ln w="381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4149244" y="6008501"/>
              <a:ext cx="1378262" cy="646331"/>
            </a:xfrm>
            <a:prstGeom prst="rect">
              <a:avLst/>
            </a:prstGeom>
            <a:noFill/>
          </p:spPr>
          <p:txBody>
            <a:bodyPr wrap="none" rtlCol="0">
              <a:spAutoFit/>
            </a:bodyPr>
            <a:lstStyle/>
            <a:p>
              <a:pPr defTabSz="422041"/>
              <a:r>
                <a:rPr lang="en-GB" b="1" dirty="0">
                  <a:solidFill>
                    <a:srgbClr val="FF0000"/>
                  </a:solidFill>
                  <a:latin typeface="Constantia" panose="02030602050306030303" pitchFamily="18" charset="0"/>
                </a:rPr>
                <a:t>Ferrite</a:t>
              </a:r>
              <a:br>
                <a:rPr lang="en-GB" b="1" dirty="0">
                  <a:solidFill>
                    <a:srgbClr val="FF0000"/>
                  </a:solidFill>
                  <a:latin typeface="Constantia" panose="02030602050306030303" pitchFamily="18" charset="0"/>
                </a:rPr>
              </a:br>
              <a:r>
                <a:rPr lang="en-GB" b="1" dirty="0">
                  <a:solidFill>
                    <a:srgbClr val="FF0000"/>
                  </a:solidFill>
                  <a:latin typeface="Constantia" panose="02030602050306030303" pitchFamily="18" charset="0"/>
                </a:rPr>
                <a:t>inductivity</a:t>
              </a:r>
            </a:p>
          </p:txBody>
        </p:sp>
        <p:cxnSp>
          <p:nvCxnSpPr>
            <p:cNvPr id="95" name="Straight Arrow Connector 94"/>
            <p:cNvCxnSpPr/>
            <p:nvPr/>
          </p:nvCxnSpPr>
          <p:spPr>
            <a:xfrm flipV="1">
              <a:off x="5015019" y="5816601"/>
              <a:ext cx="380206" cy="350837"/>
            </a:xfrm>
            <a:prstGeom prst="straightConnector1">
              <a:avLst/>
            </a:prstGeom>
            <a:ln w="381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9602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right)">
                                      <p:cBhvr>
                                        <p:cTn id="7" dur="500"/>
                                        <p:tgtEl>
                                          <p:spTgt spid="7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6" presetClass="entr" presetSubtype="37" fill="hold" nodeType="click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barn(outVertical)">
                                      <p:cBhvr>
                                        <p:cTn id="16" dur="500"/>
                                        <p:tgtEl>
                                          <p:spTgt spid="8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539751" y="803731"/>
            <a:ext cx="8064500" cy="5715000"/>
          </a:xfrm>
          <a:prstGeom prst="rect">
            <a:avLst/>
          </a:prstGeom>
          <a:noFill/>
          <a:ln w="9525">
            <a:noFill/>
            <a:miter lim="800000"/>
            <a:headEnd/>
            <a:tailEnd/>
          </a:ln>
        </p:spPr>
        <p:txBody>
          <a:bodyPr/>
          <a:lstStyle/>
          <a:p>
            <a:pPr marL="342900" indent="-342900" algn="l" eaLnBrk="1" fontAlgn="auto" hangingPunct="1">
              <a:spcBef>
                <a:spcPct val="20000"/>
              </a:spcBef>
              <a:spcAft>
                <a:spcPts val="0"/>
              </a:spcAft>
              <a:buFontTx/>
              <a:buChar char="•"/>
            </a:pPr>
            <a:r>
              <a:rPr lang="en-GB" sz="2800" b="1" dirty="0">
                <a:solidFill>
                  <a:prstClr val="black"/>
                </a:solidFill>
                <a:latin typeface="Constantia" pitchFamily="18" charset="0"/>
              </a:rPr>
              <a:t>Introduction </a:t>
            </a:r>
          </a:p>
          <a:p>
            <a:pPr marL="342900" indent="-342900" algn="l" eaLnBrk="1" fontAlgn="auto" hangingPunct="1">
              <a:spcBef>
                <a:spcPct val="20000"/>
              </a:spcBef>
              <a:spcAft>
                <a:spcPts val="0"/>
              </a:spcAft>
              <a:buFontTx/>
              <a:buChar char="•"/>
            </a:pPr>
            <a:endParaRPr lang="en-GB" sz="600" b="1" dirty="0">
              <a:solidFill>
                <a:prstClr val="black"/>
              </a:solidFill>
              <a:latin typeface="Constantia" pitchFamily="18" charset="0"/>
            </a:endParaRPr>
          </a:p>
          <a:p>
            <a:pPr marL="342900" indent="-342900" algn="l" eaLnBrk="1" fontAlgn="auto" hangingPunct="1">
              <a:spcBef>
                <a:spcPct val="20000"/>
              </a:spcBef>
              <a:spcAft>
                <a:spcPts val="0"/>
              </a:spcAft>
              <a:buFontTx/>
              <a:buChar char="•"/>
            </a:pPr>
            <a:r>
              <a:rPr lang="en-GB" sz="2800" b="1" dirty="0">
                <a:solidFill>
                  <a:prstClr val="black"/>
                </a:solidFill>
                <a:latin typeface="Constantia" pitchFamily="18" charset="0"/>
              </a:rPr>
              <a:t>Choice of parameters</a:t>
            </a:r>
            <a:endParaRPr lang="en-US" sz="2800" b="1" dirty="0">
              <a:solidFill>
                <a:prstClr val="black"/>
              </a:solidFill>
              <a:latin typeface="Constantia" pitchFamily="18" charset="0"/>
            </a:endParaRPr>
          </a:p>
          <a:p>
            <a:pPr marL="812800" lvl="1" indent="-355600" algn="l" eaLnBrk="1" fontAlgn="auto" hangingPunct="1">
              <a:spcBef>
                <a:spcPct val="20000"/>
              </a:spcBef>
              <a:spcAft>
                <a:spcPts val="0"/>
              </a:spcAft>
              <a:buFontTx/>
              <a:buChar char="•"/>
            </a:pPr>
            <a:r>
              <a:rPr lang="en-GB" b="1" dirty="0">
                <a:solidFill>
                  <a:prstClr val="black"/>
                </a:solidFill>
                <a:latin typeface="Constantia" pitchFamily="18" charset="0"/>
              </a:rPr>
              <a:t>Frequency and v</a:t>
            </a:r>
            <a:r>
              <a:rPr lang="en-GB" sz="1800" b="1" dirty="0">
                <a:solidFill>
                  <a:prstClr val="black"/>
                </a:solidFill>
                <a:latin typeface="Constantia" pitchFamily="18" charset="0"/>
              </a:rPr>
              <a:t>oltage</a:t>
            </a:r>
            <a:endParaRPr lang="en-US" sz="1800" b="1" dirty="0">
              <a:solidFill>
                <a:prstClr val="black"/>
              </a:solidFill>
              <a:latin typeface="Constantia" pitchFamily="18" charset="0"/>
            </a:endParaRPr>
          </a:p>
          <a:p>
            <a:pPr algn="l" eaLnBrk="1" fontAlgn="auto" hangingPunct="1">
              <a:spcBef>
                <a:spcPct val="20000"/>
              </a:spcBef>
              <a:spcAft>
                <a:spcPts val="0"/>
              </a:spcAft>
            </a:pPr>
            <a:endParaRPr lang="en-GB" sz="600" b="1" dirty="0">
              <a:solidFill>
                <a:prstClr val="black"/>
              </a:solidFill>
              <a:latin typeface="Constantia" pitchFamily="18" charset="0"/>
            </a:endParaRPr>
          </a:p>
          <a:p>
            <a:pPr marL="355600" indent="-355600" algn="l" eaLnBrk="1" fontAlgn="auto" hangingPunct="1">
              <a:spcBef>
                <a:spcPct val="20000"/>
              </a:spcBef>
              <a:spcAft>
                <a:spcPts val="0"/>
              </a:spcAft>
              <a:buFontTx/>
              <a:buChar char="•"/>
            </a:pPr>
            <a:r>
              <a:rPr lang="en-GB" sz="2800" b="1" dirty="0">
                <a:solidFill>
                  <a:prstClr val="black"/>
                </a:solidFill>
                <a:latin typeface="Constantia" pitchFamily="18" charset="0"/>
              </a:rPr>
              <a:t>RF cavity parameters</a:t>
            </a:r>
            <a:endParaRPr lang="en-US" sz="2800" b="1" dirty="0">
              <a:solidFill>
                <a:prstClr val="black"/>
              </a:solidFill>
              <a:latin typeface="Constantia" pitchFamily="18" charset="0"/>
            </a:endParaRPr>
          </a:p>
          <a:p>
            <a:pPr marL="812800" lvl="1" indent="-355600" algn="l" eaLnBrk="1" fontAlgn="auto" hangingPunct="1">
              <a:spcBef>
                <a:spcPct val="20000"/>
              </a:spcBef>
              <a:spcAft>
                <a:spcPts val="0"/>
              </a:spcAft>
              <a:buFontTx/>
              <a:buChar char="•"/>
            </a:pPr>
            <a:r>
              <a:rPr lang="en-GB" b="1" dirty="0">
                <a:latin typeface="Constantia" pitchFamily="18" charset="0"/>
              </a:rPr>
              <a:t>Shunt impedance, beam loading, power coupling</a:t>
            </a:r>
            <a:endParaRPr lang="en-GB" sz="1800" b="1" dirty="0">
              <a:latin typeface="Constantia" pitchFamily="18" charset="0"/>
            </a:endParaRPr>
          </a:p>
          <a:p>
            <a:pPr marL="800100" lvl="1" indent="-342900" algn="l" eaLnBrk="1" fontAlgn="auto" hangingPunct="1">
              <a:spcBef>
                <a:spcPct val="20000"/>
              </a:spcBef>
              <a:spcAft>
                <a:spcPts val="0"/>
              </a:spcAft>
              <a:buFontTx/>
              <a:buChar char="•"/>
            </a:pPr>
            <a:endParaRPr lang="en-GB" sz="600" b="1" dirty="0">
              <a:latin typeface="Constantia" pitchFamily="18" charset="0"/>
            </a:endParaRPr>
          </a:p>
          <a:p>
            <a:pPr marL="355600" indent="-355600">
              <a:spcBef>
                <a:spcPct val="20000"/>
              </a:spcBef>
              <a:buFontTx/>
              <a:buChar char="•"/>
            </a:pPr>
            <a:r>
              <a:rPr lang="en-GB" sz="2800" b="1" dirty="0">
                <a:solidFill>
                  <a:prstClr val="black"/>
                </a:solidFill>
                <a:latin typeface="Constantia" pitchFamily="18" charset="0"/>
              </a:rPr>
              <a:t>Power amplifiers</a:t>
            </a:r>
            <a:endParaRPr lang="en-US" sz="2800" b="1" dirty="0">
              <a:solidFill>
                <a:prstClr val="black"/>
              </a:solidFill>
              <a:latin typeface="Constantia" pitchFamily="18" charset="0"/>
            </a:endParaRPr>
          </a:p>
          <a:p>
            <a:pPr marL="812800" lvl="1" indent="-355600">
              <a:spcBef>
                <a:spcPct val="20000"/>
              </a:spcBef>
              <a:buFontTx/>
              <a:buChar char="•"/>
            </a:pPr>
            <a:r>
              <a:rPr lang="en-GB" b="1" dirty="0">
                <a:latin typeface="Constantia" pitchFamily="18" charset="0"/>
              </a:rPr>
              <a:t>Tube or solid state</a:t>
            </a:r>
          </a:p>
          <a:p>
            <a:pPr marL="812800" lvl="1" indent="-355600">
              <a:spcBef>
                <a:spcPct val="20000"/>
              </a:spcBef>
              <a:buFontTx/>
              <a:buChar char="•"/>
            </a:pPr>
            <a:r>
              <a:rPr lang="en-GB" b="1" dirty="0">
                <a:solidFill>
                  <a:schemeClr val="bg1">
                    <a:lumMod val="75000"/>
                  </a:schemeClr>
                </a:solidFill>
                <a:latin typeface="Constantia" pitchFamily="18" charset="0"/>
              </a:rPr>
              <a:t>Local feedbacks</a:t>
            </a:r>
            <a:endParaRPr lang="en-GB" sz="1800" b="1" dirty="0">
              <a:solidFill>
                <a:schemeClr val="bg1">
                  <a:lumMod val="75000"/>
                </a:schemeClr>
              </a:solidFill>
              <a:latin typeface="Constantia" pitchFamily="18" charset="0"/>
            </a:endParaRPr>
          </a:p>
          <a:p>
            <a:pPr marL="355600" indent="-355600">
              <a:spcBef>
                <a:spcPct val="20000"/>
              </a:spcBef>
              <a:buFontTx/>
              <a:buChar char="•"/>
            </a:pPr>
            <a:r>
              <a:rPr lang="en-GB" sz="2800" b="1" dirty="0">
                <a:solidFill>
                  <a:schemeClr val="bg1">
                    <a:lumMod val="75000"/>
                  </a:schemeClr>
                </a:solidFill>
                <a:latin typeface="Constantia" pitchFamily="18" charset="0"/>
              </a:rPr>
              <a:t>Longitudinal beam control system</a:t>
            </a:r>
          </a:p>
          <a:p>
            <a:pPr marL="812800" lvl="1" indent="-355600">
              <a:spcBef>
                <a:spcPct val="20000"/>
              </a:spcBef>
              <a:buFontTx/>
              <a:buChar char="•"/>
            </a:pPr>
            <a:r>
              <a:rPr lang="en-GB" b="1" dirty="0">
                <a:solidFill>
                  <a:schemeClr val="bg1">
                    <a:lumMod val="75000"/>
                  </a:schemeClr>
                </a:solidFill>
                <a:latin typeface="Constantia" pitchFamily="18" charset="0"/>
              </a:rPr>
              <a:t>Building blocks: RF source and receiver</a:t>
            </a:r>
          </a:p>
          <a:p>
            <a:pPr marL="812800" lvl="1" indent="-355600">
              <a:spcBef>
                <a:spcPct val="20000"/>
              </a:spcBef>
              <a:buFontTx/>
              <a:buChar char="•"/>
            </a:pPr>
            <a:r>
              <a:rPr lang="en-GB" b="1" dirty="0">
                <a:solidFill>
                  <a:schemeClr val="bg1">
                    <a:lumMod val="75000"/>
                  </a:schemeClr>
                </a:solidFill>
                <a:latin typeface="Constantia" pitchFamily="18" charset="0"/>
              </a:rPr>
              <a:t>Phase, radial and synchronization loops</a:t>
            </a:r>
            <a:endParaRPr lang="en-US" b="1" dirty="0">
              <a:solidFill>
                <a:schemeClr val="bg1">
                  <a:lumMod val="75000"/>
                </a:schemeClr>
              </a:solidFill>
              <a:latin typeface="Constantia" pitchFamily="18" charset="0"/>
            </a:endParaRPr>
          </a:p>
          <a:p>
            <a:pPr marL="812800" lvl="1" indent="-355600" algn="l" eaLnBrk="1" fontAlgn="auto" hangingPunct="1">
              <a:spcBef>
                <a:spcPct val="20000"/>
              </a:spcBef>
              <a:spcAft>
                <a:spcPts val="0"/>
              </a:spcAft>
              <a:buFontTx/>
              <a:buChar char="•"/>
            </a:pPr>
            <a:endParaRPr lang="en-GB" sz="600" b="1" dirty="0">
              <a:solidFill>
                <a:schemeClr val="bg1">
                  <a:lumMod val="75000"/>
                </a:schemeClr>
              </a:solidFill>
              <a:latin typeface="Constantia" pitchFamily="18" charset="0"/>
            </a:endParaRPr>
          </a:p>
          <a:p>
            <a:pPr algn="l" eaLnBrk="1" fontAlgn="auto" hangingPunct="1">
              <a:spcBef>
                <a:spcPct val="20000"/>
              </a:spcBef>
              <a:spcAft>
                <a:spcPts val="0"/>
              </a:spcAft>
            </a:pPr>
            <a:endParaRPr lang="en-GB" sz="600" b="1" dirty="0">
              <a:solidFill>
                <a:schemeClr val="bg1">
                  <a:lumMod val="75000"/>
                </a:schemeClr>
              </a:solidFill>
              <a:latin typeface="Constantia" pitchFamily="18" charset="0"/>
            </a:endParaRPr>
          </a:p>
          <a:p>
            <a:pPr marL="355600" indent="-355600" algn="l" eaLnBrk="1" fontAlgn="auto" hangingPunct="1">
              <a:spcBef>
                <a:spcPct val="20000"/>
              </a:spcBef>
              <a:spcAft>
                <a:spcPts val="0"/>
              </a:spcAft>
              <a:buFontTx/>
              <a:buChar char="•"/>
            </a:pPr>
            <a:r>
              <a:rPr lang="en-GB" sz="2800" b="1" dirty="0">
                <a:solidFill>
                  <a:schemeClr val="bg1">
                    <a:lumMod val="75000"/>
                  </a:schemeClr>
                </a:solidFill>
                <a:latin typeface="Constantia" pitchFamily="18" charset="0"/>
              </a:rPr>
              <a:t>Summary</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Outline</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17168038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Capacitive loading</a:t>
            </a:r>
            <a:endParaRPr lang="en-GB" sz="3200" dirty="0">
              <a:solidFill>
                <a:srgbClr val="1F497D"/>
              </a:solidFill>
              <a:latin typeface="Constantia" pitchFamily="18" charset="0"/>
            </a:endParaRPr>
          </a:p>
        </p:txBody>
      </p:sp>
      <p:sp>
        <p:nvSpPr>
          <p:cNvPr id="20" name="Rectangle 7"/>
          <p:cNvSpPr>
            <a:spLocks noChangeArrowheads="1"/>
          </p:cNvSpPr>
          <p:nvPr/>
        </p:nvSpPr>
        <p:spPr bwMode="auto">
          <a:xfrm>
            <a:off x="503238" y="838200"/>
            <a:ext cx="8101012"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Add capacitor at gap of cavity to shorten the resonator</a:t>
            </a: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21" name="Rectangle 7"/>
          <p:cNvSpPr>
            <a:spLocks noChangeArrowheads="1"/>
          </p:cNvSpPr>
          <p:nvPr/>
        </p:nvSpPr>
        <p:spPr bwMode="auto">
          <a:xfrm>
            <a:off x="3484786" y="5027255"/>
            <a:ext cx="5114290" cy="838200"/>
          </a:xfrm>
          <a:prstGeom prst="rect">
            <a:avLst/>
          </a:prstGeom>
          <a:noFill/>
          <a:ln w="9525">
            <a:noFill/>
            <a:miter lim="800000"/>
            <a:headEnd/>
            <a:tailEnd/>
          </a:ln>
          <a:effectLst/>
        </p:spPr>
        <p:txBody>
          <a:bodyPr/>
          <a:lstStyle/>
          <a:p>
            <a:pPr marL="444500" indent="-4445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Significantly reduces cavity size</a:t>
            </a:r>
          </a:p>
          <a:p>
            <a:pPr marL="444500" indent="-4445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Fixed frequency only</a:t>
            </a:r>
          </a:p>
          <a:p>
            <a:pPr marL="444500" indent="-4445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Small losses due to capacitor</a:t>
            </a:r>
          </a:p>
          <a:p>
            <a:pPr marL="444500" indent="-4445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Cavity in vacuum</a:t>
            </a: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9" name="Picture 10" descr="C:\Heiko\Vorträge\Heidelberg-MPI\Bild 2  10.4 MHz Cavity.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8107" y="1584516"/>
            <a:ext cx="3488402" cy="244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1" descr="C:\Heiko\Vorträge\Heidelberg-MPI\Bild 1  10.4 MHz Cavity.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3849" y="1583787"/>
            <a:ext cx="1665227" cy="2448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descr="C:\Heiko\Vorträge\BNL-xrayrf.1.gif"/>
          <p:cNvPicPr>
            <a:picLocks noChangeArrowheads="1"/>
          </p:cNvPicPr>
          <p:nvPr/>
        </p:nvPicPr>
        <p:blipFill rotWithShape="1">
          <a:blip r:embed="rId5">
            <a:extLst>
              <a:ext uri="{28A0092B-C50C-407E-A947-70E740481C1C}">
                <a14:useLocalDpi xmlns:a14="http://schemas.microsoft.com/office/drawing/2010/main" val="0"/>
              </a:ext>
            </a:extLst>
          </a:blip>
          <a:srcRect l="6380" t="14360" r="48113" b="16231"/>
          <a:stretch/>
        </p:blipFill>
        <p:spPr bwMode="auto">
          <a:xfrm>
            <a:off x="1042988" y="1584515"/>
            <a:ext cx="2019300" cy="24480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042988" y="1246532"/>
            <a:ext cx="201930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NSLS, 52.88 MHz</a:t>
            </a:r>
            <a:endParaRPr lang="en-US" sz="1662" b="1" dirty="0">
              <a:solidFill>
                <a:prstClr val="black"/>
              </a:solidFill>
              <a:latin typeface="Constantia" panose="02030602050306030303" pitchFamily="18" charset="0"/>
            </a:endParaRPr>
          </a:p>
        </p:txBody>
      </p:sp>
      <p:sp>
        <p:nvSpPr>
          <p:cNvPr id="13" name="TextBox 12"/>
          <p:cNvSpPr txBox="1"/>
          <p:nvPr/>
        </p:nvSpPr>
        <p:spPr>
          <a:xfrm>
            <a:off x="3308107" y="1246531"/>
            <a:ext cx="350068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DESY PIA, 10.4 MHz, inner cond.</a:t>
            </a:r>
            <a:endParaRPr lang="en-US" sz="1662" b="1" dirty="0">
              <a:solidFill>
                <a:prstClr val="black"/>
              </a:solidFill>
              <a:latin typeface="Constantia" panose="02030602050306030303" pitchFamily="18" charset="0"/>
            </a:endParaRPr>
          </a:p>
        </p:txBody>
      </p:sp>
      <p:sp>
        <p:nvSpPr>
          <p:cNvPr id="19" name="TextBox 18"/>
          <p:cNvSpPr txBox="1"/>
          <p:nvPr/>
        </p:nvSpPr>
        <p:spPr>
          <a:xfrm>
            <a:off x="6933849" y="1244510"/>
            <a:ext cx="167040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Outer cond.</a:t>
            </a:r>
            <a:endParaRPr lang="en-US" sz="1662" b="1" dirty="0">
              <a:solidFill>
                <a:prstClr val="black"/>
              </a:solidFill>
              <a:latin typeface="Constantia" panose="02030602050306030303" pitchFamily="18" charset="0"/>
            </a:endParaRPr>
          </a:p>
        </p:txBody>
      </p:sp>
      <p:cxnSp>
        <p:nvCxnSpPr>
          <p:cNvPr id="5" name="Straight Arrow Connector 4"/>
          <p:cNvCxnSpPr/>
          <p:nvPr/>
        </p:nvCxnSpPr>
        <p:spPr>
          <a:xfrm>
            <a:off x="4381500" y="3651667"/>
            <a:ext cx="1828800" cy="0"/>
          </a:xfrm>
          <a:prstGeom prst="straightConnector1">
            <a:avLst/>
          </a:prstGeom>
          <a:ln w="38100">
            <a:solidFill>
              <a:srgbClr val="C0504D"/>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962315" y="3563712"/>
            <a:ext cx="667170" cy="369332"/>
          </a:xfrm>
          <a:prstGeom prst="rect">
            <a:avLst/>
          </a:prstGeom>
          <a:noFill/>
        </p:spPr>
        <p:txBody>
          <a:bodyPr wrap="none" rtlCol="0">
            <a:spAutoFit/>
          </a:bodyPr>
          <a:lstStyle/>
          <a:p>
            <a:r>
              <a:rPr lang="en-GB" b="1" dirty="0">
                <a:solidFill>
                  <a:srgbClr val="C0504D"/>
                </a:solidFill>
                <a:latin typeface="Constantia" panose="02030602050306030303" pitchFamily="18" charset="0"/>
              </a:rPr>
              <a:t>~1 m</a:t>
            </a:r>
          </a:p>
        </p:txBody>
      </p:sp>
      <p:pic>
        <p:nvPicPr>
          <p:cNvPr id="25" name="Picture 24"/>
          <p:cNvPicPr>
            <a:picLocks noChangeAspect="1"/>
          </p:cNvPicPr>
          <p:nvPr/>
        </p:nvPicPr>
        <p:blipFill rotWithShape="1">
          <a:blip r:embed="rId6">
            <a:extLst>
              <a:ext uri="{28A0092B-C50C-407E-A947-70E740481C1C}">
                <a14:useLocalDpi xmlns:a14="http://schemas.microsoft.com/office/drawing/2010/main" val="0"/>
              </a:ext>
            </a:extLst>
          </a:blip>
          <a:srcRect b="6723"/>
          <a:stretch/>
        </p:blipFill>
        <p:spPr>
          <a:xfrm>
            <a:off x="810550" y="4370497"/>
            <a:ext cx="2397092" cy="2338635"/>
          </a:xfrm>
          <a:prstGeom prst="rect">
            <a:avLst/>
          </a:prstGeom>
        </p:spPr>
      </p:pic>
      <p:sp>
        <p:nvSpPr>
          <p:cNvPr id="26" name="TextBox 25"/>
          <p:cNvSpPr txBox="1"/>
          <p:nvPr/>
        </p:nvSpPr>
        <p:spPr>
          <a:xfrm>
            <a:off x="1054458" y="4056480"/>
            <a:ext cx="201930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ACOL, </a:t>
            </a:r>
            <a:r>
              <a:rPr lang="en-GB" sz="1662" b="1">
                <a:solidFill>
                  <a:prstClr val="black"/>
                </a:solidFill>
                <a:latin typeface="Constantia" panose="02030602050306030303" pitchFamily="18" charset="0"/>
              </a:rPr>
              <a:t>9.53 MHz</a:t>
            </a:r>
            <a:endParaRPr lang="en-US" sz="1662" b="1" dirty="0">
              <a:solidFill>
                <a:prstClr val="black"/>
              </a:solidFill>
              <a:latin typeface="Constantia" panose="02030602050306030303" pitchFamily="18" charset="0"/>
            </a:endParaRPr>
          </a:p>
        </p:txBody>
      </p:sp>
      <p:sp>
        <p:nvSpPr>
          <p:cNvPr id="27" name="TextBox 26"/>
          <p:cNvSpPr txBox="1"/>
          <p:nvPr/>
        </p:nvSpPr>
        <p:spPr>
          <a:xfrm rot="16200000">
            <a:off x="8304663" y="3446981"/>
            <a:ext cx="863506"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M. </a:t>
            </a:r>
            <a:r>
              <a:rPr lang="en-GB" sz="1477" b="1" dirty="0" err="1">
                <a:solidFill>
                  <a:prstClr val="black"/>
                </a:solidFill>
                <a:latin typeface="Constantia" panose="02030602050306030303" pitchFamily="18" charset="0"/>
              </a:rPr>
              <a:t>Nagl</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30266277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7"/>
          <p:cNvSpPr>
            <a:spLocks noChangeArrowheads="1"/>
          </p:cNvSpPr>
          <p:nvPr/>
        </p:nvSpPr>
        <p:spPr bwMode="auto">
          <a:xfrm>
            <a:off x="503238" y="838200"/>
            <a:ext cx="8101012"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Inductive loading with magnetic material shortens resonator from tens of meters to a device, </a:t>
            </a:r>
            <a:r>
              <a:rPr lang="en-GB" sz="2100" b="1" dirty="0" err="1">
                <a:solidFill>
                  <a:srgbClr val="C0504D"/>
                </a:solidFill>
                <a:latin typeface="Constantia" pitchFamily="18" charset="0"/>
                <a:cs typeface="Times New Roman" pitchFamily="18" charset="0"/>
                <a:sym typeface="Wingdings" pitchFamily="2" charset="2"/>
              </a:rPr>
              <a:t>lossy</a:t>
            </a:r>
            <a:r>
              <a:rPr lang="en-GB" sz="2100" b="1" dirty="0">
                <a:solidFill>
                  <a:srgbClr val="C0504D"/>
                </a:solidFill>
                <a:latin typeface="Constantia" pitchFamily="18" charset="0"/>
                <a:cs typeface="Times New Roman" pitchFamily="18" charset="0"/>
                <a:sym typeface="Wingdings" pitchFamily="2" charset="2"/>
              </a:rPr>
              <a:t> though</a:t>
            </a: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1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Inductive loading</a:t>
            </a:r>
            <a:endParaRPr lang="en-GB" sz="3200" dirty="0">
              <a:solidFill>
                <a:srgbClr val="1F497D"/>
              </a:solidFill>
              <a:latin typeface="Constantia" pitchFamily="18" charset="0"/>
            </a:endParaRPr>
          </a:p>
        </p:txBody>
      </p:sp>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l="5041" r="12620"/>
          <a:stretch/>
        </p:blipFill>
        <p:spPr>
          <a:xfrm>
            <a:off x="4800601" y="2099464"/>
            <a:ext cx="3600000" cy="2526707"/>
          </a:xfrm>
          <a:prstGeom prst="rect">
            <a:avLst/>
          </a:prstGeom>
        </p:spPr>
      </p:pic>
      <p:sp>
        <p:nvSpPr>
          <p:cNvPr id="17" name="TextBox 16"/>
          <p:cNvSpPr txBox="1"/>
          <p:nvPr/>
        </p:nvSpPr>
        <p:spPr>
          <a:xfrm>
            <a:off x="933450" y="1751355"/>
            <a:ext cx="386715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CERN PSB </a:t>
            </a:r>
            <a:r>
              <a:rPr lang="en-GB" sz="1662" b="1" dirty="0" err="1">
                <a:solidFill>
                  <a:prstClr val="black"/>
                </a:solidFill>
                <a:latin typeface="Constantia" panose="02030602050306030303" pitchFamily="18" charset="0"/>
              </a:rPr>
              <a:t>Finemet</a:t>
            </a:r>
            <a:r>
              <a:rPr lang="en-GB" sz="1662" b="1" dirty="0">
                <a:solidFill>
                  <a:prstClr val="black"/>
                </a:solidFill>
                <a:latin typeface="Constantia" panose="02030602050306030303" pitchFamily="18" charset="0"/>
              </a:rPr>
              <a:t> cav., 0.6-18 MHz</a:t>
            </a:r>
            <a:endParaRPr lang="en-US" sz="1662" b="1" dirty="0">
              <a:solidFill>
                <a:prstClr val="black"/>
              </a:solidFill>
              <a:latin typeface="Constantia" panose="02030602050306030303" pitchFamily="18" charset="0"/>
            </a:endParaRPr>
          </a:p>
        </p:txBody>
      </p:sp>
      <p:sp>
        <p:nvSpPr>
          <p:cNvPr id="18" name="TextBox 17"/>
          <p:cNvSpPr txBox="1"/>
          <p:nvPr/>
        </p:nvSpPr>
        <p:spPr>
          <a:xfrm>
            <a:off x="4800601" y="1751354"/>
            <a:ext cx="3599999" cy="348109"/>
          </a:xfrm>
          <a:prstGeom prst="rect">
            <a:avLst/>
          </a:prstGeom>
          <a:noFill/>
        </p:spPr>
        <p:txBody>
          <a:bodyPr wrap="square" rtlCol="0">
            <a:spAutoFit/>
          </a:bodyPr>
          <a:lstStyle/>
          <a:p>
            <a:pPr defTabSz="422041"/>
            <a:r>
              <a:rPr lang="en-GB" sz="1662" b="1" dirty="0">
                <a:solidFill>
                  <a:prstClr val="black"/>
                </a:solidFill>
                <a:latin typeface="Constantia" panose="02030602050306030303" pitchFamily="18" charset="0"/>
              </a:rPr>
              <a:t>CERN PS, double gap, 2.8-10 MHz</a:t>
            </a:r>
            <a:endParaRPr lang="en-US" sz="1662" b="1" dirty="0">
              <a:solidFill>
                <a:prstClr val="black"/>
              </a:solidFill>
              <a:latin typeface="Constantia" panose="02030602050306030303" pitchFamily="18" charset="0"/>
            </a:endParaRPr>
          </a:p>
        </p:txBody>
      </p:sp>
      <p:sp>
        <p:nvSpPr>
          <p:cNvPr id="21" name="Rectangle 7"/>
          <p:cNvSpPr>
            <a:spLocks noChangeArrowheads="1"/>
          </p:cNvSpPr>
          <p:nvPr/>
        </p:nvSpPr>
        <p:spPr bwMode="auto">
          <a:xfrm>
            <a:off x="503238" y="4974280"/>
            <a:ext cx="8101012" cy="838200"/>
          </a:xfrm>
          <a:prstGeom prst="rect">
            <a:avLst/>
          </a:prstGeom>
          <a:noFill/>
          <a:ln w="9525">
            <a:noFill/>
            <a:miter lim="800000"/>
            <a:headEnd/>
            <a:tailEnd/>
          </a:ln>
          <a:effectLst/>
        </p:spPr>
        <p:txBody>
          <a:bodyPr/>
          <a:lstStyle/>
          <a:p>
            <a:pPr marL="444500" indent="-444500" algn="l">
              <a:spcBef>
                <a:spcPct val="20000"/>
              </a:spcBef>
              <a:buFont typeface="Arial" panose="020B0604020202020204" pitchFamily="34" charset="0"/>
              <a:buChar char="•"/>
            </a:pPr>
            <a:r>
              <a:rPr lang="en-GB" sz="2100" b="1" dirty="0">
                <a:latin typeface="Constantia" pitchFamily="18" charset="0"/>
                <a:cs typeface="Times New Roman" pitchFamily="18" charset="0"/>
                <a:sym typeface="Wingdings" pitchFamily="2" charset="2"/>
              </a:rPr>
              <a:t>Additional advantage: permeability of ferrite can be controlled by DC bias current </a:t>
            </a:r>
            <a:r>
              <a:rPr lang="en-GB" sz="2100" b="1" dirty="0">
                <a:solidFill>
                  <a:srgbClr val="C0504D"/>
                </a:solidFill>
                <a:latin typeface="Constantia" pitchFamily="18" charset="0"/>
                <a:cs typeface="Times New Roman" pitchFamily="18" charset="0"/>
                <a:sym typeface="Symbol" panose="05050102010706020507" pitchFamily="18" charset="2"/>
              </a:rPr>
              <a:t> variable inductivity</a:t>
            </a:r>
          </a:p>
          <a:p>
            <a:pPr marL="901700" lvl="1" indent="-4445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Symbol" panose="05050102010706020507" pitchFamily="18" charset="2"/>
              </a:rPr>
              <a:t>Cavity with programmable resonance frequency</a:t>
            </a:r>
          </a:p>
          <a:p>
            <a:pPr marL="901700" lvl="1" indent="-4445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Symbol" panose="05050102010706020507" pitchFamily="18" charset="2"/>
              </a:rPr>
              <a:t>Essential for hadron acceleration in low-energy accelerators</a:t>
            </a:r>
            <a:endParaRPr lang="en-GB" b="1" dirty="0">
              <a:solidFill>
                <a:srgbClr val="1F497D"/>
              </a:solidFill>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23" name="Picture 22"/>
          <p:cNvPicPr>
            <a:picLocks noChangeAspect="1"/>
          </p:cNvPicPr>
          <p:nvPr/>
        </p:nvPicPr>
        <p:blipFill rotWithShape="1">
          <a:blip r:embed="rId4"/>
          <a:srcRect l="6200" r="8851"/>
          <a:stretch/>
        </p:blipFill>
        <p:spPr>
          <a:xfrm>
            <a:off x="1042988" y="2099464"/>
            <a:ext cx="3529012" cy="2526708"/>
          </a:xfrm>
          <a:prstGeom prst="rect">
            <a:avLst/>
          </a:prstGeom>
        </p:spPr>
      </p:pic>
      <p:sp>
        <p:nvSpPr>
          <p:cNvPr id="24" name="TextBox 23"/>
          <p:cNvSpPr txBox="1"/>
          <p:nvPr/>
        </p:nvSpPr>
        <p:spPr>
          <a:xfrm rot="16200000">
            <a:off x="293848" y="3939317"/>
            <a:ext cx="1229440"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M. Paoluzzi</a:t>
            </a:r>
            <a:endParaRPr lang="en-US" sz="1477" b="1" dirty="0">
              <a:solidFill>
                <a:prstClr val="black"/>
              </a:solidFill>
              <a:latin typeface="Constantia" panose="02030602050306030303" pitchFamily="18" charset="0"/>
            </a:endParaRPr>
          </a:p>
        </p:txBody>
      </p:sp>
      <p:grpSp>
        <p:nvGrpSpPr>
          <p:cNvPr id="4" name="Group 3"/>
          <p:cNvGrpSpPr/>
          <p:nvPr/>
        </p:nvGrpSpPr>
        <p:grpSpPr>
          <a:xfrm>
            <a:off x="2669059" y="2953266"/>
            <a:ext cx="1902941" cy="1672906"/>
            <a:chOff x="2669059" y="2953266"/>
            <a:chExt cx="1902941" cy="1672906"/>
          </a:xfrm>
        </p:grpSpPr>
        <p:sp>
          <p:nvSpPr>
            <p:cNvPr id="2" name="Rectangle 1"/>
            <p:cNvSpPr/>
            <p:nvPr/>
          </p:nvSpPr>
          <p:spPr>
            <a:xfrm>
              <a:off x="2669059" y="2953266"/>
              <a:ext cx="1902941" cy="16729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Group 2"/>
            <p:cNvGrpSpPr/>
            <p:nvPr/>
          </p:nvGrpSpPr>
          <p:grpSpPr>
            <a:xfrm>
              <a:off x="2770140" y="3169146"/>
              <a:ext cx="1801860" cy="1382070"/>
              <a:chOff x="6802390" y="-103852"/>
              <a:chExt cx="1801860" cy="1382070"/>
            </a:xfrm>
          </p:grpSpPr>
          <p:pic>
            <p:nvPicPr>
              <p:cNvPr id="25" name="Picture 4"/>
              <p:cNvPicPr>
                <a:picLocks noChangeAspect="1" noChangeArrowheads="1"/>
              </p:cNvPicPr>
              <p:nvPr/>
            </p:nvPicPr>
            <p:blipFill>
              <a:blip r:embed="rId5" cstate="print"/>
              <a:srcRect/>
              <a:stretch>
                <a:fillRect/>
              </a:stretch>
            </p:blipFill>
            <p:spPr bwMode="auto">
              <a:xfrm>
                <a:off x="7030989" y="-103852"/>
                <a:ext cx="1573261" cy="1382070"/>
              </a:xfrm>
              <a:prstGeom prst="rect">
                <a:avLst/>
              </a:prstGeom>
              <a:noFill/>
              <a:ln w="9525">
                <a:noFill/>
                <a:miter lim="800000"/>
                <a:headEnd/>
                <a:tailEnd/>
              </a:ln>
              <a:effectLst/>
            </p:spPr>
          </p:pic>
          <p:sp>
            <p:nvSpPr>
              <p:cNvPr id="26" name="Rectangle 25"/>
              <p:cNvSpPr/>
              <p:nvPr/>
            </p:nvSpPr>
            <p:spPr>
              <a:xfrm>
                <a:off x="8157322" y="505748"/>
                <a:ext cx="3048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Arrow Connector 26"/>
              <p:cNvCxnSpPr>
                <a:stCxn id="26" idx="1"/>
              </p:cNvCxnSpPr>
              <p:nvPr/>
            </p:nvCxnSpPr>
            <p:spPr>
              <a:xfrm flipH="1">
                <a:off x="6802390" y="581948"/>
                <a:ext cx="1354932" cy="0"/>
              </a:xfrm>
              <a:prstGeom prst="straightConnector1">
                <a:avLst/>
              </a:prstGeom>
              <a:ln w="31750">
                <a:solidFill>
                  <a:srgbClr val="FF0000"/>
                </a:solidFill>
                <a:headEnd type="none"/>
                <a:tailEnd type="triangle" w="med" len="lg"/>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61119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503238" y="838200"/>
            <a:ext cx="8101012"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Remove inductive or capacitive loading</a:t>
            </a: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6786" y="2049997"/>
            <a:ext cx="2513428" cy="271477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75447" y="1979658"/>
            <a:ext cx="2427789" cy="2711607"/>
          </a:xfrm>
          <a:prstGeom prst="rect">
            <a:avLst/>
          </a:prstGeom>
        </p:spPr>
      </p:pic>
      <p:sp>
        <p:nvSpPr>
          <p:cNvPr id="9" name="TextBox 8"/>
          <p:cNvSpPr txBox="1"/>
          <p:nvPr/>
        </p:nvSpPr>
        <p:spPr>
          <a:xfrm rot="16200000">
            <a:off x="2504855" y="3351488"/>
            <a:ext cx="3362460"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C. C. </a:t>
            </a:r>
            <a:r>
              <a:rPr lang="en-GB" sz="1477" b="1" dirty="0" err="1">
                <a:solidFill>
                  <a:prstClr val="black"/>
                </a:solidFill>
                <a:latin typeface="Constantia" panose="02030602050306030303" pitchFamily="18" charset="0"/>
              </a:rPr>
              <a:t>Friedrichs</a:t>
            </a:r>
            <a:r>
              <a:rPr lang="en-GB" sz="1477" b="1" dirty="0">
                <a:solidFill>
                  <a:prstClr val="black"/>
                </a:solidFill>
                <a:latin typeface="Constantia" panose="02030602050306030303" pitchFamily="18" charset="0"/>
              </a:rPr>
              <a:t> et al., PAC91, p. 1020 </a:t>
            </a:r>
            <a:endParaRPr lang="en-US" sz="1477" b="1" dirty="0">
              <a:solidFill>
                <a:prstClr val="black"/>
              </a:solidFill>
              <a:latin typeface="Constantia" panose="02030602050306030303" pitchFamily="18" charset="0"/>
            </a:endParaRPr>
          </a:p>
        </p:txBody>
      </p:sp>
      <p:sp>
        <p:nvSpPr>
          <p:cNvPr id="10" name="TextBox 9"/>
          <p:cNvSpPr txBox="1"/>
          <p:nvPr/>
        </p:nvSpPr>
        <p:spPr>
          <a:xfrm rot="16200000">
            <a:off x="6529910" y="3019011"/>
            <a:ext cx="2626296"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R. L. </a:t>
            </a:r>
            <a:r>
              <a:rPr lang="en-GB" sz="1477" b="1" dirty="0" err="1">
                <a:solidFill>
                  <a:prstClr val="black"/>
                </a:solidFill>
                <a:latin typeface="Constantia" panose="02030602050306030303" pitchFamily="18" charset="0"/>
              </a:rPr>
              <a:t>Madrak</a:t>
            </a:r>
            <a:r>
              <a:rPr lang="en-GB" sz="1477" b="1" dirty="0">
                <a:solidFill>
                  <a:prstClr val="black"/>
                </a:solidFill>
                <a:latin typeface="Constantia" panose="02030602050306030303" pitchFamily="18" charset="0"/>
              </a:rPr>
              <a:t>, IPAC16, p. 130 </a:t>
            </a:r>
            <a:endParaRPr lang="en-US" sz="1477" b="1" dirty="0">
              <a:solidFill>
                <a:prstClr val="black"/>
              </a:solidFill>
              <a:latin typeface="Constantia" panose="02030602050306030303" pitchFamily="18" charset="0"/>
            </a:endParaRPr>
          </a:p>
        </p:txBody>
      </p:sp>
      <p:sp>
        <p:nvSpPr>
          <p:cNvPr id="11" name="TextBox 10"/>
          <p:cNvSpPr txBox="1"/>
          <p:nvPr/>
        </p:nvSpPr>
        <p:spPr>
          <a:xfrm>
            <a:off x="1606806" y="1422000"/>
            <a:ext cx="2629374" cy="603883"/>
          </a:xfrm>
          <a:prstGeom prst="rect">
            <a:avLst/>
          </a:prstGeom>
          <a:noFill/>
        </p:spPr>
        <p:txBody>
          <a:bodyPr wrap="none" rtlCol="0">
            <a:spAutoFit/>
          </a:bodyPr>
          <a:lstStyle/>
          <a:p>
            <a:pPr defTabSz="422041"/>
            <a:r>
              <a:rPr lang="en-GB" sz="1662" b="1" dirty="0">
                <a:solidFill>
                  <a:prstClr val="black"/>
                </a:solidFill>
                <a:latin typeface="Constantia" panose="02030602050306030303" pitchFamily="18" charset="0"/>
              </a:rPr>
              <a:t>SSC Low Energy Booster,</a:t>
            </a:r>
            <a:br>
              <a:rPr lang="en-US" sz="1662" b="1" dirty="0">
                <a:solidFill>
                  <a:prstClr val="black"/>
                </a:solidFill>
                <a:latin typeface="Constantia" panose="02030602050306030303" pitchFamily="18" charset="0"/>
              </a:rPr>
            </a:br>
            <a:r>
              <a:rPr lang="en-US" sz="1662" b="1" dirty="0">
                <a:solidFill>
                  <a:prstClr val="black"/>
                </a:solidFill>
                <a:latin typeface="Constantia" panose="02030602050306030303" pitchFamily="18" charset="0"/>
              </a:rPr>
              <a:t>~47 MHz to 60 MHz</a:t>
            </a:r>
            <a:endParaRPr lang="en-GB" sz="1662" b="1" dirty="0">
              <a:solidFill>
                <a:prstClr val="black"/>
              </a:solidFill>
              <a:latin typeface="Constantia" panose="02030602050306030303" pitchFamily="18" charset="0"/>
            </a:endParaRPr>
          </a:p>
        </p:txBody>
      </p:sp>
      <p:sp>
        <p:nvSpPr>
          <p:cNvPr id="13" name="TextBox 12"/>
          <p:cNvSpPr txBox="1"/>
          <p:nvPr/>
        </p:nvSpPr>
        <p:spPr>
          <a:xfrm>
            <a:off x="4971648" y="1422932"/>
            <a:ext cx="2979405" cy="603883"/>
          </a:xfrm>
          <a:prstGeom prst="rect">
            <a:avLst/>
          </a:prstGeom>
          <a:noFill/>
        </p:spPr>
        <p:txBody>
          <a:bodyPr wrap="none" rtlCol="0">
            <a:spAutoFit/>
          </a:bodyPr>
          <a:lstStyle/>
          <a:p>
            <a:pPr defTabSz="422041"/>
            <a:r>
              <a:rPr lang="en-GB" sz="1662" b="1" dirty="0">
                <a:solidFill>
                  <a:prstClr val="black"/>
                </a:solidFill>
                <a:latin typeface="Constantia" panose="02030602050306030303" pitchFamily="18" charset="0"/>
              </a:rPr>
              <a:t>FNAL Booster 2</a:t>
            </a:r>
            <a:r>
              <a:rPr lang="en-GB" sz="1662" b="1" baseline="30000" dirty="0">
                <a:solidFill>
                  <a:prstClr val="black"/>
                </a:solidFill>
                <a:latin typeface="Constantia" panose="02030602050306030303" pitchFamily="18" charset="0"/>
              </a:rPr>
              <a:t>nd</a:t>
            </a:r>
            <a:r>
              <a:rPr lang="en-GB" sz="1662" b="1" dirty="0">
                <a:solidFill>
                  <a:prstClr val="black"/>
                </a:solidFill>
                <a:latin typeface="Constantia" panose="02030602050306030303" pitchFamily="18" charset="0"/>
              </a:rPr>
              <a:t> </a:t>
            </a:r>
            <a:r>
              <a:rPr lang="en-GB" sz="1662" b="1" dirty="0" err="1">
                <a:solidFill>
                  <a:prstClr val="black"/>
                </a:solidFill>
                <a:latin typeface="Constantia" panose="02030602050306030303" pitchFamily="18" charset="0"/>
              </a:rPr>
              <a:t>harmoni</a:t>
            </a:r>
            <a:r>
              <a:rPr lang="en-US" sz="1662" b="1" dirty="0">
                <a:solidFill>
                  <a:prstClr val="black"/>
                </a:solidFill>
                <a:latin typeface="Constantia" panose="02030602050306030303" pitchFamily="18" charset="0"/>
              </a:rPr>
              <a:t>c</a:t>
            </a:r>
            <a:r>
              <a:rPr lang="en-GB" sz="1662" b="1" dirty="0">
                <a:solidFill>
                  <a:prstClr val="black"/>
                </a:solidFill>
                <a:latin typeface="Constantia" panose="02030602050306030303" pitchFamily="18" charset="0"/>
              </a:rPr>
              <a:t>,</a:t>
            </a:r>
            <a:br>
              <a:rPr lang="en-GB" sz="1662" b="1" dirty="0">
                <a:solidFill>
                  <a:prstClr val="black"/>
                </a:solidFill>
                <a:latin typeface="Constantia" panose="02030602050306030303" pitchFamily="18" charset="0"/>
              </a:rPr>
            </a:br>
            <a:r>
              <a:rPr lang="en-GB" sz="1662" b="1" dirty="0">
                <a:solidFill>
                  <a:prstClr val="black"/>
                </a:solidFill>
                <a:latin typeface="Constantia" panose="02030602050306030303" pitchFamily="18" charset="0"/>
              </a:rPr>
              <a:t>76 MHz – 106 MHz, 100 kV</a:t>
            </a:r>
            <a:endParaRPr lang="en-US" sz="1662" b="1" dirty="0">
              <a:solidFill>
                <a:prstClr val="black"/>
              </a:solidFill>
              <a:latin typeface="Constantia" panose="02030602050306030303" pitchFamily="18" charset="0"/>
            </a:endParaRPr>
          </a:p>
        </p:txBody>
      </p:sp>
      <p:sp>
        <p:nvSpPr>
          <p:cNvPr id="1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err="1">
                <a:solidFill>
                  <a:srgbClr val="1F497D"/>
                </a:solidFill>
                <a:latin typeface="Constantia" pitchFamily="18" charset="0"/>
              </a:rPr>
              <a:t>Tunable</a:t>
            </a:r>
            <a:r>
              <a:rPr lang="en-GB" sz="3200" b="1" dirty="0">
                <a:solidFill>
                  <a:srgbClr val="1F497D"/>
                </a:solidFill>
                <a:latin typeface="Constantia" pitchFamily="18" charset="0"/>
              </a:rPr>
              <a:t> cavities at higher frequencies</a:t>
            </a:r>
            <a:endParaRPr lang="en-GB" sz="3200" dirty="0">
              <a:solidFill>
                <a:srgbClr val="1F497D"/>
              </a:solidFill>
              <a:latin typeface="Constantia" pitchFamily="18" charset="0"/>
            </a:endParaRPr>
          </a:p>
        </p:txBody>
      </p:sp>
      <p:sp>
        <p:nvSpPr>
          <p:cNvPr id="17" name="Rectangle 7"/>
          <p:cNvSpPr>
            <a:spLocks noChangeArrowheads="1"/>
          </p:cNvSpPr>
          <p:nvPr/>
        </p:nvSpPr>
        <p:spPr bwMode="auto">
          <a:xfrm>
            <a:off x="503238" y="5479792"/>
            <a:ext cx="8101012" cy="466265"/>
          </a:xfrm>
          <a:prstGeom prst="rect">
            <a:avLst/>
          </a:prstGeom>
          <a:noFill/>
          <a:ln w="9525">
            <a:noFill/>
            <a:miter lim="800000"/>
            <a:headEnd/>
            <a:tailEnd/>
          </a:ln>
          <a:effectLst/>
        </p:spPr>
        <p:txBody>
          <a:bodyPr/>
          <a:lstStyle/>
          <a:p>
            <a:pPr marL="444500" indent="-4445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Upper frequency limit for cavities with large tuning range</a:t>
            </a:r>
            <a:endParaRPr lang="en-GB" b="1" dirty="0">
              <a:solidFill>
                <a:srgbClr val="1F497D"/>
              </a:solidFill>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20720600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3644" y="3721389"/>
            <a:ext cx="1744384" cy="1952544"/>
          </a:xfrm>
          <a:prstGeom prst="rect">
            <a:avLst/>
          </a:prstGeom>
        </p:spPr>
      </p:pic>
      <p:sp>
        <p:nvSpPr>
          <p:cNvPr id="16" name="Rectangle 7"/>
          <p:cNvSpPr>
            <a:spLocks noChangeArrowheads="1"/>
          </p:cNvSpPr>
          <p:nvPr/>
        </p:nvSpPr>
        <p:spPr bwMode="auto">
          <a:xfrm>
            <a:off x="503238" y="838200"/>
            <a:ext cx="8101012" cy="838200"/>
          </a:xfrm>
          <a:prstGeom prst="rect">
            <a:avLst/>
          </a:prstGeom>
          <a:noFill/>
          <a:ln w="9525">
            <a:noFill/>
            <a:miter lim="800000"/>
            <a:headEnd/>
            <a:tailEnd/>
          </a:ln>
          <a:effectLst/>
        </p:spPr>
        <p:txBody>
          <a:bodyPr/>
          <a:lstStyle/>
          <a:p>
            <a:pPr marL="457200" indent="-457200">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Remove inner conductor from coaxial set-up</a:t>
            </a: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The resonator becomes a pill-box cavity</a:t>
            </a: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The basis for cavity resonators</a:t>
            </a: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1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Further increase frequency</a:t>
            </a:r>
            <a:endParaRPr lang="en-GB" sz="3200" dirty="0">
              <a:solidFill>
                <a:srgbClr val="1F497D"/>
              </a:solidFill>
              <a:latin typeface="Constantia" pitchFamily="18" charset="0"/>
            </a:endParaRPr>
          </a:p>
        </p:txBody>
      </p:sp>
      <p:grpSp>
        <p:nvGrpSpPr>
          <p:cNvPr id="12" name="Group 11"/>
          <p:cNvGrpSpPr/>
          <p:nvPr/>
        </p:nvGrpSpPr>
        <p:grpSpPr>
          <a:xfrm>
            <a:off x="1955800" y="1592028"/>
            <a:ext cx="5254097" cy="1233241"/>
            <a:chOff x="2540000" y="3873500"/>
            <a:chExt cx="5254097" cy="1233241"/>
          </a:xfrm>
        </p:grpSpPr>
        <p:sp>
          <p:nvSpPr>
            <p:cNvPr id="15" name="Rectangle 14"/>
            <p:cNvSpPr/>
            <p:nvPr/>
          </p:nvSpPr>
          <p:spPr>
            <a:xfrm>
              <a:off x="2540000" y="3873500"/>
              <a:ext cx="5254097" cy="1233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p:nvGrpSpPr>
          <p:grpSpPr>
            <a:xfrm>
              <a:off x="2655055" y="3960000"/>
              <a:ext cx="4928913" cy="1080000"/>
              <a:chOff x="1635583" y="2160000"/>
              <a:chExt cx="4928913" cy="1080000"/>
            </a:xfrm>
          </p:grpSpPr>
          <p:cxnSp>
            <p:nvCxnSpPr>
              <p:cNvPr id="20" name="Straight Connector 19"/>
              <p:cNvCxnSpPr>
                <a:stCxn id="27" idx="0"/>
              </p:cNvCxnSpPr>
              <p:nvPr/>
            </p:nvCxnSpPr>
            <p:spPr>
              <a:xfrm>
                <a:off x="1743583" y="2160000"/>
                <a:ext cx="4725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27" idx="4"/>
              </p:cNvCxnSpPr>
              <p:nvPr/>
            </p:nvCxnSpPr>
            <p:spPr>
              <a:xfrm>
                <a:off x="1743583" y="3240000"/>
                <a:ext cx="4725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6348496" y="216000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6420496"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Connector 23"/>
              <p:cNvCxnSpPr/>
              <p:nvPr/>
            </p:nvCxnSpPr>
            <p:spPr>
              <a:xfrm>
                <a:off x="2160000" y="252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160000" y="288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2128542"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1635583" y="2160000"/>
                <a:ext cx="216000" cy="10800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Oval 18"/>
            <p:cNvSpPr/>
            <p:nvPr/>
          </p:nvSpPr>
          <p:spPr>
            <a:xfrm>
              <a:off x="2731817" y="43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 name="Group 27"/>
          <p:cNvGrpSpPr/>
          <p:nvPr/>
        </p:nvGrpSpPr>
        <p:grpSpPr>
          <a:xfrm>
            <a:off x="1957400" y="1592500"/>
            <a:ext cx="5254097" cy="1233241"/>
            <a:chOff x="2540000" y="3873500"/>
            <a:chExt cx="5254097" cy="1233241"/>
          </a:xfrm>
        </p:grpSpPr>
        <p:sp>
          <p:nvSpPr>
            <p:cNvPr id="29" name="Rectangle 28"/>
            <p:cNvSpPr/>
            <p:nvPr/>
          </p:nvSpPr>
          <p:spPr>
            <a:xfrm>
              <a:off x="2540000" y="3873500"/>
              <a:ext cx="5254097" cy="1233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0" name="Group 29"/>
            <p:cNvGrpSpPr/>
            <p:nvPr/>
          </p:nvGrpSpPr>
          <p:grpSpPr>
            <a:xfrm>
              <a:off x="2655055" y="3960000"/>
              <a:ext cx="4928913" cy="1080000"/>
              <a:chOff x="1635583" y="2160000"/>
              <a:chExt cx="4928913" cy="1080000"/>
            </a:xfrm>
          </p:grpSpPr>
          <p:cxnSp>
            <p:nvCxnSpPr>
              <p:cNvPr id="32" name="Straight Connector 31"/>
              <p:cNvCxnSpPr>
                <a:stCxn id="39" idx="0"/>
              </p:cNvCxnSpPr>
              <p:nvPr/>
            </p:nvCxnSpPr>
            <p:spPr>
              <a:xfrm>
                <a:off x="1743583" y="2160000"/>
                <a:ext cx="4725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39" idx="4"/>
              </p:cNvCxnSpPr>
              <p:nvPr/>
            </p:nvCxnSpPr>
            <p:spPr>
              <a:xfrm>
                <a:off x="1743583" y="3240000"/>
                <a:ext cx="4725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6348496" y="216000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6420496"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p:cNvSpPr/>
              <p:nvPr/>
            </p:nvSpPr>
            <p:spPr>
              <a:xfrm>
                <a:off x="1635583" y="2160000"/>
                <a:ext cx="216000" cy="10800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Oval 30"/>
            <p:cNvSpPr/>
            <p:nvPr/>
          </p:nvSpPr>
          <p:spPr>
            <a:xfrm>
              <a:off x="2731817" y="43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 name="Group 3"/>
          <p:cNvGrpSpPr/>
          <p:nvPr/>
        </p:nvGrpSpPr>
        <p:grpSpPr>
          <a:xfrm>
            <a:off x="1955799" y="1592500"/>
            <a:ext cx="5254097" cy="1233241"/>
            <a:chOff x="2539999" y="3284934"/>
            <a:chExt cx="5254097" cy="1233241"/>
          </a:xfrm>
        </p:grpSpPr>
        <p:sp>
          <p:nvSpPr>
            <p:cNvPr id="41" name="Rectangle 40"/>
            <p:cNvSpPr/>
            <p:nvPr/>
          </p:nvSpPr>
          <p:spPr>
            <a:xfrm>
              <a:off x="2539999" y="3284934"/>
              <a:ext cx="5254097" cy="1233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4" name="Straight Connector 43"/>
            <p:cNvCxnSpPr>
              <a:stCxn id="48" idx="0"/>
              <a:endCxn id="46" idx="0"/>
            </p:cNvCxnSpPr>
            <p:nvPr/>
          </p:nvCxnSpPr>
          <p:spPr>
            <a:xfrm>
              <a:off x="6382554" y="3371434"/>
              <a:ext cx="109341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48" idx="4"/>
              <a:endCxn id="46" idx="4"/>
            </p:cNvCxnSpPr>
            <p:nvPr/>
          </p:nvCxnSpPr>
          <p:spPr>
            <a:xfrm>
              <a:off x="6382554" y="4451434"/>
              <a:ext cx="109341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7367967" y="3371434"/>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p:cNvSpPr/>
            <p:nvPr/>
          </p:nvSpPr>
          <p:spPr>
            <a:xfrm>
              <a:off x="7439967" y="3731434"/>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p:cNvSpPr/>
            <p:nvPr/>
          </p:nvSpPr>
          <p:spPr>
            <a:xfrm>
              <a:off x="6274554" y="3371434"/>
              <a:ext cx="216000" cy="10800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p:cNvSpPr/>
            <p:nvPr/>
          </p:nvSpPr>
          <p:spPr>
            <a:xfrm>
              <a:off x="6351316" y="3731434"/>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 name="Group 2"/>
          <p:cNvGrpSpPr/>
          <p:nvPr/>
        </p:nvGrpSpPr>
        <p:grpSpPr>
          <a:xfrm>
            <a:off x="3591372" y="3656714"/>
            <a:ext cx="5353629" cy="2147023"/>
            <a:chOff x="3591372" y="3656714"/>
            <a:chExt cx="5353629" cy="2147023"/>
          </a:xfrm>
        </p:grpSpPr>
        <p:pic>
          <p:nvPicPr>
            <p:cNvPr id="49" name="Picture 48" descr="PillE.gif"/>
            <p:cNvPicPr>
              <a:picLocks noChangeAspect="1"/>
            </p:cNvPicPr>
            <p:nvPr/>
          </p:nvPicPr>
          <p:blipFill>
            <a:blip r:embed="rId4" cstate="print"/>
            <a:stretch>
              <a:fillRect/>
            </a:stretch>
          </p:blipFill>
          <p:spPr>
            <a:xfrm>
              <a:off x="5207088" y="3822517"/>
              <a:ext cx="1118189" cy="1981220"/>
            </a:xfrm>
            <a:prstGeom prst="rect">
              <a:avLst/>
            </a:prstGeom>
          </p:spPr>
        </p:pic>
        <p:pic>
          <p:nvPicPr>
            <p:cNvPr id="50" name="Picture 49" descr="PillH.gif"/>
            <p:cNvPicPr>
              <a:picLocks noChangeAspect="1"/>
            </p:cNvPicPr>
            <p:nvPr/>
          </p:nvPicPr>
          <p:blipFill>
            <a:blip r:embed="rId5" cstate="print"/>
            <a:stretch>
              <a:fillRect/>
            </a:stretch>
          </p:blipFill>
          <p:spPr>
            <a:xfrm>
              <a:off x="6364372" y="3822517"/>
              <a:ext cx="1118189" cy="1981220"/>
            </a:xfrm>
            <a:prstGeom prst="rect">
              <a:avLst/>
            </a:prstGeom>
          </p:spPr>
        </p:pic>
        <p:sp>
          <p:nvSpPr>
            <p:cNvPr id="51" name="TextBox 50"/>
            <p:cNvSpPr txBox="1"/>
            <p:nvPr/>
          </p:nvSpPr>
          <p:spPr>
            <a:xfrm>
              <a:off x="3591372" y="3656715"/>
              <a:ext cx="1816016" cy="646331"/>
            </a:xfrm>
            <a:prstGeom prst="rect">
              <a:avLst/>
            </a:prstGeom>
            <a:noFill/>
          </p:spPr>
          <p:txBody>
            <a:bodyPr wrap="square" rtlCol="0">
              <a:spAutoFit/>
            </a:bodyPr>
            <a:lstStyle/>
            <a:p>
              <a:pPr algn="r" defTabSz="422041"/>
              <a:r>
                <a:rPr lang="en-GB" b="1" dirty="0">
                  <a:solidFill>
                    <a:prstClr val="black"/>
                  </a:solidFill>
                  <a:latin typeface="Constantia" panose="02030602050306030303" pitchFamily="18" charset="0"/>
                </a:rPr>
                <a:t>Electric field, TM</a:t>
              </a:r>
              <a:r>
                <a:rPr lang="en-GB" b="1" baseline="-25000" dirty="0">
                  <a:solidFill>
                    <a:prstClr val="black"/>
                  </a:solidFill>
                  <a:latin typeface="Constantia" panose="02030602050306030303" pitchFamily="18" charset="0"/>
                </a:rPr>
                <a:t>010</a:t>
              </a:r>
              <a:r>
                <a:rPr lang="en-GB" b="1" dirty="0">
                  <a:solidFill>
                    <a:prstClr val="black"/>
                  </a:solidFill>
                  <a:latin typeface="Constantia" panose="02030602050306030303" pitchFamily="18" charset="0"/>
                </a:rPr>
                <a:t>-mode</a:t>
              </a:r>
            </a:p>
          </p:txBody>
        </p:sp>
        <p:sp>
          <p:nvSpPr>
            <p:cNvPr id="52" name="TextBox 51"/>
            <p:cNvSpPr txBox="1"/>
            <p:nvPr/>
          </p:nvSpPr>
          <p:spPr>
            <a:xfrm>
              <a:off x="7128985" y="3656714"/>
              <a:ext cx="1816016" cy="646331"/>
            </a:xfrm>
            <a:prstGeom prst="rect">
              <a:avLst/>
            </a:prstGeom>
            <a:noFill/>
          </p:spPr>
          <p:txBody>
            <a:bodyPr wrap="square" rtlCol="0">
              <a:spAutoFit/>
            </a:bodyPr>
            <a:lstStyle/>
            <a:p>
              <a:pPr defTabSz="422041"/>
              <a:r>
                <a:rPr lang="en-GB" b="1" dirty="0">
                  <a:solidFill>
                    <a:prstClr val="black"/>
                  </a:solidFill>
                  <a:latin typeface="Constantia" panose="02030602050306030303" pitchFamily="18" charset="0"/>
                </a:rPr>
                <a:t>Magnetic field, TM</a:t>
              </a:r>
              <a:r>
                <a:rPr lang="en-GB" b="1" baseline="-25000" dirty="0">
                  <a:solidFill>
                    <a:prstClr val="black"/>
                  </a:solidFill>
                  <a:latin typeface="Constantia" panose="02030602050306030303" pitchFamily="18" charset="0"/>
                </a:rPr>
                <a:t>010</a:t>
              </a:r>
              <a:r>
                <a:rPr lang="en-GB" b="1" dirty="0">
                  <a:solidFill>
                    <a:prstClr val="black"/>
                  </a:solidFill>
                  <a:latin typeface="Constantia" panose="02030602050306030303" pitchFamily="18" charset="0"/>
                </a:rPr>
                <a:t>-mode</a:t>
              </a:r>
            </a:p>
          </p:txBody>
        </p:sp>
        <p:sp>
          <p:nvSpPr>
            <p:cNvPr id="37" name="TextBox 36"/>
            <p:cNvSpPr txBox="1"/>
            <p:nvPr/>
          </p:nvSpPr>
          <p:spPr>
            <a:xfrm>
              <a:off x="7186386" y="5418154"/>
              <a:ext cx="999313"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Jensen</a:t>
              </a:r>
              <a:endParaRPr lang="en-US" sz="1477" b="1" dirty="0">
                <a:solidFill>
                  <a:prstClr val="black"/>
                </a:solidFill>
                <a:latin typeface="Constantia" panose="02030602050306030303" pitchFamily="18" charset="0"/>
              </a:endParaRPr>
            </a:p>
          </p:txBody>
        </p:sp>
      </p:grpSp>
      <p:grpSp>
        <p:nvGrpSpPr>
          <p:cNvPr id="38" name="Group 37"/>
          <p:cNvGrpSpPr/>
          <p:nvPr/>
        </p:nvGrpSpPr>
        <p:grpSpPr>
          <a:xfrm>
            <a:off x="2938890" y="2067845"/>
            <a:ext cx="2109309" cy="348109"/>
            <a:chOff x="4134327" y="2112150"/>
            <a:chExt cx="2109309" cy="348109"/>
          </a:xfrm>
        </p:grpSpPr>
        <p:sp>
          <p:nvSpPr>
            <p:cNvPr id="40" name="Left-Right Arrow 39"/>
            <p:cNvSpPr/>
            <p:nvPr/>
          </p:nvSpPr>
          <p:spPr>
            <a:xfrm>
              <a:off x="4134327" y="2116352"/>
              <a:ext cx="2109309" cy="327389"/>
            </a:xfrm>
            <a:prstGeom prst="leftRightArrow">
              <a:avLst>
                <a:gd name="adj1" fmla="val 58624"/>
                <a:gd name="adj2" fmla="val 50000"/>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4501569" y="2112150"/>
              <a:ext cx="1374826" cy="348109"/>
            </a:xfrm>
            <a:prstGeom prst="rect">
              <a:avLst/>
            </a:prstGeom>
            <a:noFill/>
          </p:spPr>
          <p:txBody>
            <a:bodyPr wrap="square" rtlCol="0">
              <a:spAutoFit/>
            </a:bodyPr>
            <a:lstStyle/>
            <a:p>
              <a:pPr algn="ctr" defTabSz="422041"/>
              <a:r>
                <a:rPr lang="en-GB" sz="1662" b="1" dirty="0">
                  <a:solidFill>
                    <a:schemeClr val="bg1"/>
                  </a:solidFill>
                  <a:latin typeface="Constantia" panose="02030602050306030303" pitchFamily="18" charset="0"/>
                </a:rPr>
                <a:t>Beam axis</a:t>
              </a:r>
            </a:p>
          </p:txBody>
        </p:sp>
      </p:grpSp>
      <p:grpSp>
        <p:nvGrpSpPr>
          <p:cNvPr id="53" name="Group 52"/>
          <p:cNvGrpSpPr/>
          <p:nvPr/>
        </p:nvGrpSpPr>
        <p:grpSpPr>
          <a:xfrm>
            <a:off x="2938890" y="4610044"/>
            <a:ext cx="2109309" cy="348109"/>
            <a:chOff x="4134327" y="2112150"/>
            <a:chExt cx="2109309" cy="348109"/>
          </a:xfrm>
        </p:grpSpPr>
        <p:sp>
          <p:nvSpPr>
            <p:cNvPr id="54" name="Left-Right Arrow 53"/>
            <p:cNvSpPr/>
            <p:nvPr/>
          </p:nvSpPr>
          <p:spPr>
            <a:xfrm>
              <a:off x="4134327" y="2116352"/>
              <a:ext cx="2109309" cy="327389"/>
            </a:xfrm>
            <a:prstGeom prst="leftRightArrow">
              <a:avLst>
                <a:gd name="adj1" fmla="val 58624"/>
                <a:gd name="adj2" fmla="val 50000"/>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TextBox 54"/>
            <p:cNvSpPr txBox="1"/>
            <p:nvPr/>
          </p:nvSpPr>
          <p:spPr>
            <a:xfrm>
              <a:off x="4501569" y="2112150"/>
              <a:ext cx="1374826" cy="348109"/>
            </a:xfrm>
            <a:prstGeom prst="rect">
              <a:avLst/>
            </a:prstGeom>
            <a:noFill/>
          </p:spPr>
          <p:txBody>
            <a:bodyPr wrap="square" rtlCol="0">
              <a:spAutoFit/>
            </a:bodyPr>
            <a:lstStyle/>
            <a:p>
              <a:pPr algn="ctr" defTabSz="422041"/>
              <a:r>
                <a:rPr lang="en-GB" sz="1662" b="1" dirty="0">
                  <a:solidFill>
                    <a:schemeClr val="bg1"/>
                  </a:solidFill>
                  <a:latin typeface="Constantia" panose="02030602050306030303" pitchFamily="18" charset="0"/>
                </a:rPr>
                <a:t>Beam axis</a:t>
              </a:r>
            </a:p>
          </p:txBody>
        </p:sp>
      </p:grpSp>
      <p:sp>
        <p:nvSpPr>
          <p:cNvPr id="56" name="TextBox 55"/>
          <p:cNvSpPr txBox="1"/>
          <p:nvPr/>
        </p:nvSpPr>
        <p:spPr>
          <a:xfrm>
            <a:off x="934803" y="3478055"/>
            <a:ext cx="1816016" cy="369332"/>
          </a:xfrm>
          <a:prstGeom prst="rect">
            <a:avLst/>
          </a:prstGeom>
          <a:noFill/>
        </p:spPr>
        <p:txBody>
          <a:bodyPr wrap="square" rtlCol="0">
            <a:spAutoFit/>
          </a:bodyPr>
          <a:lstStyle/>
          <a:p>
            <a:pPr algn="r" defTabSz="422041"/>
            <a:r>
              <a:rPr lang="en-GB" b="1" dirty="0">
                <a:solidFill>
                  <a:srgbClr val="1F497D"/>
                </a:solidFill>
                <a:latin typeface="Constantia" panose="02030602050306030303" pitchFamily="18" charset="0"/>
              </a:rPr>
              <a:t>DORIS cavity</a:t>
            </a:r>
          </a:p>
        </p:txBody>
      </p:sp>
    </p:spTree>
    <p:extLst>
      <p:ext uri="{BB962C8B-B14F-4D97-AF65-F5344CB8AC3E}">
        <p14:creationId xmlns:p14="http://schemas.microsoft.com/office/powerpoint/2010/main" val="1116570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barn(outVertical)">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childTnLst>
                                </p:cTn>
                              </p:par>
                              <p:par>
                                <p:cTn id="26" presetID="16" presetClass="entr" presetSubtype="37" fill="hold"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barn(outVertical)">
                                      <p:cBhvr>
                                        <p:cTn id="28" dur="500"/>
                                        <p:tgtEl>
                                          <p:spTgt spid="53"/>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400 MHz cavities in LHC</a:t>
            </a:r>
            <a:endParaRPr lang="en-GB" sz="3200" dirty="0">
              <a:solidFill>
                <a:srgbClr val="1F497D"/>
              </a:solidFill>
              <a:latin typeface="Constantia" pitchFamily="18" charset="0"/>
            </a:endParaRPr>
          </a:p>
        </p:txBody>
      </p:sp>
      <p:sp>
        <p:nvSpPr>
          <p:cNvPr id="93" name="Rectangle 7"/>
          <p:cNvSpPr>
            <a:spLocks noChangeArrowheads="1"/>
          </p:cNvSpPr>
          <p:nvPr/>
        </p:nvSpPr>
        <p:spPr bwMode="auto">
          <a:xfrm>
            <a:off x="595085" y="780144"/>
            <a:ext cx="8016649"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Reduce beam loading in RF cavities</a:t>
            </a:r>
          </a:p>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Shunt impedance, </a:t>
            </a:r>
            <a:r>
              <a:rPr lang="en-GB" sz="2100" b="1" i="1" dirty="0">
                <a:latin typeface="Constantia" pitchFamily="18" charset="0"/>
                <a:cs typeface="Times New Roman" pitchFamily="18" charset="0"/>
                <a:sym typeface="Wingdings" pitchFamily="2" charset="2"/>
              </a:rPr>
              <a:t>R</a:t>
            </a:r>
            <a:r>
              <a:rPr lang="en-GB" sz="2100" b="1" dirty="0">
                <a:latin typeface="Constantia" pitchFamily="18" charset="0"/>
                <a:cs typeface="Times New Roman" pitchFamily="18" charset="0"/>
                <a:sym typeface="Wingdings" pitchFamily="2" charset="2"/>
              </a:rPr>
              <a:t>, low for small R/Q with normal conducting cavities </a:t>
            </a:r>
            <a:r>
              <a:rPr lang="en-GB" sz="2100" b="1" dirty="0">
                <a:solidFill>
                  <a:srgbClr val="1F497D"/>
                </a:solidFill>
                <a:latin typeface="Constantia" pitchFamily="18" charset="0"/>
                <a:cs typeface="Times New Roman" pitchFamily="18" charset="0"/>
                <a:sym typeface="Symbol" panose="05050102010706020507" pitchFamily="18" charset="2"/>
              </a:rPr>
              <a:t> superconducting cavities in LHC</a:t>
            </a:r>
            <a:endParaRPr lang="en-GB" sz="2100" b="1" dirty="0">
              <a:solidFill>
                <a:srgbClr val="1F497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6000" y="4361994"/>
            <a:ext cx="3553200" cy="199867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6000" y="1963282"/>
            <a:ext cx="3553177" cy="1998662"/>
          </a:xfrm>
          <a:prstGeom prst="rect">
            <a:avLst/>
          </a:prstGeom>
        </p:spPr>
      </p:pic>
      <p:sp>
        <p:nvSpPr>
          <p:cNvPr id="34" name="TextBox 33"/>
          <p:cNvSpPr txBox="1"/>
          <p:nvPr/>
        </p:nvSpPr>
        <p:spPr>
          <a:xfrm>
            <a:off x="1116000" y="4042355"/>
            <a:ext cx="3553176" cy="338554"/>
          </a:xfrm>
          <a:prstGeom prst="rect">
            <a:avLst/>
          </a:prstGeom>
          <a:noFill/>
        </p:spPr>
        <p:txBody>
          <a:bodyPr wrap="square" rtlCol="0">
            <a:spAutoFit/>
          </a:bodyPr>
          <a:lstStyle/>
          <a:p>
            <a:pPr algn="ctr"/>
            <a:r>
              <a:rPr lang="en-US" sz="1600" b="1" dirty="0">
                <a:latin typeface="Constantia" panose="02030602050306030303" pitchFamily="18" charset="0"/>
              </a:rPr>
              <a:t>Bell shape: </a:t>
            </a:r>
            <a:r>
              <a:rPr lang="en-US" sz="1600" b="1" dirty="0">
                <a:solidFill>
                  <a:srgbClr val="1F497D"/>
                </a:solidFill>
                <a:latin typeface="Constantia" panose="02030602050306030303" pitchFamily="18" charset="0"/>
              </a:rPr>
              <a:t>R/Q ~ 44 </a:t>
            </a:r>
            <a:r>
              <a:rPr lang="en-US" sz="1600" b="1" dirty="0">
                <a:solidFill>
                  <a:srgbClr val="1F497D"/>
                </a:solidFill>
                <a:latin typeface="Symbol" panose="05050102010706020507" pitchFamily="18" charset="2"/>
              </a:rPr>
              <a:t>W</a:t>
            </a:r>
            <a:r>
              <a:rPr lang="en-US" sz="1600" b="1" dirty="0">
                <a:solidFill>
                  <a:srgbClr val="1F497D"/>
                </a:solidFill>
                <a:latin typeface="Constantia" panose="02030602050306030303" pitchFamily="18" charset="0"/>
              </a:rPr>
              <a:t>, 400 MHz</a:t>
            </a:r>
            <a:endParaRPr lang="en-GB" sz="1600" b="1" dirty="0">
              <a:solidFill>
                <a:srgbClr val="1F497D"/>
              </a:solidFill>
              <a:latin typeface="Constantia" panose="02030602050306030303" pitchFamily="18" charset="0"/>
            </a:endParaRPr>
          </a:p>
        </p:txBody>
      </p:sp>
      <p:sp>
        <p:nvSpPr>
          <p:cNvPr id="10" name="Oval 9"/>
          <p:cNvSpPr/>
          <p:nvPr/>
        </p:nvSpPr>
        <p:spPr>
          <a:xfrm>
            <a:off x="1891553" y="4399643"/>
            <a:ext cx="762000" cy="17716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asted-image.tiff" descr="pasted-image.tiff"/>
          <p:cNvPicPr>
            <a:picLocks noChangeAspect="1"/>
          </p:cNvPicPr>
          <p:nvPr/>
        </p:nvPicPr>
        <p:blipFill>
          <a:blip r:embed="rId4"/>
          <a:stretch>
            <a:fillRect/>
          </a:stretch>
        </p:blipFill>
        <p:spPr>
          <a:xfrm>
            <a:off x="5337876" y="2117587"/>
            <a:ext cx="2711181" cy="2094045"/>
          </a:xfrm>
          <a:prstGeom prst="rect">
            <a:avLst/>
          </a:prstGeom>
          <a:ln w="12700">
            <a:miter lim="400000"/>
          </a:ln>
        </p:spPr>
      </p:pic>
      <p:sp>
        <p:nvSpPr>
          <p:cNvPr id="12" name="Rectangle 7"/>
          <p:cNvSpPr>
            <a:spLocks noChangeArrowheads="1"/>
          </p:cNvSpPr>
          <p:nvPr/>
        </p:nvSpPr>
        <p:spPr bwMode="auto">
          <a:xfrm>
            <a:off x="4804229" y="4523131"/>
            <a:ext cx="3836534" cy="838200"/>
          </a:xfrm>
          <a:prstGeom prst="rect">
            <a:avLst/>
          </a:prstGeom>
          <a:noFill/>
          <a:ln w="9525">
            <a:noFill/>
            <a:miter lim="800000"/>
            <a:headEnd/>
            <a:tailEnd/>
          </a:ln>
          <a:effectLst/>
        </p:spPr>
        <p:txBody>
          <a:bodyPr/>
          <a:lstStyle/>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2</a:t>
            </a:r>
            <a:r>
              <a:rPr lang="en-GB" sz="2100" b="1" dirty="0">
                <a:latin typeface="Constantia" pitchFamily="18" charset="0"/>
                <a:cs typeface="Times New Roman" pitchFamily="18" charset="0"/>
                <a:sym typeface="Symbol" panose="05050102010706020507" pitchFamily="18" charset="2"/>
              </a:rPr>
              <a:t>8 cavities, 5.3 MV/m</a:t>
            </a: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7126" y="5166991"/>
            <a:ext cx="2311249" cy="702874"/>
          </a:xfrm>
          <a:prstGeom prst="rect">
            <a:avLst/>
          </a:prstGeom>
        </p:spPr>
      </p:pic>
      <p:cxnSp>
        <p:nvCxnSpPr>
          <p:cNvPr id="14" name="Straight Arrow Connector 13"/>
          <p:cNvCxnSpPr/>
          <p:nvPr/>
        </p:nvCxnSpPr>
        <p:spPr>
          <a:xfrm flipV="1">
            <a:off x="6467474" y="5117302"/>
            <a:ext cx="407646" cy="790659"/>
          </a:xfrm>
          <a:prstGeom prst="straightConnector1">
            <a:avLst/>
          </a:prstGeom>
          <a:ln w="34925">
            <a:solidFill>
              <a:srgbClr val="C0504D"/>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816111" y="4853111"/>
            <a:ext cx="538930" cy="461665"/>
          </a:xfrm>
          <a:prstGeom prst="rect">
            <a:avLst/>
          </a:prstGeom>
          <a:noFill/>
        </p:spPr>
        <p:txBody>
          <a:bodyPr wrap="none" rtlCol="0">
            <a:spAutoFit/>
          </a:bodyPr>
          <a:lstStyle/>
          <a:p>
            <a:r>
              <a:rPr lang="en-GB" sz="2400" b="1" dirty="0">
                <a:solidFill>
                  <a:srgbClr val="C0504D"/>
                </a:solidFill>
                <a:latin typeface="Constantia" panose="02030602050306030303" pitchFamily="18" charset="0"/>
              </a:rPr>
              <a:t>~o</a:t>
            </a:r>
            <a:endParaRPr lang="en-US" sz="2400" b="1" dirty="0">
              <a:solidFill>
                <a:srgbClr val="C0504D"/>
              </a:solidFill>
              <a:latin typeface="Constantia" panose="02030602050306030303" pitchFamily="18" charset="0"/>
            </a:endParaRPr>
          </a:p>
        </p:txBody>
      </p:sp>
    </p:spTree>
    <p:extLst>
      <p:ext uri="{BB962C8B-B14F-4D97-AF65-F5344CB8AC3E}">
        <p14:creationId xmlns:p14="http://schemas.microsoft.com/office/powerpoint/2010/main" val="10125257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cavities in linear accelerators</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03238" y="838200"/>
            <a:ext cx="8101012"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Beam only passes once </a:t>
            </a:r>
            <a:r>
              <a:rPr lang="en-GB" sz="2100" b="1" dirty="0">
                <a:solidFill>
                  <a:srgbClr val="C0504D"/>
                </a:solidFill>
                <a:latin typeface="Constantia" pitchFamily="18" charset="0"/>
                <a:cs typeface="Times New Roman" pitchFamily="18" charset="0"/>
                <a:sym typeface="Symbol" panose="05050102010706020507" pitchFamily="18" charset="2"/>
              </a:rPr>
              <a:t> Maximize gradient</a:t>
            </a: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Many accelerating cells to best reuse RF voltage</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Cavity is the </a:t>
            </a:r>
            <a:r>
              <a:rPr lang="en-GB" sz="2100" b="1" dirty="0">
                <a:solidFill>
                  <a:srgbClr val="1F497D"/>
                </a:solidFill>
                <a:latin typeface="Constantia" pitchFamily="18" charset="0"/>
                <a:cs typeface="Times New Roman" pitchFamily="18" charset="0"/>
                <a:sym typeface="Wingdings" pitchFamily="2" charset="2"/>
              </a:rPr>
              <a:t>contrary to ‘one size fits all’</a:t>
            </a: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Many, many more variants</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988" y="2295524"/>
            <a:ext cx="3402826" cy="2643187"/>
          </a:xfrm>
          <a:prstGeom prst="rect">
            <a:avLst/>
          </a:prstGeom>
        </p:spPr>
      </p:pic>
      <p:pic>
        <p:nvPicPr>
          <p:cNvPr id="5" name="Picture 3" descr="\\CERN\dfs\Workspaces\w\Wuensch\Talks\2011\LC school 2011\from others\DSC0452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0589" y="3640977"/>
            <a:ext cx="3579812" cy="1297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8974" y="2295524"/>
            <a:ext cx="1391426" cy="1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042988" y="1947415"/>
            <a:ext cx="3402825" cy="348109"/>
          </a:xfrm>
          <a:prstGeom prst="rect">
            <a:avLst/>
          </a:prstGeom>
          <a:noFill/>
        </p:spPr>
        <p:txBody>
          <a:bodyPr wrap="square" rtlCol="0">
            <a:spAutoFit/>
          </a:bodyPr>
          <a:lstStyle/>
          <a:p>
            <a:pPr algn="ctr" defTabSz="422041"/>
            <a:r>
              <a:rPr lang="en-GB" sz="1662" b="1" dirty="0" err="1">
                <a:solidFill>
                  <a:prstClr val="black"/>
                </a:solidFill>
                <a:latin typeface="Constantia" panose="02030602050306030303" pitchFamily="18" charset="0"/>
              </a:rPr>
              <a:t>SuperHILAC</a:t>
            </a:r>
            <a:r>
              <a:rPr lang="en-GB" sz="1662" b="1" dirty="0">
                <a:solidFill>
                  <a:prstClr val="black"/>
                </a:solidFill>
                <a:latin typeface="Constantia" panose="02030602050306030303" pitchFamily="18" charset="0"/>
              </a:rPr>
              <a:t>, ~70 MHz, Berkley</a:t>
            </a:r>
            <a:endParaRPr lang="en-US" sz="1662" b="1" dirty="0">
              <a:solidFill>
                <a:prstClr val="black"/>
              </a:solidFill>
              <a:latin typeface="Constantia" panose="02030602050306030303" pitchFamily="18" charset="0"/>
            </a:endParaRPr>
          </a:p>
        </p:txBody>
      </p:sp>
      <p:sp>
        <p:nvSpPr>
          <p:cNvPr id="12" name="TextBox 11"/>
          <p:cNvSpPr txBox="1"/>
          <p:nvPr/>
        </p:nvSpPr>
        <p:spPr>
          <a:xfrm>
            <a:off x="4630056" y="3321896"/>
            <a:ext cx="2678887"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CLIC, 12 GHz, ~100 MV/m</a:t>
            </a:r>
            <a:endParaRPr lang="en-US" sz="1662"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31403113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Coupling power</a:t>
            </a:r>
            <a:br>
              <a:rPr lang="en-US" sz="4800" b="1" dirty="0">
                <a:solidFill>
                  <a:srgbClr val="1F497D"/>
                </a:solidFill>
                <a:latin typeface="Constantia" pitchFamily="18" charset="0"/>
              </a:rPr>
            </a:br>
            <a:r>
              <a:rPr lang="en-US" sz="4800" b="1" dirty="0">
                <a:solidFill>
                  <a:srgbClr val="1F497D"/>
                </a:solidFill>
                <a:latin typeface="Constantia" pitchFamily="18" charset="0"/>
              </a:rPr>
              <a:t>into a cavity</a:t>
            </a:r>
          </a:p>
        </p:txBody>
      </p:sp>
    </p:spTree>
    <p:extLst>
      <p:ext uri="{BB962C8B-B14F-4D97-AF65-F5344CB8AC3E}">
        <p14:creationId xmlns:p14="http://schemas.microsoft.com/office/powerpoint/2010/main" val="34696531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7"/>
          <p:cNvSpPr>
            <a:spLocks noChangeArrowheads="1"/>
          </p:cNvSpPr>
          <p:nvPr/>
        </p:nvSpPr>
        <p:spPr bwMode="auto">
          <a:xfrm>
            <a:off x="503239" y="838200"/>
            <a:ext cx="8137524"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Attack </a:t>
            </a:r>
            <a:r>
              <a:rPr lang="en-GB" sz="2100" b="1" dirty="0">
                <a:solidFill>
                  <a:srgbClr val="1F497D"/>
                </a:solidFill>
                <a:latin typeface="Constantia" pitchFamily="18" charset="0"/>
                <a:cs typeface="Times New Roman" pitchFamily="18" charset="0"/>
                <a:sym typeface="Wingdings" pitchFamily="2" charset="2"/>
              </a:rPr>
              <a:t>inductivity</a:t>
            </a:r>
            <a:r>
              <a:rPr lang="en-GB" sz="2100" b="1" dirty="0">
                <a:latin typeface="Constantia" pitchFamily="18" charset="0"/>
                <a:cs typeface="Times New Roman" pitchFamily="18" charset="0"/>
                <a:sym typeface="Wingdings" pitchFamily="2" charset="2"/>
              </a:rPr>
              <a:t> or capacitance of resonator, or combined</a:t>
            </a: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Coupling </a:t>
            </a:r>
            <a:r>
              <a:rPr lang="en-GB" sz="2100" b="1" dirty="0">
                <a:solidFill>
                  <a:srgbClr val="1F497D"/>
                </a:solidFill>
                <a:latin typeface="Constantia" pitchFamily="18" charset="0"/>
                <a:cs typeface="Times New Roman" pitchFamily="18" charset="0"/>
                <a:sym typeface="Wingdings" pitchFamily="2" charset="2"/>
              </a:rPr>
              <a:t>loop forms transformer with resonator </a:t>
            </a:r>
            <a:r>
              <a:rPr lang="en-GB" sz="2100" b="1" dirty="0">
                <a:latin typeface="Constantia" pitchFamily="18" charset="0"/>
                <a:cs typeface="Times New Roman" pitchFamily="18" charset="0"/>
                <a:sym typeface="Wingdings" pitchFamily="2" charset="2"/>
              </a:rPr>
              <a:t>inductivity</a:t>
            </a: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Coupling power into a cavity</a:t>
            </a:r>
            <a:endParaRPr lang="en-GB" sz="3200" dirty="0">
              <a:solidFill>
                <a:srgbClr val="1F497D"/>
              </a:solidFill>
              <a:latin typeface="Constantia" pitchFamily="18" charset="0"/>
            </a:endParaRPr>
          </a:p>
        </p:txBody>
      </p:sp>
      <p:grpSp>
        <p:nvGrpSpPr>
          <p:cNvPr id="3" name="Group 2"/>
          <p:cNvGrpSpPr/>
          <p:nvPr/>
        </p:nvGrpSpPr>
        <p:grpSpPr>
          <a:xfrm>
            <a:off x="3201508" y="2522479"/>
            <a:ext cx="229060" cy="458120"/>
            <a:chOff x="3291046" y="2961683"/>
            <a:chExt cx="229060" cy="458120"/>
          </a:xfrm>
        </p:grpSpPr>
        <p:sp>
          <p:nvSpPr>
            <p:cNvPr id="41" name="Arc 40"/>
            <p:cNvSpPr/>
            <p:nvPr/>
          </p:nvSpPr>
          <p:spPr>
            <a:xfrm>
              <a:off x="3291046" y="2961683"/>
              <a:ext cx="229060" cy="22906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42" name="Arc 41"/>
            <p:cNvSpPr/>
            <p:nvPr/>
          </p:nvSpPr>
          <p:spPr>
            <a:xfrm>
              <a:off x="3291046" y="3190743"/>
              <a:ext cx="229060" cy="22906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43" name="Straight Connector 42"/>
          <p:cNvCxnSpPr/>
          <p:nvPr/>
        </p:nvCxnSpPr>
        <p:spPr>
          <a:xfrm flipV="1">
            <a:off x="3316038" y="2966929"/>
            <a:ext cx="0" cy="2356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3316038" y="2286855"/>
            <a:ext cx="0" cy="2356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2692198" y="2279910"/>
            <a:ext cx="6310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2692198" y="3202553"/>
            <a:ext cx="6238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a:off x="4904723" y="1385784"/>
            <a:ext cx="561461" cy="2051594"/>
            <a:chOff x="2991413" y="1853256"/>
            <a:chExt cx="561461" cy="2051594"/>
          </a:xfrm>
        </p:grpSpPr>
        <p:grpSp>
          <p:nvGrpSpPr>
            <p:cNvPr id="91" name="Group 90"/>
            <p:cNvGrpSpPr/>
            <p:nvPr/>
          </p:nvGrpSpPr>
          <p:grpSpPr>
            <a:xfrm>
              <a:off x="2991413" y="2783702"/>
              <a:ext cx="513188" cy="214853"/>
              <a:chOff x="3400623" y="2600252"/>
              <a:chExt cx="441652" cy="142948"/>
            </a:xfrm>
          </p:grpSpPr>
          <p:cxnSp>
            <p:nvCxnSpPr>
              <p:cNvPr id="100" name="Straight Arrow Connector 99"/>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92" name="Straight Connector 91"/>
            <p:cNvCxnSpPr/>
            <p:nvPr/>
          </p:nvCxnSpPr>
          <p:spPr>
            <a:xfrm flipV="1">
              <a:off x="3250336" y="1853256"/>
              <a:ext cx="0" cy="9304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3254864" y="2993585"/>
              <a:ext cx="0" cy="9112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3231050" y="1936895"/>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grpSp>
      <p:sp>
        <p:nvSpPr>
          <p:cNvPr id="128" name="TextBox 127"/>
          <p:cNvSpPr txBox="1"/>
          <p:nvPr/>
        </p:nvSpPr>
        <p:spPr>
          <a:xfrm>
            <a:off x="2893754" y="2529423"/>
            <a:ext cx="539170" cy="415498"/>
          </a:xfrm>
          <a:prstGeom prst="rect">
            <a:avLst/>
          </a:prstGeom>
          <a:noFill/>
        </p:spPr>
        <p:txBody>
          <a:bodyPr wrap="square" rtlCol="0">
            <a:spAutoFit/>
          </a:bodyPr>
          <a:lstStyle/>
          <a:p>
            <a:r>
              <a:rPr lang="en-GB" sz="2100" b="1" i="1" dirty="0" err="1">
                <a:latin typeface="Constantia" panose="02030602050306030303" pitchFamily="18" charset="0"/>
              </a:rPr>
              <a:t>L</a:t>
            </a:r>
            <a:r>
              <a:rPr lang="en-GB" sz="2100" b="1" i="1" baseline="-25000" dirty="0" err="1">
                <a:latin typeface="Constantia" panose="02030602050306030303" pitchFamily="18" charset="0"/>
              </a:rPr>
              <a:t>c</a:t>
            </a:r>
            <a:endParaRPr lang="en-GB" sz="2100" b="1" i="1" baseline="-25000" dirty="0">
              <a:latin typeface="Constantia" panose="02030602050306030303" pitchFamily="18" charset="0"/>
            </a:endParaRPr>
          </a:p>
        </p:txBody>
      </p:sp>
      <p:sp>
        <p:nvSpPr>
          <p:cNvPr id="129" name="TextBox 128"/>
          <p:cNvSpPr txBox="1"/>
          <p:nvPr/>
        </p:nvSpPr>
        <p:spPr>
          <a:xfrm>
            <a:off x="3461876" y="2500608"/>
            <a:ext cx="321824" cy="415818"/>
          </a:xfrm>
          <a:prstGeom prst="rect">
            <a:avLst/>
          </a:prstGeom>
          <a:noFill/>
        </p:spPr>
        <p:txBody>
          <a:bodyPr wrap="square" rtlCol="0">
            <a:spAutoFit/>
          </a:bodyPr>
          <a:lstStyle/>
          <a:p>
            <a:r>
              <a:rPr lang="en-GB" sz="2100" b="1" i="1" dirty="0">
                <a:latin typeface="Constantia" panose="02030602050306030303" pitchFamily="18" charset="0"/>
              </a:rPr>
              <a:t>M</a:t>
            </a:r>
          </a:p>
        </p:txBody>
      </p:sp>
      <p:sp>
        <p:nvSpPr>
          <p:cNvPr id="16" name="Right Arrow 15"/>
          <p:cNvSpPr/>
          <p:nvPr/>
        </p:nvSpPr>
        <p:spPr>
          <a:xfrm>
            <a:off x="1374904" y="2461487"/>
            <a:ext cx="1317294" cy="580104"/>
          </a:xfrm>
          <a:prstGeom prst="righ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onstantia" panose="02030602050306030303" pitchFamily="18" charset="0"/>
              </a:rPr>
              <a:t>RF power</a:t>
            </a:r>
          </a:p>
        </p:txBody>
      </p:sp>
      <p:grpSp>
        <p:nvGrpSpPr>
          <p:cNvPr id="4" name="Group 3"/>
          <p:cNvGrpSpPr/>
          <p:nvPr/>
        </p:nvGrpSpPr>
        <p:grpSpPr>
          <a:xfrm>
            <a:off x="1042988" y="4030685"/>
            <a:ext cx="7646987" cy="2513800"/>
            <a:chOff x="1042988" y="4030685"/>
            <a:chExt cx="7646987" cy="2513800"/>
          </a:xfrm>
        </p:grpSpPr>
        <p:pic>
          <p:nvPicPr>
            <p:cNvPr id="39" name="Picture 9" descr="C:\Heiko\Vorträge\Beschleuniger Seminar SS2000\PSI-Schleife2-v.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4125196"/>
              <a:ext cx="1908941" cy="238639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8" descr="C:\Heiko\Vorträge\Beschleuniger Seminar SS2000\PSI-Schleife1-v.bmp"/>
            <p:cNvPicPr>
              <a:picLocks noChangeAspect="1" noChangeArrowheads="1"/>
            </p:cNvPicPr>
            <p:nvPr/>
          </p:nvPicPr>
          <p:blipFill rotWithShape="1">
            <a:blip r:embed="rId3">
              <a:extLst>
                <a:ext uri="{28A0092B-C50C-407E-A947-70E740481C1C}">
                  <a14:useLocalDpi xmlns:a14="http://schemas.microsoft.com/office/drawing/2010/main" val="0"/>
                </a:ext>
              </a:extLst>
            </a:blip>
            <a:srcRect r="14170"/>
            <a:stretch/>
          </p:blipFill>
          <p:spPr bwMode="auto">
            <a:xfrm>
              <a:off x="3163339" y="4119585"/>
              <a:ext cx="2560731" cy="2386800"/>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p:cNvSpPr txBox="1"/>
            <p:nvPr/>
          </p:nvSpPr>
          <p:spPr>
            <a:xfrm rot="16200000">
              <a:off x="5312152" y="5846569"/>
              <a:ext cx="1076193"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L. </a:t>
              </a:r>
              <a:r>
                <a:rPr lang="en-GB" sz="1477" b="1" dirty="0" err="1">
                  <a:solidFill>
                    <a:prstClr val="black"/>
                  </a:solidFill>
                  <a:latin typeface="Constantia" panose="02030602050306030303" pitchFamily="18" charset="0"/>
                </a:rPr>
                <a:t>Stigelin</a:t>
              </a:r>
              <a:endParaRPr lang="en-US" sz="1477" b="1" dirty="0">
                <a:solidFill>
                  <a:prstClr val="black"/>
                </a:solidFill>
                <a:latin typeface="Constantia" panose="02030602050306030303" pitchFamily="18" charset="0"/>
              </a:endParaRPr>
            </a:p>
          </p:txBody>
        </p:sp>
        <p:sp>
          <p:nvSpPr>
            <p:cNvPr id="45" name="Rectangle 7"/>
            <p:cNvSpPr>
              <a:spLocks noChangeArrowheads="1"/>
            </p:cNvSpPr>
            <p:nvPr/>
          </p:nvSpPr>
          <p:spPr bwMode="auto">
            <a:xfrm>
              <a:off x="5980423" y="4030685"/>
              <a:ext cx="2709552" cy="838200"/>
            </a:xfrm>
            <a:prstGeom prst="rect">
              <a:avLst/>
            </a:prstGeom>
            <a:noFill/>
            <a:ln w="9525">
              <a:noFill/>
              <a:miter lim="800000"/>
              <a:headEnd/>
              <a:tailEnd/>
            </a:ln>
            <a:effectLst/>
          </p:spPr>
          <p:txBody>
            <a:bodyPr/>
            <a:lstStyle/>
            <a:p>
              <a:pPr marL="355600" indent="-355600" algn="l">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Main coupler</a:t>
              </a:r>
              <a:br>
                <a:rPr lang="en-GB" b="1" dirty="0">
                  <a:latin typeface="Constantia" pitchFamily="18" charset="0"/>
                  <a:cs typeface="Times New Roman" pitchFamily="18" charset="0"/>
                  <a:sym typeface="Wingdings" pitchFamily="2" charset="2"/>
                </a:rPr>
              </a:br>
              <a:r>
                <a:rPr lang="en-GB" b="1" dirty="0">
                  <a:latin typeface="Constantia" pitchFamily="18" charset="0"/>
                  <a:cs typeface="Times New Roman" pitchFamily="18" charset="0"/>
                  <a:sym typeface="Wingdings" pitchFamily="2" charset="2"/>
                </a:rPr>
                <a:t>PSI cyclotron</a:t>
              </a:r>
            </a:p>
            <a:p>
              <a:pPr marL="355600" indent="-355600" algn="l">
                <a:spcBef>
                  <a:spcPct val="20000"/>
                </a:spcBef>
                <a:buClr>
                  <a:schemeClr val="tx1"/>
                </a:buClr>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~1 MW at 50 MHz</a:t>
              </a:r>
              <a:endParaRPr lang="en-GB" b="1" i="1" dirty="0">
                <a:solidFill>
                  <a:srgbClr val="1F497D"/>
                </a:solidFill>
                <a:latin typeface="Constantia" pitchFamily="18" charset="0"/>
                <a:cs typeface="Times New Roman" pitchFamily="18" charset="0"/>
                <a:sym typeface="Wingdings" pitchFamily="2" charset="2"/>
              </a:endParaRPr>
            </a:p>
          </p:txBody>
        </p:sp>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9151" y="1401562"/>
            <a:ext cx="2311249" cy="702874"/>
          </a:xfrm>
          <a:prstGeom prst="rect">
            <a:avLst/>
          </a:prstGeom>
        </p:spPr>
      </p:pic>
      <p:grpSp>
        <p:nvGrpSpPr>
          <p:cNvPr id="46" name="Group 45"/>
          <p:cNvGrpSpPr/>
          <p:nvPr/>
        </p:nvGrpSpPr>
        <p:grpSpPr>
          <a:xfrm>
            <a:off x="3774450" y="1844908"/>
            <a:ext cx="229060" cy="1145299"/>
            <a:chOff x="2888616" y="2282692"/>
            <a:chExt cx="152400" cy="762000"/>
          </a:xfrm>
        </p:grpSpPr>
        <p:sp>
          <p:nvSpPr>
            <p:cNvPr id="47" name="Arc 46"/>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48" name="Arc 47"/>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1" name="Arc 50"/>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2" name="Arc 51"/>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3" name="Arc 52"/>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54" name="Straight Connector 53"/>
          <p:cNvCxnSpPr/>
          <p:nvPr/>
        </p:nvCxnSpPr>
        <p:spPr>
          <a:xfrm flipV="1">
            <a:off x="3888981" y="1391762"/>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3888981" y="2973706"/>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4518015" y="1354605"/>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4518015" y="3396161"/>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8" name="Group 57"/>
          <p:cNvGrpSpPr/>
          <p:nvPr/>
        </p:nvGrpSpPr>
        <p:grpSpPr>
          <a:xfrm>
            <a:off x="4424680" y="1391762"/>
            <a:ext cx="469137" cy="2065116"/>
            <a:chOff x="3721045" y="1853257"/>
            <a:chExt cx="469137" cy="2065116"/>
          </a:xfrm>
        </p:grpSpPr>
        <p:sp>
          <p:nvSpPr>
            <p:cNvPr id="59" name="Rectangle 58"/>
            <p:cNvSpPr/>
            <p:nvPr/>
          </p:nvSpPr>
          <p:spPr>
            <a:xfrm>
              <a:off x="3721045" y="2394163"/>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60" name="Straight Connector 59"/>
            <p:cNvCxnSpPr/>
            <p:nvPr/>
          </p:nvCxnSpPr>
          <p:spPr>
            <a:xfrm flipV="1">
              <a:off x="3855410" y="1853257"/>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3856849" y="3363945"/>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3868358" y="1936895"/>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sp>
        <p:nvSpPr>
          <p:cNvPr id="67" name="TextBox 66"/>
          <p:cNvSpPr txBox="1"/>
          <p:nvPr/>
        </p:nvSpPr>
        <p:spPr>
          <a:xfrm>
            <a:off x="3894809" y="1475400"/>
            <a:ext cx="321824" cy="415818"/>
          </a:xfrm>
          <a:prstGeom prst="rect">
            <a:avLst/>
          </a:prstGeom>
          <a:noFill/>
        </p:spPr>
        <p:txBody>
          <a:bodyPr wrap="square" rtlCol="0">
            <a:spAutoFit/>
          </a:bodyPr>
          <a:lstStyle/>
          <a:p>
            <a:r>
              <a:rPr lang="en-GB" sz="2100" b="1" i="1" dirty="0">
                <a:latin typeface="Constantia" panose="02030602050306030303" pitchFamily="18" charset="0"/>
              </a:rPr>
              <a:t>L</a:t>
            </a:r>
          </a:p>
        </p:txBody>
      </p:sp>
      <p:cxnSp>
        <p:nvCxnSpPr>
          <p:cNvPr id="68" name="Straight Connector 67"/>
          <p:cNvCxnSpPr/>
          <p:nvPr/>
        </p:nvCxnSpPr>
        <p:spPr>
          <a:xfrm flipH="1">
            <a:off x="3884985" y="1399417"/>
            <a:ext cx="1289051"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879429" y="3443354"/>
            <a:ext cx="13009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6F52BB2E-EA24-44C9-889C-8E4FCE61BB20}"/>
              </a:ext>
            </a:extLst>
          </p:cNvPr>
          <p:cNvGrpSpPr/>
          <p:nvPr/>
        </p:nvGrpSpPr>
        <p:grpSpPr>
          <a:xfrm>
            <a:off x="6434206" y="5056212"/>
            <a:ext cx="2278549" cy="1473480"/>
            <a:chOff x="6434206" y="5056212"/>
            <a:chExt cx="2278549" cy="1473480"/>
          </a:xfrm>
        </p:grpSpPr>
        <p:pic>
          <p:nvPicPr>
            <p:cNvPr id="7" name="Picture 6" descr="A picture containing text&#10;&#10;Description automatically generated">
              <a:extLst>
                <a:ext uri="{FF2B5EF4-FFF2-40B4-BE49-F238E27FC236}">
                  <a16:creationId xmlns:a16="http://schemas.microsoft.com/office/drawing/2014/main" id="{B23E839A-9EE8-414F-8170-A8E37112EDD6}"/>
                </a:ext>
              </a:extLst>
            </p:cNvPr>
            <p:cNvPicPr>
              <a:picLocks noChangeAspect="1"/>
            </p:cNvPicPr>
            <p:nvPr/>
          </p:nvPicPr>
          <p:blipFill>
            <a:blip r:embed="rId5"/>
            <a:stretch>
              <a:fillRect/>
            </a:stretch>
          </p:blipFill>
          <p:spPr>
            <a:xfrm>
              <a:off x="6434206" y="5116830"/>
              <a:ext cx="1977957" cy="1394460"/>
            </a:xfrm>
            <a:prstGeom prst="rect">
              <a:avLst/>
            </a:prstGeom>
          </p:spPr>
        </p:pic>
        <p:sp>
          <p:nvSpPr>
            <p:cNvPr id="62" name="TextBox 61">
              <a:extLst>
                <a:ext uri="{FF2B5EF4-FFF2-40B4-BE49-F238E27FC236}">
                  <a16:creationId xmlns:a16="http://schemas.microsoft.com/office/drawing/2014/main" id="{A1A7E6FE-EC04-4255-965C-0BF7C287C887}"/>
                </a:ext>
              </a:extLst>
            </p:cNvPr>
            <p:cNvSpPr txBox="1"/>
            <p:nvPr/>
          </p:nvSpPr>
          <p:spPr>
            <a:xfrm rot="16200000">
              <a:off x="7816196" y="5633132"/>
              <a:ext cx="1473480" cy="319639"/>
            </a:xfrm>
            <a:prstGeom prst="rect">
              <a:avLst/>
            </a:prstGeom>
            <a:noFill/>
          </p:spPr>
          <p:txBody>
            <a:bodyPr wrap="none" rtlCol="0">
              <a:spAutoFit/>
            </a:bodyPr>
            <a:lstStyle/>
            <a:p>
              <a:pPr defTabSz="422041"/>
              <a:r>
                <a:rPr lang="en-GB" sz="1477" b="1" dirty="0">
                  <a:solidFill>
                    <a:prstClr val="black"/>
                  </a:solidFill>
                  <a:latin typeface="Constantia" panose="02030602050306030303" pitchFamily="18" charset="0"/>
                </a:rPr>
                <a:t>A. </a:t>
              </a:r>
              <a:r>
                <a:rPr lang="en-GB" sz="1477" b="1" dirty="0" err="1">
                  <a:solidFill>
                    <a:prstClr val="black"/>
                  </a:solidFill>
                  <a:latin typeface="Constantia" panose="02030602050306030303" pitchFamily="18" charset="0"/>
                </a:rPr>
                <a:t>Rodchenko</a:t>
              </a:r>
              <a:endParaRPr lang="en-US" sz="1477" b="1" dirty="0">
                <a:solidFill>
                  <a:prstClr val="black"/>
                </a:solidFill>
                <a:latin typeface="Constantia" panose="02030602050306030303" pitchFamily="18" charset="0"/>
              </a:endParaRPr>
            </a:p>
          </p:txBody>
        </p:sp>
      </p:grpSp>
    </p:spTree>
    <p:extLst>
      <p:ext uri="{BB962C8B-B14F-4D97-AF65-F5344CB8AC3E}">
        <p14:creationId xmlns:p14="http://schemas.microsoft.com/office/powerpoint/2010/main" val="373718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Attack inductivity or </a:t>
            </a:r>
            <a:r>
              <a:rPr lang="en-GB" sz="2100" b="1" dirty="0">
                <a:solidFill>
                  <a:srgbClr val="1F497D"/>
                </a:solidFill>
                <a:latin typeface="Constantia" pitchFamily="18" charset="0"/>
                <a:cs typeface="Times New Roman" pitchFamily="18" charset="0"/>
                <a:sym typeface="Wingdings" pitchFamily="2" charset="2"/>
              </a:rPr>
              <a:t>capacitance </a:t>
            </a:r>
            <a:r>
              <a:rPr lang="en-GB" sz="2100" b="1" dirty="0">
                <a:latin typeface="Constantia" pitchFamily="18" charset="0"/>
                <a:cs typeface="Times New Roman" pitchFamily="18" charset="0"/>
                <a:sym typeface="Wingdings" pitchFamily="2" charset="2"/>
              </a:rPr>
              <a:t>of resonator, or combined</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1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Capacitive divider</a:t>
            </a:r>
            <a:r>
              <a:rPr lang="en-GB" sz="2100" b="1" dirty="0">
                <a:latin typeface="Constantia" pitchFamily="18" charset="0"/>
                <a:cs typeface="Times New Roman" pitchFamily="18" charset="0"/>
                <a:sym typeface="Wingdings" pitchFamily="2" charset="2"/>
              </a:rPr>
              <a:t> to gap to</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transform generator impedance</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to cavity shunt impedance</a:t>
            </a:r>
          </a:p>
          <a:p>
            <a:pPr marL="457200" indent="-457200">
              <a:spcBef>
                <a:spcPct val="20000"/>
              </a:spcBef>
              <a:buClr>
                <a:schemeClr val="tx1"/>
              </a:buClr>
              <a:buFont typeface="Symbol" panose="05050102010706020507" pitchFamily="18" charset="2"/>
              <a:buChar char="®"/>
            </a:pPr>
            <a:endParaRPr lang="en-GB" sz="12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Beam also </a:t>
            </a:r>
            <a:r>
              <a:rPr lang="en-GB" sz="2100" b="1" dirty="0">
                <a:solidFill>
                  <a:srgbClr val="1F497D"/>
                </a:solidFill>
                <a:latin typeface="Constantia" pitchFamily="18" charset="0"/>
                <a:cs typeface="Times New Roman" pitchFamily="18" charset="0"/>
                <a:sym typeface="Wingdings" pitchFamily="2" charset="2"/>
              </a:rPr>
              <a:t>couples</a:t>
            </a:r>
            <a:br>
              <a:rPr lang="en-GB" sz="2100" b="1" dirty="0">
                <a:solidFill>
                  <a:srgbClr val="1F497D"/>
                </a:solidFill>
                <a:latin typeface="Constantia" pitchFamily="18" charset="0"/>
                <a:cs typeface="Times New Roman" pitchFamily="18" charset="0"/>
                <a:sym typeface="Wingdings" pitchFamily="2" charset="2"/>
              </a:rPr>
            </a:br>
            <a:r>
              <a:rPr lang="en-GB" sz="2100" b="1" dirty="0">
                <a:solidFill>
                  <a:srgbClr val="1F497D"/>
                </a:solidFill>
                <a:latin typeface="Constantia" pitchFamily="18" charset="0"/>
                <a:cs typeface="Times New Roman" pitchFamily="18" charset="0"/>
                <a:sym typeface="Wingdings" pitchFamily="2" charset="2"/>
              </a:rPr>
              <a:t>capacitively  via the gap</a:t>
            </a:r>
            <a:endParaRPr lang="en-GB" sz="2100" b="1" i="1" dirty="0">
              <a:solidFill>
                <a:srgbClr val="1F497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Coupling power into a cavity</a:t>
            </a:r>
            <a:endParaRPr lang="en-GB" sz="3200" dirty="0">
              <a:solidFill>
                <a:srgbClr val="1F497D"/>
              </a:solidFill>
              <a:latin typeface="Constantia" pitchFamily="18" charset="0"/>
            </a:endParaRPr>
          </a:p>
        </p:txBody>
      </p:sp>
      <p:cxnSp>
        <p:nvCxnSpPr>
          <p:cNvPr id="62" name="Straight Connector 61"/>
          <p:cNvCxnSpPr/>
          <p:nvPr/>
        </p:nvCxnSpPr>
        <p:spPr>
          <a:xfrm flipH="1">
            <a:off x="3884985" y="1399417"/>
            <a:ext cx="1289051"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63" name="Group 62"/>
          <p:cNvGrpSpPr/>
          <p:nvPr/>
        </p:nvGrpSpPr>
        <p:grpSpPr>
          <a:xfrm>
            <a:off x="3774450" y="1844908"/>
            <a:ext cx="229060" cy="1145299"/>
            <a:chOff x="2888616" y="2282692"/>
            <a:chExt cx="152400" cy="762000"/>
          </a:xfrm>
        </p:grpSpPr>
        <p:sp>
          <p:nvSpPr>
            <p:cNvPr id="64" name="Arc 63"/>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5" name="Arc 74"/>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6" name="Arc 75"/>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8" name="Arc 77"/>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9" name="Arc 78"/>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80" name="Straight Connector 79"/>
          <p:cNvCxnSpPr/>
          <p:nvPr/>
        </p:nvCxnSpPr>
        <p:spPr>
          <a:xfrm flipV="1">
            <a:off x="3888981" y="1391762"/>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V="1">
            <a:off x="3888981" y="2973706"/>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3879429" y="3443354"/>
            <a:ext cx="13009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4518015" y="1354605"/>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p:cNvSpPr/>
          <p:nvPr/>
        </p:nvSpPr>
        <p:spPr>
          <a:xfrm>
            <a:off x="4518015" y="3396161"/>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5" name="Group 84"/>
          <p:cNvGrpSpPr/>
          <p:nvPr/>
        </p:nvGrpSpPr>
        <p:grpSpPr>
          <a:xfrm>
            <a:off x="4424680" y="1391762"/>
            <a:ext cx="469137" cy="2065116"/>
            <a:chOff x="3721045" y="1853257"/>
            <a:chExt cx="469137" cy="2065116"/>
          </a:xfrm>
        </p:grpSpPr>
        <p:sp>
          <p:nvSpPr>
            <p:cNvPr id="86" name="Rectangle 85"/>
            <p:cNvSpPr/>
            <p:nvPr/>
          </p:nvSpPr>
          <p:spPr>
            <a:xfrm>
              <a:off x="3721045" y="2394163"/>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87" name="Straight Connector 86"/>
            <p:cNvCxnSpPr/>
            <p:nvPr/>
          </p:nvCxnSpPr>
          <p:spPr>
            <a:xfrm flipV="1">
              <a:off x="3855410" y="1853257"/>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3856849" y="3363945"/>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3868358" y="1936895"/>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grpSp>
        <p:nvGrpSpPr>
          <p:cNvPr id="91" name="Group 90"/>
          <p:cNvGrpSpPr/>
          <p:nvPr/>
        </p:nvGrpSpPr>
        <p:grpSpPr>
          <a:xfrm>
            <a:off x="4904723" y="2196249"/>
            <a:ext cx="513188" cy="499454"/>
            <a:chOff x="3400623" y="2600252"/>
            <a:chExt cx="441652" cy="142948"/>
          </a:xfrm>
        </p:grpSpPr>
        <p:cxnSp>
          <p:nvCxnSpPr>
            <p:cNvPr id="100" name="Straight Arrow Connector 99"/>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92" name="Straight Connector 91"/>
          <p:cNvCxnSpPr/>
          <p:nvPr/>
        </p:nvCxnSpPr>
        <p:spPr>
          <a:xfrm flipV="1">
            <a:off x="5163646" y="1391761"/>
            <a:ext cx="0" cy="80448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5168174" y="2695704"/>
            <a:ext cx="0" cy="74765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5144360" y="1475400"/>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sp>
        <p:nvSpPr>
          <p:cNvPr id="102" name="TextBox 101"/>
          <p:cNvSpPr txBox="1"/>
          <p:nvPr/>
        </p:nvSpPr>
        <p:spPr>
          <a:xfrm>
            <a:off x="3894809" y="1475400"/>
            <a:ext cx="321824" cy="415818"/>
          </a:xfrm>
          <a:prstGeom prst="rect">
            <a:avLst/>
          </a:prstGeom>
          <a:noFill/>
        </p:spPr>
        <p:txBody>
          <a:bodyPr wrap="square" rtlCol="0">
            <a:spAutoFit/>
          </a:bodyPr>
          <a:lstStyle/>
          <a:p>
            <a:r>
              <a:rPr lang="en-GB" sz="2100" b="1" i="1" dirty="0">
                <a:latin typeface="Constantia" panose="02030602050306030303" pitchFamily="18" charset="0"/>
              </a:rPr>
              <a:t>L</a:t>
            </a:r>
          </a:p>
        </p:txBody>
      </p:sp>
      <p:cxnSp>
        <p:nvCxnSpPr>
          <p:cNvPr id="44" name="Straight Arrow Connector 43"/>
          <p:cNvCxnSpPr/>
          <p:nvPr/>
        </p:nvCxnSpPr>
        <p:spPr bwMode="auto">
          <a:xfrm>
            <a:off x="5233988" y="2319460"/>
            <a:ext cx="18391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5335096" y="2303029"/>
            <a:ext cx="0" cy="22905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5324476" y="2532087"/>
            <a:ext cx="69294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5180387" y="3442164"/>
            <a:ext cx="83703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5118721" y="3396161"/>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ight Arrow 53"/>
          <p:cNvSpPr/>
          <p:nvPr/>
        </p:nvSpPr>
        <p:spPr>
          <a:xfrm flipH="1">
            <a:off x="6037557" y="2721754"/>
            <a:ext cx="1317600" cy="580104"/>
          </a:xfrm>
          <a:prstGeom prst="righ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onstantia" panose="02030602050306030303" pitchFamily="18" charset="0"/>
              </a:rPr>
              <a:t>RF power</a:t>
            </a:r>
          </a:p>
        </p:txBody>
      </p:sp>
      <p:sp>
        <p:nvSpPr>
          <p:cNvPr id="55" name="TextBox 54"/>
          <p:cNvSpPr txBox="1"/>
          <p:nvPr/>
        </p:nvSpPr>
        <p:spPr>
          <a:xfrm>
            <a:off x="5422567" y="2036719"/>
            <a:ext cx="521457" cy="415498"/>
          </a:xfrm>
          <a:prstGeom prst="rect">
            <a:avLst/>
          </a:prstGeom>
          <a:noFill/>
        </p:spPr>
        <p:txBody>
          <a:bodyPr wrap="square" rtlCol="0">
            <a:spAutoFit/>
          </a:bodyPr>
          <a:lstStyle/>
          <a:p>
            <a:r>
              <a:rPr lang="en-GB" sz="2100" b="1" i="1" dirty="0">
                <a:latin typeface="Constantia" panose="02030602050306030303" pitchFamily="18" charset="0"/>
              </a:rPr>
              <a:t>C</a:t>
            </a:r>
            <a:r>
              <a:rPr lang="en-GB" sz="2100" b="1" i="1" baseline="-25000" dirty="0">
                <a:latin typeface="Constantia" panose="02030602050306030303" pitchFamily="18" charset="0"/>
              </a:rPr>
              <a:t>c</a:t>
            </a:r>
          </a:p>
        </p:txBody>
      </p:sp>
      <p:sp>
        <p:nvSpPr>
          <p:cNvPr id="56" name="Right Arrow 55"/>
          <p:cNvSpPr/>
          <p:nvPr/>
        </p:nvSpPr>
        <p:spPr>
          <a:xfrm rot="5400000" flipH="1">
            <a:off x="4509374" y="2112343"/>
            <a:ext cx="1317600" cy="580104"/>
          </a:xfrm>
          <a:prstGeom prst="righ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onstantia" panose="02030602050306030303" pitchFamily="18" charset="0"/>
              </a:rPr>
              <a:t>Beam</a:t>
            </a:r>
          </a:p>
        </p:txBody>
      </p:sp>
      <p:pic>
        <p:nvPicPr>
          <p:cNvPr id="37" name="Picture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9151" y="1401562"/>
            <a:ext cx="2311249" cy="702874"/>
          </a:xfrm>
          <a:prstGeom prst="rect">
            <a:avLst/>
          </a:prstGeom>
        </p:spPr>
      </p:pic>
      <p:grpSp>
        <p:nvGrpSpPr>
          <p:cNvPr id="2" name="Group 1">
            <a:extLst>
              <a:ext uri="{FF2B5EF4-FFF2-40B4-BE49-F238E27FC236}">
                <a16:creationId xmlns:a16="http://schemas.microsoft.com/office/drawing/2014/main" id="{C32DAE6F-2793-4312-B996-4BE46BDE1B86}"/>
              </a:ext>
            </a:extLst>
          </p:cNvPr>
          <p:cNvGrpSpPr/>
          <p:nvPr/>
        </p:nvGrpSpPr>
        <p:grpSpPr>
          <a:xfrm>
            <a:off x="4956206" y="3683344"/>
            <a:ext cx="4092661" cy="3041306"/>
            <a:chOff x="4956206" y="3683344"/>
            <a:chExt cx="4092661" cy="3041306"/>
          </a:xfrm>
        </p:grpSpPr>
        <p:pic>
          <p:nvPicPr>
            <p:cNvPr id="41" name="Picture 3" descr="C:\Heiko\Vorträge\Beschleuniger Seminar SS2000\KapaKopp.bmp">
              <a:extLst>
                <a:ext uri="{FF2B5EF4-FFF2-40B4-BE49-F238E27FC236}">
                  <a16:creationId xmlns:a16="http://schemas.microsoft.com/office/drawing/2014/main" id="{04C855B8-15C9-4255-AB96-618C18F490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4914" y="4031125"/>
              <a:ext cx="2835244" cy="2070840"/>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CAC4D107-B90B-43A7-B78E-6B5EEDBDF232}"/>
                </a:ext>
              </a:extLst>
            </p:cNvPr>
            <p:cNvSpPr txBox="1"/>
            <p:nvPr/>
          </p:nvSpPr>
          <p:spPr>
            <a:xfrm>
              <a:off x="4956206" y="3683344"/>
              <a:ext cx="409266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Coupler of CERN PS 40 MHz</a:t>
              </a:r>
              <a:endParaRPr lang="en-US" sz="1662" b="1" dirty="0">
                <a:solidFill>
                  <a:prstClr val="black"/>
                </a:solidFill>
                <a:latin typeface="Constantia" panose="02030602050306030303" pitchFamily="18" charset="0"/>
              </a:endParaRPr>
            </a:p>
          </p:txBody>
        </p:sp>
        <p:sp>
          <p:nvSpPr>
            <p:cNvPr id="43" name="Rectangle 7">
              <a:extLst>
                <a:ext uri="{FF2B5EF4-FFF2-40B4-BE49-F238E27FC236}">
                  <a16:creationId xmlns:a16="http://schemas.microsoft.com/office/drawing/2014/main" id="{55FAABF2-548A-4F6A-AFE8-77E0948EE6F0}"/>
                </a:ext>
              </a:extLst>
            </p:cNvPr>
            <p:cNvSpPr>
              <a:spLocks noChangeArrowheads="1"/>
            </p:cNvSpPr>
            <p:nvPr/>
          </p:nvSpPr>
          <p:spPr bwMode="auto">
            <a:xfrm>
              <a:off x="5048249" y="6115889"/>
              <a:ext cx="3886201" cy="608761"/>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Coupler forms one </a:t>
              </a:r>
              <a:r>
                <a:rPr lang="en-GB" b="1" dirty="0">
                  <a:solidFill>
                    <a:srgbClr val="C0504D"/>
                  </a:solidFill>
                  <a:latin typeface="Constantia" pitchFamily="18" charset="0"/>
                  <a:cs typeface="Times New Roman" pitchFamily="18" charset="0"/>
                  <a:sym typeface="Wingdings" pitchFamily="2" charset="2"/>
                </a:rPr>
                <a:t>half of capacitor with the gap</a:t>
              </a:r>
            </a:p>
          </p:txBody>
        </p:sp>
      </p:grpSp>
    </p:spTree>
    <p:extLst>
      <p:ext uri="{BB962C8B-B14F-4D97-AF65-F5344CB8AC3E}">
        <p14:creationId xmlns:p14="http://schemas.microsoft.com/office/powerpoint/2010/main" val="59203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down)">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p:cNvSpPr>
            <a:spLocks noChangeArrowheads="1"/>
          </p:cNvSpPr>
          <p:nvPr/>
        </p:nvSpPr>
        <p:spPr bwMode="auto">
          <a:xfrm>
            <a:off x="503237" y="74295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Coupling through an electric antenna</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Capacitive (electric) coupling</a:t>
            </a:r>
            <a:endParaRPr lang="en-GB" sz="3200" dirty="0">
              <a:solidFill>
                <a:srgbClr val="1F497D"/>
              </a:solidFill>
              <a:latin typeface="Constantia" pitchFamily="18" charset="0"/>
            </a:endParaRPr>
          </a:p>
        </p:txBody>
      </p:sp>
      <p:sp>
        <p:nvSpPr>
          <p:cNvPr id="9" name="TextBox 8"/>
          <p:cNvSpPr txBox="1"/>
          <p:nvPr/>
        </p:nvSpPr>
        <p:spPr>
          <a:xfrm>
            <a:off x="588963" y="1314321"/>
            <a:ext cx="409266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Electrical coupler to space</a:t>
            </a:r>
            <a:endParaRPr lang="en-US" sz="1662" b="1" dirty="0">
              <a:solidFill>
                <a:prstClr val="black"/>
              </a:solidFill>
              <a:latin typeface="Constantia" panose="02030602050306030303" pitchFamily="18" charset="0"/>
            </a:endParaRPr>
          </a:p>
        </p:txBody>
      </p:sp>
      <p:grpSp>
        <p:nvGrpSpPr>
          <p:cNvPr id="17" name="Group 16">
            <a:extLst>
              <a:ext uri="{FF2B5EF4-FFF2-40B4-BE49-F238E27FC236}">
                <a16:creationId xmlns:a16="http://schemas.microsoft.com/office/drawing/2014/main" id="{68966F79-D9C0-4B15-A3BC-DE77C37D1823}"/>
              </a:ext>
            </a:extLst>
          </p:cNvPr>
          <p:cNvGrpSpPr/>
          <p:nvPr/>
        </p:nvGrpSpPr>
        <p:grpSpPr>
          <a:xfrm>
            <a:off x="4360864" y="1324267"/>
            <a:ext cx="4194173" cy="5134808"/>
            <a:chOff x="4360864" y="1324267"/>
            <a:chExt cx="4194173" cy="5134808"/>
          </a:xfrm>
        </p:grpSpPr>
        <p:pic>
          <p:nvPicPr>
            <p:cNvPr id="7" name="Picture 1" descr="image00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150084" y="1573520"/>
              <a:ext cx="3013355" cy="400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405399" y="1324267"/>
              <a:ext cx="4149638" cy="603883"/>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Power coupler of LHC cavities</a:t>
              </a:r>
              <a:br>
                <a:rPr lang="en-GB" sz="1662" b="1" dirty="0">
                  <a:solidFill>
                    <a:prstClr val="black"/>
                  </a:solidFill>
                  <a:latin typeface="Constantia" panose="02030602050306030303" pitchFamily="18" charset="0"/>
                </a:rPr>
              </a:br>
              <a:r>
                <a:rPr lang="en-GB" sz="1662" b="1" dirty="0">
                  <a:solidFill>
                    <a:prstClr val="black"/>
                  </a:solidFill>
                  <a:latin typeface="Constantia" panose="02030602050306030303" pitchFamily="18" charset="0"/>
                </a:rPr>
                <a:t>                                       </a:t>
              </a:r>
              <a:r>
                <a:rPr lang="en-GB" sz="1662" b="1" dirty="0">
                  <a:solidFill>
                    <a:srgbClr val="C0504D"/>
                  </a:solidFill>
                  <a:latin typeface="Constantia" panose="02030602050306030303" pitchFamily="18" charset="0"/>
                </a:rPr>
                <a:t>300 kW at 400 MHz</a:t>
              </a:r>
              <a:endParaRPr lang="en-US" sz="1662" b="1" dirty="0">
                <a:solidFill>
                  <a:srgbClr val="C0504D"/>
                </a:solidFill>
                <a:latin typeface="Constantia" panose="02030602050306030303" pitchFamily="18" charset="0"/>
              </a:endParaRPr>
            </a:p>
          </p:txBody>
        </p:sp>
        <p:sp>
          <p:nvSpPr>
            <p:cNvPr id="11" name="Rectangle 7"/>
            <p:cNvSpPr>
              <a:spLocks noChangeArrowheads="1"/>
            </p:cNvSpPr>
            <p:nvPr/>
          </p:nvSpPr>
          <p:spPr bwMode="auto">
            <a:xfrm>
              <a:off x="4360864" y="5620875"/>
              <a:ext cx="4003674"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Coupler </a:t>
              </a:r>
              <a:r>
                <a:rPr lang="en-GB" sz="2100" b="1" dirty="0">
                  <a:solidFill>
                    <a:srgbClr val="C0504D"/>
                  </a:solidFill>
                  <a:latin typeface="Constantia" pitchFamily="18" charset="0"/>
                  <a:cs typeface="Times New Roman" pitchFamily="18" charset="0"/>
                  <a:sym typeface="Wingdings" pitchFamily="2" charset="2"/>
                </a:rPr>
                <a:t>antenna transmits </a:t>
              </a:r>
              <a:r>
                <a:rPr lang="en-GB" sz="2100" b="1" dirty="0">
                  <a:solidFill>
                    <a:srgbClr val="1F497D"/>
                  </a:solidFill>
                  <a:latin typeface="Constantia" pitchFamily="18" charset="0"/>
                  <a:cs typeface="Times New Roman" pitchFamily="18" charset="0"/>
                  <a:sym typeface="Wingdings" pitchFamily="2" charset="2"/>
                </a:rPr>
                <a:t>directly </a:t>
              </a:r>
              <a:r>
                <a:rPr lang="en-GB" sz="2100" b="1" dirty="0">
                  <a:solidFill>
                    <a:srgbClr val="C0504D"/>
                  </a:solidFill>
                  <a:latin typeface="Constantia" pitchFamily="18" charset="0"/>
                  <a:cs typeface="Times New Roman" pitchFamily="18" charset="0"/>
                  <a:sym typeface="Wingdings" pitchFamily="2" charset="2"/>
                </a:rPr>
                <a:t>into the cavity</a:t>
              </a:r>
            </a:p>
          </p:txBody>
        </p:sp>
      </p:grpSp>
      <p:pic>
        <p:nvPicPr>
          <p:cNvPr id="13" name="Picture 12">
            <a:extLst>
              <a:ext uri="{FF2B5EF4-FFF2-40B4-BE49-F238E27FC236}">
                <a16:creationId xmlns:a16="http://schemas.microsoft.com/office/drawing/2014/main" id="{A4C6A953-A78D-484F-B646-ADA5E298CB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1067" y="1695450"/>
            <a:ext cx="2206625" cy="2943086"/>
          </a:xfrm>
          <a:prstGeom prst="rect">
            <a:avLst/>
          </a:prstGeom>
        </p:spPr>
      </p:pic>
      <p:sp>
        <p:nvSpPr>
          <p:cNvPr id="14" name="TextBox 13">
            <a:extLst>
              <a:ext uri="{FF2B5EF4-FFF2-40B4-BE49-F238E27FC236}">
                <a16:creationId xmlns:a16="http://schemas.microsoft.com/office/drawing/2014/main" id="{7A4CAEF3-042F-4D02-B322-A46DB774CD80}"/>
              </a:ext>
            </a:extLst>
          </p:cNvPr>
          <p:cNvSpPr txBox="1"/>
          <p:nvPr/>
        </p:nvSpPr>
        <p:spPr>
          <a:xfrm>
            <a:off x="1238250" y="4643121"/>
            <a:ext cx="2886075" cy="415498"/>
          </a:xfrm>
          <a:prstGeom prst="rect">
            <a:avLst/>
          </a:prstGeom>
          <a:noFill/>
        </p:spPr>
        <p:txBody>
          <a:bodyPr wrap="square">
            <a:spAutoFit/>
          </a:bodyPr>
          <a:lstStyle/>
          <a:p>
            <a:pPr marL="457200" indent="-457200">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2 MW at 540 kHz</a:t>
            </a:r>
            <a:endParaRPr lang="en-GB" sz="2100" b="1" i="1" dirty="0">
              <a:solidFill>
                <a:srgbClr val="C0504D"/>
              </a:solidFill>
              <a:latin typeface="Constantia" pitchFamily="18" charset="0"/>
              <a:cs typeface="Times New Roman" pitchFamily="18" charset="0"/>
              <a:sym typeface="Wingdings" pitchFamily="2" charset="2"/>
            </a:endParaRPr>
          </a:p>
        </p:txBody>
      </p:sp>
      <p:sp>
        <p:nvSpPr>
          <p:cNvPr id="16" name="TextBox 15">
            <a:extLst>
              <a:ext uri="{FF2B5EF4-FFF2-40B4-BE49-F238E27FC236}">
                <a16:creationId xmlns:a16="http://schemas.microsoft.com/office/drawing/2014/main" id="{B8756879-0BD1-4F61-8601-49878E85EDB8}"/>
              </a:ext>
            </a:extLst>
          </p:cNvPr>
          <p:cNvSpPr txBox="1"/>
          <p:nvPr/>
        </p:nvSpPr>
        <p:spPr>
          <a:xfrm rot="16200000">
            <a:off x="2254195" y="3007892"/>
            <a:ext cx="3142195" cy="261610"/>
          </a:xfrm>
          <a:prstGeom prst="rect">
            <a:avLst/>
          </a:prstGeom>
          <a:noFill/>
        </p:spPr>
        <p:txBody>
          <a:bodyPr wrap="square">
            <a:spAutoFit/>
          </a:bodyPr>
          <a:lstStyle/>
          <a:p>
            <a:r>
              <a:rPr lang="en-GB" sz="1100" dirty="0">
                <a:latin typeface="Constantia" panose="02030602050306030303" pitchFamily="18" charset="0"/>
                <a:hlinkClick r:id="rId4"/>
              </a:rPr>
              <a:t>https://en.wikipedia.org/wiki/Transmitter_Solt</a:t>
            </a:r>
            <a:endParaRPr lang="en-GB" sz="1100" dirty="0">
              <a:latin typeface="Constantia" panose="02030602050306030303" pitchFamily="18" charset="0"/>
            </a:endParaRPr>
          </a:p>
        </p:txBody>
      </p:sp>
    </p:spTree>
    <p:extLst>
      <p:ext uri="{BB962C8B-B14F-4D97-AF65-F5344CB8AC3E}">
        <p14:creationId xmlns:p14="http://schemas.microsoft.com/office/powerpoint/2010/main" val="2954604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Introduction</a:t>
            </a:r>
          </a:p>
        </p:txBody>
      </p:sp>
    </p:spTree>
    <p:extLst>
      <p:ext uri="{BB962C8B-B14F-4D97-AF65-F5344CB8AC3E}">
        <p14:creationId xmlns:p14="http://schemas.microsoft.com/office/powerpoint/2010/main" val="22649659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system overview</a:t>
            </a:r>
            <a:endParaRPr lang="en-GB" sz="3200" dirty="0">
              <a:solidFill>
                <a:srgbClr val="1F497D"/>
              </a:solidFill>
              <a:latin typeface="Constantia" pitchFamily="18" charset="0"/>
            </a:endParaRPr>
          </a:p>
        </p:txBody>
      </p:sp>
      <p:sp>
        <p:nvSpPr>
          <p:cNvPr id="2" name="Rectangle 1"/>
          <p:cNvSpPr/>
          <p:nvPr/>
        </p:nvSpPr>
        <p:spPr>
          <a:xfrm>
            <a:off x="877825" y="1659681"/>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Cavity</a:t>
            </a:r>
          </a:p>
        </p:txBody>
      </p:sp>
      <p:sp>
        <p:nvSpPr>
          <p:cNvPr id="4" name="Rectangle 3"/>
          <p:cNvSpPr/>
          <p:nvPr/>
        </p:nvSpPr>
        <p:spPr>
          <a:xfrm>
            <a:off x="877825" y="3196173"/>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Power amplifier</a:t>
            </a:r>
          </a:p>
        </p:txBody>
      </p:sp>
      <p:sp>
        <p:nvSpPr>
          <p:cNvPr id="5" name="Rectangle 4"/>
          <p:cNvSpPr/>
          <p:nvPr/>
        </p:nvSpPr>
        <p:spPr>
          <a:xfrm>
            <a:off x="877825" y="4742939"/>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Low-level RF</a:t>
            </a:r>
          </a:p>
          <a:p>
            <a:pPr algn="ctr"/>
            <a:r>
              <a:rPr lang="en-GB" sz="2100" b="1" dirty="0">
                <a:latin typeface="Constantia" panose="02030602050306030303" pitchFamily="18" charset="0"/>
              </a:rPr>
              <a:t>system</a:t>
            </a:r>
          </a:p>
        </p:txBody>
      </p:sp>
      <p:sp>
        <p:nvSpPr>
          <p:cNvPr id="8" name="Right Arrow 7"/>
          <p:cNvSpPr/>
          <p:nvPr/>
        </p:nvSpPr>
        <p:spPr>
          <a:xfrm rot="16200000">
            <a:off x="1728273" y="4208555"/>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rot="16200000">
            <a:off x="1728273" y="1125296"/>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582866" y="6595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2" name="Right Arrow 11"/>
          <p:cNvSpPr/>
          <p:nvPr/>
        </p:nvSpPr>
        <p:spPr>
          <a:xfrm rot="16200000">
            <a:off x="1728272" y="5755322"/>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582865" y="62819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5" name="Rectangle 7"/>
          <p:cNvSpPr>
            <a:spLocks noChangeArrowheads="1"/>
          </p:cNvSpPr>
          <p:nvPr/>
        </p:nvSpPr>
        <p:spPr bwMode="auto">
          <a:xfrm>
            <a:off x="3626778" y="1799894"/>
            <a:ext cx="465362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Convert RF power into longitudinal electric field</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Amplify low-power signal from beam control to kW, MW or GW</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Provide RF signals with correct frequency, amplitude and phase</a:t>
            </a:r>
          </a:p>
        </p:txBody>
      </p:sp>
      <p:sp>
        <p:nvSpPr>
          <p:cNvPr id="3" name="Rectangle 2"/>
          <p:cNvSpPr/>
          <p:nvPr/>
        </p:nvSpPr>
        <p:spPr>
          <a:xfrm>
            <a:off x="770561" y="4551452"/>
            <a:ext cx="2527443" cy="2146012"/>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770548" y="765869"/>
            <a:ext cx="2527443" cy="2146012"/>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ight Arrow 6"/>
          <p:cNvSpPr/>
          <p:nvPr/>
        </p:nvSpPr>
        <p:spPr>
          <a:xfrm rot="16200000">
            <a:off x="1728273" y="2661788"/>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70457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Power amplifiers</a:t>
            </a:r>
          </a:p>
        </p:txBody>
      </p:sp>
    </p:spTree>
    <p:extLst>
      <p:ext uri="{BB962C8B-B14F-4D97-AF65-F5344CB8AC3E}">
        <p14:creationId xmlns:p14="http://schemas.microsoft.com/office/powerpoint/2010/main" val="14855152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457200" indent="-457200" algn="l">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Power to accelerate beam				</a:t>
            </a:r>
            <a:r>
              <a:rPr lang="en-GB" sz="2100" b="1" dirty="0">
                <a:solidFill>
                  <a:srgbClr val="1F497D"/>
                </a:solidFill>
                <a:latin typeface="Constantia" pitchFamily="18" charset="0"/>
                <a:cs typeface="Times New Roman" pitchFamily="18" charset="0"/>
                <a:sym typeface="Symbol" panose="05050102010706020507" pitchFamily="18" charset="2"/>
              </a:rPr>
              <a:t> Wanted</a:t>
            </a:r>
            <a:endParaRPr lang="en-GB" sz="2100" b="1" dirty="0">
              <a:solidFill>
                <a:srgbClr val="1F497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Compensate beam-induced voltage		</a:t>
            </a:r>
            <a:r>
              <a:rPr lang="en-GB" sz="2100" b="1" dirty="0">
                <a:solidFill>
                  <a:srgbClr val="C0504D"/>
                </a:solidFill>
                <a:latin typeface="Constantia" pitchFamily="18" charset="0"/>
                <a:cs typeface="Times New Roman" pitchFamily="18" charset="0"/>
                <a:sym typeface="Symbol" panose="05050102010706020507" pitchFamily="18" charset="2"/>
              </a:rPr>
              <a:t> Refl. </a:t>
            </a:r>
            <a:r>
              <a:rPr lang="en-GB" sz="2100" b="1" i="1" dirty="0">
                <a:solidFill>
                  <a:srgbClr val="C0504D"/>
                </a:solidFill>
                <a:latin typeface="Constantia" pitchFamily="18" charset="0"/>
                <a:cs typeface="Times New Roman" pitchFamily="18" charset="0"/>
                <a:sym typeface="Symbol" panose="05050102010706020507" pitchFamily="18" charset="2"/>
              </a:rPr>
              <a:t>P</a:t>
            </a:r>
            <a:endParaRPr lang="en-GB" sz="2100" b="1" i="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Compensate electrical losses in cavity		</a:t>
            </a:r>
            <a:r>
              <a:rPr lang="en-GB" sz="2100" b="1" dirty="0">
                <a:solidFill>
                  <a:srgbClr val="C0504D"/>
                </a:solidFill>
                <a:latin typeface="Constantia" pitchFamily="18" charset="0"/>
                <a:cs typeface="Times New Roman" pitchFamily="18" charset="0"/>
                <a:sym typeface="Symbol" panose="05050102010706020507" pitchFamily="18" charset="2"/>
              </a:rPr>
              <a:t> Heat</a:t>
            </a:r>
            <a:endParaRPr lang="en-GB" sz="2100" b="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Compensate electrical losses in distribution	</a:t>
            </a:r>
            <a:r>
              <a:rPr lang="en-GB" sz="2100" b="1" dirty="0">
                <a:solidFill>
                  <a:srgbClr val="C0504D"/>
                </a:solidFill>
                <a:latin typeface="Constantia" pitchFamily="18" charset="0"/>
                <a:cs typeface="Times New Roman" pitchFamily="18" charset="0"/>
                <a:sym typeface="Symbol" panose="05050102010706020507" pitchFamily="18" charset="2"/>
              </a:rPr>
              <a:t> Heat</a:t>
            </a: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How much power is required?</a:t>
            </a:r>
            <a:endParaRPr lang="en-GB" sz="3200" dirty="0">
              <a:solidFill>
                <a:srgbClr val="1F497D"/>
              </a:solidFill>
              <a:latin typeface="Constantia" pitchFamily="18" charset="0"/>
            </a:endParaRPr>
          </a:p>
        </p:txBody>
      </p:sp>
      <p:grpSp>
        <p:nvGrpSpPr>
          <p:cNvPr id="14" name="Group 13"/>
          <p:cNvGrpSpPr/>
          <p:nvPr/>
        </p:nvGrpSpPr>
        <p:grpSpPr>
          <a:xfrm>
            <a:off x="3809913" y="3067100"/>
            <a:ext cx="1854287" cy="3427827"/>
            <a:chOff x="3809913" y="3067100"/>
            <a:chExt cx="1854287" cy="3427827"/>
          </a:xfrm>
        </p:grpSpPr>
        <p:sp>
          <p:nvSpPr>
            <p:cNvPr id="3" name="Up Arrow 2"/>
            <p:cNvSpPr/>
            <p:nvPr/>
          </p:nvSpPr>
          <p:spPr>
            <a:xfrm rot="10800000">
              <a:off x="4234700" y="3067100"/>
              <a:ext cx="1023100" cy="3056962"/>
            </a:xfrm>
            <a:prstGeom prst="up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504D"/>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9913" y="6242208"/>
              <a:ext cx="1854287" cy="252719"/>
            </a:xfrm>
            <a:prstGeom prst="rect">
              <a:avLst/>
            </a:prstGeom>
          </p:spPr>
        </p:pic>
      </p:grpSp>
      <p:grpSp>
        <p:nvGrpSpPr>
          <p:cNvPr id="13" name="Group 12"/>
          <p:cNvGrpSpPr/>
          <p:nvPr/>
        </p:nvGrpSpPr>
        <p:grpSpPr>
          <a:xfrm>
            <a:off x="4994727" y="3067100"/>
            <a:ext cx="3844473" cy="1508461"/>
            <a:chOff x="5007427" y="3067100"/>
            <a:chExt cx="3844473" cy="1508461"/>
          </a:xfrm>
        </p:grpSpPr>
        <p:sp>
          <p:nvSpPr>
            <p:cNvPr id="5" name="Bent Arrow 4"/>
            <p:cNvSpPr/>
            <p:nvPr/>
          </p:nvSpPr>
          <p:spPr>
            <a:xfrm rot="10800000" flipH="1">
              <a:off x="5007427" y="3067100"/>
              <a:ext cx="1574801" cy="1508461"/>
            </a:xfrm>
            <a:prstGeom prst="ben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8980" y="4057233"/>
              <a:ext cx="2222920" cy="277466"/>
            </a:xfrm>
            <a:prstGeom prst="rect">
              <a:avLst/>
            </a:prstGeom>
          </p:spPr>
        </p:pic>
      </p:grpSp>
      <p:grpSp>
        <p:nvGrpSpPr>
          <p:cNvPr id="15" name="Group 14"/>
          <p:cNvGrpSpPr/>
          <p:nvPr/>
        </p:nvGrpSpPr>
        <p:grpSpPr>
          <a:xfrm>
            <a:off x="342219" y="3067100"/>
            <a:ext cx="4157778" cy="2433598"/>
            <a:chOff x="342219" y="3067100"/>
            <a:chExt cx="4157778" cy="2433598"/>
          </a:xfrm>
        </p:grpSpPr>
        <p:sp>
          <p:nvSpPr>
            <p:cNvPr id="8" name="Bent Arrow 7"/>
            <p:cNvSpPr/>
            <p:nvPr/>
          </p:nvSpPr>
          <p:spPr>
            <a:xfrm rot="10800000">
              <a:off x="2642808" y="3067100"/>
              <a:ext cx="1857189" cy="2433598"/>
            </a:xfrm>
            <a:prstGeom prst="ben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504D"/>
                </a:solidFill>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219" y="4669412"/>
              <a:ext cx="2257629" cy="633872"/>
            </a:xfrm>
            <a:prstGeom prst="rect">
              <a:avLst/>
            </a:prstGeom>
          </p:spPr>
        </p:pic>
      </p:grpSp>
      <p:grpSp>
        <p:nvGrpSpPr>
          <p:cNvPr id="16" name="Group 15"/>
          <p:cNvGrpSpPr/>
          <p:nvPr/>
        </p:nvGrpSpPr>
        <p:grpSpPr>
          <a:xfrm>
            <a:off x="1607434" y="3067100"/>
            <a:ext cx="2449466" cy="1430298"/>
            <a:chOff x="1607434" y="3067100"/>
            <a:chExt cx="2449466" cy="1430298"/>
          </a:xfrm>
        </p:grpSpPr>
        <p:sp>
          <p:nvSpPr>
            <p:cNvPr id="2" name="Bent Arrow 1"/>
            <p:cNvSpPr/>
            <p:nvPr/>
          </p:nvSpPr>
          <p:spPr>
            <a:xfrm rot="10800000">
              <a:off x="2268442" y="3067100"/>
              <a:ext cx="1788458" cy="1430298"/>
            </a:xfrm>
            <a:prstGeom prst="bentArrow">
              <a:avLst>
                <a:gd name="adj1" fmla="val 25000"/>
                <a:gd name="adj2" fmla="val 25000"/>
                <a:gd name="adj3" fmla="val 25000"/>
                <a:gd name="adj4" fmla="val 42330"/>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504D"/>
                </a:solidFill>
              </a:endParaRP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7434" y="3956600"/>
              <a:ext cx="554932" cy="277466"/>
            </a:xfrm>
            <a:prstGeom prst="rect">
              <a:avLst/>
            </a:prstGeom>
          </p:spPr>
        </p:pic>
      </p:gr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39725" y="2598544"/>
            <a:ext cx="1571344" cy="461312"/>
          </a:xfrm>
          <a:prstGeom prst="rect">
            <a:avLst/>
          </a:prstGeom>
        </p:spPr>
      </p:pic>
      <p:sp>
        <p:nvSpPr>
          <p:cNvPr id="17" name="TextBox 16"/>
          <p:cNvSpPr txBox="1"/>
          <p:nvPr/>
        </p:nvSpPr>
        <p:spPr>
          <a:xfrm>
            <a:off x="5771241" y="6183901"/>
            <a:ext cx="1009572" cy="369332"/>
          </a:xfrm>
          <a:prstGeom prst="rect">
            <a:avLst/>
          </a:prstGeom>
          <a:noFill/>
        </p:spPr>
        <p:txBody>
          <a:bodyPr wrap="none" rtlCol="0">
            <a:spAutoFit/>
          </a:bodyPr>
          <a:lstStyle/>
          <a:p>
            <a:r>
              <a:rPr lang="en-GB" dirty="0">
                <a:latin typeface="Constantia" panose="02030602050306030303" pitchFamily="18" charset="0"/>
              </a:rPr>
              <a:t>(ideally)</a:t>
            </a:r>
          </a:p>
        </p:txBody>
      </p:sp>
    </p:spTree>
    <p:extLst>
      <p:ext uri="{BB962C8B-B14F-4D97-AF65-F5344CB8AC3E}">
        <p14:creationId xmlns:p14="http://schemas.microsoft.com/office/powerpoint/2010/main" val="420824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Basically</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ctr">
                  <a:spcBef>
                    <a:spcPct val="20000"/>
                  </a:spcBef>
                  <a:buClr>
                    <a:schemeClr val="tx1"/>
                  </a:buClr>
                </a:pPr>
                <a:r>
                  <a:rPr lang="en-GB" sz="2800" b="1" i="1" dirty="0">
                    <a:latin typeface="Constantia" pitchFamily="18" charset="0"/>
                    <a:cs typeface="Times New Roman" pitchFamily="18" charset="0"/>
                    <a:sym typeface="Wingdings" pitchFamily="2" charset="2"/>
                  </a:rPr>
                  <a:t>P</a:t>
                </a:r>
                <a:r>
                  <a:rPr lang="en-GB" sz="2800" b="1" baseline="-25000" dirty="0">
                    <a:latin typeface="Constantia" pitchFamily="18" charset="0"/>
                    <a:cs typeface="Times New Roman" pitchFamily="18" charset="0"/>
                    <a:sym typeface="Wingdings" pitchFamily="2" charset="2"/>
                  </a:rPr>
                  <a:t>out</a:t>
                </a:r>
                <a:r>
                  <a:rPr lang="en-GB" sz="2800" b="1" dirty="0">
                    <a:latin typeface="Constantia" pitchFamily="18" charset="0"/>
                    <a:cs typeface="Times New Roman" pitchFamily="18" charset="0"/>
                    <a:sym typeface="Wingdings" pitchFamily="2" charset="2"/>
                  </a:rPr>
                  <a:t> = </a:t>
                </a:r>
                <a:r>
                  <a:rPr lang="en-GB" sz="2800" b="1" i="1" dirty="0">
                    <a:latin typeface="Constantia" pitchFamily="18" charset="0"/>
                    <a:cs typeface="Times New Roman" pitchFamily="18" charset="0"/>
                    <a:sym typeface="Wingdings" pitchFamily="2" charset="2"/>
                  </a:rPr>
                  <a:t>g</a:t>
                </a:r>
                <a:r>
                  <a:rPr lang="en-GB" sz="2800" b="1" dirty="0">
                    <a:latin typeface="Constantia" pitchFamily="18" charset="0"/>
                    <a:cs typeface="Times New Roman" pitchFamily="18" charset="0"/>
                    <a:sym typeface="Wingdings" pitchFamily="2" charset="2"/>
                  </a:rPr>
                  <a:t> ∙ </a:t>
                </a:r>
                <a:r>
                  <a:rPr lang="en-GB" sz="2800" b="1" i="1" dirty="0">
                    <a:latin typeface="Constantia" pitchFamily="18" charset="0"/>
                    <a:cs typeface="Times New Roman" pitchFamily="18" charset="0"/>
                    <a:sym typeface="Wingdings" pitchFamily="2" charset="2"/>
                  </a:rPr>
                  <a:t>P</a:t>
                </a:r>
                <a:r>
                  <a:rPr lang="en-GB" sz="2800" b="1" baseline="-25000" dirty="0">
                    <a:latin typeface="Constantia" pitchFamily="18" charset="0"/>
                    <a:cs typeface="Times New Roman" pitchFamily="18" charset="0"/>
                    <a:sym typeface="Wingdings" pitchFamily="2" charset="2"/>
                  </a:rPr>
                  <a:t>in</a:t>
                </a:r>
                <a:r>
                  <a:rPr lang="en-GB" sz="2800" b="1" dirty="0">
                    <a:latin typeface="Constantia" pitchFamily="18" charset="0"/>
                    <a:cs typeface="Times New Roman" pitchFamily="18" charset="0"/>
                    <a:sym typeface="Wingdings" pitchFamily="2" charset="2"/>
                  </a:rPr>
                  <a:t>  or  </a:t>
                </a:r>
                <a:r>
                  <a:rPr lang="en-GB" sz="2800" b="1" i="1" dirty="0" err="1">
                    <a:latin typeface="Constantia" pitchFamily="18" charset="0"/>
                    <a:cs typeface="Times New Roman" pitchFamily="18" charset="0"/>
                    <a:sym typeface="Wingdings" pitchFamily="2" charset="2"/>
                  </a:rPr>
                  <a:t>V</a:t>
                </a:r>
                <a:r>
                  <a:rPr lang="en-GB" sz="2800" b="1" baseline="-25000" dirty="0" err="1">
                    <a:latin typeface="Constantia" pitchFamily="18" charset="0"/>
                    <a:cs typeface="Times New Roman" pitchFamily="18" charset="0"/>
                    <a:sym typeface="Wingdings" pitchFamily="2" charset="2"/>
                  </a:rPr>
                  <a:t>out</a:t>
                </a:r>
                <a:r>
                  <a:rPr lang="en-GB" sz="2800" b="1" dirty="0">
                    <a:latin typeface="Constantia" pitchFamily="18" charset="0"/>
                    <a:cs typeface="Times New Roman" pitchFamily="18" charset="0"/>
                    <a:sym typeface="Wingdings" pitchFamily="2" charset="2"/>
                  </a:rPr>
                  <a:t> = </a:t>
                </a:r>
                <a14:m>
                  <m:oMath xmlns:m="http://schemas.openxmlformats.org/officeDocument/2006/math">
                    <m:rad>
                      <m:radPr>
                        <m:degHide m:val="on"/>
                        <m:ctrlPr>
                          <a:rPr lang="en-GB" sz="2800" b="1" i="1" dirty="0" smtClean="0">
                            <a:latin typeface="Cambria Math" panose="02040503050406030204" pitchFamily="18" charset="0"/>
                            <a:cs typeface="Times New Roman" pitchFamily="18" charset="0"/>
                            <a:sym typeface="Wingdings" pitchFamily="2" charset="2"/>
                          </a:rPr>
                        </m:ctrlPr>
                      </m:radPr>
                      <m:deg/>
                      <m:e>
                        <m:r>
                          <a:rPr lang="en-GB" sz="2800" b="1" i="1" dirty="0" smtClean="0">
                            <a:latin typeface="Cambria Math" panose="02040503050406030204" pitchFamily="18" charset="0"/>
                            <a:cs typeface="Times New Roman" pitchFamily="18" charset="0"/>
                            <a:sym typeface="Wingdings" pitchFamily="2" charset="2"/>
                          </a:rPr>
                          <m:t>𝒈</m:t>
                        </m:r>
                      </m:e>
                    </m:rad>
                  </m:oMath>
                </a14:m>
                <a:r>
                  <a:rPr lang="en-GB" sz="2800" b="1" dirty="0">
                    <a:latin typeface="Constantia" pitchFamily="18" charset="0"/>
                    <a:cs typeface="Times New Roman" pitchFamily="18" charset="0"/>
                    <a:sym typeface="Wingdings" pitchFamily="2" charset="2"/>
                  </a:rPr>
                  <a:t> ∙ </a:t>
                </a:r>
                <a:r>
                  <a:rPr lang="en-GB" sz="2800" b="1" i="1" dirty="0">
                    <a:latin typeface="Constantia" pitchFamily="18" charset="0"/>
                    <a:cs typeface="Times New Roman" pitchFamily="18" charset="0"/>
                    <a:sym typeface="Wingdings" pitchFamily="2" charset="2"/>
                  </a:rPr>
                  <a:t>V</a:t>
                </a:r>
                <a:r>
                  <a:rPr lang="en-GB" sz="2800" b="1" baseline="-25000" dirty="0">
                    <a:latin typeface="Constantia" pitchFamily="18" charset="0"/>
                    <a:cs typeface="Times New Roman" pitchFamily="18" charset="0"/>
                    <a:sym typeface="Wingdings" pitchFamily="2" charset="2"/>
                  </a:rPr>
                  <a:t>in</a:t>
                </a:r>
              </a:p>
              <a:p>
                <a:pPr algn="ctr">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The ideal power amplifier</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Large bandwidth: amplifies all frequencies equally</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No saturation, infinite power</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Zero delay</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No added noise</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Unconditionally stable and resistant to reverse power</a:t>
                </a:r>
              </a:p>
              <a:p>
                <a:pPr marL="914400" lvl="1"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Radiation-hard</a:t>
                </a:r>
              </a:p>
              <a:p>
                <a:pPr marL="914400" lvl="1"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Unfortunately such a device has not been invented yet</a:t>
                </a:r>
              </a:p>
              <a:p>
                <a:pPr marL="457200" indent="-457200">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Let us have a look at some real amplifiers</a:t>
                </a:r>
              </a:p>
              <a:p>
                <a:pPr marL="914400" lvl="1"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mc:Choice>
        <mc:Fallback xmlns="">
          <p:sp>
            <p:nvSpPr>
              <p:cNvPr id="7" name="Rectangle 7"/>
              <p:cNvSpPr>
                <a:spLocks noRot="1" noChangeAspect="1" noMove="1" noResize="1" noEditPoints="1" noAdjustHandles="1" noChangeArrowheads="1" noChangeShapeType="1" noTextEdit="1"/>
              </p:cNvSpPr>
              <p:nvPr/>
            </p:nvSpPr>
            <p:spPr bwMode="auto">
              <a:xfrm>
                <a:off x="539750" y="838200"/>
                <a:ext cx="8064500" cy="838200"/>
              </a:xfrm>
              <a:prstGeom prst="rect">
                <a:avLst/>
              </a:prstGeom>
              <a:blipFill>
                <a:blip r:embed="rId2"/>
                <a:stretch>
                  <a:fillRect l="-983" t="-5109" b="-578102"/>
                </a:stretch>
              </a:blipFill>
              <a:ln w="9525">
                <a:noFill/>
                <a:miter lim="800000"/>
                <a:headEnd/>
                <a:tailEnd/>
              </a:ln>
              <a:effectLst/>
            </p:spPr>
            <p:txBody>
              <a:bodyPr/>
              <a:lstStyle/>
              <a:p>
                <a:r>
                  <a:rPr lang="en-GB">
                    <a:noFill/>
                  </a:rPr>
                  <a:t> </a:t>
                </a:r>
              </a:p>
            </p:txBody>
          </p:sp>
        </mc:Fallback>
      </mc:AlternateContent>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Power amplifiers</a:t>
            </a:r>
            <a:endParaRPr lang="en-GB" sz="3200" dirty="0">
              <a:solidFill>
                <a:srgbClr val="1F497D"/>
              </a:solidFill>
              <a:latin typeface="Constantia" pitchFamily="18" charset="0"/>
            </a:endParaRPr>
          </a:p>
        </p:txBody>
      </p:sp>
      <p:sp>
        <p:nvSpPr>
          <p:cNvPr id="2" name="Rectangle 1"/>
          <p:cNvSpPr/>
          <p:nvPr/>
        </p:nvSpPr>
        <p:spPr>
          <a:xfrm>
            <a:off x="2113280" y="1574800"/>
            <a:ext cx="4978400" cy="6807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614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2" end="1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ectangle 137"/>
          <p:cNvSpPr/>
          <p:nvPr/>
        </p:nvSpPr>
        <p:spPr>
          <a:xfrm>
            <a:off x="3761994" y="4401108"/>
            <a:ext cx="756000" cy="540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750" dirty="0">
              <a:latin typeface="Constantia" panose="02030602050306030303" pitchFamily="18" charset="0"/>
            </a:endParaRPr>
          </a:p>
        </p:txBody>
      </p:sp>
      <p:sp>
        <p:nvSpPr>
          <p:cNvPr id="4" name="TextBox 3"/>
          <p:cNvSpPr txBox="1"/>
          <p:nvPr/>
        </p:nvSpPr>
        <p:spPr>
          <a:xfrm>
            <a:off x="3729748" y="4357871"/>
            <a:ext cx="867415" cy="646331"/>
          </a:xfrm>
          <a:prstGeom prst="rect">
            <a:avLst/>
          </a:prstGeom>
          <a:noFill/>
        </p:spPr>
        <p:txBody>
          <a:bodyPr wrap="square" rtlCol="0">
            <a:spAutoFit/>
          </a:bodyPr>
          <a:lstStyle/>
          <a:p>
            <a:pPr algn="ctr"/>
            <a:r>
              <a:rPr lang="en-GB" sz="1200" b="1" dirty="0">
                <a:latin typeface="Constantia" panose="02030602050306030303" pitchFamily="18" charset="0"/>
              </a:rPr>
              <a:t>Cathode and filament</a:t>
            </a:r>
          </a:p>
        </p:txBody>
      </p:sp>
      <p:sp>
        <p:nvSpPr>
          <p:cNvPr id="130" name="Content Placeholder 3"/>
          <p:cNvSpPr txBox="1">
            <a:spLocks/>
          </p:cNvSpPr>
          <p:nvPr/>
        </p:nvSpPr>
        <p:spPr>
          <a:xfrm>
            <a:off x="4887000" y="2072250"/>
            <a:ext cx="4050000" cy="3375000"/>
          </a:xfrm>
          <a:prstGeom prst="rect">
            <a:avLst/>
          </a:prstGeom>
        </p:spPr>
        <p:txBody>
          <a:bodyPr lIns="54000" tIns="27000" rIns="54000" bIns="27000" anchor="ctr"/>
          <a:lstStyle>
            <a:lvl1pPr marL="0" indent="0" algn="l" defTabSz="914400" rtl="0" eaLnBrk="1" latinLnBrk="0" hangingPunct="1">
              <a:lnSpc>
                <a:spcPct val="150000"/>
              </a:lnSpc>
              <a:spcBef>
                <a:spcPts val="0"/>
              </a:spcBef>
              <a:spcAft>
                <a:spcPts val="0"/>
              </a:spcAft>
              <a:buClr>
                <a:schemeClr val="accent1"/>
              </a:buClr>
              <a:buSzPct val="100000"/>
              <a:buFont typeface="Tw Cen MT" panose="020B0602020104020603" pitchFamily="34" charset="0"/>
              <a:buNone/>
              <a:defRPr sz="2400" kern="1200">
                <a:solidFill>
                  <a:schemeClr val="tx1"/>
                </a:solidFill>
                <a:latin typeface="Century Gothic" panose="020B0502020202020204" pitchFamily="34" charset="0"/>
                <a:ea typeface="+mn-ea"/>
                <a:cs typeface="+mn-cs"/>
              </a:defRPr>
            </a:lvl1pPr>
            <a:lvl2pPr marL="182563" indent="0" algn="l" defTabSz="914400" rtl="0" eaLnBrk="1" latinLnBrk="0" hangingPunct="1">
              <a:lnSpc>
                <a:spcPct val="150000"/>
              </a:lnSpc>
              <a:spcBef>
                <a:spcPts val="0"/>
              </a:spcBef>
              <a:spcAft>
                <a:spcPts val="0"/>
              </a:spcAft>
              <a:buClr>
                <a:schemeClr val="accent1"/>
              </a:buClr>
              <a:buFontTx/>
              <a:buNone/>
              <a:defRPr sz="2000" kern="1200">
                <a:solidFill>
                  <a:schemeClr val="tx1"/>
                </a:solidFill>
                <a:latin typeface="Century Gothic" panose="020B0502020202020204" pitchFamily="34" charset="0"/>
                <a:ea typeface="+mn-ea"/>
                <a:cs typeface="+mn-cs"/>
              </a:defRPr>
            </a:lvl2pPr>
            <a:lvl3pPr marL="355600" indent="0" algn="l" defTabSz="914400" rtl="0" eaLnBrk="1" latinLnBrk="0" hangingPunct="1">
              <a:lnSpc>
                <a:spcPct val="150000"/>
              </a:lnSpc>
              <a:spcBef>
                <a:spcPts val="0"/>
              </a:spcBef>
              <a:spcAft>
                <a:spcPts val="0"/>
              </a:spcAft>
              <a:buClr>
                <a:schemeClr val="accent1"/>
              </a:buClr>
              <a:buFontTx/>
              <a:buNone/>
              <a:defRPr sz="1800" kern="1200">
                <a:solidFill>
                  <a:schemeClr val="tx1"/>
                </a:solidFill>
                <a:latin typeface="Century Gothic" panose="020B0502020202020204" pitchFamily="34" charset="0"/>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Century Gothic" panose="020B0502020202020204" pitchFamily="34" charset="0"/>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Century Gothic" panose="020B0502020202020204" pitchFamily="34" charset="0"/>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285750" indent="-285750">
              <a:buClrTx/>
              <a:buFont typeface="Arial" panose="020B0604020202020204" pitchFamily="34" charset="0"/>
              <a:buChar char="•"/>
            </a:pPr>
            <a:r>
              <a:rPr lang="en-GB" sz="1800" b="1" dirty="0">
                <a:latin typeface="Constantia" panose="02030602050306030303" pitchFamily="18" charset="0"/>
              </a:rPr>
              <a:t>Vacuum tube</a:t>
            </a:r>
          </a:p>
          <a:p>
            <a:pPr marL="285750" indent="-285750">
              <a:buClrTx/>
              <a:buFont typeface="Arial" panose="020B0604020202020204" pitchFamily="34" charset="0"/>
              <a:buChar char="•"/>
            </a:pPr>
            <a:r>
              <a:rPr lang="en-GB" sz="1800" b="1" dirty="0">
                <a:latin typeface="Constantia" panose="02030602050306030303" pitchFamily="18" charset="0"/>
              </a:rPr>
              <a:t>Heater + Cathode</a:t>
            </a:r>
          </a:p>
          <a:p>
            <a:pPr marL="468313" lvl="1" indent="-285750">
              <a:buClrTx/>
              <a:buFont typeface="Arial" panose="020B0604020202020204" pitchFamily="34" charset="0"/>
              <a:buChar char="•"/>
            </a:pPr>
            <a:r>
              <a:rPr lang="en-GB" sz="1800" b="1" dirty="0">
                <a:latin typeface="Constantia" panose="02030602050306030303" pitchFamily="18" charset="0"/>
              </a:rPr>
              <a:t>Heated cathode</a:t>
            </a:r>
          </a:p>
          <a:p>
            <a:pPr marL="641350" lvl="2" indent="-285750">
              <a:buClrTx/>
              <a:buFont typeface="Arial" panose="020B0604020202020204" pitchFamily="34" charset="0"/>
              <a:buChar char="•"/>
            </a:pPr>
            <a:r>
              <a:rPr lang="en-GB" b="1" dirty="0">
                <a:latin typeface="Constantia" panose="02030602050306030303" pitchFamily="18" charset="0"/>
              </a:rPr>
              <a:t>Coated metal, carbides, borides,…</a:t>
            </a:r>
          </a:p>
          <a:p>
            <a:pPr marL="468313" lvl="1" indent="-285750">
              <a:buClrTx/>
              <a:buFont typeface="Arial" panose="020B0604020202020204" pitchFamily="34" charset="0"/>
              <a:buChar char="•"/>
            </a:pPr>
            <a:r>
              <a:rPr lang="en-GB" sz="1800" b="1" dirty="0">
                <a:latin typeface="Constantia" panose="02030602050306030303" pitchFamily="18" charset="0"/>
              </a:rPr>
              <a:t>thermionic emission</a:t>
            </a:r>
          </a:p>
          <a:p>
            <a:pPr marL="468313" lvl="1" indent="-285750">
              <a:buClrTx/>
              <a:buFont typeface="Arial" panose="020B0604020202020204" pitchFamily="34" charset="0"/>
              <a:buChar char="•"/>
            </a:pPr>
            <a:r>
              <a:rPr lang="en-GB" sz="1800" b="1" dirty="0">
                <a:latin typeface="Constantia" panose="02030602050306030303" pitchFamily="18" charset="0"/>
              </a:rPr>
              <a:t>Electron cloud</a:t>
            </a:r>
          </a:p>
          <a:p>
            <a:pPr marL="285750" indent="-285750">
              <a:buClrTx/>
              <a:buFont typeface="Arial" panose="020B0604020202020204" pitchFamily="34" charset="0"/>
              <a:buChar char="•"/>
            </a:pPr>
            <a:r>
              <a:rPr lang="en-GB" sz="1800" b="1" dirty="0">
                <a:latin typeface="Constantia" panose="02030602050306030303" pitchFamily="18" charset="0"/>
              </a:rPr>
              <a:t>Anode</a:t>
            </a:r>
          </a:p>
          <a:p>
            <a:pPr marL="285750" indent="-285750">
              <a:buClrTx/>
              <a:buFont typeface="Symbol" panose="05050102010706020507" pitchFamily="18" charset="2"/>
              <a:buChar char="®"/>
            </a:pPr>
            <a:r>
              <a:rPr lang="en-GB" sz="2100" b="1" dirty="0">
                <a:solidFill>
                  <a:srgbClr val="1F497D"/>
                </a:solidFill>
                <a:latin typeface="Constantia" panose="02030602050306030303" pitchFamily="18" charset="0"/>
              </a:rPr>
              <a:t>Diode</a:t>
            </a:r>
          </a:p>
        </p:txBody>
      </p:sp>
      <p:sp>
        <p:nvSpPr>
          <p:cNvPr id="131" name="Rounded Rectangle 130"/>
          <p:cNvSpPr/>
          <p:nvPr/>
        </p:nvSpPr>
        <p:spPr>
          <a:xfrm>
            <a:off x="3761994" y="2564904"/>
            <a:ext cx="756000" cy="1674186"/>
          </a:xfrm>
          <a:prstGeom prst="roundRect">
            <a:avLst>
              <a:gd name="adj" fmla="val 32848"/>
            </a:avLst>
          </a:prstGeom>
          <a:ln w="317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cxnSp>
        <p:nvCxnSpPr>
          <p:cNvPr id="132" name="Straight Connector 131"/>
          <p:cNvCxnSpPr/>
          <p:nvPr/>
        </p:nvCxnSpPr>
        <p:spPr>
          <a:xfrm flipH="1">
            <a:off x="4032024" y="4023066"/>
            <a:ext cx="21602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V="1">
            <a:off x="3707988" y="4131078"/>
            <a:ext cx="0" cy="972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V="1">
            <a:off x="3707988" y="4023066"/>
            <a:ext cx="324036"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Arc 134"/>
          <p:cNvSpPr/>
          <p:nvPr/>
        </p:nvSpPr>
        <p:spPr>
          <a:xfrm>
            <a:off x="4032048" y="4077072"/>
            <a:ext cx="216000" cy="216000"/>
          </a:xfrm>
          <a:prstGeom prst="arc">
            <a:avLst>
              <a:gd name="adj1" fmla="val 10751584"/>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cxnSp>
        <p:nvCxnSpPr>
          <p:cNvPr id="136" name="Straight Connector 135"/>
          <p:cNvCxnSpPr>
            <a:endCxn id="135" idx="0"/>
          </p:cNvCxnSpPr>
          <p:nvPr/>
        </p:nvCxnSpPr>
        <p:spPr>
          <a:xfrm flipV="1">
            <a:off x="4032024" y="4186594"/>
            <a:ext cx="35" cy="2145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a:endCxn id="135" idx="2"/>
          </p:cNvCxnSpPr>
          <p:nvPr/>
        </p:nvCxnSpPr>
        <p:spPr>
          <a:xfrm flipV="1">
            <a:off x="4248048" y="4185072"/>
            <a:ext cx="0" cy="2160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9" name="Group 138"/>
          <p:cNvGrpSpPr/>
          <p:nvPr/>
        </p:nvGrpSpPr>
        <p:grpSpPr>
          <a:xfrm>
            <a:off x="3869927" y="3807049"/>
            <a:ext cx="261610" cy="207749"/>
            <a:chOff x="5652894" y="3356992"/>
            <a:chExt cx="348812" cy="276997"/>
          </a:xfrm>
        </p:grpSpPr>
        <p:sp>
          <p:nvSpPr>
            <p:cNvPr id="140" name="Oval 139"/>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1" name="TextBox 140"/>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2" name="Group 141"/>
          <p:cNvGrpSpPr/>
          <p:nvPr/>
        </p:nvGrpSpPr>
        <p:grpSpPr>
          <a:xfrm>
            <a:off x="4031945" y="3807049"/>
            <a:ext cx="261610" cy="207749"/>
            <a:chOff x="5652894" y="3356992"/>
            <a:chExt cx="348812" cy="276997"/>
          </a:xfrm>
        </p:grpSpPr>
        <p:sp>
          <p:nvSpPr>
            <p:cNvPr id="143" name="Oval 142"/>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4" name="TextBox 143"/>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5" name="Group 144"/>
          <p:cNvGrpSpPr/>
          <p:nvPr/>
        </p:nvGrpSpPr>
        <p:grpSpPr>
          <a:xfrm>
            <a:off x="4193963" y="3807049"/>
            <a:ext cx="261610" cy="207749"/>
            <a:chOff x="5652894" y="3356992"/>
            <a:chExt cx="348812" cy="276997"/>
          </a:xfrm>
        </p:grpSpPr>
        <p:sp>
          <p:nvSpPr>
            <p:cNvPr id="146" name="Oval 1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7" name="TextBox 1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8" name="Group 147"/>
          <p:cNvGrpSpPr/>
          <p:nvPr/>
        </p:nvGrpSpPr>
        <p:grpSpPr>
          <a:xfrm>
            <a:off x="4112004" y="3679062"/>
            <a:ext cx="261610" cy="207749"/>
            <a:chOff x="5652894" y="3356992"/>
            <a:chExt cx="348812" cy="276997"/>
          </a:xfrm>
        </p:grpSpPr>
        <p:sp>
          <p:nvSpPr>
            <p:cNvPr id="149" name="Oval 148"/>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50" name="TextBox 149"/>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51" name="Group 150"/>
          <p:cNvGrpSpPr/>
          <p:nvPr/>
        </p:nvGrpSpPr>
        <p:grpSpPr>
          <a:xfrm>
            <a:off x="3949986" y="3679062"/>
            <a:ext cx="261610" cy="207749"/>
            <a:chOff x="5652894" y="3356992"/>
            <a:chExt cx="348812" cy="276997"/>
          </a:xfrm>
        </p:grpSpPr>
        <p:sp>
          <p:nvSpPr>
            <p:cNvPr id="152" name="Oval 151"/>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53" name="TextBox 152"/>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154" name="Straight Connector 153"/>
          <p:cNvCxnSpPr/>
          <p:nvPr/>
        </p:nvCxnSpPr>
        <p:spPr>
          <a:xfrm>
            <a:off x="3707988" y="4293096"/>
            <a:ext cx="32337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Rectangle 154"/>
          <p:cNvSpPr/>
          <p:nvPr/>
        </p:nvSpPr>
        <p:spPr>
          <a:xfrm>
            <a:off x="630469" y="2517578"/>
            <a:ext cx="756000" cy="432000"/>
          </a:xfrm>
          <a:prstGeom prst="rect">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b="1" i="1" dirty="0" err="1">
                <a:latin typeface="Constantia" panose="02030602050306030303" pitchFamily="18" charset="0"/>
              </a:rPr>
              <a:t>U</a:t>
            </a:r>
            <a:r>
              <a:rPr lang="en-GB" sz="1200" b="1" baseline="-25000" dirty="0" err="1">
                <a:latin typeface="Constantia" panose="02030602050306030303" pitchFamily="18" charset="0"/>
              </a:rPr>
              <a:t>a</a:t>
            </a:r>
            <a:r>
              <a:rPr lang="en-GB" sz="1200" b="1" dirty="0">
                <a:latin typeface="Constantia" panose="02030602050306030303" pitchFamily="18" charset="0"/>
              </a:rPr>
              <a:t>*</a:t>
            </a:r>
          </a:p>
          <a:p>
            <a:pPr algn="ctr"/>
            <a:r>
              <a:rPr lang="en-GB" sz="1200" b="1" dirty="0">
                <a:latin typeface="Constantia" panose="02030602050306030303" pitchFamily="18" charset="0"/>
              </a:rPr>
              <a:t>anode</a:t>
            </a:r>
          </a:p>
        </p:txBody>
      </p:sp>
      <p:cxnSp>
        <p:nvCxnSpPr>
          <p:cNvPr id="156" name="Straight Connector 155"/>
          <p:cNvCxnSpPr/>
          <p:nvPr/>
        </p:nvCxnSpPr>
        <p:spPr>
          <a:xfrm flipH="1">
            <a:off x="1547784" y="2240868"/>
            <a:ext cx="7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1547820" y="3212976"/>
            <a:ext cx="0" cy="18902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H="1">
            <a:off x="1493832" y="3213024"/>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a:off x="1385802" y="3159018"/>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4139952" y="2240868"/>
            <a:ext cx="156" cy="48605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3924012" y="2726922"/>
            <a:ext cx="432048"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547784" y="2240868"/>
            <a:ext cx="259216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1547856" y="5103186"/>
            <a:ext cx="2160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4" name="Group 163"/>
          <p:cNvGrpSpPr/>
          <p:nvPr/>
        </p:nvGrpSpPr>
        <p:grpSpPr>
          <a:xfrm>
            <a:off x="3815921" y="2976363"/>
            <a:ext cx="261610" cy="207749"/>
            <a:chOff x="5652894" y="3356992"/>
            <a:chExt cx="348812" cy="276997"/>
          </a:xfrm>
        </p:grpSpPr>
        <p:sp>
          <p:nvSpPr>
            <p:cNvPr id="165" name="Oval 164"/>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66" name="TextBox 165"/>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67" name="Group 166"/>
          <p:cNvGrpSpPr/>
          <p:nvPr/>
        </p:nvGrpSpPr>
        <p:grpSpPr>
          <a:xfrm>
            <a:off x="3978519" y="2791698"/>
            <a:ext cx="261610" cy="207749"/>
            <a:chOff x="5652894" y="3356992"/>
            <a:chExt cx="348812" cy="276997"/>
          </a:xfrm>
        </p:grpSpPr>
        <p:sp>
          <p:nvSpPr>
            <p:cNvPr id="168" name="Oval 167"/>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69" name="TextBox 168"/>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70" name="Group 169"/>
          <p:cNvGrpSpPr/>
          <p:nvPr/>
        </p:nvGrpSpPr>
        <p:grpSpPr>
          <a:xfrm>
            <a:off x="4117577" y="2928645"/>
            <a:ext cx="261610" cy="207749"/>
            <a:chOff x="5652894" y="3356992"/>
            <a:chExt cx="348812" cy="276997"/>
          </a:xfrm>
        </p:grpSpPr>
        <p:sp>
          <p:nvSpPr>
            <p:cNvPr id="171" name="Oval 170"/>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72" name="TextBox 171"/>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73" name="Group 172"/>
          <p:cNvGrpSpPr/>
          <p:nvPr/>
        </p:nvGrpSpPr>
        <p:grpSpPr>
          <a:xfrm>
            <a:off x="4283505" y="2845704"/>
            <a:ext cx="261610" cy="207749"/>
            <a:chOff x="5652894" y="3356992"/>
            <a:chExt cx="348812" cy="276997"/>
          </a:xfrm>
        </p:grpSpPr>
        <p:sp>
          <p:nvSpPr>
            <p:cNvPr id="174" name="Oval 173"/>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75" name="TextBox 174"/>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176" name="Straight Connector 175"/>
          <p:cNvCxnSpPr/>
          <p:nvPr/>
        </p:nvCxnSpPr>
        <p:spPr>
          <a:xfrm flipH="1" flipV="1">
            <a:off x="3919166" y="3147899"/>
            <a:ext cx="135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flipV="1">
            <a:off x="4068635" y="2962069"/>
            <a:ext cx="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flipV="1">
            <a:off x="4201985" y="3103418"/>
            <a:ext cx="54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flipV="1">
            <a:off x="4356764" y="3024053"/>
            <a:ext cx="162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0" name="Arc 179"/>
          <p:cNvSpPr/>
          <p:nvPr/>
        </p:nvSpPr>
        <p:spPr>
          <a:xfrm flipH="1">
            <a:off x="1925706" y="3266982"/>
            <a:ext cx="1512168" cy="864096"/>
          </a:xfrm>
          <a:prstGeom prst="arc">
            <a:avLst>
              <a:gd name="adj1" fmla="val 16200000"/>
              <a:gd name="adj2" fmla="val 20750982"/>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181" name="Arc 180"/>
          <p:cNvSpPr/>
          <p:nvPr/>
        </p:nvSpPr>
        <p:spPr>
          <a:xfrm>
            <a:off x="1925706" y="3266982"/>
            <a:ext cx="1512168" cy="864096"/>
          </a:xfrm>
          <a:prstGeom prst="arc">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182" name="Arc 181"/>
          <p:cNvSpPr/>
          <p:nvPr/>
        </p:nvSpPr>
        <p:spPr>
          <a:xfrm flipV="1">
            <a:off x="1925706" y="3266982"/>
            <a:ext cx="1512168" cy="864096"/>
          </a:xfrm>
          <a:prstGeom prst="arc">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183" name="Arc 182"/>
          <p:cNvSpPr/>
          <p:nvPr/>
        </p:nvSpPr>
        <p:spPr>
          <a:xfrm flipH="1" flipV="1">
            <a:off x="1925706" y="3266982"/>
            <a:ext cx="1512168" cy="864096"/>
          </a:xfrm>
          <a:prstGeom prst="arc">
            <a:avLst>
              <a:gd name="adj1" fmla="val 16200000"/>
              <a:gd name="adj2" fmla="val 20647935"/>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grpSp>
        <p:nvGrpSpPr>
          <p:cNvPr id="185" name="Group 184"/>
          <p:cNvGrpSpPr/>
          <p:nvPr/>
        </p:nvGrpSpPr>
        <p:grpSpPr>
          <a:xfrm>
            <a:off x="3977939" y="3429007"/>
            <a:ext cx="261610" cy="207749"/>
            <a:chOff x="5652894" y="3356992"/>
            <a:chExt cx="348812" cy="276997"/>
          </a:xfrm>
        </p:grpSpPr>
        <p:sp>
          <p:nvSpPr>
            <p:cNvPr id="186" name="Oval 18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87" name="TextBox 18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88" name="Group 187"/>
          <p:cNvGrpSpPr/>
          <p:nvPr/>
        </p:nvGrpSpPr>
        <p:grpSpPr>
          <a:xfrm>
            <a:off x="4154244" y="3591025"/>
            <a:ext cx="261610" cy="207749"/>
            <a:chOff x="5652894" y="3356992"/>
            <a:chExt cx="348812" cy="276997"/>
          </a:xfrm>
        </p:grpSpPr>
        <p:sp>
          <p:nvSpPr>
            <p:cNvPr id="189" name="Oval 188"/>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90" name="TextBox 189"/>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sp>
        <p:nvSpPr>
          <p:cNvPr id="67"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grid tube</a:t>
            </a:r>
            <a:endParaRPr lang="en-GB" sz="3200" dirty="0">
              <a:solidFill>
                <a:srgbClr val="1F497D"/>
              </a:solidFill>
              <a:latin typeface="Constantia" pitchFamily="18" charset="0"/>
            </a:endParaRPr>
          </a:p>
        </p:txBody>
      </p:sp>
      <p:sp>
        <p:nvSpPr>
          <p:cNvPr id="9" name="TextBox 8"/>
          <p:cNvSpPr txBox="1"/>
          <p:nvPr/>
        </p:nvSpPr>
        <p:spPr>
          <a:xfrm>
            <a:off x="2378304" y="3289822"/>
            <a:ext cx="615874" cy="784830"/>
          </a:xfrm>
          <a:prstGeom prst="rect">
            <a:avLst/>
          </a:prstGeom>
          <a:noFill/>
        </p:spPr>
        <p:txBody>
          <a:bodyPr wrap="none" rtlCol="0">
            <a:spAutoFit/>
          </a:bodyPr>
          <a:lstStyle/>
          <a:p>
            <a:r>
              <a:rPr lang="en-GB" sz="4500" b="1" i="1" dirty="0" err="1">
                <a:latin typeface="Constantia" panose="02030602050306030303" pitchFamily="18" charset="0"/>
              </a:rPr>
              <a:t>I</a:t>
            </a:r>
            <a:r>
              <a:rPr lang="en-GB" sz="4500" b="1" baseline="-25000" dirty="0" err="1">
                <a:latin typeface="Constantia" panose="02030602050306030303" pitchFamily="18" charset="0"/>
              </a:rPr>
              <a:t>a</a:t>
            </a:r>
            <a:endParaRPr lang="en-GB" sz="4500" b="1" baseline="-25000" dirty="0">
              <a:latin typeface="Constantia" panose="02030602050306030303" pitchFamily="18" charset="0"/>
            </a:endParaRPr>
          </a:p>
        </p:txBody>
      </p:sp>
      <p:sp>
        <p:nvSpPr>
          <p:cNvPr id="72"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From diode to tetrode amplifier</a:t>
            </a:r>
          </a:p>
        </p:txBody>
      </p:sp>
      <p:sp>
        <p:nvSpPr>
          <p:cNvPr id="73" name="TextBox 72"/>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
        <p:nvSpPr>
          <p:cNvPr id="2" name="TextBox 1"/>
          <p:cNvSpPr txBox="1"/>
          <p:nvPr/>
        </p:nvSpPr>
        <p:spPr>
          <a:xfrm>
            <a:off x="520535" y="5976573"/>
            <a:ext cx="3241459" cy="584775"/>
          </a:xfrm>
          <a:prstGeom prst="rect">
            <a:avLst/>
          </a:prstGeom>
          <a:noFill/>
        </p:spPr>
        <p:txBody>
          <a:bodyPr wrap="square" rtlCol="0">
            <a:spAutoFit/>
          </a:bodyPr>
          <a:lstStyle/>
          <a:p>
            <a:r>
              <a:rPr lang="en-GB" sz="1600" b="1" dirty="0">
                <a:latin typeface="Constantia" panose="02030602050306030303" pitchFamily="18" charset="0"/>
              </a:rPr>
              <a:t>*</a:t>
            </a:r>
            <a:r>
              <a:rPr lang="en-GB" sz="1600" dirty="0">
                <a:latin typeface="Constantia" panose="02030602050306030303" pitchFamily="18" charset="0"/>
              </a:rPr>
              <a:t>For tube amplifier designs voltages are named </a:t>
            </a:r>
            <a:r>
              <a:rPr lang="en-GB" sz="1600" i="1" dirty="0">
                <a:latin typeface="Constantia" panose="02030602050306030303" pitchFamily="18" charset="0"/>
              </a:rPr>
              <a:t>U</a:t>
            </a:r>
            <a:r>
              <a:rPr lang="en-GB" sz="1600" dirty="0">
                <a:latin typeface="Constantia" panose="02030602050306030303" pitchFamily="18" charset="0"/>
              </a:rPr>
              <a:t> instead of V</a:t>
            </a:r>
            <a:endParaRPr lang="en-GB" sz="1600" b="1" dirty="0">
              <a:latin typeface="Constantia" panose="02030602050306030303" pitchFamily="18" charset="0"/>
            </a:endParaRPr>
          </a:p>
        </p:txBody>
      </p:sp>
    </p:spTree>
    <p:extLst>
      <p:ext uri="{BB962C8B-B14F-4D97-AF65-F5344CB8AC3E}">
        <p14:creationId xmlns:p14="http://schemas.microsoft.com/office/powerpoint/2010/main" val="36889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0">
                                            <p:txEl>
                                              <p:pRg st="1" end="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0">
                                            <p:txEl>
                                              <p:pRg st="2" end="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30">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0">
                                            <p:txEl>
                                              <p:pRg st="4" end="4"/>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30">
                                            <p:txEl>
                                              <p:pRg st="5" end="5"/>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5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5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5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5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6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6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6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6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30">
                                            <p:txEl>
                                              <p:pRg st="6" end="6"/>
                                            </p:tx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6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67"/>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70"/>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73"/>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76"/>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77"/>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78"/>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7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80"/>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81"/>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8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83"/>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130">
                                            <p:txEl>
                                              <p:pRg st="7" end="7"/>
                                            </p:txEl>
                                          </p:spTgt>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185"/>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88"/>
                                        </p:tgtEl>
                                        <p:attrNameLst>
                                          <p:attrName>style.visibility</p:attrName>
                                        </p:attrNameLst>
                                      </p:cBhvr>
                                      <p:to>
                                        <p:strVal val="visible"/>
                                      </p:to>
                                    </p:set>
                                  </p:childTnLst>
                                </p:cTn>
                              </p:par>
                              <p:par>
                                <p:cTn id="99" presetID="1" presetClass="exit" presetSubtype="0" fill="hold" nodeType="withEffect">
                                  <p:stCondLst>
                                    <p:cond delay="0"/>
                                  </p:stCondLst>
                                  <p:childTnLst>
                                    <p:set>
                                      <p:cBhvr>
                                        <p:cTn id="100" dur="1" fill="hold">
                                          <p:stCondLst>
                                            <p:cond delay="0"/>
                                          </p:stCondLst>
                                        </p:cTn>
                                        <p:tgtEl>
                                          <p:spTgt spid="148"/>
                                        </p:tgtEl>
                                        <p:attrNameLst>
                                          <p:attrName>style.visibility</p:attrName>
                                        </p:attrNameLst>
                                      </p:cBhvr>
                                      <p:to>
                                        <p:strVal val="hidden"/>
                                      </p:to>
                                    </p:set>
                                  </p:childTnLst>
                                </p:cTn>
                              </p:par>
                              <p:par>
                                <p:cTn id="101" presetID="1" presetClass="entr" presetSubtype="0" fill="hold" grpId="0" nodeType="withEffect">
                                  <p:stCondLst>
                                    <p:cond delay="0"/>
                                  </p:stCondLst>
                                  <p:childTnLst>
                                    <p:set>
                                      <p:cBhvr>
                                        <p:cTn id="10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4" grpId="0"/>
      <p:bldP spid="135" grpId="0" animBg="1"/>
      <p:bldP spid="155" grpId="0" animBg="1"/>
      <p:bldP spid="180" grpId="0" animBg="1"/>
      <p:bldP spid="181" grpId="0" animBg="1"/>
      <p:bldP spid="182" grpId="0" animBg="1"/>
      <p:bldP spid="183" grpId="0" animBg="1"/>
      <p:bldP spid="9" grpId="0"/>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2378304" y="3289822"/>
            <a:ext cx="615874" cy="784830"/>
          </a:xfrm>
          <a:prstGeom prst="rect">
            <a:avLst/>
          </a:prstGeom>
          <a:noFill/>
        </p:spPr>
        <p:txBody>
          <a:bodyPr wrap="none" rtlCol="0">
            <a:spAutoFit/>
          </a:bodyPr>
          <a:lstStyle/>
          <a:p>
            <a:r>
              <a:rPr lang="en-GB" sz="4500" b="1" i="1" dirty="0" err="1">
                <a:latin typeface="Constantia" panose="02030602050306030303" pitchFamily="18" charset="0"/>
              </a:rPr>
              <a:t>I</a:t>
            </a:r>
            <a:r>
              <a:rPr lang="en-GB" sz="4500" b="1" baseline="-25000" dirty="0" err="1">
                <a:latin typeface="Constantia" panose="02030602050306030303" pitchFamily="18" charset="0"/>
              </a:rPr>
              <a:t>a</a:t>
            </a:r>
            <a:endParaRPr lang="en-GB" sz="4500" b="1" baseline="-25000" dirty="0">
              <a:latin typeface="Constantia" panose="02030602050306030303" pitchFamily="18" charset="0"/>
            </a:endParaRPr>
          </a:p>
        </p:txBody>
      </p:sp>
      <p:sp>
        <p:nvSpPr>
          <p:cNvPr id="138" name="Rectangle 137"/>
          <p:cNvSpPr/>
          <p:nvPr/>
        </p:nvSpPr>
        <p:spPr>
          <a:xfrm>
            <a:off x="3761994" y="4401108"/>
            <a:ext cx="756000" cy="540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750" dirty="0">
              <a:latin typeface="Constantia" panose="02030602050306030303" pitchFamily="18" charset="0"/>
            </a:endParaRPr>
          </a:p>
        </p:txBody>
      </p:sp>
      <p:sp>
        <p:nvSpPr>
          <p:cNvPr id="4" name="TextBox 3"/>
          <p:cNvSpPr txBox="1"/>
          <p:nvPr/>
        </p:nvSpPr>
        <p:spPr>
          <a:xfrm>
            <a:off x="3729748" y="4357871"/>
            <a:ext cx="867415" cy="646331"/>
          </a:xfrm>
          <a:prstGeom prst="rect">
            <a:avLst/>
          </a:prstGeom>
          <a:noFill/>
        </p:spPr>
        <p:txBody>
          <a:bodyPr wrap="square" rtlCol="0">
            <a:spAutoFit/>
          </a:bodyPr>
          <a:lstStyle/>
          <a:p>
            <a:pPr algn="ctr"/>
            <a:r>
              <a:rPr lang="en-GB" sz="1200" b="1" dirty="0">
                <a:latin typeface="Constantia" panose="02030602050306030303" pitchFamily="18" charset="0"/>
              </a:rPr>
              <a:t>Cathode and filament</a:t>
            </a:r>
          </a:p>
        </p:txBody>
      </p:sp>
      <p:sp>
        <p:nvSpPr>
          <p:cNvPr id="130" name="Content Placeholder 3"/>
          <p:cNvSpPr txBox="1">
            <a:spLocks/>
          </p:cNvSpPr>
          <p:nvPr/>
        </p:nvSpPr>
        <p:spPr>
          <a:xfrm>
            <a:off x="4887000" y="2072250"/>
            <a:ext cx="4050000" cy="3375000"/>
          </a:xfrm>
          <a:prstGeom prst="rect">
            <a:avLst/>
          </a:prstGeom>
        </p:spPr>
        <p:txBody>
          <a:bodyPr lIns="54000" tIns="27000" rIns="54000" bIns="27000" anchor="ctr"/>
          <a:lstStyle>
            <a:lvl1pPr marL="0" indent="0" algn="l" defTabSz="914400" rtl="0" eaLnBrk="1" latinLnBrk="0" hangingPunct="1">
              <a:lnSpc>
                <a:spcPct val="150000"/>
              </a:lnSpc>
              <a:spcBef>
                <a:spcPts val="0"/>
              </a:spcBef>
              <a:spcAft>
                <a:spcPts val="0"/>
              </a:spcAft>
              <a:buClr>
                <a:schemeClr val="accent1"/>
              </a:buClr>
              <a:buSzPct val="100000"/>
              <a:buFont typeface="Tw Cen MT" panose="020B0602020104020603" pitchFamily="34" charset="0"/>
              <a:buNone/>
              <a:defRPr sz="2400" kern="1200">
                <a:solidFill>
                  <a:schemeClr val="tx1"/>
                </a:solidFill>
                <a:latin typeface="Century Gothic" panose="020B0502020202020204" pitchFamily="34" charset="0"/>
                <a:ea typeface="+mn-ea"/>
                <a:cs typeface="+mn-cs"/>
              </a:defRPr>
            </a:lvl1pPr>
            <a:lvl2pPr marL="182563" indent="0" algn="l" defTabSz="914400" rtl="0" eaLnBrk="1" latinLnBrk="0" hangingPunct="1">
              <a:lnSpc>
                <a:spcPct val="150000"/>
              </a:lnSpc>
              <a:spcBef>
                <a:spcPts val="0"/>
              </a:spcBef>
              <a:spcAft>
                <a:spcPts val="0"/>
              </a:spcAft>
              <a:buClr>
                <a:schemeClr val="accent1"/>
              </a:buClr>
              <a:buFontTx/>
              <a:buNone/>
              <a:defRPr sz="2000" kern="1200">
                <a:solidFill>
                  <a:schemeClr val="tx1"/>
                </a:solidFill>
                <a:latin typeface="Century Gothic" panose="020B0502020202020204" pitchFamily="34" charset="0"/>
                <a:ea typeface="+mn-ea"/>
                <a:cs typeface="+mn-cs"/>
              </a:defRPr>
            </a:lvl2pPr>
            <a:lvl3pPr marL="355600" indent="0" algn="l" defTabSz="914400" rtl="0" eaLnBrk="1" latinLnBrk="0" hangingPunct="1">
              <a:lnSpc>
                <a:spcPct val="150000"/>
              </a:lnSpc>
              <a:spcBef>
                <a:spcPts val="0"/>
              </a:spcBef>
              <a:spcAft>
                <a:spcPts val="0"/>
              </a:spcAft>
              <a:buClr>
                <a:schemeClr val="accent1"/>
              </a:buClr>
              <a:buFontTx/>
              <a:buNone/>
              <a:defRPr sz="1800" kern="1200">
                <a:solidFill>
                  <a:schemeClr val="tx1"/>
                </a:solidFill>
                <a:latin typeface="Century Gothic" panose="020B0502020202020204" pitchFamily="34" charset="0"/>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Century Gothic" panose="020B0502020202020204" pitchFamily="34" charset="0"/>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Century Gothic" panose="020B0502020202020204" pitchFamily="34" charset="0"/>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285750" indent="-285750">
              <a:buClrTx/>
              <a:buFont typeface="Arial" panose="020B0604020202020204" pitchFamily="34" charset="0"/>
              <a:buChar char="•"/>
            </a:pPr>
            <a:r>
              <a:rPr lang="en-GB" sz="1800" b="1" dirty="0">
                <a:latin typeface="Constantia" panose="02030602050306030303" pitchFamily="18" charset="0"/>
              </a:rPr>
              <a:t>Vacuum tube</a:t>
            </a:r>
          </a:p>
          <a:p>
            <a:pPr marL="285750" indent="-285750">
              <a:buClrTx/>
              <a:buFont typeface="Arial" panose="020B0604020202020204" pitchFamily="34" charset="0"/>
              <a:buChar char="•"/>
            </a:pPr>
            <a:r>
              <a:rPr lang="en-GB" sz="1800" b="1" dirty="0">
                <a:latin typeface="Constantia" panose="02030602050306030303" pitchFamily="18" charset="0"/>
              </a:rPr>
              <a:t>Heater + Cathode</a:t>
            </a:r>
          </a:p>
          <a:p>
            <a:pPr marL="468313" lvl="1" indent="-285750">
              <a:buClrTx/>
              <a:buFont typeface="Arial" panose="020B0604020202020204" pitchFamily="34" charset="0"/>
              <a:buChar char="•"/>
            </a:pPr>
            <a:r>
              <a:rPr lang="en-GB" sz="1800" b="1" dirty="0">
                <a:latin typeface="Constantia" panose="02030602050306030303" pitchFamily="18" charset="0"/>
              </a:rPr>
              <a:t>Heated cathode</a:t>
            </a:r>
          </a:p>
          <a:p>
            <a:pPr marL="641350" lvl="2" indent="-285750">
              <a:buClrTx/>
              <a:buFont typeface="Arial" panose="020B0604020202020204" pitchFamily="34" charset="0"/>
              <a:buChar char="•"/>
            </a:pPr>
            <a:r>
              <a:rPr lang="en-GB" b="1" dirty="0">
                <a:latin typeface="Constantia" panose="02030602050306030303" pitchFamily="18" charset="0"/>
              </a:rPr>
              <a:t>Coated metal, carbides, borides,…</a:t>
            </a:r>
          </a:p>
          <a:p>
            <a:pPr marL="468313" lvl="1" indent="-285750">
              <a:buClrTx/>
              <a:buFont typeface="Arial" panose="020B0604020202020204" pitchFamily="34" charset="0"/>
              <a:buChar char="•"/>
            </a:pPr>
            <a:r>
              <a:rPr lang="en-GB" sz="1800" b="1" dirty="0">
                <a:latin typeface="Constantia" panose="02030602050306030303" pitchFamily="18" charset="0"/>
              </a:rPr>
              <a:t>thermionic emission</a:t>
            </a:r>
          </a:p>
          <a:p>
            <a:pPr marL="468313" lvl="1" indent="-285750">
              <a:buClrTx/>
              <a:buFont typeface="Arial" panose="020B0604020202020204" pitchFamily="34" charset="0"/>
              <a:buChar char="•"/>
            </a:pPr>
            <a:r>
              <a:rPr lang="en-GB" sz="1800" b="1" dirty="0">
                <a:latin typeface="Constantia" panose="02030602050306030303" pitchFamily="18" charset="0"/>
              </a:rPr>
              <a:t>Electron cloud</a:t>
            </a:r>
          </a:p>
          <a:p>
            <a:pPr marL="285750" indent="-285750">
              <a:buClrTx/>
              <a:buFont typeface="Arial" panose="020B0604020202020204" pitchFamily="34" charset="0"/>
              <a:buChar char="•"/>
            </a:pPr>
            <a:r>
              <a:rPr lang="en-GB" sz="1800" b="1" dirty="0">
                <a:latin typeface="Constantia" panose="02030602050306030303" pitchFamily="18" charset="0"/>
              </a:rPr>
              <a:t>Anode</a:t>
            </a:r>
          </a:p>
          <a:p>
            <a:pPr marL="285750" indent="-285750">
              <a:buClrTx/>
              <a:buFont typeface="Symbol" panose="05050102010706020507" pitchFamily="18" charset="2"/>
              <a:buChar char="®"/>
            </a:pPr>
            <a:r>
              <a:rPr lang="en-GB" sz="2100" b="1" dirty="0">
                <a:solidFill>
                  <a:srgbClr val="1F497D"/>
                </a:solidFill>
                <a:latin typeface="Constantia" panose="02030602050306030303" pitchFamily="18" charset="0"/>
              </a:rPr>
              <a:t>Diode</a:t>
            </a:r>
          </a:p>
        </p:txBody>
      </p:sp>
      <p:sp>
        <p:nvSpPr>
          <p:cNvPr id="131" name="Rounded Rectangle 130"/>
          <p:cNvSpPr/>
          <p:nvPr/>
        </p:nvSpPr>
        <p:spPr>
          <a:xfrm>
            <a:off x="3761994" y="2564904"/>
            <a:ext cx="756000" cy="1674186"/>
          </a:xfrm>
          <a:prstGeom prst="roundRect">
            <a:avLst>
              <a:gd name="adj" fmla="val 32848"/>
            </a:avLst>
          </a:prstGeom>
          <a:ln w="317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cxnSp>
        <p:nvCxnSpPr>
          <p:cNvPr id="132" name="Straight Connector 131"/>
          <p:cNvCxnSpPr/>
          <p:nvPr/>
        </p:nvCxnSpPr>
        <p:spPr>
          <a:xfrm flipH="1">
            <a:off x="4032024" y="4023066"/>
            <a:ext cx="21602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V="1">
            <a:off x="3707988" y="4131078"/>
            <a:ext cx="0" cy="972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V="1">
            <a:off x="3707988" y="4023066"/>
            <a:ext cx="324036"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Arc 134"/>
          <p:cNvSpPr/>
          <p:nvPr/>
        </p:nvSpPr>
        <p:spPr>
          <a:xfrm>
            <a:off x="4032048" y="4077072"/>
            <a:ext cx="216000" cy="216000"/>
          </a:xfrm>
          <a:prstGeom prst="arc">
            <a:avLst>
              <a:gd name="adj1" fmla="val 10751584"/>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cxnSp>
        <p:nvCxnSpPr>
          <p:cNvPr id="136" name="Straight Connector 135"/>
          <p:cNvCxnSpPr>
            <a:endCxn id="135" idx="0"/>
          </p:cNvCxnSpPr>
          <p:nvPr/>
        </p:nvCxnSpPr>
        <p:spPr>
          <a:xfrm flipV="1">
            <a:off x="4032024" y="4186594"/>
            <a:ext cx="35" cy="2145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a:endCxn id="135" idx="2"/>
          </p:cNvCxnSpPr>
          <p:nvPr/>
        </p:nvCxnSpPr>
        <p:spPr>
          <a:xfrm flipV="1">
            <a:off x="4248048" y="4185072"/>
            <a:ext cx="0" cy="2160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9" name="Group 138"/>
          <p:cNvGrpSpPr/>
          <p:nvPr/>
        </p:nvGrpSpPr>
        <p:grpSpPr>
          <a:xfrm>
            <a:off x="3869927" y="3807049"/>
            <a:ext cx="261610" cy="207749"/>
            <a:chOff x="5652894" y="3356992"/>
            <a:chExt cx="348812" cy="276997"/>
          </a:xfrm>
        </p:grpSpPr>
        <p:sp>
          <p:nvSpPr>
            <p:cNvPr id="140" name="Oval 139"/>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1" name="TextBox 140"/>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2" name="Group 141"/>
          <p:cNvGrpSpPr/>
          <p:nvPr/>
        </p:nvGrpSpPr>
        <p:grpSpPr>
          <a:xfrm>
            <a:off x="4031945" y="3807049"/>
            <a:ext cx="261610" cy="207749"/>
            <a:chOff x="5652894" y="3356992"/>
            <a:chExt cx="348812" cy="276997"/>
          </a:xfrm>
        </p:grpSpPr>
        <p:sp>
          <p:nvSpPr>
            <p:cNvPr id="143" name="Oval 142"/>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4" name="TextBox 143"/>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5" name="Group 144"/>
          <p:cNvGrpSpPr/>
          <p:nvPr/>
        </p:nvGrpSpPr>
        <p:grpSpPr>
          <a:xfrm>
            <a:off x="4193963" y="3807049"/>
            <a:ext cx="261610" cy="207749"/>
            <a:chOff x="5652894" y="3356992"/>
            <a:chExt cx="348812" cy="276997"/>
          </a:xfrm>
        </p:grpSpPr>
        <p:sp>
          <p:nvSpPr>
            <p:cNvPr id="146" name="Oval 1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7" name="TextBox 1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154" name="Straight Connector 153"/>
          <p:cNvCxnSpPr/>
          <p:nvPr/>
        </p:nvCxnSpPr>
        <p:spPr>
          <a:xfrm>
            <a:off x="3707988" y="4293096"/>
            <a:ext cx="32337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Rectangle 154"/>
          <p:cNvSpPr/>
          <p:nvPr/>
        </p:nvSpPr>
        <p:spPr>
          <a:xfrm>
            <a:off x="630469" y="2517578"/>
            <a:ext cx="756000" cy="432000"/>
          </a:xfrm>
          <a:prstGeom prst="rect">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b="1" i="1" dirty="0" err="1">
                <a:latin typeface="Constantia" panose="02030602050306030303" pitchFamily="18" charset="0"/>
              </a:rPr>
              <a:t>U</a:t>
            </a:r>
            <a:r>
              <a:rPr lang="en-GB" sz="1200" b="1" baseline="-25000" dirty="0" err="1">
                <a:latin typeface="Constantia" panose="02030602050306030303" pitchFamily="18" charset="0"/>
              </a:rPr>
              <a:t>a</a:t>
            </a:r>
            <a:endParaRPr lang="en-GB" sz="1200" b="1" baseline="-25000" dirty="0">
              <a:latin typeface="Constantia" panose="02030602050306030303" pitchFamily="18" charset="0"/>
            </a:endParaRPr>
          </a:p>
          <a:p>
            <a:pPr algn="ctr"/>
            <a:r>
              <a:rPr lang="en-GB" sz="1200" b="1" dirty="0">
                <a:latin typeface="Constantia" panose="02030602050306030303" pitchFamily="18" charset="0"/>
              </a:rPr>
              <a:t>anode</a:t>
            </a:r>
          </a:p>
        </p:txBody>
      </p:sp>
      <p:cxnSp>
        <p:nvCxnSpPr>
          <p:cNvPr id="156" name="Straight Connector 155"/>
          <p:cNvCxnSpPr/>
          <p:nvPr/>
        </p:nvCxnSpPr>
        <p:spPr>
          <a:xfrm flipH="1">
            <a:off x="1547784" y="2240868"/>
            <a:ext cx="7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1547820" y="3212976"/>
            <a:ext cx="0" cy="18902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H="1">
            <a:off x="1493784" y="3147899"/>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a:off x="1385784" y="3212976"/>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4139952" y="2240868"/>
            <a:ext cx="156" cy="48605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3924012" y="2726922"/>
            <a:ext cx="432048"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547784" y="2240868"/>
            <a:ext cx="259216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1547856" y="5103186"/>
            <a:ext cx="2160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Curved Down Arrow 1"/>
          <p:cNvSpPr/>
          <p:nvPr/>
        </p:nvSpPr>
        <p:spPr>
          <a:xfrm rot="5400000">
            <a:off x="1649488" y="3001886"/>
            <a:ext cx="479421" cy="36817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Cross 2"/>
          <p:cNvSpPr/>
          <p:nvPr/>
        </p:nvSpPr>
        <p:spPr>
          <a:xfrm rot="2711602">
            <a:off x="2274538" y="3316772"/>
            <a:ext cx="898296" cy="898296"/>
          </a:xfrm>
          <a:prstGeom prst="plus">
            <a:avLst>
              <a:gd name="adj" fmla="val 47621"/>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grid tube</a:t>
            </a:r>
            <a:endParaRPr lang="en-GB" sz="3200" dirty="0">
              <a:solidFill>
                <a:srgbClr val="1F497D"/>
              </a:solidFill>
              <a:latin typeface="Constantia" pitchFamily="18" charset="0"/>
            </a:endParaRPr>
          </a:p>
        </p:txBody>
      </p:sp>
      <p:sp>
        <p:nvSpPr>
          <p:cNvPr id="69"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From diode to tetrode amplifier</a:t>
            </a:r>
          </a:p>
        </p:txBody>
      </p:sp>
      <p:sp>
        <p:nvSpPr>
          <p:cNvPr id="70" name="TextBox 69"/>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156955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ectangle 137"/>
          <p:cNvSpPr/>
          <p:nvPr/>
        </p:nvSpPr>
        <p:spPr>
          <a:xfrm>
            <a:off x="3761994" y="4401108"/>
            <a:ext cx="756000" cy="540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750" dirty="0">
              <a:latin typeface="Constantia" panose="02030602050306030303" pitchFamily="18" charset="0"/>
            </a:endParaRPr>
          </a:p>
        </p:txBody>
      </p:sp>
      <p:sp>
        <p:nvSpPr>
          <p:cNvPr id="4" name="TextBox 3"/>
          <p:cNvSpPr txBox="1"/>
          <p:nvPr/>
        </p:nvSpPr>
        <p:spPr>
          <a:xfrm>
            <a:off x="3729748" y="4357871"/>
            <a:ext cx="867415" cy="646331"/>
          </a:xfrm>
          <a:prstGeom prst="rect">
            <a:avLst/>
          </a:prstGeom>
          <a:noFill/>
        </p:spPr>
        <p:txBody>
          <a:bodyPr wrap="square" rtlCol="0">
            <a:spAutoFit/>
          </a:bodyPr>
          <a:lstStyle/>
          <a:p>
            <a:pPr algn="ctr"/>
            <a:r>
              <a:rPr lang="en-GB" sz="1200" b="1" dirty="0">
                <a:latin typeface="Constantia" panose="02030602050306030303" pitchFamily="18" charset="0"/>
              </a:rPr>
              <a:t>Cathode and filament</a:t>
            </a:r>
          </a:p>
        </p:txBody>
      </p:sp>
      <p:sp>
        <p:nvSpPr>
          <p:cNvPr id="131" name="Rounded Rectangle 130"/>
          <p:cNvSpPr/>
          <p:nvPr/>
        </p:nvSpPr>
        <p:spPr>
          <a:xfrm>
            <a:off x="3761994" y="2564904"/>
            <a:ext cx="756000" cy="1674186"/>
          </a:xfrm>
          <a:prstGeom prst="roundRect">
            <a:avLst>
              <a:gd name="adj" fmla="val 32848"/>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cxnSp>
        <p:nvCxnSpPr>
          <p:cNvPr id="132" name="Straight Connector 131"/>
          <p:cNvCxnSpPr/>
          <p:nvPr/>
        </p:nvCxnSpPr>
        <p:spPr>
          <a:xfrm flipH="1">
            <a:off x="4032024" y="4023066"/>
            <a:ext cx="21602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V="1">
            <a:off x="3707988" y="4131078"/>
            <a:ext cx="0" cy="972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V="1">
            <a:off x="3707988" y="4023066"/>
            <a:ext cx="324036"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Arc 134"/>
          <p:cNvSpPr/>
          <p:nvPr/>
        </p:nvSpPr>
        <p:spPr>
          <a:xfrm>
            <a:off x="4032048" y="4077072"/>
            <a:ext cx="216000" cy="216000"/>
          </a:xfrm>
          <a:prstGeom prst="arc">
            <a:avLst>
              <a:gd name="adj1" fmla="val 10751584"/>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cxnSp>
        <p:nvCxnSpPr>
          <p:cNvPr id="136" name="Straight Connector 135"/>
          <p:cNvCxnSpPr>
            <a:endCxn id="135" idx="0"/>
          </p:cNvCxnSpPr>
          <p:nvPr/>
        </p:nvCxnSpPr>
        <p:spPr>
          <a:xfrm flipV="1">
            <a:off x="4032024" y="4186594"/>
            <a:ext cx="35" cy="2145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a:endCxn id="135" idx="2"/>
          </p:cNvCxnSpPr>
          <p:nvPr/>
        </p:nvCxnSpPr>
        <p:spPr>
          <a:xfrm flipV="1">
            <a:off x="4248048" y="4185072"/>
            <a:ext cx="0" cy="2160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9" name="Group 138"/>
          <p:cNvGrpSpPr/>
          <p:nvPr/>
        </p:nvGrpSpPr>
        <p:grpSpPr>
          <a:xfrm>
            <a:off x="3869927" y="3807049"/>
            <a:ext cx="261610" cy="207749"/>
            <a:chOff x="5652894" y="3356992"/>
            <a:chExt cx="348812" cy="276997"/>
          </a:xfrm>
        </p:grpSpPr>
        <p:sp>
          <p:nvSpPr>
            <p:cNvPr id="140" name="Oval 139"/>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1" name="TextBox 140"/>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2" name="Group 141"/>
          <p:cNvGrpSpPr/>
          <p:nvPr/>
        </p:nvGrpSpPr>
        <p:grpSpPr>
          <a:xfrm>
            <a:off x="4031945" y="3807049"/>
            <a:ext cx="261610" cy="207749"/>
            <a:chOff x="5652894" y="3356992"/>
            <a:chExt cx="348812" cy="276997"/>
          </a:xfrm>
        </p:grpSpPr>
        <p:sp>
          <p:nvSpPr>
            <p:cNvPr id="143" name="Oval 142"/>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4" name="TextBox 143"/>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5" name="Group 144"/>
          <p:cNvGrpSpPr/>
          <p:nvPr/>
        </p:nvGrpSpPr>
        <p:grpSpPr>
          <a:xfrm>
            <a:off x="4193963" y="3807049"/>
            <a:ext cx="261610" cy="207749"/>
            <a:chOff x="5652894" y="3356992"/>
            <a:chExt cx="348812" cy="276997"/>
          </a:xfrm>
        </p:grpSpPr>
        <p:sp>
          <p:nvSpPr>
            <p:cNvPr id="146" name="Oval 1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7" name="TextBox 1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154" name="Straight Connector 153"/>
          <p:cNvCxnSpPr/>
          <p:nvPr/>
        </p:nvCxnSpPr>
        <p:spPr>
          <a:xfrm>
            <a:off x="3707988" y="4293096"/>
            <a:ext cx="32337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Rectangle 154"/>
          <p:cNvSpPr/>
          <p:nvPr/>
        </p:nvSpPr>
        <p:spPr>
          <a:xfrm>
            <a:off x="630469" y="2517578"/>
            <a:ext cx="756000" cy="432000"/>
          </a:xfrm>
          <a:prstGeom prst="rect">
            <a:avLst/>
          </a:prstGeom>
          <a:ln w="127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b="1" i="1" dirty="0" err="1">
                <a:latin typeface="Constantia" panose="02030602050306030303" pitchFamily="18" charset="0"/>
              </a:rPr>
              <a:t>U</a:t>
            </a:r>
            <a:r>
              <a:rPr lang="en-GB" sz="1200" b="1" baseline="-25000" dirty="0" err="1">
                <a:latin typeface="Constantia" panose="02030602050306030303" pitchFamily="18" charset="0"/>
              </a:rPr>
              <a:t>a</a:t>
            </a:r>
            <a:endParaRPr lang="en-GB" sz="1200" b="1" baseline="-25000" dirty="0">
              <a:latin typeface="Constantia" panose="02030602050306030303" pitchFamily="18" charset="0"/>
            </a:endParaRPr>
          </a:p>
          <a:p>
            <a:pPr algn="ctr"/>
            <a:r>
              <a:rPr lang="en-GB" sz="1200" b="1" dirty="0">
                <a:latin typeface="Constantia" panose="02030602050306030303" pitchFamily="18" charset="0"/>
              </a:rPr>
              <a:t>anode</a:t>
            </a:r>
          </a:p>
        </p:txBody>
      </p:sp>
      <p:cxnSp>
        <p:nvCxnSpPr>
          <p:cNvPr id="156" name="Straight Connector 155"/>
          <p:cNvCxnSpPr/>
          <p:nvPr/>
        </p:nvCxnSpPr>
        <p:spPr>
          <a:xfrm flipH="1">
            <a:off x="1547784" y="2240868"/>
            <a:ext cx="7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1547820" y="3212976"/>
            <a:ext cx="0" cy="18902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4139952" y="2240868"/>
            <a:ext cx="156" cy="48605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3924012" y="2726922"/>
            <a:ext cx="432048"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547784" y="2240868"/>
            <a:ext cx="259216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1547856" y="5103186"/>
            <a:ext cx="2160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3924012" y="3483126"/>
            <a:ext cx="432048"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789976" y="3483006"/>
            <a:ext cx="113403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789994" y="3483006"/>
            <a:ext cx="0" cy="6480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2789994" y="4185036"/>
            <a:ext cx="4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735988" y="4131078"/>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2627976" y="4185084"/>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843964" y="3591066"/>
            <a:ext cx="692923" cy="432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i="1" dirty="0">
                <a:latin typeface="Constantia" panose="02030602050306030303" pitchFamily="18" charset="0"/>
              </a:rPr>
              <a:t>U</a:t>
            </a:r>
            <a:r>
              <a:rPr lang="en-GB" sz="1400" baseline="-25000" dirty="0">
                <a:latin typeface="Constantia" panose="02030602050306030303" pitchFamily="18" charset="0"/>
              </a:rPr>
              <a:t>g1</a:t>
            </a:r>
            <a:br>
              <a:rPr lang="en-GB" sz="1200" baseline="-25000" dirty="0">
                <a:latin typeface="Constantia" panose="02030602050306030303" pitchFamily="18" charset="0"/>
              </a:rPr>
            </a:br>
            <a:r>
              <a:rPr lang="en-GB" sz="700" b="1" dirty="0">
                <a:latin typeface="Constantia" panose="02030602050306030303" pitchFamily="18" charset="0"/>
              </a:rPr>
              <a:t>control grid</a:t>
            </a:r>
          </a:p>
        </p:txBody>
      </p:sp>
      <p:grpSp>
        <p:nvGrpSpPr>
          <p:cNvPr id="42" name="Group 41"/>
          <p:cNvGrpSpPr/>
          <p:nvPr/>
        </p:nvGrpSpPr>
        <p:grpSpPr>
          <a:xfrm>
            <a:off x="3815921" y="2976363"/>
            <a:ext cx="261610" cy="207749"/>
            <a:chOff x="5652894" y="3356992"/>
            <a:chExt cx="348812" cy="276997"/>
          </a:xfrm>
        </p:grpSpPr>
        <p:sp>
          <p:nvSpPr>
            <p:cNvPr id="43" name="Oval 42"/>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44" name="TextBox 43"/>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45" name="Group 44"/>
          <p:cNvGrpSpPr/>
          <p:nvPr/>
        </p:nvGrpSpPr>
        <p:grpSpPr>
          <a:xfrm>
            <a:off x="3978519" y="2791698"/>
            <a:ext cx="261610" cy="207749"/>
            <a:chOff x="5652894" y="3356992"/>
            <a:chExt cx="348812" cy="276997"/>
          </a:xfrm>
        </p:grpSpPr>
        <p:sp>
          <p:nvSpPr>
            <p:cNvPr id="46" name="Oval 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47" name="TextBox 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48" name="Group 47"/>
          <p:cNvGrpSpPr/>
          <p:nvPr/>
        </p:nvGrpSpPr>
        <p:grpSpPr>
          <a:xfrm>
            <a:off x="4117577" y="2928645"/>
            <a:ext cx="261610" cy="207749"/>
            <a:chOff x="5652894" y="3356992"/>
            <a:chExt cx="348812" cy="276997"/>
          </a:xfrm>
        </p:grpSpPr>
        <p:sp>
          <p:nvSpPr>
            <p:cNvPr id="49" name="Oval 48"/>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50" name="TextBox 49"/>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51" name="Group 50"/>
          <p:cNvGrpSpPr/>
          <p:nvPr/>
        </p:nvGrpSpPr>
        <p:grpSpPr>
          <a:xfrm>
            <a:off x="4283505" y="2845704"/>
            <a:ext cx="261610" cy="207749"/>
            <a:chOff x="5652894" y="3356992"/>
            <a:chExt cx="348812" cy="276997"/>
          </a:xfrm>
        </p:grpSpPr>
        <p:sp>
          <p:nvSpPr>
            <p:cNvPr id="52" name="Oval 51"/>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53" name="TextBox 52"/>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54" name="Straight Connector 53"/>
          <p:cNvCxnSpPr/>
          <p:nvPr/>
        </p:nvCxnSpPr>
        <p:spPr>
          <a:xfrm flipH="1" flipV="1">
            <a:off x="3919166" y="3147899"/>
            <a:ext cx="135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4068635" y="2962069"/>
            <a:ext cx="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4201985" y="3103418"/>
            <a:ext cx="54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4356764" y="3024053"/>
            <a:ext cx="162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8" name="Content Placeholder 3"/>
          <p:cNvSpPr txBox="1">
            <a:spLocks/>
          </p:cNvSpPr>
          <p:nvPr/>
        </p:nvSpPr>
        <p:spPr>
          <a:xfrm>
            <a:off x="4887000" y="2057400"/>
            <a:ext cx="4166508" cy="3249706"/>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ts val="400"/>
              </a:spcBef>
              <a:buFont typeface="Symbol" panose="05050102010706020507" pitchFamily="18" charset="2"/>
              <a:buChar char="®"/>
            </a:pPr>
            <a:r>
              <a:rPr lang="en-GB" b="1" dirty="0">
                <a:solidFill>
                  <a:srgbClr val="1F497D"/>
                </a:solidFill>
                <a:latin typeface="Constantia" panose="02030602050306030303" pitchFamily="18" charset="0"/>
              </a:rPr>
              <a:t>Triode</a:t>
            </a:r>
          </a:p>
          <a:p>
            <a:pPr lvl="1">
              <a:lnSpc>
                <a:spcPct val="120000"/>
              </a:lnSpc>
              <a:spcBef>
                <a:spcPts val="400"/>
              </a:spcBef>
            </a:pPr>
            <a:r>
              <a:rPr lang="en-GB" b="1" dirty="0">
                <a:latin typeface="Constantia" panose="02030602050306030303" pitchFamily="18" charset="0"/>
              </a:rPr>
              <a:t>Modulating the grid voltage proportionally modulates the anode current</a:t>
            </a:r>
          </a:p>
          <a:p>
            <a:pPr lvl="1">
              <a:lnSpc>
                <a:spcPct val="120000"/>
              </a:lnSpc>
              <a:spcBef>
                <a:spcPts val="400"/>
              </a:spcBef>
            </a:pPr>
            <a:r>
              <a:rPr lang="en-GB" b="1" dirty="0" err="1">
                <a:latin typeface="Constantia" panose="02030602050306030303" pitchFamily="18" charset="0"/>
              </a:rPr>
              <a:t>Transconductance</a:t>
            </a:r>
            <a:endParaRPr lang="en-GB" b="1" dirty="0">
              <a:latin typeface="Constantia" panose="02030602050306030303" pitchFamily="18" charset="0"/>
            </a:endParaRPr>
          </a:p>
          <a:p>
            <a:pPr lvl="2">
              <a:lnSpc>
                <a:spcPct val="120000"/>
              </a:lnSpc>
              <a:spcBef>
                <a:spcPts val="400"/>
              </a:spcBef>
            </a:pPr>
            <a:r>
              <a:rPr lang="en-GB" b="1" dirty="0">
                <a:latin typeface="Constantia" panose="02030602050306030303" pitchFamily="18" charset="0"/>
              </a:rPr>
              <a:t>Voltage at grid</a:t>
            </a:r>
          </a:p>
          <a:p>
            <a:pPr lvl="2">
              <a:lnSpc>
                <a:spcPct val="120000"/>
              </a:lnSpc>
              <a:spcBef>
                <a:spcPts val="400"/>
              </a:spcBef>
              <a:buFont typeface="Symbol" panose="05050102010706020507" pitchFamily="18" charset="2"/>
              <a:buChar char="®"/>
            </a:pPr>
            <a:r>
              <a:rPr lang="en-GB" b="1" dirty="0">
                <a:latin typeface="Constantia" panose="02030602050306030303" pitchFamily="18" charset="0"/>
              </a:rPr>
              <a:t>Current at anode</a:t>
            </a:r>
          </a:p>
          <a:p>
            <a:pPr lvl="1">
              <a:lnSpc>
                <a:spcPct val="120000"/>
              </a:lnSpc>
              <a:spcBef>
                <a:spcPts val="400"/>
              </a:spcBef>
            </a:pPr>
            <a:r>
              <a:rPr lang="en-GB" b="1" dirty="0">
                <a:solidFill>
                  <a:srgbClr val="C0504D"/>
                </a:solidFill>
                <a:latin typeface="Constantia" panose="02030602050306030303" pitchFamily="18" charset="0"/>
              </a:rPr>
              <a:t>Limitations</a:t>
            </a:r>
          </a:p>
          <a:p>
            <a:pPr lvl="2">
              <a:lnSpc>
                <a:spcPct val="120000"/>
              </a:lnSpc>
              <a:spcBef>
                <a:spcPts val="400"/>
              </a:spcBef>
            </a:pPr>
            <a:r>
              <a:rPr lang="en-GB" b="1" dirty="0">
                <a:solidFill>
                  <a:srgbClr val="C0504D"/>
                </a:solidFill>
                <a:latin typeface="Constantia" panose="02030602050306030303" pitchFamily="18" charset="0"/>
              </a:rPr>
              <a:t>Parasitic capacitor from anode to control grid (g1)</a:t>
            </a:r>
          </a:p>
          <a:p>
            <a:pPr lvl="2">
              <a:lnSpc>
                <a:spcPct val="120000"/>
              </a:lnSpc>
              <a:spcBef>
                <a:spcPts val="400"/>
              </a:spcBef>
            </a:pPr>
            <a:r>
              <a:rPr lang="en-GB" b="1" dirty="0">
                <a:solidFill>
                  <a:srgbClr val="C0504D"/>
                </a:solidFill>
                <a:latin typeface="Constantia" panose="02030602050306030303" pitchFamily="18" charset="0"/>
              </a:rPr>
              <a:t>Tendency to oscillate</a:t>
            </a:r>
          </a:p>
        </p:txBody>
      </p:sp>
      <p:cxnSp>
        <p:nvCxnSpPr>
          <p:cNvPr id="60" name="Straight Connector 59"/>
          <p:cNvCxnSpPr/>
          <p:nvPr/>
        </p:nvCxnSpPr>
        <p:spPr>
          <a:xfrm>
            <a:off x="3306050" y="3070008"/>
            <a:ext cx="27003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3306050" y="3144683"/>
            <a:ext cx="27003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2" name="Arc 61"/>
          <p:cNvSpPr/>
          <p:nvPr/>
        </p:nvSpPr>
        <p:spPr>
          <a:xfrm>
            <a:off x="3437874" y="2726922"/>
            <a:ext cx="972108" cy="675000"/>
          </a:xfrm>
          <a:prstGeom prst="arc">
            <a:avLst>
              <a:gd name="adj1" fmla="val 10773150"/>
              <a:gd name="adj2" fmla="val 16261135"/>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63" name="Arc 62"/>
          <p:cNvSpPr/>
          <p:nvPr/>
        </p:nvSpPr>
        <p:spPr>
          <a:xfrm flipV="1">
            <a:off x="3437874" y="2808006"/>
            <a:ext cx="972108" cy="675000"/>
          </a:xfrm>
          <a:prstGeom prst="arc">
            <a:avLst>
              <a:gd name="adj1" fmla="val 10773150"/>
              <a:gd name="adj2" fmla="val 16261135"/>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cxnSp>
        <p:nvCxnSpPr>
          <p:cNvPr id="64" name="Straight Connector 63"/>
          <p:cNvCxnSpPr/>
          <p:nvPr/>
        </p:nvCxnSpPr>
        <p:spPr>
          <a:xfrm flipH="1">
            <a:off x="1493832" y="3213024"/>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1385802" y="3159018"/>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grid tube</a:t>
            </a:r>
            <a:endParaRPr lang="en-GB" sz="3200" dirty="0">
              <a:solidFill>
                <a:srgbClr val="1F497D"/>
              </a:solidFill>
              <a:latin typeface="Constantia" pitchFamily="18" charset="0"/>
            </a:endParaRPr>
          </a:p>
        </p:txBody>
      </p:sp>
      <p:sp>
        <p:nvSpPr>
          <p:cNvPr id="68"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From diode to tetrode amplifier</a:t>
            </a:r>
          </a:p>
        </p:txBody>
      </p:sp>
      <p:sp>
        <p:nvSpPr>
          <p:cNvPr id="69" name="TextBox 68"/>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1698394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8">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8">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8">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ectangle 137"/>
          <p:cNvSpPr/>
          <p:nvPr/>
        </p:nvSpPr>
        <p:spPr>
          <a:xfrm>
            <a:off x="3761994" y="4401108"/>
            <a:ext cx="756000" cy="540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750" dirty="0">
              <a:latin typeface="Constantia" panose="02030602050306030303" pitchFamily="18" charset="0"/>
            </a:endParaRPr>
          </a:p>
        </p:txBody>
      </p:sp>
      <p:sp>
        <p:nvSpPr>
          <p:cNvPr id="4" name="TextBox 3"/>
          <p:cNvSpPr txBox="1"/>
          <p:nvPr/>
        </p:nvSpPr>
        <p:spPr>
          <a:xfrm>
            <a:off x="3729748" y="4357871"/>
            <a:ext cx="867415" cy="646331"/>
          </a:xfrm>
          <a:prstGeom prst="rect">
            <a:avLst/>
          </a:prstGeom>
          <a:noFill/>
        </p:spPr>
        <p:txBody>
          <a:bodyPr wrap="square" rtlCol="0">
            <a:spAutoFit/>
          </a:bodyPr>
          <a:lstStyle/>
          <a:p>
            <a:pPr algn="ctr"/>
            <a:r>
              <a:rPr lang="en-GB" sz="1200" b="1" dirty="0">
                <a:latin typeface="Constantia" panose="02030602050306030303" pitchFamily="18" charset="0"/>
              </a:rPr>
              <a:t>Cathode and filament</a:t>
            </a:r>
          </a:p>
        </p:txBody>
      </p:sp>
      <p:sp>
        <p:nvSpPr>
          <p:cNvPr id="131" name="Rounded Rectangle 130"/>
          <p:cNvSpPr/>
          <p:nvPr/>
        </p:nvSpPr>
        <p:spPr>
          <a:xfrm>
            <a:off x="3761994" y="2564904"/>
            <a:ext cx="756000" cy="1674186"/>
          </a:xfrm>
          <a:prstGeom prst="roundRect">
            <a:avLst>
              <a:gd name="adj" fmla="val 32848"/>
            </a:avLst>
          </a:prstGeom>
          <a:ln w="317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cxnSp>
        <p:nvCxnSpPr>
          <p:cNvPr id="132" name="Straight Connector 131"/>
          <p:cNvCxnSpPr/>
          <p:nvPr/>
        </p:nvCxnSpPr>
        <p:spPr>
          <a:xfrm flipH="1">
            <a:off x="4032024" y="4023066"/>
            <a:ext cx="21602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V="1">
            <a:off x="3707988" y="4131078"/>
            <a:ext cx="0" cy="972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V="1">
            <a:off x="3707988" y="4023066"/>
            <a:ext cx="324036"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Arc 134"/>
          <p:cNvSpPr/>
          <p:nvPr/>
        </p:nvSpPr>
        <p:spPr>
          <a:xfrm>
            <a:off x="4032048" y="4077072"/>
            <a:ext cx="216000" cy="216000"/>
          </a:xfrm>
          <a:prstGeom prst="arc">
            <a:avLst>
              <a:gd name="adj1" fmla="val 10751584"/>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cxnSp>
        <p:nvCxnSpPr>
          <p:cNvPr id="136" name="Straight Connector 135"/>
          <p:cNvCxnSpPr>
            <a:endCxn id="135" idx="0"/>
          </p:cNvCxnSpPr>
          <p:nvPr/>
        </p:nvCxnSpPr>
        <p:spPr>
          <a:xfrm flipV="1">
            <a:off x="4032024" y="4186594"/>
            <a:ext cx="35" cy="2145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a:endCxn id="135" idx="2"/>
          </p:cNvCxnSpPr>
          <p:nvPr/>
        </p:nvCxnSpPr>
        <p:spPr>
          <a:xfrm flipV="1">
            <a:off x="4248048" y="4185072"/>
            <a:ext cx="0" cy="2160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9" name="Group 138"/>
          <p:cNvGrpSpPr/>
          <p:nvPr/>
        </p:nvGrpSpPr>
        <p:grpSpPr>
          <a:xfrm>
            <a:off x="3869927" y="3807049"/>
            <a:ext cx="261610" cy="207749"/>
            <a:chOff x="5652894" y="3356992"/>
            <a:chExt cx="348812" cy="276997"/>
          </a:xfrm>
        </p:grpSpPr>
        <p:sp>
          <p:nvSpPr>
            <p:cNvPr id="140" name="Oval 139"/>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1" name="TextBox 140"/>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2" name="Group 141"/>
          <p:cNvGrpSpPr/>
          <p:nvPr/>
        </p:nvGrpSpPr>
        <p:grpSpPr>
          <a:xfrm>
            <a:off x="4031945" y="3807049"/>
            <a:ext cx="261610" cy="207749"/>
            <a:chOff x="5652894" y="3356992"/>
            <a:chExt cx="348812" cy="276997"/>
          </a:xfrm>
        </p:grpSpPr>
        <p:sp>
          <p:nvSpPr>
            <p:cNvPr id="143" name="Oval 142"/>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4" name="TextBox 143"/>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145" name="Group 144"/>
          <p:cNvGrpSpPr/>
          <p:nvPr/>
        </p:nvGrpSpPr>
        <p:grpSpPr>
          <a:xfrm>
            <a:off x="4193963" y="3807049"/>
            <a:ext cx="261610" cy="207749"/>
            <a:chOff x="5652894" y="3356992"/>
            <a:chExt cx="348812" cy="276997"/>
          </a:xfrm>
        </p:grpSpPr>
        <p:sp>
          <p:nvSpPr>
            <p:cNvPr id="146" name="Oval 1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147" name="TextBox 1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154" name="Straight Connector 153"/>
          <p:cNvCxnSpPr/>
          <p:nvPr/>
        </p:nvCxnSpPr>
        <p:spPr>
          <a:xfrm>
            <a:off x="3707988" y="4293096"/>
            <a:ext cx="32337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Rectangle 154"/>
          <p:cNvSpPr/>
          <p:nvPr/>
        </p:nvSpPr>
        <p:spPr>
          <a:xfrm>
            <a:off x="630469" y="2517578"/>
            <a:ext cx="756000" cy="432000"/>
          </a:xfrm>
          <a:prstGeom prst="rect">
            <a:avLst/>
          </a:prstGeom>
          <a:ln w="127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b="1" i="1" dirty="0" err="1">
                <a:latin typeface="Constantia" panose="02030602050306030303" pitchFamily="18" charset="0"/>
              </a:rPr>
              <a:t>U</a:t>
            </a:r>
            <a:r>
              <a:rPr lang="en-GB" sz="1200" b="1" baseline="-25000" dirty="0" err="1">
                <a:latin typeface="Constantia" panose="02030602050306030303" pitchFamily="18" charset="0"/>
              </a:rPr>
              <a:t>a</a:t>
            </a:r>
            <a:endParaRPr lang="en-GB" sz="1200" b="1" baseline="-25000" dirty="0">
              <a:latin typeface="Constantia" panose="02030602050306030303" pitchFamily="18" charset="0"/>
            </a:endParaRPr>
          </a:p>
          <a:p>
            <a:pPr algn="ctr"/>
            <a:r>
              <a:rPr lang="en-GB" sz="1200" b="1" dirty="0">
                <a:latin typeface="Constantia" panose="02030602050306030303" pitchFamily="18" charset="0"/>
              </a:rPr>
              <a:t>anode</a:t>
            </a:r>
          </a:p>
        </p:txBody>
      </p:sp>
      <p:cxnSp>
        <p:nvCxnSpPr>
          <p:cNvPr id="156" name="Straight Connector 155"/>
          <p:cNvCxnSpPr/>
          <p:nvPr/>
        </p:nvCxnSpPr>
        <p:spPr>
          <a:xfrm flipH="1">
            <a:off x="1547784" y="2240868"/>
            <a:ext cx="7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1547820" y="3212976"/>
            <a:ext cx="0" cy="18902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4139952" y="2240868"/>
            <a:ext cx="156" cy="48605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3924012" y="2726922"/>
            <a:ext cx="432048"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547784" y="2240868"/>
            <a:ext cx="259216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1547856" y="5103186"/>
            <a:ext cx="2160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3924012" y="3483126"/>
            <a:ext cx="432048"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789976" y="3483006"/>
            <a:ext cx="113403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789994" y="3483006"/>
            <a:ext cx="0" cy="6480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2789994" y="4185036"/>
            <a:ext cx="42" cy="918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735988" y="4131078"/>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2627976" y="4185084"/>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843964" y="3591066"/>
            <a:ext cx="756000" cy="432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i="1" dirty="0">
                <a:latin typeface="Constantia" panose="02030602050306030303" pitchFamily="18" charset="0"/>
              </a:rPr>
              <a:t>U</a:t>
            </a:r>
            <a:r>
              <a:rPr lang="en-GB" sz="1600" baseline="-25000" dirty="0">
                <a:latin typeface="Constantia" panose="02030602050306030303" pitchFamily="18" charset="0"/>
              </a:rPr>
              <a:t>g1</a:t>
            </a:r>
            <a:br>
              <a:rPr lang="en-GB" sz="1200" baseline="-25000" dirty="0">
                <a:latin typeface="Constantia" panose="02030602050306030303" pitchFamily="18" charset="0"/>
              </a:rPr>
            </a:br>
            <a:r>
              <a:rPr lang="en-GB" sz="760" b="1" dirty="0">
                <a:latin typeface="Constantia" panose="02030602050306030303" pitchFamily="18" charset="0"/>
              </a:rPr>
              <a:t>Control grid</a:t>
            </a:r>
          </a:p>
        </p:txBody>
      </p:sp>
      <p:grpSp>
        <p:nvGrpSpPr>
          <p:cNvPr id="45" name="Group 44"/>
          <p:cNvGrpSpPr/>
          <p:nvPr/>
        </p:nvGrpSpPr>
        <p:grpSpPr>
          <a:xfrm>
            <a:off x="3978519" y="2791698"/>
            <a:ext cx="261610" cy="207749"/>
            <a:chOff x="5652894" y="3356992"/>
            <a:chExt cx="348812" cy="276997"/>
          </a:xfrm>
        </p:grpSpPr>
        <p:sp>
          <p:nvSpPr>
            <p:cNvPr id="46" name="Oval 45"/>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47" name="TextBox 46"/>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51" name="Group 50"/>
          <p:cNvGrpSpPr/>
          <p:nvPr/>
        </p:nvGrpSpPr>
        <p:grpSpPr>
          <a:xfrm>
            <a:off x="4283505" y="2845704"/>
            <a:ext cx="261610" cy="207749"/>
            <a:chOff x="5652894" y="3356992"/>
            <a:chExt cx="348812" cy="276997"/>
          </a:xfrm>
        </p:grpSpPr>
        <p:sp>
          <p:nvSpPr>
            <p:cNvPr id="52" name="Oval 51"/>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53" name="TextBox 52"/>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55" name="Straight Connector 54"/>
          <p:cNvCxnSpPr/>
          <p:nvPr/>
        </p:nvCxnSpPr>
        <p:spPr>
          <a:xfrm flipV="1">
            <a:off x="4068635" y="2962069"/>
            <a:ext cx="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4356764" y="3024053"/>
            <a:ext cx="16200" cy="227096"/>
          </a:xfrm>
          <a:prstGeom prst="line">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1493832" y="3213024"/>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1385802" y="3159018"/>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grid tube</a:t>
            </a:r>
            <a:endParaRPr lang="en-GB" sz="3200" dirty="0">
              <a:solidFill>
                <a:srgbClr val="1F497D"/>
              </a:solidFill>
              <a:latin typeface="Constantia" pitchFamily="18" charset="0"/>
            </a:endParaRPr>
          </a:p>
        </p:txBody>
      </p:sp>
      <p:cxnSp>
        <p:nvCxnSpPr>
          <p:cNvPr id="59" name="Straight Connector 58"/>
          <p:cNvCxnSpPr/>
          <p:nvPr/>
        </p:nvCxnSpPr>
        <p:spPr>
          <a:xfrm>
            <a:off x="1817850" y="3320988"/>
            <a:ext cx="2106162" cy="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1817814" y="3320988"/>
            <a:ext cx="36" cy="81009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1817814" y="4185084"/>
            <a:ext cx="36" cy="91810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1763898" y="4185036"/>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1655868" y="4131030"/>
            <a:ext cx="32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1871892" y="3591066"/>
            <a:ext cx="756000" cy="432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i="1" dirty="0">
                <a:latin typeface="Constantia" panose="02030602050306030303" pitchFamily="18" charset="0"/>
              </a:rPr>
              <a:t>U</a:t>
            </a:r>
            <a:r>
              <a:rPr lang="en-GB" sz="1600" baseline="-25000" dirty="0">
                <a:latin typeface="Constantia" panose="02030602050306030303" pitchFamily="18" charset="0"/>
              </a:rPr>
              <a:t>g2</a:t>
            </a:r>
            <a:br>
              <a:rPr lang="en-GB" baseline="-25000" dirty="0">
                <a:latin typeface="Constantia" panose="02030602050306030303" pitchFamily="18" charset="0"/>
              </a:rPr>
            </a:br>
            <a:r>
              <a:rPr lang="en-GB" sz="800" b="1" dirty="0">
                <a:latin typeface="Constantia" panose="02030602050306030303" pitchFamily="18" charset="0"/>
              </a:rPr>
              <a:t>Screen grid</a:t>
            </a:r>
          </a:p>
        </p:txBody>
      </p:sp>
      <p:cxnSp>
        <p:nvCxnSpPr>
          <p:cNvPr id="72" name="Straight Connector 71"/>
          <p:cNvCxnSpPr/>
          <p:nvPr/>
        </p:nvCxnSpPr>
        <p:spPr>
          <a:xfrm flipH="1">
            <a:off x="3923928" y="3320988"/>
            <a:ext cx="432048"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3" name="Content Placeholder 3"/>
          <p:cNvSpPr txBox="1">
            <a:spLocks/>
          </p:cNvSpPr>
          <p:nvPr/>
        </p:nvSpPr>
        <p:spPr>
          <a:xfrm>
            <a:off x="4842030" y="2057401"/>
            <a:ext cx="4157555" cy="339447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Symbol" panose="05050102010706020507" pitchFamily="18" charset="2"/>
              <a:buChar char="®"/>
            </a:pPr>
            <a:r>
              <a:rPr lang="en-GB" sz="2200" b="1" dirty="0">
                <a:solidFill>
                  <a:srgbClr val="1F497D"/>
                </a:solidFill>
                <a:latin typeface="Constantia" panose="02030602050306030303" pitchFamily="18" charset="0"/>
              </a:rPr>
              <a:t>Tetrode</a:t>
            </a:r>
          </a:p>
          <a:p>
            <a:pPr lvl="1">
              <a:lnSpc>
                <a:spcPct val="100000"/>
              </a:lnSpc>
            </a:pPr>
            <a:r>
              <a:rPr lang="en-GB" sz="1900" b="1" dirty="0">
                <a:latin typeface="Constantia" panose="02030602050306030303" pitchFamily="18" charset="0"/>
              </a:rPr>
              <a:t>Screen grid</a:t>
            </a:r>
          </a:p>
          <a:p>
            <a:pPr lvl="2">
              <a:lnSpc>
                <a:spcPct val="100000"/>
              </a:lnSpc>
            </a:pPr>
            <a:r>
              <a:rPr lang="en-GB" sz="1600" b="1" dirty="0">
                <a:latin typeface="Constantia" panose="02030602050306030303" pitchFamily="18" charset="0"/>
              </a:rPr>
              <a:t>Positive (lower anode)</a:t>
            </a:r>
          </a:p>
          <a:p>
            <a:pPr lvl="2">
              <a:lnSpc>
                <a:spcPct val="100000"/>
              </a:lnSpc>
            </a:pPr>
            <a:r>
              <a:rPr lang="en-GB" sz="1600" b="1" dirty="0">
                <a:latin typeface="Constantia" panose="02030602050306030303" pitchFamily="18" charset="0"/>
              </a:rPr>
              <a:t>Decouple anode and g1</a:t>
            </a:r>
          </a:p>
          <a:p>
            <a:pPr lvl="2">
              <a:lnSpc>
                <a:spcPct val="100000"/>
              </a:lnSpc>
            </a:pPr>
            <a:r>
              <a:rPr lang="en-GB" sz="1600" b="1" dirty="0">
                <a:latin typeface="Constantia" panose="02030602050306030303" pitchFamily="18" charset="0"/>
              </a:rPr>
              <a:t>Higher gain</a:t>
            </a:r>
          </a:p>
          <a:p>
            <a:pPr lvl="1">
              <a:lnSpc>
                <a:spcPct val="100000"/>
              </a:lnSpc>
            </a:pPr>
            <a:r>
              <a:rPr lang="en-GB" sz="1900" b="1" dirty="0">
                <a:solidFill>
                  <a:srgbClr val="C0504D"/>
                </a:solidFill>
                <a:latin typeface="Constantia" panose="02030602050306030303" pitchFamily="18" charset="0"/>
              </a:rPr>
              <a:t>Limitations</a:t>
            </a:r>
          </a:p>
          <a:p>
            <a:pPr lvl="2">
              <a:lnSpc>
                <a:spcPct val="100000"/>
              </a:lnSpc>
            </a:pPr>
            <a:r>
              <a:rPr lang="en-GB" sz="1600" b="1" dirty="0">
                <a:solidFill>
                  <a:srgbClr val="C0504D"/>
                </a:solidFill>
                <a:latin typeface="Constantia" panose="02030602050306030303" pitchFamily="18" charset="0"/>
              </a:rPr>
              <a:t>Secondary electrons</a:t>
            </a:r>
          </a:p>
          <a:p>
            <a:pPr lvl="2">
              <a:lnSpc>
                <a:spcPct val="100000"/>
              </a:lnSpc>
            </a:pPr>
            <a:r>
              <a:rPr lang="en-GB" sz="1600" b="1" dirty="0">
                <a:solidFill>
                  <a:srgbClr val="C0504D"/>
                </a:solidFill>
                <a:latin typeface="Constantia" panose="02030602050306030303" pitchFamily="18" charset="0"/>
              </a:rPr>
              <a:t>Anode treated to reduce secondary emission</a:t>
            </a:r>
          </a:p>
        </p:txBody>
      </p:sp>
      <p:grpSp>
        <p:nvGrpSpPr>
          <p:cNvPr id="74" name="Group 73"/>
          <p:cNvGrpSpPr/>
          <p:nvPr/>
        </p:nvGrpSpPr>
        <p:grpSpPr>
          <a:xfrm>
            <a:off x="3815919" y="2976363"/>
            <a:ext cx="261610" cy="207749"/>
            <a:chOff x="3563888" y="2825474"/>
            <a:chExt cx="348812" cy="276997"/>
          </a:xfrm>
        </p:grpSpPr>
        <p:sp>
          <p:nvSpPr>
            <p:cNvPr id="75" name="Oval 74"/>
            <p:cNvSpPr/>
            <p:nvPr/>
          </p:nvSpPr>
          <p:spPr>
            <a:xfrm>
              <a:off x="3599138" y="2861498"/>
              <a:ext cx="180000" cy="180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sz="1350"/>
            </a:p>
          </p:txBody>
        </p:sp>
        <p:sp>
          <p:nvSpPr>
            <p:cNvPr id="76" name="TextBox 75"/>
            <p:cNvSpPr txBox="1"/>
            <p:nvPr/>
          </p:nvSpPr>
          <p:spPr>
            <a:xfrm>
              <a:off x="3563888" y="2825474"/>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cxnSp>
        <p:nvCxnSpPr>
          <p:cNvPr id="77" name="Straight Connector 76"/>
          <p:cNvCxnSpPr/>
          <p:nvPr/>
        </p:nvCxnSpPr>
        <p:spPr>
          <a:xfrm flipH="1">
            <a:off x="3923928" y="3320988"/>
            <a:ext cx="432048"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3923641" y="2790454"/>
            <a:ext cx="54296" cy="195428"/>
          </a:xfrm>
          <a:prstGeom prst="line">
            <a:avLst/>
          </a:prstGeom>
          <a:ln w="19050">
            <a:solidFill>
              <a:srgbClr val="7030A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4198721" y="2809503"/>
            <a:ext cx="13500" cy="226800"/>
          </a:xfrm>
          <a:prstGeom prst="line">
            <a:avLst/>
          </a:prstGeom>
          <a:ln w="19050">
            <a:solidFill>
              <a:srgbClr val="7030A0"/>
            </a:solidFill>
            <a:prstDash val="sysDash"/>
            <a:tailEnd type="arrow"/>
          </a:ln>
        </p:spPr>
        <p:style>
          <a:lnRef idx="1">
            <a:schemeClr val="accent1"/>
          </a:lnRef>
          <a:fillRef idx="0">
            <a:schemeClr val="accent1"/>
          </a:fillRef>
          <a:effectRef idx="0">
            <a:schemeClr val="accent1"/>
          </a:effectRef>
          <a:fontRef idx="minor">
            <a:schemeClr val="tx1"/>
          </a:fontRef>
        </p:style>
      </p:cxnSp>
      <p:grpSp>
        <p:nvGrpSpPr>
          <p:cNvPr id="80" name="Group 79"/>
          <p:cNvGrpSpPr/>
          <p:nvPr/>
        </p:nvGrpSpPr>
        <p:grpSpPr>
          <a:xfrm>
            <a:off x="4121962" y="3028317"/>
            <a:ext cx="261610" cy="207749"/>
            <a:chOff x="3563888" y="2825474"/>
            <a:chExt cx="348812" cy="276997"/>
          </a:xfrm>
        </p:grpSpPr>
        <p:sp>
          <p:nvSpPr>
            <p:cNvPr id="81" name="Oval 80"/>
            <p:cNvSpPr/>
            <p:nvPr/>
          </p:nvSpPr>
          <p:spPr>
            <a:xfrm>
              <a:off x="3599138" y="2861498"/>
              <a:ext cx="180000" cy="1800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sz="1350"/>
            </a:p>
          </p:txBody>
        </p:sp>
        <p:sp>
          <p:nvSpPr>
            <p:cNvPr id="82" name="TextBox 81"/>
            <p:cNvSpPr txBox="1"/>
            <p:nvPr/>
          </p:nvSpPr>
          <p:spPr>
            <a:xfrm>
              <a:off x="3563888" y="2825474"/>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83" name="Group 82"/>
          <p:cNvGrpSpPr/>
          <p:nvPr/>
        </p:nvGrpSpPr>
        <p:grpSpPr>
          <a:xfrm>
            <a:off x="3977939" y="3537019"/>
            <a:ext cx="261610" cy="207749"/>
            <a:chOff x="5652894" y="3356992"/>
            <a:chExt cx="348812" cy="276997"/>
          </a:xfrm>
        </p:grpSpPr>
        <p:sp>
          <p:nvSpPr>
            <p:cNvPr id="84" name="Oval 83"/>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85" name="TextBox 84"/>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grpSp>
        <p:nvGrpSpPr>
          <p:cNvPr id="86" name="Group 85"/>
          <p:cNvGrpSpPr/>
          <p:nvPr/>
        </p:nvGrpSpPr>
        <p:grpSpPr>
          <a:xfrm>
            <a:off x="4154244" y="3630744"/>
            <a:ext cx="261610" cy="207749"/>
            <a:chOff x="5652894" y="3356992"/>
            <a:chExt cx="348812" cy="276997"/>
          </a:xfrm>
        </p:grpSpPr>
        <p:sp>
          <p:nvSpPr>
            <p:cNvPr id="87" name="Oval 86"/>
            <p:cNvSpPr/>
            <p:nvPr/>
          </p:nvSpPr>
          <p:spPr>
            <a:xfrm>
              <a:off x="5688144" y="3393016"/>
              <a:ext cx="180000" cy="180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350"/>
            </a:p>
          </p:txBody>
        </p:sp>
        <p:sp>
          <p:nvSpPr>
            <p:cNvPr id="88" name="TextBox 87"/>
            <p:cNvSpPr txBox="1"/>
            <p:nvPr/>
          </p:nvSpPr>
          <p:spPr>
            <a:xfrm>
              <a:off x="5652894" y="3356992"/>
              <a:ext cx="348812" cy="276997"/>
            </a:xfrm>
            <a:prstGeom prst="rect">
              <a:avLst/>
            </a:prstGeom>
            <a:noFill/>
          </p:spPr>
          <p:txBody>
            <a:bodyPr wrap="none" rtlCol="0">
              <a:spAutoFit/>
            </a:bodyPr>
            <a:lstStyle/>
            <a:p>
              <a:r>
                <a:rPr lang="en-US" sz="750" dirty="0">
                  <a:solidFill>
                    <a:schemeClr val="bg1"/>
                  </a:solidFill>
                </a:rPr>
                <a:t>e-</a:t>
              </a:r>
              <a:endParaRPr lang="en-GB" sz="750" dirty="0">
                <a:solidFill>
                  <a:schemeClr val="bg1"/>
                </a:solidFill>
              </a:endParaRPr>
            </a:p>
          </p:txBody>
        </p:sp>
      </p:grpSp>
      <p:sp>
        <p:nvSpPr>
          <p:cNvPr id="89"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From diode to tetrode amplifier</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90" name="TextBox 89"/>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4213518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Tetrode based power amplifier</a:t>
            </a:r>
            <a:endParaRPr lang="en-GB" sz="3200" dirty="0">
              <a:solidFill>
                <a:srgbClr val="1F497D"/>
              </a:solidFill>
              <a:latin typeface="Constantia" pitchFamily="18" charset="0"/>
            </a:endParaRPr>
          </a:p>
        </p:txBody>
      </p:sp>
      <p:sp>
        <p:nvSpPr>
          <p:cNvPr id="90" name="Rounded Rectangle 89"/>
          <p:cNvSpPr/>
          <p:nvPr/>
        </p:nvSpPr>
        <p:spPr>
          <a:xfrm>
            <a:off x="3563792" y="2565064"/>
            <a:ext cx="1008000" cy="1944056"/>
          </a:xfrm>
          <a:prstGeom prst="roundRect">
            <a:avLst>
              <a:gd name="adj" fmla="val 32848"/>
            </a:avLst>
          </a:prstGeom>
          <a:ln w="317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latin typeface="Constantia" panose="02030602050306030303" pitchFamily="18" charset="0"/>
            </a:endParaRPr>
          </a:p>
        </p:txBody>
      </p:sp>
      <p:cxnSp>
        <p:nvCxnSpPr>
          <p:cNvPr id="91" name="Straight Connector 90"/>
          <p:cNvCxnSpPr/>
          <p:nvPr/>
        </p:nvCxnSpPr>
        <p:spPr>
          <a:xfrm flipV="1">
            <a:off x="4067848" y="1844824"/>
            <a:ext cx="96" cy="93626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3779816" y="2781088"/>
            <a:ext cx="57606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3779816" y="3285144"/>
            <a:ext cx="576064"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3779816" y="3501168"/>
            <a:ext cx="576064"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H="1">
            <a:off x="3923832" y="4221088"/>
            <a:ext cx="28803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3491784" y="4365104"/>
            <a:ext cx="0" cy="129614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1979664" y="5661248"/>
            <a:ext cx="51125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1979664" y="3501008"/>
            <a:ext cx="18721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4355880" y="3284984"/>
            <a:ext cx="8640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4067848" y="1844824"/>
            <a:ext cx="302433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979712" y="3501008"/>
            <a:ext cx="56" cy="12241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1979712" y="4797152"/>
            <a:ext cx="0" cy="8640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5219976" y="3284984"/>
            <a:ext cx="48" cy="1080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5219976" y="4437112"/>
            <a:ext cx="48" cy="12241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a:xfrm>
            <a:off x="7452144" y="2747227"/>
            <a:ext cx="1008000" cy="576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i="1" dirty="0" err="1">
                <a:latin typeface="Constantia" panose="02030602050306030303" pitchFamily="18" charset="0"/>
              </a:rPr>
              <a:t>U</a:t>
            </a:r>
            <a:r>
              <a:rPr lang="en-GB" sz="1400" baseline="-25000" dirty="0" err="1">
                <a:latin typeface="Constantia" panose="02030602050306030303" pitchFamily="18" charset="0"/>
              </a:rPr>
              <a:t>a</a:t>
            </a:r>
            <a:endParaRPr lang="en-GB" sz="1400" baseline="-25000" dirty="0">
              <a:latin typeface="Constantia" panose="02030602050306030303" pitchFamily="18" charset="0"/>
            </a:endParaRPr>
          </a:p>
          <a:p>
            <a:pPr algn="ctr"/>
            <a:r>
              <a:rPr lang="en-GB" sz="1600" b="1" dirty="0">
                <a:latin typeface="Constantia" panose="02030602050306030303" pitchFamily="18" charset="0"/>
              </a:rPr>
              <a:t>Anode</a:t>
            </a:r>
          </a:p>
        </p:txBody>
      </p:sp>
      <p:cxnSp>
        <p:nvCxnSpPr>
          <p:cNvPr id="108" name="Straight Connector 107"/>
          <p:cNvCxnSpPr/>
          <p:nvPr/>
        </p:nvCxnSpPr>
        <p:spPr>
          <a:xfrm flipH="1">
            <a:off x="7092184" y="1844824"/>
            <a:ext cx="96" cy="1224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7092232" y="3140968"/>
            <a:ext cx="0" cy="25202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V="1">
            <a:off x="3491784" y="4221088"/>
            <a:ext cx="432048" cy="1440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1" name="Arc 110"/>
          <p:cNvSpPr/>
          <p:nvPr/>
        </p:nvSpPr>
        <p:spPr>
          <a:xfrm>
            <a:off x="3923864" y="4293096"/>
            <a:ext cx="288000" cy="288000"/>
          </a:xfrm>
          <a:prstGeom prst="arc">
            <a:avLst>
              <a:gd name="adj1" fmla="val 10751584"/>
              <a:gd name="adj2" fmla="val 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Constantia" panose="02030602050306030303" pitchFamily="18" charset="0"/>
            </a:endParaRPr>
          </a:p>
        </p:txBody>
      </p:sp>
      <p:cxnSp>
        <p:nvCxnSpPr>
          <p:cNvPr id="112" name="Straight Connector 111"/>
          <p:cNvCxnSpPr>
            <a:endCxn id="111" idx="0"/>
          </p:cNvCxnSpPr>
          <p:nvPr/>
        </p:nvCxnSpPr>
        <p:spPr>
          <a:xfrm flipV="1">
            <a:off x="3923832" y="4439125"/>
            <a:ext cx="46" cy="2860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a:endCxn id="111" idx="2"/>
          </p:cNvCxnSpPr>
          <p:nvPr/>
        </p:nvCxnSpPr>
        <p:spPr>
          <a:xfrm flipV="1">
            <a:off x="4211864" y="4437096"/>
            <a:ext cx="0" cy="2880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1907728" y="4725144"/>
            <a:ext cx="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1763688" y="4797152"/>
            <a:ext cx="43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H="1">
            <a:off x="5148088" y="4437048"/>
            <a:ext cx="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a:off x="5004048" y="4365040"/>
            <a:ext cx="43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7020248" y="3141032"/>
            <a:ext cx="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6876208" y="3069024"/>
            <a:ext cx="43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V="1">
            <a:off x="5220024" y="3068960"/>
            <a:ext cx="48" cy="21602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004096" y="3068960"/>
            <a:ext cx="4320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076056" y="2996952"/>
            <a:ext cx="2880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5148064" y="2924944"/>
            <a:ext cx="144016"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24" name="Rectangle 123"/>
          <p:cNvSpPr/>
          <p:nvPr/>
        </p:nvSpPr>
        <p:spPr>
          <a:xfrm>
            <a:off x="4644136" y="2132856"/>
            <a:ext cx="1152000" cy="576000"/>
          </a:xfrm>
          <a:prstGeom prst="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400" dirty="0">
                <a:latin typeface="Constantia" panose="02030602050306030303" pitchFamily="18" charset="0"/>
              </a:rPr>
              <a:t>Grounded screen grid</a:t>
            </a:r>
            <a:endParaRPr lang="en-GB" sz="1000" dirty="0">
              <a:latin typeface="Constantia" panose="02030602050306030303" pitchFamily="18" charset="0"/>
            </a:endParaRPr>
          </a:p>
        </p:txBody>
      </p:sp>
      <p:sp>
        <p:nvSpPr>
          <p:cNvPr id="125" name="Oval 124"/>
          <p:cNvSpPr/>
          <p:nvPr/>
        </p:nvSpPr>
        <p:spPr>
          <a:xfrm>
            <a:off x="2339768" y="3645024"/>
            <a:ext cx="576000" cy="576000"/>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200" dirty="0">
                <a:solidFill>
                  <a:srgbClr val="FF0000"/>
                </a:solidFill>
                <a:latin typeface="Constantia" panose="02030602050306030303" pitchFamily="18" charset="0"/>
              </a:rPr>
              <a:t>RF in</a:t>
            </a:r>
          </a:p>
        </p:txBody>
      </p:sp>
      <p:cxnSp>
        <p:nvCxnSpPr>
          <p:cNvPr id="126" name="Straight Connector 125"/>
          <p:cNvCxnSpPr>
            <a:stCxn id="125" idx="0"/>
          </p:cNvCxnSpPr>
          <p:nvPr/>
        </p:nvCxnSpPr>
        <p:spPr>
          <a:xfrm flipH="1" flipV="1">
            <a:off x="2627736" y="3501008"/>
            <a:ext cx="32" cy="14401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a:off x="2627736" y="4365104"/>
            <a:ext cx="8640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V="1">
            <a:off x="2627736" y="4221088"/>
            <a:ext cx="40" cy="14401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9" name="Oval 128"/>
          <p:cNvSpPr/>
          <p:nvPr/>
        </p:nvSpPr>
        <p:spPr>
          <a:xfrm>
            <a:off x="6012160" y="2204864"/>
            <a:ext cx="720000" cy="720000"/>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dirty="0">
                <a:solidFill>
                  <a:srgbClr val="FF0000"/>
                </a:solidFill>
                <a:latin typeface="Constantia" panose="02030602050306030303" pitchFamily="18" charset="0"/>
              </a:rPr>
              <a:t>RF out</a:t>
            </a:r>
          </a:p>
        </p:txBody>
      </p:sp>
      <p:cxnSp>
        <p:nvCxnSpPr>
          <p:cNvPr id="130" name="Straight Connector 129"/>
          <p:cNvCxnSpPr>
            <a:stCxn id="129" idx="0"/>
          </p:cNvCxnSpPr>
          <p:nvPr/>
        </p:nvCxnSpPr>
        <p:spPr>
          <a:xfrm flipV="1">
            <a:off x="6372160" y="1844824"/>
            <a:ext cx="40" cy="36004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flipH="1">
            <a:off x="5220072" y="3284984"/>
            <a:ext cx="11521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a:endCxn id="129" idx="4"/>
          </p:cNvCxnSpPr>
          <p:nvPr/>
        </p:nvCxnSpPr>
        <p:spPr>
          <a:xfrm flipH="1" flipV="1">
            <a:off x="6372160" y="2924864"/>
            <a:ext cx="40" cy="36012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51" name="Rectangle 150"/>
          <p:cNvSpPr/>
          <p:nvPr/>
        </p:nvSpPr>
        <p:spPr>
          <a:xfrm>
            <a:off x="3635992" y="4725144"/>
            <a:ext cx="864000" cy="7200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dirty="0">
                <a:latin typeface="Constantia" panose="02030602050306030303" pitchFamily="18" charset="0"/>
              </a:rPr>
              <a:t>Cathode and filament</a:t>
            </a:r>
            <a:endParaRPr lang="en-GB" sz="1000" dirty="0">
              <a:latin typeface="Constantia" panose="02030602050306030303" pitchFamily="18" charset="0"/>
            </a:endParaRPr>
          </a:p>
        </p:txBody>
      </p:sp>
      <p:cxnSp>
        <p:nvCxnSpPr>
          <p:cNvPr id="152" name="Straight Connector 151"/>
          <p:cNvCxnSpPr/>
          <p:nvPr/>
        </p:nvCxnSpPr>
        <p:spPr>
          <a:xfrm>
            <a:off x="3492766" y="4581128"/>
            <a:ext cx="4311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3"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Example of SPS 200 MHz amplifier, tetrode RS2004</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Very simplified block diagram</a:t>
            </a:r>
          </a:p>
        </p:txBody>
      </p:sp>
      <p:sp>
        <p:nvSpPr>
          <p:cNvPr id="159" name="Rectangle 158"/>
          <p:cNvSpPr/>
          <p:nvPr/>
        </p:nvSpPr>
        <p:spPr>
          <a:xfrm>
            <a:off x="668560" y="4509120"/>
            <a:ext cx="966121" cy="556921"/>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i="1" dirty="0">
                <a:latin typeface="Constantia" panose="02030602050306030303" pitchFamily="18" charset="0"/>
              </a:rPr>
              <a:t>U</a:t>
            </a:r>
            <a:r>
              <a:rPr lang="en-GB" sz="1600" baseline="-25000" dirty="0">
                <a:latin typeface="Constantia" panose="02030602050306030303" pitchFamily="18" charset="0"/>
              </a:rPr>
              <a:t>g1</a:t>
            </a:r>
            <a:br>
              <a:rPr lang="en-GB" sz="1200" baseline="-25000" dirty="0">
                <a:latin typeface="Constantia" panose="02030602050306030303" pitchFamily="18" charset="0"/>
              </a:rPr>
            </a:br>
            <a:r>
              <a:rPr lang="en-GB" sz="1000" b="1" dirty="0">
                <a:latin typeface="Constantia" panose="02030602050306030303" pitchFamily="18" charset="0"/>
              </a:rPr>
              <a:t>Control grid</a:t>
            </a:r>
          </a:p>
        </p:txBody>
      </p:sp>
      <p:sp>
        <p:nvSpPr>
          <p:cNvPr id="165" name="Rectangle 164"/>
          <p:cNvSpPr/>
          <p:nvPr/>
        </p:nvSpPr>
        <p:spPr>
          <a:xfrm>
            <a:off x="5585809" y="4100946"/>
            <a:ext cx="966121" cy="556921"/>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i="1" dirty="0">
                <a:latin typeface="Constantia" panose="02030602050306030303" pitchFamily="18" charset="0"/>
              </a:rPr>
              <a:t>U</a:t>
            </a:r>
            <a:r>
              <a:rPr lang="en-GB" sz="1600" baseline="-25000" dirty="0">
                <a:latin typeface="Constantia" panose="02030602050306030303" pitchFamily="18" charset="0"/>
              </a:rPr>
              <a:t>g2</a:t>
            </a:r>
            <a:br>
              <a:rPr lang="en-GB" sz="1200" baseline="-25000" dirty="0">
                <a:latin typeface="Constantia" panose="02030602050306030303" pitchFamily="18" charset="0"/>
              </a:rPr>
            </a:br>
            <a:r>
              <a:rPr lang="en-GB" sz="1000" b="1" dirty="0">
                <a:latin typeface="Constantia" panose="02030602050306030303" pitchFamily="18" charset="0"/>
              </a:rPr>
              <a:t>Screen grid</a:t>
            </a:r>
          </a:p>
        </p:txBody>
      </p:sp>
      <p:sp>
        <p:nvSpPr>
          <p:cNvPr id="166" name="TextBox 165"/>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26297861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Tetrode amplifier driving SPS RF</a:t>
            </a:r>
            <a:endParaRPr lang="en-GB" sz="3200" dirty="0">
              <a:solidFill>
                <a:srgbClr val="1F497D"/>
              </a:solidFill>
              <a:latin typeface="Constantia" pitchFamily="18" charset="0"/>
            </a:endParaRPr>
          </a:p>
        </p:txBody>
      </p:sp>
      <p:pic>
        <p:nvPicPr>
          <p:cNvPr id="12" name="Picture 2" descr="G:\Departments\AB\Groups\RF\Sections\PM\QA Inventory\Photographies\TWC 200MHz\Siemens\P712003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3528" y="2440229"/>
            <a:ext cx="216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G:\Departments\AB\Groups\RF\Sections\PM\QA Inventory\Photographies\TWC 200MHz\Siemens\P7170010.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99792" y="2440229"/>
            <a:ext cx="216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G:\Departments\AB\Groups\RF\Sections\PM\QA Inventory\Photographies\TWC 200MHz\Siemens\P1080044.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76056" y="2440229"/>
            <a:ext cx="3840000" cy="2880000"/>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Two transmitters, 2 </a:t>
            </a:r>
            <a:r>
              <a:rPr lang="en-GB" sz="2100" b="1" dirty="0">
                <a:latin typeface="Constantia" pitchFamily="18" charset="0"/>
                <a:cs typeface="Times New Roman" pitchFamily="18" charset="0"/>
                <a:sym typeface="Symbol" panose="05050102010706020507" pitchFamily="18" charset="2"/>
              </a:rPr>
              <a:t> </a:t>
            </a:r>
            <a:r>
              <a:rPr lang="en-GB" sz="2100" b="1" dirty="0">
                <a:latin typeface="Constantia" pitchFamily="18" charset="0"/>
                <a:cs typeface="Times New Roman" pitchFamily="18" charset="0"/>
                <a:sym typeface="Wingdings" pitchFamily="2" charset="2"/>
              </a:rPr>
              <a:t>1 MW at 200 MHz (almost continuous)</a:t>
            </a:r>
          </a:p>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Eight tetrodes per amplifier</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 operation since 1976</a:t>
            </a:r>
          </a:p>
        </p:txBody>
      </p:sp>
      <p:sp>
        <p:nvSpPr>
          <p:cNvPr id="18" name="TextBox 17"/>
          <p:cNvSpPr txBox="1"/>
          <p:nvPr/>
        </p:nvSpPr>
        <p:spPr>
          <a:xfrm>
            <a:off x="323528" y="2110326"/>
            <a:ext cx="216000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RS2004 tetrode</a:t>
            </a:r>
            <a:endParaRPr lang="en-US" sz="1662" b="1" dirty="0">
              <a:solidFill>
                <a:prstClr val="black"/>
              </a:solidFill>
              <a:latin typeface="Constantia" panose="02030602050306030303" pitchFamily="18" charset="0"/>
            </a:endParaRPr>
          </a:p>
        </p:txBody>
      </p:sp>
      <p:sp>
        <p:nvSpPr>
          <p:cNvPr id="19" name="TextBox 18"/>
          <p:cNvSpPr txBox="1"/>
          <p:nvPr/>
        </p:nvSpPr>
        <p:spPr>
          <a:xfrm>
            <a:off x="2686050" y="2110326"/>
            <a:ext cx="216000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Amplifier trolley</a:t>
            </a:r>
            <a:endParaRPr lang="en-US" sz="1662" b="1" dirty="0">
              <a:solidFill>
                <a:prstClr val="black"/>
              </a:solidFill>
              <a:latin typeface="Constantia" panose="02030602050306030303" pitchFamily="18" charset="0"/>
            </a:endParaRPr>
          </a:p>
        </p:txBody>
      </p:sp>
      <p:sp>
        <p:nvSpPr>
          <p:cNvPr id="20" name="TextBox 19"/>
          <p:cNvSpPr txBox="1"/>
          <p:nvPr/>
        </p:nvSpPr>
        <p:spPr>
          <a:xfrm>
            <a:off x="5076057" y="2092120"/>
            <a:ext cx="3766386"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Complete transmitter</a:t>
            </a:r>
            <a:endParaRPr lang="en-US" sz="1662" b="1" dirty="0">
              <a:solidFill>
                <a:prstClr val="black"/>
              </a:solidFill>
              <a:latin typeface="Constantia" panose="02030602050306030303" pitchFamily="18" charset="0"/>
            </a:endParaRPr>
          </a:p>
        </p:txBody>
      </p:sp>
      <p:sp>
        <p:nvSpPr>
          <p:cNvPr id="21" name="TextBox 20"/>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413648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38200"/>
            <a:ext cx="8064500" cy="4953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Introduction</a:t>
            </a:r>
            <a:endParaRPr lang="en-GB" sz="3200" dirty="0">
              <a:solidFill>
                <a:srgbClr val="1F497D"/>
              </a:solidFill>
              <a:latin typeface="Constantia" pitchFamily="18" charset="0"/>
            </a:endParaRPr>
          </a:p>
        </p:txBody>
      </p:sp>
      <p:sp>
        <p:nvSpPr>
          <p:cNvPr id="5" name="Rectangle 7"/>
          <p:cNvSpPr>
            <a:spLocks noChangeArrowheads="1"/>
          </p:cNvSpPr>
          <p:nvPr/>
        </p:nvSpPr>
        <p:spPr bwMode="auto">
          <a:xfrm>
            <a:off x="539750" y="4066681"/>
            <a:ext cx="5367564" cy="495300"/>
          </a:xfrm>
          <a:prstGeom prst="rect">
            <a:avLst/>
          </a:prstGeom>
          <a:noFill/>
          <a:ln w="9525">
            <a:noFill/>
            <a:miter lim="800000"/>
            <a:headEnd/>
            <a:tailEnd/>
          </a:ln>
          <a:effectLst/>
        </p:spPr>
        <p:txBody>
          <a:bodyPr/>
          <a:lstStyle/>
          <a:p>
            <a:pPr marL="342900" indent="-342900">
              <a:spcBef>
                <a:spcPct val="20000"/>
              </a:spcBef>
              <a:buClr>
                <a:srgbClr val="FF0000"/>
              </a:buClr>
              <a:buFont typeface="Symbol" panose="05050102010706020507" pitchFamily="18" charset="2"/>
              <a:buChar char="®"/>
            </a:pPr>
            <a:endParaRPr lang="en-GB" sz="2400" b="1" dirty="0">
              <a:solidFill>
                <a:srgbClr val="FF0000"/>
              </a:solidFill>
              <a:latin typeface="Constantia" pitchFamily="18" charset="0"/>
              <a:cs typeface="Times New Roman" pitchFamily="18" charset="0"/>
              <a:sym typeface="Wingdings" pitchFamily="2" charset="2"/>
            </a:endParaRPr>
          </a:p>
        </p:txBody>
      </p:sp>
      <p:sp>
        <p:nvSpPr>
          <p:cNvPr id="8" name="Rectangle 7"/>
          <p:cNvSpPr>
            <a:spLocks noChangeArrowheads="1"/>
          </p:cNvSpPr>
          <p:nvPr/>
        </p:nvSpPr>
        <p:spPr bwMode="auto">
          <a:xfrm>
            <a:off x="539750" y="4831363"/>
            <a:ext cx="5751606" cy="495300"/>
          </a:xfrm>
          <a:prstGeom prst="rect">
            <a:avLst/>
          </a:prstGeom>
          <a:noFill/>
          <a:ln w="9525">
            <a:noFill/>
            <a:miter lim="800000"/>
            <a:headEnd/>
            <a:tailEnd/>
          </a:ln>
          <a:effectLst/>
        </p:spPr>
        <p:txBody>
          <a:bodyPr/>
          <a:lstStyle/>
          <a:p>
            <a:pPr marL="342900" indent="-342900">
              <a:spcBef>
                <a:spcPct val="20000"/>
              </a:spcBef>
              <a:buClr>
                <a:srgbClr val="1F497D"/>
              </a:buClr>
              <a:buFont typeface="Symbol" panose="05050102010706020507" pitchFamily="18" charset="2"/>
              <a:buChar char="®"/>
            </a:pPr>
            <a:r>
              <a:rPr lang="en-GB" sz="2400" b="1" dirty="0">
                <a:solidFill>
                  <a:srgbClr val="1F497D"/>
                </a:solidFill>
                <a:latin typeface="Constantia" pitchFamily="18" charset="0"/>
                <a:cs typeface="Times New Roman" pitchFamily="18" charset="0"/>
                <a:sym typeface="Wingdings" pitchFamily="2" charset="2"/>
              </a:rPr>
              <a:t>What is below?</a:t>
            </a:r>
          </a:p>
          <a:p>
            <a:pPr marL="342900" indent="-342900">
              <a:spcBef>
                <a:spcPct val="20000"/>
              </a:spcBef>
              <a:buClr>
                <a:srgbClr val="1F497D"/>
              </a:buClr>
              <a:buFont typeface="Symbol" panose="05050102010706020507" pitchFamily="18" charset="2"/>
              <a:buChar char="®"/>
            </a:pPr>
            <a:r>
              <a:rPr lang="en-GB" sz="2400" b="1" dirty="0">
                <a:solidFill>
                  <a:srgbClr val="1F497D"/>
                </a:solidFill>
                <a:latin typeface="Constantia" pitchFamily="18" charset="0"/>
                <a:cs typeface="Times New Roman" pitchFamily="18" charset="0"/>
                <a:sym typeface="Wingdings" pitchFamily="2" charset="2"/>
              </a:rPr>
              <a:t>How are RF signals generated which make the beam feel comfortable?</a:t>
            </a:r>
          </a:p>
          <a:p>
            <a:pPr marL="342900" indent="-342900">
              <a:spcBef>
                <a:spcPct val="20000"/>
              </a:spcBef>
              <a:buClr>
                <a:schemeClr val="tx1"/>
              </a:buClr>
              <a:buFont typeface="Symbol" panose="05050102010706020507" pitchFamily="18" charset="2"/>
              <a:buChar char="®"/>
            </a:pPr>
            <a:endParaRPr lang="en-GB" sz="2400" b="1" dirty="0">
              <a:latin typeface="Constantia" pitchFamily="18" charset="0"/>
              <a:cs typeface="Times New Roman" pitchFamily="18" charset="0"/>
              <a:sym typeface="Wingdings" pitchFamily="2" charset="2"/>
            </a:endParaRPr>
          </a:p>
        </p:txBody>
      </p:sp>
      <p:sp>
        <p:nvSpPr>
          <p:cNvPr id="9" name="Rectangle 7"/>
          <p:cNvSpPr>
            <a:spLocks noChangeArrowheads="1"/>
          </p:cNvSpPr>
          <p:nvPr/>
        </p:nvSpPr>
        <p:spPr bwMode="auto">
          <a:xfrm>
            <a:off x="539749" y="1494846"/>
            <a:ext cx="5528585" cy="495300"/>
          </a:xfrm>
          <a:prstGeom prst="rect">
            <a:avLst/>
          </a:prstGeom>
          <a:noFill/>
          <a:ln w="9525">
            <a:noFill/>
            <a:miter lim="800000"/>
            <a:headEnd/>
            <a:tailEnd/>
          </a:ln>
          <a:effectLst/>
        </p:spPr>
        <p:txBody>
          <a:bodyPr/>
          <a:lstStyle/>
          <a:p>
            <a:pPr marL="342900" indent="-342900">
              <a:spcBef>
                <a:spcPct val="20000"/>
              </a:spcBef>
              <a:buFont typeface="Arial" panose="020B0604020202020204" pitchFamily="34" charset="0"/>
              <a:buChar char="•"/>
            </a:pPr>
            <a:r>
              <a:rPr lang="en-GB" sz="2400" b="1" dirty="0">
                <a:latin typeface="Constantia" pitchFamily="18" charset="0"/>
                <a:cs typeface="Times New Roman" pitchFamily="18" charset="0"/>
                <a:sym typeface="Wingdings" pitchFamily="2" charset="2"/>
              </a:rPr>
              <a:t>The </a:t>
            </a:r>
            <a:r>
              <a:rPr lang="en-GB" sz="2400" b="1" dirty="0">
                <a:solidFill>
                  <a:srgbClr val="C0504D"/>
                </a:solidFill>
                <a:latin typeface="Constantia" pitchFamily="18" charset="0"/>
                <a:cs typeface="Times New Roman" pitchFamily="18" charset="0"/>
                <a:sym typeface="Wingdings" pitchFamily="2" charset="2"/>
              </a:rPr>
              <a:t>radiofrequency (RF) </a:t>
            </a:r>
            <a:r>
              <a:rPr lang="en-GB" sz="2400" b="1" dirty="0">
                <a:latin typeface="Constantia" pitchFamily="18" charset="0"/>
                <a:cs typeface="Times New Roman" pitchFamily="18" charset="0"/>
                <a:sym typeface="Wingdings" pitchFamily="2" charset="2"/>
              </a:rPr>
              <a:t>system transforms a string of magnets into an </a:t>
            </a:r>
            <a:r>
              <a:rPr lang="en-GB" sz="2400" b="1" dirty="0">
                <a:solidFill>
                  <a:srgbClr val="C0504D"/>
                </a:solidFill>
                <a:latin typeface="Constantia" pitchFamily="18" charset="0"/>
                <a:cs typeface="Times New Roman" pitchFamily="18" charset="0"/>
                <a:sym typeface="Wingdings" pitchFamily="2" charset="2"/>
              </a:rPr>
              <a:t>accelerator </a:t>
            </a:r>
          </a:p>
          <a:p>
            <a:pPr marL="342900" indent="-342900">
              <a:spcBef>
                <a:spcPct val="20000"/>
              </a:spcBef>
              <a:buFont typeface="Arial" panose="020B0604020202020204" pitchFamily="34" charset="0"/>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Font typeface="Arial" panose="020B0604020202020204" pitchFamily="34" charset="0"/>
              <a:buChar char="•"/>
            </a:pPr>
            <a:r>
              <a:rPr lang="en-GB" sz="2400" b="1" dirty="0">
                <a:latin typeface="Constantia" pitchFamily="18" charset="0"/>
                <a:cs typeface="Times New Roman" pitchFamily="18" charset="0"/>
                <a:sym typeface="Wingdings" pitchFamily="2" charset="2"/>
              </a:rPr>
              <a:t>Cavity most is the most visible part of an RF system</a:t>
            </a:r>
          </a:p>
          <a:p>
            <a:pPr marL="800100" lvl="1"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On top of the RF system </a:t>
            </a:r>
            <a:r>
              <a:rPr lang="en-GB" sz="2100" b="1" dirty="0">
                <a:solidFill>
                  <a:srgbClr val="1F497D"/>
                </a:solidFill>
                <a:latin typeface="Constantia" pitchFamily="18" charset="0"/>
                <a:cs typeface="Times New Roman" pitchFamily="18" charset="0"/>
                <a:sym typeface="Wingdings" pitchFamily="2" charset="2"/>
              </a:rPr>
              <a:t>food chain</a:t>
            </a:r>
          </a:p>
          <a:p>
            <a:pPr marL="800100" lvl="1"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Interacts directly with beam</a:t>
            </a:r>
          </a:p>
          <a:p>
            <a:pPr marL="800100" lvl="1" indent="-342900">
              <a:spcBef>
                <a:spcPct val="20000"/>
              </a:spcBef>
              <a:buClr>
                <a:schemeClr val="tx1"/>
              </a:buClr>
              <a:buFont typeface="Symbol" panose="05050102010706020507" pitchFamily="18" charset="2"/>
              <a:buChar char="®"/>
            </a:pPr>
            <a:endParaRPr lang="en-GB" sz="2100" b="1" dirty="0">
              <a:solidFill>
                <a:srgbClr val="1F497D"/>
              </a:solidFill>
              <a:latin typeface="Constantia" pitchFamily="18" charset="0"/>
              <a:cs typeface="Times New Roman" pitchFamily="18" charset="0"/>
              <a:sym typeface="Wingdings" pitchFamily="2" charset="2"/>
            </a:endParaRPr>
          </a:p>
        </p:txBody>
      </p:sp>
      <p:sp>
        <p:nvSpPr>
          <p:cNvPr id="10" name="Rectangle 9"/>
          <p:cNvSpPr/>
          <p:nvPr/>
        </p:nvSpPr>
        <p:spPr>
          <a:xfrm>
            <a:off x="6291356" y="1609715"/>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Cavity</a:t>
            </a:r>
          </a:p>
        </p:txBody>
      </p:sp>
      <p:sp>
        <p:nvSpPr>
          <p:cNvPr id="11" name="Rectangle 10"/>
          <p:cNvSpPr/>
          <p:nvPr/>
        </p:nvSpPr>
        <p:spPr>
          <a:xfrm>
            <a:off x="6291356" y="3146207"/>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Power amplifier</a:t>
            </a:r>
          </a:p>
        </p:txBody>
      </p:sp>
      <p:sp>
        <p:nvSpPr>
          <p:cNvPr id="12" name="Rectangle 11"/>
          <p:cNvSpPr/>
          <p:nvPr/>
        </p:nvSpPr>
        <p:spPr>
          <a:xfrm>
            <a:off x="6291356" y="4692973"/>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Low-level RF</a:t>
            </a:r>
          </a:p>
          <a:p>
            <a:pPr algn="ctr"/>
            <a:r>
              <a:rPr lang="en-GB" sz="2100" b="1" dirty="0">
                <a:latin typeface="Constantia" panose="02030602050306030303" pitchFamily="18" charset="0"/>
              </a:rPr>
              <a:t>system</a:t>
            </a:r>
          </a:p>
        </p:txBody>
      </p:sp>
      <p:sp>
        <p:nvSpPr>
          <p:cNvPr id="13" name="Right Arrow 12"/>
          <p:cNvSpPr/>
          <p:nvPr/>
        </p:nvSpPr>
        <p:spPr>
          <a:xfrm rot="16200000">
            <a:off x="7141804" y="2611822"/>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ight Arrow 13"/>
          <p:cNvSpPr/>
          <p:nvPr/>
        </p:nvSpPr>
        <p:spPr>
          <a:xfrm rot="16200000">
            <a:off x="7141804" y="4158589"/>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Arrow 14"/>
          <p:cNvSpPr/>
          <p:nvPr/>
        </p:nvSpPr>
        <p:spPr>
          <a:xfrm rot="16200000">
            <a:off x="7141804" y="1075330"/>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6996397" y="609600"/>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7" name="Right Arrow 16"/>
          <p:cNvSpPr/>
          <p:nvPr/>
        </p:nvSpPr>
        <p:spPr>
          <a:xfrm rot="16200000">
            <a:off x="7141803" y="5705356"/>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6996396" y="6232000"/>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Tree>
    <p:extLst>
      <p:ext uri="{BB962C8B-B14F-4D97-AF65-F5344CB8AC3E}">
        <p14:creationId xmlns:p14="http://schemas.microsoft.com/office/powerpoint/2010/main" val="1672899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rotWithShape="1">
          <a:blip r:embed="rId2" cstate="print">
            <a:extLst>
              <a:ext uri="{28A0092B-C50C-407E-A947-70E740481C1C}">
                <a14:useLocalDpi xmlns:a14="http://schemas.microsoft.com/office/drawing/2010/main" val="0"/>
              </a:ext>
            </a:extLst>
          </a:blip>
          <a:srcRect l="5041" r="12620"/>
          <a:stretch/>
        </p:blipFill>
        <p:spPr>
          <a:xfrm>
            <a:off x="971999" y="2252330"/>
            <a:ext cx="3600000" cy="2526707"/>
          </a:xfrm>
          <a:prstGeom prst="rect">
            <a:avLst/>
          </a:prstGeom>
        </p:spPr>
      </p:pic>
      <p:sp>
        <p:nvSpPr>
          <p:cNvPr id="10"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Tetrode amplifier driving PS RF</a:t>
            </a:r>
            <a:endParaRPr lang="en-GB" sz="3200" dirty="0">
              <a:solidFill>
                <a:srgbClr val="1F497D"/>
              </a:solidFill>
              <a:latin typeface="Constantia" pitchFamily="18" charset="0"/>
            </a:endParaRPr>
          </a:p>
        </p:txBody>
      </p:sp>
      <p:sp>
        <p:nvSpPr>
          <p:cNvPr id="16" name="Rectangle 7"/>
          <p:cNvSpPr>
            <a:spLocks noChangeArrowheads="1"/>
          </p:cNvSpPr>
          <p:nvPr/>
        </p:nvSpPr>
        <p:spPr bwMode="auto">
          <a:xfrm>
            <a:off x="503237" y="838200"/>
            <a:ext cx="8228639" cy="838200"/>
          </a:xfrm>
          <a:prstGeom prst="rect">
            <a:avLst/>
          </a:prstGeom>
          <a:noFill/>
          <a:ln w="9525">
            <a:noFill/>
            <a:miter lim="800000"/>
            <a:headEnd/>
            <a:tailEnd/>
          </a:ln>
          <a:effectLst/>
        </p:spPr>
        <p:txBody>
          <a:bodyPr/>
          <a:lstStyle/>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Frequency range 2.8…10 MHz, ~60 kW per cavity, 11 units</a:t>
            </a:r>
          </a:p>
          <a:p>
            <a:pPr marL="457200" indent="-457200" algn="l">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Space constraints to have amplifier installed below cavity</a:t>
            </a: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Font typeface="Symbol" panose="05050102010706020507" pitchFamily="18" charset="2"/>
              <a:buChar char="®"/>
            </a:pPr>
            <a:r>
              <a:rPr lang="en-GB" sz="2100" b="1" dirty="0">
                <a:latin typeface="Constantia" pitchFamily="18" charset="0"/>
                <a:cs typeface="Times New Roman" pitchFamily="18" charset="0"/>
                <a:sym typeface="Wingdings" pitchFamily="2" charset="2"/>
              </a:rPr>
              <a:t>Tetrode is obvious choice</a:t>
            </a:r>
          </a:p>
          <a:p>
            <a:pPr marL="914400" lvl="1" indent="-457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High power in small volume</a:t>
            </a:r>
          </a:p>
          <a:p>
            <a:pPr marL="914400" lvl="1" indent="-457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Operates in radioactive environment</a:t>
            </a:r>
          </a:p>
        </p:txBody>
      </p:sp>
      <p:pic>
        <p:nvPicPr>
          <p:cNvPr id="11" name="Picture 1" descr="image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2938" y="2252330"/>
            <a:ext cx="3331090" cy="2526707"/>
          </a:xfrm>
          <a:prstGeom prst="rect">
            <a:avLst/>
          </a:prstGeom>
          <a:noFill/>
          <a:ln w="63500">
            <a:noFill/>
            <a:miter lim="800000"/>
            <a:headEnd/>
            <a:tailEnd/>
          </a:ln>
          <a:extLst>
            <a:ext uri="{909E8E84-426E-40DD-AFC4-6F175D3DCCD1}">
              <a14:hiddenFill xmlns:a14="http://schemas.microsoft.com/office/drawing/2010/main">
                <a:solidFill>
                  <a:srgbClr val="FFFFFF"/>
                </a:solidFill>
              </a14:hiddenFill>
            </a:ext>
          </a:extLst>
        </p:spPr>
      </p:pic>
      <p:cxnSp>
        <p:nvCxnSpPr>
          <p:cNvPr id="17" name="Straight Arrow Connector 16"/>
          <p:cNvCxnSpPr/>
          <p:nvPr/>
        </p:nvCxnSpPr>
        <p:spPr>
          <a:xfrm flipV="1">
            <a:off x="3707606" y="3634336"/>
            <a:ext cx="3040877" cy="175267"/>
          </a:xfrm>
          <a:prstGeom prst="straightConnector1">
            <a:avLst/>
          </a:prstGeom>
          <a:ln w="38100">
            <a:solidFill>
              <a:srgbClr val="FFFF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869406" y="3681413"/>
            <a:ext cx="73819" cy="840581"/>
          </a:xfrm>
          <a:prstGeom prst="line">
            <a:avLst/>
          </a:prstGeom>
          <a:ln w="349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851786" y="3450431"/>
            <a:ext cx="841533" cy="236842"/>
          </a:xfrm>
          <a:prstGeom prst="line">
            <a:avLst/>
          </a:prstGeom>
          <a:ln w="349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681413" y="3440906"/>
            <a:ext cx="52387" cy="737394"/>
          </a:xfrm>
          <a:prstGeom prst="line">
            <a:avLst/>
          </a:prstGeom>
          <a:ln w="349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945606" y="4176714"/>
            <a:ext cx="797719" cy="335755"/>
          </a:xfrm>
          <a:prstGeom prst="line">
            <a:avLst/>
          </a:prstGeom>
          <a:ln w="34925">
            <a:solidFill>
              <a:srgbClr val="FFFF00"/>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5082938" y="1905000"/>
            <a:ext cx="333109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Amplifier trolley</a:t>
            </a:r>
            <a:endParaRPr lang="en-US" sz="1662"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3968630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linear beam tube</a:t>
            </a:r>
            <a:endParaRPr lang="en-GB" sz="3200" dirty="0">
              <a:solidFill>
                <a:srgbClr val="1F497D"/>
              </a:solidFill>
              <a:latin typeface="Constantia" pitchFamily="18" charset="0"/>
            </a:endParaRPr>
          </a:p>
        </p:txBody>
      </p:sp>
      <p:sp>
        <p:nvSpPr>
          <p:cNvPr id="89"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Klystron: </a:t>
            </a:r>
            <a:r>
              <a:rPr lang="en-GB" sz="2100" b="1" dirty="0">
                <a:solidFill>
                  <a:srgbClr val="C0504D"/>
                </a:solidFill>
                <a:latin typeface="Constantia" pitchFamily="18" charset="0"/>
                <a:cs typeface="Times New Roman" pitchFamily="18" charset="0"/>
                <a:sym typeface="Wingdings" pitchFamily="2" charset="2"/>
              </a:rPr>
              <a:t>a complete mini-accelerator</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90" name="TextBox 89"/>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
        <p:nvSpPr>
          <p:cNvPr id="83" name="Rectangle 82"/>
          <p:cNvSpPr/>
          <p:nvPr/>
        </p:nvSpPr>
        <p:spPr>
          <a:xfrm>
            <a:off x="1988093" y="4509120"/>
            <a:ext cx="864000" cy="864000"/>
          </a:xfrm>
          <a:prstGeom prst="rect">
            <a:avLst/>
          </a:prstGeom>
          <a:solidFill>
            <a:srgbClr val="FFC000">
              <a:alpha val="25000"/>
            </a:srgbClr>
          </a:solidFill>
          <a:ln>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84" name="Rectangle 83"/>
          <p:cNvSpPr/>
          <p:nvPr/>
        </p:nvSpPr>
        <p:spPr>
          <a:xfrm>
            <a:off x="1988093" y="1700808"/>
            <a:ext cx="864000" cy="86400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cxnSp>
        <p:nvCxnSpPr>
          <p:cNvPr id="85" name="Straight Connector 84"/>
          <p:cNvCxnSpPr/>
          <p:nvPr/>
        </p:nvCxnSpPr>
        <p:spPr>
          <a:xfrm>
            <a:off x="2636165" y="2564904"/>
            <a:ext cx="0" cy="19442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2276125" y="5085184"/>
            <a:ext cx="28803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V="1">
            <a:off x="1844077" y="5085184"/>
            <a:ext cx="432048" cy="14401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Arc 87"/>
          <p:cNvSpPr/>
          <p:nvPr/>
        </p:nvSpPr>
        <p:spPr>
          <a:xfrm>
            <a:off x="2276157" y="5157224"/>
            <a:ext cx="288000" cy="288000"/>
          </a:xfrm>
          <a:prstGeom prst="arc">
            <a:avLst>
              <a:gd name="adj1" fmla="val 10751584"/>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1" name="Rectangle 130"/>
          <p:cNvSpPr/>
          <p:nvPr/>
        </p:nvSpPr>
        <p:spPr>
          <a:xfrm>
            <a:off x="1988093" y="5517232"/>
            <a:ext cx="864000" cy="720080"/>
          </a:xfrm>
          <a:prstGeom prst="rect">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00" b="1" dirty="0">
                <a:latin typeface="Constantia" panose="02030602050306030303" pitchFamily="18" charset="0"/>
              </a:rPr>
              <a:t>Cathode and filament</a:t>
            </a:r>
          </a:p>
        </p:txBody>
      </p:sp>
      <p:cxnSp>
        <p:nvCxnSpPr>
          <p:cNvPr id="132" name="Straight Connector 131"/>
          <p:cNvCxnSpPr>
            <a:endCxn id="88" idx="0"/>
          </p:cNvCxnSpPr>
          <p:nvPr/>
        </p:nvCxnSpPr>
        <p:spPr>
          <a:xfrm flipV="1">
            <a:off x="2276125" y="5303253"/>
            <a:ext cx="46" cy="2139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a:endCxn id="88" idx="2"/>
          </p:cNvCxnSpPr>
          <p:nvPr/>
        </p:nvCxnSpPr>
        <p:spPr>
          <a:xfrm flipV="1">
            <a:off x="2564157" y="5301224"/>
            <a:ext cx="0" cy="2160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2204117" y="2564904"/>
            <a:ext cx="0" cy="194421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35" name="Rectangle 134"/>
          <p:cNvSpPr/>
          <p:nvPr/>
        </p:nvSpPr>
        <p:spPr>
          <a:xfrm>
            <a:off x="908069" y="1484784"/>
            <a:ext cx="864000" cy="576000"/>
          </a:xfrm>
          <a:prstGeom prst="rect">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i="1" dirty="0" err="1">
                <a:latin typeface="Constantia" panose="02030602050306030303" pitchFamily="18" charset="0"/>
              </a:rPr>
              <a:t>U</a:t>
            </a:r>
            <a:r>
              <a:rPr lang="en-GB" sz="1400" b="1" baseline="-25000" dirty="0" err="1">
                <a:latin typeface="Constantia" panose="02030602050306030303" pitchFamily="18" charset="0"/>
              </a:rPr>
              <a:t>beam</a:t>
            </a:r>
            <a:endParaRPr lang="en-GB" sz="1000" b="1" baseline="-25000" dirty="0">
              <a:latin typeface="Constantia" panose="02030602050306030303" pitchFamily="18" charset="0"/>
            </a:endParaRPr>
          </a:p>
        </p:txBody>
      </p:sp>
      <p:cxnSp>
        <p:nvCxnSpPr>
          <p:cNvPr id="136" name="Straight Connector 135"/>
          <p:cNvCxnSpPr/>
          <p:nvPr/>
        </p:nvCxnSpPr>
        <p:spPr>
          <a:xfrm>
            <a:off x="619893" y="5229200"/>
            <a:ext cx="48"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7" name="Rectangle 136"/>
          <p:cNvSpPr/>
          <p:nvPr/>
        </p:nvSpPr>
        <p:spPr>
          <a:xfrm>
            <a:off x="908069" y="4869224"/>
            <a:ext cx="864000" cy="576000"/>
          </a:xfrm>
          <a:prstGeom prst="rect">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i="1" dirty="0" err="1">
                <a:latin typeface="Constantia" panose="02030602050306030303" pitchFamily="18" charset="0"/>
              </a:rPr>
              <a:t>U</a:t>
            </a:r>
            <a:r>
              <a:rPr lang="en-GB" sz="1400" b="1" baseline="-25000" dirty="0" err="1">
                <a:latin typeface="Constantia" panose="02030602050306030303" pitchFamily="18" charset="0"/>
              </a:rPr>
              <a:t>anod</a:t>
            </a:r>
            <a:r>
              <a:rPr lang="en-GB" sz="1400" b="1" baseline="-25000" dirty="0" err="1"/>
              <a:t>e</a:t>
            </a:r>
            <a:endParaRPr lang="en-GB" sz="1000" b="1" baseline="-25000" dirty="0"/>
          </a:p>
        </p:txBody>
      </p:sp>
      <p:cxnSp>
        <p:nvCxnSpPr>
          <p:cNvPr id="138" name="Straight Connector 137"/>
          <p:cNvCxnSpPr/>
          <p:nvPr/>
        </p:nvCxnSpPr>
        <p:spPr>
          <a:xfrm>
            <a:off x="619941" y="2132856"/>
            <a:ext cx="0" cy="57606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619941" y="2780928"/>
            <a:ext cx="64" cy="194421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H="1">
            <a:off x="547957" y="5229136"/>
            <a:ext cx="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flipH="1">
            <a:off x="403917" y="5157128"/>
            <a:ext cx="43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flipH="1">
            <a:off x="548005" y="2780928"/>
            <a:ext cx="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H="1">
            <a:off x="403965" y="2708920"/>
            <a:ext cx="43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flipV="1">
            <a:off x="1844077" y="5229200"/>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619941" y="6237312"/>
            <a:ext cx="122413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flipH="1">
            <a:off x="2204117" y="4653136"/>
            <a:ext cx="144016" cy="216024"/>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2492149" y="4653136"/>
            <a:ext cx="144016" cy="216024"/>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619893" y="4725144"/>
            <a:ext cx="165623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a:endCxn id="84" idx="1"/>
          </p:cNvCxnSpPr>
          <p:nvPr/>
        </p:nvCxnSpPr>
        <p:spPr>
          <a:xfrm>
            <a:off x="620005" y="2132808"/>
            <a:ext cx="136808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6" name="Rectangle 155"/>
          <p:cNvSpPr/>
          <p:nvPr/>
        </p:nvSpPr>
        <p:spPr>
          <a:xfrm>
            <a:off x="2924197" y="4509120"/>
            <a:ext cx="936104" cy="576000"/>
          </a:xfrm>
          <a:prstGeom prst="rect">
            <a:avLst/>
          </a:prstGeom>
          <a:ln>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a:latin typeface="Constantia" panose="02030602050306030303" pitchFamily="18" charset="0"/>
              </a:rPr>
              <a:t>Electron Gun</a:t>
            </a:r>
            <a:endParaRPr lang="en-GB" sz="1000" b="1" dirty="0">
              <a:latin typeface="Constantia" panose="02030602050306030303" pitchFamily="18" charset="0"/>
            </a:endParaRPr>
          </a:p>
        </p:txBody>
      </p:sp>
      <p:sp>
        <p:nvSpPr>
          <p:cNvPr id="157" name="Rectangle 156"/>
          <p:cNvSpPr/>
          <p:nvPr/>
        </p:nvSpPr>
        <p:spPr>
          <a:xfrm>
            <a:off x="2924197" y="3212976"/>
            <a:ext cx="936104" cy="576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a:latin typeface="Constantia" panose="02030602050306030303" pitchFamily="18" charset="0"/>
              </a:rPr>
              <a:t>Drift Space</a:t>
            </a:r>
            <a:endParaRPr lang="en-GB" sz="1000" b="1" dirty="0">
              <a:latin typeface="Constantia" panose="02030602050306030303" pitchFamily="18" charset="0"/>
            </a:endParaRPr>
          </a:p>
        </p:txBody>
      </p:sp>
      <p:sp>
        <p:nvSpPr>
          <p:cNvPr id="160" name="Rectangle 159"/>
          <p:cNvSpPr/>
          <p:nvPr/>
        </p:nvSpPr>
        <p:spPr>
          <a:xfrm>
            <a:off x="2924197" y="1988904"/>
            <a:ext cx="936104" cy="576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300" b="1" dirty="0">
                <a:latin typeface="Constantia" panose="02030602050306030303" pitchFamily="18" charset="0"/>
              </a:rPr>
              <a:t>Collector</a:t>
            </a:r>
          </a:p>
        </p:txBody>
      </p:sp>
      <p:cxnSp>
        <p:nvCxnSpPr>
          <p:cNvPr id="161" name="Straight Connector 160"/>
          <p:cNvCxnSpPr/>
          <p:nvPr/>
        </p:nvCxnSpPr>
        <p:spPr>
          <a:xfrm>
            <a:off x="1844077" y="5445224"/>
            <a:ext cx="43209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988093" y="4509120"/>
            <a:ext cx="864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1988093" y="4509120"/>
            <a:ext cx="216024"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2636165" y="4509120"/>
            <a:ext cx="216024"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a:off x="2204117" y="2564904"/>
            <a:ext cx="432048"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flipV="1">
            <a:off x="2420141" y="1916880"/>
            <a:ext cx="0" cy="3024288"/>
          </a:xfrm>
          <a:prstGeom prst="line">
            <a:avLst/>
          </a:prstGeom>
          <a:ln w="50800">
            <a:solidFill>
              <a:schemeClr val="accent6">
                <a:lumMod val="75000"/>
              </a:schemeClr>
            </a:solidFill>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97" name="Rectangle 196"/>
          <p:cNvSpPr/>
          <p:nvPr/>
        </p:nvSpPr>
        <p:spPr>
          <a:xfrm>
            <a:off x="2276125" y="1844824"/>
            <a:ext cx="288000" cy="360000"/>
          </a:xfrm>
          <a:prstGeom prst="rect">
            <a:avLst/>
          </a:prstGeom>
          <a:solidFill>
            <a:schemeClr val="accent6">
              <a:lumMod val="7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98" name="Isosceles Triangle 197"/>
          <p:cNvSpPr/>
          <p:nvPr/>
        </p:nvSpPr>
        <p:spPr>
          <a:xfrm rot="10800000" flipH="1">
            <a:off x="2276125" y="2204864"/>
            <a:ext cx="288000" cy="252000"/>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9" name="Isosceles Triangle 198"/>
          <p:cNvSpPr/>
          <p:nvPr/>
        </p:nvSpPr>
        <p:spPr>
          <a:xfrm>
            <a:off x="2276125" y="4725176"/>
            <a:ext cx="288000" cy="288000"/>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0" name="Straight Connector 199"/>
          <p:cNvCxnSpPr/>
          <p:nvPr/>
        </p:nvCxnSpPr>
        <p:spPr>
          <a:xfrm>
            <a:off x="620005" y="4725176"/>
            <a:ext cx="0" cy="43195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2" name="Content Placeholder 3"/>
          <p:cNvSpPr txBox="1">
            <a:spLocks/>
          </p:cNvSpPr>
          <p:nvPr/>
        </p:nvSpPr>
        <p:spPr>
          <a:xfrm>
            <a:off x="4748400" y="1416617"/>
            <a:ext cx="3918857" cy="52577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2000" b="1" dirty="0">
                <a:latin typeface="Constantia" panose="02030602050306030303" pitchFamily="18" charset="0"/>
              </a:rPr>
              <a:t>Klystrons velocity modulation</a:t>
            </a:r>
          </a:p>
          <a:p>
            <a:pPr lvl="1">
              <a:lnSpc>
                <a:spcPct val="100000"/>
              </a:lnSpc>
            </a:pPr>
            <a:r>
              <a:rPr lang="en-GB" sz="1700" b="1" dirty="0">
                <a:latin typeface="Constantia" panose="02030602050306030303" pitchFamily="18" charset="0"/>
              </a:rPr>
              <a:t>Converts the kinetic energy into RF power</a:t>
            </a:r>
          </a:p>
          <a:p>
            <a:pPr>
              <a:lnSpc>
                <a:spcPct val="100000"/>
              </a:lnSpc>
            </a:pPr>
            <a:r>
              <a:rPr lang="en-GB" sz="2000" b="1" dirty="0">
                <a:latin typeface="Constantia" panose="02030602050306030303" pitchFamily="18" charset="0"/>
              </a:rPr>
              <a:t>Vacuum tube</a:t>
            </a:r>
          </a:p>
          <a:p>
            <a:pPr>
              <a:lnSpc>
                <a:spcPct val="100000"/>
              </a:lnSpc>
            </a:pPr>
            <a:r>
              <a:rPr lang="en-GB" sz="2000" b="1" dirty="0">
                <a:latin typeface="Constantia" panose="02030602050306030303" pitchFamily="18" charset="0"/>
              </a:rPr>
              <a:t>Electron gun</a:t>
            </a:r>
          </a:p>
          <a:p>
            <a:pPr lvl="1">
              <a:lnSpc>
                <a:spcPct val="100000"/>
              </a:lnSpc>
            </a:pPr>
            <a:r>
              <a:rPr lang="en-GB" sz="1700" b="1" dirty="0">
                <a:latin typeface="Constantia" panose="02030602050306030303" pitchFamily="18" charset="0"/>
              </a:rPr>
              <a:t>Thermionic cathode</a:t>
            </a:r>
          </a:p>
          <a:p>
            <a:pPr lvl="1">
              <a:lnSpc>
                <a:spcPct val="100000"/>
              </a:lnSpc>
            </a:pPr>
            <a:r>
              <a:rPr lang="en-GB" sz="1700" b="1" dirty="0">
                <a:latin typeface="Constantia" panose="02030602050306030303" pitchFamily="18" charset="0"/>
              </a:rPr>
              <a:t>Anode</a:t>
            </a:r>
          </a:p>
          <a:p>
            <a:pPr>
              <a:lnSpc>
                <a:spcPct val="100000"/>
              </a:lnSpc>
            </a:pPr>
            <a:r>
              <a:rPr lang="en-GB" sz="2000" b="1" dirty="0">
                <a:latin typeface="Constantia" panose="02030602050306030303" pitchFamily="18" charset="0"/>
              </a:rPr>
              <a:t>Electron beam</a:t>
            </a:r>
          </a:p>
          <a:p>
            <a:pPr>
              <a:lnSpc>
                <a:spcPct val="100000"/>
              </a:lnSpc>
            </a:pPr>
            <a:r>
              <a:rPr lang="en-GB" sz="2000" b="1" dirty="0">
                <a:latin typeface="Constantia" panose="02030602050306030303" pitchFamily="18" charset="0"/>
              </a:rPr>
              <a:t>Drift space</a:t>
            </a:r>
          </a:p>
          <a:p>
            <a:pPr>
              <a:lnSpc>
                <a:spcPct val="100000"/>
              </a:lnSpc>
            </a:pPr>
            <a:r>
              <a:rPr lang="en-GB" sz="2000" b="1" dirty="0">
                <a:latin typeface="Constantia" panose="02030602050306030303" pitchFamily="18" charset="0"/>
              </a:rPr>
              <a:t>Collector</a:t>
            </a:r>
          </a:p>
          <a:p>
            <a:pPr>
              <a:lnSpc>
                <a:spcPct val="100000"/>
              </a:lnSpc>
            </a:pPr>
            <a:r>
              <a:rPr lang="en-GB" sz="2000" b="1" dirty="0">
                <a:latin typeface="Constantia" panose="02030602050306030303" pitchFamily="18" charset="0"/>
              </a:rPr>
              <a:t>e- constant speed until the collector</a:t>
            </a:r>
          </a:p>
        </p:txBody>
      </p:sp>
    </p:spTree>
    <p:extLst>
      <p:ext uri="{BB962C8B-B14F-4D97-AF65-F5344CB8AC3E}">
        <p14:creationId xmlns:p14="http://schemas.microsoft.com/office/powerpoint/2010/main" val="184657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2">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02">
                                            <p:txEl>
                                              <p:pRg st="7" end="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2">
                                            <p:txEl>
                                              <p:pRg st="8" end="8"/>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35" grpId="0" animBg="1"/>
      <p:bldP spid="157" grpId="0" animBg="1"/>
      <p:bldP spid="160" grpId="0" animBg="1"/>
      <p:bldP spid="197" grpId="0" animBg="1"/>
      <p:bldP spid="198"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linear beam tube</a:t>
            </a:r>
            <a:endParaRPr lang="en-GB" sz="3200" dirty="0">
              <a:solidFill>
                <a:srgbClr val="1F497D"/>
              </a:solidFill>
              <a:latin typeface="Constantia" pitchFamily="18" charset="0"/>
            </a:endParaRPr>
          </a:p>
        </p:txBody>
      </p:sp>
      <p:sp>
        <p:nvSpPr>
          <p:cNvPr id="89"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Klystron: a </a:t>
            </a:r>
            <a:r>
              <a:rPr lang="en-GB" sz="2100" b="1" dirty="0">
                <a:solidFill>
                  <a:srgbClr val="C0504D"/>
                </a:solidFill>
                <a:latin typeface="Constantia" pitchFamily="18" charset="0"/>
                <a:cs typeface="Times New Roman" pitchFamily="18" charset="0"/>
                <a:sym typeface="Wingdings" pitchFamily="2" charset="2"/>
              </a:rPr>
              <a:t>complete mini-accelerator</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90" name="TextBox 89"/>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
        <p:nvSpPr>
          <p:cNvPr id="92" name="Rectangle 91"/>
          <p:cNvSpPr/>
          <p:nvPr/>
        </p:nvSpPr>
        <p:spPr>
          <a:xfrm>
            <a:off x="1988093" y="4509120"/>
            <a:ext cx="864000" cy="864000"/>
          </a:xfrm>
          <a:prstGeom prst="rect">
            <a:avLst/>
          </a:prstGeom>
          <a:solidFill>
            <a:srgbClr val="FFC000">
              <a:alpha val="25000"/>
            </a:srgbClr>
          </a:solidFill>
          <a:ln>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93" name="Rectangle 92"/>
          <p:cNvSpPr/>
          <p:nvPr/>
        </p:nvSpPr>
        <p:spPr>
          <a:xfrm>
            <a:off x="1988093" y="1700808"/>
            <a:ext cx="864000" cy="86400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94" name="Group 93"/>
          <p:cNvGrpSpPr/>
          <p:nvPr/>
        </p:nvGrpSpPr>
        <p:grpSpPr>
          <a:xfrm rot="16200000">
            <a:off x="1790098" y="3879045"/>
            <a:ext cx="360000" cy="612040"/>
            <a:chOff x="2915856" y="2132857"/>
            <a:chExt cx="360000" cy="612040"/>
          </a:xfrm>
        </p:grpSpPr>
        <p:sp>
          <p:nvSpPr>
            <p:cNvPr id="95" name="Arc 94"/>
            <p:cNvSpPr/>
            <p:nvPr/>
          </p:nvSpPr>
          <p:spPr>
            <a:xfrm>
              <a:off x="2915856" y="2132857"/>
              <a:ext cx="360000" cy="360000"/>
            </a:xfrm>
            <a:prstGeom prst="arc">
              <a:avLst>
                <a:gd name="adj1" fmla="val 5966044"/>
                <a:gd name="adj2" fmla="val 4813462"/>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96" name="Straight Connector 95"/>
            <p:cNvCxnSpPr/>
            <p:nvPr/>
          </p:nvCxnSpPr>
          <p:spPr>
            <a:xfrm>
              <a:off x="3059832" y="2492897"/>
              <a:ext cx="0" cy="2520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3131840" y="2492896"/>
              <a:ext cx="0" cy="252000"/>
            </a:xfrm>
            <a:prstGeom prst="line">
              <a:avLst/>
            </a:prstGeom>
            <a:ln w="25400"/>
          </p:spPr>
          <p:style>
            <a:lnRef idx="1">
              <a:schemeClr val="accent1"/>
            </a:lnRef>
            <a:fillRef idx="0">
              <a:schemeClr val="accent1"/>
            </a:fillRef>
            <a:effectRef idx="0">
              <a:schemeClr val="accent1"/>
            </a:effectRef>
            <a:fontRef idx="minor">
              <a:schemeClr val="tx1"/>
            </a:fontRef>
          </p:style>
        </p:cxnSp>
      </p:grpSp>
      <p:cxnSp>
        <p:nvCxnSpPr>
          <p:cNvPr id="98" name="Straight Connector 97"/>
          <p:cNvCxnSpPr/>
          <p:nvPr/>
        </p:nvCxnSpPr>
        <p:spPr>
          <a:xfrm>
            <a:off x="2636165" y="4221152"/>
            <a:ext cx="0" cy="28796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2636165" y="2924944"/>
            <a:ext cx="0" cy="12242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2204117" y="4221088"/>
            <a:ext cx="0" cy="288032"/>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101" name="Group 100"/>
          <p:cNvGrpSpPr/>
          <p:nvPr/>
        </p:nvGrpSpPr>
        <p:grpSpPr>
          <a:xfrm>
            <a:off x="3500285" y="4077072"/>
            <a:ext cx="216000" cy="216000"/>
            <a:chOff x="5004048" y="1988840"/>
            <a:chExt cx="1584176" cy="1152128"/>
          </a:xfrm>
        </p:grpSpPr>
        <p:sp>
          <p:nvSpPr>
            <p:cNvPr id="102" name="Arc 101"/>
            <p:cNvSpPr/>
            <p:nvPr/>
          </p:nvSpPr>
          <p:spPr>
            <a:xfrm>
              <a:off x="5004048" y="1988968"/>
              <a:ext cx="792000" cy="1152000"/>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3" name="Arc 102"/>
            <p:cNvSpPr/>
            <p:nvPr/>
          </p:nvSpPr>
          <p:spPr>
            <a:xfrm flipV="1">
              <a:off x="5796224" y="1988840"/>
              <a:ext cx="792000" cy="1152000"/>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4" name="Group 103"/>
          <p:cNvGrpSpPr/>
          <p:nvPr/>
        </p:nvGrpSpPr>
        <p:grpSpPr>
          <a:xfrm>
            <a:off x="3500285" y="2492896"/>
            <a:ext cx="216000" cy="792000"/>
            <a:chOff x="5004048" y="1988840"/>
            <a:chExt cx="1584176" cy="1152128"/>
          </a:xfrm>
        </p:grpSpPr>
        <p:sp>
          <p:nvSpPr>
            <p:cNvPr id="105" name="Arc 104"/>
            <p:cNvSpPr/>
            <p:nvPr/>
          </p:nvSpPr>
          <p:spPr>
            <a:xfrm>
              <a:off x="5004048" y="1988968"/>
              <a:ext cx="792000" cy="1152000"/>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6" name="Arc 105"/>
            <p:cNvSpPr/>
            <p:nvPr/>
          </p:nvSpPr>
          <p:spPr>
            <a:xfrm flipV="1">
              <a:off x="5796224" y="1988840"/>
              <a:ext cx="792000" cy="1152000"/>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cxnSp>
        <p:nvCxnSpPr>
          <p:cNvPr id="107" name="Straight Connector 106"/>
          <p:cNvCxnSpPr/>
          <p:nvPr/>
        </p:nvCxnSpPr>
        <p:spPr>
          <a:xfrm flipH="1">
            <a:off x="2276125" y="5085184"/>
            <a:ext cx="28803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2204117" y="2924944"/>
            <a:ext cx="0" cy="12240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2204117" y="2564904"/>
            <a:ext cx="0" cy="28803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2636165" y="2564906"/>
            <a:ext cx="0" cy="288033"/>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118" name="Group 117"/>
          <p:cNvGrpSpPr/>
          <p:nvPr/>
        </p:nvGrpSpPr>
        <p:grpSpPr>
          <a:xfrm rot="5400000" flipH="1">
            <a:off x="2690185" y="3879047"/>
            <a:ext cx="360000" cy="612039"/>
            <a:chOff x="2915856" y="2132857"/>
            <a:chExt cx="360000" cy="612039"/>
          </a:xfrm>
        </p:grpSpPr>
        <p:sp>
          <p:nvSpPr>
            <p:cNvPr id="119" name="Arc 118"/>
            <p:cNvSpPr/>
            <p:nvPr/>
          </p:nvSpPr>
          <p:spPr>
            <a:xfrm>
              <a:off x="2915856" y="2132857"/>
              <a:ext cx="360000" cy="360000"/>
            </a:xfrm>
            <a:prstGeom prst="arc">
              <a:avLst>
                <a:gd name="adj1" fmla="val 5966044"/>
                <a:gd name="adj2" fmla="val 4813462"/>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20" name="Straight Connector 119"/>
            <p:cNvCxnSpPr/>
            <p:nvPr/>
          </p:nvCxnSpPr>
          <p:spPr>
            <a:xfrm>
              <a:off x="3059832" y="2492896"/>
              <a:ext cx="0" cy="2520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3131840" y="2492896"/>
              <a:ext cx="0" cy="25200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122" name="Group 121"/>
          <p:cNvGrpSpPr/>
          <p:nvPr/>
        </p:nvGrpSpPr>
        <p:grpSpPr>
          <a:xfrm rot="16200000">
            <a:off x="1790098" y="2582901"/>
            <a:ext cx="360000" cy="612040"/>
            <a:chOff x="2915856" y="2132857"/>
            <a:chExt cx="360000" cy="612040"/>
          </a:xfrm>
        </p:grpSpPr>
        <p:sp>
          <p:nvSpPr>
            <p:cNvPr id="123" name="Arc 122"/>
            <p:cNvSpPr/>
            <p:nvPr/>
          </p:nvSpPr>
          <p:spPr>
            <a:xfrm>
              <a:off x="2915856" y="2132857"/>
              <a:ext cx="360000" cy="360000"/>
            </a:xfrm>
            <a:prstGeom prst="arc">
              <a:avLst>
                <a:gd name="adj1" fmla="val 5966044"/>
                <a:gd name="adj2" fmla="val 4813462"/>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24" name="Straight Connector 123"/>
            <p:cNvCxnSpPr/>
            <p:nvPr/>
          </p:nvCxnSpPr>
          <p:spPr>
            <a:xfrm>
              <a:off x="3059832" y="2492896"/>
              <a:ext cx="0" cy="2520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3131840" y="2492897"/>
              <a:ext cx="0" cy="25200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126" name="Group 125"/>
          <p:cNvGrpSpPr/>
          <p:nvPr/>
        </p:nvGrpSpPr>
        <p:grpSpPr>
          <a:xfrm rot="5400000" flipH="1">
            <a:off x="2690185" y="2582903"/>
            <a:ext cx="360000" cy="612039"/>
            <a:chOff x="2915856" y="2132857"/>
            <a:chExt cx="360000" cy="612039"/>
          </a:xfrm>
        </p:grpSpPr>
        <p:sp>
          <p:nvSpPr>
            <p:cNvPr id="127" name="Arc 126"/>
            <p:cNvSpPr/>
            <p:nvPr/>
          </p:nvSpPr>
          <p:spPr>
            <a:xfrm>
              <a:off x="2915856" y="2132857"/>
              <a:ext cx="360000" cy="360000"/>
            </a:xfrm>
            <a:prstGeom prst="arc">
              <a:avLst>
                <a:gd name="adj1" fmla="val 5966044"/>
                <a:gd name="adj2" fmla="val 4813462"/>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28" name="Straight Connector 127"/>
            <p:cNvCxnSpPr/>
            <p:nvPr/>
          </p:nvCxnSpPr>
          <p:spPr>
            <a:xfrm>
              <a:off x="3059832" y="2492896"/>
              <a:ext cx="0" cy="2520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3131840" y="2492896"/>
              <a:ext cx="0" cy="25200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130" name="Group 129"/>
          <p:cNvGrpSpPr/>
          <p:nvPr/>
        </p:nvGrpSpPr>
        <p:grpSpPr>
          <a:xfrm>
            <a:off x="2924197" y="4149088"/>
            <a:ext cx="432048" cy="72000"/>
            <a:chOff x="2627784" y="4149088"/>
            <a:chExt cx="432048" cy="72000"/>
          </a:xfrm>
        </p:grpSpPr>
        <p:cxnSp>
          <p:nvCxnSpPr>
            <p:cNvPr id="148" name="Straight Connector 147"/>
            <p:cNvCxnSpPr/>
            <p:nvPr/>
          </p:nvCxnSpPr>
          <p:spPr>
            <a:xfrm flipH="1">
              <a:off x="2735816" y="4221088"/>
              <a:ext cx="324016"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49" name="Arc 148"/>
            <p:cNvSpPr/>
            <p:nvPr/>
          </p:nvSpPr>
          <p:spPr>
            <a:xfrm rot="16200000">
              <a:off x="2699772" y="4077100"/>
              <a:ext cx="72000" cy="215976"/>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50" name="Group 149"/>
          <p:cNvGrpSpPr/>
          <p:nvPr/>
        </p:nvGrpSpPr>
        <p:grpSpPr>
          <a:xfrm>
            <a:off x="2924197" y="2852936"/>
            <a:ext cx="432048" cy="72000"/>
            <a:chOff x="2627784" y="4149088"/>
            <a:chExt cx="432048" cy="72000"/>
          </a:xfrm>
        </p:grpSpPr>
        <p:cxnSp>
          <p:nvCxnSpPr>
            <p:cNvPr id="151" name="Straight Connector 150"/>
            <p:cNvCxnSpPr/>
            <p:nvPr/>
          </p:nvCxnSpPr>
          <p:spPr>
            <a:xfrm flipH="1">
              <a:off x="2735816" y="4221088"/>
              <a:ext cx="324016"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52" name="Arc 151"/>
            <p:cNvSpPr/>
            <p:nvPr/>
          </p:nvSpPr>
          <p:spPr>
            <a:xfrm rot="16200000">
              <a:off x="2699772" y="4077100"/>
              <a:ext cx="72000" cy="215976"/>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cxnSp>
        <p:nvCxnSpPr>
          <p:cNvPr id="159" name="Straight Connector 158"/>
          <p:cNvCxnSpPr/>
          <p:nvPr/>
        </p:nvCxnSpPr>
        <p:spPr>
          <a:xfrm flipH="1">
            <a:off x="2204117" y="4653136"/>
            <a:ext cx="144016" cy="216024"/>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2492149" y="4653136"/>
            <a:ext cx="144016" cy="216024"/>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65" name="Arc 164"/>
          <p:cNvSpPr/>
          <p:nvPr/>
        </p:nvSpPr>
        <p:spPr>
          <a:xfrm>
            <a:off x="2036117" y="3897104"/>
            <a:ext cx="792000" cy="468000"/>
          </a:xfrm>
          <a:prstGeom prst="arc">
            <a:avLst>
              <a:gd name="adj1" fmla="val 19042684"/>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6" name="Arc 165"/>
          <p:cNvSpPr/>
          <p:nvPr/>
        </p:nvSpPr>
        <p:spPr>
          <a:xfrm>
            <a:off x="2036125" y="3897104"/>
            <a:ext cx="792000" cy="468000"/>
          </a:xfrm>
          <a:prstGeom prst="arc">
            <a:avLst>
              <a:gd name="adj1" fmla="val 10672730"/>
              <a:gd name="adj2" fmla="val 1303342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7" name="Arc 166"/>
          <p:cNvSpPr/>
          <p:nvPr/>
        </p:nvSpPr>
        <p:spPr>
          <a:xfrm>
            <a:off x="1670165" y="3663072"/>
            <a:ext cx="1512000" cy="1008000"/>
          </a:xfrm>
          <a:prstGeom prst="arc">
            <a:avLst>
              <a:gd name="adj1" fmla="val 17712846"/>
              <a:gd name="adj2" fmla="val 593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8" name="Arc 167"/>
          <p:cNvSpPr/>
          <p:nvPr/>
        </p:nvSpPr>
        <p:spPr>
          <a:xfrm>
            <a:off x="1670165" y="3663072"/>
            <a:ext cx="1512000" cy="1008000"/>
          </a:xfrm>
          <a:prstGeom prst="arc">
            <a:avLst>
              <a:gd name="adj1" fmla="val 10807737"/>
              <a:gd name="adj2" fmla="val 1472493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79" name="Straight Connector 178"/>
          <p:cNvCxnSpPr/>
          <p:nvPr/>
        </p:nvCxnSpPr>
        <p:spPr>
          <a:xfrm>
            <a:off x="2204117" y="2564904"/>
            <a:ext cx="432048"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2204117" y="4509120"/>
            <a:ext cx="432048"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flipV="1">
            <a:off x="2420141" y="1916880"/>
            <a:ext cx="0" cy="3024288"/>
          </a:xfrm>
          <a:prstGeom prst="line">
            <a:avLst/>
          </a:prstGeom>
          <a:ln w="50800">
            <a:solidFill>
              <a:schemeClr val="accent6">
                <a:lumMod val="75000"/>
              </a:schemeClr>
            </a:solidFill>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182" name="Picture 181"/>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12437" y="4941169"/>
            <a:ext cx="1872000" cy="1093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3" name="TextBox 182"/>
          <p:cNvSpPr txBox="1"/>
          <p:nvPr/>
        </p:nvSpPr>
        <p:spPr>
          <a:xfrm>
            <a:off x="3325998" y="4581130"/>
            <a:ext cx="562976" cy="246221"/>
          </a:xfrm>
          <a:prstGeom prst="rect">
            <a:avLst/>
          </a:prstGeom>
          <a:noFill/>
        </p:spPr>
        <p:txBody>
          <a:bodyPr wrap="none" rtlCol="0">
            <a:spAutoFit/>
          </a:bodyPr>
          <a:lstStyle/>
          <a:p>
            <a:pPr algn="ctr"/>
            <a:r>
              <a:rPr lang="en-GB" sz="1000" b="1" dirty="0">
                <a:latin typeface="Constantia" panose="02030602050306030303" pitchFamily="18" charset="0"/>
              </a:rPr>
              <a:t>Cavity</a:t>
            </a:r>
          </a:p>
        </p:txBody>
      </p:sp>
      <p:sp>
        <p:nvSpPr>
          <p:cNvPr id="184" name="TextBox 183"/>
          <p:cNvSpPr txBox="1"/>
          <p:nvPr/>
        </p:nvSpPr>
        <p:spPr>
          <a:xfrm>
            <a:off x="4242065" y="4581128"/>
            <a:ext cx="742511" cy="400110"/>
          </a:xfrm>
          <a:prstGeom prst="rect">
            <a:avLst/>
          </a:prstGeom>
          <a:noFill/>
        </p:spPr>
        <p:txBody>
          <a:bodyPr wrap="none" rtlCol="0">
            <a:spAutoFit/>
          </a:bodyPr>
          <a:lstStyle/>
          <a:p>
            <a:pPr algn="ctr"/>
            <a:r>
              <a:rPr lang="en-GB" sz="1000" b="1" dirty="0">
                <a:latin typeface="Constantia" panose="02030602050306030303" pitchFamily="18" charset="0"/>
              </a:rPr>
              <a:t>Coupling</a:t>
            </a:r>
          </a:p>
          <a:p>
            <a:pPr algn="ctr"/>
            <a:r>
              <a:rPr lang="en-GB" sz="1000" b="1" dirty="0">
                <a:latin typeface="Constantia" panose="02030602050306030303" pitchFamily="18" charset="0"/>
              </a:rPr>
              <a:t>loop</a:t>
            </a:r>
          </a:p>
        </p:txBody>
      </p:sp>
      <p:sp>
        <p:nvSpPr>
          <p:cNvPr id="185" name="TextBox 184"/>
          <p:cNvSpPr txBox="1"/>
          <p:nvPr/>
        </p:nvSpPr>
        <p:spPr>
          <a:xfrm>
            <a:off x="4132936" y="5837201"/>
            <a:ext cx="946093" cy="400110"/>
          </a:xfrm>
          <a:prstGeom prst="rect">
            <a:avLst/>
          </a:prstGeom>
          <a:noFill/>
        </p:spPr>
        <p:txBody>
          <a:bodyPr wrap="none" rtlCol="0">
            <a:spAutoFit/>
          </a:bodyPr>
          <a:lstStyle/>
          <a:p>
            <a:pPr algn="ctr"/>
            <a:r>
              <a:rPr lang="en-GB" sz="1000" b="1" dirty="0">
                <a:latin typeface="Constantia" panose="02030602050306030303" pitchFamily="18" charset="0"/>
              </a:rPr>
              <a:t>Accelerating</a:t>
            </a:r>
          </a:p>
          <a:p>
            <a:pPr algn="ctr"/>
            <a:r>
              <a:rPr lang="en-GB" sz="1000" b="1" dirty="0">
                <a:latin typeface="Constantia" panose="02030602050306030303" pitchFamily="18" charset="0"/>
              </a:rPr>
              <a:t>gap</a:t>
            </a:r>
          </a:p>
        </p:txBody>
      </p:sp>
      <p:sp>
        <p:nvSpPr>
          <p:cNvPr id="186" name="TextBox 185"/>
          <p:cNvSpPr txBox="1"/>
          <p:nvPr/>
        </p:nvSpPr>
        <p:spPr>
          <a:xfrm>
            <a:off x="3262002" y="5877272"/>
            <a:ext cx="527710" cy="400110"/>
          </a:xfrm>
          <a:prstGeom prst="rect">
            <a:avLst/>
          </a:prstGeom>
          <a:noFill/>
        </p:spPr>
        <p:txBody>
          <a:bodyPr wrap="none" rtlCol="0">
            <a:spAutoFit/>
          </a:bodyPr>
          <a:lstStyle/>
          <a:p>
            <a:pPr algn="ctr"/>
            <a:r>
              <a:rPr lang="en-GB" sz="1000" b="1" dirty="0">
                <a:latin typeface="Constantia" panose="02030602050306030303" pitchFamily="18" charset="0"/>
              </a:rPr>
              <a:t>Beam</a:t>
            </a:r>
          </a:p>
          <a:p>
            <a:pPr algn="ctr"/>
            <a:r>
              <a:rPr lang="en-GB" sz="1000" b="1" dirty="0">
                <a:latin typeface="Constantia" panose="02030602050306030303" pitchFamily="18" charset="0"/>
              </a:rPr>
              <a:t>line</a:t>
            </a:r>
          </a:p>
        </p:txBody>
      </p:sp>
      <p:cxnSp>
        <p:nvCxnSpPr>
          <p:cNvPr id="187" name="Straight Arrow Connector 186"/>
          <p:cNvCxnSpPr>
            <a:stCxn id="183" idx="2"/>
          </p:cNvCxnSpPr>
          <p:nvPr/>
        </p:nvCxnSpPr>
        <p:spPr>
          <a:xfrm>
            <a:off x="3607486" y="4827351"/>
            <a:ext cx="109010" cy="32984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Straight Arrow Connector 187"/>
          <p:cNvCxnSpPr>
            <a:stCxn id="184" idx="2"/>
          </p:cNvCxnSpPr>
          <p:nvPr/>
        </p:nvCxnSpPr>
        <p:spPr>
          <a:xfrm flipH="1">
            <a:off x="4436578" y="4981238"/>
            <a:ext cx="176743" cy="39197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9" name="Straight Arrow Connector 188"/>
          <p:cNvCxnSpPr>
            <a:stCxn id="186" idx="3"/>
          </p:cNvCxnSpPr>
          <p:nvPr/>
        </p:nvCxnSpPr>
        <p:spPr>
          <a:xfrm flipV="1">
            <a:off x="3789712" y="5733261"/>
            <a:ext cx="142805" cy="34406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0" name="Straight Arrow Connector 189"/>
          <p:cNvCxnSpPr>
            <a:stCxn id="185" idx="0"/>
          </p:cNvCxnSpPr>
          <p:nvPr/>
        </p:nvCxnSpPr>
        <p:spPr>
          <a:xfrm flipH="1" flipV="1">
            <a:off x="4076536" y="5477167"/>
            <a:ext cx="529447" cy="36003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1" name="Rectangle 190"/>
          <p:cNvSpPr/>
          <p:nvPr/>
        </p:nvSpPr>
        <p:spPr>
          <a:xfrm>
            <a:off x="2276125" y="1844824"/>
            <a:ext cx="288000" cy="360000"/>
          </a:xfrm>
          <a:prstGeom prst="rect">
            <a:avLst/>
          </a:prstGeom>
          <a:solidFill>
            <a:schemeClr val="accent6">
              <a:lumMod val="7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92" name="Isosceles Triangle 191"/>
          <p:cNvSpPr/>
          <p:nvPr/>
        </p:nvSpPr>
        <p:spPr>
          <a:xfrm rot="10800000" flipH="1">
            <a:off x="2276125" y="2204864"/>
            <a:ext cx="288000" cy="252000"/>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Isosceles Triangle 192"/>
          <p:cNvSpPr/>
          <p:nvPr/>
        </p:nvSpPr>
        <p:spPr>
          <a:xfrm>
            <a:off x="2276125" y="4725176"/>
            <a:ext cx="288000" cy="288000"/>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4" name="Rectangle 193"/>
          <p:cNvSpPr/>
          <p:nvPr/>
        </p:nvSpPr>
        <p:spPr>
          <a:xfrm>
            <a:off x="908069" y="1484784"/>
            <a:ext cx="864000" cy="576000"/>
          </a:xfrm>
          <a:prstGeom prst="rect">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i="1" dirty="0" err="1">
                <a:latin typeface="Constantia" panose="02030602050306030303" pitchFamily="18" charset="0"/>
              </a:rPr>
              <a:t>U</a:t>
            </a:r>
            <a:r>
              <a:rPr lang="en-GB" sz="1400" b="1" baseline="-25000" dirty="0" err="1">
                <a:latin typeface="Constantia" panose="02030602050306030303" pitchFamily="18" charset="0"/>
              </a:rPr>
              <a:t>beam</a:t>
            </a:r>
            <a:endParaRPr lang="en-GB" sz="1000" b="1" baseline="-25000" dirty="0">
              <a:latin typeface="Constantia" panose="02030602050306030303" pitchFamily="18" charset="0"/>
            </a:endParaRPr>
          </a:p>
        </p:txBody>
      </p:sp>
      <p:cxnSp>
        <p:nvCxnSpPr>
          <p:cNvPr id="195" name="Straight Connector 194"/>
          <p:cNvCxnSpPr/>
          <p:nvPr/>
        </p:nvCxnSpPr>
        <p:spPr>
          <a:xfrm>
            <a:off x="619893" y="5229200"/>
            <a:ext cx="48"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96" name="Rectangle 195"/>
          <p:cNvSpPr/>
          <p:nvPr/>
        </p:nvSpPr>
        <p:spPr>
          <a:xfrm>
            <a:off x="908069" y="4869224"/>
            <a:ext cx="864000" cy="576000"/>
          </a:xfrm>
          <a:prstGeom prst="rect">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i="1" dirty="0" err="1">
                <a:latin typeface="Constantia" panose="02030602050306030303" pitchFamily="18" charset="0"/>
              </a:rPr>
              <a:t>U</a:t>
            </a:r>
            <a:r>
              <a:rPr lang="en-GB" sz="1400" b="1" baseline="-25000" dirty="0" err="1">
                <a:latin typeface="Constantia" panose="02030602050306030303" pitchFamily="18" charset="0"/>
              </a:rPr>
              <a:t>anod</a:t>
            </a:r>
            <a:r>
              <a:rPr lang="en-GB" sz="1400" b="1" baseline="-25000" dirty="0" err="1"/>
              <a:t>e</a:t>
            </a:r>
            <a:endParaRPr lang="en-GB" sz="1000" b="1" baseline="-25000" dirty="0"/>
          </a:p>
        </p:txBody>
      </p:sp>
      <p:cxnSp>
        <p:nvCxnSpPr>
          <p:cNvPr id="197" name="Straight Connector 196"/>
          <p:cNvCxnSpPr/>
          <p:nvPr/>
        </p:nvCxnSpPr>
        <p:spPr>
          <a:xfrm>
            <a:off x="619941" y="2132856"/>
            <a:ext cx="0" cy="57606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a:off x="619941" y="2780928"/>
            <a:ext cx="64" cy="194421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H="1">
            <a:off x="547957" y="5229136"/>
            <a:ext cx="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H="1">
            <a:off x="403917" y="5157128"/>
            <a:ext cx="43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flipH="1">
            <a:off x="548005" y="2780928"/>
            <a:ext cx="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flipH="1">
            <a:off x="403965" y="2708920"/>
            <a:ext cx="43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flipV="1">
            <a:off x="1844077" y="5229200"/>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a:off x="619941" y="6237312"/>
            <a:ext cx="122413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a:off x="620005" y="4725176"/>
            <a:ext cx="0" cy="43195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V="1">
            <a:off x="1844077" y="5085184"/>
            <a:ext cx="432048" cy="14401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7" name="Arc 206"/>
          <p:cNvSpPr/>
          <p:nvPr/>
        </p:nvSpPr>
        <p:spPr>
          <a:xfrm>
            <a:off x="2276157" y="5157224"/>
            <a:ext cx="288000" cy="288000"/>
          </a:xfrm>
          <a:prstGeom prst="arc">
            <a:avLst>
              <a:gd name="adj1" fmla="val 10751584"/>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8" name="Rectangle 207"/>
          <p:cNvSpPr/>
          <p:nvPr/>
        </p:nvSpPr>
        <p:spPr>
          <a:xfrm>
            <a:off x="1988093" y="5517232"/>
            <a:ext cx="864000" cy="720080"/>
          </a:xfrm>
          <a:prstGeom prst="rect">
            <a:avLst/>
          </a:prstGeom>
          <a:ln w="254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00" b="1" dirty="0">
                <a:latin typeface="Constantia" panose="02030602050306030303" pitchFamily="18" charset="0"/>
              </a:rPr>
              <a:t>Cathode and filament</a:t>
            </a:r>
          </a:p>
        </p:txBody>
      </p:sp>
      <p:cxnSp>
        <p:nvCxnSpPr>
          <p:cNvPr id="209" name="Straight Connector 208"/>
          <p:cNvCxnSpPr>
            <a:endCxn id="207" idx="2"/>
          </p:cNvCxnSpPr>
          <p:nvPr/>
        </p:nvCxnSpPr>
        <p:spPr>
          <a:xfrm flipV="1">
            <a:off x="2564157" y="5301224"/>
            <a:ext cx="0" cy="2160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a:off x="620005" y="2132808"/>
            <a:ext cx="136808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1844077" y="5445224"/>
            <a:ext cx="43209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flipV="1">
            <a:off x="2276125" y="5303253"/>
            <a:ext cx="46" cy="2139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a:off x="619893" y="4725144"/>
            <a:ext cx="165623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14" name="Arc 213"/>
          <p:cNvSpPr/>
          <p:nvPr/>
        </p:nvSpPr>
        <p:spPr>
          <a:xfrm>
            <a:off x="2027735" y="2600972"/>
            <a:ext cx="792000" cy="468000"/>
          </a:xfrm>
          <a:prstGeom prst="arc">
            <a:avLst>
              <a:gd name="adj1" fmla="val 19042684"/>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5" name="Arc 214"/>
          <p:cNvSpPr/>
          <p:nvPr/>
        </p:nvSpPr>
        <p:spPr>
          <a:xfrm>
            <a:off x="1661783" y="2366940"/>
            <a:ext cx="1512000" cy="1008000"/>
          </a:xfrm>
          <a:prstGeom prst="arc">
            <a:avLst>
              <a:gd name="adj1" fmla="val 18979695"/>
              <a:gd name="adj2" fmla="val 593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6" name="Arc 215"/>
          <p:cNvSpPr/>
          <p:nvPr/>
        </p:nvSpPr>
        <p:spPr>
          <a:xfrm>
            <a:off x="2024060" y="2600973"/>
            <a:ext cx="792000" cy="468000"/>
          </a:xfrm>
          <a:prstGeom prst="arc">
            <a:avLst>
              <a:gd name="adj1" fmla="val 10672730"/>
              <a:gd name="adj2" fmla="val 1303342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7" name="Arc 216"/>
          <p:cNvSpPr/>
          <p:nvPr/>
        </p:nvSpPr>
        <p:spPr>
          <a:xfrm>
            <a:off x="1658100" y="2366941"/>
            <a:ext cx="1512000" cy="1008000"/>
          </a:xfrm>
          <a:prstGeom prst="arc">
            <a:avLst>
              <a:gd name="adj1" fmla="val 10807737"/>
              <a:gd name="adj2" fmla="val 1342593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8" name="Content Placeholder 3"/>
          <p:cNvSpPr txBox="1">
            <a:spLocks/>
          </p:cNvSpPr>
          <p:nvPr/>
        </p:nvSpPr>
        <p:spPr>
          <a:xfrm>
            <a:off x="4749999" y="1459650"/>
            <a:ext cx="3998755" cy="4500000"/>
          </a:xfrm>
          <a:prstGeom prst="rect">
            <a:avLst/>
          </a:prstGeom>
        </p:spPr>
        <p:txBody>
          <a:bodyPr lIns="72000" rIns="7200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b="1" dirty="0">
                <a:latin typeface="Constantia" panose="02030602050306030303" pitchFamily="18" charset="0"/>
              </a:rPr>
              <a:t>Cavity resonators and drift</a:t>
            </a:r>
          </a:p>
          <a:p>
            <a:pPr>
              <a:lnSpc>
                <a:spcPct val="120000"/>
              </a:lnSpc>
            </a:pPr>
            <a:r>
              <a:rPr lang="en-GB" b="1" dirty="0">
                <a:latin typeface="Constantia" panose="02030602050306030303" pitchFamily="18" charset="0"/>
              </a:rPr>
              <a:t>RF input cavity (</a:t>
            </a:r>
            <a:r>
              <a:rPr lang="en-GB" b="1" dirty="0" err="1">
                <a:latin typeface="Constantia" panose="02030602050306030303" pitchFamily="18" charset="0"/>
              </a:rPr>
              <a:t>Buncher</a:t>
            </a:r>
            <a:r>
              <a:rPr lang="en-GB" b="1" dirty="0">
                <a:latin typeface="Constantia" panose="02030602050306030303" pitchFamily="18" charset="0"/>
              </a:rPr>
              <a:t>)</a:t>
            </a:r>
          </a:p>
          <a:p>
            <a:pPr marL="563563" lvl="1" indent="-342900">
              <a:lnSpc>
                <a:spcPct val="120000"/>
              </a:lnSpc>
              <a:buFont typeface="Symbol" panose="05050102010706020507" pitchFamily="18" charset="2"/>
              <a:buChar char="®"/>
            </a:pPr>
            <a:r>
              <a:rPr lang="en-GB" b="1" dirty="0">
                <a:solidFill>
                  <a:srgbClr val="1F497D"/>
                </a:solidFill>
                <a:latin typeface="Constantia" panose="02030602050306030303" pitchFamily="18" charset="0"/>
              </a:rPr>
              <a:t>Modulates electron velocity</a:t>
            </a:r>
          </a:p>
          <a:p>
            <a:pPr>
              <a:lnSpc>
                <a:spcPct val="120000"/>
              </a:lnSpc>
            </a:pPr>
            <a:r>
              <a:rPr lang="en-GB" b="1" dirty="0">
                <a:latin typeface="Constantia" panose="02030602050306030303" pitchFamily="18" charset="0"/>
              </a:rPr>
              <a:t>Drift space</a:t>
            </a:r>
          </a:p>
          <a:p>
            <a:pPr marL="563563" lvl="1" indent="-342900">
              <a:lnSpc>
                <a:spcPct val="120000"/>
              </a:lnSpc>
              <a:buFont typeface="Symbol" panose="05050102010706020507" pitchFamily="18" charset="2"/>
              <a:buChar char="®"/>
            </a:pPr>
            <a:r>
              <a:rPr lang="en-GB" b="1" dirty="0">
                <a:solidFill>
                  <a:srgbClr val="1F497D"/>
                </a:solidFill>
                <a:latin typeface="Constantia" panose="02030602050306030303" pitchFamily="18" charset="0"/>
              </a:rPr>
              <a:t>Faster electrons catch up</a:t>
            </a:r>
          </a:p>
          <a:p>
            <a:pPr marL="563563" lvl="1" indent="-342900">
              <a:lnSpc>
                <a:spcPct val="120000"/>
              </a:lnSpc>
              <a:buFont typeface="Symbol" panose="05050102010706020507" pitchFamily="18" charset="2"/>
              <a:buChar char="®"/>
            </a:pPr>
            <a:r>
              <a:rPr lang="en-GB" b="1" dirty="0">
                <a:solidFill>
                  <a:srgbClr val="1F497D"/>
                </a:solidFill>
                <a:latin typeface="Constantia" panose="02030602050306030303" pitchFamily="18" charset="0"/>
              </a:rPr>
              <a:t>Slower electrons fall behind</a:t>
            </a:r>
          </a:p>
          <a:p>
            <a:pPr>
              <a:lnSpc>
                <a:spcPct val="120000"/>
              </a:lnSpc>
            </a:pPr>
            <a:r>
              <a:rPr lang="en-GB" b="1" dirty="0">
                <a:latin typeface="Constantia" panose="02030602050306030303" pitchFamily="18" charset="0"/>
              </a:rPr>
              <a:t>RF output cavity (Catcher)</a:t>
            </a:r>
          </a:p>
          <a:p>
            <a:pPr marL="449263" lvl="1">
              <a:lnSpc>
                <a:spcPct val="120000"/>
              </a:lnSpc>
            </a:pPr>
            <a:r>
              <a:rPr lang="en-GB" b="1" dirty="0">
                <a:latin typeface="Constantia" panose="02030602050306030303" pitchFamily="18" charset="0"/>
              </a:rPr>
              <a:t>Resonating </a:t>
            </a:r>
            <a:r>
              <a:rPr lang="en-GB" b="1" dirty="0" err="1">
                <a:latin typeface="Constantia" panose="02030602050306030303" pitchFamily="18" charset="0"/>
              </a:rPr>
              <a:t>atsame</a:t>
            </a:r>
            <a:r>
              <a:rPr lang="en-GB" b="1" dirty="0">
                <a:latin typeface="Constantia" panose="02030602050306030303" pitchFamily="18" charset="0"/>
              </a:rPr>
              <a:t> frequency</a:t>
            </a:r>
            <a:br>
              <a:rPr lang="en-GB" b="1" dirty="0">
                <a:latin typeface="Constantia" panose="02030602050306030303" pitchFamily="18" charset="0"/>
              </a:rPr>
            </a:br>
            <a:r>
              <a:rPr lang="en-GB" b="1" dirty="0">
                <a:latin typeface="Constantia" panose="02030602050306030303" pitchFamily="18" charset="0"/>
              </a:rPr>
              <a:t>as input cavity</a:t>
            </a:r>
          </a:p>
          <a:p>
            <a:pPr marL="449263" lvl="1">
              <a:lnSpc>
                <a:spcPct val="120000"/>
              </a:lnSpc>
            </a:pPr>
            <a:r>
              <a:rPr lang="en-GB" b="1" dirty="0">
                <a:latin typeface="Constantia" panose="02030602050306030303" pitchFamily="18" charset="0"/>
              </a:rPr>
              <a:t>At place where electrons are </a:t>
            </a:r>
            <a:r>
              <a:rPr lang="en-GB" b="1" dirty="0">
                <a:solidFill>
                  <a:srgbClr val="1F497D"/>
                </a:solidFill>
                <a:latin typeface="Constantia" panose="02030602050306030303" pitchFamily="18" charset="0"/>
              </a:rPr>
              <a:t>maximally bunched</a:t>
            </a:r>
          </a:p>
          <a:p>
            <a:pPr marL="449263" lvl="1">
              <a:lnSpc>
                <a:spcPct val="120000"/>
              </a:lnSpc>
            </a:pPr>
            <a:r>
              <a:rPr lang="en-GB" b="1" dirty="0">
                <a:latin typeface="Constantia" panose="02030602050306030303" pitchFamily="18" charset="0"/>
              </a:rPr>
              <a:t>Kinetic energy converted into voltage and extracted</a:t>
            </a:r>
          </a:p>
        </p:txBody>
      </p:sp>
    </p:spTree>
    <p:extLst>
      <p:ext uri="{BB962C8B-B14F-4D97-AF65-F5344CB8AC3E}">
        <p14:creationId xmlns:p14="http://schemas.microsoft.com/office/powerpoint/2010/main" val="39812914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linear beam tube</a:t>
            </a:r>
            <a:endParaRPr lang="en-GB" sz="3200" dirty="0">
              <a:solidFill>
                <a:srgbClr val="1F497D"/>
              </a:solidFill>
              <a:latin typeface="Constantia" pitchFamily="18" charset="0"/>
            </a:endParaRPr>
          </a:p>
        </p:txBody>
      </p:sp>
      <p:sp>
        <p:nvSpPr>
          <p:cNvPr id="89"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Klystron: </a:t>
            </a:r>
            <a:r>
              <a:rPr lang="en-GB" sz="2100" b="1" dirty="0">
                <a:solidFill>
                  <a:srgbClr val="C0504D"/>
                </a:solidFill>
                <a:latin typeface="Constantia" pitchFamily="18" charset="0"/>
                <a:cs typeface="Times New Roman" pitchFamily="18" charset="0"/>
                <a:sym typeface="Wingdings" pitchFamily="2" charset="2"/>
              </a:rPr>
              <a:t>a complete mini-accelerator</a:t>
            </a: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90" name="TextBox 89"/>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grpSp>
        <p:nvGrpSpPr>
          <p:cNvPr id="88" name="Group 87"/>
          <p:cNvGrpSpPr/>
          <p:nvPr/>
        </p:nvGrpSpPr>
        <p:grpSpPr>
          <a:xfrm>
            <a:off x="1438486" y="2738378"/>
            <a:ext cx="360000" cy="612000"/>
            <a:chOff x="2987864" y="2168927"/>
            <a:chExt cx="360040" cy="611987"/>
          </a:xfrm>
        </p:grpSpPr>
        <p:sp>
          <p:nvSpPr>
            <p:cNvPr id="108" name="Arc 107"/>
            <p:cNvSpPr/>
            <p:nvPr/>
          </p:nvSpPr>
          <p:spPr>
            <a:xfrm>
              <a:off x="2987864" y="2168927"/>
              <a:ext cx="360040" cy="360000"/>
            </a:xfrm>
            <a:prstGeom prst="arc">
              <a:avLst>
                <a:gd name="adj1" fmla="val 7542687"/>
                <a:gd name="adj2" fmla="val 3201829"/>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09" name="Straight Connector 108"/>
            <p:cNvCxnSpPr/>
            <p:nvPr/>
          </p:nvCxnSpPr>
          <p:spPr>
            <a:xfrm>
              <a:off x="3059832" y="2492893"/>
              <a:ext cx="0" cy="2880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3275896" y="2492895"/>
              <a:ext cx="0" cy="2880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1" name="Group 110"/>
          <p:cNvGrpSpPr/>
          <p:nvPr/>
        </p:nvGrpSpPr>
        <p:grpSpPr>
          <a:xfrm>
            <a:off x="1510494" y="2234322"/>
            <a:ext cx="216000" cy="216000"/>
            <a:chOff x="5004048" y="1988840"/>
            <a:chExt cx="1584176" cy="1152128"/>
          </a:xfrm>
        </p:grpSpPr>
        <p:sp>
          <p:nvSpPr>
            <p:cNvPr id="115" name="Arc 114"/>
            <p:cNvSpPr/>
            <p:nvPr/>
          </p:nvSpPr>
          <p:spPr>
            <a:xfrm>
              <a:off x="5004048" y="1988968"/>
              <a:ext cx="792000" cy="1152000"/>
            </a:xfrm>
            <a:prstGeom prst="arc">
              <a:avLst>
                <a:gd name="adj1" fmla="val 10754166"/>
                <a:gd name="adj2" fmla="val 0"/>
              </a:avLst>
            </a:prstGeom>
            <a:ln w="25400">
              <a:solidFill>
                <a:srgbClr val="00B05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16" name="Arc 115"/>
            <p:cNvSpPr/>
            <p:nvPr/>
          </p:nvSpPr>
          <p:spPr>
            <a:xfrm flipV="1">
              <a:off x="5796224" y="1988840"/>
              <a:ext cx="792000" cy="1152000"/>
            </a:xfrm>
            <a:prstGeom prst="arc">
              <a:avLst>
                <a:gd name="adj1" fmla="val 10754166"/>
                <a:gd name="adj2" fmla="val 0"/>
              </a:avLst>
            </a:prstGeom>
            <a:ln w="25400">
              <a:solidFill>
                <a:srgbClr val="00B05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grpSp>
      <p:cxnSp>
        <p:nvCxnSpPr>
          <p:cNvPr id="117" name="Straight Connector 116"/>
          <p:cNvCxnSpPr/>
          <p:nvPr/>
        </p:nvCxnSpPr>
        <p:spPr>
          <a:xfrm flipH="1">
            <a:off x="1078446" y="3242434"/>
            <a:ext cx="41675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1" name="Group 130"/>
          <p:cNvGrpSpPr/>
          <p:nvPr/>
        </p:nvGrpSpPr>
        <p:grpSpPr>
          <a:xfrm rot="16200000">
            <a:off x="1474502" y="2702362"/>
            <a:ext cx="288000" cy="72000"/>
            <a:chOff x="2627784" y="4149088"/>
            <a:chExt cx="432048" cy="72000"/>
          </a:xfrm>
        </p:grpSpPr>
        <p:cxnSp>
          <p:nvCxnSpPr>
            <p:cNvPr id="132" name="Straight Connector 131"/>
            <p:cNvCxnSpPr/>
            <p:nvPr/>
          </p:nvCxnSpPr>
          <p:spPr>
            <a:xfrm flipH="1">
              <a:off x="2735816" y="4221088"/>
              <a:ext cx="324016"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33" name="Arc 132"/>
            <p:cNvSpPr/>
            <p:nvPr/>
          </p:nvSpPr>
          <p:spPr>
            <a:xfrm rot="16200000">
              <a:off x="2699772" y="4077100"/>
              <a:ext cx="72000" cy="215976"/>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cxnSp>
        <p:nvCxnSpPr>
          <p:cNvPr id="134" name="Straight Connector 133"/>
          <p:cNvCxnSpPr/>
          <p:nvPr/>
        </p:nvCxnSpPr>
        <p:spPr>
          <a:xfrm flipH="1">
            <a:off x="1726518" y="3242434"/>
            <a:ext cx="187220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H="1">
            <a:off x="1078446" y="3962514"/>
            <a:ext cx="41073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flipH="1">
            <a:off x="1726518" y="3962514"/>
            <a:ext cx="187220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7" name="Group 136"/>
          <p:cNvGrpSpPr/>
          <p:nvPr/>
        </p:nvGrpSpPr>
        <p:grpSpPr>
          <a:xfrm flipV="1">
            <a:off x="1438486" y="3890506"/>
            <a:ext cx="360000" cy="612000"/>
            <a:chOff x="2987864" y="2168927"/>
            <a:chExt cx="360040" cy="611987"/>
          </a:xfrm>
        </p:grpSpPr>
        <p:sp>
          <p:nvSpPr>
            <p:cNvPr id="138" name="Arc 137"/>
            <p:cNvSpPr/>
            <p:nvPr/>
          </p:nvSpPr>
          <p:spPr>
            <a:xfrm>
              <a:off x="2987864" y="2168927"/>
              <a:ext cx="360040" cy="360000"/>
            </a:xfrm>
            <a:prstGeom prst="arc">
              <a:avLst>
                <a:gd name="adj1" fmla="val 7542687"/>
                <a:gd name="adj2" fmla="val 3201829"/>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39" name="Straight Connector 138"/>
            <p:cNvCxnSpPr/>
            <p:nvPr/>
          </p:nvCxnSpPr>
          <p:spPr>
            <a:xfrm>
              <a:off x="3059832" y="2492893"/>
              <a:ext cx="0" cy="2880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3275896" y="2492895"/>
              <a:ext cx="0" cy="2880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1" name="Oval 140"/>
          <p:cNvSpPr/>
          <p:nvPr/>
        </p:nvSpPr>
        <p:spPr>
          <a:xfrm>
            <a:off x="4138798" y="3674482"/>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grpSp>
        <p:nvGrpSpPr>
          <p:cNvPr id="142" name="Group 141"/>
          <p:cNvGrpSpPr/>
          <p:nvPr/>
        </p:nvGrpSpPr>
        <p:grpSpPr>
          <a:xfrm flipV="1">
            <a:off x="3526758" y="3890506"/>
            <a:ext cx="360000" cy="612000"/>
            <a:chOff x="2987864" y="2168927"/>
            <a:chExt cx="360040" cy="611987"/>
          </a:xfrm>
        </p:grpSpPr>
        <p:sp>
          <p:nvSpPr>
            <p:cNvPr id="143" name="Arc 142"/>
            <p:cNvSpPr/>
            <p:nvPr/>
          </p:nvSpPr>
          <p:spPr>
            <a:xfrm>
              <a:off x="2987864" y="2168927"/>
              <a:ext cx="360040" cy="360000"/>
            </a:xfrm>
            <a:prstGeom prst="arc">
              <a:avLst>
                <a:gd name="adj1" fmla="val 7542687"/>
                <a:gd name="adj2" fmla="val 3201829"/>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44" name="Straight Connector 143"/>
            <p:cNvCxnSpPr/>
            <p:nvPr/>
          </p:nvCxnSpPr>
          <p:spPr>
            <a:xfrm>
              <a:off x="3059832" y="2492893"/>
              <a:ext cx="0" cy="2880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3275896" y="2492895"/>
              <a:ext cx="0" cy="2880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6" name="Group 145"/>
          <p:cNvGrpSpPr/>
          <p:nvPr/>
        </p:nvGrpSpPr>
        <p:grpSpPr>
          <a:xfrm>
            <a:off x="3526758" y="2738378"/>
            <a:ext cx="360000" cy="612000"/>
            <a:chOff x="2987864" y="2168927"/>
            <a:chExt cx="360040" cy="611987"/>
          </a:xfrm>
        </p:grpSpPr>
        <p:sp>
          <p:nvSpPr>
            <p:cNvPr id="147" name="Arc 146"/>
            <p:cNvSpPr/>
            <p:nvPr/>
          </p:nvSpPr>
          <p:spPr>
            <a:xfrm>
              <a:off x="2987864" y="2168927"/>
              <a:ext cx="360040" cy="360000"/>
            </a:xfrm>
            <a:prstGeom prst="arc">
              <a:avLst>
                <a:gd name="adj1" fmla="val 7542687"/>
                <a:gd name="adj2" fmla="val 3201829"/>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53" name="Straight Connector 152"/>
            <p:cNvCxnSpPr/>
            <p:nvPr/>
          </p:nvCxnSpPr>
          <p:spPr>
            <a:xfrm>
              <a:off x="3059832" y="2492893"/>
              <a:ext cx="0" cy="2880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3275896" y="2492895"/>
              <a:ext cx="0" cy="2880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5" name="Group 154"/>
          <p:cNvGrpSpPr/>
          <p:nvPr/>
        </p:nvGrpSpPr>
        <p:grpSpPr>
          <a:xfrm rot="16200000">
            <a:off x="3562742" y="2702362"/>
            <a:ext cx="288000" cy="72000"/>
            <a:chOff x="2627784" y="4149088"/>
            <a:chExt cx="432048" cy="72000"/>
          </a:xfrm>
        </p:grpSpPr>
        <p:cxnSp>
          <p:nvCxnSpPr>
            <p:cNvPr id="156" name="Straight Connector 155"/>
            <p:cNvCxnSpPr/>
            <p:nvPr/>
          </p:nvCxnSpPr>
          <p:spPr>
            <a:xfrm flipH="1">
              <a:off x="2735816" y="4221088"/>
              <a:ext cx="324016"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57" name="Arc 156"/>
            <p:cNvSpPr/>
            <p:nvPr/>
          </p:nvSpPr>
          <p:spPr>
            <a:xfrm rot="16200000">
              <a:off x="2699772" y="4077100"/>
              <a:ext cx="72000" cy="215976"/>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58" name="Group 157"/>
          <p:cNvGrpSpPr/>
          <p:nvPr/>
        </p:nvGrpSpPr>
        <p:grpSpPr>
          <a:xfrm>
            <a:off x="3598750" y="1658258"/>
            <a:ext cx="216000" cy="792000"/>
            <a:chOff x="5004048" y="1988840"/>
            <a:chExt cx="1584176" cy="1152128"/>
          </a:xfrm>
        </p:grpSpPr>
        <p:sp>
          <p:nvSpPr>
            <p:cNvPr id="160" name="Arc 159"/>
            <p:cNvSpPr/>
            <p:nvPr/>
          </p:nvSpPr>
          <p:spPr>
            <a:xfrm>
              <a:off x="5004048" y="1988968"/>
              <a:ext cx="792000" cy="1152000"/>
            </a:xfrm>
            <a:prstGeom prst="arc">
              <a:avLst>
                <a:gd name="adj1" fmla="val 10754166"/>
                <a:gd name="adj2" fmla="val 0"/>
              </a:avLst>
            </a:prstGeom>
            <a:ln w="25400">
              <a:solidFill>
                <a:srgbClr val="00B05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61" name="Arc 160"/>
            <p:cNvSpPr/>
            <p:nvPr/>
          </p:nvSpPr>
          <p:spPr>
            <a:xfrm flipV="1">
              <a:off x="5796224" y="1988840"/>
              <a:ext cx="792000" cy="1152000"/>
            </a:xfrm>
            <a:prstGeom prst="arc">
              <a:avLst>
                <a:gd name="adj1" fmla="val 10754166"/>
                <a:gd name="adj2" fmla="val 0"/>
              </a:avLst>
            </a:prstGeom>
            <a:ln w="25400">
              <a:solidFill>
                <a:srgbClr val="00B05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grpSp>
      <p:sp>
        <p:nvSpPr>
          <p:cNvPr id="162" name="Oval 161"/>
          <p:cNvSpPr/>
          <p:nvPr/>
        </p:nvSpPr>
        <p:spPr>
          <a:xfrm>
            <a:off x="1870534" y="336241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63" name="Oval 162"/>
          <p:cNvSpPr/>
          <p:nvPr/>
        </p:nvSpPr>
        <p:spPr>
          <a:xfrm>
            <a:off x="1942542" y="371049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69" name="Oval 168"/>
          <p:cNvSpPr/>
          <p:nvPr/>
        </p:nvSpPr>
        <p:spPr>
          <a:xfrm>
            <a:off x="1006438" y="335045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70" name="Oval 169"/>
          <p:cNvSpPr/>
          <p:nvPr/>
        </p:nvSpPr>
        <p:spPr>
          <a:xfrm>
            <a:off x="1186470" y="3422466"/>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71" name="Oval 170"/>
          <p:cNvSpPr/>
          <p:nvPr/>
        </p:nvSpPr>
        <p:spPr>
          <a:xfrm>
            <a:off x="1402494" y="335045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72" name="Oval 171"/>
          <p:cNvSpPr/>
          <p:nvPr/>
        </p:nvSpPr>
        <p:spPr>
          <a:xfrm>
            <a:off x="1618518" y="338645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73" name="Oval 172"/>
          <p:cNvSpPr/>
          <p:nvPr/>
        </p:nvSpPr>
        <p:spPr>
          <a:xfrm>
            <a:off x="1474502" y="3494474"/>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74" name="Oval 173"/>
          <p:cNvSpPr/>
          <p:nvPr/>
        </p:nvSpPr>
        <p:spPr>
          <a:xfrm>
            <a:off x="1078446" y="3566482"/>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75" name="Oval 174"/>
          <p:cNvSpPr/>
          <p:nvPr/>
        </p:nvSpPr>
        <p:spPr>
          <a:xfrm>
            <a:off x="1294470" y="3602474"/>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76" name="Oval 175"/>
          <p:cNvSpPr/>
          <p:nvPr/>
        </p:nvSpPr>
        <p:spPr>
          <a:xfrm>
            <a:off x="1006438" y="3754874"/>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77" name="Oval 176"/>
          <p:cNvSpPr/>
          <p:nvPr/>
        </p:nvSpPr>
        <p:spPr>
          <a:xfrm>
            <a:off x="1186470" y="371049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178" name="Oval 177"/>
          <p:cNvSpPr/>
          <p:nvPr/>
        </p:nvSpPr>
        <p:spPr>
          <a:xfrm>
            <a:off x="1474502" y="374649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18" name="Oval 217"/>
          <p:cNvSpPr/>
          <p:nvPr/>
        </p:nvSpPr>
        <p:spPr>
          <a:xfrm>
            <a:off x="1690526" y="374649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19" name="Oval 218"/>
          <p:cNvSpPr/>
          <p:nvPr/>
        </p:nvSpPr>
        <p:spPr>
          <a:xfrm>
            <a:off x="1582502" y="361085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20" name="Oval 219"/>
          <p:cNvSpPr/>
          <p:nvPr/>
        </p:nvSpPr>
        <p:spPr>
          <a:xfrm>
            <a:off x="1762534" y="3530466"/>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21" name="Oval 220"/>
          <p:cNvSpPr/>
          <p:nvPr/>
        </p:nvSpPr>
        <p:spPr>
          <a:xfrm>
            <a:off x="2302582" y="3566482"/>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22" name="Straight Connector 221"/>
          <p:cNvCxnSpPr/>
          <p:nvPr/>
        </p:nvCxnSpPr>
        <p:spPr>
          <a:xfrm flipH="1">
            <a:off x="2194582" y="3962514"/>
            <a:ext cx="41073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3" name="Oval 222"/>
          <p:cNvSpPr/>
          <p:nvPr/>
        </p:nvSpPr>
        <p:spPr>
          <a:xfrm>
            <a:off x="2914662" y="336241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24" name="Oval 223"/>
          <p:cNvSpPr/>
          <p:nvPr/>
        </p:nvSpPr>
        <p:spPr>
          <a:xfrm>
            <a:off x="2878646" y="371041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25" name="Oval 224"/>
          <p:cNvSpPr/>
          <p:nvPr/>
        </p:nvSpPr>
        <p:spPr>
          <a:xfrm>
            <a:off x="2014550" y="3422466"/>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26" name="Oval 225"/>
          <p:cNvSpPr/>
          <p:nvPr/>
        </p:nvSpPr>
        <p:spPr>
          <a:xfrm>
            <a:off x="2338598" y="3422466"/>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27" name="Oval 226"/>
          <p:cNvSpPr/>
          <p:nvPr/>
        </p:nvSpPr>
        <p:spPr>
          <a:xfrm>
            <a:off x="2518630" y="335045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28" name="Oval 227"/>
          <p:cNvSpPr/>
          <p:nvPr/>
        </p:nvSpPr>
        <p:spPr>
          <a:xfrm>
            <a:off x="2734654" y="338645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29" name="Oval 228"/>
          <p:cNvSpPr/>
          <p:nvPr/>
        </p:nvSpPr>
        <p:spPr>
          <a:xfrm>
            <a:off x="2590638" y="3494474"/>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30" name="Oval 229"/>
          <p:cNvSpPr/>
          <p:nvPr/>
        </p:nvSpPr>
        <p:spPr>
          <a:xfrm>
            <a:off x="1942542" y="3566482"/>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31" name="Oval 230"/>
          <p:cNvSpPr/>
          <p:nvPr/>
        </p:nvSpPr>
        <p:spPr>
          <a:xfrm>
            <a:off x="2482614" y="3602474"/>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32" name="Oval 231"/>
          <p:cNvSpPr/>
          <p:nvPr/>
        </p:nvSpPr>
        <p:spPr>
          <a:xfrm>
            <a:off x="2338598" y="374649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33" name="Oval 232"/>
          <p:cNvSpPr/>
          <p:nvPr/>
        </p:nvSpPr>
        <p:spPr>
          <a:xfrm>
            <a:off x="2590638" y="374649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34" name="Oval 233"/>
          <p:cNvSpPr/>
          <p:nvPr/>
        </p:nvSpPr>
        <p:spPr>
          <a:xfrm>
            <a:off x="2734630" y="361085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35" name="Oval 234"/>
          <p:cNvSpPr/>
          <p:nvPr/>
        </p:nvSpPr>
        <p:spPr>
          <a:xfrm>
            <a:off x="2878646" y="3530466"/>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36" name="Straight Connector 235"/>
          <p:cNvCxnSpPr/>
          <p:nvPr/>
        </p:nvCxnSpPr>
        <p:spPr>
          <a:xfrm flipH="1">
            <a:off x="3238686" y="3962514"/>
            <a:ext cx="3600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7" name="Oval 236"/>
          <p:cNvSpPr/>
          <p:nvPr/>
        </p:nvSpPr>
        <p:spPr>
          <a:xfrm>
            <a:off x="4030774" y="3422466"/>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38" name="Oval 237"/>
          <p:cNvSpPr/>
          <p:nvPr/>
        </p:nvSpPr>
        <p:spPr>
          <a:xfrm>
            <a:off x="3886758" y="360241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39" name="Oval 238"/>
          <p:cNvSpPr/>
          <p:nvPr/>
        </p:nvSpPr>
        <p:spPr>
          <a:xfrm>
            <a:off x="3238686" y="345845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40" name="Oval 239"/>
          <p:cNvSpPr/>
          <p:nvPr/>
        </p:nvSpPr>
        <p:spPr>
          <a:xfrm>
            <a:off x="3526718" y="345845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41" name="Oval 240"/>
          <p:cNvSpPr/>
          <p:nvPr/>
        </p:nvSpPr>
        <p:spPr>
          <a:xfrm>
            <a:off x="3598726" y="335045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42" name="Oval 241"/>
          <p:cNvSpPr/>
          <p:nvPr/>
        </p:nvSpPr>
        <p:spPr>
          <a:xfrm>
            <a:off x="3742742" y="338645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43" name="Oval 242"/>
          <p:cNvSpPr/>
          <p:nvPr/>
        </p:nvSpPr>
        <p:spPr>
          <a:xfrm>
            <a:off x="3634742" y="3494474"/>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44" name="Oval 243"/>
          <p:cNvSpPr/>
          <p:nvPr/>
        </p:nvSpPr>
        <p:spPr>
          <a:xfrm>
            <a:off x="3418718" y="3566482"/>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45" name="Oval 244"/>
          <p:cNvSpPr/>
          <p:nvPr/>
        </p:nvSpPr>
        <p:spPr>
          <a:xfrm>
            <a:off x="3562734" y="3602474"/>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46" name="Oval 245"/>
          <p:cNvSpPr/>
          <p:nvPr/>
        </p:nvSpPr>
        <p:spPr>
          <a:xfrm>
            <a:off x="3130686" y="363841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47" name="Oval 246"/>
          <p:cNvSpPr/>
          <p:nvPr/>
        </p:nvSpPr>
        <p:spPr>
          <a:xfrm>
            <a:off x="3490726" y="371049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48" name="Oval 247"/>
          <p:cNvSpPr/>
          <p:nvPr/>
        </p:nvSpPr>
        <p:spPr>
          <a:xfrm>
            <a:off x="3634742" y="374649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49" name="Oval 248"/>
          <p:cNvSpPr/>
          <p:nvPr/>
        </p:nvSpPr>
        <p:spPr>
          <a:xfrm>
            <a:off x="3778758" y="3746490"/>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50" name="Oval 249"/>
          <p:cNvSpPr/>
          <p:nvPr/>
        </p:nvSpPr>
        <p:spPr>
          <a:xfrm>
            <a:off x="3742742" y="3610858"/>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251" name="Oval 250"/>
          <p:cNvSpPr/>
          <p:nvPr/>
        </p:nvSpPr>
        <p:spPr>
          <a:xfrm>
            <a:off x="3778758" y="3494474"/>
            <a:ext cx="108000" cy="108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52" name="Straight Connector 251"/>
          <p:cNvCxnSpPr/>
          <p:nvPr/>
        </p:nvCxnSpPr>
        <p:spPr>
          <a:xfrm flipH="1">
            <a:off x="3814750" y="3242434"/>
            <a:ext cx="41675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flipH="1">
            <a:off x="3814750" y="3962514"/>
            <a:ext cx="41073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55" name="Content Placeholder 3"/>
          <p:cNvSpPr txBox="1">
            <a:spLocks/>
          </p:cNvSpPr>
          <p:nvPr/>
        </p:nvSpPr>
        <p:spPr>
          <a:xfrm>
            <a:off x="4749999" y="1459650"/>
            <a:ext cx="3998755" cy="4500000"/>
          </a:xfrm>
          <a:prstGeom prst="rect">
            <a:avLst/>
          </a:prstGeom>
        </p:spPr>
        <p:txBody>
          <a:bodyPr lIns="72000" rIns="7200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b="1" dirty="0">
                <a:latin typeface="Constantia" panose="02030602050306030303" pitchFamily="18" charset="0"/>
              </a:rPr>
              <a:t>Cavity resonators and drift</a:t>
            </a:r>
          </a:p>
          <a:p>
            <a:pPr>
              <a:lnSpc>
                <a:spcPct val="120000"/>
              </a:lnSpc>
            </a:pPr>
            <a:r>
              <a:rPr lang="en-GB" b="1" dirty="0">
                <a:latin typeface="Constantia" panose="02030602050306030303" pitchFamily="18" charset="0"/>
              </a:rPr>
              <a:t>RF input cavity (</a:t>
            </a:r>
            <a:r>
              <a:rPr lang="en-GB" b="1" dirty="0" err="1">
                <a:latin typeface="Constantia" panose="02030602050306030303" pitchFamily="18" charset="0"/>
              </a:rPr>
              <a:t>Buncher</a:t>
            </a:r>
            <a:r>
              <a:rPr lang="en-GB" b="1" dirty="0">
                <a:latin typeface="Constantia" panose="02030602050306030303" pitchFamily="18" charset="0"/>
              </a:rPr>
              <a:t>)</a:t>
            </a:r>
          </a:p>
          <a:p>
            <a:pPr marL="563563" lvl="1" indent="-342900">
              <a:lnSpc>
                <a:spcPct val="120000"/>
              </a:lnSpc>
              <a:buFont typeface="Symbol" panose="05050102010706020507" pitchFamily="18" charset="2"/>
              <a:buChar char="®"/>
            </a:pPr>
            <a:r>
              <a:rPr lang="en-GB" b="1" dirty="0">
                <a:solidFill>
                  <a:srgbClr val="1F497D"/>
                </a:solidFill>
                <a:latin typeface="Constantia" panose="02030602050306030303" pitchFamily="18" charset="0"/>
              </a:rPr>
              <a:t>Modulates electron velocity</a:t>
            </a:r>
          </a:p>
          <a:p>
            <a:pPr>
              <a:lnSpc>
                <a:spcPct val="120000"/>
              </a:lnSpc>
            </a:pPr>
            <a:r>
              <a:rPr lang="en-GB" b="1" dirty="0">
                <a:latin typeface="Constantia" panose="02030602050306030303" pitchFamily="18" charset="0"/>
              </a:rPr>
              <a:t>Drift space</a:t>
            </a:r>
          </a:p>
          <a:p>
            <a:pPr marL="563563" lvl="1" indent="-342900">
              <a:lnSpc>
                <a:spcPct val="120000"/>
              </a:lnSpc>
              <a:buFont typeface="Symbol" panose="05050102010706020507" pitchFamily="18" charset="2"/>
              <a:buChar char="®"/>
            </a:pPr>
            <a:r>
              <a:rPr lang="en-GB" b="1" dirty="0">
                <a:solidFill>
                  <a:srgbClr val="1F497D"/>
                </a:solidFill>
                <a:latin typeface="Constantia" panose="02030602050306030303" pitchFamily="18" charset="0"/>
              </a:rPr>
              <a:t>Faster electrons catch up</a:t>
            </a:r>
          </a:p>
          <a:p>
            <a:pPr marL="563563" lvl="1" indent="-342900">
              <a:lnSpc>
                <a:spcPct val="120000"/>
              </a:lnSpc>
              <a:buFont typeface="Symbol" panose="05050102010706020507" pitchFamily="18" charset="2"/>
              <a:buChar char="®"/>
            </a:pPr>
            <a:r>
              <a:rPr lang="en-GB" b="1" dirty="0">
                <a:solidFill>
                  <a:srgbClr val="1F497D"/>
                </a:solidFill>
                <a:latin typeface="Constantia" panose="02030602050306030303" pitchFamily="18" charset="0"/>
              </a:rPr>
              <a:t>Slower electrons fall behind</a:t>
            </a:r>
          </a:p>
          <a:p>
            <a:pPr>
              <a:lnSpc>
                <a:spcPct val="120000"/>
              </a:lnSpc>
            </a:pPr>
            <a:r>
              <a:rPr lang="en-GB" b="1" dirty="0">
                <a:latin typeface="Constantia" panose="02030602050306030303" pitchFamily="18" charset="0"/>
              </a:rPr>
              <a:t>RF output cavity (Catcher)</a:t>
            </a:r>
          </a:p>
          <a:p>
            <a:pPr marL="449263" lvl="1">
              <a:lnSpc>
                <a:spcPct val="120000"/>
              </a:lnSpc>
            </a:pPr>
            <a:r>
              <a:rPr lang="en-GB" b="1" dirty="0">
                <a:latin typeface="Constantia" panose="02030602050306030303" pitchFamily="18" charset="0"/>
              </a:rPr>
              <a:t>Resonating </a:t>
            </a:r>
            <a:r>
              <a:rPr lang="en-GB" b="1" dirty="0" err="1">
                <a:latin typeface="Constantia" panose="02030602050306030303" pitchFamily="18" charset="0"/>
              </a:rPr>
              <a:t>atsame</a:t>
            </a:r>
            <a:r>
              <a:rPr lang="en-GB" b="1" dirty="0">
                <a:latin typeface="Constantia" panose="02030602050306030303" pitchFamily="18" charset="0"/>
              </a:rPr>
              <a:t> frequency</a:t>
            </a:r>
            <a:br>
              <a:rPr lang="en-GB" b="1" dirty="0">
                <a:latin typeface="Constantia" panose="02030602050306030303" pitchFamily="18" charset="0"/>
              </a:rPr>
            </a:br>
            <a:r>
              <a:rPr lang="en-GB" b="1" dirty="0">
                <a:latin typeface="Constantia" panose="02030602050306030303" pitchFamily="18" charset="0"/>
              </a:rPr>
              <a:t>as input cavity</a:t>
            </a:r>
          </a:p>
          <a:p>
            <a:pPr marL="449263" lvl="1">
              <a:lnSpc>
                <a:spcPct val="120000"/>
              </a:lnSpc>
            </a:pPr>
            <a:r>
              <a:rPr lang="en-GB" b="1" dirty="0">
                <a:latin typeface="Constantia" panose="02030602050306030303" pitchFamily="18" charset="0"/>
              </a:rPr>
              <a:t>At place where electrons are </a:t>
            </a:r>
            <a:r>
              <a:rPr lang="en-GB" b="1" dirty="0">
                <a:solidFill>
                  <a:srgbClr val="1F497D"/>
                </a:solidFill>
                <a:latin typeface="Constantia" panose="02030602050306030303" pitchFamily="18" charset="0"/>
              </a:rPr>
              <a:t>maximally bunched</a:t>
            </a:r>
          </a:p>
          <a:p>
            <a:pPr marL="449263" lvl="1">
              <a:lnSpc>
                <a:spcPct val="120000"/>
              </a:lnSpc>
            </a:pPr>
            <a:r>
              <a:rPr lang="en-GB" b="1" dirty="0">
                <a:latin typeface="Constantia" panose="02030602050306030303" pitchFamily="18" charset="0"/>
              </a:rPr>
              <a:t>Kinetic energy converted into voltage and extracted</a:t>
            </a:r>
          </a:p>
        </p:txBody>
      </p:sp>
    </p:spTree>
    <p:extLst>
      <p:ext uri="{BB962C8B-B14F-4D97-AF65-F5344CB8AC3E}">
        <p14:creationId xmlns:p14="http://schemas.microsoft.com/office/powerpoint/2010/main" val="2865085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Klystrons driving accelerators</a:t>
            </a:r>
            <a:endParaRPr lang="en-GB" sz="3200" dirty="0">
              <a:solidFill>
                <a:srgbClr val="1F497D"/>
              </a:solidFill>
              <a:latin typeface="Constantia" pitchFamily="18" charset="0"/>
            </a:endParaRPr>
          </a:p>
        </p:txBody>
      </p:sp>
      <p:sp>
        <p:nvSpPr>
          <p:cNvPr id="16" name="Rectangle 7"/>
          <p:cNvSpPr>
            <a:spLocks noChangeArrowheads="1"/>
          </p:cNvSpPr>
          <p:nvPr/>
        </p:nvSpPr>
        <p:spPr bwMode="auto">
          <a:xfrm>
            <a:off x="503237" y="838200"/>
            <a:ext cx="8137525" cy="838200"/>
          </a:xfrm>
          <a:prstGeom prst="rect">
            <a:avLst/>
          </a:prstGeom>
          <a:noFill/>
          <a:ln w="9525">
            <a:noFill/>
            <a:miter lim="800000"/>
            <a:headEnd/>
            <a:tailEnd/>
          </a:ln>
          <a:effectLst/>
        </p:spPr>
        <p:txBody>
          <a:bodyPr/>
          <a:lstStyle/>
          <a:p>
            <a:pPr marL="355600" indent="-355600" algn="l">
              <a:spcBef>
                <a:spcPct val="20000"/>
              </a:spcBef>
              <a:buClr>
                <a:schemeClr val="tx1"/>
              </a:buClr>
              <a:buFont typeface="Arial" panose="020B0604020202020204" pitchFamily="34" charset="0"/>
              <a:buChar char="•"/>
            </a:pPr>
            <a:r>
              <a:rPr lang="en-GB" sz="2000" b="1" dirty="0">
                <a:solidFill>
                  <a:srgbClr val="C0504D"/>
                </a:solidFill>
                <a:latin typeface="Constantia" pitchFamily="18" charset="0"/>
                <a:cs typeface="Times New Roman" pitchFamily="18" charset="0"/>
                <a:sym typeface="Wingdings" pitchFamily="2" charset="2"/>
              </a:rPr>
              <a:t>2 </a:t>
            </a:r>
            <a:r>
              <a:rPr lang="en-GB" sz="2000" b="1" dirty="0">
                <a:solidFill>
                  <a:srgbClr val="C0504D"/>
                </a:solidFill>
                <a:latin typeface="Constantia" pitchFamily="18" charset="0"/>
                <a:cs typeface="Times New Roman" pitchFamily="18" charset="0"/>
                <a:sym typeface="Symbol" panose="05050102010706020507" pitchFamily="18" charset="2"/>
              </a:rPr>
              <a:t> 8 cavities</a:t>
            </a:r>
            <a:r>
              <a:rPr lang="en-GB" sz="2000" b="1" dirty="0">
                <a:latin typeface="Constantia" pitchFamily="18" charset="0"/>
                <a:cs typeface="Times New Roman" pitchFamily="18" charset="0"/>
                <a:sym typeface="Symbol" panose="05050102010706020507" pitchFamily="18" charset="2"/>
              </a:rPr>
              <a:t>, each driven by separate 400 MHz klystron, </a:t>
            </a:r>
            <a:r>
              <a:rPr lang="en-GB" sz="2000" b="1" dirty="0">
                <a:solidFill>
                  <a:srgbClr val="C0504D"/>
                </a:solidFill>
                <a:latin typeface="Constantia" pitchFamily="18" charset="0"/>
                <a:cs typeface="Times New Roman" pitchFamily="18" charset="0"/>
                <a:sym typeface="Symbol" panose="05050102010706020507" pitchFamily="18" charset="2"/>
              </a:rPr>
              <a:t>330 kW</a:t>
            </a:r>
          </a:p>
          <a:p>
            <a:pPr marL="355600" indent="-355600" algn="l">
              <a:spcBef>
                <a:spcPct val="20000"/>
              </a:spcBef>
              <a:buClr>
                <a:schemeClr val="tx1"/>
              </a:buClr>
              <a:buFont typeface="Symbol" panose="05050102010706020507" pitchFamily="18" charset="2"/>
              <a:buChar char="®"/>
            </a:pPr>
            <a:r>
              <a:rPr lang="en-GB" sz="2000" b="1" dirty="0">
                <a:latin typeface="Constantia" pitchFamily="18" charset="0"/>
                <a:cs typeface="Times New Roman" pitchFamily="18" charset="0"/>
                <a:sym typeface="Symbol" panose="05050102010706020507" pitchFamily="18" charset="2"/>
              </a:rPr>
              <a:t>First klystron amplifiers powering a hadron collider</a:t>
            </a:r>
          </a:p>
          <a:p>
            <a:pPr marL="355600" indent="-3556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marL="355600" indent="-3556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marL="355600" indent="-3556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marL="355600" indent="-3556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marL="355600" indent="-3556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marL="355600" indent="-3556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Symbol" panose="05050102010706020507" pitchFamily="18" charset="2"/>
            </a:endParaRPr>
          </a:p>
          <a:p>
            <a:pPr marL="355600" indent="-355600" algn="l">
              <a:spcBef>
                <a:spcPct val="20000"/>
              </a:spcBef>
              <a:buClr>
                <a:schemeClr val="tx1"/>
              </a:buClr>
            </a:pPr>
            <a:endParaRPr lang="en-GB" sz="2100" b="1" dirty="0">
              <a:latin typeface="Constantia" pitchFamily="18" charset="0"/>
              <a:cs typeface="Times New Roman" pitchFamily="18" charset="0"/>
              <a:sym typeface="Symbol" panose="05050102010706020507" pitchFamily="18" charset="2"/>
            </a:endParaRPr>
          </a:p>
          <a:p>
            <a:pPr marL="355600" indent="-355600" algn="l">
              <a:spcBef>
                <a:spcPct val="20000"/>
              </a:spcBef>
              <a:buClr>
                <a:schemeClr val="tx1"/>
              </a:buClr>
            </a:pPr>
            <a:endParaRPr lang="en-GB" sz="2100" b="1" dirty="0">
              <a:latin typeface="Constantia" pitchFamily="18" charset="0"/>
              <a:cs typeface="Times New Roman" pitchFamily="18" charset="0"/>
              <a:sym typeface="Symbol" panose="05050102010706020507" pitchFamily="18" charset="2"/>
            </a:endParaRPr>
          </a:p>
          <a:p>
            <a:pPr marL="355600" indent="-355600" algn="l">
              <a:spcBef>
                <a:spcPct val="20000"/>
              </a:spcBef>
              <a:buClr>
                <a:schemeClr val="tx1"/>
              </a:buClr>
              <a:buFont typeface="Arial" panose="020B0604020202020204" pitchFamily="34" charset="0"/>
              <a:buChar char="•"/>
            </a:pPr>
            <a:r>
              <a:rPr lang="en-GB" sz="2000" b="1" dirty="0">
                <a:latin typeface="Constantia" pitchFamily="18" charset="0"/>
                <a:cs typeface="Times New Roman" pitchFamily="18" charset="0"/>
                <a:sym typeface="Symbol" panose="05050102010706020507" pitchFamily="18" charset="2"/>
              </a:rPr>
              <a:t>Significantly more</a:t>
            </a:r>
            <a:br>
              <a:rPr lang="en-GB" sz="2000" b="1" dirty="0">
                <a:latin typeface="Constantia" pitchFamily="18" charset="0"/>
                <a:cs typeface="Times New Roman" pitchFamily="18" charset="0"/>
                <a:sym typeface="Symbol" panose="05050102010706020507" pitchFamily="18" charset="2"/>
              </a:rPr>
            </a:br>
            <a:r>
              <a:rPr lang="en-GB" sz="2000" b="1" dirty="0">
                <a:latin typeface="Constantia" pitchFamily="18" charset="0"/>
                <a:cs typeface="Times New Roman" pitchFamily="18" charset="0"/>
                <a:sym typeface="Symbol" panose="05050102010706020507" pitchFamily="18" charset="2"/>
              </a:rPr>
              <a:t>power was required</a:t>
            </a:r>
            <a:br>
              <a:rPr lang="en-GB" sz="2000" b="1" dirty="0">
                <a:latin typeface="Constantia" pitchFamily="18" charset="0"/>
                <a:cs typeface="Times New Roman" pitchFamily="18" charset="0"/>
                <a:sym typeface="Symbol" panose="05050102010706020507" pitchFamily="18" charset="2"/>
              </a:rPr>
            </a:br>
            <a:r>
              <a:rPr lang="en-GB" sz="2000" b="1" dirty="0">
                <a:latin typeface="Constantia" pitchFamily="18" charset="0"/>
                <a:cs typeface="Times New Roman" pitchFamily="18" charset="0"/>
                <a:sym typeface="Symbol" panose="05050102010706020507" pitchFamily="18" charset="2"/>
              </a:rPr>
              <a:t>to feed LEP (until 2000)</a:t>
            </a:r>
          </a:p>
          <a:p>
            <a:pPr marL="355600" indent="-355600" algn="l">
              <a:spcBef>
                <a:spcPct val="20000"/>
              </a:spcBef>
              <a:buClr>
                <a:schemeClr val="tx1"/>
              </a:buClr>
              <a:buFont typeface="Symbol" panose="05050102010706020507" pitchFamily="18" charset="2"/>
              <a:buChar char="®"/>
            </a:pPr>
            <a:r>
              <a:rPr lang="en-GB" sz="2000" b="1" dirty="0">
                <a:latin typeface="Constantia" pitchFamily="18" charset="0"/>
                <a:cs typeface="Times New Roman" pitchFamily="18" charset="0"/>
                <a:sym typeface="Symbol" panose="05050102010706020507" pitchFamily="18" charset="2"/>
              </a:rPr>
              <a:t>About </a:t>
            </a:r>
            <a:r>
              <a:rPr lang="en-GB" sz="2000" b="1" dirty="0">
                <a:solidFill>
                  <a:srgbClr val="C0504D"/>
                </a:solidFill>
                <a:latin typeface="Constantia" pitchFamily="18" charset="0"/>
                <a:cs typeface="Times New Roman" pitchFamily="18" charset="0"/>
                <a:sym typeface="Symbol" panose="05050102010706020507" pitchFamily="18" charset="2"/>
              </a:rPr>
              <a:t>50 MW CW was</a:t>
            </a:r>
            <a:br>
              <a:rPr lang="en-GB" sz="2000" b="1" dirty="0">
                <a:solidFill>
                  <a:srgbClr val="C0504D"/>
                </a:solidFill>
                <a:latin typeface="Constantia" pitchFamily="18" charset="0"/>
                <a:cs typeface="Times New Roman" pitchFamily="18" charset="0"/>
                <a:sym typeface="Symbol" panose="05050102010706020507" pitchFamily="18" charset="2"/>
              </a:rPr>
            </a:br>
            <a:r>
              <a:rPr lang="en-GB" sz="2000" b="1" dirty="0">
                <a:solidFill>
                  <a:srgbClr val="C0504D"/>
                </a:solidFill>
                <a:latin typeface="Constantia" pitchFamily="18" charset="0"/>
                <a:cs typeface="Times New Roman" pitchFamily="18" charset="0"/>
                <a:sym typeface="Symbol" panose="05050102010706020507" pitchFamily="18" charset="2"/>
              </a:rPr>
              <a:t>installed at 352 MHz</a:t>
            </a:r>
            <a:endParaRPr lang="en-GB" sz="2000" b="1" dirty="0">
              <a:solidFill>
                <a:srgbClr val="C0504D"/>
              </a:solidFill>
              <a:latin typeface="Constantia" pitchFamily="18" charset="0"/>
              <a:cs typeface="Times New Roman" pitchFamily="18" charset="0"/>
              <a:sym typeface="Wingdings" pitchFamily="2" charset="2"/>
            </a:endParaRPr>
          </a:p>
          <a:p>
            <a:pPr marL="355600" indent="-3556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21" name="TextBox 20"/>
          <p:cNvSpPr txBox="1"/>
          <p:nvPr/>
        </p:nvSpPr>
        <p:spPr>
          <a:xfrm rot="16200000">
            <a:off x="4552529" y="3552573"/>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99287" y="1808613"/>
            <a:ext cx="1301013" cy="2522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 1"/>
          <p:cNvGrpSpPr/>
          <p:nvPr/>
        </p:nvGrpSpPr>
        <p:grpSpPr>
          <a:xfrm>
            <a:off x="2618408" y="1808613"/>
            <a:ext cx="2499692" cy="2550422"/>
            <a:chOff x="4752008" y="1808613"/>
            <a:chExt cx="3528392" cy="3600000"/>
          </a:xfrm>
        </p:grpSpPr>
        <p:pic>
          <p:nvPicPr>
            <p:cNvPr id="15" name="Picture 16" descr="http://pmy.web.cern.ch/pmy/DSCN1064.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065874" y="1808613"/>
              <a:ext cx="3214526" cy="36000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8" descr="http://www.google.fr/url?source=imglanding&amp;ct=img&amp;q=http://images.clipartpanda.com/man-standing-silhouette-biyMAaGiL.png&amp;sa=X&amp;ei=KX9DVdP4DoSt7AbxioGoDA&amp;ved=0CAkQ8wc&amp;usg=AFQjCNHl359ZsRRG5GHa-yVXiemTJaFWBQ"/>
            <p:cNvPicPr>
              <a:picLocks noChangeAspect="1" noChangeArrowheads="1"/>
            </p:cNvPicPr>
            <p:nvPr/>
          </p:nvPicPr>
          <p:blipFill>
            <a:blip r:embed="rId4">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752008" y="3536485"/>
              <a:ext cx="1440000" cy="1440000"/>
            </a:xfrm>
            <a:prstGeom prst="rect">
              <a:avLst/>
            </a:prstGeom>
            <a:noFill/>
            <a:extLst>
              <a:ext uri="{909E8E84-426E-40DD-AFC4-6F175D3DCCD1}">
                <a14:hiddenFill xmlns:a14="http://schemas.microsoft.com/office/drawing/2010/main">
                  <a:solidFill>
                    <a:srgbClr val="FFFFFF"/>
                  </a:solidFill>
                </a14:hiddenFill>
              </a:ext>
            </a:extLst>
          </p:spPr>
        </p:pic>
      </p:gr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42516" y="4804593"/>
            <a:ext cx="4089400" cy="1755701"/>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6352330" y="2421041"/>
            <a:ext cx="1391479" cy="2523600"/>
          </a:xfrm>
          <a:prstGeom prst="rect">
            <a:avLst/>
          </a:prstGeom>
        </p:spPr>
      </p:pic>
      <p:sp>
        <p:nvSpPr>
          <p:cNvPr id="22" name="TextBox 21"/>
          <p:cNvSpPr txBox="1"/>
          <p:nvPr/>
        </p:nvSpPr>
        <p:spPr>
          <a:xfrm rot="16200000">
            <a:off x="7702449" y="3548630"/>
            <a:ext cx="1458669"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G. </a:t>
            </a:r>
            <a:r>
              <a:rPr lang="en-GB" sz="1477" b="1" dirty="0" err="1">
                <a:solidFill>
                  <a:prstClr val="black"/>
                </a:solidFill>
                <a:latin typeface="Constantia" panose="02030602050306030303" pitchFamily="18" charset="0"/>
              </a:rPr>
              <a:t>McMonagle</a:t>
            </a:r>
            <a:endParaRPr lang="en-US" sz="1477" b="1" dirty="0">
              <a:solidFill>
                <a:prstClr val="black"/>
              </a:solidFill>
              <a:latin typeface="Constantia" panose="02030602050306030303" pitchFamily="18" charset="0"/>
            </a:endParaRPr>
          </a:p>
        </p:txBody>
      </p:sp>
      <p:sp>
        <p:nvSpPr>
          <p:cNvPr id="23" name="Rectangle 7"/>
          <p:cNvSpPr>
            <a:spLocks noChangeArrowheads="1"/>
          </p:cNvSpPr>
          <p:nvPr/>
        </p:nvSpPr>
        <p:spPr bwMode="auto">
          <a:xfrm>
            <a:off x="5786269" y="1882201"/>
            <a:ext cx="2786063" cy="838200"/>
          </a:xfrm>
          <a:prstGeom prst="rect">
            <a:avLst/>
          </a:prstGeom>
          <a:noFill/>
          <a:ln w="9525">
            <a:noFill/>
            <a:miter lim="800000"/>
            <a:headEnd/>
            <a:tailEnd/>
          </a:ln>
          <a:effectLst/>
        </p:spPr>
        <p:txBody>
          <a:bodyPr/>
          <a:lstStyle/>
          <a:p>
            <a:pPr marL="355600" indent="-355600" algn="l">
              <a:spcBef>
                <a:spcPct val="20000"/>
              </a:spcBef>
              <a:buClr>
                <a:schemeClr val="tx1"/>
              </a:buClr>
              <a:buFont typeface="Arial" panose="020B0604020202020204" pitchFamily="34" charset="0"/>
              <a:buChar char="•"/>
            </a:pPr>
            <a:r>
              <a:rPr lang="en-GB" sz="2000" b="1" dirty="0">
                <a:latin typeface="Constantia" pitchFamily="18" charset="0"/>
                <a:cs typeface="Times New Roman" pitchFamily="18" charset="0"/>
                <a:sym typeface="Wingdings" pitchFamily="2" charset="2"/>
              </a:rPr>
              <a:t>12 GHz pulsed klystron for CLIC</a:t>
            </a:r>
          </a:p>
          <a:p>
            <a:pPr marL="355600" indent="-355600" algn="l">
              <a:spcBef>
                <a:spcPct val="20000"/>
              </a:spcBef>
              <a:buClr>
                <a:schemeClr val="tx1"/>
              </a:buClr>
              <a:buFont typeface="Symbol" panose="05050102010706020507" pitchFamily="18" charset="2"/>
              <a:buChar char="®"/>
            </a:pPr>
            <a:r>
              <a:rPr lang="en-GB" sz="2000" b="1" dirty="0">
                <a:solidFill>
                  <a:srgbClr val="C0504D"/>
                </a:solidFill>
                <a:latin typeface="Constantia" pitchFamily="18" charset="0"/>
                <a:cs typeface="Times New Roman" pitchFamily="18" charset="0"/>
                <a:sym typeface="Wingdings" pitchFamily="2" charset="2"/>
              </a:rPr>
              <a:t>50 MW in 1.5 </a:t>
            </a:r>
            <a:r>
              <a:rPr lang="en-GB" sz="2000" b="1" dirty="0" err="1">
                <a:solidFill>
                  <a:srgbClr val="C0504D"/>
                </a:solidFill>
                <a:latin typeface="Symbol" panose="05050102010706020507" pitchFamily="18" charset="2"/>
                <a:cs typeface="Times New Roman" pitchFamily="18" charset="0"/>
                <a:sym typeface="Wingdings" pitchFamily="2" charset="2"/>
              </a:rPr>
              <a:t>m</a:t>
            </a:r>
            <a:r>
              <a:rPr lang="en-GB" sz="2000" b="1" dirty="0" err="1">
                <a:solidFill>
                  <a:srgbClr val="C0504D"/>
                </a:solidFill>
                <a:latin typeface="Constantia" pitchFamily="18" charset="0"/>
                <a:cs typeface="Times New Roman" pitchFamily="18" charset="0"/>
                <a:sym typeface="Wingdings" pitchFamily="2" charset="2"/>
              </a:rPr>
              <a:t>s</a:t>
            </a:r>
            <a:endParaRPr lang="en-GB" sz="2100" b="1" dirty="0">
              <a:solidFill>
                <a:srgbClr val="C0504D"/>
              </a:solidFill>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7628579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29150" y="892174"/>
            <a:ext cx="3886200" cy="5318126"/>
          </a:xfrm>
        </p:spPr>
        <p:txBody>
          <a:bodyPr>
            <a:normAutofit fontScale="70000" lnSpcReduction="20000"/>
          </a:bodyPr>
          <a:lstStyle/>
          <a:p>
            <a:pPr>
              <a:lnSpc>
                <a:spcPct val="120000"/>
              </a:lnSpc>
            </a:pPr>
            <a:r>
              <a:rPr lang="en-US" b="1" dirty="0">
                <a:latin typeface="Constantia" panose="02030602050306030303" pitchFamily="18" charset="0"/>
              </a:rPr>
              <a:t>In a </a:t>
            </a:r>
            <a:r>
              <a:rPr lang="en-US" b="1" dirty="0">
                <a:solidFill>
                  <a:srgbClr val="1F497D"/>
                </a:solidFill>
                <a:latin typeface="Constantia" panose="02030602050306030303" pitchFamily="18" charset="0"/>
              </a:rPr>
              <a:t>push-pull</a:t>
            </a:r>
            <a:r>
              <a:rPr lang="en-US" b="1" dirty="0">
                <a:latin typeface="Constantia" panose="02030602050306030303" pitchFamily="18" charset="0"/>
              </a:rPr>
              <a:t> circuit the RF signal is applied to </a:t>
            </a:r>
            <a:r>
              <a:rPr lang="en-US" b="1" dirty="0">
                <a:solidFill>
                  <a:srgbClr val="1F497D"/>
                </a:solidFill>
                <a:latin typeface="Constantia" panose="02030602050306030303" pitchFamily="18" charset="0"/>
              </a:rPr>
              <a:t>two devices</a:t>
            </a:r>
          </a:p>
          <a:p>
            <a:pPr lvl="1">
              <a:lnSpc>
                <a:spcPct val="120000"/>
              </a:lnSpc>
            </a:pPr>
            <a:r>
              <a:rPr lang="en-US" b="1" dirty="0">
                <a:latin typeface="Constantia" panose="02030602050306030303" pitchFamily="18" charset="0"/>
              </a:rPr>
              <a:t>One of the devices is active on the positive voltage swing and off during the negative voltage swing</a:t>
            </a:r>
          </a:p>
          <a:p>
            <a:pPr lvl="1">
              <a:lnSpc>
                <a:spcPct val="120000"/>
              </a:lnSpc>
            </a:pPr>
            <a:r>
              <a:rPr lang="en-US" b="1" dirty="0">
                <a:latin typeface="Constantia" panose="02030602050306030303" pitchFamily="18" charset="0"/>
              </a:rPr>
              <a:t>The other device works in the opposite manner so that the two devices conduct half the time</a:t>
            </a:r>
          </a:p>
          <a:p>
            <a:pPr lvl="1">
              <a:lnSpc>
                <a:spcPct val="120000"/>
              </a:lnSpc>
              <a:buFont typeface="Symbol" panose="05050102010706020507" pitchFamily="18" charset="2"/>
              <a:buChar char="®"/>
            </a:pPr>
            <a:r>
              <a:rPr lang="en-US" b="1" dirty="0">
                <a:solidFill>
                  <a:srgbClr val="1F497D"/>
                </a:solidFill>
                <a:latin typeface="Constantia" panose="02030602050306030303" pitchFamily="18" charset="0"/>
              </a:rPr>
              <a:t>The full RF signal is then amplified</a:t>
            </a:r>
          </a:p>
          <a:p>
            <a:pPr>
              <a:lnSpc>
                <a:spcPct val="120000"/>
              </a:lnSpc>
            </a:pPr>
            <a:endParaRPr lang="en-US" b="1" dirty="0">
              <a:latin typeface="Constantia" panose="02030602050306030303" pitchFamily="18" charset="0"/>
            </a:endParaRPr>
          </a:p>
          <a:p>
            <a:pPr>
              <a:lnSpc>
                <a:spcPct val="120000"/>
              </a:lnSpc>
              <a:buFont typeface="Symbol" panose="05050102010706020507" pitchFamily="18" charset="2"/>
              <a:buChar char="®"/>
            </a:pPr>
            <a:r>
              <a:rPr lang="en-US" b="1" dirty="0">
                <a:solidFill>
                  <a:srgbClr val="C0504D"/>
                </a:solidFill>
                <a:latin typeface="Constantia" panose="02030602050306030303" pitchFamily="18" charset="0"/>
              </a:rPr>
              <a:t>Needs two different type of devices</a:t>
            </a:r>
            <a:endParaRPr lang="en-GB" b="1" dirty="0">
              <a:solidFill>
                <a:srgbClr val="C0504D"/>
              </a:solidFill>
              <a:latin typeface="Constantia" panose="02030602050306030303" pitchFamily="18" charset="0"/>
            </a:endParaRPr>
          </a:p>
        </p:txBody>
      </p:sp>
      <p:sp>
        <p:nvSpPr>
          <p:cNvPr id="3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RF solid state amplifiers</a:t>
            </a:r>
            <a:endParaRPr lang="en-GB" sz="3200" dirty="0">
              <a:solidFill>
                <a:srgbClr val="1F497D"/>
              </a:solidFill>
              <a:latin typeface="Constantia" pitchFamily="18" charset="0"/>
            </a:endParaRPr>
          </a:p>
        </p:txBody>
      </p:sp>
      <p:grpSp>
        <p:nvGrpSpPr>
          <p:cNvPr id="8" name="Group 7"/>
          <p:cNvGrpSpPr/>
          <p:nvPr/>
        </p:nvGrpSpPr>
        <p:grpSpPr>
          <a:xfrm>
            <a:off x="1493658" y="1093061"/>
            <a:ext cx="2619273" cy="3130681"/>
            <a:chOff x="1493658" y="1093061"/>
            <a:chExt cx="2619273" cy="3130681"/>
          </a:xfrm>
        </p:grpSpPr>
        <p:cxnSp>
          <p:nvCxnSpPr>
            <p:cNvPr id="12" name="Straight Connector 11"/>
            <p:cNvCxnSpPr/>
            <p:nvPr/>
          </p:nvCxnSpPr>
          <p:spPr>
            <a:xfrm>
              <a:off x="2411760" y="1955490"/>
              <a:ext cx="0" cy="17281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411760" y="1955490"/>
              <a:ext cx="37804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411760" y="3683682"/>
              <a:ext cx="37804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789802" y="1739466"/>
              <a:ext cx="0" cy="432048"/>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789802" y="3467658"/>
              <a:ext cx="0" cy="43204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789802" y="1774424"/>
              <a:ext cx="162018" cy="7200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2789802" y="2063502"/>
              <a:ext cx="162018" cy="108012"/>
            </a:xfrm>
            <a:prstGeom prst="line">
              <a:avLst/>
            </a:prstGeom>
            <a:ln w="25400">
              <a:solidFill>
                <a:srgbClr val="00B050"/>
              </a:solidFill>
              <a:headEnd type="triangle"/>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925706" y="2819586"/>
              <a:ext cx="486054" cy="0"/>
            </a:xfrm>
            <a:prstGeom prst="line">
              <a:avLst/>
            </a:prstGeom>
            <a:ln w="25400">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951820" y="1577448"/>
              <a:ext cx="0" cy="196976"/>
            </a:xfrm>
            <a:prstGeom prst="line">
              <a:avLst/>
            </a:prstGeom>
            <a:ln w="25400">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789802" y="3490912"/>
              <a:ext cx="162018" cy="108000"/>
            </a:xfrm>
            <a:prstGeom prst="line">
              <a:avLst/>
            </a:prstGeom>
            <a:ln w="25400">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789802" y="3791694"/>
              <a:ext cx="162018" cy="72000"/>
            </a:xfrm>
            <a:prstGeom prst="line">
              <a:avLst/>
            </a:prstGeom>
            <a:ln w="25400">
              <a:solidFill>
                <a:srgbClr val="FF0000"/>
              </a:solidFill>
              <a:head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951820" y="2171514"/>
              <a:ext cx="0" cy="648072"/>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951820" y="2819586"/>
              <a:ext cx="540060" cy="0"/>
            </a:xfrm>
            <a:prstGeom prst="line">
              <a:avLst/>
            </a:prstGeom>
            <a:ln w="254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951820" y="3863694"/>
              <a:ext cx="0" cy="2520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843808" y="4115730"/>
              <a:ext cx="21602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897826" y="4169736"/>
              <a:ext cx="10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924886" y="4223742"/>
              <a:ext cx="5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024000" y="1820475"/>
              <a:ext cx="877163" cy="307777"/>
            </a:xfrm>
            <a:prstGeom prst="rect">
              <a:avLst/>
            </a:prstGeom>
            <a:noFill/>
          </p:spPr>
          <p:txBody>
            <a:bodyPr wrap="none" rtlCol="0">
              <a:spAutoFit/>
            </a:bodyPr>
            <a:lstStyle/>
            <a:p>
              <a:r>
                <a:rPr lang="en-GB" sz="1400" dirty="0">
                  <a:latin typeface="Constantia" panose="02030602050306030303" pitchFamily="18" charset="0"/>
                </a:rPr>
                <a:t>NPN BJT</a:t>
              </a:r>
            </a:p>
          </p:txBody>
        </p:sp>
        <p:sp>
          <p:nvSpPr>
            <p:cNvPr id="47" name="TextBox 46"/>
            <p:cNvSpPr txBox="1"/>
            <p:nvPr/>
          </p:nvSpPr>
          <p:spPr>
            <a:xfrm>
              <a:off x="3024000" y="3564371"/>
              <a:ext cx="844975" cy="307777"/>
            </a:xfrm>
            <a:prstGeom prst="rect">
              <a:avLst/>
            </a:prstGeom>
            <a:noFill/>
          </p:spPr>
          <p:txBody>
            <a:bodyPr wrap="none" rtlCol="0">
              <a:spAutoFit/>
            </a:bodyPr>
            <a:lstStyle/>
            <a:p>
              <a:r>
                <a:rPr lang="en-GB" sz="1400" dirty="0">
                  <a:latin typeface="Constantia" panose="02030602050306030303" pitchFamily="18" charset="0"/>
                </a:rPr>
                <a:t>PNP BJT</a:t>
              </a:r>
            </a:p>
          </p:txBody>
        </p:sp>
        <p:sp>
          <p:nvSpPr>
            <p:cNvPr id="54" name="TextBox 53"/>
            <p:cNvSpPr txBox="1"/>
            <p:nvPr/>
          </p:nvSpPr>
          <p:spPr>
            <a:xfrm>
              <a:off x="1673184" y="2441544"/>
              <a:ext cx="471604" cy="369332"/>
            </a:xfrm>
            <a:prstGeom prst="rect">
              <a:avLst/>
            </a:prstGeom>
            <a:noFill/>
          </p:spPr>
          <p:txBody>
            <a:bodyPr wrap="none" rtlCol="0">
              <a:spAutoFit/>
            </a:bodyPr>
            <a:lstStyle/>
            <a:p>
              <a:r>
                <a:rPr lang="en-GB" i="1" dirty="0">
                  <a:latin typeface="Constantia" panose="02030602050306030303" pitchFamily="18" charset="0"/>
                </a:rPr>
                <a:t>V</a:t>
              </a:r>
              <a:r>
                <a:rPr lang="en-GB" baseline="-25000" dirty="0">
                  <a:latin typeface="Constantia" panose="02030602050306030303" pitchFamily="18" charset="0"/>
                </a:rPr>
                <a:t>in</a:t>
              </a:r>
            </a:p>
          </p:txBody>
        </p:sp>
        <p:cxnSp>
          <p:nvCxnSpPr>
            <p:cNvPr id="59" name="Straight Connector 58"/>
            <p:cNvCxnSpPr/>
            <p:nvPr/>
          </p:nvCxnSpPr>
          <p:spPr>
            <a:xfrm>
              <a:off x="2951820" y="2819586"/>
              <a:ext cx="0" cy="67132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1" name="Arc 70"/>
            <p:cNvSpPr/>
            <p:nvPr/>
          </p:nvSpPr>
          <p:spPr>
            <a:xfrm>
              <a:off x="1574649" y="2739899"/>
              <a:ext cx="80991" cy="161982"/>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5" name="Arc 74"/>
            <p:cNvSpPr/>
            <p:nvPr/>
          </p:nvSpPr>
          <p:spPr>
            <a:xfrm flipV="1">
              <a:off x="1493658" y="2739881"/>
              <a:ext cx="80991" cy="161982"/>
            </a:xfrm>
            <a:prstGeom prst="arc">
              <a:avLst>
                <a:gd name="adj1" fmla="val 10754166"/>
                <a:gd name="adj2" fmla="val 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6" name="Arc 75"/>
            <p:cNvSpPr/>
            <p:nvPr/>
          </p:nvSpPr>
          <p:spPr>
            <a:xfrm>
              <a:off x="4031940" y="2441544"/>
              <a:ext cx="80991" cy="810000"/>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7" name="Arc 76"/>
            <p:cNvSpPr/>
            <p:nvPr/>
          </p:nvSpPr>
          <p:spPr>
            <a:xfrm flipV="1">
              <a:off x="3950949" y="2441544"/>
              <a:ext cx="80991" cy="810000"/>
            </a:xfrm>
            <a:prstGeom prst="arc">
              <a:avLst>
                <a:gd name="adj1" fmla="val 10754166"/>
                <a:gd name="adj2" fmla="val 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36" name="TextBox 35"/>
            <p:cNvSpPr txBox="1"/>
            <p:nvPr/>
          </p:nvSpPr>
          <p:spPr>
            <a:xfrm>
              <a:off x="2686834" y="1093061"/>
              <a:ext cx="554960" cy="369332"/>
            </a:xfrm>
            <a:prstGeom prst="rect">
              <a:avLst/>
            </a:prstGeom>
            <a:noFill/>
          </p:spPr>
          <p:txBody>
            <a:bodyPr wrap="none" rtlCol="0">
              <a:spAutoFit/>
            </a:bodyPr>
            <a:lstStyle/>
            <a:p>
              <a:r>
                <a:rPr lang="en-GB" i="1" dirty="0">
                  <a:latin typeface="Constantia" panose="02030602050306030303" pitchFamily="18" charset="0"/>
                </a:rPr>
                <a:t>V</a:t>
              </a:r>
              <a:r>
                <a:rPr lang="en-GB" baseline="-25000" dirty="0">
                  <a:latin typeface="Constantia" panose="02030602050306030303" pitchFamily="18" charset="0"/>
                </a:rPr>
                <a:t>DC</a:t>
              </a:r>
            </a:p>
          </p:txBody>
        </p:sp>
        <p:sp>
          <p:nvSpPr>
            <p:cNvPr id="37" name="TextBox 36"/>
            <p:cNvSpPr txBox="1"/>
            <p:nvPr/>
          </p:nvSpPr>
          <p:spPr>
            <a:xfrm>
              <a:off x="3350513" y="2441544"/>
              <a:ext cx="564578" cy="369332"/>
            </a:xfrm>
            <a:prstGeom prst="rect">
              <a:avLst/>
            </a:prstGeom>
            <a:noFill/>
          </p:spPr>
          <p:txBody>
            <a:bodyPr wrap="none" rtlCol="0">
              <a:spAutoFit/>
            </a:bodyPr>
            <a:lstStyle/>
            <a:p>
              <a:r>
                <a:rPr lang="en-GB" i="1" dirty="0" err="1">
                  <a:latin typeface="Constantia" panose="02030602050306030303" pitchFamily="18" charset="0"/>
                </a:rPr>
                <a:t>V</a:t>
              </a:r>
              <a:r>
                <a:rPr lang="en-GB" baseline="-25000" dirty="0" err="1">
                  <a:latin typeface="Constantia" panose="02030602050306030303" pitchFamily="18" charset="0"/>
                </a:rPr>
                <a:t>out</a:t>
              </a:r>
              <a:endParaRPr lang="en-GB" baseline="-25000" dirty="0">
                <a:latin typeface="Constantia" panose="02030602050306030303" pitchFamily="18" charset="0"/>
              </a:endParaRPr>
            </a:p>
          </p:txBody>
        </p:sp>
      </p:grpSp>
      <p:sp>
        <p:nvSpPr>
          <p:cNvPr id="42" name="TextBox 41"/>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
        <p:nvSpPr>
          <p:cNvPr id="38" name="TextBox 37"/>
          <p:cNvSpPr txBox="1"/>
          <p:nvPr/>
        </p:nvSpPr>
        <p:spPr>
          <a:xfrm>
            <a:off x="1494633" y="4636792"/>
            <a:ext cx="2968505" cy="338554"/>
          </a:xfrm>
          <a:prstGeom prst="rect">
            <a:avLst/>
          </a:prstGeom>
          <a:noFill/>
        </p:spPr>
        <p:txBody>
          <a:bodyPr wrap="none" rtlCol="0">
            <a:spAutoFit/>
          </a:bodyPr>
          <a:lstStyle/>
          <a:p>
            <a:r>
              <a:rPr lang="en-GB" sz="1600" dirty="0">
                <a:latin typeface="Constantia" panose="02030602050306030303" pitchFamily="18" charset="0"/>
              </a:rPr>
              <a:t>BJT: Bipolar Junction Transistor</a:t>
            </a:r>
          </a:p>
        </p:txBody>
      </p:sp>
    </p:spTree>
    <p:extLst>
      <p:ext uri="{BB962C8B-B14F-4D97-AF65-F5344CB8AC3E}">
        <p14:creationId xmlns:p14="http://schemas.microsoft.com/office/powerpoint/2010/main" val="16026984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29150" y="815975"/>
            <a:ext cx="3886200" cy="4351338"/>
          </a:xfrm>
        </p:spPr>
        <p:txBody>
          <a:bodyPr>
            <a:normAutofit fontScale="62500" lnSpcReduction="20000"/>
          </a:bodyPr>
          <a:lstStyle/>
          <a:p>
            <a:pPr>
              <a:lnSpc>
                <a:spcPct val="120000"/>
              </a:lnSpc>
            </a:pPr>
            <a:r>
              <a:rPr lang="en-US" b="1" dirty="0">
                <a:latin typeface="Constantia" panose="02030602050306030303" pitchFamily="18" charset="0"/>
              </a:rPr>
              <a:t>Another </a:t>
            </a:r>
            <a:r>
              <a:rPr lang="en-US" b="1" dirty="0">
                <a:solidFill>
                  <a:srgbClr val="1F497D"/>
                </a:solidFill>
                <a:latin typeface="Constantia" panose="02030602050306030303" pitchFamily="18" charset="0"/>
              </a:rPr>
              <a:t>push-pull configuration</a:t>
            </a:r>
            <a:r>
              <a:rPr lang="en-US" b="1" dirty="0">
                <a:latin typeface="Constantia" panose="02030602050306030303" pitchFamily="18" charset="0"/>
              </a:rPr>
              <a:t> is to use a </a:t>
            </a:r>
            <a:r>
              <a:rPr lang="en-US" b="1" dirty="0" err="1">
                <a:latin typeface="Constantia" panose="02030602050306030303" pitchFamily="18" charset="0"/>
              </a:rPr>
              <a:t>balun</a:t>
            </a:r>
            <a:r>
              <a:rPr lang="en-US" b="1" dirty="0">
                <a:latin typeface="Constantia" panose="02030602050306030303" pitchFamily="18" charset="0"/>
              </a:rPr>
              <a:t> (balanced-unbalanced) </a:t>
            </a:r>
          </a:p>
          <a:p>
            <a:pPr lvl="1">
              <a:lnSpc>
                <a:spcPct val="120000"/>
              </a:lnSpc>
            </a:pPr>
            <a:r>
              <a:rPr lang="en-US" b="1" dirty="0">
                <a:latin typeface="Constantia" panose="02030602050306030303" pitchFamily="18" charset="0"/>
              </a:rPr>
              <a:t>Power splitter, equally dividing the input power between the two transistors</a:t>
            </a:r>
          </a:p>
          <a:p>
            <a:pPr lvl="1">
              <a:lnSpc>
                <a:spcPct val="120000"/>
              </a:lnSpc>
            </a:pPr>
            <a:r>
              <a:rPr lang="en-US" b="1" dirty="0" err="1">
                <a:latin typeface="Constantia" panose="02030602050306030303" pitchFamily="18" charset="0"/>
              </a:rPr>
              <a:t>Balun</a:t>
            </a:r>
            <a:r>
              <a:rPr lang="en-US" b="1" dirty="0">
                <a:latin typeface="Constantia" panose="02030602050306030303" pitchFamily="18" charset="0"/>
              </a:rPr>
              <a:t> keeps one port in phase and inverts the second port in phase </a:t>
            </a:r>
          </a:p>
          <a:p>
            <a:pPr>
              <a:lnSpc>
                <a:spcPct val="120000"/>
              </a:lnSpc>
            </a:pPr>
            <a:r>
              <a:rPr lang="en-US" b="1" dirty="0">
                <a:latin typeface="Constantia" panose="02030602050306030303" pitchFamily="18" charset="0"/>
              </a:rPr>
              <a:t>Since the signals are out of phase only one device is On at a time</a:t>
            </a:r>
          </a:p>
          <a:p>
            <a:pPr>
              <a:lnSpc>
                <a:spcPct val="120000"/>
              </a:lnSpc>
              <a:buFont typeface="Symbol" panose="05050102010706020507" pitchFamily="18" charset="2"/>
              <a:buChar char="®"/>
            </a:pPr>
            <a:r>
              <a:rPr lang="en-US" b="1" dirty="0">
                <a:solidFill>
                  <a:srgbClr val="1F497D"/>
                </a:solidFill>
                <a:latin typeface="Constantia" panose="02030602050306030303" pitchFamily="18" charset="0"/>
              </a:rPr>
              <a:t>This configuration is easier to manufacture since only one type of device is required</a:t>
            </a:r>
            <a:endParaRPr lang="en-GB" b="1" dirty="0">
              <a:solidFill>
                <a:srgbClr val="1F497D"/>
              </a:solidFill>
              <a:latin typeface="Constantia" panose="02030602050306030303" pitchFamily="18" charset="0"/>
            </a:endParaRPr>
          </a:p>
        </p:txBody>
      </p:sp>
      <p:sp>
        <p:nvSpPr>
          <p:cNvPr id="6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Basics of RF solid state amplifiers</a:t>
            </a:r>
            <a:endParaRPr lang="en-GB" sz="3200" dirty="0">
              <a:solidFill>
                <a:srgbClr val="1F497D"/>
              </a:solidFill>
              <a:latin typeface="Constantia" pitchFamily="18" charset="0"/>
            </a:endParaRPr>
          </a:p>
        </p:txBody>
      </p:sp>
      <p:grpSp>
        <p:nvGrpSpPr>
          <p:cNvPr id="10" name="Group 9"/>
          <p:cNvGrpSpPr/>
          <p:nvPr/>
        </p:nvGrpSpPr>
        <p:grpSpPr>
          <a:xfrm>
            <a:off x="1108760" y="1252800"/>
            <a:ext cx="3307880" cy="2970329"/>
            <a:chOff x="1108760" y="1177213"/>
            <a:chExt cx="3307880" cy="2970329"/>
          </a:xfrm>
        </p:grpSpPr>
        <p:sp>
          <p:nvSpPr>
            <p:cNvPr id="76" name="Rectangle 75"/>
            <p:cNvSpPr/>
            <p:nvPr/>
          </p:nvSpPr>
          <p:spPr>
            <a:xfrm>
              <a:off x="2087724" y="2635374"/>
              <a:ext cx="324000" cy="216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sp>
          <p:nvSpPr>
            <p:cNvPr id="77" name="Oval 76"/>
            <p:cNvSpPr/>
            <p:nvPr/>
          </p:nvSpPr>
          <p:spPr>
            <a:xfrm>
              <a:off x="2033718" y="2635398"/>
              <a:ext cx="108000" cy="2160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sp>
          <p:nvSpPr>
            <p:cNvPr id="78" name="Oval 77"/>
            <p:cNvSpPr/>
            <p:nvPr/>
          </p:nvSpPr>
          <p:spPr>
            <a:xfrm>
              <a:off x="2357754" y="2635374"/>
              <a:ext cx="108000" cy="2160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cxnSp>
          <p:nvCxnSpPr>
            <p:cNvPr id="12" name="Straight Connector 11"/>
            <p:cNvCxnSpPr/>
            <p:nvPr/>
          </p:nvCxnSpPr>
          <p:spPr>
            <a:xfrm>
              <a:off x="2519772" y="1879290"/>
              <a:ext cx="0" cy="8640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519772" y="1879290"/>
              <a:ext cx="27003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411760" y="3607482"/>
              <a:ext cx="37804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951820" y="1501248"/>
              <a:ext cx="0" cy="216024"/>
            </a:xfrm>
            <a:prstGeom prst="line">
              <a:avLst/>
            </a:prstGeom>
            <a:ln w="25400">
              <a:solidFill>
                <a:schemeClr val="tx1"/>
              </a:solidFill>
              <a:headEnd type="oval"/>
            </a:ln>
            <a:effectLst/>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951820" y="3823506"/>
              <a:ext cx="0" cy="216024"/>
            </a:xfrm>
            <a:prstGeom prst="line">
              <a:avLst/>
            </a:prstGeom>
            <a:ln w="254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843808" y="4039530"/>
              <a:ext cx="216024" cy="0"/>
            </a:xfrm>
            <a:prstGeom prst="line">
              <a:avLst/>
            </a:prstGeom>
            <a:ln w="254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897826" y="4093536"/>
              <a:ext cx="108000" cy="0"/>
            </a:xfrm>
            <a:prstGeom prst="line">
              <a:avLst/>
            </a:prstGeom>
            <a:ln w="254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924886" y="4147542"/>
              <a:ext cx="54000" cy="0"/>
            </a:xfrm>
            <a:prstGeom prst="line">
              <a:avLst/>
            </a:prstGeom>
            <a:ln w="254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2735796" y="1177213"/>
              <a:ext cx="410562" cy="276999"/>
            </a:xfrm>
            <a:prstGeom prst="rect">
              <a:avLst/>
            </a:prstGeom>
            <a:noFill/>
          </p:spPr>
          <p:txBody>
            <a:bodyPr wrap="none" rtlCol="0">
              <a:spAutoFit/>
            </a:bodyPr>
            <a:lstStyle/>
            <a:p>
              <a:r>
                <a:rPr lang="en-GB" sz="1200" dirty="0" err="1"/>
                <a:t>Vdc</a:t>
              </a:r>
              <a:endParaRPr lang="en-GB" sz="1200" dirty="0"/>
            </a:p>
          </p:txBody>
        </p:sp>
        <p:cxnSp>
          <p:nvCxnSpPr>
            <p:cNvPr id="37" name="Straight Connector 36"/>
            <p:cNvCxnSpPr/>
            <p:nvPr/>
          </p:nvCxnSpPr>
          <p:spPr>
            <a:xfrm>
              <a:off x="3383868" y="2851398"/>
              <a:ext cx="0"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275856" y="2959410"/>
              <a:ext cx="21602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329874" y="3013416"/>
              <a:ext cx="10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356934" y="3067422"/>
              <a:ext cx="5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763688" y="2743386"/>
              <a:ext cx="324000" cy="0"/>
            </a:xfrm>
            <a:prstGeom prst="line">
              <a:avLst/>
            </a:prstGeom>
            <a:ln w="25400">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2789802" y="1663266"/>
              <a:ext cx="0" cy="432048"/>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2789802" y="1717272"/>
              <a:ext cx="162018" cy="5400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H="1" flipV="1">
              <a:off x="2789802" y="1987302"/>
              <a:ext cx="162018" cy="108012"/>
            </a:xfrm>
            <a:prstGeom prst="line">
              <a:avLst/>
            </a:prstGeom>
            <a:ln>
              <a:solidFill>
                <a:srgbClr val="0070C0"/>
              </a:solidFill>
              <a:headEnd type="triangle"/>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2951820" y="2095314"/>
              <a:ext cx="0" cy="648072"/>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2789802" y="3391458"/>
              <a:ext cx="0" cy="432048"/>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flipV="1">
              <a:off x="2789802" y="3445464"/>
              <a:ext cx="162018" cy="54006"/>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H="1" flipV="1">
              <a:off x="2789802" y="3715494"/>
              <a:ext cx="162018" cy="108012"/>
            </a:xfrm>
            <a:prstGeom prst="line">
              <a:avLst/>
            </a:prstGeom>
            <a:ln>
              <a:solidFill>
                <a:srgbClr val="0070C0"/>
              </a:solidFill>
              <a:headEnd type="triangle"/>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3059832" y="2851398"/>
              <a:ext cx="0" cy="594066"/>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2411760" y="2743386"/>
              <a:ext cx="10801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78" idx="4"/>
            </p:cNvCxnSpPr>
            <p:nvPr/>
          </p:nvCxnSpPr>
          <p:spPr>
            <a:xfrm>
              <a:off x="2411754" y="2851374"/>
              <a:ext cx="6" cy="756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a:off x="3059832" y="2635374"/>
              <a:ext cx="324000" cy="216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sp>
          <p:nvSpPr>
            <p:cNvPr id="92" name="Oval 91"/>
            <p:cNvSpPr/>
            <p:nvPr/>
          </p:nvSpPr>
          <p:spPr>
            <a:xfrm>
              <a:off x="3005826" y="2635398"/>
              <a:ext cx="108000" cy="2160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sp>
          <p:nvSpPr>
            <p:cNvPr id="93" name="Oval 92"/>
            <p:cNvSpPr/>
            <p:nvPr/>
          </p:nvSpPr>
          <p:spPr>
            <a:xfrm>
              <a:off x="3329862" y="2635374"/>
              <a:ext cx="108000" cy="2160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350"/>
            </a:p>
          </p:txBody>
        </p:sp>
        <p:cxnSp>
          <p:nvCxnSpPr>
            <p:cNvPr id="94" name="Straight Connector 93"/>
            <p:cNvCxnSpPr/>
            <p:nvPr/>
          </p:nvCxnSpPr>
          <p:spPr>
            <a:xfrm>
              <a:off x="2951820" y="2743386"/>
              <a:ext cx="10801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2951820" y="3445464"/>
              <a:ext cx="10801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383868" y="2743386"/>
              <a:ext cx="324000" cy="12"/>
            </a:xfrm>
            <a:prstGeom prst="line">
              <a:avLst/>
            </a:prstGeom>
            <a:ln w="25400">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1108760" y="2166474"/>
              <a:ext cx="1470274" cy="446276"/>
            </a:xfrm>
            <a:prstGeom prst="rect">
              <a:avLst/>
            </a:prstGeom>
            <a:noFill/>
          </p:spPr>
          <p:txBody>
            <a:bodyPr wrap="none" rtlCol="0">
              <a:spAutoFit/>
            </a:bodyPr>
            <a:lstStyle/>
            <a:p>
              <a:pPr algn="ctr"/>
              <a:r>
                <a:rPr lang="en-GB" sz="1400" b="1" dirty="0">
                  <a:latin typeface="Constantia" panose="02030602050306030303" pitchFamily="18" charset="0"/>
                </a:rPr>
                <a:t>Input </a:t>
              </a:r>
              <a:r>
                <a:rPr lang="en-GB" sz="1400" b="1" dirty="0" err="1">
                  <a:latin typeface="Constantia" panose="02030602050306030303" pitchFamily="18" charset="0"/>
                </a:rPr>
                <a:t>balun</a:t>
              </a:r>
              <a:endParaRPr lang="en-GB" sz="1400" b="1" dirty="0">
                <a:latin typeface="Constantia" panose="02030602050306030303" pitchFamily="18" charset="0"/>
              </a:endParaRPr>
            </a:p>
            <a:p>
              <a:pPr algn="ctr"/>
              <a:r>
                <a:rPr lang="en-GB" sz="900" b="1" dirty="0">
                  <a:latin typeface="Constantia" panose="02030602050306030303" pitchFamily="18" charset="0"/>
                </a:rPr>
                <a:t>(Unbalanced-Balanced</a:t>
              </a:r>
              <a:r>
                <a:rPr lang="en-GB" sz="900" dirty="0"/>
                <a:t>)</a:t>
              </a:r>
            </a:p>
          </p:txBody>
        </p:sp>
        <p:sp>
          <p:nvSpPr>
            <p:cNvPr id="99" name="TextBox 98"/>
            <p:cNvSpPr txBox="1"/>
            <p:nvPr/>
          </p:nvSpPr>
          <p:spPr>
            <a:xfrm>
              <a:off x="2936748" y="2165494"/>
              <a:ext cx="1479892" cy="446276"/>
            </a:xfrm>
            <a:prstGeom prst="rect">
              <a:avLst/>
            </a:prstGeom>
            <a:noFill/>
          </p:spPr>
          <p:txBody>
            <a:bodyPr wrap="none" rtlCol="0">
              <a:spAutoFit/>
            </a:bodyPr>
            <a:lstStyle/>
            <a:p>
              <a:pPr algn="ctr"/>
              <a:r>
                <a:rPr lang="en-GB" sz="1400" b="1" dirty="0">
                  <a:latin typeface="Constantia" panose="02030602050306030303" pitchFamily="18" charset="0"/>
                </a:rPr>
                <a:t>Output </a:t>
              </a:r>
              <a:r>
                <a:rPr lang="en-GB" sz="1400" b="1" dirty="0" err="1">
                  <a:latin typeface="Constantia" panose="02030602050306030303" pitchFamily="18" charset="0"/>
                </a:rPr>
                <a:t>balun</a:t>
              </a:r>
              <a:endParaRPr lang="en-GB" sz="1400" b="1" dirty="0">
                <a:latin typeface="Constantia" panose="02030602050306030303" pitchFamily="18" charset="0"/>
              </a:endParaRPr>
            </a:p>
            <a:p>
              <a:pPr algn="ctr"/>
              <a:r>
                <a:rPr lang="en-GB" sz="900" b="1" dirty="0">
                  <a:latin typeface="Constantia" panose="02030602050306030303" pitchFamily="18" charset="0"/>
                </a:rPr>
                <a:t>(Balanced-Unbalanced)</a:t>
              </a:r>
            </a:p>
          </p:txBody>
        </p:sp>
        <p:cxnSp>
          <p:nvCxnSpPr>
            <p:cNvPr id="101" name="Straight Connector 100"/>
            <p:cNvCxnSpPr/>
            <p:nvPr/>
          </p:nvCxnSpPr>
          <p:spPr>
            <a:xfrm>
              <a:off x="2081933" y="2851398"/>
              <a:ext cx="0" cy="1080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1973921" y="2959410"/>
              <a:ext cx="21602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2027939" y="3013416"/>
              <a:ext cx="10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2054999" y="3067422"/>
              <a:ext cx="5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2135939" y="1609261"/>
              <a:ext cx="360996" cy="276999"/>
            </a:xfrm>
            <a:prstGeom prst="rect">
              <a:avLst/>
            </a:prstGeom>
            <a:noFill/>
          </p:spPr>
          <p:txBody>
            <a:bodyPr wrap="none" rtlCol="0">
              <a:spAutoFit/>
            </a:bodyPr>
            <a:lstStyle/>
            <a:p>
              <a:r>
                <a:rPr lang="en-GB" sz="1200" dirty="0"/>
                <a:t>0 </a:t>
              </a:r>
              <a:r>
                <a:rPr lang="en-GB" sz="1200" dirty="0">
                  <a:latin typeface="Cambria Math"/>
                  <a:ea typeface="Cambria Math"/>
                </a:rPr>
                <a:t>⁰</a:t>
              </a:r>
              <a:endParaRPr lang="en-GB" sz="1200" dirty="0"/>
            </a:p>
          </p:txBody>
        </p:sp>
        <p:sp>
          <p:nvSpPr>
            <p:cNvPr id="106" name="TextBox 105"/>
            <p:cNvSpPr txBox="1"/>
            <p:nvPr/>
          </p:nvSpPr>
          <p:spPr>
            <a:xfrm>
              <a:off x="2946029" y="1987303"/>
              <a:ext cx="360996" cy="276999"/>
            </a:xfrm>
            <a:prstGeom prst="rect">
              <a:avLst/>
            </a:prstGeom>
            <a:noFill/>
          </p:spPr>
          <p:txBody>
            <a:bodyPr wrap="none" rtlCol="0">
              <a:spAutoFit/>
            </a:bodyPr>
            <a:lstStyle/>
            <a:p>
              <a:r>
                <a:rPr lang="en-GB" sz="1200" dirty="0"/>
                <a:t>0 </a:t>
              </a:r>
              <a:r>
                <a:rPr lang="en-GB" sz="1200" dirty="0">
                  <a:latin typeface="Cambria Math"/>
                  <a:ea typeface="Cambria Math"/>
                </a:rPr>
                <a:t>⁰</a:t>
              </a:r>
              <a:endParaRPr lang="en-GB" sz="1200" dirty="0"/>
            </a:p>
          </p:txBody>
        </p:sp>
        <p:sp>
          <p:nvSpPr>
            <p:cNvPr id="107" name="TextBox 106"/>
            <p:cNvSpPr txBox="1"/>
            <p:nvPr/>
          </p:nvSpPr>
          <p:spPr>
            <a:xfrm>
              <a:off x="3054041" y="3299561"/>
              <a:ext cx="518091" cy="276999"/>
            </a:xfrm>
            <a:prstGeom prst="rect">
              <a:avLst/>
            </a:prstGeom>
            <a:noFill/>
          </p:spPr>
          <p:txBody>
            <a:bodyPr wrap="none" rtlCol="0">
              <a:spAutoFit/>
            </a:bodyPr>
            <a:lstStyle/>
            <a:p>
              <a:r>
                <a:rPr lang="en-GB" sz="1200" dirty="0"/>
                <a:t>180 </a:t>
              </a:r>
              <a:r>
                <a:rPr lang="en-GB" sz="1200" dirty="0">
                  <a:latin typeface="Cambria Math"/>
                  <a:ea typeface="Cambria Math"/>
                </a:rPr>
                <a:t>⁰</a:t>
              </a:r>
              <a:endParaRPr lang="en-GB" sz="1200" dirty="0"/>
            </a:p>
          </p:txBody>
        </p:sp>
        <p:sp>
          <p:nvSpPr>
            <p:cNvPr id="108" name="TextBox 107"/>
            <p:cNvSpPr txBox="1"/>
            <p:nvPr/>
          </p:nvSpPr>
          <p:spPr>
            <a:xfrm>
              <a:off x="1905592" y="3461579"/>
              <a:ext cx="518091" cy="276999"/>
            </a:xfrm>
            <a:prstGeom prst="rect">
              <a:avLst/>
            </a:prstGeom>
            <a:noFill/>
          </p:spPr>
          <p:txBody>
            <a:bodyPr wrap="none" rtlCol="0">
              <a:spAutoFit/>
            </a:bodyPr>
            <a:lstStyle/>
            <a:p>
              <a:r>
                <a:rPr lang="en-GB" sz="1200" dirty="0"/>
                <a:t>180 </a:t>
              </a:r>
              <a:r>
                <a:rPr lang="en-GB" sz="1200" dirty="0">
                  <a:latin typeface="Cambria Math"/>
                  <a:ea typeface="Cambria Math"/>
                </a:rPr>
                <a:t>⁰</a:t>
              </a:r>
              <a:endParaRPr lang="en-GB" sz="1200" dirty="0"/>
            </a:p>
          </p:txBody>
        </p:sp>
        <p:sp>
          <p:nvSpPr>
            <p:cNvPr id="67" name="TextBox 66"/>
            <p:cNvSpPr txBox="1"/>
            <p:nvPr/>
          </p:nvSpPr>
          <p:spPr>
            <a:xfrm>
              <a:off x="3053298" y="1696370"/>
              <a:ext cx="877163" cy="307777"/>
            </a:xfrm>
            <a:prstGeom prst="rect">
              <a:avLst/>
            </a:prstGeom>
            <a:noFill/>
          </p:spPr>
          <p:txBody>
            <a:bodyPr wrap="none" rtlCol="0">
              <a:spAutoFit/>
            </a:bodyPr>
            <a:lstStyle/>
            <a:p>
              <a:r>
                <a:rPr lang="en-GB" sz="1400" dirty="0">
                  <a:latin typeface="Constantia" panose="02030602050306030303" pitchFamily="18" charset="0"/>
                </a:rPr>
                <a:t>NPN BJT</a:t>
              </a:r>
            </a:p>
          </p:txBody>
        </p:sp>
        <p:sp>
          <p:nvSpPr>
            <p:cNvPr id="68" name="TextBox 67"/>
            <p:cNvSpPr txBox="1"/>
            <p:nvPr/>
          </p:nvSpPr>
          <p:spPr>
            <a:xfrm>
              <a:off x="3052800" y="3569580"/>
              <a:ext cx="877163" cy="307777"/>
            </a:xfrm>
            <a:prstGeom prst="rect">
              <a:avLst/>
            </a:prstGeom>
            <a:noFill/>
          </p:spPr>
          <p:txBody>
            <a:bodyPr wrap="none" rtlCol="0">
              <a:spAutoFit/>
            </a:bodyPr>
            <a:lstStyle/>
            <a:p>
              <a:r>
                <a:rPr lang="en-GB" sz="1400" dirty="0">
                  <a:latin typeface="Constantia" panose="02030602050306030303" pitchFamily="18" charset="0"/>
                </a:rPr>
                <a:t>NPN BJT</a:t>
              </a:r>
            </a:p>
          </p:txBody>
        </p:sp>
        <p:sp>
          <p:nvSpPr>
            <p:cNvPr id="69" name="TextBox 68"/>
            <p:cNvSpPr txBox="1"/>
            <p:nvPr/>
          </p:nvSpPr>
          <p:spPr>
            <a:xfrm>
              <a:off x="1445419" y="2743374"/>
              <a:ext cx="471604" cy="369332"/>
            </a:xfrm>
            <a:prstGeom prst="rect">
              <a:avLst/>
            </a:prstGeom>
            <a:noFill/>
          </p:spPr>
          <p:txBody>
            <a:bodyPr wrap="none" rtlCol="0">
              <a:spAutoFit/>
            </a:bodyPr>
            <a:lstStyle/>
            <a:p>
              <a:r>
                <a:rPr lang="en-GB" i="1" dirty="0">
                  <a:latin typeface="Constantia" panose="02030602050306030303" pitchFamily="18" charset="0"/>
                </a:rPr>
                <a:t>V</a:t>
              </a:r>
              <a:r>
                <a:rPr lang="en-GB" baseline="-25000" dirty="0">
                  <a:latin typeface="Constantia" panose="02030602050306030303" pitchFamily="18" charset="0"/>
                </a:rPr>
                <a:t>in</a:t>
              </a:r>
            </a:p>
          </p:txBody>
        </p:sp>
        <p:sp>
          <p:nvSpPr>
            <p:cNvPr id="70" name="TextBox 69"/>
            <p:cNvSpPr txBox="1"/>
            <p:nvPr/>
          </p:nvSpPr>
          <p:spPr>
            <a:xfrm>
              <a:off x="3598786" y="2774744"/>
              <a:ext cx="564578" cy="369332"/>
            </a:xfrm>
            <a:prstGeom prst="rect">
              <a:avLst/>
            </a:prstGeom>
            <a:noFill/>
          </p:spPr>
          <p:txBody>
            <a:bodyPr wrap="none" rtlCol="0">
              <a:spAutoFit/>
            </a:bodyPr>
            <a:lstStyle/>
            <a:p>
              <a:r>
                <a:rPr lang="en-GB" i="1" dirty="0" err="1">
                  <a:latin typeface="Constantia" panose="02030602050306030303" pitchFamily="18" charset="0"/>
                </a:rPr>
                <a:t>V</a:t>
              </a:r>
              <a:r>
                <a:rPr lang="en-GB" baseline="-25000" dirty="0" err="1">
                  <a:latin typeface="Constantia" panose="02030602050306030303" pitchFamily="18" charset="0"/>
                </a:rPr>
                <a:t>out</a:t>
              </a:r>
              <a:endParaRPr lang="en-GB" baseline="-25000" dirty="0">
                <a:latin typeface="Constantia" panose="02030602050306030303" pitchFamily="18" charset="0"/>
              </a:endParaRPr>
            </a:p>
          </p:txBody>
        </p:sp>
      </p:grpSp>
      <p:sp>
        <p:nvSpPr>
          <p:cNvPr id="71" name="TextBox 70"/>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pic>
        <p:nvPicPr>
          <p:cNvPr id="72"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92918" y="4251613"/>
            <a:ext cx="3101779" cy="2134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3" name="TextBox 72"/>
          <p:cNvSpPr txBox="1"/>
          <p:nvPr/>
        </p:nvSpPr>
        <p:spPr>
          <a:xfrm>
            <a:off x="607619" y="6002568"/>
            <a:ext cx="4256354" cy="738664"/>
          </a:xfrm>
          <a:prstGeom prst="rect">
            <a:avLst/>
          </a:prstGeom>
          <a:noFill/>
        </p:spPr>
        <p:txBody>
          <a:bodyPr wrap="square" rtlCol="0">
            <a:spAutoFit/>
          </a:bodyPr>
          <a:lstStyle/>
          <a:p>
            <a:pPr algn="r" defTabSz="422041"/>
            <a:r>
              <a:rPr lang="en-GB" sz="1400" b="1" dirty="0">
                <a:solidFill>
                  <a:prstClr val="black"/>
                </a:solidFill>
                <a:latin typeface="Constantia" panose="02030602050306030303" pitchFamily="18" charset="0"/>
              </a:rPr>
              <a:t>NXP Semi-</a:t>
            </a:r>
            <a:br>
              <a:rPr lang="en-GB" sz="1400" b="1" dirty="0">
                <a:solidFill>
                  <a:prstClr val="black"/>
                </a:solidFill>
                <a:latin typeface="Constantia" panose="02030602050306030303" pitchFamily="18" charset="0"/>
              </a:rPr>
            </a:br>
            <a:r>
              <a:rPr lang="en-GB" sz="1400" b="1" dirty="0">
                <a:solidFill>
                  <a:prstClr val="black"/>
                </a:solidFill>
                <a:latin typeface="Constantia" panose="02030602050306030303" pitchFamily="18" charset="0"/>
              </a:rPr>
              <a:t>conductors AN11325</a:t>
            </a:r>
            <a:br>
              <a:rPr lang="en-GB" sz="1400" b="1" dirty="0">
                <a:solidFill>
                  <a:prstClr val="black"/>
                </a:solidFill>
                <a:latin typeface="Constantia" panose="02030602050306030303" pitchFamily="18" charset="0"/>
              </a:rPr>
            </a:br>
            <a:r>
              <a:rPr lang="en-GB" sz="1400" b="1" dirty="0">
                <a:solidFill>
                  <a:prstClr val="black"/>
                </a:solidFill>
                <a:latin typeface="Constantia" panose="02030602050306030303" pitchFamily="18" charset="0"/>
              </a:rPr>
              <a:t>2-way Doherty amplifier with BLF888A</a:t>
            </a:r>
          </a:p>
        </p:txBody>
      </p:sp>
      <p:sp>
        <p:nvSpPr>
          <p:cNvPr id="64" name="Arc 63"/>
          <p:cNvSpPr/>
          <p:nvPr/>
        </p:nvSpPr>
        <p:spPr>
          <a:xfrm>
            <a:off x="1098131" y="2739899"/>
            <a:ext cx="80991" cy="161982"/>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65" name="Arc 64"/>
          <p:cNvSpPr/>
          <p:nvPr/>
        </p:nvSpPr>
        <p:spPr>
          <a:xfrm flipV="1">
            <a:off x="1017140" y="2739881"/>
            <a:ext cx="80991" cy="161982"/>
          </a:xfrm>
          <a:prstGeom prst="arc">
            <a:avLst>
              <a:gd name="adj1" fmla="val 10754166"/>
              <a:gd name="adj2" fmla="val 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4" name="Arc 73"/>
          <p:cNvSpPr/>
          <p:nvPr/>
        </p:nvSpPr>
        <p:spPr>
          <a:xfrm>
            <a:off x="4431189" y="2441544"/>
            <a:ext cx="80991" cy="810000"/>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5" name="Arc 74"/>
          <p:cNvSpPr/>
          <p:nvPr/>
        </p:nvSpPr>
        <p:spPr>
          <a:xfrm flipV="1">
            <a:off x="4350198" y="2441544"/>
            <a:ext cx="80991" cy="810000"/>
          </a:xfrm>
          <a:prstGeom prst="arc">
            <a:avLst>
              <a:gd name="adj1" fmla="val 10754166"/>
              <a:gd name="adj2" fmla="val 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9" name="Arc 78"/>
          <p:cNvSpPr/>
          <p:nvPr/>
        </p:nvSpPr>
        <p:spPr>
          <a:xfrm rot="10800000" flipV="1">
            <a:off x="2601819" y="3086408"/>
            <a:ext cx="80991" cy="810000"/>
          </a:xfrm>
          <a:prstGeom prst="arc">
            <a:avLst>
              <a:gd name="adj1" fmla="val 10754166"/>
              <a:gd name="adj2" fmla="val 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80" name="Arc 79"/>
          <p:cNvSpPr/>
          <p:nvPr/>
        </p:nvSpPr>
        <p:spPr>
          <a:xfrm>
            <a:off x="2601170" y="1345984"/>
            <a:ext cx="80991" cy="810000"/>
          </a:xfrm>
          <a:prstGeom prst="arc">
            <a:avLst>
              <a:gd name="adj1" fmla="val 10754166"/>
              <a:gd name="adj2" fmla="val 0"/>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Tree>
    <p:extLst>
      <p:ext uri="{BB962C8B-B14F-4D97-AF65-F5344CB8AC3E}">
        <p14:creationId xmlns:p14="http://schemas.microsoft.com/office/powerpoint/2010/main" val="29751215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Soleil </a:t>
            </a:r>
            <a:r>
              <a:rPr lang="en-US" sz="3200" b="1" dirty="0">
                <a:solidFill>
                  <a:srgbClr val="1F497D"/>
                </a:solidFill>
                <a:latin typeface="Constantia" panose="02030602050306030303" pitchFamily="18" charset="0"/>
              </a:rPr>
              <a:t>45 kW, 352 MHz</a:t>
            </a:r>
            <a:r>
              <a:rPr lang="en-GB" sz="3200" b="1" dirty="0">
                <a:solidFill>
                  <a:srgbClr val="1F497D"/>
                </a:solidFill>
                <a:latin typeface="Constantia" pitchFamily="18" charset="0"/>
              </a:rPr>
              <a:t> </a:t>
            </a:r>
          </a:p>
        </p:txBody>
      </p:sp>
      <p:pic>
        <p:nvPicPr>
          <p:cNvPr id="3" name="Picture 8" descr="BOOSTER-STATE-AMPLI"/>
          <p:cNvPicPr>
            <a:picLocks noChangeAspect="1" noChangeArrowheads="1"/>
          </p:cNvPicPr>
          <p:nvPr/>
        </p:nvPicPr>
        <p:blipFill>
          <a:blip r:embed="rId2"/>
          <a:srcRect/>
          <a:stretch>
            <a:fillRect/>
          </a:stretch>
        </p:blipFill>
        <p:spPr bwMode="auto">
          <a:xfrm>
            <a:off x="1246188" y="1204912"/>
            <a:ext cx="7204075" cy="5153025"/>
          </a:xfrm>
          <a:prstGeom prst="rect">
            <a:avLst/>
          </a:prstGeom>
          <a:ln>
            <a:noFill/>
          </a:ln>
          <a:effectLst/>
        </p:spPr>
      </p:pic>
      <p:pic>
        <p:nvPicPr>
          <p:cNvPr id="5" name="Picture 12"/>
          <p:cNvPicPr>
            <a:picLocks noChangeAspect="1" noChangeArrowheads="1"/>
          </p:cNvPicPr>
          <p:nvPr/>
        </p:nvPicPr>
        <p:blipFill>
          <a:blip r:embed="rId3"/>
          <a:srcRect/>
          <a:stretch>
            <a:fillRect/>
          </a:stretch>
        </p:blipFill>
        <p:spPr bwMode="auto">
          <a:xfrm>
            <a:off x="787400" y="4824412"/>
            <a:ext cx="3581400" cy="1463675"/>
          </a:xfrm>
          <a:prstGeom prst="rect">
            <a:avLst/>
          </a:prstGeom>
          <a:noFill/>
          <a:ln w="12700" algn="ctr">
            <a:noFill/>
            <a:miter lim="800000"/>
            <a:headEnd type="none" w="sm" len="sm"/>
            <a:tailEnd type="none" w="sm" len="sm"/>
          </a:ln>
          <a:effectLst/>
        </p:spPr>
      </p:pic>
      <p:pic>
        <p:nvPicPr>
          <p:cNvPr id="7" name="Picture 13"/>
          <p:cNvPicPr>
            <a:picLocks noChangeAspect="1" noChangeArrowheads="1"/>
          </p:cNvPicPr>
          <p:nvPr/>
        </p:nvPicPr>
        <p:blipFill>
          <a:blip r:embed="rId4"/>
          <a:srcRect b="2493"/>
          <a:stretch>
            <a:fillRect/>
          </a:stretch>
        </p:blipFill>
        <p:spPr bwMode="auto">
          <a:xfrm>
            <a:off x="900113" y="1158874"/>
            <a:ext cx="3444875" cy="1800225"/>
          </a:xfrm>
          <a:prstGeom prst="rect">
            <a:avLst/>
          </a:prstGeom>
          <a:noFill/>
          <a:ln w="12700" algn="ctr">
            <a:noFill/>
            <a:miter lim="800000"/>
            <a:headEnd type="none" w="sm" len="sm"/>
            <a:tailEnd type="none" w="sm" len="sm"/>
          </a:ln>
          <a:effectLst/>
        </p:spPr>
      </p:pic>
      <p:sp>
        <p:nvSpPr>
          <p:cNvPr id="8" name="Line 15"/>
          <p:cNvSpPr>
            <a:spLocks noChangeShapeType="1"/>
          </p:cNvSpPr>
          <p:nvPr/>
        </p:nvSpPr>
        <p:spPr bwMode="auto">
          <a:xfrm>
            <a:off x="1444600" y="2990848"/>
            <a:ext cx="569938" cy="788990"/>
          </a:xfrm>
          <a:prstGeom prst="line">
            <a:avLst/>
          </a:prstGeom>
          <a:noFill/>
          <a:ln w="19050">
            <a:solidFill>
              <a:schemeClr val="hlink"/>
            </a:solidFill>
            <a:round/>
            <a:headEnd type="none" w="sm" len="sm"/>
            <a:tailEnd type="arrow" w="med" len="med"/>
          </a:ln>
          <a:effectLst/>
        </p:spPr>
        <p:txBody>
          <a:bodyPr/>
          <a:lstStyle/>
          <a:p>
            <a:endParaRPr lang="en-GB"/>
          </a:p>
        </p:txBody>
      </p:sp>
      <p:sp>
        <p:nvSpPr>
          <p:cNvPr id="9" name="Text Box 14"/>
          <p:cNvSpPr txBox="1">
            <a:spLocks noChangeArrowheads="1"/>
          </p:cNvSpPr>
          <p:nvPr/>
        </p:nvSpPr>
        <p:spPr bwMode="auto">
          <a:xfrm>
            <a:off x="768350" y="2705095"/>
            <a:ext cx="1054100" cy="304800"/>
          </a:xfrm>
          <a:prstGeom prst="rect">
            <a:avLst/>
          </a:prstGeom>
          <a:noFill/>
          <a:ln w="12700" algn="ctr">
            <a:noFill/>
            <a:miter lim="800000"/>
            <a:headEnd type="none" w="sm" len="sm"/>
            <a:tailEnd type="none" w="sm" len="sm"/>
          </a:ln>
          <a:effectLst/>
        </p:spPr>
        <p:txBody>
          <a:bodyPr wrap="none">
            <a:spAutoFit/>
          </a:bodyPr>
          <a:lstStyle/>
          <a:p>
            <a:r>
              <a:rPr lang="en-GB" sz="1400" dirty="0">
                <a:solidFill>
                  <a:schemeClr val="bg1"/>
                </a:solidFill>
              </a:rPr>
              <a:t>DU1029UK</a:t>
            </a:r>
            <a:endParaRPr lang="en-US" sz="1400" dirty="0">
              <a:solidFill>
                <a:schemeClr val="bg1"/>
              </a:solidFill>
            </a:endParaRPr>
          </a:p>
        </p:txBody>
      </p:sp>
      <p:pic>
        <p:nvPicPr>
          <p:cNvPr id="10"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509436" y="757937"/>
            <a:ext cx="770964" cy="4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11"/>
          <p:cNvPicPr>
            <a:picLocks noChangeAspect="1" noChangeArrowheads="1"/>
          </p:cNvPicPr>
          <p:nvPr/>
        </p:nvPicPr>
        <p:blipFill>
          <a:blip r:embed="rId6"/>
          <a:srcRect/>
          <a:stretch>
            <a:fillRect/>
          </a:stretch>
        </p:blipFill>
        <p:spPr bwMode="auto">
          <a:xfrm>
            <a:off x="619125" y="3111499"/>
            <a:ext cx="3787775" cy="1562100"/>
          </a:xfrm>
          <a:prstGeom prst="rect">
            <a:avLst/>
          </a:prstGeom>
          <a:ln>
            <a:noFill/>
          </a:ln>
          <a:effectLst/>
        </p:spPr>
      </p:pic>
      <p:sp>
        <p:nvSpPr>
          <p:cNvPr id="11" name="Rectangle 7"/>
          <p:cNvSpPr>
            <a:spLocks noChangeArrowheads="1"/>
          </p:cNvSpPr>
          <p:nvPr/>
        </p:nvSpPr>
        <p:spPr bwMode="auto">
          <a:xfrm>
            <a:off x="617537" y="738886"/>
            <a:ext cx="8137525"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Electron storage ring running at 352 MHz</a:t>
            </a:r>
          </a:p>
        </p:txBody>
      </p:sp>
      <p:sp>
        <p:nvSpPr>
          <p:cNvPr id="12" name="Rectangle 11"/>
          <p:cNvSpPr/>
          <p:nvPr/>
        </p:nvSpPr>
        <p:spPr>
          <a:xfrm>
            <a:off x="1498600" y="4647505"/>
            <a:ext cx="2667000" cy="1769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1204912" y="4582069"/>
            <a:ext cx="2960688" cy="307777"/>
          </a:xfrm>
          <a:prstGeom prst="rect">
            <a:avLst/>
          </a:prstGeom>
          <a:noFill/>
        </p:spPr>
        <p:txBody>
          <a:bodyPr wrap="square" rtlCol="0">
            <a:spAutoFit/>
          </a:bodyPr>
          <a:lstStyle/>
          <a:p>
            <a:r>
              <a:rPr lang="en-GB" sz="1400" b="1" dirty="0">
                <a:latin typeface="Constantia" panose="02030602050306030303" pitchFamily="18" charset="0"/>
                <a:cs typeface="Times" panose="02020603050405020304" pitchFamily="18" charset="0"/>
              </a:rPr>
              <a:t>600 W, 300 V</a:t>
            </a:r>
            <a:r>
              <a:rPr lang="en-GB" sz="1400" b="1" baseline="-25000" dirty="0">
                <a:latin typeface="Constantia" panose="02030602050306030303" pitchFamily="18" charset="0"/>
                <a:cs typeface="Times" panose="02020603050405020304" pitchFamily="18" charset="0"/>
              </a:rPr>
              <a:t>DC</a:t>
            </a:r>
            <a:r>
              <a:rPr lang="en-GB" sz="1400" b="1" dirty="0">
                <a:latin typeface="Constantia" panose="02030602050306030303" pitchFamily="18" charset="0"/>
                <a:cs typeface="Times" panose="02020603050405020304" pitchFamily="18" charset="0"/>
              </a:rPr>
              <a:t>/30 V</a:t>
            </a:r>
            <a:r>
              <a:rPr lang="en-GB" sz="1400" b="1" baseline="-25000" dirty="0">
                <a:latin typeface="Constantia" panose="02030602050306030303" pitchFamily="18" charset="0"/>
                <a:cs typeface="Times" panose="02020603050405020304" pitchFamily="18" charset="0"/>
              </a:rPr>
              <a:t>DC</a:t>
            </a:r>
            <a:r>
              <a:rPr lang="en-GB" sz="1400" b="1" dirty="0">
                <a:latin typeface="Constantia" panose="02030602050306030303" pitchFamily="18" charset="0"/>
                <a:cs typeface="Times" panose="02020603050405020304" pitchFamily="18" charset="0"/>
              </a:rPr>
              <a:t> converter</a:t>
            </a:r>
          </a:p>
        </p:txBody>
      </p:sp>
      <p:sp>
        <p:nvSpPr>
          <p:cNvPr id="13" name="Rectangle 12"/>
          <p:cNvSpPr/>
          <p:nvPr/>
        </p:nvSpPr>
        <p:spPr>
          <a:xfrm>
            <a:off x="1042988" y="2959099"/>
            <a:ext cx="3027362"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1097756" y="2876051"/>
            <a:ext cx="2960688" cy="307777"/>
          </a:xfrm>
          <a:prstGeom prst="rect">
            <a:avLst/>
          </a:prstGeom>
          <a:noFill/>
        </p:spPr>
        <p:txBody>
          <a:bodyPr wrap="square" rtlCol="0">
            <a:spAutoFit/>
          </a:bodyPr>
          <a:lstStyle/>
          <a:p>
            <a:pPr algn="ctr"/>
            <a:r>
              <a:rPr lang="en-GB" sz="1400" b="1" dirty="0">
                <a:latin typeface="Constantia" panose="02030602050306030303" pitchFamily="18" charset="0"/>
                <a:cs typeface="Times" panose="02020603050405020304" pitchFamily="18" charset="0"/>
              </a:rPr>
              <a:t>330 W amplifier module</a:t>
            </a:r>
          </a:p>
        </p:txBody>
      </p:sp>
    </p:spTree>
    <p:extLst>
      <p:ext uri="{BB962C8B-B14F-4D97-AF65-F5344CB8AC3E}">
        <p14:creationId xmlns:p14="http://schemas.microsoft.com/office/powerpoint/2010/main" val="130935219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esrf.eu/files/live/sites/www/files/UsersAndScience/Publications/Highlights/2011/figures/figure_162_HL2011.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694514" y="1776659"/>
            <a:ext cx="3820835" cy="291338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8751" y="1776659"/>
            <a:ext cx="3839243" cy="291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57506" y="4745639"/>
            <a:ext cx="770964" cy="4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p:cNvPicPr>
          <p:nvPr/>
        </p:nvPicPr>
        <p:blipFill>
          <a:blip r:embed="rId5"/>
          <a:stretch>
            <a:fillRect/>
          </a:stretch>
        </p:blipFill>
        <p:spPr>
          <a:xfrm>
            <a:off x="7989054" y="4750888"/>
            <a:ext cx="526295" cy="405000"/>
          </a:xfrm>
          <a:prstGeom prst="rect">
            <a:avLst/>
          </a:prstGeom>
        </p:spPr>
      </p:pic>
      <p:sp>
        <p:nvSpPr>
          <p:cNvPr id="13"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Soleil </a:t>
            </a:r>
            <a:r>
              <a:rPr lang="en-US" sz="3200" b="1" dirty="0">
                <a:solidFill>
                  <a:srgbClr val="1F497D"/>
                </a:solidFill>
                <a:latin typeface="Constantia" panose="02030602050306030303" pitchFamily="18" charset="0"/>
              </a:rPr>
              <a:t>45 kW, 352 MHz</a:t>
            </a:r>
            <a:r>
              <a:rPr lang="en-GB" sz="3200" b="1" dirty="0">
                <a:solidFill>
                  <a:srgbClr val="1F497D"/>
                </a:solidFill>
                <a:latin typeface="Constantia" pitchFamily="18" charset="0"/>
              </a:rPr>
              <a:t> </a:t>
            </a:r>
          </a:p>
        </p:txBody>
      </p:sp>
      <p:sp>
        <p:nvSpPr>
          <p:cNvPr id="14" name="Rectangle 7"/>
          <p:cNvSpPr>
            <a:spLocks noChangeArrowheads="1"/>
          </p:cNvSpPr>
          <p:nvPr/>
        </p:nvSpPr>
        <p:spPr bwMode="auto">
          <a:xfrm>
            <a:off x="617537" y="738886"/>
            <a:ext cx="8137525"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Large scale solid state amplifier installations</a:t>
            </a:r>
          </a:p>
        </p:txBody>
      </p:sp>
      <p:sp>
        <p:nvSpPr>
          <p:cNvPr id="15" name="TextBox 14"/>
          <p:cNvSpPr txBox="1"/>
          <p:nvPr/>
        </p:nvSpPr>
        <p:spPr>
          <a:xfrm>
            <a:off x="678751" y="1448896"/>
            <a:ext cx="3860488"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45 kW per tower (2004 and 2007)</a:t>
            </a:r>
            <a:endParaRPr lang="en-US" sz="1662" b="1" dirty="0">
              <a:solidFill>
                <a:prstClr val="black"/>
              </a:solidFill>
              <a:latin typeface="Constantia" panose="02030602050306030303" pitchFamily="18" charset="0"/>
            </a:endParaRPr>
          </a:p>
        </p:txBody>
      </p:sp>
      <p:sp>
        <p:nvSpPr>
          <p:cNvPr id="16" name="TextBox 15"/>
          <p:cNvSpPr txBox="1"/>
          <p:nvPr/>
        </p:nvSpPr>
        <p:spPr>
          <a:xfrm>
            <a:off x="4780275" y="1446220"/>
            <a:ext cx="3860488"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150 kW per tower (2012)</a:t>
            </a:r>
            <a:endParaRPr lang="en-US" sz="1662" b="1" dirty="0">
              <a:solidFill>
                <a:prstClr val="black"/>
              </a:solidFill>
              <a:latin typeface="Constantia" panose="02030602050306030303" pitchFamily="18" charset="0"/>
            </a:endParaRPr>
          </a:p>
        </p:txBody>
      </p:sp>
      <p:sp>
        <p:nvSpPr>
          <p:cNvPr id="17" name="TextBox 16"/>
          <p:cNvSpPr txBox="1"/>
          <p:nvPr/>
        </p:nvSpPr>
        <p:spPr>
          <a:xfrm>
            <a:off x="7462415" y="6225947"/>
            <a:ext cx="1450782"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a:t>
            </a:r>
            <a:r>
              <a:rPr lang="en-GB" sz="1477" b="1" dirty="0" err="1">
                <a:solidFill>
                  <a:prstClr val="black"/>
                </a:solidFill>
                <a:latin typeface="Constantia" panose="02030602050306030303" pitchFamily="18" charset="0"/>
              </a:rPr>
              <a:t>Montesinos</a:t>
            </a:r>
            <a:endParaRPr lang="en-US" sz="1477" b="1" dirty="0">
              <a:solidFill>
                <a:prstClr val="black"/>
              </a:solidFill>
              <a:latin typeface="Constantia" panose="02030602050306030303" pitchFamily="18" charset="0"/>
            </a:endParaRPr>
          </a:p>
        </p:txBody>
      </p:sp>
      <p:sp>
        <p:nvSpPr>
          <p:cNvPr id="18" name="Rectangle 7"/>
          <p:cNvSpPr>
            <a:spLocks noChangeArrowheads="1"/>
          </p:cNvSpPr>
          <p:nvPr/>
        </p:nvSpPr>
        <p:spPr bwMode="auto">
          <a:xfrm>
            <a:off x="503238" y="5322545"/>
            <a:ext cx="8137525"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Requires a series of power combiners to moderate power per amplifier module to several tens of kilowatts</a:t>
            </a:r>
          </a:p>
        </p:txBody>
      </p:sp>
    </p:spTree>
    <p:extLst>
      <p:ext uri="{BB962C8B-B14F-4D97-AF65-F5344CB8AC3E}">
        <p14:creationId xmlns:p14="http://schemas.microsoft.com/office/powerpoint/2010/main" val="42674341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BESSY II</a:t>
            </a:r>
          </a:p>
        </p:txBody>
      </p:sp>
      <p:sp>
        <p:nvSpPr>
          <p:cNvPr id="14" name="Rectangle 7"/>
          <p:cNvSpPr>
            <a:spLocks noChangeArrowheads="1"/>
          </p:cNvSpPr>
          <p:nvPr/>
        </p:nvSpPr>
        <p:spPr bwMode="auto">
          <a:xfrm>
            <a:off x="617537" y="738886"/>
            <a:ext cx="8137525" cy="838200"/>
          </a:xfrm>
          <a:prstGeom prst="rect">
            <a:avLst/>
          </a:prstGeom>
          <a:noFill/>
          <a:ln w="9525">
            <a:noFill/>
            <a:miter lim="800000"/>
            <a:headEnd/>
            <a:tailEnd/>
          </a:ln>
          <a:effectLst/>
        </p:spPr>
        <p:txBody>
          <a:bodyPr/>
          <a:lstStyle/>
          <a:p>
            <a:pPr algn="l" defTabSz="808038">
              <a:spcBef>
                <a:spcPct val="20000"/>
              </a:spcBef>
              <a:buClr>
                <a:schemeClr val="tx1"/>
              </a:buClr>
            </a:pPr>
            <a:r>
              <a:rPr lang="en-GB" sz="2100" b="1" dirty="0">
                <a:latin typeface="Constantia" pitchFamily="18" charset="0"/>
                <a:cs typeface="Times New Roman" pitchFamily="18" charset="0"/>
                <a:sym typeface="Wingdings" pitchFamily="2" charset="2"/>
              </a:rPr>
              <a:t>500 MHz solid state amplifiers: 	</a:t>
            </a:r>
            <a:r>
              <a:rPr lang="en-GB" sz="2100" b="1" dirty="0">
                <a:solidFill>
                  <a:srgbClr val="C0504D"/>
                </a:solidFill>
                <a:latin typeface="Constantia" pitchFamily="18" charset="0"/>
                <a:cs typeface="Times New Roman" pitchFamily="18" charset="0"/>
                <a:sym typeface="Wingdings" pitchFamily="2" charset="2"/>
              </a:rPr>
              <a:t>4 </a:t>
            </a:r>
            <a:r>
              <a:rPr lang="en-GB" sz="2100" b="1" dirty="0">
                <a:solidFill>
                  <a:srgbClr val="C0504D"/>
                </a:solidFill>
                <a:latin typeface="Constantia" pitchFamily="18" charset="0"/>
                <a:cs typeface="Times New Roman" pitchFamily="18" charset="0"/>
                <a:sym typeface="Symbol" panose="05050102010706020507" pitchFamily="18" charset="2"/>
              </a:rPr>
              <a:t> 80 kW</a:t>
            </a:r>
            <a:r>
              <a:rPr lang="en-GB" sz="2100" b="1" dirty="0">
                <a:latin typeface="Constantia" pitchFamily="18" charset="0"/>
                <a:cs typeface="Times New Roman" pitchFamily="18" charset="0"/>
                <a:sym typeface="Symbol" panose="05050102010706020507" pitchFamily="18" charset="2"/>
              </a:rPr>
              <a:t> for storage ring,</a:t>
            </a:r>
            <a:br>
              <a:rPr lang="en-GB" sz="2100" b="1" dirty="0">
                <a:latin typeface="Constantia" pitchFamily="18" charset="0"/>
                <a:cs typeface="Times New Roman" pitchFamily="18" charset="0"/>
                <a:sym typeface="Symbol" panose="05050102010706020507" pitchFamily="18" charset="2"/>
              </a:rPr>
            </a:br>
            <a:r>
              <a:rPr lang="en-GB" sz="2100" b="1" dirty="0">
                <a:latin typeface="Constantia" pitchFamily="18" charset="0"/>
                <a:cs typeface="Times New Roman" pitchFamily="18" charset="0"/>
                <a:sym typeface="Symbol" panose="05050102010706020507" pitchFamily="18" charset="2"/>
              </a:rPr>
              <a:t>					</a:t>
            </a:r>
            <a:r>
              <a:rPr lang="en-GB" sz="2100" b="1" dirty="0">
                <a:solidFill>
                  <a:srgbClr val="C0504D"/>
                </a:solidFill>
                <a:latin typeface="Constantia" pitchFamily="18" charset="0"/>
                <a:cs typeface="Times New Roman" pitchFamily="18" charset="0"/>
                <a:sym typeface="Symbol" panose="05050102010706020507" pitchFamily="18" charset="2"/>
              </a:rPr>
              <a:t>40 kW </a:t>
            </a:r>
            <a:r>
              <a:rPr lang="en-GB" sz="2100" b="1" dirty="0">
                <a:latin typeface="Constantia" pitchFamily="18" charset="0"/>
                <a:cs typeface="Times New Roman" pitchFamily="18" charset="0"/>
                <a:sym typeface="Symbol" panose="05050102010706020507" pitchFamily="18" charset="2"/>
              </a:rPr>
              <a:t>for booster synchrotron </a:t>
            </a:r>
            <a:endParaRPr lang="en-GB" sz="2100" b="1" dirty="0">
              <a:latin typeface="Constantia" pitchFamily="18" charset="0"/>
              <a:cs typeface="Times New Roman" pitchFamily="18" charset="0"/>
              <a:sym typeface="Wingdings" pitchFamily="2" charset="2"/>
            </a:endParaRPr>
          </a:p>
        </p:txBody>
      </p:sp>
      <p:sp>
        <p:nvSpPr>
          <p:cNvPr id="17" name="TextBox 16"/>
          <p:cNvSpPr txBox="1"/>
          <p:nvPr/>
        </p:nvSpPr>
        <p:spPr>
          <a:xfrm>
            <a:off x="7700428" y="6225947"/>
            <a:ext cx="1212769"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B. </a:t>
            </a:r>
            <a:r>
              <a:rPr lang="en-GB" sz="1477" b="1" dirty="0" err="1">
                <a:solidFill>
                  <a:prstClr val="black"/>
                </a:solidFill>
                <a:latin typeface="Constantia" panose="02030602050306030303" pitchFamily="18" charset="0"/>
              </a:rPr>
              <a:t>Schriefer</a:t>
            </a:r>
            <a:endParaRPr lang="en-US" sz="1477" b="1" dirty="0">
              <a:solidFill>
                <a:prstClr val="black"/>
              </a:solidFill>
              <a:latin typeface="Constantia" panose="02030602050306030303" pitchFamily="18" charset="0"/>
            </a:endParaRPr>
          </a:p>
        </p:txBody>
      </p:sp>
      <p:sp>
        <p:nvSpPr>
          <p:cNvPr id="18" name="Rectangle 7"/>
          <p:cNvSpPr>
            <a:spLocks noChangeArrowheads="1"/>
          </p:cNvSpPr>
          <p:nvPr/>
        </p:nvSpPr>
        <p:spPr bwMode="auto">
          <a:xfrm>
            <a:off x="503238" y="5220945"/>
            <a:ext cx="8137525"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Power per module limited by RF transistors</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Increasing with modern semiconductor devices</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4390" r="9026"/>
          <a:stretch/>
        </p:blipFill>
        <p:spPr>
          <a:xfrm>
            <a:off x="4457986" y="1985739"/>
            <a:ext cx="2800351" cy="2742459"/>
          </a:xfrm>
          <a:prstGeom prst="rect">
            <a:avLst/>
          </a:prstGeom>
        </p:spPr>
      </p:pic>
      <p:grpSp>
        <p:nvGrpSpPr>
          <p:cNvPr id="7" name="Group 6"/>
          <p:cNvGrpSpPr/>
          <p:nvPr/>
        </p:nvGrpSpPr>
        <p:grpSpPr>
          <a:xfrm>
            <a:off x="503236" y="1896262"/>
            <a:ext cx="5512227" cy="3167847"/>
            <a:chOff x="503236" y="1896262"/>
            <a:chExt cx="5512227" cy="3167847"/>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238" y="1985740"/>
              <a:ext cx="3656611" cy="2742459"/>
            </a:xfrm>
            <a:prstGeom prst="rect">
              <a:avLst/>
            </a:prstGeom>
          </p:spPr>
        </p:pic>
        <p:sp>
          <p:nvSpPr>
            <p:cNvPr id="19" name="Curved Right Arrow 18"/>
            <p:cNvSpPr/>
            <p:nvPr/>
          </p:nvSpPr>
          <p:spPr>
            <a:xfrm rot="6418385" flipV="1">
              <a:off x="4038728" y="1198838"/>
              <a:ext cx="714375" cy="210922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Curved Right Arrow 19"/>
            <p:cNvSpPr/>
            <p:nvPr/>
          </p:nvSpPr>
          <p:spPr>
            <a:xfrm rot="6132080" flipH="1" flipV="1">
              <a:off x="4484775" y="3069242"/>
              <a:ext cx="546892" cy="251448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TextBox 20"/>
            <p:cNvSpPr txBox="1"/>
            <p:nvPr/>
          </p:nvSpPr>
          <p:spPr>
            <a:xfrm>
              <a:off x="503236" y="4716000"/>
              <a:ext cx="365661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Amplifier modules</a:t>
              </a:r>
              <a:endParaRPr lang="en-US" sz="1662" b="1" dirty="0">
                <a:solidFill>
                  <a:prstClr val="black"/>
                </a:solidFill>
                <a:latin typeface="Constantia" panose="02030602050306030303" pitchFamily="18" charset="0"/>
              </a:endParaRPr>
            </a:p>
          </p:txBody>
        </p:sp>
      </p:grpSp>
      <p:sp>
        <p:nvSpPr>
          <p:cNvPr id="22" name="TextBox 21"/>
          <p:cNvSpPr txBox="1"/>
          <p:nvPr/>
        </p:nvSpPr>
        <p:spPr>
          <a:xfrm>
            <a:off x="4457987" y="4716000"/>
            <a:ext cx="2800350"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80 kW unit</a:t>
            </a:r>
            <a:endParaRPr lang="en-US" sz="1662" b="1" dirty="0">
              <a:solidFill>
                <a:prstClr val="black"/>
              </a:solidFill>
              <a:latin typeface="Constantia" panose="02030602050306030303" pitchFamily="18" charset="0"/>
            </a:endParaRPr>
          </a:p>
        </p:txBody>
      </p:sp>
      <p:grpSp>
        <p:nvGrpSpPr>
          <p:cNvPr id="8" name="Group 7"/>
          <p:cNvGrpSpPr/>
          <p:nvPr/>
        </p:nvGrpSpPr>
        <p:grpSpPr>
          <a:xfrm>
            <a:off x="5213786" y="1786736"/>
            <a:ext cx="3426976" cy="3241373"/>
            <a:chOff x="5213786" y="1786736"/>
            <a:chExt cx="3426976" cy="3241373"/>
          </a:xfrm>
        </p:grpSpPr>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29002" t="10235" r="33131" b="4242"/>
            <a:stretch/>
          </p:blipFill>
          <p:spPr>
            <a:xfrm>
              <a:off x="7556475" y="1985740"/>
              <a:ext cx="911274" cy="2742459"/>
            </a:xfrm>
            <a:prstGeom prst="rect">
              <a:avLst/>
            </a:prstGeom>
          </p:spPr>
        </p:pic>
        <p:sp>
          <p:nvSpPr>
            <p:cNvPr id="5" name="Curved Right Arrow 4"/>
            <p:cNvSpPr/>
            <p:nvPr/>
          </p:nvSpPr>
          <p:spPr>
            <a:xfrm rot="4312990">
              <a:off x="6206389" y="794133"/>
              <a:ext cx="714375" cy="269958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3" name="TextBox 22"/>
            <p:cNvSpPr txBox="1"/>
            <p:nvPr/>
          </p:nvSpPr>
          <p:spPr>
            <a:xfrm>
              <a:off x="7381875" y="4680000"/>
              <a:ext cx="1258887"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Combiner</a:t>
              </a:r>
              <a:endParaRPr lang="en-US" sz="1662" b="1" dirty="0">
                <a:solidFill>
                  <a:prstClr val="black"/>
                </a:solidFill>
                <a:latin typeface="Constantia" panose="02030602050306030303" pitchFamily="18" charset="0"/>
              </a:endParaRPr>
            </a:p>
          </p:txBody>
        </p:sp>
      </p:grpSp>
    </p:spTree>
    <p:extLst>
      <p:ext uri="{BB962C8B-B14F-4D97-AF65-F5344CB8AC3E}">
        <p14:creationId xmlns:p14="http://schemas.microsoft.com/office/powerpoint/2010/main" val="854501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3"/>
          <p:cNvSpPr>
            <a:spLocks noChangeArrowheads="1"/>
          </p:cNvSpPr>
          <p:nvPr/>
        </p:nvSpPr>
        <p:spPr bwMode="auto">
          <a:xfrm>
            <a:off x="0" y="8965"/>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Frequency and wavelength ranges</a:t>
            </a:r>
            <a:endParaRPr lang="en-GB" sz="3200" dirty="0">
              <a:solidFill>
                <a:srgbClr val="1F497D"/>
              </a:solidFill>
              <a:latin typeface="Constantia" pitchFamily="18" charset="0"/>
            </a:endParaRPr>
          </a:p>
        </p:txBody>
      </p:sp>
      <p:sp>
        <p:nvSpPr>
          <p:cNvPr id="31" name="Down Arrow 30"/>
          <p:cNvSpPr/>
          <p:nvPr/>
        </p:nvSpPr>
        <p:spPr>
          <a:xfrm>
            <a:off x="3507638" y="920839"/>
            <a:ext cx="2147899" cy="5397500"/>
          </a:xfrm>
          <a:prstGeom prst="downArrow">
            <a:avLst>
              <a:gd name="adj1" fmla="val 50000"/>
              <a:gd name="adj2" fmla="val 30129"/>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4041104" y="985362"/>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100 kHz</a:t>
            </a:r>
            <a:br>
              <a:rPr lang="en-GB" sz="1600" b="1" dirty="0">
                <a:solidFill>
                  <a:schemeClr val="bg1"/>
                </a:solidFill>
                <a:latin typeface="Constantia" panose="02030602050306030303" pitchFamily="18" charset="0"/>
              </a:rPr>
            </a:br>
            <a:r>
              <a:rPr lang="en-GB" sz="1600" b="1" dirty="0">
                <a:solidFill>
                  <a:schemeClr val="bg1"/>
                </a:solidFill>
                <a:latin typeface="Constantia" panose="02030602050306030303" pitchFamily="18" charset="0"/>
              </a:rPr>
              <a:t>3 km</a:t>
            </a:r>
            <a:endParaRPr lang="en-US" sz="1600" b="1" dirty="0">
              <a:solidFill>
                <a:schemeClr val="bg1"/>
              </a:solidFill>
              <a:latin typeface="Constantia" panose="02030602050306030303" pitchFamily="18" charset="0"/>
            </a:endParaRPr>
          </a:p>
        </p:txBody>
      </p:sp>
      <p:sp>
        <p:nvSpPr>
          <p:cNvPr id="33" name="TextBox 32"/>
          <p:cNvSpPr txBox="1"/>
          <p:nvPr/>
        </p:nvSpPr>
        <p:spPr>
          <a:xfrm>
            <a:off x="4041105" y="1706295"/>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 MHz</a:t>
            </a:r>
            <a:br>
              <a:rPr lang="en-GB" sz="1600" b="1" dirty="0">
                <a:solidFill>
                  <a:schemeClr val="bg1"/>
                </a:solidFill>
                <a:latin typeface="Constantia" panose="02030602050306030303" pitchFamily="18" charset="0"/>
              </a:rPr>
            </a:br>
            <a:r>
              <a:rPr lang="en-GB" sz="1600" b="1" dirty="0">
                <a:solidFill>
                  <a:schemeClr val="bg1"/>
                </a:solidFill>
                <a:latin typeface="Constantia" panose="02030602050306030303" pitchFamily="18" charset="0"/>
              </a:rPr>
              <a:t>300 m</a:t>
            </a:r>
            <a:endParaRPr lang="en-US" sz="1600" b="1" dirty="0">
              <a:solidFill>
                <a:schemeClr val="bg1"/>
              </a:solidFill>
              <a:latin typeface="Constantia" panose="02030602050306030303" pitchFamily="18" charset="0"/>
            </a:endParaRPr>
          </a:p>
        </p:txBody>
      </p:sp>
      <p:sp>
        <p:nvSpPr>
          <p:cNvPr id="34" name="TextBox 33"/>
          <p:cNvSpPr txBox="1"/>
          <p:nvPr/>
        </p:nvSpPr>
        <p:spPr>
          <a:xfrm>
            <a:off x="4041104" y="2426295"/>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10 MHz</a:t>
            </a:r>
          </a:p>
          <a:p>
            <a:pPr algn="ctr"/>
            <a:r>
              <a:rPr lang="en-GB" sz="1600" b="1" dirty="0">
                <a:solidFill>
                  <a:schemeClr val="bg1"/>
                </a:solidFill>
                <a:latin typeface="Constantia" panose="02030602050306030303" pitchFamily="18" charset="0"/>
              </a:rPr>
              <a:t>30 m</a:t>
            </a:r>
            <a:endParaRPr lang="en-US" sz="1600" b="1" dirty="0">
              <a:solidFill>
                <a:schemeClr val="bg1"/>
              </a:solidFill>
              <a:latin typeface="Constantia" panose="02030602050306030303" pitchFamily="18" charset="0"/>
            </a:endParaRPr>
          </a:p>
        </p:txBody>
      </p:sp>
      <p:sp>
        <p:nvSpPr>
          <p:cNvPr id="35" name="TextBox 34"/>
          <p:cNvSpPr txBox="1"/>
          <p:nvPr/>
        </p:nvSpPr>
        <p:spPr>
          <a:xfrm>
            <a:off x="3960078" y="3146295"/>
            <a:ext cx="1225379"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100 MHz</a:t>
            </a:r>
          </a:p>
          <a:p>
            <a:pPr algn="ctr"/>
            <a:r>
              <a:rPr lang="en-GB" sz="1600" b="1" dirty="0">
                <a:solidFill>
                  <a:schemeClr val="bg1"/>
                </a:solidFill>
                <a:latin typeface="Constantia" panose="02030602050306030303" pitchFamily="18" charset="0"/>
              </a:rPr>
              <a:t>3 m</a:t>
            </a:r>
            <a:endParaRPr lang="en-US" sz="1600" b="1" dirty="0">
              <a:solidFill>
                <a:schemeClr val="bg1"/>
              </a:solidFill>
              <a:latin typeface="Constantia" panose="02030602050306030303" pitchFamily="18" charset="0"/>
            </a:endParaRPr>
          </a:p>
        </p:txBody>
      </p:sp>
      <p:sp>
        <p:nvSpPr>
          <p:cNvPr id="36" name="TextBox 35"/>
          <p:cNvSpPr txBox="1"/>
          <p:nvPr/>
        </p:nvSpPr>
        <p:spPr>
          <a:xfrm>
            <a:off x="4041104" y="3866295"/>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 GHz</a:t>
            </a:r>
          </a:p>
          <a:p>
            <a:pPr algn="ctr"/>
            <a:r>
              <a:rPr lang="en-GB" sz="1600" b="1" dirty="0">
                <a:solidFill>
                  <a:schemeClr val="bg1"/>
                </a:solidFill>
                <a:latin typeface="Constantia" panose="02030602050306030303" pitchFamily="18" charset="0"/>
              </a:rPr>
              <a:t>30 cm</a:t>
            </a:r>
            <a:endParaRPr lang="en-US" sz="1600" b="1" dirty="0">
              <a:solidFill>
                <a:schemeClr val="bg1"/>
              </a:solidFill>
              <a:latin typeface="Constantia" panose="02030602050306030303" pitchFamily="18" charset="0"/>
            </a:endParaRPr>
          </a:p>
        </p:txBody>
      </p:sp>
      <p:sp>
        <p:nvSpPr>
          <p:cNvPr id="37" name="TextBox 36"/>
          <p:cNvSpPr txBox="1"/>
          <p:nvPr/>
        </p:nvSpPr>
        <p:spPr>
          <a:xfrm>
            <a:off x="4041104" y="4586295"/>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10 GHz</a:t>
            </a:r>
            <a:br>
              <a:rPr lang="en-GB" sz="1600" b="1" dirty="0">
                <a:solidFill>
                  <a:schemeClr val="bg1"/>
                </a:solidFill>
                <a:latin typeface="Constantia" panose="02030602050306030303" pitchFamily="18" charset="0"/>
              </a:rPr>
            </a:br>
            <a:r>
              <a:rPr lang="en-GB" sz="1600" b="1" dirty="0">
                <a:solidFill>
                  <a:schemeClr val="bg1"/>
                </a:solidFill>
                <a:latin typeface="Constantia" panose="02030602050306030303" pitchFamily="18" charset="0"/>
              </a:rPr>
              <a:t>3 cm</a:t>
            </a:r>
            <a:endParaRPr lang="en-US" sz="1600" b="1" dirty="0">
              <a:solidFill>
                <a:schemeClr val="bg1"/>
              </a:solidFill>
              <a:latin typeface="Constantia" panose="02030602050306030303" pitchFamily="18" charset="0"/>
            </a:endParaRPr>
          </a:p>
        </p:txBody>
      </p:sp>
      <p:sp>
        <p:nvSpPr>
          <p:cNvPr id="38" name="TextBox 37"/>
          <p:cNvSpPr txBox="1"/>
          <p:nvPr/>
        </p:nvSpPr>
        <p:spPr>
          <a:xfrm>
            <a:off x="4041104" y="5306295"/>
            <a:ext cx="1080966" cy="584775"/>
          </a:xfrm>
          <a:prstGeom prst="rect">
            <a:avLst/>
          </a:prstGeom>
          <a:noFill/>
        </p:spPr>
        <p:txBody>
          <a:bodyPr wrap="square" rtlCol="0">
            <a:spAutoFit/>
          </a:bodyPr>
          <a:lstStyle/>
          <a:p>
            <a:pPr algn="ctr"/>
            <a:r>
              <a:rPr lang="en-GB" sz="1600" b="1" dirty="0">
                <a:solidFill>
                  <a:schemeClr val="bg1"/>
                </a:solidFill>
                <a:latin typeface="Constantia" panose="02030602050306030303" pitchFamily="18" charset="0"/>
              </a:rPr>
              <a:t>100 GHz</a:t>
            </a:r>
          </a:p>
          <a:p>
            <a:pPr algn="ctr"/>
            <a:r>
              <a:rPr lang="en-GB" sz="1600" b="1" dirty="0">
                <a:solidFill>
                  <a:schemeClr val="bg1"/>
                </a:solidFill>
                <a:latin typeface="Constantia" panose="02030602050306030303" pitchFamily="18" charset="0"/>
              </a:rPr>
              <a:t>3 mm</a:t>
            </a:r>
            <a:endParaRPr lang="en-US" sz="1600" b="1" dirty="0">
              <a:solidFill>
                <a:schemeClr val="bg1"/>
              </a:solidFill>
              <a:latin typeface="Constantia" panose="02030602050306030303" pitchFamily="18" charset="0"/>
            </a:endParaRPr>
          </a:p>
        </p:txBody>
      </p:sp>
      <p:pic>
        <p:nvPicPr>
          <p:cNvPr id="39" name="Picture 2" descr="C:\Heiko\Presentations\2012-01_LHCBeamShutdownLectureWithIons\image.pn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r="19767"/>
          <a:stretch/>
        </p:blipFill>
        <p:spPr bwMode="auto">
          <a:xfrm>
            <a:off x="663817" y="947550"/>
            <a:ext cx="1739744" cy="1219709"/>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rotWithShape="1">
          <a:blip r:embed="rId3" cstate="email">
            <a:extLst>
              <a:ext uri="{28A0092B-C50C-407E-A947-70E740481C1C}">
                <a14:useLocalDpi xmlns:a14="http://schemas.microsoft.com/office/drawing/2010/main" val="0"/>
              </a:ext>
            </a:extLst>
          </a:blip>
          <a:srcRect l="20833" r="18750"/>
          <a:stretch/>
        </p:blipFill>
        <p:spPr>
          <a:xfrm>
            <a:off x="7421395" y="4580390"/>
            <a:ext cx="1173955" cy="1295398"/>
          </a:xfrm>
          <a:prstGeom prst="rect">
            <a:avLst/>
          </a:prstGeom>
        </p:spPr>
      </p:pic>
      <p:pic>
        <p:nvPicPr>
          <p:cNvPr id="41" name="Picture 40" descr="TD18#2 before installation to Nextef IMG_0346.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8302" y="4362250"/>
            <a:ext cx="1975007" cy="1131117"/>
          </a:xfrm>
          <a:prstGeom prst="rect">
            <a:avLst/>
          </a:prstGeom>
        </p:spPr>
      </p:pic>
      <p:pic>
        <p:nvPicPr>
          <p:cNvPr id="42" name="Picture 4" descr="SPScavity"/>
          <p:cNvPicPr>
            <a:picLocks noChangeAspect="1" noChangeArrowheads="1"/>
          </p:cNvPicPr>
          <p:nvPr/>
        </p:nvPicPr>
        <p:blipFill>
          <a:blip r:embed="rId5"/>
          <a:srcRect/>
          <a:stretch>
            <a:fillRect/>
          </a:stretch>
        </p:blipFill>
        <p:spPr bwMode="auto">
          <a:xfrm>
            <a:off x="2078331" y="2909727"/>
            <a:ext cx="1629956" cy="1306070"/>
          </a:xfrm>
          <a:prstGeom prst="rect">
            <a:avLst/>
          </a:prstGeom>
          <a:noFill/>
          <a:ln w="9525">
            <a:noFill/>
            <a:miter lim="800000"/>
            <a:headEnd/>
            <a:tailEnd/>
          </a:ln>
        </p:spPr>
      </p:pic>
      <p:pic>
        <p:nvPicPr>
          <p:cNvPr id="43" name="Picture 18" descr="10MHzCavityss11"/>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69462" y="2263164"/>
            <a:ext cx="1582974" cy="1266092"/>
          </a:xfrm>
          <a:prstGeom prst="rect">
            <a:avLst/>
          </a:prstGeom>
          <a:noFill/>
          <a:ln w="50800">
            <a:noFill/>
          </a:ln>
          <a:extLst>
            <a:ext uri="{909E8E84-426E-40DD-AFC4-6F175D3DCCD1}">
              <a14:hiddenFill xmlns:a14="http://schemas.microsoft.com/office/drawing/2010/main">
                <a:solidFill>
                  <a:srgbClr val="FFFFFF"/>
                </a:solidFill>
              </a14:hiddenFill>
            </a:ext>
          </a:extLst>
        </p:spPr>
      </p:pic>
      <p:pic>
        <p:nvPicPr>
          <p:cNvPr id="44" name="Picture 43"/>
          <p:cNvPicPr>
            <a:picLocks noChangeAspect="1"/>
          </p:cNvPicPr>
          <p:nvPr/>
        </p:nvPicPr>
        <p:blipFill rotWithShape="1">
          <a:blip r:embed="rId7" cstate="email">
            <a:extLst>
              <a:ext uri="{28A0092B-C50C-407E-A947-70E740481C1C}">
                <a14:useLocalDpi xmlns:a14="http://schemas.microsoft.com/office/drawing/2010/main" val="0"/>
              </a:ext>
            </a:extLst>
          </a:blip>
          <a:srcRect l="1666" t="47583" r="1042"/>
          <a:stretch/>
        </p:blipFill>
        <p:spPr>
          <a:xfrm>
            <a:off x="5457288" y="3174237"/>
            <a:ext cx="2853813" cy="861386"/>
          </a:xfrm>
          <a:prstGeom prst="rect">
            <a:avLst/>
          </a:prstGeom>
        </p:spPr>
      </p:pic>
      <p:pic>
        <p:nvPicPr>
          <p:cNvPr id="45" name="Picture 44"/>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791008" y="4433475"/>
            <a:ext cx="906041" cy="536501"/>
          </a:xfrm>
          <a:prstGeom prst="rect">
            <a:avLst/>
          </a:prstGeom>
        </p:spPr>
      </p:pic>
      <p:pic>
        <p:nvPicPr>
          <p:cNvPr id="46" name="Picture 45"/>
          <p:cNvPicPr>
            <a:picLocks noChangeAspect="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388365" y="3927111"/>
            <a:ext cx="870277" cy="870277"/>
          </a:xfrm>
          <a:prstGeom prst="rect">
            <a:avLst/>
          </a:prstGeom>
        </p:spPr>
      </p:pic>
      <p:pic>
        <p:nvPicPr>
          <p:cNvPr id="47" name="Picture 46"/>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6434138" y="1787783"/>
            <a:ext cx="1876963" cy="1236483"/>
          </a:xfrm>
          <a:prstGeom prst="rect">
            <a:avLst/>
          </a:prstGeom>
        </p:spPr>
      </p:pic>
      <p:pic>
        <p:nvPicPr>
          <p:cNvPr id="48" name="Picture 47"/>
          <p:cNvPicPr>
            <a:picLocks noChangeAspect="1"/>
          </p:cNvPicPr>
          <p:nvPr/>
        </p:nvPicPr>
        <p:blipFill>
          <a:blip r:embed="rId11" cstate="email">
            <a:clrChange>
              <a:clrFrom>
                <a:srgbClr val="FEFFFF"/>
              </a:clrFrom>
              <a:clrTo>
                <a:srgbClr val="FEFFFF">
                  <a:alpha val="0"/>
                </a:srgbClr>
              </a:clrTo>
            </a:clrChange>
            <a:extLst>
              <a:ext uri="{28A0092B-C50C-407E-A947-70E740481C1C}">
                <a14:useLocalDpi xmlns:a14="http://schemas.microsoft.com/office/drawing/2010/main" val="0"/>
              </a:ext>
            </a:extLst>
          </a:blip>
          <a:stretch>
            <a:fillRect/>
          </a:stretch>
        </p:blipFill>
        <p:spPr>
          <a:xfrm>
            <a:off x="5364825" y="1069612"/>
            <a:ext cx="1360025" cy="1002445"/>
          </a:xfrm>
          <a:prstGeom prst="rect">
            <a:avLst/>
          </a:prstGeom>
        </p:spPr>
      </p:pic>
      <p:sp>
        <p:nvSpPr>
          <p:cNvPr id="49" name="Text Box 22"/>
          <p:cNvSpPr txBox="1">
            <a:spLocks noChangeArrowheads="1"/>
          </p:cNvSpPr>
          <p:nvPr/>
        </p:nvSpPr>
        <p:spPr bwMode="auto">
          <a:xfrm>
            <a:off x="553552" y="3850957"/>
            <a:ext cx="163754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SPS 200 MHz</a:t>
            </a:r>
          </a:p>
        </p:txBody>
      </p:sp>
      <p:sp>
        <p:nvSpPr>
          <p:cNvPr id="50" name="Text Box 22"/>
          <p:cNvSpPr txBox="1">
            <a:spLocks noChangeArrowheads="1"/>
          </p:cNvSpPr>
          <p:nvPr/>
        </p:nvSpPr>
        <p:spPr bwMode="auto">
          <a:xfrm>
            <a:off x="1905805" y="2188902"/>
            <a:ext cx="16375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PS main RF system</a:t>
            </a:r>
          </a:p>
        </p:txBody>
      </p:sp>
      <p:sp>
        <p:nvSpPr>
          <p:cNvPr id="51" name="Text Box 22"/>
          <p:cNvSpPr txBox="1">
            <a:spLocks noChangeArrowheads="1"/>
          </p:cNvSpPr>
          <p:nvPr/>
        </p:nvSpPr>
        <p:spPr bwMode="auto">
          <a:xfrm>
            <a:off x="2397014" y="906032"/>
            <a:ext cx="16375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PS longitudi- nal damper</a:t>
            </a:r>
          </a:p>
        </p:txBody>
      </p:sp>
      <p:sp>
        <p:nvSpPr>
          <p:cNvPr id="52" name="Text Box 22"/>
          <p:cNvSpPr txBox="1">
            <a:spLocks noChangeArrowheads="1"/>
          </p:cNvSpPr>
          <p:nvPr/>
        </p:nvSpPr>
        <p:spPr bwMode="auto">
          <a:xfrm>
            <a:off x="812920" y="5493367"/>
            <a:ext cx="163754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CLIC 12 GHz</a:t>
            </a:r>
          </a:p>
        </p:txBody>
      </p:sp>
      <p:sp>
        <p:nvSpPr>
          <p:cNvPr id="53" name="Text Box 22"/>
          <p:cNvSpPr txBox="1">
            <a:spLocks noChangeArrowheads="1"/>
          </p:cNvSpPr>
          <p:nvPr/>
        </p:nvSpPr>
        <p:spPr bwMode="auto">
          <a:xfrm>
            <a:off x="6602623" y="1105056"/>
            <a:ext cx="163754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Long wave</a:t>
            </a:r>
          </a:p>
        </p:txBody>
      </p:sp>
      <p:sp>
        <p:nvSpPr>
          <p:cNvPr id="54" name="Text Box 22"/>
          <p:cNvSpPr txBox="1">
            <a:spLocks noChangeArrowheads="1"/>
          </p:cNvSpPr>
          <p:nvPr/>
        </p:nvSpPr>
        <p:spPr bwMode="auto">
          <a:xfrm>
            <a:off x="4832334" y="2178731"/>
            <a:ext cx="16375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de-DE" altLang="en-US" b="1" dirty="0">
                <a:solidFill>
                  <a:srgbClr val="000000"/>
                </a:solidFill>
                <a:latin typeface="Constantia" panose="02030602050306030303" pitchFamily="18" charset="0"/>
              </a:rPr>
              <a:t>Medium/ short wave</a:t>
            </a:r>
          </a:p>
        </p:txBody>
      </p:sp>
      <p:sp>
        <p:nvSpPr>
          <p:cNvPr id="55" name="Text Box 22"/>
          <p:cNvSpPr txBox="1">
            <a:spLocks noChangeArrowheads="1"/>
          </p:cNvSpPr>
          <p:nvPr/>
        </p:nvSpPr>
        <p:spPr bwMode="auto">
          <a:xfrm>
            <a:off x="7257941" y="3984841"/>
            <a:ext cx="11769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de-DE" altLang="en-US" b="1" dirty="0">
                <a:solidFill>
                  <a:srgbClr val="000000"/>
                </a:solidFill>
                <a:latin typeface="Constantia" panose="02030602050306030303" pitchFamily="18" charset="0"/>
              </a:rPr>
              <a:t>VHF</a:t>
            </a:r>
          </a:p>
        </p:txBody>
      </p:sp>
      <p:sp>
        <p:nvSpPr>
          <p:cNvPr id="56" name="Text Box 22"/>
          <p:cNvSpPr txBox="1">
            <a:spLocks noChangeArrowheads="1"/>
          </p:cNvSpPr>
          <p:nvPr/>
        </p:nvSpPr>
        <p:spPr bwMode="auto">
          <a:xfrm>
            <a:off x="5655537" y="5298651"/>
            <a:ext cx="178959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de-DE" altLang="en-US" b="1" dirty="0">
                <a:solidFill>
                  <a:srgbClr val="000000"/>
                </a:solidFill>
                <a:latin typeface="Constantia" panose="02030602050306030303" pitchFamily="18" charset="0"/>
              </a:rPr>
              <a:t>Microwave links</a:t>
            </a:r>
          </a:p>
        </p:txBody>
      </p:sp>
      <p:pic>
        <p:nvPicPr>
          <p:cNvPr id="57" name="Picture 5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588337" y="4136489"/>
            <a:ext cx="765048" cy="545592"/>
          </a:xfrm>
          <a:prstGeom prst="rect">
            <a:avLst/>
          </a:prstGeom>
        </p:spPr>
      </p:pic>
    </p:spTree>
    <p:extLst>
      <p:ext uri="{BB962C8B-B14F-4D97-AF65-F5344CB8AC3E}">
        <p14:creationId xmlns:p14="http://schemas.microsoft.com/office/powerpoint/2010/main" val="112112019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TextBox 239">
            <a:extLst>
              <a:ext uri="{FF2B5EF4-FFF2-40B4-BE49-F238E27FC236}">
                <a16:creationId xmlns:a16="http://schemas.microsoft.com/office/drawing/2014/main" id="{B0B3CD88-C14B-4F77-AA62-1B5E758EE1AE}"/>
              </a:ext>
            </a:extLst>
          </p:cNvPr>
          <p:cNvSpPr txBox="1"/>
          <p:nvPr/>
        </p:nvSpPr>
        <p:spPr>
          <a:xfrm rot="16200000">
            <a:off x="1026118" y="2878383"/>
            <a:ext cx="5188650" cy="415498"/>
          </a:xfrm>
          <a:prstGeom prst="rect">
            <a:avLst/>
          </a:prstGeom>
          <a:noFill/>
        </p:spPr>
        <p:txBody>
          <a:bodyPr wrap="square" rtlCol="0" anchor="t">
            <a:spAutoFit/>
          </a:bodyPr>
          <a:lstStyle/>
          <a:p>
            <a:pPr algn="ctr">
              <a:spcBef>
                <a:spcPts val="0"/>
              </a:spcBef>
            </a:pPr>
            <a:r>
              <a:rPr lang="en-US" sz="2100" b="1" dirty="0">
                <a:solidFill>
                  <a:srgbClr val="C00000"/>
                </a:solidFill>
                <a:latin typeface="Constantia" panose="02030602050306030303" pitchFamily="18" charset="0"/>
              </a:rPr>
              <a:t>1.6 MW at    cavity input</a:t>
            </a:r>
          </a:p>
        </p:txBody>
      </p:sp>
      <p:sp>
        <p:nvSpPr>
          <p:cNvPr id="13"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SPS</a:t>
            </a:r>
          </a:p>
        </p:txBody>
      </p:sp>
      <p:sp>
        <p:nvSpPr>
          <p:cNvPr id="14" name="Rectangle 7"/>
          <p:cNvSpPr>
            <a:spLocks noChangeArrowheads="1"/>
          </p:cNvSpPr>
          <p:nvPr/>
        </p:nvSpPr>
        <p:spPr bwMode="auto">
          <a:xfrm>
            <a:off x="617537" y="738886"/>
            <a:ext cx="8137525" cy="838200"/>
          </a:xfrm>
          <a:prstGeom prst="rect">
            <a:avLst/>
          </a:prstGeom>
          <a:noFill/>
          <a:ln w="9525">
            <a:noFill/>
            <a:miter lim="800000"/>
            <a:headEnd/>
            <a:tailEnd/>
          </a:ln>
          <a:effectLst/>
        </p:spPr>
        <p:txBody>
          <a:bodyPr/>
          <a:lstStyle/>
          <a:p>
            <a:pPr algn="l" defTabSz="808038">
              <a:spcBef>
                <a:spcPct val="20000"/>
              </a:spcBef>
              <a:buClr>
                <a:schemeClr val="tx1"/>
              </a:buClr>
            </a:pPr>
            <a:r>
              <a:rPr lang="en-GB" sz="2100" b="1" dirty="0">
                <a:latin typeface="Constantia" pitchFamily="18" charset="0"/>
                <a:cs typeface="Times New Roman" pitchFamily="18" charset="0"/>
                <a:sym typeface="Wingdings" pitchFamily="2" charset="2"/>
              </a:rPr>
              <a:t>200 MHz solid state amplifiers: 	</a:t>
            </a:r>
            <a:r>
              <a:rPr lang="en-GB" sz="2100" b="1" dirty="0">
                <a:solidFill>
                  <a:srgbClr val="C0504D"/>
                </a:solidFill>
                <a:latin typeface="Constantia" pitchFamily="18" charset="0"/>
                <a:cs typeface="Times New Roman" pitchFamily="18" charset="0"/>
                <a:sym typeface="Wingdings" pitchFamily="2" charset="2"/>
              </a:rPr>
              <a:t>2 </a:t>
            </a:r>
            <a:r>
              <a:rPr lang="en-GB" sz="2100" b="1" dirty="0">
                <a:solidFill>
                  <a:srgbClr val="C0504D"/>
                </a:solidFill>
                <a:latin typeface="Constantia" pitchFamily="18" charset="0"/>
                <a:cs typeface="Times New Roman" pitchFamily="18" charset="0"/>
                <a:sym typeface="Symbol" panose="05050102010706020507" pitchFamily="18" charset="2"/>
              </a:rPr>
              <a:t> 1.6 MW</a:t>
            </a:r>
            <a:r>
              <a:rPr lang="en-GB" sz="2100" b="1" dirty="0">
                <a:latin typeface="Constantia" pitchFamily="18" charset="0"/>
                <a:cs typeface="Times New Roman" pitchFamily="18" charset="0"/>
                <a:sym typeface="Symbol" panose="05050102010706020507" pitchFamily="18" charset="2"/>
              </a:rPr>
              <a:t> peak power,</a:t>
            </a:r>
            <a:br>
              <a:rPr lang="en-GB" sz="2100" b="1" dirty="0">
                <a:latin typeface="Constantia" pitchFamily="18" charset="0"/>
                <a:cs typeface="Times New Roman" pitchFamily="18" charset="0"/>
                <a:sym typeface="Symbol" panose="05050102010706020507" pitchFamily="18" charset="2"/>
              </a:rPr>
            </a:br>
            <a:r>
              <a:rPr lang="en-GB" sz="2100" b="1" dirty="0">
                <a:latin typeface="Constantia" pitchFamily="18" charset="0"/>
                <a:cs typeface="Times New Roman" pitchFamily="18" charset="0"/>
                <a:sym typeface="Symbol" panose="05050102010706020507" pitchFamily="18" charset="2"/>
              </a:rPr>
              <a:t>					</a:t>
            </a:r>
            <a:r>
              <a:rPr lang="en-GB" sz="2100" b="1" dirty="0">
                <a:solidFill>
                  <a:srgbClr val="C0504D"/>
                </a:solidFill>
                <a:latin typeface="Constantia" pitchFamily="18" charset="0"/>
                <a:cs typeface="Times New Roman" pitchFamily="18" charset="0"/>
                <a:sym typeface="Wingdings" pitchFamily="2" charset="2"/>
              </a:rPr>
              <a:t>2 </a:t>
            </a:r>
            <a:r>
              <a:rPr lang="en-GB" sz="2100" b="1" dirty="0">
                <a:solidFill>
                  <a:srgbClr val="C0504D"/>
                </a:solidFill>
                <a:latin typeface="Constantia" pitchFamily="18" charset="0"/>
                <a:cs typeface="Times New Roman" pitchFamily="18" charset="0"/>
                <a:sym typeface="Symbol" panose="05050102010706020507" pitchFamily="18" charset="2"/>
              </a:rPr>
              <a:t> 16 towers </a:t>
            </a:r>
            <a:r>
              <a:rPr lang="en-GB" sz="2100" b="1" dirty="0">
                <a:latin typeface="Constantia" pitchFamily="18" charset="0"/>
                <a:cs typeface="Times New Roman" pitchFamily="18" charset="0"/>
                <a:sym typeface="Symbol" panose="05050102010706020507" pitchFamily="18" charset="2"/>
              </a:rPr>
              <a:t>per amplifier </a:t>
            </a:r>
            <a:endParaRPr lang="en-GB" sz="2100" b="1" dirty="0">
              <a:latin typeface="Constantia" pitchFamily="18" charset="0"/>
              <a:cs typeface="Times New Roman" pitchFamily="18" charset="0"/>
              <a:sym typeface="Wingdings" pitchFamily="2" charset="2"/>
            </a:endParaRPr>
          </a:p>
        </p:txBody>
      </p:sp>
      <p:sp>
        <p:nvSpPr>
          <p:cNvPr id="17" name="TextBox 16"/>
          <p:cNvSpPr txBox="1"/>
          <p:nvPr/>
        </p:nvSpPr>
        <p:spPr>
          <a:xfrm>
            <a:off x="7462415" y="6334235"/>
            <a:ext cx="1450782" cy="319639"/>
          </a:xfrm>
          <a:prstGeom prst="rect">
            <a:avLst/>
          </a:prstGeom>
          <a:noFill/>
        </p:spPr>
        <p:txBody>
          <a:bodyPr wrap="none" rtlCol="0">
            <a:spAutoFit/>
          </a:bodyPr>
          <a:lstStyle/>
          <a:p>
            <a:pPr algn="r" defTabSz="422041"/>
            <a:r>
              <a:rPr lang="en-US" sz="1477" b="1" dirty="0">
                <a:solidFill>
                  <a:prstClr val="black"/>
                </a:solidFill>
                <a:latin typeface="Constantia" panose="02030602050306030303" pitchFamily="18" charset="0"/>
              </a:rPr>
              <a:t>E</a:t>
            </a:r>
            <a:r>
              <a:rPr lang="en-GB" sz="1477" b="1" dirty="0">
                <a:solidFill>
                  <a:prstClr val="black"/>
                </a:solidFill>
                <a:latin typeface="Constantia" panose="02030602050306030303" pitchFamily="18" charset="0"/>
              </a:rPr>
              <a:t>. Montesinos</a:t>
            </a:r>
            <a:endParaRPr lang="en-US" sz="1477" b="1" dirty="0">
              <a:solidFill>
                <a:prstClr val="black"/>
              </a:solidFill>
              <a:latin typeface="Constantia" panose="02030602050306030303" pitchFamily="18" charset="0"/>
            </a:endParaRPr>
          </a:p>
        </p:txBody>
      </p:sp>
      <p:sp>
        <p:nvSpPr>
          <p:cNvPr id="18" name="Rectangle 7"/>
          <p:cNvSpPr>
            <a:spLocks noChangeArrowheads="1"/>
          </p:cNvSpPr>
          <p:nvPr/>
        </p:nvSpPr>
        <p:spPr bwMode="auto">
          <a:xfrm>
            <a:off x="503238" y="5220945"/>
            <a:ext cx="8137525"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80 modules per tower, 1280 modules with </a:t>
            </a:r>
            <a:r>
              <a:rPr lang="en-GB" sz="2100" b="1" dirty="0">
                <a:solidFill>
                  <a:srgbClr val="C0504D"/>
                </a:solidFill>
                <a:latin typeface="Constantia" pitchFamily="18" charset="0"/>
                <a:cs typeface="Times New Roman" pitchFamily="18" charset="0"/>
                <a:sym typeface="Wingdings" pitchFamily="2" charset="2"/>
              </a:rPr>
              <a:t>5120 transistors</a:t>
            </a:r>
            <a:br>
              <a:rPr lang="en-GB" sz="2100" b="1" dirty="0">
                <a:solidFill>
                  <a:srgbClr val="C0504D"/>
                </a:solidFill>
                <a:latin typeface="Constantia" pitchFamily="18" charset="0"/>
                <a:cs typeface="Times New Roman" pitchFamily="18" charset="0"/>
                <a:sym typeface="Wingdings" pitchFamily="2" charset="2"/>
              </a:rPr>
            </a:br>
            <a:r>
              <a:rPr lang="en-GB" sz="2100" b="1" dirty="0">
                <a:solidFill>
                  <a:srgbClr val="C0504D"/>
                </a:solidFill>
                <a:latin typeface="Constantia" pitchFamily="18" charset="0"/>
                <a:cs typeface="Times New Roman" pitchFamily="18" charset="0"/>
                <a:sym typeface="Wingdings" pitchFamily="2" charset="2"/>
              </a:rPr>
              <a:t>per amplifier</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Presently the </a:t>
            </a:r>
            <a:r>
              <a:rPr lang="en-GB" sz="2100" b="1" dirty="0">
                <a:solidFill>
                  <a:srgbClr val="1F497D"/>
                </a:solidFill>
                <a:latin typeface="Constantia" pitchFamily="18" charset="0"/>
                <a:cs typeface="Times New Roman" pitchFamily="18" charset="0"/>
                <a:sym typeface="Wingdings" pitchFamily="2" charset="2"/>
              </a:rPr>
              <a:t>largest RF installation </a:t>
            </a:r>
            <a:r>
              <a:rPr lang="en-GB" sz="2100" b="1" dirty="0">
                <a:latin typeface="Constantia" pitchFamily="18" charset="0"/>
                <a:cs typeface="Times New Roman" pitchFamily="18" charset="0"/>
                <a:sym typeface="Wingdings" pitchFamily="2" charset="2"/>
              </a:rPr>
              <a:t>in a particle accelerator</a:t>
            </a:r>
          </a:p>
        </p:txBody>
      </p:sp>
      <p:pic>
        <p:nvPicPr>
          <p:cNvPr id="11" name="Picture 10" descr="A picture containing warehouse&#10;&#10;Description automatically generated">
            <a:extLst>
              <a:ext uri="{FF2B5EF4-FFF2-40B4-BE49-F238E27FC236}">
                <a16:creationId xmlns:a16="http://schemas.microsoft.com/office/drawing/2014/main" id="{8A576B16-E404-47E9-B593-BE97566C9842}"/>
              </a:ext>
            </a:extLst>
          </p:cNvPr>
          <p:cNvPicPr>
            <a:picLocks noChangeAspect="1"/>
          </p:cNvPicPr>
          <p:nvPr/>
        </p:nvPicPr>
        <p:blipFill>
          <a:blip r:embed="rId2"/>
          <a:stretch>
            <a:fillRect/>
          </a:stretch>
        </p:blipFill>
        <p:spPr>
          <a:xfrm>
            <a:off x="3968340" y="1637491"/>
            <a:ext cx="4665600" cy="3110400"/>
          </a:xfrm>
          <a:prstGeom prst="rect">
            <a:avLst/>
          </a:prstGeom>
        </p:spPr>
      </p:pic>
      <p:cxnSp>
        <p:nvCxnSpPr>
          <p:cNvPr id="127" name="Straight Arrow Connector 126">
            <a:extLst>
              <a:ext uri="{FF2B5EF4-FFF2-40B4-BE49-F238E27FC236}">
                <a16:creationId xmlns:a16="http://schemas.microsoft.com/office/drawing/2014/main" id="{D445044A-72EF-4685-B47A-BA5F7A0870A3}"/>
              </a:ext>
            </a:extLst>
          </p:cNvPr>
          <p:cNvCxnSpPr/>
          <p:nvPr/>
        </p:nvCxnSpPr>
        <p:spPr bwMode="auto">
          <a:xfrm>
            <a:off x="2445086" y="4805892"/>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28" name="Straight Arrow Connector 127">
            <a:extLst>
              <a:ext uri="{FF2B5EF4-FFF2-40B4-BE49-F238E27FC236}">
                <a16:creationId xmlns:a16="http://schemas.microsoft.com/office/drawing/2014/main" id="{B64FD3F7-325A-433F-81EB-07D8B6A989E7}"/>
              </a:ext>
            </a:extLst>
          </p:cNvPr>
          <p:cNvCxnSpPr/>
          <p:nvPr/>
        </p:nvCxnSpPr>
        <p:spPr bwMode="auto">
          <a:xfrm>
            <a:off x="2734274" y="4576378"/>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29" name="Straight Arrow Connector 128">
            <a:extLst>
              <a:ext uri="{FF2B5EF4-FFF2-40B4-BE49-F238E27FC236}">
                <a16:creationId xmlns:a16="http://schemas.microsoft.com/office/drawing/2014/main" id="{9331D566-EEEE-4FAB-9954-15CB4B1ACD64}"/>
              </a:ext>
            </a:extLst>
          </p:cNvPr>
          <p:cNvCxnSpPr/>
          <p:nvPr/>
        </p:nvCxnSpPr>
        <p:spPr bwMode="auto">
          <a:xfrm>
            <a:off x="2445086" y="3430092"/>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30" name="Straight Arrow Connector 129">
            <a:extLst>
              <a:ext uri="{FF2B5EF4-FFF2-40B4-BE49-F238E27FC236}">
                <a16:creationId xmlns:a16="http://schemas.microsoft.com/office/drawing/2014/main" id="{B4845911-51A6-433D-9A07-CB17CCDE29CB}"/>
              </a:ext>
            </a:extLst>
          </p:cNvPr>
          <p:cNvCxnSpPr/>
          <p:nvPr/>
        </p:nvCxnSpPr>
        <p:spPr bwMode="auto">
          <a:xfrm>
            <a:off x="2990022" y="4117351"/>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31" name="Straight Arrow Connector 130">
            <a:extLst>
              <a:ext uri="{FF2B5EF4-FFF2-40B4-BE49-F238E27FC236}">
                <a16:creationId xmlns:a16="http://schemas.microsoft.com/office/drawing/2014/main" id="{733C3387-6B80-40BD-AABC-16A700EF59B7}"/>
              </a:ext>
            </a:extLst>
          </p:cNvPr>
          <p:cNvCxnSpPr>
            <a:endCxn id="162" idx="0"/>
          </p:cNvCxnSpPr>
          <p:nvPr/>
        </p:nvCxnSpPr>
        <p:spPr bwMode="auto">
          <a:xfrm>
            <a:off x="661778" y="3190098"/>
            <a:ext cx="33968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sp>
        <p:nvSpPr>
          <p:cNvPr id="132" name="TextBox 131">
            <a:extLst>
              <a:ext uri="{FF2B5EF4-FFF2-40B4-BE49-F238E27FC236}">
                <a16:creationId xmlns:a16="http://schemas.microsoft.com/office/drawing/2014/main" id="{6EC03074-B4D9-449C-A1AD-9B397269FD69}"/>
              </a:ext>
            </a:extLst>
          </p:cNvPr>
          <p:cNvSpPr txBox="1"/>
          <p:nvPr/>
        </p:nvSpPr>
        <p:spPr>
          <a:xfrm rot="16200000">
            <a:off x="59863" y="3015149"/>
            <a:ext cx="1241621" cy="338553"/>
          </a:xfrm>
          <a:prstGeom prst="rect">
            <a:avLst/>
          </a:prstGeom>
          <a:solidFill>
            <a:schemeClr val="bg1">
              <a:lumMod val="85000"/>
            </a:schemeClr>
          </a:solidFill>
          <a:ln>
            <a:noFill/>
          </a:ln>
        </p:spPr>
        <p:txBody>
          <a:bodyPr wrap="none" rtlCol="0">
            <a:spAutoFit/>
          </a:bodyPr>
          <a:lstStyle/>
          <a:p>
            <a:pPr algn="ctr"/>
            <a:r>
              <a:rPr lang="en-US" sz="1600" b="1" dirty="0">
                <a:latin typeface="Constantia" panose="02030602050306030303" pitchFamily="18" charset="0"/>
              </a:rPr>
              <a:t>From LLRF</a:t>
            </a:r>
          </a:p>
        </p:txBody>
      </p:sp>
      <p:cxnSp>
        <p:nvCxnSpPr>
          <p:cNvPr id="133" name="Straight Arrow Connector 132">
            <a:extLst>
              <a:ext uri="{FF2B5EF4-FFF2-40B4-BE49-F238E27FC236}">
                <a16:creationId xmlns:a16="http://schemas.microsoft.com/office/drawing/2014/main" id="{A92F7CE6-E920-4E44-B863-0AC912F980B5}"/>
              </a:ext>
            </a:extLst>
          </p:cNvPr>
          <p:cNvCxnSpPr/>
          <p:nvPr/>
        </p:nvCxnSpPr>
        <p:spPr bwMode="auto">
          <a:xfrm>
            <a:off x="2734274" y="3658325"/>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34" name="Straight Arrow Connector 133">
            <a:extLst>
              <a:ext uri="{FF2B5EF4-FFF2-40B4-BE49-F238E27FC236}">
                <a16:creationId xmlns:a16="http://schemas.microsoft.com/office/drawing/2014/main" id="{0FDC8CC3-0D75-4B37-944E-BDF9A907A045}"/>
              </a:ext>
            </a:extLst>
          </p:cNvPr>
          <p:cNvCxnSpPr/>
          <p:nvPr/>
        </p:nvCxnSpPr>
        <p:spPr bwMode="auto">
          <a:xfrm>
            <a:off x="2445086" y="4346865"/>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35" name="Straight Arrow Connector 134">
            <a:extLst>
              <a:ext uri="{FF2B5EF4-FFF2-40B4-BE49-F238E27FC236}">
                <a16:creationId xmlns:a16="http://schemas.microsoft.com/office/drawing/2014/main" id="{9A916E88-DC55-4730-A791-B953049C8A6E}"/>
              </a:ext>
            </a:extLst>
          </p:cNvPr>
          <p:cNvCxnSpPr/>
          <p:nvPr/>
        </p:nvCxnSpPr>
        <p:spPr bwMode="auto">
          <a:xfrm>
            <a:off x="2445086" y="3887838"/>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sp>
        <p:nvSpPr>
          <p:cNvPr id="136" name="Isosceles Triangle 135">
            <a:extLst>
              <a:ext uri="{FF2B5EF4-FFF2-40B4-BE49-F238E27FC236}">
                <a16:creationId xmlns:a16="http://schemas.microsoft.com/office/drawing/2014/main" id="{C48B2EA0-6141-4E40-81F1-E2E8A6E86832}"/>
              </a:ext>
            </a:extLst>
          </p:cNvPr>
          <p:cNvSpPr/>
          <p:nvPr/>
        </p:nvSpPr>
        <p:spPr bwMode="auto">
          <a:xfrm rot="5400000">
            <a:off x="1957522" y="4806888"/>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37" name="Isosceles Triangle 136">
            <a:extLst>
              <a:ext uri="{FF2B5EF4-FFF2-40B4-BE49-F238E27FC236}">
                <a16:creationId xmlns:a16="http://schemas.microsoft.com/office/drawing/2014/main" id="{BCB8D50E-4E51-4A1E-B2C6-A6D596C91FCD}"/>
              </a:ext>
            </a:extLst>
          </p:cNvPr>
          <p:cNvSpPr/>
          <p:nvPr/>
        </p:nvSpPr>
        <p:spPr bwMode="auto">
          <a:xfrm rot="5400000">
            <a:off x="1957522" y="4577375"/>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38" name="Isosceles Triangle 137">
            <a:extLst>
              <a:ext uri="{FF2B5EF4-FFF2-40B4-BE49-F238E27FC236}">
                <a16:creationId xmlns:a16="http://schemas.microsoft.com/office/drawing/2014/main" id="{BD2FD984-EF18-46F1-88B4-6A2FFEA62187}"/>
              </a:ext>
            </a:extLst>
          </p:cNvPr>
          <p:cNvSpPr/>
          <p:nvPr/>
        </p:nvSpPr>
        <p:spPr bwMode="auto">
          <a:xfrm rot="5400000">
            <a:off x="1957522" y="4347861"/>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39" name="Isosceles Triangle 138">
            <a:extLst>
              <a:ext uri="{FF2B5EF4-FFF2-40B4-BE49-F238E27FC236}">
                <a16:creationId xmlns:a16="http://schemas.microsoft.com/office/drawing/2014/main" id="{A90C073D-2890-4D5E-8998-BAF3FE493933}"/>
              </a:ext>
            </a:extLst>
          </p:cNvPr>
          <p:cNvSpPr/>
          <p:nvPr/>
        </p:nvSpPr>
        <p:spPr bwMode="auto">
          <a:xfrm rot="5400000">
            <a:off x="1957522" y="4118348"/>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40" name="Isosceles Triangle 139">
            <a:extLst>
              <a:ext uri="{FF2B5EF4-FFF2-40B4-BE49-F238E27FC236}">
                <a16:creationId xmlns:a16="http://schemas.microsoft.com/office/drawing/2014/main" id="{C249B0B8-003C-4361-8321-581DFEF2F982}"/>
              </a:ext>
            </a:extLst>
          </p:cNvPr>
          <p:cNvSpPr/>
          <p:nvPr/>
        </p:nvSpPr>
        <p:spPr bwMode="auto">
          <a:xfrm rot="5400000">
            <a:off x="1957522" y="3888834"/>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41" name="Isosceles Triangle 140">
            <a:extLst>
              <a:ext uri="{FF2B5EF4-FFF2-40B4-BE49-F238E27FC236}">
                <a16:creationId xmlns:a16="http://schemas.microsoft.com/office/drawing/2014/main" id="{78283DC4-B10D-42AC-B849-24A732379A37}"/>
              </a:ext>
            </a:extLst>
          </p:cNvPr>
          <p:cNvSpPr/>
          <p:nvPr/>
        </p:nvSpPr>
        <p:spPr bwMode="auto">
          <a:xfrm rot="5400000">
            <a:off x="1957522" y="3659321"/>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42" name="Isosceles Triangle 141">
            <a:extLst>
              <a:ext uri="{FF2B5EF4-FFF2-40B4-BE49-F238E27FC236}">
                <a16:creationId xmlns:a16="http://schemas.microsoft.com/office/drawing/2014/main" id="{870D6A47-CDB1-4A81-8AC7-E6C5D686170A}"/>
              </a:ext>
            </a:extLst>
          </p:cNvPr>
          <p:cNvSpPr/>
          <p:nvPr/>
        </p:nvSpPr>
        <p:spPr bwMode="auto">
          <a:xfrm rot="5400000">
            <a:off x="1957522" y="3429808"/>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43" name="Isosceles Triangle 142">
            <a:extLst>
              <a:ext uri="{FF2B5EF4-FFF2-40B4-BE49-F238E27FC236}">
                <a16:creationId xmlns:a16="http://schemas.microsoft.com/office/drawing/2014/main" id="{AA268EBD-8CB5-48AC-A322-B8A1D960228A}"/>
              </a:ext>
            </a:extLst>
          </p:cNvPr>
          <p:cNvSpPr/>
          <p:nvPr/>
        </p:nvSpPr>
        <p:spPr bwMode="auto">
          <a:xfrm rot="5400000">
            <a:off x="1957522" y="3200294"/>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144" name="Straight Arrow Connector 143">
            <a:extLst>
              <a:ext uri="{FF2B5EF4-FFF2-40B4-BE49-F238E27FC236}">
                <a16:creationId xmlns:a16="http://schemas.microsoft.com/office/drawing/2014/main" id="{1ED37D86-5472-4BAC-8667-DAE94EB25E7F}"/>
              </a:ext>
            </a:extLst>
          </p:cNvPr>
          <p:cNvCxnSpPr/>
          <p:nvPr/>
        </p:nvCxnSpPr>
        <p:spPr bwMode="auto">
          <a:xfrm>
            <a:off x="2445086" y="2969784"/>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45" name="Straight Arrow Connector 144">
            <a:extLst>
              <a:ext uri="{FF2B5EF4-FFF2-40B4-BE49-F238E27FC236}">
                <a16:creationId xmlns:a16="http://schemas.microsoft.com/office/drawing/2014/main" id="{D1C35A61-68C2-4709-B06E-E865B627BEE8}"/>
              </a:ext>
            </a:extLst>
          </p:cNvPr>
          <p:cNvCxnSpPr/>
          <p:nvPr/>
        </p:nvCxnSpPr>
        <p:spPr bwMode="auto">
          <a:xfrm>
            <a:off x="2734274" y="2740271"/>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46" name="Straight Arrow Connector 145">
            <a:extLst>
              <a:ext uri="{FF2B5EF4-FFF2-40B4-BE49-F238E27FC236}">
                <a16:creationId xmlns:a16="http://schemas.microsoft.com/office/drawing/2014/main" id="{0C0C3204-43A7-4017-92A5-0EC9A6F08419}"/>
              </a:ext>
            </a:extLst>
          </p:cNvPr>
          <p:cNvCxnSpPr/>
          <p:nvPr/>
        </p:nvCxnSpPr>
        <p:spPr bwMode="auto">
          <a:xfrm>
            <a:off x="2445086" y="1598566"/>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47" name="Straight Arrow Connector 146">
            <a:extLst>
              <a:ext uri="{FF2B5EF4-FFF2-40B4-BE49-F238E27FC236}">
                <a16:creationId xmlns:a16="http://schemas.microsoft.com/office/drawing/2014/main" id="{77F3A6C2-DBA8-4377-903C-A2E7C269599C}"/>
              </a:ext>
            </a:extLst>
          </p:cNvPr>
          <p:cNvCxnSpPr/>
          <p:nvPr/>
        </p:nvCxnSpPr>
        <p:spPr bwMode="auto">
          <a:xfrm rot="16200000">
            <a:off x="2530995" y="2281244"/>
            <a:ext cx="918054"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48" name="Straight Arrow Connector 147">
            <a:extLst>
              <a:ext uri="{FF2B5EF4-FFF2-40B4-BE49-F238E27FC236}">
                <a16:creationId xmlns:a16="http://schemas.microsoft.com/office/drawing/2014/main" id="{F57FBDD4-00D0-429C-B2A8-EE2645ED56C2}"/>
              </a:ext>
            </a:extLst>
          </p:cNvPr>
          <p:cNvCxnSpPr/>
          <p:nvPr/>
        </p:nvCxnSpPr>
        <p:spPr bwMode="auto">
          <a:xfrm rot="16200000">
            <a:off x="2313513" y="3199298"/>
            <a:ext cx="1836107"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49" name="Straight Arrow Connector 148">
            <a:extLst>
              <a:ext uri="{FF2B5EF4-FFF2-40B4-BE49-F238E27FC236}">
                <a16:creationId xmlns:a16="http://schemas.microsoft.com/office/drawing/2014/main" id="{FB6DABF3-2226-44A2-BFB7-AC914D44BC19}"/>
              </a:ext>
            </a:extLst>
          </p:cNvPr>
          <p:cNvCxnSpPr/>
          <p:nvPr/>
        </p:nvCxnSpPr>
        <p:spPr bwMode="auto">
          <a:xfrm>
            <a:off x="2990022" y="2281244"/>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50" name="Straight Arrow Connector 149">
            <a:extLst>
              <a:ext uri="{FF2B5EF4-FFF2-40B4-BE49-F238E27FC236}">
                <a16:creationId xmlns:a16="http://schemas.microsoft.com/office/drawing/2014/main" id="{96A41885-B64B-4533-8952-EB2D1273CA4C}"/>
              </a:ext>
            </a:extLst>
          </p:cNvPr>
          <p:cNvCxnSpPr/>
          <p:nvPr/>
        </p:nvCxnSpPr>
        <p:spPr bwMode="auto">
          <a:xfrm>
            <a:off x="2734274" y="1822217"/>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51" name="Straight Arrow Connector 150">
            <a:extLst>
              <a:ext uri="{FF2B5EF4-FFF2-40B4-BE49-F238E27FC236}">
                <a16:creationId xmlns:a16="http://schemas.microsoft.com/office/drawing/2014/main" id="{7FEE1114-92C5-4C26-8476-426B66C29F7D}"/>
              </a:ext>
            </a:extLst>
          </p:cNvPr>
          <p:cNvCxnSpPr/>
          <p:nvPr/>
        </p:nvCxnSpPr>
        <p:spPr bwMode="auto">
          <a:xfrm>
            <a:off x="2445086" y="2514329"/>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52" name="Straight Arrow Connector 151">
            <a:extLst>
              <a:ext uri="{FF2B5EF4-FFF2-40B4-BE49-F238E27FC236}">
                <a16:creationId xmlns:a16="http://schemas.microsoft.com/office/drawing/2014/main" id="{0CE008F0-9D67-4CB5-961E-3693321283F2}"/>
              </a:ext>
            </a:extLst>
          </p:cNvPr>
          <p:cNvCxnSpPr/>
          <p:nvPr/>
        </p:nvCxnSpPr>
        <p:spPr bwMode="auto">
          <a:xfrm>
            <a:off x="2445086" y="2051731"/>
            <a:ext cx="229513"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sp>
        <p:nvSpPr>
          <p:cNvPr id="153" name="Isosceles Triangle 152">
            <a:extLst>
              <a:ext uri="{FF2B5EF4-FFF2-40B4-BE49-F238E27FC236}">
                <a16:creationId xmlns:a16="http://schemas.microsoft.com/office/drawing/2014/main" id="{C7F010B8-5673-4D31-939A-DAB09324CD97}"/>
              </a:ext>
            </a:extLst>
          </p:cNvPr>
          <p:cNvSpPr/>
          <p:nvPr/>
        </p:nvSpPr>
        <p:spPr bwMode="auto">
          <a:xfrm rot="5400000">
            <a:off x="1957522" y="2970781"/>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4" name="Isosceles Triangle 153">
            <a:extLst>
              <a:ext uri="{FF2B5EF4-FFF2-40B4-BE49-F238E27FC236}">
                <a16:creationId xmlns:a16="http://schemas.microsoft.com/office/drawing/2014/main" id="{8DAC651B-1C3A-4278-A1C4-12DAA98FE166}"/>
              </a:ext>
            </a:extLst>
          </p:cNvPr>
          <p:cNvSpPr/>
          <p:nvPr/>
        </p:nvSpPr>
        <p:spPr bwMode="auto">
          <a:xfrm rot="5400000">
            <a:off x="1957522" y="2741267"/>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5" name="Isosceles Triangle 154">
            <a:extLst>
              <a:ext uri="{FF2B5EF4-FFF2-40B4-BE49-F238E27FC236}">
                <a16:creationId xmlns:a16="http://schemas.microsoft.com/office/drawing/2014/main" id="{DBFF646B-B5FA-4253-9AE6-4F80EEAF174C}"/>
              </a:ext>
            </a:extLst>
          </p:cNvPr>
          <p:cNvSpPr/>
          <p:nvPr/>
        </p:nvSpPr>
        <p:spPr bwMode="auto">
          <a:xfrm rot="5400000">
            <a:off x="1957522" y="2511754"/>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6" name="Isosceles Triangle 155">
            <a:extLst>
              <a:ext uri="{FF2B5EF4-FFF2-40B4-BE49-F238E27FC236}">
                <a16:creationId xmlns:a16="http://schemas.microsoft.com/office/drawing/2014/main" id="{1F21D29D-E246-45F2-93B0-0C4F696599F6}"/>
              </a:ext>
            </a:extLst>
          </p:cNvPr>
          <p:cNvSpPr/>
          <p:nvPr/>
        </p:nvSpPr>
        <p:spPr bwMode="auto">
          <a:xfrm rot="5400000">
            <a:off x="1957522" y="2282241"/>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7" name="Isosceles Triangle 156">
            <a:extLst>
              <a:ext uri="{FF2B5EF4-FFF2-40B4-BE49-F238E27FC236}">
                <a16:creationId xmlns:a16="http://schemas.microsoft.com/office/drawing/2014/main" id="{6FB345B2-7DB8-4B0B-AB23-8F4DF1672676}"/>
              </a:ext>
            </a:extLst>
          </p:cNvPr>
          <p:cNvSpPr/>
          <p:nvPr/>
        </p:nvSpPr>
        <p:spPr bwMode="auto">
          <a:xfrm rot="5400000">
            <a:off x="1957522" y="2052727"/>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8" name="Isosceles Triangle 157">
            <a:extLst>
              <a:ext uri="{FF2B5EF4-FFF2-40B4-BE49-F238E27FC236}">
                <a16:creationId xmlns:a16="http://schemas.microsoft.com/office/drawing/2014/main" id="{2294994A-32D7-4F42-8919-619BB1C4C669}"/>
              </a:ext>
            </a:extLst>
          </p:cNvPr>
          <p:cNvSpPr/>
          <p:nvPr/>
        </p:nvSpPr>
        <p:spPr bwMode="auto">
          <a:xfrm rot="5400000">
            <a:off x="1957522" y="1823214"/>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59" name="Isosceles Triangle 158">
            <a:extLst>
              <a:ext uri="{FF2B5EF4-FFF2-40B4-BE49-F238E27FC236}">
                <a16:creationId xmlns:a16="http://schemas.microsoft.com/office/drawing/2014/main" id="{717250A9-5E4A-4F50-941B-8B6303873030}"/>
              </a:ext>
            </a:extLst>
          </p:cNvPr>
          <p:cNvSpPr/>
          <p:nvPr/>
        </p:nvSpPr>
        <p:spPr bwMode="auto">
          <a:xfrm rot="5400000">
            <a:off x="1957522" y="1593700"/>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60" name="Isosceles Triangle 159">
            <a:extLst>
              <a:ext uri="{FF2B5EF4-FFF2-40B4-BE49-F238E27FC236}">
                <a16:creationId xmlns:a16="http://schemas.microsoft.com/office/drawing/2014/main" id="{1E6BC035-CEBC-40F2-B18B-60D92381F49F}"/>
              </a:ext>
            </a:extLst>
          </p:cNvPr>
          <p:cNvSpPr/>
          <p:nvPr/>
        </p:nvSpPr>
        <p:spPr bwMode="auto">
          <a:xfrm rot="5400000">
            <a:off x="1957522" y="1364187"/>
            <a:ext cx="229513" cy="229513"/>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161" name="Straight Arrow Connector 160">
            <a:extLst>
              <a:ext uri="{FF2B5EF4-FFF2-40B4-BE49-F238E27FC236}">
                <a16:creationId xmlns:a16="http://schemas.microsoft.com/office/drawing/2014/main" id="{C810F2FB-8522-4C2C-B1F5-400B994A9542}"/>
              </a:ext>
            </a:extLst>
          </p:cNvPr>
          <p:cNvCxnSpPr/>
          <p:nvPr/>
        </p:nvCxnSpPr>
        <p:spPr bwMode="auto">
          <a:xfrm>
            <a:off x="3252851" y="3210499"/>
            <a:ext cx="344270" cy="1993"/>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sp>
        <p:nvSpPr>
          <p:cNvPr id="162" name="Rectangle 161">
            <a:extLst>
              <a:ext uri="{FF2B5EF4-FFF2-40B4-BE49-F238E27FC236}">
                <a16:creationId xmlns:a16="http://schemas.microsoft.com/office/drawing/2014/main" id="{24A02159-6562-4552-8B10-5FBF1C4EB4F9}"/>
              </a:ext>
            </a:extLst>
          </p:cNvPr>
          <p:cNvSpPr/>
          <p:nvPr/>
        </p:nvSpPr>
        <p:spPr bwMode="auto">
          <a:xfrm rot="16200000">
            <a:off x="-687616" y="3047649"/>
            <a:ext cx="3663053" cy="286892"/>
          </a:xfrm>
          <a:prstGeom prst="rect">
            <a:avLst/>
          </a:prstGeom>
          <a:solidFill>
            <a:schemeClr val="bg1">
              <a:lumMod val="85000"/>
            </a:schemeClr>
          </a:solidFill>
          <a:ln w="25400" cap="rnd" cmpd="sng" algn="ctr">
            <a:solidFill>
              <a:schemeClr val="bg1">
                <a:lumMod val="8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hlink"/>
              </a:buClr>
              <a:buSzTx/>
              <a:tabLst/>
            </a:pPr>
            <a:r>
              <a:rPr kumimoji="0" lang="en-US" sz="1600" b="1" i="0" u="none" strike="noStrike" cap="none" normalizeH="0" baseline="0" dirty="0">
                <a:ln>
                  <a:noFill/>
                </a:ln>
                <a:latin typeface="Constantia" panose="02030602050306030303" pitchFamily="18" charset="0"/>
              </a:rPr>
              <a:t>1/16 splitter</a:t>
            </a:r>
          </a:p>
        </p:txBody>
      </p:sp>
      <p:cxnSp>
        <p:nvCxnSpPr>
          <p:cNvPr id="163" name="Straight Arrow Connector 162">
            <a:extLst>
              <a:ext uri="{FF2B5EF4-FFF2-40B4-BE49-F238E27FC236}">
                <a16:creationId xmlns:a16="http://schemas.microsoft.com/office/drawing/2014/main" id="{7D489165-306B-49FB-A898-879FB8A26F01}"/>
              </a:ext>
            </a:extLst>
          </p:cNvPr>
          <p:cNvCxnSpPr/>
          <p:nvPr/>
        </p:nvCxnSpPr>
        <p:spPr bwMode="auto">
          <a:xfrm>
            <a:off x="2188032" y="239600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64" name="Straight Arrow Connector 163">
            <a:extLst>
              <a:ext uri="{FF2B5EF4-FFF2-40B4-BE49-F238E27FC236}">
                <a16:creationId xmlns:a16="http://schemas.microsoft.com/office/drawing/2014/main" id="{74E64480-86B0-46CA-B57F-4B851B3AC878}"/>
              </a:ext>
            </a:extLst>
          </p:cNvPr>
          <p:cNvCxnSpPr/>
          <p:nvPr/>
        </p:nvCxnSpPr>
        <p:spPr bwMode="auto">
          <a:xfrm>
            <a:off x="2188032" y="2166487"/>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65" name="Straight Arrow Connector 164">
            <a:extLst>
              <a:ext uri="{FF2B5EF4-FFF2-40B4-BE49-F238E27FC236}">
                <a16:creationId xmlns:a16="http://schemas.microsoft.com/office/drawing/2014/main" id="{C0F3E729-BD2B-4A70-B68D-18B0D3EC2D4E}"/>
              </a:ext>
            </a:extLst>
          </p:cNvPr>
          <p:cNvCxnSpPr/>
          <p:nvPr/>
        </p:nvCxnSpPr>
        <p:spPr bwMode="auto">
          <a:xfrm>
            <a:off x="2188032" y="1936974"/>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66" name="Straight Arrow Connector 165">
            <a:extLst>
              <a:ext uri="{FF2B5EF4-FFF2-40B4-BE49-F238E27FC236}">
                <a16:creationId xmlns:a16="http://schemas.microsoft.com/office/drawing/2014/main" id="{CDE530CA-4AF1-4E88-BAEF-BA8F25B6D997}"/>
              </a:ext>
            </a:extLst>
          </p:cNvPr>
          <p:cNvCxnSpPr/>
          <p:nvPr/>
        </p:nvCxnSpPr>
        <p:spPr bwMode="auto">
          <a:xfrm rot="16200000">
            <a:off x="2302789" y="1592704"/>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67" name="Straight Arrow Connector 166">
            <a:extLst>
              <a:ext uri="{FF2B5EF4-FFF2-40B4-BE49-F238E27FC236}">
                <a16:creationId xmlns:a16="http://schemas.microsoft.com/office/drawing/2014/main" id="{16F11EE8-F709-4A14-BFB0-5A9AFFA84727}"/>
              </a:ext>
            </a:extLst>
          </p:cNvPr>
          <p:cNvCxnSpPr/>
          <p:nvPr/>
        </p:nvCxnSpPr>
        <p:spPr bwMode="auto">
          <a:xfrm>
            <a:off x="2188032" y="170746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68" name="Straight Arrow Connector 167">
            <a:extLst>
              <a:ext uri="{FF2B5EF4-FFF2-40B4-BE49-F238E27FC236}">
                <a16:creationId xmlns:a16="http://schemas.microsoft.com/office/drawing/2014/main" id="{F10B241B-A846-4445-92F2-A8A829F1349A}"/>
              </a:ext>
            </a:extLst>
          </p:cNvPr>
          <p:cNvCxnSpPr/>
          <p:nvPr/>
        </p:nvCxnSpPr>
        <p:spPr bwMode="auto">
          <a:xfrm>
            <a:off x="2188032" y="1477947"/>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69" name="Straight Arrow Connector 168">
            <a:extLst>
              <a:ext uri="{FF2B5EF4-FFF2-40B4-BE49-F238E27FC236}">
                <a16:creationId xmlns:a16="http://schemas.microsoft.com/office/drawing/2014/main" id="{9FD91EA1-73BC-4257-B473-5AE63FDCA456}"/>
              </a:ext>
            </a:extLst>
          </p:cNvPr>
          <p:cNvCxnSpPr/>
          <p:nvPr/>
        </p:nvCxnSpPr>
        <p:spPr bwMode="auto">
          <a:xfrm>
            <a:off x="2188032" y="3314054"/>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0" name="Straight Arrow Connector 169">
            <a:extLst>
              <a:ext uri="{FF2B5EF4-FFF2-40B4-BE49-F238E27FC236}">
                <a16:creationId xmlns:a16="http://schemas.microsoft.com/office/drawing/2014/main" id="{85CE94B0-A86C-4DD8-8EF6-BFA42DF14E23}"/>
              </a:ext>
            </a:extLst>
          </p:cNvPr>
          <p:cNvCxnSpPr/>
          <p:nvPr/>
        </p:nvCxnSpPr>
        <p:spPr bwMode="auto">
          <a:xfrm>
            <a:off x="2188032" y="308454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1" name="Straight Arrow Connector 170">
            <a:extLst>
              <a:ext uri="{FF2B5EF4-FFF2-40B4-BE49-F238E27FC236}">
                <a16:creationId xmlns:a16="http://schemas.microsoft.com/office/drawing/2014/main" id="{6D641429-2F48-41CD-BCBF-418DAD280320}"/>
              </a:ext>
            </a:extLst>
          </p:cNvPr>
          <p:cNvCxnSpPr/>
          <p:nvPr/>
        </p:nvCxnSpPr>
        <p:spPr bwMode="auto">
          <a:xfrm>
            <a:off x="2188032" y="285502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2" name="Straight Arrow Connector 171">
            <a:extLst>
              <a:ext uri="{FF2B5EF4-FFF2-40B4-BE49-F238E27FC236}">
                <a16:creationId xmlns:a16="http://schemas.microsoft.com/office/drawing/2014/main" id="{907B2EE6-3216-41A5-8661-8E64C3E846AC}"/>
              </a:ext>
            </a:extLst>
          </p:cNvPr>
          <p:cNvCxnSpPr/>
          <p:nvPr/>
        </p:nvCxnSpPr>
        <p:spPr bwMode="auto">
          <a:xfrm>
            <a:off x="2188032" y="2625514"/>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3" name="Straight Arrow Connector 172">
            <a:extLst>
              <a:ext uri="{FF2B5EF4-FFF2-40B4-BE49-F238E27FC236}">
                <a16:creationId xmlns:a16="http://schemas.microsoft.com/office/drawing/2014/main" id="{9AB6B16D-6D0B-45F0-8D36-EB3F3625BAE1}"/>
              </a:ext>
            </a:extLst>
          </p:cNvPr>
          <p:cNvCxnSpPr/>
          <p:nvPr/>
        </p:nvCxnSpPr>
        <p:spPr bwMode="auto">
          <a:xfrm>
            <a:off x="2188032" y="423210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4" name="Straight Arrow Connector 173">
            <a:extLst>
              <a:ext uri="{FF2B5EF4-FFF2-40B4-BE49-F238E27FC236}">
                <a16:creationId xmlns:a16="http://schemas.microsoft.com/office/drawing/2014/main" id="{23EA407F-D9AA-4B8D-9BAD-16BAE5968707}"/>
              </a:ext>
            </a:extLst>
          </p:cNvPr>
          <p:cNvCxnSpPr/>
          <p:nvPr/>
        </p:nvCxnSpPr>
        <p:spPr bwMode="auto">
          <a:xfrm>
            <a:off x="2188032" y="4002595"/>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5" name="Straight Arrow Connector 174">
            <a:extLst>
              <a:ext uri="{FF2B5EF4-FFF2-40B4-BE49-F238E27FC236}">
                <a16:creationId xmlns:a16="http://schemas.microsoft.com/office/drawing/2014/main" id="{13FDA78F-FA03-4289-A67D-328B82BDE979}"/>
              </a:ext>
            </a:extLst>
          </p:cNvPr>
          <p:cNvCxnSpPr/>
          <p:nvPr/>
        </p:nvCxnSpPr>
        <p:spPr bwMode="auto">
          <a:xfrm>
            <a:off x="2188032" y="377308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6" name="Straight Arrow Connector 175">
            <a:extLst>
              <a:ext uri="{FF2B5EF4-FFF2-40B4-BE49-F238E27FC236}">
                <a16:creationId xmlns:a16="http://schemas.microsoft.com/office/drawing/2014/main" id="{FEFB95DA-28B8-4781-AFAA-698424E7C187}"/>
              </a:ext>
            </a:extLst>
          </p:cNvPr>
          <p:cNvCxnSpPr/>
          <p:nvPr/>
        </p:nvCxnSpPr>
        <p:spPr bwMode="auto">
          <a:xfrm>
            <a:off x="2188032" y="354356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7" name="Straight Arrow Connector 176">
            <a:extLst>
              <a:ext uri="{FF2B5EF4-FFF2-40B4-BE49-F238E27FC236}">
                <a16:creationId xmlns:a16="http://schemas.microsoft.com/office/drawing/2014/main" id="{A22C826C-1465-418B-9009-B5214BAB4A72}"/>
              </a:ext>
            </a:extLst>
          </p:cNvPr>
          <p:cNvCxnSpPr/>
          <p:nvPr/>
        </p:nvCxnSpPr>
        <p:spPr bwMode="auto">
          <a:xfrm>
            <a:off x="2188032" y="492064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8" name="Straight Arrow Connector 177">
            <a:extLst>
              <a:ext uri="{FF2B5EF4-FFF2-40B4-BE49-F238E27FC236}">
                <a16:creationId xmlns:a16="http://schemas.microsoft.com/office/drawing/2014/main" id="{050015BB-4D20-4F78-90E7-297A9ECA23F7}"/>
              </a:ext>
            </a:extLst>
          </p:cNvPr>
          <p:cNvCxnSpPr/>
          <p:nvPr/>
        </p:nvCxnSpPr>
        <p:spPr bwMode="auto">
          <a:xfrm>
            <a:off x="2188032" y="4691135"/>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79" name="Straight Arrow Connector 178">
            <a:extLst>
              <a:ext uri="{FF2B5EF4-FFF2-40B4-BE49-F238E27FC236}">
                <a16:creationId xmlns:a16="http://schemas.microsoft.com/office/drawing/2014/main" id="{94EE9B34-6AEA-44F7-BE11-307C04B0DB31}"/>
              </a:ext>
            </a:extLst>
          </p:cNvPr>
          <p:cNvCxnSpPr/>
          <p:nvPr/>
        </p:nvCxnSpPr>
        <p:spPr bwMode="auto">
          <a:xfrm rot="16200000">
            <a:off x="2473617" y="1822217"/>
            <a:ext cx="459027"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0" name="Straight Arrow Connector 179">
            <a:extLst>
              <a:ext uri="{FF2B5EF4-FFF2-40B4-BE49-F238E27FC236}">
                <a16:creationId xmlns:a16="http://schemas.microsoft.com/office/drawing/2014/main" id="{C9B151B4-7663-4262-8F79-A5E84E738703}"/>
              </a:ext>
            </a:extLst>
          </p:cNvPr>
          <p:cNvCxnSpPr/>
          <p:nvPr/>
        </p:nvCxnSpPr>
        <p:spPr bwMode="auto">
          <a:xfrm>
            <a:off x="2188032" y="446162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81" name="Straight Arrow Connector 180">
            <a:extLst>
              <a:ext uri="{FF2B5EF4-FFF2-40B4-BE49-F238E27FC236}">
                <a16:creationId xmlns:a16="http://schemas.microsoft.com/office/drawing/2014/main" id="{DAAFD7D9-AF7F-4B66-AF78-462E767E9503}"/>
              </a:ext>
            </a:extLst>
          </p:cNvPr>
          <p:cNvCxnSpPr/>
          <p:nvPr/>
        </p:nvCxnSpPr>
        <p:spPr bwMode="auto">
          <a:xfrm rot="16200000">
            <a:off x="2302789" y="2051731"/>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2" name="Straight Arrow Connector 181">
            <a:extLst>
              <a:ext uri="{FF2B5EF4-FFF2-40B4-BE49-F238E27FC236}">
                <a16:creationId xmlns:a16="http://schemas.microsoft.com/office/drawing/2014/main" id="{97DA5126-0DE2-492B-B260-21D0E4FABE18}"/>
              </a:ext>
            </a:extLst>
          </p:cNvPr>
          <p:cNvCxnSpPr/>
          <p:nvPr/>
        </p:nvCxnSpPr>
        <p:spPr bwMode="auto">
          <a:xfrm rot="16200000">
            <a:off x="2302789" y="2510757"/>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3" name="Straight Arrow Connector 182">
            <a:extLst>
              <a:ext uri="{FF2B5EF4-FFF2-40B4-BE49-F238E27FC236}">
                <a16:creationId xmlns:a16="http://schemas.microsoft.com/office/drawing/2014/main" id="{5AF73905-3BB9-4B8E-9E44-B4BC7D9FB2E2}"/>
              </a:ext>
            </a:extLst>
          </p:cNvPr>
          <p:cNvCxnSpPr/>
          <p:nvPr/>
        </p:nvCxnSpPr>
        <p:spPr bwMode="auto">
          <a:xfrm rot="16200000">
            <a:off x="2302789" y="2969784"/>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4" name="Straight Arrow Connector 183">
            <a:extLst>
              <a:ext uri="{FF2B5EF4-FFF2-40B4-BE49-F238E27FC236}">
                <a16:creationId xmlns:a16="http://schemas.microsoft.com/office/drawing/2014/main" id="{3A47E1B2-5C9D-4979-9AB7-5371641E917F}"/>
              </a:ext>
            </a:extLst>
          </p:cNvPr>
          <p:cNvCxnSpPr/>
          <p:nvPr/>
        </p:nvCxnSpPr>
        <p:spPr bwMode="auto">
          <a:xfrm rot="16200000">
            <a:off x="2302789" y="3428811"/>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5" name="Straight Arrow Connector 184">
            <a:extLst>
              <a:ext uri="{FF2B5EF4-FFF2-40B4-BE49-F238E27FC236}">
                <a16:creationId xmlns:a16="http://schemas.microsoft.com/office/drawing/2014/main" id="{0F72C9E9-E35A-4529-967F-CAF0648C6F29}"/>
              </a:ext>
            </a:extLst>
          </p:cNvPr>
          <p:cNvCxnSpPr/>
          <p:nvPr/>
        </p:nvCxnSpPr>
        <p:spPr bwMode="auto">
          <a:xfrm rot="16200000">
            <a:off x="2302789" y="3887838"/>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6" name="Straight Arrow Connector 185">
            <a:extLst>
              <a:ext uri="{FF2B5EF4-FFF2-40B4-BE49-F238E27FC236}">
                <a16:creationId xmlns:a16="http://schemas.microsoft.com/office/drawing/2014/main" id="{B8342D50-E8AE-46E2-9576-556B480CA77A}"/>
              </a:ext>
            </a:extLst>
          </p:cNvPr>
          <p:cNvCxnSpPr/>
          <p:nvPr/>
        </p:nvCxnSpPr>
        <p:spPr bwMode="auto">
          <a:xfrm rot="16200000">
            <a:off x="2302789" y="4346865"/>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7" name="Straight Arrow Connector 186">
            <a:extLst>
              <a:ext uri="{FF2B5EF4-FFF2-40B4-BE49-F238E27FC236}">
                <a16:creationId xmlns:a16="http://schemas.microsoft.com/office/drawing/2014/main" id="{768B36DF-D364-4B6A-A553-63C9A68411E3}"/>
              </a:ext>
            </a:extLst>
          </p:cNvPr>
          <p:cNvCxnSpPr/>
          <p:nvPr/>
        </p:nvCxnSpPr>
        <p:spPr bwMode="auto">
          <a:xfrm rot="16200000">
            <a:off x="2302789" y="4805892"/>
            <a:ext cx="229513" cy="1993"/>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8" name="Straight Arrow Connector 187">
            <a:extLst>
              <a:ext uri="{FF2B5EF4-FFF2-40B4-BE49-F238E27FC236}">
                <a16:creationId xmlns:a16="http://schemas.microsoft.com/office/drawing/2014/main" id="{AA5F7CDC-6C70-47F6-842C-0B34AD6BF641}"/>
              </a:ext>
            </a:extLst>
          </p:cNvPr>
          <p:cNvCxnSpPr/>
          <p:nvPr/>
        </p:nvCxnSpPr>
        <p:spPr bwMode="auto">
          <a:xfrm rot="16200000">
            <a:off x="2473617" y="2744839"/>
            <a:ext cx="459027"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89" name="Straight Arrow Connector 188">
            <a:extLst>
              <a:ext uri="{FF2B5EF4-FFF2-40B4-BE49-F238E27FC236}">
                <a16:creationId xmlns:a16="http://schemas.microsoft.com/office/drawing/2014/main" id="{B537CF82-E007-4FDF-9FF1-C3281F3F91E3}"/>
              </a:ext>
            </a:extLst>
          </p:cNvPr>
          <p:cNvCxnSpPr/>
          <p:nvPr/>
        </p:nvCxnSpPr>
        <p:spPr bwMode="auto">
          <a:xfrm rot="16200000">
            <a:off x="2473617" y="3658325"/>
            <a:ext cx="459027"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90" name="Straight Arrow Connector 189">
            <a:extLst>
              <a:ext uri="{FF2B5EF4-FFF2-40B4-BE49-F238E27FC236}">
                <a16:creationId xmlns:a16="http://schemas.microsoft.com/office/drawing/2014/main" id="{8CDB02A4-A676-4429-94BE-CCAAF2BA3A24}"/>
              </a:ext>
            </a:extLst>
          </p:cNvPr>
          <p:cNvCxnSpPr/>
          <p:nvPr/>
        </p:nvCxnSpPr>
        <p:spPr bwMode="auto">
          <a:xfrm rot="16200000">
            <a:off x="2473617" y="4576378"/>
            <a:ext cx="459027"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91" name="Straight Arrow Connector 190">
            <a:extLst>
              <a:ext uri="{FF2B5EF4-FFF2-40B4-BE49-F238E27FC236}">
                <a16:creationId xmlns:a16="http://schemas.microsoft.com/office/drawing/2014/main" id="{6B3D7CE0-B3D8-48B1-8F23-49C712445428}"/>
              </a:ext>
            </a:extLst>
          </p:cNvPr>
          <p:cNvCxnSpPr/>
          <p:nvPr/>
        </p:nvCxnSpPr>
        <p:spPr bwMode="auto">
          <a:xfrm rot="16200000">
            <a:off x="2530995" y="4117351"/>
            <a:ext cx="918054" cy="1993"/>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192" name="Straight Arrow Connector 191">
            <a:extLst>
              <a:ext uri="{FF2B5EF4-FFF2-40B4-BE49-F238E27FC236}">
                <a16:creationId xmlns:a16="http://schemas.microsoft.com/office/drawing/2014/main" id="{1FC2D91A-C768-459E-A6E5-EEEC348710A2}"/>
              </a:ext>
            </a:extLst>
          </p:cNvPr>
          <p:cNvCxnSpPr/>
          <p:nvPr/>
        </p:nvCxnSpPr>
        <p:spPr bwMode="auto">
          <a:xfrm>
            <a:off x="1723422" y="2399585"/>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3" name="Straight Arrow Connector 192">
            <a:extLst>
              <a:ext uri="{FF2B5EF4-FFF2-40B4-BE49-F238E27FC236}">
                <a16:creationId xmlns:a16="http://schemas.microsoft.com/office/drawing/2014/main" id="{CBA46C17-CF92-48D5-B86B-7B9FD95A472A}"/>
              </a:ext>
            </a:extLst>
          </p:cNvPr>
          <p:cNvCxnSpPr/>
          <p:nvPr/>
        </p:nvCxnSpPr>
        <p:spPr bwMode="auto">
          <a:xfrm>
            <a:off x="1723422" y="2170072"/>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4" name="Straight Arrow Connector 193">
            <a:extLst>
              <a:ext uri="{FF2B5EF4-FFF2-40B4-BE49-F238E27FC236}">
                <a16:creationId xmlns:a16="http://schemas.microsoft.com/office/drawing/2014/main" id="{DB89B2D6-5E94-4C28-A40F-CFBC4CC34B9B}"/>
              </a:ext>
            </a:extLst>
          </p:cNvPr>
          <p:cNvCxnSpPr/>
          <p:nvPr/>
        </p:nvCxnSpPr>
        <p:spPr bwMode="auto">
          <a:xfrm>
            <a:off x="1723422" y="194055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5" name="Straight Arrow Connector 194">
            <a:extLst>
              <a:ext uri="{FF2B5EF4-FFF2-40B4-BE49-F238E27FC236}">
                <a16:creationId xmlns:a16="http://schemas.microsoft.com/office/drawing/2014/main" id="{3140BD95-F03A-4115-B99D-2B10DF6FE802}"/>
              </a:ext>
            </a:extLst>
          </p:cNvPr>
          <p:cNvCxnSpPr/>
          <p:nvPr/>
        </p:nvCxnSpPr>
        <p:spPr bwMode="auto">
          <a:xfrm>
            <a:off x="1723422" y="1711045"/>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6" name="Straight Arrow Connector 195">
            <a:extLst>
              <a:ext uri="{FF2B5EF4-FFF2-40B4-BE49-F238E27FC236}">
                <a16:creationId xmlns:a16="http://schemas.microsoft.com/office/drawing/2014/main" id="{F9531558-E9EE-408B-B51B-DE2601CE2A52}"/>
              </a:ext>
            </a:extLst>
          </p:cNvPr>
          <p:cNvCxnSpPr/>
          <p:nvPr/>
        </p:nvCxnSpPr>
        <p:spPr bwMode="auto">
          <a:xfrm>
            <a:off x="1723422" y="1481531"/>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7" name="Straight Arrow Connector 196">
            <a:extLst>
              <a:ext uri="{FF2B5EF4-FFF2-40B4-BE49-F238E27FC236}">
                <a16:creationId xmlns:a16="http://schemas.microsoft.com/office/drawing/2014/main" id="{F1A3E6B6-BE23-45DC-9510-58AB64C1D496}"/>
              </a:ext>
            </a:extLst>
          </p:cNvPr>
          <p:cNvCxnSpPr/>
          <p:nvPr/>
        </p:nvCxnSpPr>
        <p:spPr bwMode="auto">
          <a:xfrm>
            <a:off x="1723422" y="3317639"/>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8" name="Straight Arrow Connector 197">
            <a:extLst>
              <a:ext uri="{FF2B5EF4-FFF2-40B4-BE49-F238E27FC236}">
                <a16:creationId xmlns:a16="http://schemas.microsoft.com/office/drawing/2014/main" id="{65A67945-7EF9-4251-9A56-3AAB0ADFB045}"/>
              </a:ext>
            </a:extLst>
          </p:cNvPr>
          <p:cNvCxnSpPr/>
          <p:nvPr/>
        </p:nvCxnSpPr>
        <p:spPr bwMode="auto">
          <a:xfrm>
            <a:off x="1723422" y="3088125"/>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199" name="Straight Arrow Connector 198">
            <a:extLst>
              <a:ext uri="{FF2B5EF4-FFF2-40B4-BE49-F238E27FC236}">
                <a16:creationId xmlns:a16="http://schemas.microsoft.com/office/drawing/2014/main" id="{F83206F1-F986-4D2D-9181-4AA5BF3380FF}"/>
              </a:ext>
            </a:extLst>
          </p:cNvPr>
          <p:cNvCxnSpPr/>
          <p:nvPr/>
        </p:nvCxnSpPr>
        <p:spPr bwMode="auto">
          <a:xfrm>
            <a:off x="1723422" y="2858612"/>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0" name="Straight Arrow Connector 199">
            <a:extLst>
              <a:ext uri="{FF2B5EF4-FFF2-40B4-BE49-F238E27FC236}">
                <a16:creationId xmlns:a16="http://schemas.microsoft.com/office/drawing/2014/main" id="{F2C7B510-A1AB-4027-A396-39EF3750C571}"/>
              </a:ext>
            </a:extLst>
          </p:cNvPr>
          <p:cNvCxnSpPr/>
          <p:nvPr/>
        </p:nvCxnSpPr>
        <p:spPr bwMode="auto">
          <a:xfrm>
            <a:off x="1723422" y="2629098"/>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1" name="Straight Arrow Connector 200">
            <a:extLst>
              <a:ext uri="{FF2B5EF4-FFF2-40B4-BE49-F238E27FC236}">
                <a16:creationId xmlns:a16="http://schemas.microsoft.com/office/drawing/2014/main" id="{7E22720B-C69D-4478-AA4C-A126261ACEFF}"/>
              </a:ext>
            </a:extLst>
          </p:cNvPr>
          <p:cNvCxnSpPr/>
          <p:nvPr/>
        </p:nvCxnSpPr>
        <p:spPr bwMode="auto">
          <a:xfrm>
            <a:off x="1723422" y="4235692"/>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2" name="Straight Arrow Connector 201">
            <a:extLst>
              <a:ext uri="{FF2B5EF4-FFF2-40B4-BE49-F238E27FC236}">
                <a16:creationId xmlns:a16="http://schemas.microsoft.com/office/drawing/2014/main" id="{9B4D2033-FE79-4865-9C14-FA77B122CF2B}"/>
              </a:ext>
            </a:extLst>
          </p:cNvPr>
          <p:cNvCxnSpPr/>
          <p:nvPr/>
        </p:nvCxnSpPr>
        <p:spPr bwMode="auto">
          <a:xfrm>
            <a:off x="1723422" y="4006179"/>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3" name="Straight Arrow Connector 202">
            <a:extLst>
              <a:ext uri="{FF2B5EF4-FFF2-40B4-BE49-F238E27FC236}">
                <a16:creationId xmlns:a16="http://schemas.microsoft.com/office/drawing/2014/main" id="{1A261535-5B32-478B-A9B7-E779324BF802}"/>
              </a:ext>
            </a:extLst>
          </p:cNvPr>
          <p:cNvCxnSpPr/>
          <p:nvPr/>
        </p:nvCxnSpPr>
        <p:spPr bwMode="auto">
          <a:xfrm>
            <a:off x="1723422" y="3776666"/>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4" name="Straight Arrow Connector 203">
            <a:extLst>
              <a:ext uri="{FF2B5EF4-FFF2-40B4-BE49-F238E27FC236}">
                <a16:creationId xmlns:a16="http://schemas.microsoft.com/office/drawing/2014/main" id="{00C0013A-5ABC-4FC6-A40E-3D665ECE91B6}"/>
              </a:ext>
            </a:extLst>
          </p:cNvPr>
          <p:cNvCxnSpPr/>
          <p:nvPr/>
        </p:nvCxnSpPr>
        <p:spPr bwMode="auto">
          <a:xfrm>
            <a:off x="1723422" y="3547152"/>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5" name="Straight Arrow Connector 204">
            <a:extLst>
              <a:ext uri="{FF2B5EF4-FFF2-40B4-BE49-F238E27FC236}">
                <a16:creationId xmlns:a16="http://schemas.microsoft.com/office/drawing/2014/main" id="{D3198EBC-7022-469C-9251-4F1CB9B258C5}"/>
              </a:ext>
            </a:extLst>
          </p:cNvPr>
          <p:cNvCxnSpPr/>
          <p:nvPr/>
        </p:nvCxnSpPr>
        <p:spPr bwMode="auto">
          <a:xfrm>
            <a:off x="1723422" y="4924233"/>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6" name="Straight Arrow Connector 205">
            <a:extLst>
              <a:ext uri="{FF2B5EF4-FFF2-40B4-BE49-F238E27FC236}">
                <a16:creationId xmlns:a16="http://schemas.microsoft.com/office/drawing/2014/main" id="{4EB3E8E5-A72A-473B-8F21-2C478B57835C}"/>
              </a:ext>
            </a:extLst>
          </p:cNvPr>
          <p:cNvCxnSpPr/>
          <p:nvPr/>
        </p:nvCxnSpPr>
        <p:spPr bwMode="auto">
          <a:xfrm>
            <a:off x="1723422" y="4694719"/>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207" name="Straight Arrow Connector 206">
            <a:extLst>
              <a:ext uri="{FF2B5EF4-FFF2-40B4-BE49-F238E27FC236}">
                <a16:creationId xmlns:a16="http://schemas.microsoft.com/office/drawing/2014/main" id="{17B2A1C3-7FD5-423A-895C-0FA7700BA844}"/>
              </a:ext>
            </a:extLst>
          </p:cNvPr>
          <p:cNvCxnSpPr/>
          <p:nvPr/>
        </p:nvCxnSpPr>
        <p:spPr bwMode="auto">
          <a:xfrm>
            <a:off x="1723422" y="4465206"/>
            <a:ext cx="229513" cy="1993"/>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sp>
        <p:nvSpPr>
          <p:cNvPr id="208" name="Isosceles Triangle 207">
            <a:extLst>
              <a:ext uri="{FF2B5EF4-FFF2-40B4-BE49-F238E27FC236}">
                <a16:creationId xmlns:a16="http://schemas.microsoft.com/office/drawing/2014/main" id="{97EEE774-A48E-46E7-8AC1-C55567B3658F}"/>
              </a:ext>
            </a:extLst>
          </p:cNvPr>
          <p:cNvSpPr/>
          <p:nvPr/>
        </p:nvSpPr>
        <p:spPr bwMode="auto">
          <a:xfrm rot="5400000">
            <a:off x="1542684" y="4802270"/>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09" name="Isosceles Triangle 208">
            <a:extLst>
              <a:ext uri="{FF2B5EF4-FFF2-40B4-BE49-F238E27FC236}">
                <a16:creationId xmlns:a16="http://schemas.microsoft.com/office/drawing/2014/main" id="{47D7E147-F1A6-4D11-ABAD-1C94F643B796}"/>
              </a:ext>
            </a:extLst>
          </p:cNvPr>
          <p:cNvSpPr/>
          <p:nvPr/>
        </p:nvSpPr>
        <p:spPr bwMode="auto">
          <a:xfrm rot="5400000">
            <a:off x="1542684" y="4572756"/>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0" name="Isosceles Triangle 209">
            <a:extLst>
              <a:ext uri="{FF2B5EF4-FFF2-40B4-BE49-F238E27FC236}">
                <a16:creationId xmlns:a16="http://schemas.microsoft.com/office/drawing/2014/main" id="{8A290556-7280-47F5-AC8E-9FA8A1BCF457}"/>
              </a:ext>
            </a:extLst>
          </p:cNvPr>
          <p:cNvSpPr/>
          <p:nvPr/>
        </p:nvSpPr>
        <p:spPr bwMode="auto">
          <a:xfrm rot="5400000">
            <a:off x="1542684" y="4343243"/>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1" name="Isosceles Triangle 210">
            <a:extLst>
              <a:ext uri="{FF2B5EF4-FFF2-40B4-BE49-F238E27FC236}">
                <a16:creationId xmlns:a16="http://schemas.microsoft.com/office/drawing/2014/main" id="{DB8B9810-0EEF-4D62-B98D-80EAC157B538}"/>
              </a:ext>
            </a:extLst>
          </p:cNvPr>
          <p:cNvSpPr/>
          <p:nvPr/>
        </p:nvSpPr>
        <p:spPr bwMode="auto">
          <a:xfrm rot="5400000">
            <a:off x="1542684" y="4113730"/>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2" name="Isosceles Triangle 211">
            <a:extLst>
              <a:ext uri="{FF2B5EF4-FFF2-40B4-BE49-F238E27FC236}">
                <a16:creationId xmlns:a16="http://schemas.microsoft.com/office/drawing/2014/main" id="{D02CC0D8-2BAF-4020-9EC4-BC08AF4BBF52}"/>
              </a:ext>
            </a:extLst>
          </p:cNvPr>
          <p:cNvSpPr/>
          <p:nvPr/>
        </p:nvSpPr>
        <p:spPr bwMode="auto">
          <a:xfrm rot="5400000">
            <a:off x="1542684" y="3884216"/>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3" name="Isosceles Triangle 212">
            <a:extLst>
              <a:ext uri="{FF2B5EF4-FFF2-40B4-BE49-F238E27FC236}">
                <a16:creationId xmlns:a16="http://schemas.microsoft.com/office/drawing/2014/main" id="{E43E8077-801E-4865-B40E-4C8B1C11600C}"/>
              </a:ext>
            </a:extLst>
          </p:cNvPr>
          <p:cNvSpPr/>
          <p:nvPr/>
        </p:nvSpPr>
        <p:spPr bwMode="auto">
          <a:xfrm rot="5400000">
            <a:off x="1542684" y="3654703"/>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4" name="Isosceles Triangle 213">
            <a:extLst>
              <a:ext uri="{FF2B5EF4-FFF2-40B4-BE49-F238E27FC236}">
                <a16:creationId xmlns:a16="http://schemas.microsoft.com/office/drawing/2014/main" id="{63A9D7EB-42FB-4698-B93C-3C62EF2DD69E}"/>
              </a:ext>
            </a:extLst>
          </p:cNvPr>
          <p:cNvSpPr/>
          <p:nvPr/>
        </p:nvSpPr>
        <p:spPr bwMode="auto">
          <a:xfrm rot="5400000">
            <a:off x="1542684" y="3425189"/>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5" name="Isosceles Triangle 214">
            <a:extLst>
              <a:ext uri="{FF2B5EF4-FFF2-40B4-BE49-F238E27FC236}">
                <a16:creationId xmlns:a16="http://schemas.microsoft.com/office/drawing/2014/main" id="{6D360F62-0B3B-4793-B343-8957D0600799}"/>
              </a:ext>
            </a:extLst>
          </p:cNvPr>
          <p:cNvSpPr/>
          <p:nvPr/>
        </p:nvSpPr>
        <p:spPr bwMode="auto">
          <a:xfrm rot="5400000">
            <a:off x="1542684" y="3195676"/>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6" name="Isosceles Triangle 215">
            <a:extLst>
              <a:ext uri="{FF2B5EF4-FFF2-40B4-BE49-F238E27FC236}">
                <a16:creationId xmlns:a16="http://schemas.microsoft.com/office/drawing/2014/main" id="{43376DFD-A6C2-4C7F-975A-BFFFAF8996A7}"/>
              </a:ext>
            </a:extLst>
          </p:cNvPr>
          <p:cNvSpPr/>
          <p:nvPr/>
        </p:nvSpPr>
        <p:spPr bwMode="auto">
          <a:xfrm rot="5400000">
            <a:off x="1542684" y="2966162"/>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7" name="Isosceles Triangle 216">
            <a:extLst>
              <a:ext uri="{FF2B5EF4-FFF2-40B4-BE49-F238E27FC236}">
                <a16:creationId xmlns:a16="http://schemas.microsoft.com/office/drawing/2014/main" id="{9D679C63-D708-4F80-8445-844E97F87FFE}"/>
              </a:ext>
            </a:extLst>
          </p:cNvPr>
          <p:cNvSpPr/>
          <p:nvPr/>
        </p:nvSpPr>
        <p:spPr bwMode="auto">
          <a:xfrm rot="5400000">
            <a:off x="1542684" y="2736649"/>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8" name="Isosceles Triangle 217">
            <a:extLst>
              <a:ext uri="{FF2B5EF4-FFF2-40B4-BE49-F238E27FC236}">
                <a16:creationId xmlns:a16="http://schemas.microsoft.com/office/drawing/2014/main" id="{03EE4E64-B09C-4970-B706-083EFBDD10F6}"/>
              </a:ext>
            </a:extLst>
          </p:cNvPr>
          <p:cNvSpPr/>
          <p:nvPr/>
        </p:nvSpPr>
        <p:spPr bwMode="auto">
          <a:xfrm rot="5400000">
            <a:off x="1542684" y="2507136"/>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9" name="Isosceles Triangle 218">
            <a:extLst>
              <a:ext uri="{FF2B5EF4-FFF2-40B4-BE49-F238E27FC236}">
                <a16:creationId xmlns:a16="http://schemas.microsoft.com/office/drawing/2014/main" id="{5B644346-4657-48DE-BBE1-F2BF9DD22E13}"/>
              </a:ext>
            </a:extLst>
          </p:cNvPr>
          <p:cNvSpPr/>
          <p:nvPr/>
        </p:nvSpPr>
        <p:spPr bwMode="auto">
          <a:xfrm rot="5400000">
            <a:off x="1542684" y="2277622"/>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20" name="Isosceles Triangle 219">
            <a:extLst>
              <a:ext uri="{FF2B5EF4-FFF2-40B4-BE49-F238E27FC236}">
                <a16:creationId xmlns:a16="http://schemas.microsoft.com/office/drawing/2014/main" id="{D17E764B-9DA0-46FB-90DB-1DF312351B7B}"/>
              </a:ext>
            </a:extLst>
          </p:cNvPr>
          <p:cNvSpPr/>
          <p:nvPr/>
        </p:nvSpPr>
        <p:spPr bwMode="auto">
          <a:xfrm rot="5400000">
            <a:off x="1542684" y="2048109"/>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21" name="Isosceles Triangle 220">
            <a:extLst>
              <a:ext uri="{FF2B5EF4-FFF2-40B4-BE49-F238E27FC236}">
                <a16:creationId xmlns:a16="http://schemas.microsoft.com/office/drawing/2014/main" id="{BA5DF98A-0565-43BA-AE79-AB90C99AE0C2}"/>
              </a:ext>
            </a:extLst>
          </p:cNvPr>
          <p:cNvSpPr/>
          <p:nvPr/>
        </p:nvSpPr>
        <p:spPr bwMode="auto">
          <a:xfrm rot="5400000">
            <a:off x="1542684" y="1818595"/>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22" name="Isosceles Triangle 221">
            <a:extLst>
              <a:ext uri="{FF2B5EF4-FFF2-40B4-BE49-F238E27FC236}">
                <a16:creationId xmlns:a16="http://schemas.microsoft.com/office/drawing/2014/main" id="{3F887E49-125D-44BF-A39D-E9EA1F7BC138}"/>
              </a:ext>
            </a:extLst>
          </p:cNvPr>
          <p:cNvSpPr/>
          <p:nvPr/>
        </p:nvSpPr>
        <p:spPr bwMode="auto">
          <a:xfrm rot="5400000">
            <a:off x="1542684" y="1589082"/>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23" name="Isosceles Triangle 222">
            <a:extLst>
              <a:ext uri="{FF2B5EF4-FFF2-40B4-BE49-F238E27FC236}">
                <a16:creationId xmlns:a16="http://schemas.microsoft.com/office/drawing/2014/main" id="{9792A122-9395-473C-9122-CC2955935FA5}"/>
              </a:ext>
            </a:extLst>
          </p:cNvPr>
          <p:cNvSpPr/>
          <p:nvPr/>
        </p:nvSpPr>
        <p:spPr bwMode="auto">
          <a:xfrm rot="5400000">
            <a:off x="1542684" y="1359569"/>
            <a:ext cx="229513" cy="229513"/>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3"/>
              </a:buBlip>
              <a:tabLst/>
            </a:pPr>
            <a:endParaRPr kumimoji="0" lang="en-US" sz="1600" b="0" i="0" u="none" strike="noStrike" cap="none" normalizeH="0" baseline="0" dirty="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24" name="Straight Arrow Connector 223">
            <a:extLst>
              <a:ext uri="{FF2B5EF4-FFF2-40B4-BE49-F238E27FC236}">
                <a16:creationId xmlns:a16="http://schemas.microsoft.com/office/drawing/2014/main" id="{72D3C7C9-BE42-45C2-84B8-F3EB90FB6D1F}"/>
              </a:ext>
            </a:extLst>
          </p:cNvPr>
          <p:cNvCxnSpPr/>
          <p:nvPr/>
        </p:nvCxnSpPr>
        <p:spPr bwMode="auto">
          <a:xfrm>
            <a:off x="1287357" y="2399585"/>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25" name="Straight Arrow Connector 224">
            <a:extLst>
              <a:ext uri="{FF2B5EF4-FFF2-40B4-BE49-F238E27FC236}">
                <a16:creationId xmlns:a16="http://schemas.microsoft.com/office/drawing/2014/main" id="{7203CFF1-ACC0-4136-8ABF-AEB4A7B5D096}"/>
              </a:ext>
            </a:extLst>
          </p:cNvPr>
          <p:cNvCxnSpPr/>
          <p:nvPr/>
        </p:nvCxnSpPr>
        <p:spPr bwMode="auto">
          <a:xfrm>
            <a:off x="1287357" y="2170072"/>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26" name="Straight Arrow Connector 225">
            <a:extLst>
              <a:ext uri="{FF2B5EF4-FFF2-40B4-BE49-F238E27FC236}">
                <a16:creationId xmlns:a16="http://schemas.microsoft.com/office/drawing/2014/main" id="{C33B2143-6368-4ABD-8326-5B2F6CF3DB73}"/>
              </a:ext>
            </a:extLst>
          </p:cNvPr>
          <p:cNvCxnSpPr/>
          <p:nvPr/>
        </p:nvCxnSpPr>
        <p:spPr bwMode="auto">
          <a:xfrm>
            <a:off x="1287357" y="1940558"/>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27" name="Straight Arrow Connector 226">
            <a:extLst>
              <a:ext uri="{FF2B5EF4-FFF2-40B4-BE49-F238E27FC236}">
                <a16:creationId xmlns:a16="http://schemas.microsoft.com/office/drawing/2014/main" id="{F7EA5535-CD82-4443-9097-2E66EBE7F369}"/>
              </a:ext>
            </a:extLst>
          </p:cNvPr>
          <p:cNvCxnSpPr/>
          <p:nvPr/>
        </p:nvCxnSpPr>
        <p:spPr bwMode="auto">
          <a:xfrm>
            <a:off x="1287357" y="1711045"/>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28" name="Straight Arrow Connector 227">
            <a:extLst>
              <a:ext uri="{FF2B5EF4-FFF2-40B4-BE49-F238E27FC236}">
                <a16:creationId xmlns:a16="http://schemas.microsoft.com/office/drawing/2014/main" id="{4971F40B-EE87-44BF-BB2F-36A6CCCF5A5F}"/>
              </a:ext>
            </a:extLst>
          </p:cNvPr>
          <p:cNvCxnSpPr/>
          <p:nvPr/>
        </p:nvCxnSpPr>
        <p:spPr bwMode="auto">
          <a:xfrm>
            <a:off x="1287357" y="1481531"/>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29" name="Straight Arrow Connector 228">
            <a:extLst>
              <a:ext uri="{FF2B5EF4-FFF2-40B4-BE49-F238E27FC236}">
                <a16:creationId xmlns:a16="http://schemas.microsoft.com/office/drawing/2014/main" id="{17C01996-FADE-44F8-9E1D-BCBB20FD89DF}"/>
              </a:ext>
            </a:extLst>
          </p:cNvPr>
          <p:cNvCxnSpPr/>
          <p:nvPr/>
        </p:nvCxnSpPr>
        <p:spPr bwMode="auto">
          <a:xfrm>
            <a:off x="1287357" y="3317639"/>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0" name="Straight Arrow Connector 229">
            <a:extLst>
              <a:ext uri="{FF2B5EF4-FFF2-40B4-BE49-F238E27FC236}">
                <a16:creationId xmlns:a16="http://schemas.microsoft.com/office/drawing/2014/main" id="{20710472-481B-40E2-9C67-55D655670274}"/>
              </a:ext>
            </a:extLst>
          </p:cNvPr>
          <p:cNvCxnSpPr/>
          <p:nvPr/>
        </p:nvCxnSpPr>
        <p:spPr bwMode="auto">
          <a:xfrm>
            <a:off x="1287357" y="3088125"/>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1" name="Straight Arrow Connector 230">
            <a:extLst>
              <a:ext uri="{FF2B5EF4-FFF2-40B4-BE49-F238E27FC236}">
                <a16:creationId xmlns:a16="http://schemas.microsoft.com/office/drawing/2014/main" id="{35D2B57F-FB76-4D33-BCFE-9EB3783BAB59}"/>
              </a:ext>
            </a:extLst>
          </p:cNvPr>
          <p:cNvCxnSpPr/>
          <p:nvPr/>
        </p:nvCxnSpPr>
        <p:spPr bwMode="auto">
          <a:xfrm>
            <a:off x="1287357" y="2858612"/>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2" name="Straight Arrow Connector 231">
            <a:extLst>
              <a:ext uri="{FF2B5EF4-FFF2-40B4-BE49-F238E27FC236}">
                <a16:creationId xmlns:a16="http://schemas.microsoft.com/office/drawing/2014/main" id="{11C59005-6307-4058-99B6-C65EE704337E}"/>
              </a:ext>
            </a:extLst>
          </p:cNvPr>
          <p:cNvCxnSpPr/>
          <p:nvPr/>
        </p:nvCxnSpPr>
        <p:spPr bwMode="auto">
          <a:xfrm>
            <a:off x="1287357" y="2629098"/>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3" name="Straight Arrow Connector 232">
            <a:extLst>
              <a:ext uri="{FF2B5EF4-FFF2-40B4-BE49-F238E27FC236}">
                <a16:creationId xmlns:a16="http://schemas.microsoft.com/office/drawing/2014/main" id="{F4CCB808-6853-493A-B1C0-5C6C6A215A5B}"/>
              </a:ext>
            </a:extLst>
          </p:cNvPr>
          <p:cNvCxnSpPr/>
          <p:nvPr/>
        </p:nvCxnSpPr>
        <p:spPr bwMode="auto">
          <a:xfrm>
            <a:off x="1287357" y="4235692"/>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4" name="Straight Arrow Connector 233">
            <a:extLst>
              <a:ext uri="{FF2B5EF4-FFF2-40B4-BE49-F238E27FC236}">
                <a16:creationId xmlns:a16="http://schemas.microsoft.com/office/drawing/2014/main" id="{EDA400AF-B5A7-4371-B501-E9D9DCFD209B}"/>
              </a:ext>
            </a:extLst>
          </p:cNvPr>
          <p:cNvCxnSpPr/>
          <p:nvPr/>
        </p:nvCxnSpPr>
        <p:spPr bwMode="auto">
          <a:xfrm>
            <a:off x="1287357" y="4006179"/>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5" name="Straight Arrow Connector 234">
            <a:extLst>
              <a:ext uri="{FF2B5EF4-FFF2-40B4-BE49-F238E27FC236}">
                <a16:creationId xmlns:a16="http://schemas.microsoft.com/office/drawing/2014/main" id="{628F79F4-DB24-46D2-8C29-83EB7F9BC314}"/>
              </a:ext>
            </a:extLst>
          </p:cNvPr>
          <p:cNvCxnSpPr/>
          <p:nvPr/>
        </p:nvCxnSpPr>
        <p:spPr bwMode="auto">
          <a:xfrm>
            <a:off x="1287357" y="3776666"/>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6" name="Straight Arrow Connector 235">
            <a:extLst>
              <a:ext uri="{FF2B5EF4-FFF2-40B4-BE49-F238E27FC236}">
                <a16:creationId xmlns:a16="http://schemas.microsoft.com/office/drawing/2014/main" id="{772BC73F-DDED-4F4E-AD51-15A813A09CAF}"/>
              </a:ext>
            </a:extLst>
          </p:cNvPr>
          <p:cNvCxnSpPr/>
          <p:nvPr/>
        </p:nvCxnSpPr>
        <p:spPr bwMode="auto">
          <a:xfrm>
            <a:off x="1287357" y="3547152"/>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7" name="Straight Arrow Connector 236">
            <a:extLst>
              <a:ext uri="{FF2B5EF4-FFF2-40B4-BE49-F238E27FC236}">
                <a16:creationId xmlns:a16="http://schemas.microsoft.com/office/drawing/2014/main" id="{4F49B72F-6207-4D72-ACDC-8A3B8C182490}"/>
              </a:ext>
            </a:extLst>
          </p:cNvPr>
          <p:cNvCxnSpPr/>
          <p:nvPr/>
        </p:nvCxnSpPr>
        <p:spPr bwMode="auto">
          <a:xfrm>
            <a:off x="1287357" y="4924233"/>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8" name="Straight Arrow Connector 237">
            <a:extLst>
              <a:ext uri="{FF2B5EF4-FFF2-40B4-BE49-F238E27FC236}">
                <a16:creationId xmlns:a16="http://schemas.microsoft.com/office/drawing/2014/main" id="{290389F1-B651-4746-BCA7-46F168CBB839}"/>
              </a:ext>
            </a:extLst>
          </p:cNvPr>
          <p:cNvCxnSpPr/>
          <p:nvPr/>
        </p:nvCxnSpPr>
        <p:spPr bwMode="auto">
          <a:xfrm>
            <a:off x="1287357" y="4694719"/>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239" name="Straight Arrow Connector 238">
            <a:extLst>
              <a:ext uri="{FF2B5EF4-FFF2-40B4-BE49-F238E27FC236}">
                <a16:creationId xmlns:a16="http://schemas.microsoft.com/office/drawing/2014/main" id="{B209C4E9-864F-40A0-8ED9-15ACB3B6D509}"/>
              </a:ext>
            </a:extLst>
          </p:cNvPr>
          <p:cNvCxnSpPr/>
          <p:nvPr/>
        </p:nvCxnSpPr>
        <p:spPr bwMode="auto">
          <a:xfrm>
            <a:off x="1287357" y="4465206"/>
            <a:ext cx="229513" cy="1993"/>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spTree>
    <p:extLst>
      <p:ext uri="{BB962C8B-B14F-4D97-AF65-F5344CB8AC3E}">
        <p14:creationId xmlns:p14="http://schemas.microsoft.com/office/powerpoint/2010/main" val="825878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power amplifier</a:t>
            </a:r>
            <a:endParaRPr lang="en-GB" sz="3200" dirty="0">
              <a:solidFill>
                <a:srgbClr val="1F497D"/>
              </a:solidFill>
              <a:latin typeface="Constantia" pitchFamily="18" charset="0"/>
            </a:endParaRPr>
          </a:p>
        </p:txBody>
      </p:sp>
      <p:graphicFrame>
        <p:nvGraphicFramePr>
          <p:cNvPr id="3" name="Object 5"/>
          <p:cNvGraphicFramePr>
            <a:graphicFrameLocks noChangeAspect="1"/>
          </p:cNvGraphicFramePr>
          <p:nvPr>
            <p:extLst>
              <p:ext uri="{D42A27DB-BD31-4B8C-83A1-F6EECF244321}">
                <p14:modId xmlns:p14="http://schemas.microsoft.com/office/powerpoint/2010/main" val="170982450"/>
              </p:ext>
            </p:extLst>
          </p:nvPr>
        </p:nvGraphicFramePr>
        <p:xfrm>
          <a:off x="1108075" y="1110933"/>
          <a:ext cx="6629400" cy="5403850"/>
        </p:xfrm>
        <a:graphic>
          <a:graphicData uri="http://schemas.openxmlformats.org/presentationml/2006/ole">
            <mc:AlternateContent xmlns:mc="http://schemas.openxmlformats.org/markup-compatibility/2006">
              <mc:Choice xmlns:v="urn:schemas-microsoft-com:vml" Requires="v">
                <p:oleObj name="Worksheet" r:id="rId2" imgW="6962894" imgH="5676926" progId="Excel.Sheet.8">
                  <p:embed/>
                </p:oleObj>
              </mc:Choice>
              <mc:Fallback>
                <p:oleObj name="Worksheet" r:id="rId2" imgW="6962894" imgH="5676926" progId="Excel.Sheet.8">
                  <p:embed/>
                  <p:pic>
                    <p:nvPicPr>
                      <p:cNvPr id="30722" name="Object 5"/>
                      <p:cNvPicPr>
                        <a:picLocks noChangeAspect="1" noChangeArrowheads="1"/>
                      </p:cNvPicPr>
                      <p:nvPr/>
                    </p:nvPicPr>
                    <p:blipFill>
                      <a:blip r:embed="rId3"/>
                      <a:srcRect/>
                      <a:stretch>
                        <a:fillRect/>
                      </a:stretch>
                    </p:blipFill>
                    <p:spPr bwMode="auto">
                      <a:xfrm>
                        <a:off x="1108075" y="1110933"/>
                        <a:ext cx="6629400" cy="540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7913884" y="6225947"/>
            <a:ext cx="999313"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Jensen</a:t>
            </a:r>
            <a:endParaRPr lang="en-US" sz="1477" b="1" dirty="0">
              <a:solidFill>
                <a:prstClr val="black"/>
              </a:solidFill>
              <a:latin typeface="Constantia" panose="02030602050306030303" pitchFamily="18" charset="0"/>
            </a:endParaRPr>
          </a:p>
        </p:txBody>
      </p:sp>
      <p:sp>
        <p:nvSpPr>
          <p:cNvPr id="5" name="Rectangle 7"/>
          <p:cNvSpPr>
            <a:spLocks noChangeArrowheads="1"/>
          </p:cNvSpPr>
          <p:nvPr/>
        </p:nvSpPr>
        <p:spPr bwMode="auto">
          <a:xfrm>
            <a:off x="617537" y="738886"/>
            <a:ext cx="8137525"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Power capability of commercially available amplifier types</a:t>
            </a:r>
          </a:p>
        </p:txBody>
      </p:sp>
    </p:spTree>
    <p:extLst>
      <p:ext uri="{BB962C8B-B14F-4D97-AF65-F5344CB8AC3E}">
        <p14:creationId xmlns:p14="http://schemas.microsoft.com/office/powerpoint/2010/main" val="26076658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How to choose the right RF amplifier?</a:t>
            </a:r>
            <a:endParaRPr lang="en-GB" sz="3200" dirty="0">
              <a:solidFill>
                <a:srgbClr val="1F497D"/>
              </a:solidFill>
              <a:latin typeface="Constantia"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536183887"/>
              </p:ext>
            </p:extLst>
          </p:nvPr>
        </p:nvGraphicFramePr>
        <p:xfrm>
          <a:off x="539750" y="634998"/>
          <a:ext cx="8064500" cy="5295902"/>
        </p:xfrm>
        <a:graphic>
          <a:graphicData uri="http://schemas.openxmlformats.org/drawingml/2006/table">
            <a:tbl>
              <a:tblPr firstRow="1" bandRow="1">
                <a:tableStyleId>{5C22544A-7EE6-4342-B048-85BDC9FD1C3A}</a:tableStyleId>
              </a:tblPr>
              <a:tblGrid>
                <a:gridCol w="4017736">
                  <a:extLst>
                    <a:ext uri="{9D8B030D-6E8A-4147-A177-3AD203B41FA5}">
                      <a16:colId xmlns:a16="http://schemas.microsoft.com/office/drawing/2014/main" val="20000"/>
                    </a:ext>
                  </a:extLst>
                </a:gridCol>
                <a:gridCol w="4046764">
                  <a:extLst>
                    <a:ext uri="{9D8B030D-6E8A-4147-A177-3AD203B41FA5}">
                      <a16:colId xmlns:a16="http://schemas.microsoft.com/office/drawing/2014/main" val="20001"/>
                    </a:ext>
                  </a:extLst>
                </a:gridCol>
              </a:tblGrid>
              <a:tr h="615358">
                <a:tc>
                  <a:txBody>
                    <a:bodyPr/>
                    <a:lstStyle/>
                    <a:p>
                      <a:pPr algn="ctr"/>
                      <a:r>
                        <a:rPr lang="en-US" dirty="0">
                          <a:latin typeface="Constantia" panose="02030602050306030303" pitchFamily="18" charset="0"/>
                        </a:rPr>
                        <a:t>Prefer tube</a:t>
                      </a:r>
                      <a:r>
                        <a:rPr lang="en-US" baseline="0" dirty="0">
                          <a:latin typeface="Constantia" panose="02030602050306030303" pitchFamily="18" charset="0"/>
                        </a:rPr>
                        <a:t> amplifier, when</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Prefer solid-state amplifier, when</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4680544">
                <a:tc>
                  <a:txBody>
                    <a:bodyPr/>
                    <a:lstStyle/>
                    <a:p>
                      <a:pPr marL="285750" indent="-285750">
                        <a:buClr>
                          <a:schemeClr val="tx1"/>
                        </a:buClr>
                        <a:buFont typeface="Arial" panose="020B0604020202020204" pitchFamily="34" charset="0"/>
                        <a:buChar char="•"/>
                      </a:pPr>
                      <a:r>
                        <a:rPr lang="en-US" b="1" dirty="0">
                          <a:solidFill>
                            <a:schemeClr val="tx1"/>
                          </a:solidFill>
                          <a:latin typeface="Constantia" panose="02030602050306030303" pitchFamily="18" charset="0"/>
                          <a:sym typeface="Symbol" panose="05050102010706020507" pitchFamily="18" charset="2"/>
                        </a:rPr>
                        <a:t>Amplifier</a:t>
                      </a:r>
                      <a:r>
                        <a:rPr lang="en-US" b="1" baseline="0" dirty="0">
                          <a:solidFill>
                            <a:schemeClr val="tx1"/>
                          </a:solidFill>
                          <a:latin typeface="Constantia" panose="02030602050306030303" pitchFamily="18" charset="0"/>
                          <a:sym typeface="Symbol" panose="05050102010706020507" pitchFamily="18" charset="2"/>
                        </a:rPr>
                        <a:t> must </a:t>
                      </a:r>
                      <a:r>
                        <a:rPr lang="en-US" b="1" baseline="0" dirty="0">
                          <a:solidFill>
                            <a:srgbClr val="C0504D"/>
                          </a:solidFill>
                          <a:latin typeface="Constantia" panose="02030602050306030303" pitchFamily="18" charset="0"/>
                          <a:sym typeface="Symbol" panose="05050102010706020507" pitchFamily="18" charset="2"/>
                        </a:rPr>
                        <a:t>be installed in </a:t>
                      </a:r>
                      <a:r>
                        <a:rPr lang="en-US" b="1" baseline="0" dirty="0">
                          <a:solidFill>
                            <a:schemeClr val="tx1"/>
                          </a:solidFill>
                          <a:latin typeface="Constantia" panose="02030602050306030303" pitchFamily="18" charset="0"/>
                          <a:sym typeface="Symbol" panose="05050102010706020507" pitchFamily="18" charset="2"/>
                        </a:rPr>
                        <a:t>the accelerator </a:t>
                      </a:r>
                      <a:r>
                        <a:rPr lang="en-US" b="1" baseline="0" dirty="0">
                          <a:solidFill>
                            <a:srgbClr val="C0504D"/>
                          </a:solidFill>
                          <a:latin typeface="Constantia" panose="02030602050306030303" pitchFamily="18" charset="0"/>
                          <a:sym typeface="Symbol" panose="05050102010706020507" pitchFamily="18" charset="2"/>
                        </a:rPr>
                        <a:t>tunnel</a:t>
                      </a:r>
                      <a:endParaRPr lang="en-US" b="1" dirty="0">
                        <a:solidFill>
                          <a:srgbClr val="C0504D"/>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Expecting important </a:t>
                      </a:r>
                      <a:r>
                        <a:rPr lang="en-US" b="1" baseline="0" dirty="0">
                          <a:solidFill>
                            <a:srgbClr val="C0504D"/>
                          </a:solidFill>
                          <a:latin typeface="Constantia" panose="02030602050306030303" pitchFamily="18" charset="0"/>
                          <a:sym typeface="Symbol" panose="05050102010706020507" pitchFamily="18" charset="2"/>
                        </a:rPr>
                        <a:t>spikes from beam induced voltage</a:t>
                      </a:r>
                    </a:p>
                    <a:p>
                      <a:pPr marL="285750" indent="-285750">
                        <a:buClr>
                          <a:schemeClr val="tx1"/>
                        </a:buClr>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baseline="0" dirty="0">
                          <a:solidFill>
                            <a:srgbClr val="C0504D"/>
                          </a:solidFill>
                          <a:latin typeface="Constantia" panose="02030602050306030303" pitchFamily="18" charset="0"/>
                          <a:sym typeface="Symbol" panose="05050102010706020507" pitchFamily="18" charset="2"/>
                        </a:rPr>
                        <a:t>Large</a:t>
                      </a:r>
                      <a:r>
                        <a:rPr lang="en-US" b="1" baseline="0" dirty="0">
                          <a:solidFill>
                            <a:schemeClr val="tx1"/>
                          </a:solidFill>
                          <a:latin typeface="Constantia" panose="02030602050306030303" pitchFamily="18" charset="0"/>
                          <a:sym typeface="Symbol" panose="05050102010706020507" pitchFamily="18" charset="2"/>
                        </a:rPr>
                        <a:t> output </a:t>
                      </a:r>
                      <a:r>
                        <a:rPr lang="en-US" b="1" baseline="0" dirty="0">
                          <a:solidFill>
                            <a:srgbClr val="C0504D"/>
                          </a:solidFill>
                          <a:latin typeface="Constantia" panose="02030602050306030303" pitchFamily="18" charset="0"/>
                          <a:sym typeface="Symbol" panose="05050102010706020507" pitchFamily="18" charset="2"/>
                        </a:rPr>
                        <a:t>power of a single device</a:t>
                      </a:r>
                      <a:r>
                        <a:rPr lang="en-US" b="1" baseline="0" dirty="0">
                          <a:solidFill>
                            <a:schemeClr val="tx1"/>
                          </a:solidFill>
                          <a:latin typeface="Constantia" panose="02030602050306030303" pitchFamily="18" charset="0"/>
                          <a:sym typeface="Symbol" panose="05050102010706020507" pitchFamily="18" charset="2"/>
                        </a:rPr>
                        <a:t> is required, without combiners</a:t>
                      </a:r>
                    </a:p>
                    <a:p>
                      <a:pPr marL="285750" indent="-285750">
                        <a:buClr>
                          <a:schemeClr val="tx1"/>
                        </a:buClr>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Not much space is available</a:t>
                      </a:r>
                      <a:endParaRPr lang="en-US" b="1" baseline="0" dirty="0">
                        <a:solidFill>
                          <a:srgbClr val="C0504D"/>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endParaRPr lang="en-US" b="1" baseline="0" dirty="0">
                        <a:solidFill>
                          <a:srgbClr val="C0504D"/>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baseline="0" dirty="0">
                          <a:solidFill>
                            <a:srgbClr val="C0504D"/>
                          </a:solidFill>
                          <a:latin typeface="Constantia" panose="02030602050306030303" pitchFamily="18" charset="0"/>
                          <a:sym typeface="Symbol" panose="05050102010706020507" pitchFamily="18" charset="2"/>
                        </a:rPr>
                        <a:t>High peak power </a:t>
                      </a:r>
                      <a:r>
                        <a:rPr lang="en-US" b="1" baseline="0" dirty="0">
                          <a:solidFill>
                            <a:schemeClr val="tx1"/>
                          </a:solidFill>
                          <a:latin typeface="Constantia" panose="02030602050306030303" pitchFamily="18" charset="0"/>
                          <a:sym typeface="Symbol" panose="05050102010706020507" pitchFamily="18" charset="2"/>
                        </a:rPr>
                        <a:t>in pulsed mode</a:t>
                      </a:r>
                    </a:p>
                    <a:p>
                      <a:pPr marL="285750" indent="-285750">
                        <a:buClr>
                          <a:schemeClr val="tx1"/>
                        </a:buClr>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Amplifier must be </a:t>
                      </a:r>
                      <a:r>
                        <a:rPr lang="en-US" b="1" baseline="0" dirty="0">
                          <a:solidFill>
                            <a:srgbClr val="C0504D"/>
                          </a:solidFill>
                          <a:latin typeface="Constantia" panose="02030602050306030303" pitchFamily="18" charset="0"/>
                          <a:sym typeface="Symbol" panose="05050102010706020507" pitchFamily="18" charset="2"/>
                        </a:rPr>
                        <a:t>compact and/or close to cavity</a:t>
                      </a:r>
                    </a:p>
                  </a:txBody>
                  <a:tcPr/>
                </a:tc>
                <a:tc>
                  <a:txBody>
                    <a:bodyPr/>
                    <a:lstStyle/>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rPr>
                        <a:t>Amplifier can be located in </a:t>
                      </a:r>
                      <a:r>
                        <a:rPr lang="en-GB" b="1" baseline="0" dirty="0">
                          <a:solidFill>
                            <a:srgbClr val="C0504D"/>
                          </a:solidFill>
                          <a:latin typeface="Constantia" panose="02030602050306030303" pitchFamily="18" charset="0"/>
                        </a:rPr>
                        <a:t>non-radioactive environment</a:t>
                      </a:r>
                    </a:p>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rgbClr val="C0504D"/>
                          </a:solidFill>
                          <a:latin typeface="Constantia" panose="02030602050306030303" pitchFamily="18" charset="0"/>
                        </a:rPr>
                        <a:t>Circulator</a:t>
                      </a:r>
                      <a:r>
                        <a:rPr lang="en-GB" b="1" baseline="0" dirty="0">
                          <a:solidFill>
                            <a:schemeClr val="tx1"/>
                          </a:solidFill>
                          <a:latin typeface="Constantia" panose="02030602050306030303" pitchFamily="18" charset="0"/>
                        </a:rPr>
                        <a:t> can be installed to protect the amplifier</a:t>
                      </a:r>
                    </a:p>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rgbClr val="C0504D"/>
                          </a:solidFill>
                          <a:latin typeface="Constantia" panose="02030602050306030303" pitchFamily="18" charset="0"/>
                        </a:rPr>
                        <a:t>Delay </a:t>
                      </a:r>
                      <a:r>
                        <a:rPr lang="en-GB" b="1" baseline="0" dirty="0">
                          <a:solidFill>
                            <a:schemeClr val="tx1"/>
                          </a:solidFill>
                          <a:latin typeface="Constantia" panose="02030602050306030303" pitchFamily="18" charset="0"/>
                        </a:rPr>
                        <a:t>due to unavoidable combiner stages is </a:t>
                      </a:r>
                      <a:r>
                        <a:rPr lang="en-GB" b="1" baseline="0" dirty="0">
                          <a:solidFill>
                            <a:srgbClr val="C0504D"/>
                          </a:solidFill>
                          <a:latin typeface="Constantia" panose="02030602050306030303" pitchFamily="18" charset="0"/>
                        </a:rPr>
                        <a:t>little issue</a:t>
                      </a:r>
                    </a:p>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rPr>
                        <a:t>Sufficient space can be made available</a:t>
                      </a:r>
                    </a:p>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rgbClr val="C0504D"/>
                          </a:solidFill>
                          <a:latin typeface="Constantia" panose="02030602050306030303" pitchFamily="18" charset="0"/>
                        </a:rPr>
                        <a:t>Continuous operation</a:t>
                      </a:r>
                    </a:p>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rPr>
                        <a:t>Amplifier can be </a:t>
                      </a:r>
                      <a:r>
                        <a:rPr lang="en-GB" b="1" baseline="0" dirty="0">
                          <a:solidFill>
                            <a:srgbClr val="C0504D"/>
                          </a:solidFill>
                          <a:latin typeface="Constantia" panose="02030602050306030303" pitchFamily="18" charset="0"/>
                        </a:rPr>
                        <a:t>separate from the cavity</a:t>
                      </a:r>
                    </a:p>
                  </a:txBody>
                  <a:tcPr/>
                </a:tc>
                <a:extLst>
                  <a:ext uri="{0D108BD9-81ED-4DB2-BD59-A6C34878D82A}">
                    <a16:rowId xmlns:a16="http://schemas.microsoft.com/office/drawing/2014/main" val="10001"/>
                  </a:ext>
                </a:extLst>
              </a:tr>
            </a:tbl>
          </a:graphicData>
        </a:graphic>
      </p:graphicFrame>
      <p:sp>
        <p:nvSpPr>
          <p:cNvPr id="7" name="Rectangle 7"/>
          <p:cNvSpPr>
            <a:spLocks noChangeArrowheads="1"/>
          </p:cNvSpPr>
          <p:nvPr/>
        </p:nvSpPr>
        <p:spPr bwMode="auto">
          <a:xfrm>
            <a:off x="466725" y="6070600"/>
            <a:ext cx="8137525" cy="457200"/>
          </a:xfrm>
          <a:prstGeom prst="rect">
            <a:avLst/>
          </a:prstGeom>
          <a:noFill/>
          <a:ln w="9525">
            <a:noFill/>
            <a:miter lim="800000"/>
            <a:headEnd/>
            <a:tailEnd/>
          </a:ln>
          <a:effectLst/>
        </p:spPr>
        <p:txBody>
          <a:bodyPr/>
          <a:lstStyle/>
          <a:p>
            <a:pPr marL="342900" indent="-342900" algn="l">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Mostly no hard criteria </a:t>
            </a:r>
            <a:r>
              <a:rPr lang="en-GB" sz="2100" b="1" dirty="0">
                <a:solidFill>
                  <a:srgbClr val="1F497D"/>
                </a:solidFill>
                <a:latin typeface="Constantia" pitchFamily="18" charset="0"/>
                <a:cs typeface="Times New Roman" pitchFamily="18" charset="0"/>
                <a:sym typeface="Symbol" panose="05050102010706020507" pitchFamily="18" charset="2"/>
              </a:rPr>
              <a:t> decide on case by case basis</a:t>
            </a:r>
            <a:endParaRPr lang="en-GB" sz="2100" b="1" dirty="0">
              <a:solidFill>
                <a:srgbClr val="1F497D"/>
              </a:solidFill>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26036278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Summary</a:t>
            </a:r>
            <a:endParaRPr lang="en-GB" sz="3200" dirty="0">
              <a:solidFill>
                <a:srgbClr val="1F497D"/>
              </a:solidFill>
              <a:latin typeface="Constantia" pitchFamily="18" charset="0"/>
            </a:endParaRPr>
          </a:p>
        </p:txBody>
      </p:sp>
      <p:sp>
        <p:nvSpPr>
          <p:cNvPr id="7" name="Rectangle 7"/>
          <p:cNvSpPr>
            <a:spLocks noChangeArrowheads="1"/>
          </p:cNvSpPr>
          <p:nvPr/>
        </p:nvSpPr>
        <p:spPr bwMode="auto">
          <a:xfrm>
            <a:off x="539750" y="850900"/>
            <a:ext cx="8064500"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RF system parameters</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Choose frequency and voltage wisely</a:t>
            </a: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12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Parameters of RF cavities</a:t>
            </a:r>
          </a:p>
          <a:p>
            <a:pPr marL="800100" lvl="1" indent="-342900">
              <a:spcBef>
                <a:spcPct val="20000"/>
              </a:spcBef>
              <a:buClr>
                <a:srgbClr val="C0504D"/>
              </a:buClr>
              <a:buFont typeface="Symbol" panose="05050102010706020507" pitchFamily="18" charset="2"/>
              <a:buChar char="®"/>
            </a:pPr>
            <a:r>
              <a:rPr lang="en-GB" sz="2400" b="1" i="1" dirty="0">
                <a:solidFill>
                  <a:srgbClr val="C0504D"/>
                </a:solidFill>
                <a:latin typeface="Constantia" pitchFamily="18" charset="0"/>
                <a:cs typeface="Times New Roman" pitchFamily="18" charset="0"/>
                <a:sym typeface="Wingdings" pitchFamily="2" charset="2"/>
              </a:rPr>
              <a:t>R</a:t>
            </a:r>
            <a:r>
              <a:rPr lang="en-GB" sz="2400" b="1" dirty="0">
                <a:solidFill>
                  <a:srgbClr val="C0504D"/>
                </a:solidFill>
                <a:latin typeface="Constantia" pitchFamily="18" charset="0"/>
                <a:cs typeface="Times New Roman" pitchFamily="18" charset="0"/>
                <a:sym typeface="Wingdings" pitchFamily="2" charset="2"/>
              </a:rPr>
              <a:t>, </a:t>
            </a:r>
            <a:r>
              <a:rPr lang="en-GB" sz="2400" b="1" i="1" dirty="0">
                <a:solidFill>
                  <a:srgbClr val="C0504D"/>
                </a:solidFill>
                <a:latin typeface="Constantia" pitchFamily="18" charset="0"/>
                <a:cs typeface="Times New Roman" pitchFamily="18" charset="0"/>
                <a:sym typeface="Wingdings" pitchFamily="2" charset="2"/>
              </a:rPr>
              <a:t>R</a:t>
            </a:r>
            <a:r>
              <a:rPr lang="en-GB" sz="2400" b="1" dirty="0">
                <a:solidFill>
                  <a:srgbClr val="C0504D"/>
                </a:solidFill>
                <a:latin typeface="Constantia" pitchFamily="18" charset="0"/>
                <a:cs typeface="Times New Roman" pitchFamily="18" charset="0"/>
                <a:sym typeface="Wingdings" pitchFamily="2" charset="2"/>
              </a:rPr>
              <a:t>/</a:t>
            </a:r>
            <a:r>
              <a:rPr lang="en-GB" sz="2400" b="1" i="1" dirty="0">
                <a:solidFill>
                  <a:srgbClr val="C0504D"/>
                </a:solidFill>
                <a:latin typeface="Constantia" pitchFamily="18" charset="0"/>
                <a:cs typeface="Times New Roman" pitchFamily="18" charset="0"/>
                <a:sym typeface="Wingdings" pitchFamily="2" charset="2"/>
              </a:rPr>
              <a:t>Q</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No ‘one-size fits’ all</a:t>
            </a:r>
            <a:endParaRPr lang="en-US" sz="2400" b="1" dirty="0">
              <a:solidFill>
                <a:srgbClr val="C0504D"/>
              </a:solidFill>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12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Power amplifier</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Ideal amplifier does not (yet) exist</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Tube or solid-state based</a:t>
            </a:r>
          </a:p>
          <a:p>
            <a:pPr marL="800100" lvl="1" indent="-342900">
              <a:spcBef>
                <a:spcPct val="20000"/>
              </a:spcBef>
              <a:buClr>
                <a:schemeClr val="tx1"/>
              </a:buClr>
              <a:buFont typeface="Arial" panose="020B0604020202020204" pitchFamily="34" charset="0"/>
              <a:buChar char="•"/>
            </a:pPr>
            <a:endParaRPr lang="en-GB" sz="1200" b="1" dirty="0">
              <a:latin typeface="Constantia" pitchFamily="18" charset="0"/>
              <a:cs typeface="Times New Roman" pitchFamily="18" charset="0"/>
              <a:sym typeface="Wingdings" pitchFamily="2" charset="2"/>
            </a:endParaRPr>
          </a:p>
          <a:p>
            <a:pPr marL="342900" indent="-342900">
              <a:spcBef>
                <a:spcPct val="20000"/>
              </a:spcBef>
              <a:buFont typeface="Arial" panose="020B0604020202020204" pitchFamily="34" charset="0"/>
              <a:buChar char="•"/>
            </a:pPr>
            <a:r>
              <a:rPr lang="en-GB" sz="2100" b="1" dirty="0">
                <a:solidFill>
                  <a:schemeClr val="bg1">
                    <a:lumMod val="75000"/>
                  </a:schemeClr>
                </a:solidFill>
                <a:latin typeface="Constantia" pitchFamily="18" charset="0"/>
                <a:cs typeface="Times New Roman" pitchFamily="18" charset="0"/>
                <a:sym typeface="Wingdings" pitchFamily="2" charset="2"/>
              </a:rPr>
              <a:t>Feedbacks and longitudinal beam control</a:t>
            </a:r>
          </a:p>
          <a:p>
            <a:pPr marL="800100" lvl="1" indent="-342900">
              <a:spcBef>
                <a:spcPct val="20000"/>
              </a:spcBef>
              <a:buFont typeface="Symbol" panose="05050102010706020507" pitchFamily="18" charset="2"/>
              <a:buChar char="®"/>
            </a:pPr>
            <a:r>
              <a:rPr lang="en-GB" sz="2400" b="1" dirty="0">
                <a:solidFill>
                  <a:schemeClr val="bg1">
                    <a:lumMod val="75000"/>
                  </a:schemeClr>
                </a:solidFill>
                <a:latin typeface="Constantia" pitchFamily="18" charset="0"/>
                <a:cs typeface="Times New Roman" pitchFamily="18" charset="0"/>
                <a:sym typeface="Wingdings" pitchFamily="2" charset="2"/>
              </a:rPr>
              <a:t>Make the beam feel comfortable in bucket</a:t>
            </a:r>
            <a:endParaRPr lang="en-GB" sz="2400" b="1" dirty="0">
              <a:solidFill>
                <a:schemeClr val="bg1">
                  <a:lumMod val="75000"/>
                </a:schemeClr>
              </a:solidFill>
              <a:latin typeface="Constantia" pitchFamily="18" charset="0"/>
              <a:cs typeface="Times New Roman" pitchFamily="18" charset="0"/>
              <a:sym typeface="Symbol" panose="05050102010706020507" pitchFamily="18" charset="2"/>
            </a:endParaRPr>
          </a:p>
          <a:p>
            <a:pPr marL="800100" lvl="1" indent="-342900">
              <a:spcBef>
                <a:spcPct val="20000"/>
              </a:spcBef>
              <a:buFont typeface="Symbol" panose="05050102010706020507" pitchFamily="18" charset="2"/>
              <a:buChar char="®"/>
            </a:pPr>
            <a:r>
              <a:rPr lang="en-GB" sz="2400" b="1" dirty="0">
                <a:solidFill>
                  <a:schemeClr val="bg1">
                    <a:lumMod val="75000"/>
                  </a:schemeClr>
                </a:solidFill>
                <a:latin typeface="Constantia" pitchFamily="18" charset="0"/>
                <a:cs typeface="Times New Roman" pitchFamily="18" charset="0"/>
                <a:sym typeface="Symbol" panose="05050102010706020507" pitchFamily="18" charset="2"/>
              </a:rPr>
              <a:t>Beam phase, radial and synchronization loops</a:t>
            </a:r>
            <a:endParaRPr lang="en-US" sz="2400" b="1" dirty="0">
              <a:solidFill>
                <a:schemeClr val="bg1">
                  <a:lumMod val="75000"/>
                </a:schemeClr>
              </a:solidFill>
              <a:latin typeface="Constantia" pitchFamily="18" charset="0"/>
              <a:cs typeface="Times New Roman" pitchFamily="18" charset="0"/>
              <a:sym typeface="Wingdings" pitchFamily="2" charset="2"/>
            </a:endParaRPr>
          </a:p>
          <a:p>
            <a:pPr algn="l">
              <a:spcBef>
                <a:spcPct val="20000"/>
              </a:spcBef>
            </a:pPr>
            <a:endParaRPr lang="en-US" sz="2000" b="1" dirty="0">
              <a:solidFill>
                <a:schemeClr val="bg1">
                  <a:lumMod val="75000"/>
                </a:schemeClr>
              </a:solidFill>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57547979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27157"/>
            <a:ext cx="7772400" cy="2387600"/>
          </a:xfrm>
        </p:spPr>
        <p:txBody>
          <a:bodyPr anchor="ctr">
            <a:normAutofit/>
          </a:bodyPr>
          <a:lstStyle/>
          <a:p>
            <a:r>
              <a:rPr lang="en-US" dirty="0">
                <a:latin typeface="Constantia" panose="02030602050306030303" pitchFamily="18" charset="0"/>
              </a:rPr>
              <a:t>RF Systems II  </a:t>
            </a:r>
          </a:p>
        </p:txBody>
      </p:sp>
      <p:sp>
        <p:nvSpPr>
          <p:cNvPr id="3" name="Subtitle 2"/>
          <p:cNvSpPr>
            <a:spLocks noGrp="1"/>
          </p:cNvSpPr>
          <p:nvPr>
            <p:ph type="subTitle" idx="1"/>
          </p:nvPr>
        </p:nvSpPr>
        <p:spPr>
          <a:xfrm>
            <a:off x="1143000" y="3719513"/>
            <a:ext cx="6858000" cy="1655762"/>
          </a:xfrm>
        </p:spPr>
        <p:txBody>
          <a:bodyPr>
            <a:normAutofit/>
          </a:bodyPr>
          <a:lstStyle/>
          <a:p>
            <a:r>
              <a:rPr lang="en-US" sz="1800" dirty="0">
                <a:latin typeface="Constantia" panose="02030602050306030303" pitchFamily="18" charset="0"/>
              </a:rPr>
              <a:t>H. Damerau</a:t>
            </a:r>
          </a:p>
          <a:p>
            <a:r>
              <a:rPr lang="en-GB" sz="2100" b="1" dirty="0">
                <a:latin typeface="Constantia" panose="02030602050306030303" pitchFamily="18" charset="0"/>
              </a:rPr>
              <a:t>CERN</a:t>
            </a:r>
            <a:endParaRPr lang="en-US" sz="2100" b="1" dirty="0">
              <a:latin typeface="Constantia" panose="02030602050306030303" pitchFamily="18" charset="0"/>
            </a:endParaRPr>
          </a:p>
          <a:p>
            <a:endParaRPr lang="en-GB" sz="2100" dirty="0">
              <a:latin typeface="Constantia" panose="02030602050306030303" pitchFamily="18" charset="0"/>
            </a:endParaRPr>
          </a:p>
          <a:p>
            <a:endParaRPr lang="en-US" sz="2100" dirty="0">
              <a:latin typeface="Constantia" panose="02030602050306030303" pitchFamily="18" charset="0"/>
            </a:endParaRPr>
          </a:p>
        </p:txBody>
      </p:sp>
      <p:sp>
        <p:nvSpPr>
          <p:cNvPr id="4" name="Rectangle 3"/>
          <p:cNvSpPr/>
          <p:nvPr/>
        </p:nvSpPr>
        <p:spPr>
          <a:xfrm>
            <a:off x="8132536" y="49213"/>
            <a:ext cx="943428" cy="40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900" y="3040062"/>
            <a:ext cx="1474787" cy="147478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2602" y="3040063"/>
            <a:ext cx="2262957" cy="1474787"/>
          </a:xfrm>
          <a:prstGeom prst="rect">
            <a:avLst/>
          </a:prstGeom>
        </p:spPr>
      </p:pic>
      <p:sp>
        <p:nvSpPr>
          <p:cNvPr id="9" name="Text Box 5">
            <a:extLst>
              <a:ext uri="{FF2B5EF4-FFF2-40B4-BE49-F238E27FC236}">
                <a16:creationId xmlns:a16="http://schemas.microsoft.com/office/drawing/2014/main" id="{9923E559-4D32-4D11-90C8-02D10BB41B7E}"/>
              </a:ext>
            </a:extLst>
          </p:cNvPr>
          <p:cNvSpPr txBox="1">
            <a:spLocks noChangeArrowheads="1"/>
          </p:cNvSpPr>
          <p:nvPr/>
        </p:nvSpPr>
        <p:spPr bwMode="auto">
          <a:xfrm>
            <a:off x="3011487" y="5518150"/>
            <a:ext cx="2971800" cy="396875"/>
          </a:xfrm>
          <a:prstGeom prst="rect">
            <a:avLst/>
          </a:prstGeom>
          <a:noFill/>
          <a:ln w="9525">
            <a:noFill/>
            <a:miter lim="800000"/>
            <a:headEnd/>
            <a:tailEnd/>
          </a:ln>
        </p:spPr>
        <p:txBody>
          <a:bodyPr>
            <a:spAutoFit/>
          </a:bodyPr>
          <a:lstStyle/>
          <a:p>
            <a:pPr algn="ctr"/>
            <a:r>
              <a:rPr lang="en-US" sz="2000" dirty="0">
                <a:solidFill>
                  <a:srgbClr val="000000"/>
                </a:solidFill>
                <a:latin typeface="Constantia" panose="02030602050306030303" pitchFamily="18" charset="0"/>
              </a:rPr>
              <a:t>4 October 2021</a:t>
            </a:r>
            <a:endParaRPr lang="en-US" sz="2000" dirty="0">
              <a:solidFill>
                <a:srgbClr val="000000"/>
              </a:solidFill>
              <a:latin typeface="Constantia" panose="02030602050306030303" pitchFamily="18" charset="0"/>
              <a:ea typeface="Arial Unicode MS" pitchFamily="34" charset="-128"/>
              <a:cs typeface="Arial Unicode MS" pitchFamily="34" charset="-128"/>
            </a:endParaRPr>
          </a:p>
        </p:txBody>
      </p:sp>
      <p:sp>
        <p:nvSpPr>
          <p:cNvPr id="10" name="Text Box 8">
            <a:extLst>
              <a:ext uri="{FF2B5EF4-FFF2-40B4-BE49-F238E27FC236}">
                <a16:creationId xmlns:a16="http://schemas.microsoft.com/office/drawing/2014/main" id="{F1347FB0-747A-4B8E-8121-521AA88D3AF4}"/>
              </a:ext>
            </a:extLst>
          </p:cNvPr>
          <p:cNvSpPr txBox="1">
            <a:spLocks noChangeArrowheads="1"/>
          </p:cNvSpPr>
          <p:nvPr/>
        </p:nvSpPr>
        <p:spPr bwMode="auto">
          <a:xfrm>
            <a:off x="1663700" y="4890624"/>
            <a:ext cx="5676900" cy="415498"/>
          </a:xfrm>
          <a:prstGeom prst="rect">
            <a:avLst/>
          </a:prstGeom>
          <a:noFill/>
          <a:ln w="9525">
            <a:noFill/>
            <a:miter lim="800000"/>
            <a:headEnd/>
            <a:tailEnd/>
          </a:ln>
        </p:spPr>
        <p:txBody>
          <a:bodyPr wrap="square">
            <a:spAutoFit/>
          </a:bodyPr>
          <a:lstStyle/>
          <a:p>
            <a:pPr algn="ctr"/>
            <a:r>
              <a:rPr lang="en-GB" sz="2100" b="1" dirty="0">
                <a:solidFill>
                  <a:srgbClr val="000000"/>
                </a:solidFill>
                <a:latin typeface="Constantia" panose="02030602050306030303" pitchFamily="18" charset="0"/>
              </a:rPr>
              <a:t>Introduction to Accelerator Physics</a:t>
            </a:r>
            <a:endParaRPr lang="en-GB" sz="2100" dirty="0">
              <a:solidFill>
                <a:srgbClr val="000000"/>
              </a:solidFill>
              <a:latin typeface="Constantia" panose="02030602050306030303" pitchFamily="18" charset="0"/>
            </a:endParaRPr>
          </a:p>
        </p:txBody>
      </p:sp>
    </p:spTree>
    <p:extLst>
      <p:ext uri="{BB962C8B-B14F-4D97-AF65-F5344CB8AC3E}">
        <p14:creationId xmlns:p14="http://schemas.microsoft.com/office/powerpoint/2010/main" val="109618530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D07E9B4-881F-4C2F-802A-0E79D902EF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0272" y="259092"/>
            <a:ext cx="1676400" cy="1092523"/>
          </a:xfrm>
          <a:prstGeom prst="rect">
            <a:avLst/>
          </a:prstGeom>
        </p:spPr>
      </p:pic>
      <p:sp>
        <p:nvSpPr>
          <p:cNvPr id="4" name="Rectangle 3"/>
          <p:cNvSpPr/>
          <p:nvPr/>
        </p:nvSpPr>
        <p:spPr>
          <a:xfrm>
            <a:off x="736620" y="2348880"/>
            <a:ext cx="7869088" cy="4247317"/>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other teachers.</a:t>
            </a:r>
            <a:endParaRPr lang="fr-FR" dirty="0"/>
          </a:p>
        </p:txBody>
      </p:sp>
      <p:sp>
        <p:nvSpPr>
          <p:cNvPr id="5" name="TextBox 4"/>
          <p:cNvSpPr txBox="1"/>
          <p:nvPr/>
        </p:nvSpPr>
        <p:spPr>
          <a:xfrm>
            <a:off x="1475656" y="1484804"/>
            <a:ext cx="6192688" cy="369332"/>
          </a:xfrm>
          <a:prstGeom prst="rect">
            <a:avLst/>
          </a:prstGeom>
          <a:noFill/>
        </p:spPr>
        <p:txBody>
          <a:bodyPr wrap="square" rtlCol="0">
            <a:spAutoFit/>
          </a:bodyPr>
          <a:lstStyle/>
          <a:p>
            <a:r>
              <a:rPr lang="en-GB" b="1" dirty="0"/>
              <a:t>Copyright statement and speaker’s release for video publishing</a:t>
            </a:r>
          </a:p>
        </p:txBody>
      </p:sp>
    </p:spTree>
    <p:extLst>
      <p:ext uri="{BB962C8B-B14F-4D97-AF65-F5344CB8AC3E}">
        <p14:creationId xmlns:p14="http://schemas.microsoft.com/office/powerpoint/2010/main" val="29798165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539751" y="803731"/>
            <a:ext cx="8064500" cy="5715000"/>
          </a:xfrm>
          <a:prstGeom prst="rect">
            <a:avLst/>
          </a:prstGeom>
          <a:noFill/>
          <a:ln w="9525">
            <a:noFill/>
            <a:miter lim="800000"/>
            <a:headEnd/>
            <a:tailEnd/>
          </a:ln>
        </p:spPr>
        <p:txBody>
          <a:bodyPr/>
          <a:lstStyle/>
          <a:p>
            <a:pPr marL="342900" indent="-342900" algn="l" eaLnBrk="1" fontAlgn="auto" hangingPunct="1">
              <a:spcBef>
                <a:spcPct val="20000"/>
              </a:spcBef>
              <a:spcAft>
                <a:spcPts val="0"/>
              </a:spcAft>
              <a:buFontTx/>
              <a:buChar char="•"/>
            </a:pPr>
            <a:r>
              <a:rPr lang="en-GB" sz="2800" b="1" dirty="0">
                <a:solidFill>
                  <a:schemeClr val="bg1">
                    <a:lumMod val="75000"/>
                  </a:schemeClr>
                </a:solidFill>
                <a:latin typeface="Constantia" pitchFamily="18" charset="0"/>
              </a:rPr>
              <a:t>Introduction </a:t>
            </a:r>
          </a:p>
          <a:p>
            <a:pPr marL="342900" indent="-342900" algn="l" eaLnBrk="1" fontAlgn="auto" hangingPunct="1">
              <a:spcBef>
                <a:spcPct val="20000"/>
              </a:spcBef>
              <a:spcAft>
                <a:spcPts val="0"/>
              </a:spcAft>
              <a:buFontTx/>
              <a:buChar char="•"/>
            </a:pPr>
            <a:endParaRPr lang="en-GB" sz="600" b="1" dirty="0">
              <a:solidFill>
                <a:schemeClr val="bg1">
                  <a:lumMod val="75000"/>
                </a:schemeClr>
              </a:solidFill>
              <a:latin typeface="Constantia" pitchFamily="18" charset="0"/>
            </a:endParaRPr>
          </a:p>
          <a:p>
            <a:pPr marL="342900" indent="-342900" algn="l" eaLnBrk="1" fontAlgn="auto" hangingPunct="1">
              <a:spcBef>
                <a:spcPct val="20000"/>
              </a:spcBef>
              <a:spcAft>
                <a:spcPts val="0"/>
              </a:spcAft>
              <a:buFontTx/>
              <a:buChar char="•"/>
            </a:pPr>
            <a:r>
              <a:rPr lang="en-GB" sz="2800" b="1" dirty="0">
                <a:solidFill>
                  <a:schemeClr val="bg1">
                    <a:lumMod val="75000"/>
                  </a:schemeClr>
                </a:solidFill>
                <a:latin typeface="Constantia" pitchFamily="18" charset="0"/>
              </a:rPr>
              <a:t>Choice of parameters</a:t>
            </a:r>
            <a:endParaRPr lang="en-US" sz="2800" b="1" dirty="0">
              <a:solidFill>
                <a:schemeClr val="bg1">
                  <a:lumMod val="75000"/>
                </a:schemeClr>
              </a:solidFill>
              <a:latin typeface="Constantia" pitchFamily="18" charset="0"/>
            </a:endParaRPr>
          </a:p>
          <a:p>
            <a:pPr marL="812800" lvl="1" indent="-355600" algn="l" eaLnBrk="1" fontAlgn="auto" hangingPunct="1">
              <a:spcBef>
                <a:spcPct val="20000"/>
              </a:spcBef>
              <a:spcAft>
                <a:spcPts val="0"/>
              </a:spcAft>
              <a:buFontTx/>
              <a:buChar char="•"/>
            </a:pPr>
            <a:r>
              <a:rPr lang="en-GB" b="1" dirty="0">
                <a:solidFill>
                  <a:schemeClr val="bg1">
                    <a:lumMod val="75000"/>
                  </a:schemeClr>
                </a:solidFill>
                <a:latin typeface="Constantia" pitchFamily="18" charset="0"/>
              </a:rPr>
              <a:t>Frequency and v</a:t>
            </a:r>
            <a:r>
              <a:rPr lang="en-GB" sz="1800" b="1" dirty="0">
                <a:solidFill>
                  <a:schemeClr val="bg1">
                    <a:lumMod val="75000"/>
                  </a:schemeClr>
                </a:solidFill>
                <a:latin typeface="Constantia" pitchFamily="18" charset="0"/>
              </a:rPr>
              <a:t>oltage</a:t>
            </a:r>
            <a:endParaRPr lang="en-US" sz="1800" b="1" dirty="0">
              <a:solidFill>
                <a:schemeClr val="bg1">
                  <a:lumMod val="75000"/>
                </a:schemeClr>
              </a:solidFill>
              <a:latin typeface="Constantia" pitchFamily="18" charset="0"/>
            </a:endParaRPr>
          </a:p>
          <a:p>
            <a:pPr algn="l" eaLnBrk="1" fontAlgn="auto" hangingPunct="1">
              <a:spcBef>
                <a:spcPct val="20000"/>
              </a:spcBef>
              <a:spcAft>
                <a:spcPts val="0"/>
              </a:spcAft>
            </a:pPr>
            <a:endParaRPr lang="en-GB" sz="600" b="1" dirty="0">
              <a:solidFill>
                <a:schemeClr val="bg1">
                  <a:lumMod val="75000"/>
                </a:schemeClr>
              </a:solidFill>
              <a:latin typeface="Constantia" pitchFamily="18" charset="0"/>
            </a:endParaRPr>
          </a:p>
          <a:p>
            <a:pPr marL="355600" indent="-355600" algn="l" eaLnBrk="1" fontAlgn="auto" hangingPunct="1">
              <a:spcBef>
                <a:spcPct val="20000"/>
              </a:spcBef>
              <a:spcAft>
                <a:spcPts val="0"/>
              </a:spcAft>
              <a:buFontTx/>
              <a:buChar char="•"/>
            </a:pPr>
            <a:r>
              <a:rPr lang="en-GB" sz="2800" b="1" dirty="0">
                <a:solidFill>
                  <a:schemeClr val="bg1">
                    <a:lumMod val="75000"/>
                  </a:schemeClr>
                </a:solidFill>
                <a:latin typeface="Constantia" pitchFamily="18" charset="0"/>
              </a:rPr>
              <a:t>RF cavity parameters</a:t>
            </a:r>
            <a:endParaRPr lang="en-US" sz="2800" b="1" dirty="0">
              <a:solidFill>
                <a:schemeClr val="bg1">
                  <a:lumMod val="75000"/>
                </a:schemeClr>
              </a:solidFill>
              <a:latin typeface="Constantia" pitchFamily="18" charset="0"/>
            </a:endParaRPr>
          </a:p>
          <a:p>
            <a:pPr marL="812800" lvl="1" indent="-355600" algn="l" eaLnBrk="1" fontAlgn="auto" hangingPunct="1">
              <a:spcBef>
                <a:spcPct val="20000"/>
              </a:spcBef>
              <a:spcAft>
                <a:spcPts val="0"/>
              </a:spcAft>
              <a:buFontTx/>
              <a:buChar char="•"/>
            </a:pPr>
            <a:r>
              <a:rPr lang="en-GB" b="1" dirty="0">
                <a:solidFill>
                  <a:schemeClr val="bg1">
                    <a:lumMod val="75000"/>
                  </a:schemeClr>
                </a:solidFill>
                <a:latin typeface="Constantia" pitchFamily="18" charset="0"/>
              </a:rPr>
              <a:t>Shunt impedance, beam loading, power coupling</a:t>
            </a:r>
            <a:endParaRPr lang="en-GB" sz="1800" b="1" dirty="0">
              <a:solidFill>
                <a:schemeClr val="bg1">
                  <a:lumMod val="75000"/>
                </a:schemeClr>
              </a:solidFill>
              <a:latin typeface="Constantia" pitchFamily="18" charset="0"/>
            </a:endParaRPr>
          </a:p>
          <a:p>
            <a:pPr marL="800100" lvl="1" indent="-342900" algn="l" eaLnBrk="1" fontAlgn="auto" hangingPunct="1">
              <a:spcBef>
                <a:spcPct val="20000"/>
              </a:spcBef>
              <a:spcAft>
                <a:spcPts val="0"/>
              </a:spcAft>
              <a:buFontTx/>
              <a:buChar char="•"/>
            </a:pPr>
            <a:endParaRPr lang="en-GB" sz="600" b="1" dirty="0">
              <a:latin typeface="Constantia" pitchFamily="18" charset="0"/>
            </a:endParaRPr>
          </a:p>
          <a:p>
            <a:pPr marL="355600" indent="-355600">
              <a:spcBef>
                <a:spcPct val="20000"/>
              </a:spcBef>
              <a:buFontTx/>
              <a:buChar char="•"/>
            </a:pPr>
            <a:r>
              <a:rPr lang="en-GB" sz="2800" b="1" dirty="0">
                <a:solidFill>
                  <a:prstClr val="black"/>
                </a:solidFill>
                <a:latin typeface="Constantia" pitchFamily="18" charset="0"/>
              </a:rPr>
              <a:t>Power amplifiers</a:t>
            </a:r>
            <a:endParaRPr lang="en-US" sz="2800" b="1" dirty="0">
              <a:solidFill>
                <a:prstClr val="black"/>
              </a:solidFill>
              <a:latin typeface="Constantia" pitchFamily="18" charset="0"/>
            </a:endParaRPr>
          </a:p>
          <a:p>
            <a:pPr marL="812800" lvl="1" indent="-355600">
              <a:spcBef>
                <a:spcPct val="20000"/>
              </a:spcBef>
              <a:buFontTx/>
              <a:buChar char="•"/>
            </a:pPr>
            <a:r>
              <a:rPr lang="en-GB" b="1" dirty="0">
                <a:solidFill>
                  <a:schemeClr val="bg1">
                    <a:lumMod val="75000"/>
                  </a:schemeClr>
                </a:solidFill>
                <a:latin typeface="Constantia" pitchFamily="18" charset="0"/>
              </a:rPr>
              <a:t>Tube or solid state</a:t>
            </a:r>
          </a:p>
          <a:p>
            <a:pPr marL="812800" lvl="1" indent="-355600">
              <a:spcBef>
                <a:spcPct val="20000"/>
              </a:spcBef>
              <a:buFontTx/>
              <a:buChar char="•"/>
            </a:pPr>
            <a:r>
              <a:rPr lang="en-GB" b="1" dirty="0">
                <a:latin typeface="Constantia" pitchFamily="18" charset="0"/>
              </a:rPr>
              <a:t>Local feedbacks</a:t>
            </a:r>
            <a:endParaRPr lang="en-GB" sz="1800" b="1" dirty="0">
              <a:latin typeface="Constantia" pitchFamily="18" charset="0"/>
            </a:endParaRPr>
          </a:p>
          <a:p>
            <a:pPr marL="355600" indent="-355600">
              <a:spcBef>
                <a:spcPct val="20000"/>
              </a:spcBef>
              <a:buFontTx/>
              <a:buChar char="•"/>
            </a:pPr>
            <a:r>
              <a:rPr lang="en-GB" sz="2800" b="1" dirty="0">
                <a:latin typeface="Constantia" pitchFamily="18" charset="0"/>
              </a:rPr>
              <a:t>Longitudinal beam control system</a:t>
            </a:r>
          </a:p>
          <a:p>
            <a:pPr marL="812800" lvl="1" indent="-355600">
              <a:spcBef>
                <a:spcPct val="20000"/>
              </a:spcBef>
              <a:buFontTx/>
              <a:buChar char="•"/>
            </a:pPr>
            <a:r>
              <a:rPr lang="en-GB" b="1" dirty="0">
                <a:latin typeface="Constantia" pitchFamily="18" charset="0"/>
              </a:rPr>
              <a:t>Building blocks: RF source and receiver</a:t>
            </a:r>
          </a:p>
          <a:p>
            <a:pPr marL="812800" lvl="1" indent="-355600">
              <a:spcBef>
                <a:spcPct val="20000"/>
              </a:spcBef>
              <a:buFontTx/>
              <a:buChar char="•"/>
            </a:pPr>
            <a:r>
              <a:rPr lang="en-GB" b="1" dirty="0">
                <a:latin typeface="Constantia" pitchFamily="18" charset="0"/>
              </a:rPr>
              <a:t>Phase, radial and synchronization loops</a:t>
            </a:r>
            <a:endParaRPr lang="en-US" b="1" dirty="0">
              <a:latin typeface="Constantia" pitchFamily="18" charset="0"/>
            </a:endParaRPr>
          </a:p>
          <a:p>
            <a:pPr marL="812800" lvl="1" indent="-355600" algn="l" eaLnBrk="1" fontAlgn="auto" hangingPunct="1">
              <a:spcBef>
                <a:spcPct val="20000"/>
              </a:spcBef>
              <a:spcAft>
                <a:spcPts val="0"/>
              </a:spcAft>
              <a:buFontTx/>
              <a:buChar char="•"/>
            </a:pPr>
            <a:endParaRPr lang="en-GB" sz="600" b="1" dirty="0">
              <a:latin typeface="Constantia" pitchFamily="18" charset="0"/>
            </a:endParaRPr>
          </a:p>
          <a:p>
            <a:pPr algn="l" eaLnBrk="1" fontAlgn="auto" hangingPunct="1">
              <a:spcBef>
                <a:spcPct val="20000"/>
              </a:spcBef>
              <a:spcAft>
                <a:spcPts val="0"/>
              </a:spcAft>
            </a:pPr>
            <a:endParaRPr lang="en-GB" sz="600" b="1" dirty="0">
              <a:latin typeface="Constantia" pitchFamily="18" charset="0"/>
            </a:endParaRPr>
          </a:p>
          <a:p>
            <a:pPr marL="355600" indent="-355600" algn="l" eaLnBrk="1" fontAlgn="auto" hangingPunct="1">
              <a:spcBef>
                <a:spcPct val="20000"/>
              </a:spcBef>
              <a:spcAft>
                <a:spcPts val="0"/>
              </a:spcAft>
              <a:buFontTx/>
              <a:buChar char="•"/>
            </a:pPr>
            <a:r>
              <a:rPr lang="en-GB" sz="2800" b="1" dirty="0">
                <a:latin typeface="Constantia" pitchFamily="18" charset="0"/>
              </a:rPr>
              <a:t>Summary</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Outline</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9426957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system overview</a:t>
            </a:r>
            <a:endParaRPr lang="en-GB" sz="3200" dirty="0">
              <a:solidFill>
                <a:srgbClr val="1F497D"/>
              </a:solidFill>
              <a:latin typeface="Constantia" pitchFamily="18" charset="0"/>
            </a:endParaRPr>
          </a:p>
        </p:txBody>
      </p:sp>
      <p:sp>
        <p:nvSpPr>
          <p:cNvPr id="2" name="Rectangle 1"/>
          <p:cNvSpPr/>
          <p:nvPr/>
        </p:nvSpPr>
        <p:spPr>
          <a:xfrm>
            <a:off x="877825" y="1659681"/>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Cavity</a:t>
            </a:r>
          </a:p>
        </p:txBody>
      </p:sp>
      <p:sp>
        <p:nvSpPr>
          <p:cNvPr id="4" name="Rectangle 3"/>
          <p:cNvSpPr/>
          <p:nvPr/>
        </p:nvSpPr>
        <p:spPr>
          <a:xfrm>
            <a:off x="877825" y="3196173"/>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Power amplifier</a:t>
            </a:r>
          </a:p>
        </p:txBody>
      </p:sp>
      <p:sp>
        <p:nvSpPr>
          <p:cNvPr id="5" name="Rectangle 4"/>
          <p:cNvSpPr/>
          <p:nvPr/>
        </p:nvSpPr>
        <p:spPr>
          <a:xfrm>
            <a:off x="877825" y="4742939"/>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Low-level RF</a:t>
            </a:r>
          </a:p>
          <a:p>
            <a:pPr algn="ctr"/>
            <a:r>
              <a:rPr lang="en-GB" sz="2100" b="1" dirty="0">
                <a:latin typeface="Constantia" panose="02030602050306030303" pitchFamily="18" charset="0"/>
              </a:rPr>
              <a:t>system</a:t>
            </a:r>
          </a:p>
        </p:txBody>
      </p:sp>
      <p:sp>
        <p:nvSpPr>
          <p:cNvPr id="7" name="Right Arrow 6"/>
          <p:cNvSpPr/>
          <p:nvPr/>
        </p:nvSpPr>
        <p:spPr>
          <a:xfrm rot="16200000">
            <a:off x="1728273" y="2661788"/>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rot="16200000">
            <a:off x="1728273" y="4208555"/>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rot="16200000">
            <a:off x="1728273" y="1125296"/>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582866" y="6595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2" name="Right Arrow 11"/>
          <p:cNvSpPr/>
          <p:nvPr/>
        </p:nvSpPr>
        <p:spPr>
          <a:xfrm rot="16200000">
            <a:off x="1728272" y="5755322"/>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582865" y="62819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5" name="Rectangle 7"/>
          <p:cNvSpPr>
            <a:spLocks noChangeArrowheads="1"/>
          </p:cNvSpPr>
          <p:nvPr/>
        </p:nvSpPr>
        <p:spPr bwMode="auto">
          <a:xfrm>
            <a:off x="3626778" y="1799894"/>
            <a:ext cx="465362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Convert RF power into longitudinal electric field</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Amplify low-power signal from beam control to kW, MW or GW</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Provide RF signals with correct frequency, amplitude and phase</a:t>
            </a:r>
          </a:p>
        </p:txBody>
      </p:sp>
      <p:sp>
        <p:nvSpPr>
          <p:cNvPr id="3" name="Rectangle 2"/>
          <p:cNvSpPr/>
          <p:nvPr/>
        </p:nvSpPr>
        <p:spPr>
          <a:xfrm>
            <a:off x="770561" y="4533900"/>
            <a:ext cx="2527443" cy="2163564"/>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503238" y="659566"/>
            <a:ext cx="3027362" cy="3874334"/>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31804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Local feedbacks</a:t>
            </a:r>
          </a:p>
        </p:txBody>
      </p:sp>
    </p:spTree>
    <p:extLst>
      <p:ext uri="{BB962C8B-B14F-4D97-AF65-F5344CB8AC3E}">
        <p14:creationId xmlns:p14="http://schemas.microsoft.com/office/powerpoint/2010/main" val="26516991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Rectangle 7"/>
          <p:cNvSpPr>
            <a:spLocks noChangeArrowheads="1"/>
          </p:cNvSpPr>
          <p:nvPr/>
        </p:nvSpPr>
        <p:spPr bwMode="auto">
          <a:xfrm>
            <a:off x="503237" y="838200"/>
            <a:ext cx="8278813"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Energy transfer from cavity to beam, but </a:t>
            </a:r>
            <a:r>
              <a:rPr lang="en-GB" sz="2100" b="1" dirty="0">
                <a:solidFill>
                  <a:srgbClr val="C0504D"/>
                </a:solidFill>
                <a:latin typeface="Constantia" pitchFamily="18" charset="0"/>
                <a:cs typeface="Times New Roman" pitchFamily="18" charset="0"/>
                <a:sym typeface="Wingdings" pitchFamily="2" charset="2"/>
              </a:rPr>
              <a:t>from beam to cavity</a:t>
            </a:r>
          </a:p>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Both, RF generator and </a:t>
            </a:r>
            <a:r>
              <a:rPr lang="en-GB" sz="2100" b="1" dirty="0">
                <a:solidFill>
                  <a:srgbClr val="C0504D"/>
                </a:solidFill>
                <a:latin typeface="Constantia" pitchFamily="18" charset="0"/>
                <a:cs typeface="Times New Roman" pitchFamily="18" charset="0"/>
                <a:sym typeface="Wingdings" pitchFamily="2" charset="2"/>
              </a:rPr>
              <a:t>beam can induced voltage </a:t>
            </a:r>
            <a:r>
              <a:rPr lang="en-GB" sz="2100" b="1" dirty="0">
                <a:latin typeface="Constantia" pitchFamily="18" charset="0"/>
                <a:cs typeface="Times New Roman" pitchFamily="18" charset="0"/>
                <a:sym typeface="Wingdings" pitchFamily="2" charset="2"/>
              </a:rPr>
              <a:t>in cavity</a:t>
            </a: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a:p>
            <a:pPr algn="l">
              <a:spcBef>
                <a:spcPct val="20000"/>
              </a:spcBef>
              <a:buClr>
                <a:schemeClr val="tx1"/>
              </a:buCl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Font typeface="+mj-lt"/>
              <a:buAutoNum type="arabicPeriod"/>
            </a:pPr>
            <a:r>
              <a:rPr lang="en-GB" sz="2000" b="1" dirty="0">
                <a:solidFill>
                  <a:srgbClr val="1F497D"/>
                </a:solidFill>
                <a:latin typeface="Constantia" pitchFamily="18" charset="0"/>
                <a:cs typeface="Times New Roman" pitchFamily="18" charset="0"/>
                <a:sym typeface="Wingdings" pitchFamily="2" charset="2"/>
              </a:rPr>
              <a:t>Reduce beam induced voltage by reducing </a:t>
            </a:r>
            <a:r>
              <a:rPr lang="en-GB" sz="2000" b="1" i="1" dirty="0">
                <a:solidFill>
                  <a:srgbClr val="1F497D"/>
                </a:solidFill>
                <a:latin typeface="Constantia" pitchFamily="18" charset="0"/>
                <a:cs typeface="Times New Roman" pitchFamily="18" charset="0"/>
                <a:sym typeface="Wingdings" pitchFamily="2" charset="2"/>
              </a:rPr>
              <a:t>R</a:t>
            </a:r>
            <a:r>
              <a:rPr lang="en-GB" sz="2000" b="1" dirty="0">
                <a:solidFill>
                  <a:srgbClr val="1F497D"/>
                </a:solidFill>
                <a:latin typeface="Constantia" pitchFamily="18" charset="0"/>
                <a:cs typeface="Times New Roman" pitchFamily="18" charset="0"/>
                <a:sym typeface="Wingdings" pitchFamily="2" charset="2"/>
              </a:rPr>
              <a:t>, </a:t>
            </a:r>
            <a:r>
              <a:rPr lang="en-GB" sz="2000" b="1" dirty="0">
                <a:solidFill>
                  <a:srgbClr val="FF0000"/>
                </a:solidFill>
                <a:latin typeface="Constantia" pitchFamily="18" charset="0"/>
                <a:cs typeface="Times New Roman" pitchFamily="18" charset="0"/>
                <a:sym typeface="Wingdings" pitchFamily="2" charset="2"/>
              </a:rPr>
              <a:t>but not efficient</a:t>
            </a:r>
          </a:p>
          <a:p>
            <a:pPr marL="914400" lvl="1" indent="-457200">
              <a:spcBef>
                <a:spcPct val="20000"/>
              </a:spcBef>
              <a:buFont typeface="Symbol" panose="05050102010706020507" pitchFamily="18" charset="2"/>
              <a:buChar char="®"/>
            </a:pPr>
            <a:r>
              <a:rPr lang="en-GB" b="1" dirty="0">
                <a:latin typeface="Constantia" pitchFamily="18" charset="0"/>
                <a:cs typeface="Times New Roman" pitchFamily="18" charset="0"/>
                <a:sym typeface="Wingdings" pitchFamily="2" charset="2"/>
              </a:rPr>
              <a:t>Obviously needs more power </a:t>
            </a:r>
            <a:r>
              <a:rPr lang="en-GB" b="1" dirty="0">
                <a:latin typeface="Constantia" pitchFamily="18" charset="0"/>
                <a:cs typeface="Times New Roman" pitchFamily="18" charset="0"/>
                <a:sym typeface="Symbol" panose="05050102010706020507" pitchFamily="18" charset="2"/>
              </a:rPr>
              <a:t> $$$</a:t>
            </a:r>
            <a:endParaRPr lang="en-GB" b="1" dirty="0">
              <a:latin typeface="Constantia" pitchFamily="18" charset="0"/>
              <a:cs typeface="Times New Roman" pitchFamily="18" charset="0"/>
              <a:sym typeface="Wingdings" pitchFamily="2" charset="2"/>
            </a:endParaRPr>
          </a:p>
          <a:p>
            <a:pPr marL="457200" indent="-457200" algn="l">
              <a:spcBef>
                <a:spcPct val="20000"/>
              </a:spcBef>
              <a:buFont typeface="+mj-lt"/>
              <a:buAutoNum type="arabicPeriod"/>
            </a:pPr>
            <a:r>
              <a:rPr lang="en-GB" sz="2000" b="1" dirty="0">
                <a:solidFill>
                  <a:srgbClr val="1F497D"/>
                </a:solidFill>
                <a:latin typeface="Constantia" pitchFamily="18" charset="0"/>
                <a:cs typeface="Times New Roman" pitchFamily="18" charset="0"/>
                <a:sym typeface="Wingdings" pitchFamily="2" charset="2"/>
              </a:rPr>
              <a:t>Feedback to decrease the apparent impedance for the beam</a:t>
            </a:r>
          </a:p>
          <a:p>
            <a:pPr marL="914400" lvl="1" indent="-457200">
              <a:spcBef>
                <a:spcPct val="20000"/>
              </a:spcBef>
              <a:buFont typeface="Symbol" panose="05050102010706020507" pitchFamily="18" charset="2"/>
              <a:buChar char="®"/>
            </a:pPr>
            <a:r>
              <a:rPr lang="en-GB" b="1" dirty="0">
                <a:latin typeface="Constantia" pitchFamily="18" charset="0"/>
                <a:cs typeface="Times New Roman" pitchFamily="18" charset="0"/>
                <a:sym typeface="Wingdings" pitchFamily="2" charset="2"/>
              </a:rPr>
              <a:t>Use amplifier to counteract beam induced voltage</a:t>
            </a:r>
          </a:p>
        </p:txBody>
      </p:sp>
      <p:grpSp>
        <p:nvGrpSpPr>
          <p:cNvPr id="151" name="Group 150"/>
          <p:cNvGrpSpPr/>
          <p:nvPr/>
        </p:nvGrpSpPr>
        <p:grpSpPr>
          <a:xfrm>
            <a:off x="5855139" y="2046152"/>
            <a:ext cx="557278" cy="2135942"/>
            <a:chOff x="5252013" y="2046152"/>
            <a:chExt cx="557278" cy="2135942"/>
          </a:xfrm>
        </p:grpSpPr>
        <p:grpSp>
          <p:nvGrpSpPr>
            <p:cNvPr id="66" name="Group 65"/>
            <p:cNvGrpSpPr/>
            <p:nvPr/>
          </p:nvGrpSpPr>
          <p:grpSpPr>
            <a:xfrm>
              <a:off x="5252013" y="3013754"/>
              <a:ext cx="513188" cy="214853"/>
              <a:chOff x="3400623" y="2600252"/>
              <a:chExt cx="441652" cy="142948"/>
            </a:xfrm>
          </p:grpSpPr>
          <p:cxnSp>
            <p:nvCxnSpPr>
              <p:cNvPr id="67" name="Straight Arrow Connector 66"/>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nvCxnSpPr>
          <p:spPr>
            <a:xfrm flipV="1">
              <a:off x="5510936" y="2083308"/>
              <a:ext cx="0" cy="9304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5515464" y="3223637"/>
              <a:ext cx="0" cy="9112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Oval 134"/>
            <p:cNvSpPr/>
            <p:nvPr/>
          </p:nvSpPr>
          <p:spPr>
            <a:xfrm>
              <a:off x="5465380" y="2046152"/>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Oval 138"/>
            <p:cNvSpPr/>
            <p:nvPr/>
          </p:nvSpPr>
          <p:spPr>
            <a:xfrm>
              <a:off x="5465380" y="4087708"/>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6" name="TextBox 145"/>
            <p:cNvSpPr txBox="1"/>
            <p:nvPr/>
          </p:nvSpPr>
          <p:spPr>
            <a:xfrm>
              <a:off x="5487467" y="2184801"/>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gr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Reduction of cavity impedance</a:t>
            </a:r>
            <a:endParaRPr lang="en-GB" sz="3200" dirty="0">
              <a:solidFill>
                <a:srgbClr val="1F497D"/>
              </a:solidFill>
              <a:latin typeface="Constantia" pitchFamily="18" charset="0"/>
            </a:endParaRPr>
          </a:p>
        </p:txBody>
      </p:sp>
      <p:cxnSp>
        <p:nvCxnSpPr>
          <p:cNvPr id="53" name="Straight Connector 52"/>
          <p:cNvCxnSpPr/>
          <p:nvPr/>
        </p:nvCxnSpPr>
        <p:spPr>
          <a:xfrm flipH="1">
            <a:off x="3687763" y="2090964"/>
            <a:ext cx="3603126"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4" name="Rectangle 684"/>
          <p:cNvSpPr>
            <a:spLocks noChangeArrowheads="1"/>
          </p:cNvSpPr>
          <p:nvPr/>
        </p:nvSpPr>
        <p:spPr bwMode="auto">
          <a:xfrm>
            <a:off x="659041" y="2893592"/>
            <a:ext cx="14811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a:r>
              <a:rPr lang="en-GB" altLang="en-US" sz="2000" b="1" dirty="0">
                <a:solidFill>
                  <a:srgbClr val="FF0000"/>
                </a:solidFill>
                <a:latin typeface="Constantia" panose="02030602050306030303" pitchFamily="18" charset="0"/>
              </a:rPr>
              <a:t>Drive</a:t>
            </a:r>
          </a:p>
        </p:txBody>
      </p:sp>
      <p:grpSp>
        <p:nvGrpSpPr>
          <p:cNvPr id="55" name="Group 54"/>
          <p:cNvGrpSpPr/>
          <p:nvPr/>
        </p:nvGrpSpPr>
        <p:grpSpPr>
          <a:xfrm>
            <a:off x="4721815" y="2536455"/>
            <a:ext cx="229060" cy="1145299"/>
            <a:chOff x="2888616" y="2282692"/>
            <a:chExt cx="152400" cy="762000"/>
          </a:xfrm>
        </p:grpSpPr>
        <p:sp>
          <p:nvSpPr>
            <p:cNvPr id="56" name="Arc 55"/>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7" name="Arc 56"/>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8" name="Arc 57"/>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9" name="Arc 58"/>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60" name="Arc 59"/>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grpSp>
        <p:nvGrpSpPr>
          <p:cNvPr id="61" name="Group 60"/>
          <p:cNvGrpSpPr/>
          <p:nvPr/>
        </p:nvGrpSpPr>
        <p:grpSpPr>
          <a:xfrm>
            <a:off x="3332045" y="2575110"/>
            <a:ext cx="711436" cy="1062181"/>
            <a:chOff x="1995716" y="2236837"/>
            <a:chExt cx="473339" cy="706700"/>
          </a:xfrm>
        </p:grpSpPr>
        <p:sp>
          <p:nvSpPr>
            <p:cNvPr id="62" name="Oval 61"/>
            <p:cNvSpPr/>
            <p:nvPr/>
          </p:nvSpPr>
          <p:spPr>
            <a:xfrm>
              <a:off x="1995716" y="2470198"/>
              <a:ext cx="473339" cy="4733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FF0000"/>
                </a:solidFill>
              </a:endParaRPr>
            </a:p>
          </p:txBody>
        </p:sp>
        <p:sp>
          <p:nvSpPr>
            <p:cNvPr id="63" name="Oval 62"/>
            <p:cNvSpPr/>
            <p:nvPr/>
          </p:nvSpPr>
          <p:spPr>
            <a:xfrm>
              <a:off x="1995716" y="2236837"/>
              <a:ext cx="473339" cy="4733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FF0000"/>
                </a:solidFill>
              </a:endParaRPr>
            </a:p>
          </p:txBody>
        </p:sp>
        <p:cxnSp>
          <p:nvCxnSpPr>
            <p:cNvPr id="64" name="Straight Arrow Connector 63"/>
            <p:cNvCxnSpPr/>
            <p:nvPr/>
          </p:nvCxnSpPr>
          <p:spPr>
            <a:xfrm flipH="1" flipV="1">
              <a:off x="2232385" y="2301744"/>
              <a:ext cx="994" cy="560182"/>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cxnSp>
        <p:nvCxnSpPr>
          <p:cNvPr id="69" name="Straight Connector 68"/>
          <p:cNvCxnSpPr/>
          <p:nvPr/>
        </p:nvCxnSpPr>
        <p:spPr>
          <a:xfrm flipV="1">
            <a:off x="4836346" y="2083309"/>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4836346" y="3665253"/>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3687761" y="2083308"/>
            <a:ext cx="0" cy="4983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3687761" y="3637294"/>
            <a:ext cx="0" cy="50755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3697307" y="4134901"/>
            <a:ext cx="359358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Isosceles Triangle 77"/>
          <p:cNvSpPr/>
          <p:nvPr/>
        </p:nvSpPr>
        <p:spPr>
          <a:xfrm rot="5400000">
            <a:off x="2247584" y="2805459"/>
            <a:ext cx="705898" cy="598515"/>
          </a:xfrm>
          <a:prstGeom prs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FF0000"/>
              </a:solidFill>
            </a:endParaRPr>
          </a:p>
        </p:txBody>
      </p:sp>
      <p:cxnSp>
        <p:nvCxnSpPr>
          <p:cNvPr id="79" name="Straight Arrow Connector 78"/>
          <p:cNvCxnSpPr>
            <a:stCxn id="78" idx="0"/>
          </p:cNvCxnSpPr>
          <p:nvPr/>
        </p:nvCxnSpPr>
        <p:spPr>
          <a:xfrm>
            <a:off x="2899792" y="3104719"/>
            <a:ext cx="476410" cy="2407"/>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1814513" y="3108651"/>
            <a:ext cx="486623" cy="0"/>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85" name="Group 84"/>
          <p:cNvGrpSpPr/>
          <p:nvPr/>
        </p:nvGrpSpPr>
        <p:grpSpPr>
          <a:xfrm>
            <a:off x="6935170" y="2566358"/>
            <a:ext cx="711436" cy="1062181"/>
            <a:chOff x="1995716" y="2236837"/>
            <a:chExt cx="473339" cy="706700"/>
          </a:xfrm>
        </p:grpSpPr>
        <p:sp>
          <p:nvSpPr>
            <p:cNvPr id="86" name="Oval 85"/>
            <p:cNvSpPr/>
            <p:nvPr/>
          </p:nvSpPr>
          <p:spPr>
            <a:xfrm>
              <a:off x="1995716" y="2470198"/>
              <a:ext cx="473339" cy="4733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87" name="Oval 86"/>
            <p:cNvSpPr/>
            <p:nvPr/>
          </p:nvSpPr>
          <p:spPr>
            <a:xfrm>
              <a:off x="1995716" y="2236837"/>
              <a:ext cx="473339" cy="4733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88" name="Straight Arrow Connector 87"/>
            <p:cNvCxnSpPr/>
            <p:nvPr/>
          </p:nvCxnSpPr>
          <p:spPr>
            <a:xfrm flipH="1" flipV="1">
              <a:off x="2232385" y="2301744"/>
              <a:ext cx="994" cy="560182"/>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cxnSp>
        <p:nvCxnSpPr>
          <p:cNvPr id="89" name="Straight Connector 88"/>
          <p:cNvCxnSpPr/>
          <p:nvPr/>
        </p:nvCxnSpPr>
        <p:spPr>
          <a:xfrm flipV="1">
            <a:off x="7290888" y="2078038"/>
            <a:ext cx="0" cy="4949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V="1">
            <a:off x="7290888" y="3628540"/>
            <a:ext cx="0" cy="50755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rot="16200000">
            <a:off x="7393051" y="2913164"/>
            <a:ext cx="870751" cy="400110"/>
          </a:xfrm>
          <a:prstGeom prst="rect">
            <a:avLst/>
          </a:prstGeom>
          <a:noFill/>
        </p:spPr>
        <p:txBody>
          <a:bodyPr wrap="none" rtlCol="0">
            <a:spAutoFit/>
          </a:bodyPr>
          <a:lstStyle/>
          <a:p>
            <a:r>
              <a:rPr lang="en-GB" sz="2000" b="1" dirty="0">
                <a:latin typeface="Constantia" panose="02030602050306030303" pitchFamily="18" charset="0"/>
              </a:rPr>
              <a:t>Beam</a:t>
            </a:r>
          </a:p>
        </p:txBody>
      </p:sp>
      <p:sp>
        <p:nvSpPr>
          <p:cNvPr id="101" name="TextBox 100"/>
          <p:cNvSpPr txBox="1"/>
          <p:nvPr/>
        </p:nvSpPr>
        <p:spPr>
          <a:xfrm rot="16200000">
            <a:off x="3512076" y="2913163"/>
            <a:ext cx="1387880" cy="400110"/>
          </a:xfrm>
          <a:prstGeom prst="rect">
            <a:avLst/>
          </a:prstGeom>
          <a:noFill/>
        </p:spPr>
        <p:txBody>
          <a:bodyPr wrap="none" rtlCol="0">
            <a:spAutoFit/>
          </a:bodyPr>
          <a:lstStyle/>
          <a:p>
            <a:r>
              <a:rPr lang="en-GB" sz="2000" b="1" dirty="0">
                <a:latin typeface="Constantia" panose="02030602050306030303" pitchFamily="18" charset="0"/>
              </a:rPr>
              <a:t>Final amp</a:t>
            </a:r>
          </a:p>
        </p:txBody>
      </p:sp>
      <p:sp>
        <p:nvSpPr>
          <p:cNvPr id="136" name="Oval 135"/>
          <p:cNvSpPr/>
          <p:nvPr/>
        </p:nvSpPr>
        <p:spPr>
          <a:xfrm>
            <a:off x="4788318" y="2050627"/>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p:cNvSpPr/>
          <p:nvPr/>
        </p:nvSpPr>
        <p:spPr>
          <a:xfrm>
            <a:off x="4787166" y="4087708"/>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2" name="Group 151"/>
          <p:cNvGrpSpPr/>
          <p:nvPr/>
        </p:nvGrpSpPr>
        <p:grpSpPr>
          <a:xfrm>
            <a:off x="5339620" y="2046152"/>
            <a:ext cx="464954" cy="2135942"/>
            <a:chOff x="5981645" y="2046152"/>
            <a:chExt cx="464954" cy="2135942"/>
          </a:xfrm>
        </p:grpSpPr>
        <p:sp>
          <p:nvSpPr>
            <p:cNvPr id="65" name="Rectangle 64"/>
            <p:cNvSpPr/>
            <p:nvPr/>
          </p:nvSpPr>
          <p:spPr>
            <a:xfrm>
              <a:off x="5981645" y="2624215"/>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71" name="Straight Connector 70"/>
            <p:cNvCxnSpPr/>
            <p:nvPr/>
          </p:nvCxnSpPr>
          <p:spPr>
            <a:xfrm flipV="1">
              <a:off x="6116010" y="2083309"/>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6117449" y="3593997"/>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7" name="Oval 136"/>
            <p:cNvSpPr/>
            <p:nvPr/>
          </p:nvSpPr>
          <p:spPr>
            <a:xfrm>
              <a:off x="6068817" y="2046152"/>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Oval 137"/>
            <p:cNvSpPr/>
            <p:nvPr/>
          </p:nvSpPr>
          <p:spPr>
            <a:xfrm>
              <a:off x="6069620" y="4087708"/>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5" name="TextBox 144"/>
            <p:cNvSpPr txBox="1"/>
            <p:nvPr/>
          </p:nvSpPr>
          <p:spPr>
            <a:xfrm>
              <a:off x="6124775" y="2184801"/>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sp>
        <p:nvSpPr>
          <p:cNvPr id="147" name="TextBox 146"/>
          <p:cNvSpPr txBox="1"/>
          <p:nvPr/>
        </p:nvSpPr>
        <p:spPr>
          <a:xfrm>
            <a:off x="4837991" y="2184801"/>
            <a:ext cx="321824" cy="415818"/>
          </a:xfrm>
          <a:prstGeom prst="rect">
            <a:avLst/>
          </a:prstGeom>
          <a:noFill/>
        </p:spPr>
        <p:txBody>
          <a:bodyPr wrap="square" rtlCol="0">
            <a:spAutoFit/>
          </a:bodyPr>
          <a:lstStyle/>
          <a:p>
            <a:r>
              <a:rPr lang="en-GB" sz="2100" b="1" i="1" dirty="0">
                <a:latin typeface="Constantia" panose="02030602050306030303" pitchFamily="18" charset="0"/>
              </a:rPr>
              <a:t>L</a:t>
            </a:r>
          </a:p>
        </p:txBody>
      </p:sp>
      <p:sp>
        <p:nvSpPr>
          <p:cNvPr id="148" name="TextBox 147"/>
          <p:cNvSpPr txBox="1"/>
          <p:nvPr/>
        </p:nvSpPr>
        <p:spPr>
          <a:xfrm>
            <a:off x="3302110" y="3651044"/>
            <a:ext cx="469003" cy="415498"/>
          </a:xfrm>
          <a:prstGeom prst="rect">
            <a:avLst/>
          </a:prstGeom>
          <a:noFill/>
        </p:spPr>
        <p:txBody>
          <a:bodyPr wrap="square" rtlCol="0">
            <a:spAutoFit/>
          </a:bodyPr>
          <a:lstStyle/>
          <a:p>
            <a:r>
              <a:rPr lang="en-GB" sz="2100" b="1" i="1" dirty="0">
                <a:solidFill>
                  <a:srgbClr val="FF0000"/>
                </a:solidFill>
                <a:latin typeface="Constantia" panose="02030602050306030303" pitchFamily="18" charset="0"/>
              </a:rPr>
              <a:t>I</a:t>
            </a:r>
            <a:r>
              <a:rPr lang="en-GB" sz="2100" b="1" i="1" baseline="-25000" dirty="0">
                <a:solidFill>
                  <a:srgbClr val="FF0000"/>
                </a:solidFill>
                <a:latin typeface="Constantia" panose="02030602050306030303" pitchFamily="18" charset="0"/>
              </a:rPr>
              <a:t>G</a:t>
            </a:r>
          </a:p>
        </p:txBody>
      </p:sp>
      <p:sp>
        <p:nvSpPr>
          <p:cNvPr id="149" name="TextBox 148"/>
          <p:cNvSpPr txBox="1"/>
          <p:nvPr/>
        </p:nvSpPr>
        <p:spPr>
          <a:xfrm>
            <a:off x="7266624" y="3622405"/>
            <a:ext cx="469003" cy="415498"/>
          </a:xfrm>
          <a:prstGeom prst="rect">
            <a:avLst/>
          </a:prstGeom>
          <a:noFill/>
        </p:spPr>
        <p:txBody>
          <a:bodyPr wrap="square" rtlCol="0">
            <a:spAutoFit/>
          </a:bodyPr>
          <a:lstStyle/>
          <a:p>
            <a:r>
              <a:rPr lang="en-GB" sz="2100" b="1" i="1" dirty="0">
                <a:solidFill>
                  <a:srgbClr val="FF0000"/>
                </a:solidFill>
                <a:latin typeface="Constantia" panose="02030602050306030303" pitchFamily="18" charset="0"/>
              </a:rPr>
              <a:t>I</a:t>
            </a:r>
            <a:r>
              <a:rPr lang="en-GB" sz="2100" b="1" i="1" baseline="-25000" dirty="0">
                <a:solidFill>
                  <a:srgbClr val="FF0000"/>
                </a:solidFill>
                <a:latin typeface="Constantia" panose="02030602050306030303" pitchFamily="18" charset="0"/>
              </a:rPr>
              <a:t>B</a:t>
            </a:r>
          </a:p>
        </p:txBody>
      </p:sp>
    </p:spTree>
    <p:extLst>
      <p:ext uri="{BB962C8B-B14F-4D97-AF65-F5344CB8AC3E}">
        <p14:creationId xmlns:p14="http://schemas.microsoft.com/office/powerpoint/2010/main" val="1210071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0">
                                            <p:txEl>
                                              <p:pRg st="13" end="1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0">
                                            <p:txEl>
                                              <p:pRg st="14" end="1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0">
                                            <p:txEl>
                                              <p:pRg st="15" end="1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0">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3"/>
          <p:cNvSpPr>
            <a:spLocks noChangeArrowheads="1"/>
          </p:cNvSpPr>
          <p:nvPr/>
        </p:nvSpPr>
        <p:spPr bwMode="auto">
          <a:xfrm>
            <a:off x="0" y="8965"/>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Amplitude ranges</a:t>
            </a:r>
            <a:endParaRPr lang="en-GB" sz="3200" dirty="0">
              <a:solidFill>
                <a:srgbClr val="1F497D"/>
              </a:solidFill>
              <a:latin typeface="Constantia" pitchFamily="18" charset="0"/>
            </a:endParaRPr>
          </a:p>
        </p:txBody>
      </p:sp>
      <p:sp>
        <p:nvSpPr>
          <p:cNvPr id="31" name="Down Arrow 30"/>
          <p:cNvSpPr/>
          <p:nvPr/>
        </p:nvSpPr>
        <p:spPr>
          <a:xfrm>
            <a:off x="3507638" y="920839"/>
            <a:ext cx="2147899" cy="5397500"/>
          </a:xfrm>
          <a:prstGeom prst="downArrow">
            <a:avLst>
              <a:gd name="adj1" fmla="val 50000"/>
              <a:gd name="adj2" fmla="val 30129"/>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4041104" y="1260000"/>
            <a:ext cx="1080966"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a:t>
            </a:r>
            <a:r>
              <a:rPr lang="en-GB" b="1" dirty="0">
                <a:solidFill>
                  <a:schemeClr val="bg1"/>
                </a:solidFill>
                <a:latin typeface="Symbol" panose="05050102010706020507" pitchFamily="18" charset="2"/>
              </a:rPr>
              <a:t>m</a:t>
            </a:r>
            <a:r>
              <a:rPr lang="en-GB" b="1" dirty="0">
                <a:solidFill>
                  <a:schemeClr val="bg1"/>
                </a:solidFill>
                <a:latin typeface="Constantia" panose="02030602050306030303" pitchFamily="18" charset="0"/>
              </a:rPr>
              <a:t>V</a:t>
            </a:r>
            <a:endParaRPr lang="en-US" b="1" dirty="0">
              <a:solidFill>
                <a:schemeClr val="bg1"/>
              </a:solidFill>
              <a:latin typeface="Constantia" panose="02030602050306030303" pitchFamily="18" charset="0"/>
            </a:endParaRPr>
          </a:p>
        </p:txBody>
      </p:sp>
      <p:sp>
        <p:nvSpPr>
          <p:cNvPr id="33" name="TextBox 32"/>
          <p:cNvSpPr txBox="1"/>
          <p:nvPr/>
        </p:nvSpPr>
        <p:spPr>
          <a:xfrm>
            <a:off x="4041105" y="2052000"/>
            <a:ext cx="1080966"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mV</a:t>
            </a:r>
            <a:endParaRPr lang="en-US" b="1" dirty="0">
              <a:solidFill>
                <a:schemeClr val="bg1"/>
              </a:solidFill>
              <a:latin typeface="Constantia" panose="02030602050306030303" pitchFamily="18" charset="0"/>
            </a:endParaRPr>
          </a:p>
        </p:txBody>
      </p:sp>
      <p:sp>
        <p:nvSpPr>
          <p:cNvPr id="34" name="TextBox 33"/>
          <p:cNvSpPr txBox="1"/>
          <p:nvPr/>
        </p:nvSpPr>
        <p:spPr>
          <a:xfrm>
            <a:off x="4041104" y="2865600"/>
            <a:ext cx="1080966"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V</a:t>
            </a:r>
            <a:endParaRPr lang="en-US" b="1" dirty="0">
              <a:solidFill>
                <a:schemeClr val="bg1"/>
              </a:solidFill>
              <a:latin typeface="Constantia" panose="02030602050306030303" pitchFamily="18" charset="0"/>
            </a:endParaRPr>
          </a:p>
        </p:txBody>
      </p:sp>
      <p:sp>
        <p:nvSpPr>
          <p:cNvPr id="35" name="TextBox 34"/>
          <p:cNvSpPr txBox="1"/>
          <p:nvPr/>
        </p:nvSpPr>
        <p:spPr>
          <a:xfrm>
            <a:off x="3960078" y="3636000"/>
            <a:ext cx="1225379"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kV</a:t>
            </a:r>
            <a:endParaRPr lang="en-US" b="1" dirty="0">
              <a:solidFill>
                <a:schemeClr val="bg1"/>
              </a:solidFill>
              <a:latin typeface="Constantia" panose="02030602050306030303" pitchFamily="18" charset="0"/>
            </a:endParaRPr>
          </a:p>
        </p:txBody>
      </p:sp>
      <p:sp>
        <p:nvSpPr>
          <p:cNvPr id="36" name="TextBox 35"/>
          <p:cNvSpPr txBox="1"/>
          <p:nvPr/>
        </p:nvSpPr>
        <p:spPr>
          <a:xfrm>
            <a:off x="4041104" y="4428000"/>
            <a:ext cx="1080966"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MV</a:t>
            </a:r>
            <a:endParaRPr lang="en-US" b="1" dirty="0">
              <a:solidFill>
                <a:schemeClr val="bg1"/>
              </a:solidFill>
              <a:latin typeface="Constantia" panose="02030602050306030303" pitchFamily="18" charset="0"/>
            </a:endParaRPr>
          </a:p>
        </p:txBody>
      </p:sp>
      <p:sp>
        <p:nvSpPr>
          <p:cNvPr id="37" name="TextBox 36"/>
          <p:cNvSpPr txBox="1"/>
          <p:nvPr/>
        </p:nvSpPr>
        <p:spPr>
          <a:xfrm>
            <a:off x="4041104" y="5220000"/>
            <a:ext cx="1080966"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1 GV</a:t>
            </a:r>
            <a:endParaRPr lang="en-US" b="1" dirty="0">
              <a:solidFill>
                <a:schemeClr val="bg1"/>
              </a:solidFill>
              <a:latin typeface="Constantia" panose="02030602050306030303" pitchFamily="18" charset="0"/>
            </a:endParaRPr>
          </a:p>
        </p:txBody>
      </p:sp>
      <p:sp>
        <p:nvSpPr>
          <p:cNvPr id="49" name="Text Box 22"/>
          <p:cNvSpPr txBox="1">
            <a:spLocks noChangeArrowheads="1"/>
          </p:cNvSpPr>
          <p:nvPr/>
        </p:nvSpPr>
        <p:spPr bwMode="auto">
          <a:xfrm>
            <a:off x="438188" y="6144122"/>
            <a:ext cx="20398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LEP: 3.6 GV total</a:t>
            </a:r>
          </a:p>
        </p:txBody>
      </p:sp>
      <p:sp>
        <p:nvSpPr>
          <p:cNvPr id="50" name="Text Box 22"/>
          <p:cNvSpPr txBox="1">
            <a:spLocks noChangeArrowheads="1"/>
          </p:cNvSpPr>
          <p:nvPr/>
        </p:nvSpPr>
        <p:spPr bwMode="auto">
          <a:xfrm>
            <a:off x="1826222" y="2472578"/>
            <a:ext cx="20590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LLRF systems</a:t>
            </a:r>
          </a:p>
        </p:txBody>
      </p:sp>
      <p:sp>
        <p:nvSpPr>
          <p:cNvPr id="51" name="Text Box 22"/>
          <p:cNvSpPr txBox="1">
            <a:spLocks noChangeArrowheads="1"/>
          </p:cNvSpPr>
          <p:nvPr/>
        </p:nvSpPr>
        <p:spPr bwMode="auto">
          <a:xfrm>
            <a:off x="592318" y="966556"/>
            <a:ext cx="238673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Signals from beam pick-ups</a:t>
            </a:r>
          </a:p>
        </p:txBody>
      </p:sp>
      <p:sp>
        <p:nvSpPr>
          <p:cNvPr id="52" name="Text Box 22"/>
          <p:cNvSpPr txBox="1">
            <a:spLocks noChangeArrowheads="1"/>
          </p:cNvSpPr>
          <p:nvPr/>
        </p:nvSpPr>
        <p:spPr bwMode="auto">
          <a:xfrm>
            <a:off x="5604194" y="6118447"/>
            <a:ext cx="307421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ILC and CLIC: several TV</a:t>
            </a:r>
          </a:p>
        </p:txBody>
      </p:sp>
      <p:pic>
        <p:nvPicPr>
          <p:cNvPr id="25" name="Picture 2" descr="C:\mea_home\docs\my Public docs &amp; presentations\docs\MyPresentations\2014\Finemet review Sept 2014\pictures\hardware\ADC 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3807" y="1306784"/>
            <a:ext cx="1731120" cy="93309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345" y="5325990"/>
            <a:ext cx="1872644" cy="834616"/>
          </a:xfrm>
          <a:prstGeom prst="rect">
            <a:avLst/>
          </a:prstGeom>
        </p:spPr>
      </p:pic>
      <p:pic>
        <p:nvPicPr>
          <p:cNvPr id="28" name="Picture 2" descr="C:\mea_home\docs\my Public docs &amp; presentations\docs\MyPresentations\2014\Finemet review Sept 2014\pictures\best\P102002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5826" y="1904275"/>
            <a:ext cx="1184473" cy="88835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4093" y="5498335"/>
            <a:ext cx="2854415" cy="635676"/>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86984" y="4146248"/>
            <a:ext cx="1726123" cy="1151648"/>
          </a:xfrm>
          <a:prstGeom prst="rect">
            <a:avLst/>
          </a:prstGeom>
        </p:spPr>
      </p:pic>
      <p:sp>
        <p:nvSpPr>
          <p:cNvPr id="38" name="Text Box 22"/>
          <p:cNvSpPr txBox="1">
            <a:spLocks noChangeArrowheads="1"/>
          </p:cNvSpPr>
          <p:nvPr/>
        </p:nvSpPr>
        <p:spPr bwMode="auto">
          <a:xfrm>
            <a:off x="848993" y="4956658"/>
            <a:ext cx="20398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LHC: 16 MV</a:t>
            </a:r>
          </a:p>
        </p:txBody>
      </p:sp>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76018" y="2383828"/>
            <a:ext cx="1200346" cy="1100452"/>
          </a:xfrm>
          <a:prstGeom prst="rect">
            <a:avLst/>
          </a:prstGeom>
        </p:spPr>
      </p:pic>
      <p:pic>
        <p:nvPicPr>
          <p:cNvPr id="7" name="Picture 6"/>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247079" y="3234932"/>
            <a:ext cx="1503597" cy="1486835"/>
          </a:xfrm>
          <a:prstGeom prst="rect">
            <a:avLst/>
          </a:prstGeom>
        </p:spPr>
      </p:pic>
      <p:sp>
        <p:nvSpPr>
          <p:cNvPr id="62" name="Text Box 22"/>
          <p:cNvSpPr txBox="1">
            <a:spLocks noChangeArrowheads="1"/>
          </p:cNvSpPr>
          <p:nvPr/>
        </p:nvSpPr>
        <p:spPr bwMode="auto">
          <a:xfrm>
            <a:off x="5342266" y="2026790"/>
            <a:ext cx="182527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Cooled hadron beams (ELENA)</a:t>
            </a:r>
          </a:p>
        </p:txBody>
      </p:sp>
      <p:sp>
        <p:nvSpPr>
          <p:cNvPr id="63" name="Text Box 22"/>
          <p:cNvSpPr txBox="1">
            <a:spLocks noChangeArrowheads="1"/>
          </p:cNvSpPr>
          <p:nvPr/>
        </p:nvSpPr>
        <p:spPr bwMode="auto">
          <a:xfrm>
            <a:off x="6766186" y="3466297"/>
            <a:ext cx="182527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Electron light</a:t>
            </a:r>
          </a:p>
          <a:p>
            <a:r>
              <a:rPr lang="de-DE" altLang="en-US" b="1" dirty="0">
                <a:solidFill>
                  <a:srgbClr val="000000"/>
                </a:solidFill>
                <a:latin typeface="Constantia" panose="02030602050306030303" pitchFamily="18" charset="0"/>
              </a:rPr>
              <a:t>sources</a:t>
            </a:r>
          </a:p>
        </p:txBody>
      </p:sp>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55106" y="3701601"/>
            <a:ext cx="1367879" cy="1268581"/>
          </a:xfrm>
          <a:prstGeom prst="rect">
            <a:avLst/>
          </a:prstGeom>
        </p:spPr>
      </p:pic>
      <p:sp>
        <p:nvSpPr>
          <p:cNvPr id="67" name="Text Box 22"/>
          <p:cNvSpPr txBox="1">
            <a:spLocks noChangeArrowheads="1"/>
          </p:cNvSpPr>
          <p:nvPr/>
        </p:nvSpPr>
        <p:spPr bwMode="auto">
          <a:xfrm>
            <a:off x="2110172" y="3723908"/>
            <a:ext cx="20398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SLS</a:t>
            </a:r>
          </a:p>
        </p:txBody>
      </p:sp>
      <p:pic>
        <p:nvPicPr>
          <p:cNvPr id="9" name="Picture 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685099" y="4038166"/>
            <a:ext cx="1553795" cy="1370447"/>
          </a:xfrm>
          <a:prstGeom prst="rect">
            <a:avLst/>
          </a:prstGeom>
        </p:spPr>
      </p:pic>
      <p:sp>
        <p:nvSpPr>
          <p:cNvPr id="68" name="Text Box 22"/>
          <p:cNvSpPr txBox="1">
            <a:spLocks noChangeArrowheads="1"/>
          </p:cNvSpPr>
          <p:nvPr/>
        </p:nvSpPr>
        <p:spPr bwMode="auto">
          <a:xfrm>
            <a:off x="6024154" y="5035334"/>
            <a:ext cx="72652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en-US" b="1" dirty="0">
                <a:solidFill>
                  <a:srgbClr val="000000"/>
                </a:solidFill>
                <a:latin typeface="Constantia" panose="02030602050306030303" pitchFamily="18" charset="0"/>
              </a:rPr>
              <a:t>LHC</a:t>
            </a:r>
          </a:p>
        </p:txBody>
      </p:sp>
      <p:pic>
        <p:nvPicPr>
          <p:cNvPr id="69" name="Picture 50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5367" y="2840604"/>
            <a:ext cx="1128891" cy="96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0" name="Text Box 22"/>
          <p:cNvSpPr txBox="1">
            <a:spLocks noChangeArrowheads="1"/>
          </p:cNvSpPr>
          <p:nvPr/>
        </p:nvSpPr>
        <p:spPr bwMode="auto">
          <a:xfrm>
            <a:off x="484770" y="2814506"/>
            <a:ext cx="22946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de-DE" altLang="en-US" b="1" dirty="0">
                <a:solidFill>
                  <a:srgbClr val="000000"/>
                </a:solidFill>
                <a:latin typeface="Constantia" panose="02030602050306030303" pitchFamily="18" charset="0"/>
              </a:rPr>
              <a:t>Low/Medium energy hadron RF</a:t>
            </a:r>
          </a:p>
        </p:txBody>
      </p:sp>
    </p:spTree>
    <p:extLst>
      <p:ext uri="{BB962C8B-B14F-4D97-AF65-F5344CB8AC3E}">
        <p14:creationId xmlns:p14="http://schemas.microsoft.com/office/powerpoint/2010/main" val="296518010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Rectangle 7"/>
          <p:cNvSpPr>
            <a:spLocks noChangeArrowheads="1"/>
          </p:cNvSpPr>
          <p:nvPr/>
        </p:nvSpPr>
        <p:spPr bwMode="auto">
          <a:xfrm>
            <a:off x="503237" y="838200"/>
            <a:ext cx="8278813"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Energy transfer from cavity to beam, but </a:t>
            </a:r>
            <a:r>
              <a:rPr lang="en-GB" sz="2100" b="1" dirty="0">
                <a:solidFill>
                  <a:srgbClr val="C0504D"/>
                </a:solidFill>
                <a:latin typeface="Constantia" pitchFamily="18" charset="0"/>
                <a:cs typeface="Times New Roman" pitchFamily="18" charset="0"/>
                <a:sym typeface="Wingdings" pitchFamily="2" charset="2"/>
              </a:rPr>
              <a:t>from beam to cavity</a:t>
            </a:r>
          </a:p>
          <a:p>
            <a:pPr marL="457200" indent="-4572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Both, RF generator and </a:t>
            </a:r>
            <a:r>
              <a:rPr lang="en-GB" sz="2100" b="1" dirty="0">
                <a:solidFill>
                  <a:srgbClr val="C0504D"/>
                </a:solidFill>
                <a:latin typeface="Constantia" pitchFamily="18" charset="0"/>
                <a:cs typeface="Times New Roman" pitchFamily="18" charset="0"/>
                <a:sym typeface="Wingdings" pitchFamily="2" charset="2"/>
              </a:rPr>
              <a:t>beam can induced voltage </a:t>
            </a:r>
            <a:r>
              <a:rPr lang="en-GB" sz="2100" b="1" dirty="0">
                <a:latin typeface="Constantia" pitchFamily="18" charset="0"/>
                <a:cs typeface="Times New Roman" pitchFamily="18" charset="0"/>
                <a:sym typeface="Wingdings" pitchFamily="2" charset="2"/>
              </a:rPr>
              <a:t>in cavity</a:t>
            </a: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mj-lt"/>
              <a:buAutoNum type="arabicPeriod"/>
            </a:pPr>
            <a:r>
              <a:rPr lang="en-GB" sz="2000" b="1" dirty="0">
                <a:solidFill>
                  <a:srgbClr val="1F497D"/>
                </a:solidFill>
                <a:latin typeface="Constantia" pitchFamily="18" charset="0"/>
                <a:cs typeface="Times New Roman" pitchFamily="18" charset="0"/>
                <a:sym typeface="Wingdings" pitchFamily="2" charset="2"/>
              </a:rPr>
              <a:t>Compare</a:t>
            </a:r>
            <a:r>
              <a:rPr lang="en-GB" sz="2000" b="1" dirty="0">
                <a:latin typeface="Constantia" pitchFamily="18" charset="0"/>
                <a:cs typeface="Times New Roman" pitchFamily="18" charset="0"/>
                <a:sym typeface="Wingdings" pitchFamily="2" charset="2"/>
              </a:rPr>
              <a:t> drive signal (no beam) with gap (beam and generator)</a:t>
            </a:r>
          </a:p>
          <a:p>
            <a:pPr marL="457200" indent="-457200" algn="l">
              <a:spcBef>
                <a:spcPct val="20000"/>
              </a:spcBef>
              <a:buClr>
                <a:schemeClr val="tx1"/>
              </a:buClr>
              <a:buFont typeface="+mj-lt"/>
              <a:buAutoNum type="arabicPeriod"/>
            </a:pPr>
            <a:r>
              <a:rPr lang="en-GB" sz="2000" b="1" dirty="0">
                <a:solidFill>
                  <a:srgbClr val="1F497D"/>
                </a:solidFill>
                <a:latin typeface="Constantia" pitchFamily="18" charset="0"/>
                <a:cs typeface="Times New Roman" pitchFamily="18" charset="0"/>
                <a:sym typeface="Wingdings" pitchFamily="2" charset="2"/>
              </a:rPr>
              <a:t>Amplify</a:t>
            </a:r>
            <a:r>
              <a:rPr lang="en-GB" sz="2000" b="1" dirty="0">
                <a:latin typeface="Constantia" pitchFamily="18" charset="0"/>
                <a:cs typeface="Times New Roman" pitchFamily="18" charset="0"/>
                <a:sym typeface="Wingdings" pitchFamily="2" charset="2"/>
              </a:rPr>
              <a:t> inverted difference</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Reduction of cavity impedance</a:t>
            </a:r>
            <a:endParaRPr lang="en-GB" sz="3200" dirty="0">
              <a:solidFill>
                <a:srgbClr val="1F497D"/>
              </a:solidFill>
              <a:latin typeface="Constantia" pitchFamily="18" charset="0"/>
            </a:endParaRPr>
          </a:p>
        </p:txBody>
      </p:sp>
      <p:cxnSp>
        <p:nvCxnSpPr>
          <p:cNvPr id="53" name="Straight Connector 52"/>
          <p:cNvCxnSpPr/>
          <p:nvPr/>
        </p:nvCxnSpPr>
        <p:spPr>
          <a:xfrm flipH="1">
            <a:off x="3687763" y="2090964"/>
            <a:ext cx="3603126"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4" name="Rectangle 684"/>
          <p:cNvSpPr>
            <a:spLocks noChangeArrowheads="1"/>
          </p:cNvSpPr>
          <p:nvPr/>
        </p:nvSpPr>
        <p:spPr bwMode="auto">
          <a:xfrm>
            <a:off x="796468" y="3816343"/>
            <a:ext cx="14811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a:r>
              <a:rPr lang="en-GB" altLang="en-US" sz="2000" b="1" dirty="0">
                <a:latin typeface="Constantia" panose="02030602050306030303" pitchFamily="18" charset="0"/>
              </a:rPr>
              <a:t>Drive</a:t>
            </a:r>
          </a:p>
        </p:txBody>
      </p:sp>
      <p:grpSp>
        <p:nvGrpSpPr>
          <p:cNvPr id="55" name="Group 54"/>
          <p:cNvGrpSpPr/>
          <p:nvPr/>
        </p:nvGrpSpPr>
        <p:grpSpPr>
          <a:xfrm>
            <a:off x="4721815" y="2536455"/>
            <a:ext cx="229060" cy="1145299"/>
            <a:chOff x="2888616" y="2282692"/>
            <a:chExt cx="152400" cy="762000"/>
          </a:xfrm>
        </p:grpSpPr>
        <p:sp>
          <p:nvSpPr>
            <p:cNvPr id="56" name="Arc 55"/>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7" name="Arc 56"/>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8" name="Arc 57"/>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9" name="Arc 58"/>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60" name="Arc 59"/>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grpSp>
        <p:nvGrpSpPr>
          <p:cNvPr id="61" name="Group 60"/>
          <p:cNvGrpSpPr/>
          <p:nvPr/>
        </p:nvGrpSpPr>
        <p:grpSpPr>
          <a:xfrm>
            <a:off x="3332045" y="2575110"/>
            <a:ext cx="711436" cy="1062181"/>
            <a:chOff x="1995716" y="2236837"/>
            <a:chExt cx="473339" cy="706700"/>
          </a:xfrm>
        </p:grpSpPr>
        <p:sp>
          <p:nvSpPr>
            <p:cNvPr id="62" name="Oval 61"/>
            <p:cNvSpPr/>
            <p:nvPr/>
          </p:nvSpPr>
          <p:spPr>
            <a:xfrm>
              <a:off x="1995716" y="2470198"/>
              <a:ext cx="473339" cy="47333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chemeClr val="tx1"/>
                </a:solidFill>
              </a:endParaRPr>
            </a:p>
          </p:txBody>
        </p:sp>
        <p:sp>
          <p:nvSpPr>
            <p:cNvPr id="63" name="Oval 62"/>
            <p:cNvSpPr/>
            <p:nvPr/>
          </p:nvSpPr>
          <p:spPr>
            <a:xfrm>
              <a:off x="1995716" y="2236837"/>
              <a:ext cx="473339" cy="47333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chemeClr val="tx1"/>
                </a:solidFill>
              </a:endParaRPr>
            </a:p>
          </p:txBody>
        </p:sp>
        <p:cxnSp>
          <p:nvCxnSpPr>
            <p:cNvPr id="64" name="Straight Arrow Connector 63"/>
            <p:cNvCxnSpPr/>
            <p:nvPr/>
          </p:nvCxnSpPr>
          <p:spPr>
            <a:xfrm flipH="1" flipV="1">
              <a:off x="2232385" y="2301744"/>
              <a:ext cx="994" cy="56018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cxnSp>
        <p:nvCxnSpPr>
          <p:cNvPr id="69" name="Straight Connector 68"/>
          <p:cNvCxnSpPr/>
          <p:nvPr/>
        </p:nvCxnSpPr>
        <p:spPr>
          <a:xfrm flipV="1">
            <a:off x="4836346" y="2083309"/>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4836346" y="3665253"/>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3687761" y="2083308"/>
            <a:ext cx="0" cy="4983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3687761" y="3637294"/>
            <a:ext cx="0" cy="50755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3697307" y="4134901"/>
            <a:ext cx="359358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Isosceles Triangle 77"/>
          <p:cNvSpPr/>
          <p:nvPr/>
        </p:nvSpPr>
        <p:spPr>
          <a:xfrm rot="5400000">
            <a:off x="2247584" y="2805459"/>
            <a:ext cx="705898" cy="598515"/>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chemeClr val="tx1"/>
              </a:solidFill>
            </a:endParaRPr>
          </a:p>
        </p:txBody>
      </p:sp>
      <p:cxnSp>
        <p:nvCxnSpPr>
          <p:cNvPr id="79" name="Straight Arrow Connector 78"/>
          <p:cNvCxnSpPr>
            <a:stCxn id="78" idx="0"/>
          </p:cNvCxnSpPr>
          <p:nvPr/>
        </p:nvCxnSpPr>
        <p:spPr>
          <a:xfrm>
            <a:off x="2899792" y="3104719"/>
            <a:ext cx="476410" cy="2407"/>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1814513" y="3108651"/>
            <a:ext cx="48662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85" name="Group 84"/>
          <p:cNvGrpSpPr/>
          <p:nvPr/>
        </p:nvGrpSpPr>
        <p:grpSpPr>
          <a:xfrm>
            <a:off x="6935170" y="2566358"/>
            <a:ext cx="711436" cy="1062181"/>
            <a:chOff x="1995716" y="2236837"/>
            <a:chExt cx="473339" cy="706700"/>
          </a:xfrm>
        </p:grpSpPr>
        <p:sp>
          <p:nvSpPr>
            <p:cNvPr id="86" name="Oval 85"/>
            <p:cNvSpPr/>
            <p:nvPr/>
          </p:nvSpPr>
          <p:spPr>
            <a:xfrm>
              <a:off x="1995716" y="2470198"/>
              <a:ext cx="473339" cy="47333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chemeClr val="tx1"/>
                </a:solidFill>
              </a:endParaRPr>
            </a:p>
          </p:txBody>
        </p:sp>
        <p:sp>
          <p:nvSpPr>
            <p:cNvPr id="87" name="Oval 86"/>
            <p:cNvSpPr/>
            <p:nvPr/>
          </p:nvSpPr>
          <p:spPr>
            <a:xfrm>
              <a:off x="1995716" y="2236837"/>
              <a:ext cx="473339" cy="47333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chemeClr val="tx1"/>
                </a:solidFill>
              </a:endParaRPr>
            </a:p>
          </p:txBody>
        </p:sp>
        <p:cxnSp>
          <p:nvCxnSpPr>
            <p:cNvPr id="88" name="Straight Arrow Connector 87"/>
            <p:cNvCxnSpPr/>
            <p:nvPr/>
          </p:nvCxnSpPr>
          <p:spPr>
            <a:xfrm flipH="1" flipV="1">
              <a:off x="2232385" y="2301744"/>
              <a:ext cx="994" cy="56018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cxnSp>
        <p:nvCxnSpPr>
          <p:cNvPr id="89" name="Straight Connector 88"/>
          <p:cNvCxnSpPr/>
          <p:nvPr/>
        </p:nvCxnSpPr>
        <p:spPr>
          <a:xfrm flipV="1">
            <a:off x="7290888" y="2078038"/>
            <a:ext cx="0" cy="4949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V="1">
            <a:off x="7290888" y="3628540"/>
            <a:ext cx="0" cy="50755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rot="16200000">
            <a:off x="7393051" y="2913164"/>
            <a:ext cx="870751" cy="400110"/>
          </a:xfrm>
          <a:prstGeom prst="rect">
            <a:avLst/>
          </a:prstGeom>
          <a:noFill/>
          <a:ln>
            <a:noFill/>
          </a:ln>
        </p:spPr>
        <p:txBody>
          <a:bodyPr wrap="none" rtlCol="0">
            <a:spAutoFit/>
          </a:bodyPr>
          <a:lstStyle/>
          <a:p>
            <a:r>
              <a:rPr lang="en-GB" sz="2000" b="1" dirty="0">
                <a:latin typeface="Constantia" panose="02030602050306030303" pitchFamily="18" charset="0"/>
              </a:rPr>
              <a:t>Beam</a:t>
            </a:r>
          </a:p>
        </p:txBody>
      </p:sp>
      <p:sp>
        <p:nvSpPr>
          <p:cNvPr id="101" name="TextBox 100"/>
          <p:cNvSpPr txBox="1"/>
          <p:nvPr/>
        </p:nvSpPr>
        <p:spPr>
          <a:xfrm rot="16200000">
            <a:off x="3512076" y="2913163"/>
            <a:ext cx="1387880" cy="400110"/>
          </a:xfrm>
          <a:prstGeom prst="rect">
            <a:avLst/>
          </a:prstGeom>
          <a:noFill/>
        </p:spPr>
        <p:txBody>
          <a:bodyPr wrap="none" rtlCol="0">
            <a:spAutoFit/>
          </a:bodyPr>
          <a:lstStyle/>
          <a:p>
            <a:r>
              <a:rPr lang="en-GB" sz="2000" b="1" dirty="0">
                <a:latin typeface="Constantia" panose="02030602050306030303" pitchFamily="18" charset="0"/>
              </a:rPr>
              <a:t>Final amp</a:t>
            </a:r>
          </a:p>
        </p:txBody>
      </p:sp>
      <p:sp>
        <p:nvSpPr>
          <p:cNvPr id="136" name="Oval 135"/>
          <p:cNvSpPr/>
          <p:nvPr/>
        </p:nvSpPr>
        <p:spPr>
          <a:xfrm>
            <a:off x="4788318" y="2050627"/>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p:cNvSpPr/>
          <p:nvPr/>
        </p:nvSpPr>
        <p:spPr>
          <a:xfrm>
            <a:off x="4787166" y="4087708"/>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7" name="TextBox 146"/>
          <p:cNvSpPr txBox="1"/>
          <p:nvPr/>
        </p:nvSpPr>
        <p:spPr>
          <a:xfrm>
            <a:off x="4837991" y="2184801"/>
            <a:ext cx="321824" cy="415818"/>
          </a:xfrm>
          <a:prstGeom prst="rect">
            <a:avLst/>
          </a:prstGeom>
          <a:noFill/>
        </p:spPr>
        <p:txBody>
          <a:bodyPr wrap="square" rtlCol="0">
            <a:spAutoFit/>
          </a:bodyPr>
          <a:lstStyle/>
          <a:p>
            <a:r>
              <a:rPr lang="en-GB" sz="2100" b="1" i="1">
                <a:latin typeface="Constantia" panose="02030602050306030303" pitchFamily="18" charset="0"/>
              </a:rPr>
              <a:t>L</a:t>
            </a:r>
            <a:endParaRPr lang="en-GB" sz="2100" b="1" i="1" dirty="0">
              <a:latin typeface="Constantia" panose="02030602050306030303" pitchFamily="18" charset="0"/>
            </a:endParaRPr>
          </a:p>
        </p:txBody>
      </p:sp>
      <p:sp>
        <p:nvSpPr>
          <p:cNvPr id="148" name="TextBox 147"/>
          <p:cNvSpPr txBox="1"/>
          <p:nvPr/>
        </p:nvSpPr>
        <p:spPr>
          <a:xfrm>
            <a:off x="3302110" y="3651044"/>
            <a:ext cx="469003" cy="415498"/>
          </a:xfrm>
          <a:prstGeom prst="rect">
            <a:avLst/>
          </a:prstGeom>
          <a:noFill/>
        </p:spPr>
        <p:txBody>
          <a:bodyPr wrap="square" rtlCol="0">
            <a:spAutoFit/>
          </a:bodyPr>
          <a:lstStyle/>
          <a:p>
            <a:r>
              <a:rPr lang="en-GB" sz="2100" b="1" i="1" dirty="0">
                <a:latin typeface="Constantia" panose="02030602050306030303" pitchFamily="18" charset="0"/>
              </a:rPr>
              <a:t>I</a:t>
            </a:r>
            <a:r>
              <a:rPr lang="en-GB" sz="2100" b="1" i="1" baseline="-25000" dirty="0">
                <a:latin typeface="Constantia" panose="02030602050306030303" pitchFamily="18" charset="0"/>
              </a:rPr>
              <a:t>G</a:t>
            </a:r>
          </a:p>
        </p:txBody>
      </p:sp>
      <p:sp>
        <p:nvSpPr>
          <p:cNvPr id="149" name="TextBox 148"/>
          <p:cNvSpPr txBox="1"/>
          <p:nvPr/>
        </p:nvSpPr>
        <p:spPr>
          <a:xfrm>
            <a:off x="7266624" y="3622405"/>
            <a:ext cx="469003" cy="415498"/>
          </a:xfrm>
          <a:prstGeom prst="rect">
            <a:avLst/>
          </a:prstGeom>
          <a:noFill/>
        </p:spPr>
        <p:txBody>
          <a:bodyPr wrap="square" rtlCol="0">
            <a:spAutoFit/>
          </a:bodyPr>
          <a:lstStyle/>
          <a:p>
            <a:r>
              <a:rPr lang="en-GB" sz="2100" b="1" i="1" dirty="0">
                <a:solidFill>
                  <a:srgbClr val="FF0000"/>
                </a:solidFill>
                <a:latin typeface="Constantia" panose="02030602050306030303" pitchFamily="18" charset="0"/>
              </a:rPr>
              <a:t>I</a:t>
            </a:r>
            <a:r>
              <a:rPr lang="en-GB" sz="2100" b="1" i="1" baseline="-25000" dirty="0">
                <a:solidFill>
                  <a:srgbClr val="FF0000"/>
                </a:solidFill>
                <a:latin typeface="Constantia" panose="02030602050306030303" pitchFamily="18" charset="0"/>
              </a:rPr>
              <a:t>B</a:t>
            </a:r>
          </a:p>
        </p:txBody>
      </p:sp>
      <p:cxnSp>
        <p:nvCxnSpPr>
          <p:cNvPr id="84" name="Straight Arrow Connector 83"/>
          <p:cNvCxnSpPr/>
          <p:nvPr/>
        </p:nvCxnSpPr>
        <p:spPr>
          <a:xfrm>
            <a:off x="1540763" y="2090964"/>
            <a:ext cx="0" cy="744303"/>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a:off x="2295081" y="1949236"/>
            <a:ext cx="803911" cy="27778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2" dirty="0">
                <a:solidFill>
                  <a:srgbClr val="FF0000"/>
                </a:solidFill>
                <a:latin typeface="Constantia" panose="02030602050306030303" pitchFamily="18" charset="0"/>
              </a:rPr>
              <a:t>FB ret.</a:t>
            </a:r>
          </a:p>
        </p:txBody>
      </p:sp>
      <p:cxnSp>
        <p:nvCxnSpPr>
          <p:cNvPr id="92" name="Straight Connector 91"/>
          <p:cNvCxnSpPr/>
          <p:nvPr/>
        </p:nvCxnSpPr>
        <p:spPr>
          <a:xfrm>
            <a:off x="1528763" y="2081778"/>
            <a:ext cx="76631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098992" y="2090964"/>
            <a:ext cx="58876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1268974" y="2698563"/>
            <a:ext cx="544875" cy="769441"/>
            <a:chOff x="871471" y="3042333"/>
            <a:chExt cx="544875" cy="769441"/>
          </a:xfrm>
        </p:grpSpPr>
        <p:sp>
          <p:nvSpPr>
            <p:cNvPr id="94" name="Oval 93"/>
            <p:cNvSpPr/>
            <p:nvPr/>
          </p:nvSpPr>
          <p:spPr>
            <a:xfrm>
              <a:off x="871471" y="3180144"/>
              <a:ext cx="544875" cy="5448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FF0000"/>
                </a:solidFill>
              </a:endParaRPr>
            </a:p>
          </p:txBody>
        </p:sp>
        <p:sp>
          <p:nvSpPr>
            <p:cNvPr id="95" name="TextBox 94"/>
            <p:cNvSpPr txBox="1"/>
            <p:nvPr/>
          </p:nvSpPr>
          <p:spPr>
            <a:xfrm>
              <a:off x="914401" y="3042333"/>
              <a:ext cx="466176" cy="769441"/>
            </a:xfrm>
            <a:prstGeom prst="rect">
              <a:avLst/>
            </a:prstGeom>
            <a:noFill/>
            <a:ln>
              <a:noFill/>
            </a:ln>
          </p:spPr>
          <p:txBody>
            <a:bodyPr wrap="square" rtlCol="0">
              <a:spAutoFit/>
            </a:bodyPr>
            <a:lstStyle/>
            <a:p>
              <a:r>
                <a:rPr lang="en-GB" sz="4400" b="1" dirty="0">
                  <a:solidFill>
                    <a:srgbClr val="FF0000"/>
                  </a:solidFill>
                </a:rPr>
                <a:t>+</a:t>
              </a:r>
            </a:p>
          </p:txBody>
        </p:sp>
      </p:grpSp>
      <p:cxnSp>
        <p:nvCxnSpPr>
          <p:cNvPr id="96" name="Straight Arrow Connector 95"/>
          <p:cNvCxnSpPr/>
          <p:nvPr/>
        </p:nvCxnSpPr>
        <p:spPr>
          <a:xfrm flipV="1">
            <a:off x="1540800" y="3385921"/>
            <a:ext cx="0" cy="474085"/>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5347692" y="1640967"/>
            <a:ext cx="321824" cy="415818"/>
          </a:xfrm>
          <a:prstGeom prst="rect">
            <a:avLst/>
          </a:prstGeom>
          <a:noFill/>
        </p:spPr>
        <p:txBody>
          <a:bodyPr wrap="square" rtlCol="0">
            <a:spAutoFit/>
          </a:bodyPr>
          <a:lstStyle/>
          <a:p>
            <a:r>
              <a:rPr lang="en-GB" sz="2100" b="1" i="1" dirty="0">
                <a:solidFill>
                  <a:srgbClr val="FF0000"/>
                </a:solidFill>
                <a:latin typeface="Constantia" panose="02030602050306030303" pitchFamily="18" charset="0"/>
              </a:rPr>
              <a:t>V</a:t>
            </a:r>
          </a:p>
        </p:txBody>
      </p:sp>
      <p:sp>
        <p:nvSpPr>
          <p:cNvPr id="98" name="TextBox 97"/>
          <p:cNvSpPr txBox="1"/>
          <p:nvPr/>
        </p:nvSpPr>
        <p:spPr>
          <a:xfrm>
            <a:off x="1552925" y="2501285"/>
            <a:ext cx="321824" cy="415818"/>
          </a:xfrm>
          <a:prstGeom prst="rect">
            <a:avLst/>
          </a:prstGeom>
          <a:noFill/>
        </p:spPr>
        <p:txBody>
          <a:bodyPr wrap="square" rtlCol="0">
            <a:spAutoFit/>
          </a:bodyPr>
          <a:lstStyle/>
          <a:p>
            <a:r>
              <a:rPr lang="en-GB" sz="2100" b="1" i="1" dirty="0">
                <a:latin typeface="Constantia" panose="02030602050306030303" pitchFamily="18" charset="0"/>
              </a:rPr>
              <a:t>-</a:t>
            </a:r>
          </a:p>
        </p:txBody>
      </p:sp>
      <p:sp>
        <p:nvSpPr>
          <p:cNvPr id="99" name="TextBox 98"/>
          <p:cNvSpPr txBox="1"/>
          <p:nvPr/>
        </p:nvSpPr>
        <p:spPr>
          <a:xfrm>
            <a:off x="1551600" y="3241569"/>
            <a:ext cx="321824" cy="415818"/>
          </a:xfrm>
          <a:prstGeom prst="rect">
            <a:avLst/>
          </a:prstGeom>
          <a:noFill/>
        </p:spPr>
        <p:txBody>
          <a:bodyPr wrap="square" rtlCol="0">
            <a:spAutoFit/>
          </a:bodyPr>
          <a:lstStyle/>
          <a:p>
            <a:r>
              <a:rPr lang="en-GB" sz="2100" b="1" i="1" dirty="0">
                <a:latin typeface="Constantia" panose="02030602050306030303" pitchFamily="18" charset="0"/>
              </a:rPr>
              <a:t>+</a:t>
            </a:r>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7381" y="5716376"/>
            <a:ext cx="3085777" cy="686058"/>
          </a:xfrm>
          <a:prstGeom prst="rect">
            <a:avLst/>
          </a:prstGeom>
        </p:spPr>
      </p:pic>
      <p:grpSp>
        <p:nvGrpSpPr>
          <p:cNvPr id="102" name="Group 101"/>
          <p:cNvGrpSpPr/>
          <p:nvPr/>
        </p:nvGrpSpPr>
        <p:grpSpPr>
          <a:xfrm>
            <a:off x="5855139" y="2046152"/>
            <a:ext cx="557278" cy="2135942"/>
            <a:chOff x="5252013" y="2046152"/>
            <a:chExt cx="557278" cy="2135942"/>
          </a:xfrm>
        </p:grpSpPr>
        <p:grpSp>
          <p:nvGrpSpPr>
            <p:cNvPr id="103" name="Group 102"/>
            <p:cNvGrpSpPr/>
            <p:nvPr/>
          </p:nvGrpSpPr>
          <p:grpSpPr>
            <a:xfrm>
              <a:off x="5252013" y="3013754"/>
              <a:ext cx="513188" cy="214853"/>
              <a:chOff x="3400623" y="2600252"/>
              <a:chExt cx="441652" cy="142948"/>
            </a:xfrm>
          </p:grpSpPr>
          <p:cxnSp>
            <p:nvCxnSpPr>
              <p:cNvPr id="109" name="Straight Arrow Connector 108"/>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104" name="Straight Connector 103"/>
            <p:cNvCxnSpPr/>
            <p:nvPr/>
          </p:nvCxnSpPr>
          <p:spPr>
            <a:xfrm flipV="1">
              <a:off x="5510936" y="2083308"/>
              <a:ext cx="0" cy="9304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V="1">
              <a:off x="5515464" y="3223637"/>
              <a:ext cx="0" cy="9112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Oval 105"/>
            <p:cNvSpPr/>
            <p:nvPr/>
          </p:nvSpPr>
          <p:spPr>
            <a:xfrm>
              <a:off x="5465380" y="2046152"/>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p:cNvSpPr/>
            <p:nvPr/>
          </p:nvSpPr>
          <p:spPr>
            <a:xfrm>
              <a:off x="5465380" y="4087708"/>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TextBox 107"/>
            <p:cNvSpPr txBox="1"/>
            <p:nvPr/>
          </p:nvSpPr>
          <p:spPr>
            <a:xfrm>
              <a:off x="5487467" y="2184801"/>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grpSp>
      <p:grpSp>
        <p:nvGrpSpPr>
          <p:cNvPr id="111" name="Group 110"/>
          <p:cNvGrpSpPr/>
          <p:nvPr/>
        </p:nvGrpSpPr>
        <p:grpSpPr>
          <a:xfrm>
            <a:off x="5339620" y="2046152"/>
            <a:ext cx="464954" cy="2135942"/>
            <a:chOff x="5981645" y="2046152"/>
            <a:chExt cx="464954" cy="2135942"/>
          </a:xfrm>
        </p:grpSpPr>
        <p:sp>
          <p:nvSpPr>
            <p:cNvPr id="112" name="Rectangle 111"/>
            <p:cNvSpPr/>
            <p:nvPr/>
          </p:nvSpPr>
          <p:spPr>
            <a:xfrm>
              <a:off x="5981645" y="2624215"/>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113" name="Straight Connector 112"/>
            <p:cNvCxnSpPr/>
            <p:nvPr/>
          </p:nvCxnSpPr>
          <p:spPr>
            <a:xfrm flipV="1">
              <a:off x="6116010" y="2083309"/>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V="1">
              <a:off x="6117449" y="3593997"/>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5" name="Oval 114"/>
            <p:cNvSpPr/>
            <p:nvPr/>
          </p:nvSpPr>
          <p:spPr>
            <a:xfrm>
              <a:off x="6068817" y="2046152"/>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p:cNvSpPr/>
            <p:nvPr/>
          </p:nvSpPr>
          <p:spPr>
            <a:xfrm>
              <a:off x="6069620" y="4087708"/>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Box 116"/>
            <p:cNvSpPr txBox="1"/>
            <p:nvPr/>
          </p:nvSpPr>
          <p:spPr>
            <a:xfrm>
              <a:off x="6124775" y="2184801"/>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spTree>
    <p:extLst>
      <p:ext uri="{BB962C8B-B14F-4D97-AF65-F5344CB8AC3E}">
        <p14:creationId xmlns:p14="http://schemas.microsoft.com/office/powerpoint/2010/main" val="150915200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2062105" y="5955983"/>
            <a:ext cx="5507095" cy="59721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900113" y="1308211"/>
            <a:ext cx="3545723" cy="2765574"/>
            <a:chOff x="884400" y="1800000"/>
            <a:chExt cx="3841200" cy="2996039"/>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5600" y="1800000"/>
              <a:ext cx="3840000" cy="2880000"/>
            </a:xfrm>
            <a:prstGeom prst="rect">
              <a:avLst/>
            </a:prstGeom>
          </p:spPr>
        </p:pic>
        <p:sp>
          <p:nvSpPr>
            <p:cNvPr id="15" name="Rectangle 14"/>
            <p:cNvSpPr/>
            <p:nvPr/>
          </p:nvSpPr>
          <p:spPr>
            <a:xfrm>
              <a:off x="884400" y="2784476"/>
              <a:ext cx="334800" cy="7717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16" name="TextBox 15"/>
            <p:cNvSpPr txBox="1"/>
            <p:nvPr/>
          </p:nvSpPr>
          <p:spPr>
            <a:xfrm rot="16200000">
              <a:off x="131605" y="2999437"/>
              <a:ext cx="1904148" cy="346276"/>
            </a:xfrm>
            <a:prstGeom prst="rect">
              <a:avLst/>
            </a:prstGeom>
            <a:noFill/>
          </p:spPr>
          <p:txBody>
            <a:bodyPr wrap="square" rtlCol="0">
              <a:spAutoFit/>
            </a:bodyPr>
            <a:lstStyle/>
            <a:p>
              <a:pPr algn="ctr"/>
              <a:r>
                <a:rPr lang="en-US" sz="1477" dirty="0">
                  <a:latin typeface="Constantia" panose="02030602050306030303" pitchFamily="18" charset="0"/>
                </a:rPr>
                <a:t>Gain [dB]</a:t>
              </a:r>
              <a:endParaRPr lang="en-GB" sz="1477" dirty="0">
                <a:latin typeface="Constantia" panose="02030602050306030303" pitchFamily="18" charset="0"/>
              </a:endParaRPr>
            </a:p>
          </p:txBody>
        </p:sp>
        <p:sp>
          <p:nvSpPr>
            <p:cNvPr id="17" name="Rectangle 16"/>
            <p:cNvSpPr/>
            <p:nvPr/>
          </p:nvSpPr>
          <p:spPr>
            <a:xfrm>
              <a:off x="2143225" y="4518660"/>
              <a:ext cx="1361975"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23" name="TextBox 22"/>
            <p:cNvSpPr txBox="1"/>
            <p:nvPr/>
          </p:nvSpPr>
          <p:spPr>
            <a:xfrm>
              <a:off x="1921092" y="4449763"/>
              <a:ext cx="1904148" cy="346276"/>
            </a:xfrm>
            <a:prstGeom prst="rect">
              <a:avLst/>
            </a:prstGeom>
            <a:noFill/>
          </p:spPr>
          <p:txBody>
            <a:bodyPr wrap="square" rtlCol="0">
              <a:spAutoFit/>
            </a:bodyPr>
            <a:lstStyle/>
            <a:p>
              <a:r>
                <a:rPr lang="en-US" sz="1477" dirty="0">
                  <a:latin typeface="Constantia" panose="02030602050306030303" pitchFamily="18" charset="0"/>
                </a:rPr>
                <a:t>Frequency [MHz]</a:t>
              </a:r>
              <a:endParaRPr lang="en-GB" sz="1477" dirty="0">
                <a:latin typeface="Constantia" panose="02030602050306030303" pitchFamily="18" charset="0"/>
              </a:endParaRPr>
            </a:p>
          </p:txBody>
        </p:sp>
      </p:grpSp>
      <p:sp>
        <p:nvSpPr>
          <p:cNvPr id="18" name="Rectangle 17"/>
          <p:cNvSpPr/>
          <p:nvPr/>
        </p:nvSpPr>
        <p:spPr>
          <a:xfrm>
            <a:off x="2062105" y="1143863"/>
            <a:ext cx="1336431" cy="245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21" name="TextBox 20"/>
          <p:cNvSpPr txBox="1"/>
          <p:nvPr/>
        </p:nvSpPr>
        <p:spPr>
          <a:xfrm>
            <a:off x="1354797" y="857933"/>
            <a:ext cx="2671823" cy="646331"/>
          </a:xfrm>
          <a:prstGeom prst="rect">
            <a:avLst/>
          </a:prstGeom>
          <a:noFill/>
        </p:spPr>
        <p:txBody>
          <a:bodyPr wrap="square" rtlCol="0">
            <a:spAutoFit/>
          </a:bodyPr>
          <a:lstStyle/>
          <a:p>
            <a:pPr algn="ctr"/>
            <a:r>
              <a:rPr lang="en-US" b="1" dirty="0">
                <a:latin typeface="Constantia" panose="02030602050306030303" pitchFamily="18" charset="0"/>
              </a:rPr>
              <a:t>Transfer function with and without feedback</a:t>
            </a:r>
            <a:endParaRPr lang="en-GB" b="1" dirty="0">
              <a:solidFill>
                <a:srgbClr val="1F497D"/>
              </a:solidFill>
              <a:latin typeface="Constantia" panose="02030602050306030303" pitchFamily="18" charset="0"/>
            </a:endParaRPr>
          </a:p>
        </p:txBody>
      </p:sp>
      <p:cxnSp>
        <p:nvCxnSpPr>
          <p:cNvPr id="28" name="Straight Arrow Connector 27"/>
          <p:cNvCxnSpPr/>
          <p:nvPr/>
        </p:nvCxnSpPr>
        <p:spPr>
          <a:xfrm flipV="1">
            <a:off x="2897282" y="1844749"/>
            <a:ext cx="0" cy="734158"/>
          </a:xfrm>
          <a:prstGeom prst="straightConnector1">
            <a:avLst/>
          </a:prstGeom>
          <a:ln w="25400">
            <a:headEnd type="triangle" w="med" len="lg"/>
            <a:tailEnd type="triangle" w="med" len="lg"/>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2334575" y="1847675"/>
            <a:ext cx="633046" cy="0"/>
          </a:xfrm>
          <a:prstGeom prst="line">
            <a:avLst/>
          </a:prstGeom>
          <a:ln w="25400">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2334575" y="2578905"/>
            <a:ext cx="633046" cy="0"/>
          </a:xfrm>
          <a:prstGeom prst="line">
            <a:avLst/>
          </a:prstGeom>
          <a:ln w="25400">
            <a:prstDash val="sysDot"/>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867921" y="2046167"/>
            <a:ext cx="762003" cy="319639"/>
          </a:xfrm>
          <a:prstGeom prst="rect">
            <a:avLst/>
          </a:prstGeom>
          <a:noFill/>
        </p:spPr>
        <p:txBody>
          <a:bodyPr wrap="none" rtlCol="0">
            <a:spAutoFit/>
          </a:bodyPr>
          <a:lstStyle/>
          <a:p>
            <a:pPr algn="ctr"/>
            <a:r>
              <a:rPr lang="en-US" sz="1477" b="1" dirty="0">
                <a:solidFill>
                  <a:srgbClr val="4A7EBB"/>
                </a:solidFill>
                <a:latin typeface="Constantia" panose="02030602050306030303" pitchFamily="18" charset="0"/>
              </a:rPr>
              <a:t>~24 dB</a:t>
            </a:r>
            <a:endParaRPr lang="en-GB" sz="1477" b="1" dirty="0">
              <a:solidFill>
                <a:srgbClr val="4A7EBB"/>
              </a:solidFill>
              <a:latin typeface="Constantia" panose="02030602050306030303" pitchFamily="18" charset="0"/>
            </a:endParaRPr>
          </a:p>
        </p:txBody>
      </p:sp>
      <p:sp>
        <p:nvSpPr>
          <p:cNvPr id="37"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10 MHz RF system in CERN PS</a:t>
            </a:r>
            <a:endParaRPr lang="en-GB" sz="3200" dirty="0">
              <a:solidFill>
                <a:srgbClr val="1F497D"/>
              </a:solidFill>
              <a:latin typeface="Constantia" pitchFamily="18" charset="0"/>
            </a:endParaRPr>
          </a:p>
        </p:txBody>
      </p:sp>
      <p:sp>
        <p:nvSpPr>
          <p:cNvPr id="38" name="Rectangle 7"/>
          <p:cNvSpPr>
            <a:spLocks noChangeArrowheads="1"/>
          </p:cNvSpPr>
          <p:nvPr/>
        </p:nvSpPr>
        <p:spPr bwMode="auto">
          <a:xfrm>
            <a:off x="4454796" y="1260494"/>
            <a:ext cx="4336214" cy="838200"/>
          </a:xfrm>
          <a:prstGeom prst="rect">
            <a:avLst/>
          </a:prstGeom>
          <a:noFill/>
          <a:ln w="9525">
            <a:noFill/>
            <a:miter lim="800000"/>
            <a:headEnd/>
            <a:tailEnd/>
          </a:ln>
          <a:effectLst/>
        </p:spPr>
        <p:txBody>
          <a:bodyPr/>
          <a:lstStyle/>
          <a:p>
            <a:pPr marL="355600" indent="-3556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Feedback gain of 24 dB</a:t>
            </a:r>
          </a:p>
          <a:p>
            <a:pPr marL="355600" indent="-3556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Equivalent impedance, </a:t>
            </a:r>
            <a:r>
              <a:rPr lang="en-GB" sz="2100" b="1" i="1" dirty="0" err="1">
                <a:latin typeface="Constantia" pitchFamily="18" charset="0"/>
                <a:cs typeface="Times New Roman" pitchFamily="18" charset="0"/>
                <a:sym typeface="Wingdings" pitchFamily="2" charset="2"/>
              </a:rPr>
              <a:t>Z</a:t>
            </a:r>
            <a:r>
              <a:rPr lang="en-GB" sz="2100" b="1" baseline="-25000" dirty="0" err="1">
                <a:latin typeface="Constantia" pitchFamily="18" charset="0"/>
                <a:cs typeface="Times New Roman" pitchFamily="18" charset="0"/>
                <a:sym typeface="Wingdings" pitchFamily="2" charset="2"/>
              </a:rPr>
              <a:t>eq</a:t>
            </a:r>
            <a:r>
              <a:rPr lang="en-GB" sz="2100" b="1" dirty="0">
                <a:latin typeface="Constantia" pitchFamily="18" charset="0"/>
                <a:cs typeface="Times New Roman" pitchFamily="18" charset="0"/>
                <a:sym typeface="Wingdings" pitchFamily="2" charset="2"/>
              </a:rPr>
              <a:t>(</a:t>
            </a:r>
            <a:r>
              <a:rPr lang="en-GB" sz="2100" b="1" dirty="0">
                <a:latin typeface="Symbol" panose="05050102010706020507" pitchFamily="18" charset="2"/>
                <a:cs typeface="Times New Roman" pitchFamily="18" charset="0"/>
                <a:sym typeface="Wingdings" pitchFamily="2" charset="2"/>
              </a:rPr>
              <a:t>w</a:t>
            </a:r>
            <a:r>
              <a:rPr lang="en-GB" sz="2100" b="1" dirty="0">
                <a:latin typeface="Constantia" pitchFamily="18" charset="0"/>
                <a:cs typeface="Times New Roman" pitchFamily="18" charset="0"/>
                <a:sym typeface="Wingdings" pitchFamily="2" charset="2"/>
              </a:rPr>
              <a:t>)reduced</a:t>
            </a:r>
            <a:endParaRPr lang="en-GB" sz="2100" b="1" dirty="0">
              <a:solidFill>
                <a:srgbClr val="1F497D"/>
              </a:solidFill>
              <a:latin typeface="Constantia" pitchFamily="18" charset="0"/>
              <a:cs typeface="Times New Roman" pitchFamily="18" charset="0"/>
              <a:sym typeface="Wingdings" pitchFamily="2" charset="2"/>
            </a:endParaRPr>
          </a:p>
          <a:p>
            <a:pPr marL="355600" indent="-3556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Impedance for amplifier remains unchanged, Z(</a:t>
            </a:r>
            <a:r>
              <a:rPr lang="en-GB" sz="2100" b="1" dirty="0">
                <a:latin typeface="Symbol" panose="05050102010706020507" pitchFamily="18" charset="2"/>
                <a:cs typeface="Times New Roman" pitchFamily="18" charset="0"/>
                <a:sym typeface="Wingdings" pitchFamily="2" charset="2"/>
              </a:rPr>
              <a:t>w</a:t>
            </a:r>
            <a:r>
              <a:rPr lang="en-GB" sz="2100" b="1" dirty="0">
                <a:latin typeface="Constantia" pitchFamily="18" charset="0"/>
                <a:cs typeface="Times New Roman" pitchFamily="18" charset="0"/>
                <a:sym typeface="Wingdings" pitchFamily="2" charset="2"/>
              </a:rPr>
              <a:t>)</a:t>
            </a: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baseline="-25000" dirty="0">
              <a:solidFill>
                <a:srgbClr val="C0504D"/>
              </a:solidFill>
              <a:latin typeface="Constantia" pitchFamily="18" charset="0"/>
              <a:cs typeface="Times New Roman" pitchFamily="18" charset="0"/>
              <a:sym typeface="Wingdings" pitchFamily="2" charset="2"/>
            </a:endParaRPr>
          </a:p>
        </p:txBody>
      </p:sp>
      <p:sp>
        <p:nvSpPr>
          <p:cNvPr id="2" name="Rectangle 1"/>
          <p:cNvSpPr/>
          <p:nvPr/>
        </p:nvSpPr>
        <p:spPr>
          <a:xfrm>
            <a:off x="5715000" y="3136900"/>
            <a:ext cx="1663700" cy="842691"/>
          </a:xfrm>
          <a:prstGeom prst="rect">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Constantia" panose="02030602050306030303" pitchFamily="18" charset="0"/>
              </a:rPr>
              <a:t>Cavity, amplifier with feedback</a:t>
            </a:r>
          </a:p>
        </p:txBody>
      </p:sp>
      <p:sp>
        <p:nvSpPr>
          <p:cNvPr id="8" name="Right Arrow 7"/>
          <p:cNvSpPr/>
          <p:nvPr/>
        </p:nvSpPr>
        <p:spPr>
          <a:xfrm>
            <a:off x="5283200" y="3410437"/>
            <a:ext cx="431800" cy="3001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ight Arrow 38"/>
          <p:cNvSpPr/>
          <p:nvPr/>
        </p:nvSpPr>
        <p:spPr>
          <a:xfrm rot="10800000">
            <a:off x="7378700" y="3408192"/>
            <a:ext cx="431800" cy="3001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4546600" y="3337796"/>
            <a:ext cx="774700" cy="415498"/>
          </a:xfrm>
          <a:prstGeom prst="rect">
            <a:avLst/>
          </a:prstGeom>
          <a:noFill/>
        </p:spPr>
        <p:txBody>
          <a:bodyPr wrap="square" rtlCol="0">
            <a:spAutoFit/>
          </a:bodyPr>
          <a:lstStyle/>
          <a:p>
            <a:r>
              <a:rPr lang="en-GB" sz="2100" b="1" i="1" dirty="0">
                <a:latin typeface="Constantia" panose="02030602050306030303" pitchFamily="18" charset="0"/>
              </a:rPr>
              <a:t>Z</a:t>
            </a:r>
            <a:r>
              <a:rPr lang="en-GB" sz="2100" b="1" dirty="0">
                <a:latin typeface="Constantia" panose="02030602050306030303" pitchFamily="18" charset="0"/>
              </a:rPr>
              <a:t>(</a:t>
            </a:r>
            <a:r>
              <a:rPr lang="en-GB" sz="2100" b="1" dirty="0">
                <a:latin typeface="Symbol" panose="05050102010706020507" pitchFamily="18" charset="2"/>
              </a:rPr>
              <a:t>w</a:t>
            </a:r>
            <a:r>
              <a:rPr lang="en-GB" sz="2100" b="1" dirty="0">
                <a:latin typeface="Constantia" panose="02030602050306030303" pitchFamily="18" charset="0"/>
              </a:rPr>
              <a:t>)</a:t>
            </a:r>
          </a:p>
        </p:txBody>
      </p:sp>
      <p:sp>
        <p:nvSpPr>
          <p:cNvPr id="42" name="TextBox 41"/>
          <p:cNvSpPr txBox="1"/>
          <p:nvPr/>
        </p:nvSpPr>
        <p:spPr>
          <a:xfrm>
            <a:off x="7835896" y="3312036"/>
            <a:ext cx="1092203" cy="415498"/>
          </a:xfrm>
          <a:prstGeom prst="rect">
            <a:avLst/>
          </a:prstGeom>
          <a:noFill/>
        </p:spPr>
        <p:txBody>
          <a:bodyPr wrap="square" rtlCol="0">
            <a:spAutoFit/>
          </a:bodyPr>
          <a:lstStyle/>
          <a:p>
            <a:r>
              <a:rPr lang="en-GB" sz="2100" b="1" i="1" dirty="0" err="1">
                <a:latin typeface="Constantia" panose="02030602050306030303" pitchFamily="18" charset="0"/>
              </a:rPr>
              <a:t>Z</a:t>
            </a:r>
            <a:r>
              <a:rPr lang="en-GB" sz="2100" b="1" baseline="-25000" dirty="0" err="1">
                <a:latin typeface="Constantia" panose="02030602050306030303" pitchFamily="18" charset="0"/>
              </a:rPr>
              <a:t>eq</a:t>
            </a:r>
            <a:r>
              <a:rPr lang="en-GB" sz="2100" b="1" dirty="0">
                <a:latin typeface="Constantia" panose="02030602050306030303" pitchFamily="18" charset="0"/>
              </a:rPr>
              <a:t>(</a:t>
            </a:r>
            <a:r>
              <a:rPr lang="en-GB" sz="2100" b="1" dirty="0">
                <a:latin typeface="Symbol" panose="05050102010706020507" pitchFamily="18" charset="2"/>
              </a:rPr>
              <a:t>w</a:t>
            </a:r>
            <a:r>
              <a:rPr lang="en-GB" sz="2100" b="1" dirty="0">
                <a:latin typeface="Constantia" panose="02030602050306030303" pitchFamily="18" charset="0"/>
              </a:rPr>
              <a:t>)</a:t>
            </a:r>
          </a:p>
        </p:txBody>
      </p:sp>
      <p:sp>
        <p:nvSpPr>
          <p:cNvPr id="43" name="Rectangle 7"/>
          <p:cNvSpPr>
            <a:spLocks noChangeArrowheads="1"/>
          </p:cNvSpPr>
          <p:nvPr/>
        </p:nvSpPr>
        <p:spPr bwMode="auto">
          <a:xfrm>
            <a:off x="503238" y="4254884"/>
            <a:ext cx="8137526" cy="838200"/>
          </a:xfrm>
          <a:prstGeom prst="rect">
            <a:avLst/>
          </a:prstGeom>
          <a:noFill/>
          <a:ln w="9525">
            <a:noFill/>
            <a:miter lim="800000"/>
            <a:headEnd/>
            <a:tailEnd/>
          </a:ln>
          <a:effectLst/>
        </p:spPr>
        <p:txBody>
          <a:bodyPr/>
          <a:lstStyle/>
          <a:p>
            <a:pPr algn="ctr">
              <a:spcBef>
                <a:spcPct val="20000"/>
              </a:spcBef>
            </a:pPr>
            <a:r>
              <a:rPr lang="en-GB" sz="2400" b="1" dirty="0">
                <a:solidFill>
                  <a:srgbClr val="C0504D"/>
                </a:solidFill>
                <a:latin typeface="Constantia" pitchFamily="18" charset="0"/>
                <a:cs typeface="Times New Roman" pitchFamily="18" charset="0"/>
                <a:sym typeface="Wingdings" pitchFamily="2" charset="2"/>
              </a:rPr>
              <a:t>Why not further reduction with more gain?</a:t>
            </a:r>
          </a:p>
          <a:p>
            <a:pPr marL="342900" indent="-342900">
              <a:spcBef>
                <a:spcPct val="20000"/>
              </a:spcBef>
              <a:buFont typeface="Arial" panose="020B0604020202020204" pitchFamily="34" charset="0"/>
              <a:buChar char="•"/>
            </a:pPr>
            <a:r>
              <a:rPr lang="en-GB" sz="2100" b="1" dirty="0">
                <a:latin typeface="Constantia" pitchFamily="18" charset="0"/>
                <a:cs typeface="Times New Roman" pitchFamily="18" charset="0"/>
                <a:sym typeface="Wingdings" pitchFamily="2" charset="2"/>
              </a:rPr>
              <a:t>Subtraction of gap voltage and drive signal imperfect due to</a:t>
            </a:r>
          </a:p>
          <a:p>
            <a:pPr marL="914400" lvl="1" indent="-457200">
              <a:spcBef>
                <a:spcPct val="20000"/>
              </a:spcBef>
              <a:buFont typeface="+mj-lt"/>
              <a:buAutoNum type="arabicPeriod"/>
            </a:pPr>
            <a:r>
              <a:rPr lang="en-GB" sz="2100" b="1" dirty="0">
                <a:latin typeface="Constantia" pitchFamily="18" charset="0"/>
                <a:cs typeface="Times New Roman" pitchFamily="18" charset="0"/>
                <a:sym typeface="Wingdings" pitchFamily="2" charset="2"/>
              </a:rPr>
              <a:t>Delay of cables and amplifier</a:t>
            </a:r>
          </a:p>
          <a:p>
            <a:pPr marL="914400" lvl="1" indent="-457200">
              <a:spcBef>
                <a:spcPct val="20000"/>
              </a:spcBef>
              <a:buFont typeface="+mj-lt"/>
              <a:buAutoNum type="arabicPeriod"/>
            </a:pPr>
            <a:r>
              <a:rPr lang="en-GB" sz="2100" b="1" dirty="0">
                <a:latin typeface="Constantia" pitchFamily="18" charset="0"/>
                <a:cs typeface="Times New Roman" pitchFamily="18" charset="0"/>
                <a:sym typeface="Wingdings" pitchFamily="2" charset="2"/>
              </a:rPr>
              <a:t>Parasitic resonances of amplifier and cavity system</a:t>
            </a:r>
          </a:p>
          <a:p>
            <a:pPr marL="914400" lvl="1" indent="-457200">
              <a:spcBef>
                <a:spcPct val="20000"/>
              </a:spcBef>
              <a:buFont typeface="+mj-lt"/>
              <a:buAutoNum type="arabicPeriod"/>
            </a:pPr>
            <a:endParaRPr lang="en-GB" sz="800" b="1" dirty="0">
              <a:latin typeface="Constantia" pitchFamily="18" charset="0"/>
              <a:cs typeface="Times New Roman" pitchFamily="18" charset="0"/>
              <a:sym typeface="Wingdings" pitchFamily="2" charset="2"/>
            </a:endParaRPr>
          </a:p>
          <a:p>
            <a:pPr lvl="1" algn="ctr">
              <a:spcBef>
                <a:spcPct val="20000"/>
              </a:spcBef>
            </a:pPr>
            <a:r>
              <a:rPr lang="en-GB" sz="2400" b="1" dirty="0">
                <a:solidFill>
                  <a:srgbClr val="1F497D"/>
                </a:solidFill>
                <a:latin typeface="Constantia" pitchFamily="18" charset="0"/>
                <a:cs typeface="Times New Roman" pitchFamily="18" charset="0"/>
                <a:sym typeface="Wingdings" pitchFamily="2" charset="2"/>
              </a:rPr>
              <a:t>Bandwidth </a:t>
            </a:r>
            <a:r>
              <a:rPr lang="en-GB" sz="2400" b="1" dirty="0">
                <a:solidFill>
                  <a:srgbClr val="1F497D"/>
                </a:solidFill>
                <a:latin typeface="Constantia" pitchFamily="18" charset="0"/>
                <a:cs typeface="Times New Roman" pitchFamily="18" charset="0"/>
                <a:sym typeface="Symbol" panose="05050102010706020507" pitchFamily="18" charset="2"/>
              </a:rPr>
              <a:t>       Achievable gain </a:t>
            </a:r>
            <a:endParaRPr lang="en-GB" sz="2400" b="1" dirty="0">
              <a:solidFill>
                <a:srgbClr val="1F497D"/>
              </a:solidFill>
              <a:latin typeface="Constantia" pitchFamily="18" charset="0"/>
              <a:cs typeface="Times New Roman" pitchFamily="18" charset="0"/>
              <a:sym typeface="Wingdings" pitchFamily="2" charset="2"/>
            </a:endParaRPr>
          </a:p>
          <a:p>
            <a:pPr lvl="1">
              <a:spcBef>
                <a:spcPct val="20000"/>
              </a:spcBef>
            </a:pPr>
            <a:endParaRPr lang="en-GB" sz="21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3569331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5" name="Straight Connector 254"/>
          <p:cNvCxnSpPr/>
          <p:nvPr/>
        </p:nvCxnSpPr>
        <p:spPr>
          <a:xfrm flipH="1">
            <a:off x="2319152" y="2887843"/>
            <a:ext cx="2212858"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pic>
        <p:nvPicPr>
          <p:cNvPr id="69" name="Picture 579" descr="X:\Photo_PS_Ring\DSC00676.JPG"/>
          <p:cNvPicPr>
            <a:picLocks noChangeAspect="1" noChangeArrowheads="1"/>
          </p:cNvPicPr>
          <p:nvPr/>
        </p:nvPicPr>
        <p:blipFill>
          <a:blip r:embed="rId3" cstate="print">
            <a:extLst>
              <a:ext uri="{28A0092B-C50C-407E-A947-70E740481C1C}">
                <a14:useLocalDpi xmlns:a14="http://schemas.microsoft.com/office/drawing/2010/main" val="0"/>
              </a:ext>
            </a:extLst>
          </a:blip>
          <a:srcRect l="1588" t="28909" r="3848" b="37984"/>
          <a:stretch>
            <a:fillRect/>
          </a:stretch>
        </p:blipFill>
        <p:spPr bwMode="auto">
          <a:xfrm>
            <a:off x="2388170" y="1483340"/>
            <a:ext cx="4223646" cy="1031260"/>
          </a:xfrm>
          <a:prstGeom prst="rect">
            <a:avLst/>
          </a:prstGeom>
          <a:noFill/>
          <a:ln>
            <a:noFill/>
          </a:ln>
          <a:effectLst>
            <a:outerShdw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8" name="Group 217"/>
          <p:cNvGrpSpPr/>
          <p:nvPr/>
        </p:nvGrpSpPr>
        <p:grpSpPr>
          <a:xfrm>
            <a:off x="5631527" y="2883147"/>
            <a:ext cx="3020104" cy="819751"/>
            <a:chOff x="5919832" y="2946846"/>
            <a:chExt cx="3405488" cy="888063"/>
          </a:xfrm>
        </p:grpSpPr>
        <p:sp>
          <p:nvSpPr>
            <p:cNvPr id="67" name="Rectangle 66"/>
            <p:cNvSpPr/>
            <p:nvPr/>
          </p:nvSpPr>
          <p:spPr>
            <a:xfrm>
              <a:off x="5919834" y="2950084"/>
              <a:ext cx="3405486" cy="884825"/>
            </a:xfrm>
            <a:prstGeom prst="rect">
              <a:avLst/>
            </a:prstGeom>
          </p:spPr>
          <p:txBody>
            <a:bodyPr wrap="square">
              <a:spAutoFit/>
            </a:bodyPr>
            <a:lstStyle/>
            <a:p>
              <a:r>
                <a:rPr lang="en-US" sz="1569" b="1" dirty="0">
                  <a:solidFill>
                    <a:prstClr val="black"/>
                  </a:solidFill>
                  <a:latin typeface="Constantia" panose="02030602050306030303" pitchFamily="18" charset="0"/>
                </a:rPr>
                <a:t>- Fast wide-band feedback </a:t>
              </a:r>
            </a:p>
            <a:p>
              <a:r>
                <a:rPr lang="en-US" sz="1569" b="1" dirty="0">
                  <a:solidFill>
                    <a:prstClr val="black"/>
                  </a:solidFill>
                  <a:latin typeface="Constantia" panose="02030602050306030303" pitchFamily="18" charset="0"/>
                </a:rPr>
                <a:t>   around amplifier (internal)</a:t>
              </a:r>
            </a:p>
            <a:p>
              <a:r>
                <a:rPr lang="en-US" sz="1569" b="1" dirty="0">
                  <a:solidFill>
                    <a:srgbClr val="C0504D"/>
                  </a:solidFill>
                  <a:latin typeface="Constantia" panose="02030602050306030303" pitchFamily="18" charset="0"/>
                  <a:sym typeface="Symbol"/>
                </a:rPr>
                <a:t>    Gain limited by delay</a:t>
              </a:r>
              <a:endParaRPr lang="en-US" sz="1569" b="1" baseline="-25000" dirty="0">
                <a:solidFill>
                  <a:srgbClr val="C0504D"/>
                </a:solidFill>
                <a:latin typeface="Constantia" panose="02030602050306030303" pitchFamily="18" charset="0"/>
              </a:endParaRPr>
            </a:p>
          </p:txBody>
        </p:sp>
        <p:sp>
          <p:nvSpPr>
            <p:cNvPr id="66" name="Rectangle 65"/>
            <p:cNvSpPr/>
            <p:nvPr/>
          </p:nvSpPr>
          <p:spPr>
            <a:xfrm>
              <a:off x="5919832" y="2946846"/>
              <a:ext cx="3405487" cy="8810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62" b="1" dirty="0">
                <a:solidFill>
                  <a:schemeClr val="tx1"/>
                </a:solidFill>
                <a:latin typeface="Constantia" panose="02030602050306030303" pitchFamily="18" charset="0"/>
              </a:endParaRPr>
            </a:p>
          </p:txBody>
        </p:sp>
      </p:grpSp>
      <p:sp>
        <p:nvSpPr>
          <p:cNvPr id="79" name="Rectangle 7"/>
          <p:cNvSpPr>
            <a:spLocks noChangeArrowheads="1"/>
          </p:cNvSpPr>
          <p:nvPr/>
        </p:nvSpPr>
        <p:spPr bwMode="auto">
          <a:xfrm>
            <a:off x="773723" y="882161"/>
            <a:ext cx="8137525" cy="773723"/>
          </a:xfrm>
          <a:prstGeom prst="rect">
            <a:avLst/>
          </a:prstGeom>
          <a:noFill/>
          <a:ln w="9525">
            <a:noFill/>
            <a:miter lim="800000"/>
            <a:headEnd/>
            <a:tailEnd/>
          </a:ln>
          <a:effectLst/>
        </p:spPr>
        <p:txBody>
          <a:bodyPr/>
          <a:lstStyle/>
          <a:p>
            <a:pPr marL="316531" lvl="1" indent="-316531">
              <a:spcBef>
                <a:spcPct val="20000"/>
              </a:spcBef>
              <a:buFont typeface="Arial" panose="020B0604020202020204" pitchFamily="34" charset="0"/>
              <a:buChar char="•"/>
            </a:pPr>
            <a:r>
              <a:rPr lang="en-US" sz="2215" b="1" dirty="0">
                <a:solidFill>
                  <a:srgbClr val="1F497D"/>
                </a:solidFill>
                <a:latin typeface="Constantia" pitchFamily="18" charset="0"/>
                <a:cs typeface="Times New Roman" pitchFamily="18" charset="0"/>
                <a:sym typeface="Wingdings" pitchFamily="2" charset="2"/>
              </a:rPr>
              <a:t>10 + 1 ferrite loaded cavities, tunable from 2.8…10 MHz</a:t>
            </a:r>
            <a:endParaRPr lang="en-US" sz="2215" b="1" baseline="-25000" dirty="0">
              <a:solidFill>
                <a:srgbClr val="1F497D"/>
              </a:solidFill>
              <a:latin typeface="Constantia" pitchFamily="18" charset="0"/>
              <a:cs typeface="Times New Roman" pitchFamily="18" charset="0"/>
              <a:sym typeface="Wingdings" pitchFamily="2" charset="2"/>
            </a:endParaRPr>
          </a:p>
        </p:txBody>
      </p:sp>
      <p:sp>
        <p:nvSpPr>
          <p:cNvPr id="112" name="Rectangle 684"/>
          <p:cNvSpPr>
            <a:spLocks noChangeArrowheads="1"/>
          </p:cNvSpPr>
          <p:nvPr/>
        </p:nvSpPr>
        <p:spPr bwMode="auto">
          <a:xfrm>
            <a:off x="492370" y="5368217"/>
            <a:ext cx="909638" cy="34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GB" altLang="en-US" sz="1662" dirty="0">
                <a:latin typeface="Constantia" panose="02030602050306030303" pitchFamily="18" charset="0"/>
              </a:rPr>
              <a:t>Drive</a:t>
            </a:r>
          </a:p>
        </p:txBody>
      </p:sp>
      <p:grpSp>
        <p:nvGrpSpPr>
          <p:cNvPr id="12" name="Group 11"/>
          <p:cNvGrpSpPr/>
          <p:nvPr/>
        </p:nvGrpSpPr>
        <p:grpSpPr>
          <a:xfrm>
            <a:off x="2954215" y="3161441"/>
            <a:ext cx="140677" cy="703385"/>
            <a:chOff x="2888616" y="2282692"/>
            <a:chExt cx="152400" cy="762000"/>
          </a:xfrm>
        </p:grpSpPr>
        <p:sp>
          <p:nvSpPr>
            <p:cNvPr id="4" name="Arc 3"/>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42" name="Arc 141"/>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43" name="Arc 142"/>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44" name="Arc 143"/>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45" name="Arc 144"/>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grpSp>
        <p:nvGrpSpPr>
          <p:cNvPr id="11" name="Group 10"/>
          <p:cNvGrpSpPr/>
          <p:nvPr/>
        </p:nvGrpSpPr>
        <p:grpSpPr>
          <a:xfrm>
            <a:off x="2100688" y="3185181"/>
            <a:ext cx="436928" cy="652338"/>
            <a:chOff x="1995716" y="2236837"/>
            <a:chExt cx="473339" cy="706700"/>
          </a:xfrm>
        </p:grpSpPr>
        <p:sp>
          <p:nvSpPr>
            <p:cNvPr id="5" name="Oval 4"/>
            <p:cNvSpPr/>
            <p:nvPr/>
          </p:nvSpPr>
          <p:spPr>
            <a:xfrm>
              <a:off x="1995716" y="2470198"/>
              <a:ext cx="473339" cy="4733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FF0000"/>
                </a:solidFill>
              </a:endParaRPr>
            </a:p>
          </p:txBody>
        </p:sp>
        <p:sp>
          <p:nvSpPr>
            <p:cNvPr id="146" name="Oval 145"/>
            <p:cNvSpPr/>
            <p:nvPr/>
          </p:nvSpPr>
          <p:spPr>
            <a:xfrm>
              <a:off x="1995716" y="2236837"/>
              <a:ext cx="473339" cy="4733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FF0000"/>
                </a:solidFill>
              </a:endParaRPr>
            </a:p>
          </p:txBody>
        </p:sp>
        <p:cxnSp>
          <p:nvCxnSpPr>
            <p:cNvPr id="8" name="Straight Arrow Connector 7"/>
            <p:cNvCxnSpPr/>
            <p:nvPr/>
          </p:nvCxnSpPr>
          <p:spPr>
            <a:xfrm flipH="1" flipV="1">
              <a:off x="2232385" y="2301744"/>
              <a:ext cx="994" cy="560182"/>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3727939" y="3215339"/>
            <a:ext cx="154329" cy="59559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grpSp>
        <p:nvGrpSpPr>
          <p:cNvPr id="13" name="Group 12"/>
          <p:cNvGrpSpPr/>
          <p:nvPr/>
        </p:nvGrpSpPr>
        <p:grpSpPr>
          <a:xfrm>
            <a:off x="3229140" y="3454574"/>
            <a:ext cx="407675" cy="131952"/>
            <a:chOff x="3400623" y="2600252"/>
            <a:chExt cx="441648" cy="142948"/>
          </a:xfrm>
        </p:grpSpPr>
        <p:cxnSp>
          <p:nvCxnSpPr>
            <p:cNvPr id="147" name="Straight Arrow Connector 146"/>
            <p:cNvCxnSpPr/>
            <p:nvPr/>
          </p:nvCxnSpPr>
          <p:spPr bwMode="auto">
            <a:xfrm>
              <a:off x="3400623" y="2600252"/>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17" name="Straight Connector 16"/>
          <p:cNvCxnSpPr/>
          <p:nvPr/>
        </p:nvCxnSpPr>
        <p:spPr>
          <a:xfrm flipV="1">
            <a:off x="3024554" y="2883142"/>
            <a:ext cx="0" cy="29014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3438853" y="2883141"/>
            <a:ext cx="0" cy="57143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3810459" y="2883142"/>
            <a:ext cx="0" cy="33219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flipV="1">
            <a:off x="3441634" y="3583474"/>
            <a:ext cx="0" cy="55965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V="1">
            <a:off x="3811343" y="3810930"/>
            <a:ext cx="0" cy="34050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3024554" y="3854692"/>
            <a:ext cx="0" cy="288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V="1">
            <a:off x="2319151" y="2883141"/>
            <a:ext cx="0" cy="30608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2319151" y="3837521"/>
            <a:ext cx="0" cy="31171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2325014" y="4143126"/>
            <a:ext cx="22069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Isosceles Triangle 33"/>
          <p:cNvSpPr/>
          <p:nvPr/>
        </p:nvSpPr>
        <p:spPr>
          <a:xfrm rot="5400000">
            <a:off x="1434667" y="3326650"/>
            <a:ext cx="433527" cy="367578"/>
          </a:xfrm>
          <a:prstGeom prs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FF0000"/>
              </a:solidFill>
            </a:endParaRPr>
          </a:p>
        </p:txBody>
      </p:sp>
      <p:cxnSp>
        <p:nvCxnSpPr>
          <p:cNvPr id="162" name="Straight Arrow Connector 161"/>
          <p:cNvCxnSpPr>
            <a:stCxn id="34" idx="0"/>
          </p:cNvCxnSpPr>
          <p:nvPr/>
        </p:nvCxnSpPr>
        <p:spPr>
          <a:xfrm>
            <a:off x="1835220" y="3510440"/>
            <a:ext cx="292587" cy="1478"/>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a:off x="1174969" y="3511377"/>
            <a:ext cx="292587" cy="1478"/>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178" name="Oval 177"/>
          <p:cNvSpPr/>
          <p:nvPr/>
        </p:nvSpPr>
        <p:spPr>
          <a:xfrm>
            <a:off x="728726" y="3289790"/>
            <a:ext cx="436928" cy="4369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FF0000"/>
              </a:solidFill>
            </a:endParaRPr>
          </a:p>
        </p:txBody>
      </p:sp>
      <p:sp>
        <p:nvSpPr>
          <p:cNvPr id="179" name="TextBox 178"/>
          <p:cNvSpPr txBox="1"/>
          <p:nvPr/>
        </p:nvSpPr>
        <p:spPr>
          <a:xfrm>
            <a:off x="757367" y="3231546"/>
            <a:ext cx="373820" cy="546945"/>
          </a:xfrm>
          <a:prstGeom prst="rect">
            <a:avLst/>
          </a:prstGeom>
          <a:noFill/>
          <a:ln>
            <a:noFill/>
          </a:ln>
        </p:spPr>
        <p:txBody>
          <a:bodyPr wrap="none" rtlCol="0">
            <a:spAutoFit/>
          </a:bodyPr>
          <a:lstStyle/>
          <a:p>
            <a:r>
              <a:rPr lang="en-GB" sz="2954" b="1" dirty="0">
                <a:solidFill>
                  <a:srgbClr val="FF0000"/>
                </a:solidFill>
              </a:rPr>
              <a:t>+</a:t>
            </a:r>
          </a:p>
        </p:txBody>
      </p:sp>
      <p:cxnSp>
        <p:nvCxnSpPr>
          <p:cNvPr id="180" name="Straight Arrow Connector 179"/>
          <p:cNvCxnSpPr/>
          <p:nvPr/>
        </p:nvCxnSpPr>
        <p:spPr>
          <a:xfrm>
            <a:off x="947189" y="2887844"/>
            <a:ext cx="0" cy="401946"/>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89" name="Straight Arrow Connector 188"/>
          <p:cNvCxnSpPr/>
          <p:nvPr/>
        </p:nvCxnSpPr>
        <p:spPr>
          <a:xfrm flipV="1">
            <a:off x="947189" y="3724151"/>
            <a:ext cx="0" cy="86103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194" name="Group 193"/>
          <p:cNvGrpSpPr/>
          <p:nvPr/>
        </p:nvGrpSpPr>
        <p:grpSpPr>
          <a:xfrm>
            <a:off x="4313546" y="3179806"/>
            <a:ext cx="436928" cy="652338"/>
            <a:chOff x="1995716" y="2236837"/>
            <a:chExt cx="473339" cy="706700"/>
          </a:xfrm>
        </p:grpSpPr>
        <p:sp>
          <p:nvSpPr>
            <p:cNvPr id="195" name="Oval 194"/>
            <p:cNvSpPr/>
            <p:nvPr/>
          </p:nvSpPr>
          <p:spPr>
            <a:xfrm>
              <a:off x="1995716" y="2470198"/>
              <a:ext cx="473339" cy="47333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196" name="Oval 195"/>
            <p:cNvSpPr/>
            <p:nvPr/>
          </p:nvSpPr>
          <p:spPr>
            <a:xfrm>
              <a:off x="1995716" y="2236837"/>
              <a:ext cx="473339" cy="47333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197" name="Straight Arrow Connector 196"/>
            <p:cNvCxnSpPr/>
            <p:nvPr/>
          </p:nvCxnSpPr>
          <p:spPr>
            <a:xfrm flipH="1" flipV="1">
              <a:off x="2232385" y="2301744"/>
              <a:ext cx="994" cy="56018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cxnSp>
        <p:nvCxnSpPr>
          <p:cNvPr id="198" name="Straight Connector 197"/>
          <p:cNvCxnSpPr/>
          <p:nvPr/>
        </p:nvCxnSpPr>
        <p:spPr>
          <a:xfrm flipV="1">
            <a:off x="4532010" y="2877765"/>
            <a:ext cx="0" cy="3060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V="1">
            <a:off x="4532010" y="3832145"/>
            <a:ext cx="0" cy="31171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11" name="Rectangle 210"/>
          <p:cNvSpPr/>
          <p:nvPr/>
        </p:nvSpPr>
        <p:spPr>
          <a:xfrm>
            <a:off x="1235621" y="2753162"/>
            <a:ext cx="803911" cy="27778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2" dirty="0">
                <a:solidFill>
                  <a:srgbClr val="FF0000"/>
                </a:solidFill>
                <a:latin typeface="Constantia" panose="02030602050306030303" pitchFamily="18" charset="0"/>
              </a:rPr>
              <a:t>FB ret.</a:t>
            </a:r>
          </a:p>
        </p:txBody>
      </p:sp>
      <p:cxnSp>
        <p:nvCxnSpPr>
          <p:cNvPr id="213" name="Straight Connector 212"/>
          <p:cNvCxnSpPr>
            <a:endCxn id="211" idx="1"/>
          </p:cNvCxnSpPr>
          <p:nvPr/>
        </p:nvCxnSpPr>
        <p:spPr>
          <a:xfrm>
            <a:off x="940474" y="2892054"/>
            <a:ext cx="29514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22" name="Oval 221"/>
          <p:cNvSpPr/>
          <p:nvPr/>
        </p:nvSpPr>
        <p:spPr>
          <a:xfrm>
            <a:off x="728726" y="4579994"/>
            <a:ext cx="436928" cy="43692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223" name="TextBox 222"/>
          <p:cNvSpPr txBox="1"/>
          <p:nvPr/>
        </p:nvSpPr>
        <p:spPr>
          <a:xfrm>
            <a:off x="757367" y="4521750"/>
            <a:ext cx="373820" cy="546945"/>
          </a:xfrm>
          <a:prstGeom prst="rect">
            <a:avLst/>
          </a:prstGeom>
          <a:noFill/>
        </p:spPr>
        <p:txBody>
          <a:bodyPr wrap="none" rtlCol="0">
            <a:spAutoFit/>
          </a:bodyPr>
          <a:lstStyle/>
          <a:p>
            <a:r>
              <a:rPr lang="en-GB" sz="2954" b="1" dirty="0"/>
              <a:t>+</a:t>
            </a:r>
          </a:p>
        </p:txBody>
      </p:sp>
      <p:sp>
        <p:nvSpPr>
          <p:cNvPr id="227" name="Snip Same Side Corner Rectangle 226"/>
          <p:cNvSpPr/>
          <p:nvPr/>
        </p:nvSpPr>
        <p:spPr>
          <a:xfrm>
            <a:off x="1717431" y="4624754"/>
            <a:ext cx="2559782" cy="353650"/>
          </a:xfrm>
          <a:prstGeom prst="snip2SameRect">
            <a:avLst>
              <a:gd name="adj1" fmla="val 50000"/>
              <a:gd name="adj2"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2" dirty="0">
                <a:solidFill>
                  <a:schemeClr val="tx1"/>
                </a:solidFill>
                <a:latin typeface="Constantia" panose="02030602050306030303" pitchFamily="18" charset="0"/>
              </a:rPr>
              <a:t>1-turn delay feedback</a:t>
            </a:r>
          </a:p>
        </p:txBody>
      </p:sp>
      <p:cxnSp>
        <p:nvCxnSpPr>
          <p:cNvPr id="230" name="Straight Arrow Connector 229"/>
          <p:cNvCxnSpPr/>
          <p:nvPr/>
        </p:nvCxnSpPr>
        <p:spPr>
          <a:xfrm flipH="1" flipV="1">
            <a:off x="1165653" y="4800656"/>
            <a:ext cx="551778"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35" name="Straight Arrow Connector 234"/>
          <p:cNvCxnSpPr/>
          <p:nvPr/>
        </p:nvCxnSpPr>
        <p:spPr>
          <a:xfrm flipH="1" flipV="1">
            <a:off x="946523" y="5016922"/>
            <a:ext cx="666" cy="3923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37" name="Straight Arrow Connector 236"/>
          <p:cNvCxnSpPr/>
          <p:nvPr/>
        </p:nvCxnSpPr>
        <p:spPr>
          <a:xfrm flipH="1">
            <a:off x="4275201" y="4800655"/>
            <a:ext cx="100018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a:off x="5275385" y="2877765"/>
            <a:ext cx="0" cy="19206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44" name="TextBox 243"/>
          <p:cNvSpPr txBox="1"/>
          <p:nvPr/>
        </p:nvSpPr>
        <p:spPr>
          <a:xfrm rot="16200000">
            <a:off x="4548591" y="3370076"/>
            <a:ext cx="627095" cy="291170"/>
          </a:xfrm>
          <a:prstGeom prst="rect">
            <a:avLst/>
          </a:prstGeom>
          <a:noFill/>
        </p:spPr>
        <p:txBody>
          <a:bodyPr wrap="none" rtlCol="0">
            <a:spAutoFit/>
          </a:bodyPr>
          <a:lstStyle/>
          <a:p>
            <a:r>
              <a:rPr lang="en-GB" sz="1292" b="1" dirty="0">
                <a:latin typeface="Constantia" panose="02030602050306030303" pitchFamily="18" charset="0"/>
              </a:rPr>
              <a:t>Beam</a:t>
            </a:r>
          </a:p>
        </p:txBody>
      </p:sp>
      <p:sp>
        <p:nvSpPr>
          <p:cNvPr id="245" name="TextBox 244"/>
          <p:cNvSpPr txBox="1"/>
          <p:nvPr/>
        </p:nvSpPr>
        <p:spPr>
          <a:xfrm rot="16200000">
            <a:off x="2136339" y="3370075"/>
            <a:ext cx="1002197" cy="291170"/>
          </a:xfrm>
          <a:prstGeom prst="rect">
            <a:avLst/>
          </a:prstGeom>
          <a:noFill/>
        </p:spPr>
        <p:txBody>
          <a:bodyPr wrap="none" rtlCol="0">
            <a:spAutoFit/>
          </a:bodyPr>
          <a:lstStyle/>
          <a:p>
            <a:r>
              <a:rPr lang="en-GB" sz="1292" b="1" dirty="0">
                <a:latin typeface="Constantia" panose="02030602050306030303" pitchFamily="18" charset="0"/>
              </a:rPr>
              <a:t>Final amp.</a:t>
            </a:r>
          </a:p>
        </p:txBody>
      </p:sp>
      <p:cxnSp>
        <p:nvCxnSpPr>
          <p:cNvPr id="253" name="Straight Connector 252"/>
          <p:cNvCxnSpPr/>
          <p:nvPr/>
        </p:nvCxnSpPr>
        <p:spPr>
          <a:xfrm>
            <a:off x="2029868" y="2889000"/>
            <a:ext cx="28928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6" name="Straight Connector 255"/>
          <p:cNvCxnSpPr/>
          <p:nvPr/>
        </p:nvCxnSpPr>
        <p:spPr>
          <a:xfrm flipH="1">
            <a:off x="4532010" y="2886558"/>
            <a:ext cx="743375"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9"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10 MHz RF system in CERN PS</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4478983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579" descr="X:\Photo_PS_Ring\DSC00676.JPG"/>
          <p:cNvPicPr>
            <a:picLocks noChangeAspect="1" noChangeArrowheads="1"/>
          </p:cNvPicPr>
          <p:nvPr/>
        </p:nvPicPr>
        <p:blipFill>
          <a:blip r:embed="rId3" cstate="print">
            <a:extLst>
              <a:ext uri="{28A0092B-C50C-407E-A947-70E740481C1C}">
                <a14:useLocalDpi xmlns:a14="http://schemas.microsoft.com/office/drawing/2010/main" val="0"/>
              </a:ext>
            </a:extLst>
          </a:blip>
          <a:srcRect l="1588" t="28909" r="3848" b="37984"/>
          <a:stretch>
            <a:fillRect/>
          </a:stretch>
        </p:blipFill>
        <p:spPr bwMode="auto">
          <a:xfrm>
            <a:off x="2388170" y="1483340"/>
            <a:ext cx="4223646" cy="1031260"/>
          </a:xfrm>
          <a:prstGeom prst="rect">
            <a:avLst/>
          </a:prstGeom>
          <a:noFill/>
          <a:ln>
            <a:noFill/>
          </a:ln>
          <a:effectLst>
            <a:outerShdw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8" name="Group 217"/>
          <p:cNvGrpSpPr/>
          <p:nvPr/>
        </p:nvGrpSpPr>
        <p:grpSpPr>
          <a:xfrm>
            <a:off x="5631527" y="2883147"/>
            <a:ext cx="3020104" cy="819751"/>
            <a:chOff x="5919832" y="2946846"/>
            <a:chExt cx="3405488" cy="888063"/>
          </a:xfrm>
        </p:grpSpPr>
        <p:sp>
          <p:nvSpPr>
            <p:cNvPr id="67" name="Rectangle 66"/>
            <p:cNvSpPr/>
            <p:nvPr/>
          </p:nvSpPr>
          <p:spPr>
            <a:xfrm>
              <a:off x="5919834" y="2950084"/>
              <a:ext cx="3405486" cy="884825"/>
            </a:xfrm>
            <a:prstGeom prst="rect">
              <a:avLst/>
            </a:prstGeom>
          </p:spPr>
          <p:txBody>
            <a:bodyPr wrap="square">
              <a:spAutoFit/>
            </a:bodyPr>
            <a:lstStyle/>
            <a:p>
              <a:r>
                <a:rPr lang="en-US" sz="1569" b="1" dirty="0">
                  <a:solidFill>
                    <a:prstClr val="black"/>
                  </a:solidFill>
                  <a:latin typeface="Constantia" panose="02030602050306030303" pitchFamily="18" charset="0"/>
                </a:rPr>
                <a:t>- Fast wide-band feedback </a:t>
              </a:r>
            </a:p>
            <a:p>
              <a:r>
                <a:rPr lang="en-US" sz="1569" b="1" dirty="0">
                  <a:solidFill>
                    <a:prstClr val="black"/>
                  </a:solidFill>
                  <a:latin typeface="Constantia" panose="02030602050306030303" pitchFamily="18" charset="0"/>
                </a:rPr>
                <a:t>   around amplifier (internal)</a:t>
              </a:r>
            </a:p>
            <a:p>
              <a:r>
                <a:rPr lang="en-US" sz="1569" b="1" dirty="0">
                  <a:solidFill>
                    <a:srgbClr val="C0504D"/>
                  </a:solidFill>
                  <a:latin typeface="Constantia" panose="02030602050306030303" pitchFamily="18" charset="0"/>
                  <a:sym typeface="Symbol"/>
                </a:rPr>
                <a:t>    Gain limited by delay</a:t>
              </a:r>
              <a:endParaRPr lang="en-US" sz="1569" b="1" baseline="-25000" dirty="0">
                <a:solidFill>
                  <a:srgbClr val="C0504D"/>
                </a:solidFill>
                <a:latin typeface="Constantia" panose="02030602050306030303" pitchFamily="18" charset="0"/>
              </a:endParaRPr>
            </a:p>
          </p:txBody>
        </p:sp>
        <p:sp>
          <p:nvSpPr>
            <p:cNvPr id="66" name="Rectangle 65"/>
            <p:cNvSpPr/>
            <p:nvPr/>
          </p:nvSpPr>
          <p:spPr>
            <a:xfrm>
              <a:off x="5919832" y="2946846"/>
              <a:ext cx="3405487" cy="8810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62" b="1" dirty="0">
                <a:solidFill>
                  <a:schemeClr val="tx1"/>
                </a:solidFill>
                <a:latin typeface="Constantia" panose="02030602050306030303" pitchFamily="18" charset="0"/>
              </a:endParaRPr>
            </a:p>
          </p:txBody>
        </p:sp>
      </p:grpSp>
      <p:sp>
        <p:nvSpPr>
          <p:cNvPr id="79" name="Rectangle 7"/>
          <p:cNvSpPr>
            <a:spLocks noChangeArrowheads="1"/>
          </p:cNvSpPr>
          <p:nvPr/>
        </p:nvSpPr>
        <p:spPr bwMode="auto">
          <a:xfrm>
            <a:off x="773723" y="882161"/>
            <a:ext cx="8137525" cy="773723"/>
          </a:xfrm>
          <a:prstGeom prst="rect">
            <a:avLst/>
          </a:prstGeom>
          <a:noFill/>
          <a:ln w="9525">
            <a:noFill/>
            <a:miter lim="800000"/>
            <a:headEnd/>
            <a:tailEnd/>
          </a:ln>
          <a:effectLst/>
        </p:spPr>
        <p:txBody>
          <a:bodyPr/>
          <a:lstStyle/>
          <a:p>
            <a:pPr marL="316531" lvl="1" indent="-316531">
              <a:spcBef>
                <a:spcPct val="20000"/>
              </a:spcBef>
              <a:buFont typeface="Arial" panose="020B0604020202020204" pitchFamily="34" charset="0"/>
              <a:buChar char="•"/>
            </a:pPr>
            <a:r>
              <a:rPr lang="en-US" sz="2215" b="1" dirty="0">
                <a:solidFill>
                  <a:srgbClr val="1F497D"/>
                </a:solidFill>
                <a:latin typeface="Constantia" pitchFamily="18" charset="0"/>
                <a:cs typeface="Times New Roman" pitchFamily="18" charset="0"/>
                <a:sym typeface="Wingdings" pitchFamily="2" charset="2"/>
              </a:rPr>
              <a:t>10 + 1 ferrite loaded cavities, tunable from 2.8…10 MHz</a:t>
            </a:r>
            <a:endParaRPr lang="en-US" sz="2215" b="1" baseline="-25000" dirty="0">
              <a:solidFill>
                <a:srgbClr val="1F497D"/>
              </a:solidFill>
              <a:latin typeface="Constantia" pitchFamily="18" charset="0"/>
              <a:cs typeface="Times New Roman" pitchFamily="18" charset="0"/>
              <a:sym typeface="Wingdings" pitchFamily="2" charset="2"/>
            </a:endParaRPr>
          </a:p>
        </p:txBody>
      </p:sp>
      <p:sp>
        <p:nvSpPr>
          <p:cNvPr id="112" name="Rectangle 684"/>
          <p:cNvSpPr>
            <a:spLocks noChangeArrowheads="1"/>
          </p:cNvSpPr>
          <p:nvPr/>
        </p:nvSpPr>
        <p:spPr bwMode="auto">
          <a:xfrm>
            <a:off x="492370" y="5368217"/>
            <a:ext cx="909638" cy="34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GB" altLang="en-US" sz="1662" dirty="0">
                <a:latin typeface="Constantia" panose="02030602050306030303" pitchFamily="18" charset="0"/>
              </a:rPr>
              <a:t>Drive</a:t>
            </a:r>
          </a:p>
        </p:txBody>
      </p:sp>
      <p:grpSp>
        <p:nvGrpSpPr>
          <p:cNvPr id="12" name="Group 11"/>
          <p:cNvGrpSpPr/>
          <p:nvPr/>
        </p:nvGrpSpPr>
        <p:grpSpPr>
          <a:xfrm>
            <a:off x="2954215" y="3161441"/>
            <a:ext cx="140677" cy="703385"/>
            <a:chOff x="2888616" y="2282692"/>
            <a:chExt cx="152400" cy="762000"/>
          </a:xfrm>
        </p:grpSpPr>
        <p:sp>
          <p:nvSpPr>
            <p:cNvPr id="4" name="Arc 3"/>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42" name="Arc 141"/>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43" name="Arc 142"/>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44" name="Arc 143"/>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145" name="Arc 144"/>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grpSp>
        <p:nvGrpSpPr>
          <p:cNvPr id="11" name="Group 10"/>
          <p:cNvGrpSpPr/>
          <p:nvPr/>
        </p:nvGrpSpPr>
        <p:grpSpPr>
          <a:xfrm>
            <a:off x="2100688" y="3185181"/>
            <a:ext cx="436928" cy="652338"/>
            <a:chOff x="1995716" y="2236837"/>
            <a:chExt cx="473339" cy="706700"/>
          </a:xfrm>
        </p:grpSpPr>
        <p:sp>
          <p:nvSpPr>
            <p:cNvPr id="5" name="Oval 4"/>
            <p:cNvSpPr/>
            <p:nvPr/>
          </p:nvSpPr>
          <p:spPr>
            <a:xfrm>
              <a:off x="1995716" y="2470198"/>
              <a:ext cx="473339" cy="473339"/>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0000FF"/>
                </a:solidFill>
              </a:endParaRPr>
            </a:p>
          </p:txBody>
        </p:sp>
        <p:sp>
          <p:nvSpPr>
            <p:cNvPr id="146" name="Oval 145"/>
            <p:cNvSpPr/>
            <p:nvPr/>
          </p:nvSpPr>
          <p:spPr>
            <a:xfrm>
              <a:off x="1995716" y="2236837"/>
              <a:ext cx="473339" cy="473339"/>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0000FF"/>
                </a:solidFill>
              </a:endParaRPr>
            </a:p>
          </p:txBody>
        </p:sp>
        <p:cxnSp>
          <p:nvCxnSpPr>
            <p:cNvPr id="8" name="Straight Arrow Connector 7"/>
            <p:cNvCxnSpPr/>
            <p:nvPr/>
          </p:nvCxnSpPr>
          <p:spPr>
            <a:xfrm flipH="1" flipV="1">
              <a:off x="2232385" y="2301744"/>
              <a:ext cx="994" cy="560182"/>
            </a:xfrm>
            <a:prstGeom prst="straightConnector1">
              <a:avLst/>
            </a:prstGeom>
            <a:ln w="2540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3727939" y="3215339"/>
            <a:ext cx="154329" cy="59559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grpSp>
        <p:nvGrpSpPr>
          <p:cNvPr id="13" name="Group 12"/>
          <p:cNvGrpSpPr/>
          <p:nvPr/>
        </p:nvGrpSpPr>
        <p:grpSpPr>
          <a:xfrm>
            <a:off x="3229140" y="3454574"/>
            <a:ext cx="407675" cy="131952"/>
            <a:chOff x="3400623" y="2600252"/>
            <a:chExt cx="441648" cy="142948"/>
          </a:xfrm>
        </p:grpSpPr>
        <p:cxnSp>
          <p:nvCxnSpPr>
            <p:cNvPr id="147" name="Straight Arrow Connector 146"/>
            <p:cNvCxnSpPr/>
            <p:nvPr/>
          </p:nvCxnSpPr>
          <p:spPr bwMode="auto">
            <a:xfrm>
              <a:off x="3400623" y="2600252"/>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17" name="Straight Connector 16"/>
          <p:cNvCxnSpPr/>
          <p:nvPr/>
        </p:nvCxnSpPr>
        <p:spPr>
          <a:xfrm flipV="1">
            <a:off x="3024554" y="2883142"/>
            <a:ext cx="0" cy="29014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3438853" y="2883141"/>
            <a:ext cx="0" cy="57143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3810459" y="2883142"/>
            <a:ext cx="0" cy="33219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flipV="1">
            <a:off x="3441634" y="3583474"/>
            <a:ext cx="0" cy="55965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V="1">
            <a:off x="3811343" y="3810930"/>
            <a:ext cx="0" cy="34050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3024554" y="3854692"/>
            <a:ext cx="0" cy="288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2319151" y="3837521"/>
            <a:ext cx="0" cy="31171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2325014" y="4143126"/>
            <a:ext cx="22069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Isosceles Triangle 33"/>
          <p:cNvSpPr/>
          <p:nvPr/>
        </p:nvSpPr>
        <p:spPr>
          <a:xfrm rot="5400000">
            <a:off x="1434667" y="3326650"/>
            <a:ext cx="433527" cy="367578"/>
          </a:xfrm>
          <a:prstGeom prst="triangl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0000FF"/>
              </a:solidFill>
            </a:endParaRPr>
          </a:p>
        </p:txBody>
      </p:sp>
      <p:cxnSp>
        <p:nvCxnSpPr>
          <p:cNvPr id="162" name="Straight Arrow Connector 161"/>
          <p:cNvCxnSpPr>
            <a:stCxn id="34" idx="0"/>
          </p:cNvCxnSpPr>
          <p:nvPr/>
        </p:nvCxnSpPr>
        <p:spPr>
          <a:xfrm>
            <a:off x="1835220" y="3510440"/>
            <a:ext cx="292587" cy="1478"/>
          </a:xfrm>
          <a:prstGeom prst="straightConnector1">
            <a:avLst/>
          </a:prstGeom>
          <a:ln w="2540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a:off x="1174969" y="3511377"/>
            <a:ext cx="292587" cy="1478"/>
          </a:xfrm>
          <a:prstGeom prst="straightConnector1">
            <a:avLst/>
          </a:prstGeom>
          <a:ln w="2540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sp>
        <p:nvSpPr>
          <p:cNvPr id="178" name="Oval 177"/>
          <p:cNvSpPr/>
          <p:nvPr/>
        </p:nvSpPr>
        <p:spPr>
          <a:xfrm>
            <a:off x="728726" y="3289790"/>
            <a:ext cx="436928" cy="436928"/>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solidFill>
                <a:srgbClr val="0000FF"/>
              </a:solidFill>
            </a:endParaRPr>
          </a:p>
        </p:txBody>
      </p:sp>
      <p:sp>
        <p:nvSpPr>
          <p:cNvPr id="179" name="TextBox 178"/>
          <p:cNvSpPr txBox="1"/>
          <p:nvPr/>
        </p:nvSpPr>
        <p:spPr>
          <a:xfrm>
            <a:off x="757367" y="3231546"/>
            <a:ext cx="373820" cy="546945"/>
          </a:xfrm>
          <a:prstGeom prst="rect">
            <a:avLst/>
          </a:prstGeom>
          <a:noFill/>
          <a:ln>
            <a:noFill/>
          </a:ln>
        </p:spPr>
        <p:txBody>
          <a:bodyPr wrap="none" rtlCol="0">
            <a:spAutoFit/>
          </a:bodyPr>
          <a:lstStyle/>
          <a:p>
            <a:r>
              <a:rPr lang="en-GB" sz="2954" b="1" dirty="0">
                <a:solidFill>
                  <a:srgbClr val="0000FF"/>
                </a:solidFill>
              </a:rPr>
              <a:t>+</a:t>
            </a:r>
          </a:p>
        </p:txBody>
      </p:sp>
      <p:cxnSp>
        <p:nvCxnSpPr>
          <p:cNvPr id="180" name="Straight Arrow Connector 179"/>
          <p:cNvCxnSpPr/>
          <p:nvPr/>
        </p:nvCxnSpPr>
        <p:spPr>
          <a:xfrm>
            <a:off x="947189" y="2887844"/>
            <a:ext cx="0" cy="401946"/>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89" name="Straight Arrow Connector 188"/>
          <p:cNvCxnSpPr/>
          <p:nvPr/>
        </p:nvCxnSpPr>
        <p:spPr>
          <a:xfrm flipV="1">
            <a:off x="947189" y="3724151"/>
            <a:ext cx="0" cy="861038"/>
          </a:xfrm>
          <a:prstGeom prst="straightConnector1">
            <a:avLst/>
          </a:prstGeom>
          <a:ln w="2540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194" name="Group 193"/>
          <p:cNvGrpSpPr/>
          <p:nvPr/>
        </p:nvGrpSpPr>
        <p:grpSpPr>
          <a:xfrm>
            <a:off x="4313546" y="3179806"/>
            <a:ext cx="436928" cy="652338"/>
            <a:chOff x="1995716" y="2236837"/>
            <a:chExt cx="473339" cy="706700"/>
          </a:xfrm>
        </p:grpSpPr>
        <p:sp>
          <p:nvSpPr>
            <p:cNvPr id="195" name="Oval 194"/>
            <p:cNvSpPr/>
            <p:nvPr/>
          </p:nvSpPr>
          <p:spPr>
            <a:xfrm>
              <a:off x="1995716" y="2470198"/>
              <a:ext cx="473339" cy="47333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196" name="Oval 195"/>
            <p:cNvSpPr/>
            <p:nvPr/>
          </p:nvSpPr>
          <p:spPr>
            <a:xfrm>
              <a:off x="1995716" y="2236837"/>
              <a:ext cx="473339" cy="47333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197" name="Straight Arrow Connector 196"/>
            <p:cNvCxnSpPr/>
            <p:nvPr/>
          </p:nvCxnSpPr>
          <p:spPr>
            <a:xfrm flipH="1" flipV="1">
              <a:off x="2232385" y="2301744"/>
              <a:ext cx="994" cy="56018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cxnSp>
        <p:nvCxnSpPr>
          <p:cNvPr id="198" name="Straight Connector 197"/>
          <p:cNvCxnSpPr/>
          <p:nvPr/>
        </p:nvCxnSpPr>
        <p:spPr>
          <a:xfrm flipV="1">
            <a:off x="4532010" y="2877765"/>
            <a:ext cx="0" cy="3060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V="1">
            <a:off x="4532010" y="3832145"/>
            <a:ext cx="0" cy="31171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11" name="Rectangle 210"/>
          <p:cNvSpPr/>
          <p:nvPr/>
        </p:nvSpPr>
        <p:spPr>
          <a:xfrm>
            <a:off x="1235621" y="2753162"/>
            <a:ext cx="803911" cy="27778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2" dirty="0">
                <a:solidFill>
                  <a:srgbClr val="FF0000"/>
                </a:solidFill>
                <a:latin typeface="Constantia" panose="02030602050306030303" pitchFamily="18" charset="0"/>
              </a:rPr>
              <a:t>FB ret.</a:t>
            </a:r>
          </a:p>
        </p:txBody>
      </p:sp>
      <p:cxnSp>
        <p:nvCxnSpPr>
          <p:cNvPr id="213" name="Straight Connector 212"/>
          <p:cNvCxnSpPr>
            <a:endCxn id="211" idx="1"/>
          </p:cNvCxnSpPr>
          <p:nvPr/>
        </p:nvCxnSpPr>
        <p:spPr>
          <a:xfrm>
            <a:off x="940474" y="2892054"/>
            <a:ext cx="29514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19" name="Group 218"/>
          <p:cNvGrpSpPr/>
          <p:nvPr/>
        </p:nvGrpSpPr>
        <p:grpSpPr>
          <a:xfrm>
            <a:off x="5626343" y="4200237"/>
            <a:ext cx="3025288" cy="598220"/>
            <a:chOff x="5913988" y="4045188"/>
            <a:chExt cx="3411331" cy="648072"/>
          </a:xfrm>
        </p:grpSpPr>
        <p:sp>
          <p:nvSpPr>
            <p:cNvPr id="68" name="Rectangle 67"/>
            <p:cNvSpPr/>
            <p:nvPr/>
          </p:nvSpPr>
          <p:spPr>
            <a:xfrm>
              <a:off x="5919833" y="4045188"/>
              <a:ext cx="3405486" cy="648072"/>
            </a:xfrm>
            <a:prstGeom prst="rect">
              <a:avLst/>
            </a:prstGeom>
            <a:noFill/>
            <a:ln>
              <a:solidFill>
                <a:srgbClr val="0039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62" b="1" dirty="0">
                <a:solidFill>
                  <a:schemeClr val="tx1"/>
                </a:solidFill>
                <a:latin typeface="Constantia" panose="02030602050306030303" pitchFamily="18" charset="0"/>
              </a:endParaRPr>
            </a:p>
          </p:txBody>
        </p:sp>
        <p:sp>
          <p:nvSpPr>
            <p:cNvPr id="217" name="Rectangle 216"/>
            <p:cNvSpPr/>
            <p:nvPr/>
          </p:nvSpPr>
          <p:spPr>
            <a:xfrm>
              <a:off x="5913988" y="4061447"/>
              <a:ext cx="3411331" cy="623227"/>
            </a:xfrm>
            <a:prstGeom prst="rect">
              <a:avLst/>
            </a:prstGeom>
          </p:spPr>
          <p:txBody>
            <a:bodyPr wrap="square">
              <a:spAutoFit/>
            </a:bodyPr>
            <a:lstStyle/>
            <a:p>
              <a:r>
                <a:rPr lang="en-US" sz="1569" b="1" dirty="0">
                  <a:solidFill>
                    <a:prstClr val="black"/>
                  </a:solidFill>
                  <a:latin typeface="Constantia" panose="02030602050306030303" pitchFamily="18" charset="0"/>
                </a:rPr>
                <a:t>- 1-turn delay feedback</a:t>
              </a:r>
            </a:p>
            <a:p>
              <a:r>
                <a:rPr lang="en-US" sz="1569" b="1" dirty="0">
                  <a:solidFill>
                    <a:srgbClr val="C0504D"/>
                  </a:solidFill>
                  <a:latin typeface="Constantia" panose="02030602050306030303" pitchFamily="18" charset="0"/>
                  <a:sym typeface="Symbol"/>
                </a:rPr>
                <a:t>    High gain at </a:t>
              </a:r>
              <a:r>
                <a:rPr lang="en-US" sz="1569" b="1" i="1" dirty="0">
                  <a:solidFill>
                    <a:srgbClr val="C0504D"/>
                  </a:solidFill>
                  <a:latin typeface="Constantia" panose="02030602050306030303" pitchFamily="18" charset="0"/>
                  <a:sym typeface="Symbol"/>
                </a:rPr>
                <a:t>n</a:t>
              </a:r>
              <a:r>
                <a:rPr lang="en-US" sz="1569" b="1" dirty="0">
                  <a:solidFill>
                    <a:srgbClr val="C0504D"/>
                  </a:solidFill>
                  <a:latin typeface="Constantia" panose="02030602050306030303" pitchFamily="18" charset="0"/>
                  <a:sym typeface="Symbol"/>
                </a:rPr>
                <a:t>  </a:t>
              </a:r>
              <a:r>
                <a:rPr lang="en-US" sz="1569" b="1" i="1" dirty="0" err="1">
                  <a:solidFill>
                    <a:srgbClr val="C0504D"/>
                  </a:solidFill>
                  <a:latin typeface="Constantia" panose="02030602050306030303" pitchFamily="18" charset="0"/>
                  <a:sym typeface="Symbol"/>
                </a:rPr>
                <a:t>f</a:t>
              </a:r>
              <a:r>
                <a:rPr lang="en-US" sz="1569" b="1" baseline="-25000" dirty="0" err="1">
                  <a:solidFill>
                    <a:srgbClr val="C0504D"/>
                  </a:solidFill>
                  <a:latin typeface="Constantia" panose="02030602050306030303" pitchFamily="18" charset="0"/>
                  <a:sym typeface="Symbol"/>
                </a:rPr>
                <a:t>rev</a:t>
              </a:r>
              <a:endParaRPr lang="en-US" sz="1569" b="1" baseline="-25000" dirty="0">
                <a:solidFill>
                  <a:srgbClr val="C0504D"/>
                </a:solidFill>
                <a:latin typeface="Constantia" panose="02030602050306030303" pitchFamily="18" charset="0"/>
              </a:endParaRPr>
            </a:p>
          </p:txBody>
        </p:sp>
      </p:grpSp>
      <p:sp>
        <p:nvSpPr>
          <p:cNvPr id="222" name="Oval 221"/>
          <p:cNvSpPr/>
          <p:nvPr/>
        </p:nvSpPr>
        <p:spPr>
          <a:xfrm>
            <a:off x="728726" y="4579994"/>
            <a:ext cx="436928" cy="436928"/>
          </a:xfrm>
          <a:prstGeom prst="ellipse">
            <a:avLst/>
          </a:prstGeom>
          <a:noFill/>
          <a:ln w="254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223" name="TextBox 222"/>
          <p:cNvSpPr txBox="1"/>
          <p:nvPr/>
        </p:nvSpPr>
        <p:spPr>
          <a:xfrm>
            <a:off x="757367" y="4521750"/>
            <a:ext cx="373820" cy="546945"/>
          </a:xfrm>
          <a:prstGeom prst="rect">
            <a:avLst/>
          </a:prstGeom>
          <a:noFill/>
          <a:ln w="25400">
            <a:noFill/>
          </a:ln>
        </p:spPr>
        <p:txBody>
          <a:bodyPr wrap="none" rtlCol="0">
            <a:spAutoFit/>
          </a:bodyPr>
          <a:lstStyle/>
          <a:p>
            <a:r>
              <a:rPr lang="en-GB" sz="2954" b="1" dirty="0">
                <a:solidFill>
                  <a:srgbClr val="0000FF"/>
                </a:solidFill>
              </a:rPr>
              <a:t>+</a:t>
            </a:r>
          </a:p>
        </p:txBody>
      </p:sp>
      <p:sp>
        <p:nvSpPr>
          <p:cNvPr id="227" name="Snip Same Side Corner Rectangle 226"/>
          <p:cNvSpPr/>
          <p:nvPr/>
        </p:nvSpPr>
        <p:spPr>
          <a:xfrm>
            <a:off x="1717431" y="4624754"/>
            <a:ext cx="2559782" cy="353650"/>
          </a:xfrm>
          <a:prstGeom prst="snip2SameRect">
            <a:avLst>
              <a:gd name="adj1" fmla="val 50000"/>
              <a:gd name="adj2" fmla="val 50000"/>
            </a:avLst>
          </a:prstGeom>
          <a:noFill/>
          <a:ln w="254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2" dirty="0">
                <a:solidFill>
                  <a:srgbClr val="0000FF"/>
                </a:solidFill>
                <a:latin typeface="Constantia" panose="02030602050306030303" pitchFamily="18" charset="0"/>
              </a:rPr>
              <a:t>1-turn delay feedback</a:t>
            </a:r>
          </a:p>
        </p:txBody>
      </p:sp>
      <p:cxnSp>
        <p:nvCxnSpPr>
          <p:cNvPr id="230" name="Straight Arrow Connector 229"/>
          <p:cNvCxnSpPr/>
          <p:nvPr/>
        </p:nvCxnSpPr>
        <p:spPr>
          <a:xfrm flipH="1" flipV="1">
            <a:off x="1165653" y="4800656"/>
            <a:ext cx="551778" cy="0"/>
          </a:xfrm>
          <a:prstGeom prst="straightConnector1">
            <a:avLst/>
          </a:prstGeom>
          <a:ln w="2540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35" name="Straight Arrow Connector 234"/>
          <p:cNvCxnSpPr/>
          <p:nvPr/>
        </p:nvCxnSpPr>
        <p:spPr>
          <a:xfrm flipH="1" flipV="1">
            <a:off x="946523" y="5016922"/>
            <a:ext cx="666" cy="3923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37" name="Straight Arrow Connector 236"/>
          <p:cNvCxnSpPr/>
          <p:nvPr/>
        </p:nvCxnSpPr>
        <p:spPr>
          <a:xfrm flipH="1">
            <a:off x="4275201" y="4800655"/>
            <a:ext cx="1000183" cy="0"/>
          </a:xfrm>
          <a:prstGeom prst="straightConnector1">
            <a:avLst/>
          </a:prstGeom>
          <a:ln w="2540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a:off x="5275385" y="2877765"/>
            <a:ext cx="0" cy="1920692"/>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sp>
        <p:nvSpPr>
          <p:cNvPr id="244" name="TextBox 243"/>
          <p:cNvSpPr txBox="1"/>
          <p:nvPr/>
        </p:nvSpPr>
        <p:spPr>
          <a:xfrm rot="16200000">
            <a:off x="4548591" y="3370076"/>
            <a:ext cx="627095" cy="291170"/>
          </a:xfrm>
          <a:prstGeom prst="rect">
            <a:avLst/>
          </a:prstGeom>
          <a:noFill/>
        </p:spPr>
        <p:txBody>
          <a:bodyPr wrap="none" rtlCol="0">
            <a:spAutoFit/>
          </a:bodyPr>
          <a:lstStyle/>
          <a:p>
            <a:r>
              <a:rPr lang="en-GB" sz="1292" b="1" dirty="0">
                <a:latin typeface="Constantia" panose="02030602050306030303" pitchFamily="18" charset="0"/>
              </a:rPr>
              <a:t>Beam</a:t>
            </a:r>
          </a:p>
        </p:txBody>
      </p:sp>
      <p:sp>
        <p:nvSpPr>
          <p:cNvPr id="245" name="TextBox 244"/>
          <p:cNvSpPr txBox="1"/>
          <p:nvPr/>
        </p:nvSpPr>
        <p:spPr>
          <a:xfrm rot="16200000">
            <a:off x="2136339" y="3370075"/>
            <a:ext cx="1002197" cy="291170"/>
          </a:xfrm>
          <a:prstGeom prst="rect">
            <a:avLst/>
          </a:prstGeom>
          <a:noFill/>
        </p:spPr>
        <p:txBody>
          <a:bodyPr wrap="none" rtlCol="0">
            <a:spAutoFit/>
          </a:bodyPr>
          <a:lstStyle/>
          <a:p>
            <a:r>
              <a:rPr lang="en-GB" sz="1292" b="1" dirty="0">
                <a:latin typeface="Constantia" panose="02030602050306030303" pitchFamily="18" charset="0"/>
              </a:rPr>
              <a:t>Final amp.</a:t>
            </a:r>
          </a:p>
        </p:txBody>
      </p:sp>
      <p:cxnSp>
        <p:nvCxnSpPr>
          <p:cNvPr id="253" name="Straight Connector 252"/>
          <p:cNvCxnSpPr/>
          <p:nvPr/>
        </p:nvCxnSpPr>
        <p:spPr>
          <a:xfrm>
            <a:off x="2029868" y="2889000"/>
            <a:ext cx="28928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4532010" y="2886558"/>
            <a:ext cx="743375" cy="0"/>
          </a:xfrm>
          <a:prstGeom prst="line">
            <a:avLst/>
          </a:prstGeom>
          <a:ln w="25400">
            <a:solidFill>
              <a:srgbClr val="0000FF"/>
            </a:solidFill>
            <a:round/>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V="1">
            <a:off x="2319151" y="2877765"/>
            <a:ext cx="0" cy="311457"/>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2319152" y="2887843"/>
            <a:ext cx="2212858" cy="0"/>
          </a:xfrm>
          <a:prstGeom prst="line">
            <a:avLst/>
          </a:prstGeom>
          <a:ln w="25400">
            <a:solidFill>
              <a:srgbClr val="0000FF"/>
            </a:solidFill>
            <a:round/>
          </a:ln>
        </p:spPr>
        <p:style>
          <a:lnRef idx="1">
            <a:schemeClr val="accent1"/>
          </a:lnRef>
          <a:fillRef idx="0">
            <a:schemeClr val="accent1"/>
          </a:fillRef>
          <a:effectRef idx="0">
            <a:schemeClr val="accent1"/>
          </a:effectRef>
          <a:fontRef idx="minor">
            <a:schemeClr val="tx1"/>
          </a:fontRef>
        </p:style>
      </p:cxnSp>
      <p:sp>
        <p:nvSpPr>
          <p:cNvPr id="6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RF feedback with 1-turn delay</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211361869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190" y="4082538"/>
            <a:ext cx="2854956" cy="21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2708" y="1721598"/>
            <a:ext cx="3137973" cy="2220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6560567" y="1735639"/>
            <a:ext cx="1957304" cy="1993846"/>
            <a:chOff x="6705600" y="1611048"/>
            <a:chExt cx="2120413" cy="2160000"/>
          </a:xfrm>
        </p:grpSpPr>
        <p:pic>
          <p:nvPicPr>
            <p:cNvPr id="26" name="Picture 5" descr="Y:\Sections\FB\Damien\Measures\Measures_On_CAV51_20120824_1TFB\FBon.PNG"/>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50000" contrast="50000"/>
                      </a14:imgEffect>
                    </a14:imgLayer>
                  </a14:imgProps>
                </a:ext>
                <a:ext uri="{28A0092B-C50C-407E-A947-70E740481C1C}">
                  <a14:useLocalDpi xmlns:a14="http://schemas.microsoft.com/office/drawing/2010/main" val="0"/>
                </a:ext>
              </a:extLst>
            </a:blip>
            <a:srcRect l="10528" t="16557" r="51127" b="7300"/>
            <a:stretch/>
          </p:blipFill>
          <p:spPr bwMode="auto">
            <a:xfrm>
              <a:off x="6705600" y="1611048"/>
              <a:ext cx="2120413" cy="2160000"/>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5" descr="Y:\Sections\FB\Damien\Measures\Measures_On_CAV51_20120824_1TFB\FBon.PNG"/>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50000" contrast="50000"/>
                      </a14:imgEffect>
                    </a14:imgLayer>
                  </a14:imgProps>
                </a:ext>
                <a:ext uri="{28A0092B-C50C-407E-A947-70E740481C1C}">
                  <a14:useLocalDpi xmlns:a14="http://schemas.microsoft.com/office/drawing/2010/main" val="0"/>
                </a:ext>
              </a:extLst>
            </a:blip>
            <a:srcRect l="26164" t="16557" r="62467" b="75272"/>
            <a:stretch/>
          </p:blipFill>
          <p:spPr bwMode="auto">
            <a:xfrm>
              <a:off x="6722386" y="1611048"/>
              <a:ext cx="628650" cy="23177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4097656" y="1750292"/>
            <a:ext cx="1966790" cy="1980554"/>
            <a:chOff x="4037447" y="1626923"/>
            <a:chExt cx="2130689" cy="2145600"/>
          </a:xfrm>
        </p:grpSpPr>
        <p:pic>
          <p:nvPicPr>
            <p:cNvPr id="25" name="Picture 3" descr="Y:\Sections\FB\Damien\Measures\Measures_On_CAV51_20120824_1TFB\FBoff.PNG"/>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brightnessContrast bright="50000" contrast="50000"/>
                      </a14:imgEffect>
                    </a14:imgLayer>
                  </a14:imgProps>
                </a:ext>
                <a:ext uri="{28A0092B-C50C-407E-A947-70E740481C1C}">
                  <a14:useLocalDpi xmlns:a14="http://schemas.microsoft.com/office/drawing/2010/main" val="0"/>
                </a:ext>
              </a:extLst>
            </a:blip>
            <a:srcRect l="10321" t="17565" r="51268" b="7325"/>
            <a:stretch/>
          </p:blipFill>
          <p:spPr bwMode="auto">
            <a:xfrm>
              <a:off x="4038600" y="1626923"/>
              <a:ext cx="2129536" cy="2145600"/>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3" descr="Y:\Sections\FB\Damien\Measures\Measures_On_CAV51_20120824_1TFB\FBoff.PNG"/>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brightnessContrast bright="50000" contrast="50000"/>
                      </a14:imgEffect>
                    </a14:imgLayer>
                  </a14:imgProps>
                </a:ext>
                <a:ext uri="{28A0092B-C50C-407E-A947-70E740481C1C}">
                  <a14:useLocalDpi xmlns:a14="http://schemas.microsoft.com/office/drawing/2010/main" val="0"/>
                </a:ext>
              </a:extLst>
            </a:blip>
            <a:srcRect l="10321" t="25272" r="76851" b="66699"/>
            <a:stretch/>
          </p:blipFill>
          <p:spPr bwMode="auto">
            <a:xfrm>
              <a:off x="4037447" y="1626923"/>
              <a:ext cx="711200" cy="229393"/>
            </a:xfrm>
            <a:prstGeom prst="rect">
              <a:avLst/>
            </a:prstGeom>
            <a:noFill/>
            <a:extLst>
              <a:ext uri="{909E8E84-426E-40DD-AFC4-6F175D3DCCD1}">
                <a14:hiddenFill xmlns:a14="http://schemas.microsoft.com/office/drawing/2010/main">
                  <a:solidFill>
                    <a:srgbClr val="FFFFFF"/>
                  </a:solidFill>
                </a14:hiddenFill>
              </a:ext>
            </a:extLst>
          </p:spPr>
        </p:pic>
      </p:grpSp>
      <p:sp>
        <p:nvSpPr>
          <p:cNvPr id="48" name="TextBox 47"/>
          <p:cNvSpPr txBox="1"/>
          <p:nvPr/>
        </p:nvSpPr>
        <p:spPr>
          <a:xfrm>
            <a:off x="4139301" y="3689700"/>
            <a:ext cx="1883804" cy="291170"/>
          </a:xfrm>
          <a:prstGeom prst="rect">
            <a:avLst/>
          </a:prstGeom>
          <a:noFill/>
        </p:spPr>
        <p:txBody>
          <a:bodyPr wrap="square" rtlCol="0">
            <a:spAutoFit/>
          </a:bodyPr>
          <a:lstStyle/>
          <a:p>
            <a:r>
              <a:rPr lang="en-US" sz="1292" b="1" dirty="0">
                <a:latin typeface="Constantia" panose="02030602050306030303" pitchFamily="18" charset="0"/>
              </a:rPr>
              <a:t>Frequency</a:t>
            </a:r>
            <a:endParaRPr lang="en-GB" sz="1292" b="1" dirty="0">
              <a:latin typeface="Constantia" panose="02030602050306030303" pitchFamily="18" charset="0"/>
            </a:endParaRPr>
          </a:p>
        </p:txBody>
      </p:sp>
      <p:sp>
        <p:nvSpPr>
          <p:cNvPr id="49" name="TextBox 48"/>
          <p:cNvSpPr txBox="1"/>
          <p:nvPr/>
        </p:nvSpPr>
        <p:spPr>
          <a:xfrm>
            <a:off x="6590105" y="3690416"/>
            <a:ext cx="1883804" cy="291170"/>
          </a:xfrm>
          <a:prstGeom prst="rect">
            <a:avLst/>
          </a:prstGeom>
          <a:noFill/>
        </p:spPr>
        <p:txBody>
          <a:bodyPr wrap="square" rtlCol="0">
            <a:spAutoFit/>
          </a:bodyPr>
          <a:lstStyle/>
          <a:p>
            <a:r>
              <a:rPr lang="en-US" sz="1292" b="1" dirty="0">
                <a:latin typeface="Constantia" panose="02030602050306030303" pitchFamily="18" charset="0"/>
              </a:rPr>
              <a:t>Frequency</a:t>
            </a:r>
            <a:endParaRPr lang="en-GB" sz="1292" b="1" dirty="0">
              <a:latin typeface="Constantia" panose="02030602050306030303" pitchFamily="18" charset="0"/>
            </a:endParaRPr>
          </a:p>
        </p:txBody>
      </p:sp>
      <p:sp>
        <p:nvSpPr>
          <p:cNvPr id="50" name="TextBox 49"/>
          <p:cNvSpPr txBox="1"/>
          <p:nvPr/>
        </p:nvSpPr>
        <p:spPr>
          <a:xfrm rot="16200000">
            <a:off x="3050247" y="2581812"/>
            <a:ext cx="1883804" cy="291170"/>
          </a:xfrm>
          <a:prstGeom prst="rect">
            <a:avLst/>
          </a:prstGeom>
          <a:noFill/>
        </p:spPr>
        <p:txBody>
          <a:bodyPr wrap="square" rtlCol="0">
            <a:spAutoFit/>
          </a:bodyPr>
          <a:lstStyle/>
          <a:p>
            <a:r>
              <a:rPr lang="en-US" sz="1292" b="1" dirty="0">
                <a:latin typeface="Constantia" panose="02030602050306030303" pitchFamily="18" charset="0"/>
              </a:rPr>
              <a:t>Log. Amplitude [dB]</a:t>
            </a:r>
            <a:endParaRPr lang="en-GB" sz="1292" b="1" dirty="0">
              <a:latin typeface="Constantia" panose="02030602050306030303" pitchFamily="18" charset="0"/>
            </a:endParaRPr>
          </a:p>
        </p:txBody>
      </p:sp>
      <p:sp>
        <p:nvSpPr>
          <p:cNvPr id="52" name="TextBox 51"/>
          <p:cNvSpPr txBox="1"/>
          <p:nvPr/>
        </p:nvSpPr>
        <p:spPr>
          <a:xfrm>
            <a:off x="6615356" y="1741500"/>
            <a:ext cx="1883804" cy="291170"/>
          </a:xfrm>
          <a:prstGeom prst="rect">
            <a:avLst/>
          </a:prstGeom>
          <a:noFill/>
        </p:spPr>
        <p:txBody>
          <a:bodyPr wrap="square" rtlCol="0">
            <a:spAutoFit/>
          </a:bodyPr>
          <a:lstStyle/>
          <a:p>
            <a:pPr algn="r"/>
            <a:r>
              <a:rPr lang="en-US" sz="1292" b="1" dirty="0">
                <a:solidFill>
                  <a:srgbClr val="FFFFFF"/>
                </a:solidFill>
                <a:latin typeface="Constantia" panose="02030602050306030303" pitchFamily="18" charset="0"/>
              </a:rPr>
              <a:t>10 dB/div</a:t>
            </a:r>
            <a:endParaRPr lang="en-GB" sz="1292" b="1" dirty="0">
              <a:solidFill>
                <a:srgbClr val="FFFFFF"/>
              </a:solidFill>
              <a:latin typeface="Constantia" panose="02030602050306030303" pitchFamily="18" charset="0"/>
            </a:endParaRPr>
          </a:p>
        </p:txBody>
      </p:sp>
      <p:sp>
        <p:nvSpPr>
          <p:cNvPr id="53" name="TextBox 52"/>
          <p:cNvSpPr txBox="1"/>
          <p:nvPr/>
        </p:nvSpPr>
        <p:spPr>
          <a:xfrm>
            <a:off x="4174471" y="1741500"/>
            <a:ext cx="1883804" cy="291170"/>
          </a:xfrm>
          <a:prstGeom prst="rect">
            <a:avLst/>
          </a:prstGeom>
          <a:noFill/>
        </p:spPr>
        <p:txBody>
          <a:bodyPr wrap="square" rtlCol="0">
            <a:spAutoFit/>
          </a:bodyPr>
          <a:lstStyle/>
          <a:p>
            <a:pPr algn="r"/>
            <a:r>
              <a:rPr lang="en-US" sz="1292" b="1" dirty="0">
                <a:solidFill>
                  <a:srgbClr val="FFFFFF"/>
                </a:solidFill>
                <a:latin typeface="Constantia" panose="02030602050306030303" pitchFamily="18" charset="0"/>
              </a:rPr>
              <a:t>10 dB/div</a:t>
            </a:r>
            <a:endParaRPr lang="en-GB" sz="1292" b="1" dirty="0">
              <a:solidFill>
                <a:srgbClr val="FFFFFF"/>
              </a:solidFill>
              <a:latin typeface="Constantia" panose="02030602050306030303" pitchFamily="18" charset="0"/>
            </a:endParaRPr>
          </a:p>
        </p:txBody>
      </p:sp>
      <p:cxnSp>
        <p:nvCxnSpPr>
          <p:cNvPr id="12" name="Straight Connector 11"/>
          <p:cNvCxnSpPr/>
          <p:nvPr/>
        </p:nvCxnSpPr>
        <p:spPr>
          <a:xfrm>
            <a:off x="4111910" y="2477944"/>
            <a:ext cx="4400441" cy="0"/>
          </a:xfrm>
          <a:prstGeom prst="line">
            <a:avLst/>
          </a:prstGeom>
          <a:ln w="19050">
            <a:solidFill>
              <a:srgbClr val="00FF00"/>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4113033" y="2719735"/>
            <a:ext cx="4400441" cy="0"/>
          </a:xfrm>
          <a:prstGeom prst="line">
            <a:avLst/>
          </a:prstGeom>
          <a:ln w="19050">
            <a:solidFill>
              <a:srgbClr val="00FF00"/>
            </a:solidFill>
            <a:prstDash val="dash"/>
          </a:ln>
        </p:spPr>
        <p:style>
          <a:lnRef idx="1">
            <a:schemeClr val="accent1"/>
          </a:lnRef>
          <a:fillRef idx="0">
            <a:schemeClr val="accent1"/>
          </a:fillRef>
          <a:effectRef idx="0">
            <a:schemeClr val="accent1"/>
          </a:effectRef>
          <a:fontRef idx="minor">
            <a:schemeClr val="tx1"/>
          </a:fontRef>
        </p:style>
      </p:cxnSp>
      <p:sp>
        <p:nvSpPr>
          <p:cNvPr id="14" name="Down Arrow 13"/>
          <p:cNvSpPr/>
          <p:nvPr/>
        </p:nvSpPr>
        <p:spPr>
          <a:xfrm>
            <a:off x="6948269" y="2511646"/>
            <a:ext cx="244894" cy="184643"/>
          </a:xfrm>
          <a:prstGeom prst="downArrow">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55" name="Down Arrow 54"/>
          <p:cNvSpPr/>
          <p:nvPr/>
        </p:nvSpPr>
        <p:spPr>
          <a:xfrm>
            <a:off x="7376161" y="2511646"/>
            <a:ext cx="244894" cy="184643"/>
          </a:xfrm>
          <a:prstGeom prst="downArrow">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56" name="TextBox 55"/>
          <p:cNvSpPr txBox="1"/>
          <p:nvPr/>
        </p:nvSpPr>
        <p:spPr>
          <a:xfrm>
            <a:off x="4437625" y="1429112"/>
            <a:ext cx="1317925" cy="319639"/>
          </a:xfrm>
          <a:prstGeom prst="rect">
            <a:avLst/>
          </a:prstGeom>
          <a:noFill/>
        </p:spPr>
        <p:txBody>
          <a:bodyPr wrap="none" rtlCol="0">
            <a:spAutoFit/>
          </a:bodyPr>
          <a:lstStyle/>
          <a:p>
            <a:r>
              <a:rPr lang="en-US" sz="1477" b="1" dirty="0">
                <a:latin typeface="Constantia" panose="02030602050306030303" pitchFamily="18" charset="0"/>
              </a:rPr>
              <a:t>Feedback </a:t>
            </a:r>
            <a:r>
              <a:rPr lang="en-US" sz="1477" b="1" dirty="0">
                <a:solidFill>
                  <a:srgbClr val="C0504D"/>
                </a:solidFill>
                <a:latin typeface="Constantia" panose="02030602050306030303" pitchFamily="18" charset="0"/>
              </a:rPr>
              <a:t>off</a:t>
            </a:r>
            <a:endParaRPr lang="en-GB" sz="1477" b="1" dirty="0">
              <a:solidFill>
                <a:srgbClr val="C0504D"/>
              </a:solidFill>
              <a:latin typeface="Constantia" panose="02030602050306030303" pitchFamily="18" charset="0"/>
            </a:endParaRPr>
          </a:p>
        </p:txBody>
      </p:sp>
      <p:sp>
        <p:nvSpPr>
          <p:cNvPr id="57" name="TextBox 56"/>
          <p:cNvSpPr txBox="1"/>
          <p:nvPr/>
        </p:nvSpPr>
        <p:spPr>
          <a:xfrm>
            <a:off x="6869195" y="1421401"/>
            <a:ext cx="1305101" cy="319639"/>
          </a:xfrm>
          <a:prstGeom prst="rect">
            <a:avLst/>
          </a:prstGeom>
          <a:noFill/>
        </p:spPr>
        <p:txBody>
          <a:bodyPr wrap="none" rtlCol="0">
            <a:spAutoFit/>
          </a:bodyPr>
          <a:lstStyle/>
          <a:p>
            <a:r>
              <a:rPr lang="en-US" sz="1477" b="1" dirty="0">
                <a:latin typeface="Constantia" panose="02030602050306030303" pitchFamily="18" charset="0"/>
              </a:rPr>
              <a:t>Feedback </a:t>
            </a:r>
            <a:r>
              <a:rPr lang="en-US" sz="1477" b="1" dirty="0">
                <a:solidFill>
                  <a:srgbClr val="C0504D"/>
                </a:solidFill>
                <a:latin typeface="Constantia" panose="02030602050306030303" pitchFamily="18" charset="0"/>
              </a:rPr>
              <a:t>on</a:t>
            </a:r>
            <a:endParaRPr lang="en-GB" sz="1477" b="1" dirty="0">
              <a:solidFill>
                <a:srgbClr val="C0504D"/>
              </a:solidFill>
              <a:latin typeface="Constantia" panose="02030602050306030303" pitchFamily="18" charset="0"/>
            </a:endParaRPr>
          </a:p>
        </p:txBody>
      </p:sp>
      <p:sp>
        <p:nvSpPr>
          <p:cNvPr id="58" name="TextBox 57"/>
          <p:cNvSpPr txBox="1"/>
          <p:nvPr/>
        </p:nvSpPr>
        <p:spPr>
          <a:xfrm>
            <a:off x="931766" y="1209854"/>
            <a:ext cx="2521735" cy="546945"/>
          </a:xfrm>
          <a:prstGeom prst="rect">
            <a:avLst/>
          </a:prstGeom>
          <a:noFill/>
        </p:spPr>
        <p:txBody>
          <a:bodyPr wrap="square" rtlCol="0">
            <a:spAutoFit/>
          </a:bodyPr>
          <a:lstStyle/>
          <a:p>
            <a:r>
              <a:rPr lang="en-US" sz="1477" b="1" dirty="0">
                <a:solidFill>
                  <a:srgbClr val="1F497D"/>
                </a:solidFill>
                <a:latin typeface="Constantia" panose="02030602050306030303" pitchFamily="18" charset="0"/>
              </a:rPr>
              <a:t>Open/closed loop  </a:t>
            </a:r>
            <a:r>
              <a:rPr lang="en-US" sz="1477" b="1" dirty="0">
                <a:latin typeface="Constantia" panose="02030602050306030303" pitchFamily="18" charset="0"/>
              </a:rPr>
              <a:t>transfer functions</a:t>
            </a:r>
            <a:endParaRPr lang="en-GB" sz="1477" b="1" dirty="0">
              <a:solidFill>
                <a:srgbClr val="C0504D"/>
              </a:solidFill>
              <a:latin typeface="Constantia" panose="02030602050306030303" pitchFamily="18" charset="0"/>
            </a:endParaRPr>
          </a:p>
        </p:txBody>
      </p:sp>
      <p:sp>
        <p:nvSpPr>
          <p:cNvPr id="17" name="Rectangle 16"/>
          <p:cNvSpPr/>
          <p:nvPr/>
        </p:nvSpPr>
        <p:spPr>
          <a:xfrm>
            <a:off x="1804940" y="3792896"/>
            <a:ext cx="773723" cy="2500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59" name="TextBox 58"/>
          <p:cNvSpPr txBox="1"/>
          <p:nvPr/>
        </p:nvSpPr>
        <p:spPr>
          <a:xfrm>
            <a:off x="1249900" y="3705536"/>
            <a:ext cx="1883804" cy="291170"/>
          </a:xfrm>
          <a:prstGeom prst="rect">
            <a:avLst/>
          </a:prstGeom>
          <a:noFill/>
        </p:spPr>
        <p:txBody>
          <a:bodyPr wrap="square" rtlCol="0">
            <a:spAutoFit/>
          </a:bodyPr>
          <a:lstStyle/>
          <a:p>
            <a:r>
              <a:rPr lang="en-US" sz="1292" b="1" dirty="0">
                <a:latin typeface="Constantia" panose="02030602050306030303" pitchFamily="18" charset="0"/>
              </a:rPr>
              <a:t>Frequency [MHz]</a:t>
            </a:r>
            <a:endParaRPr lang="en-GB" sz="1292" b="1" dirty="0">
              <a:latin typeface="Constantia" panose="02030602050306030303" pitchFamily="18" charset="0"/>
            </a:endParaRPr>
          </a:p>
        </p:txBody>
      </p:sp>
      <p:sp>
        <p:nvSpPr>
          <p:cNvPr id="61" name="Rectangle 60"/>
          <p:cNvSpPr/>
          <p:nvPr/>
        </p:nvSpPr>
        <p:spPr>
          <a:xfrm>
            <a:off x="3097413" y="3796788"/>
            <a:ext cx="392733" cy="2500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62" name="Rectangle 61"/>
          <p:cNvSpPr/>
          <p:nvPr/>
        </p:nvSpPr>
        <p:spPr>
          <a:xfrm>
            <a:off x="609984" y="2285391"/>
            <a:ext cx="215789" cy="9073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63" name="TextBox 62"/>
          <p:cNvSpPr txBox="1"/>
          <p:nvPr/>
        </p:nvSpPr>
        <p:spPr>
          <a:xfrm rot="16200000">
            <a:off x="-223012" y="2581777"/>
            <a:ext cx="1883804" cy="291170"/>
          </a:xfrm>
          <a:prstGeom prst="rect">
            <a:avLst/>
          </a:prstGeom>
          <a:noFill/>
        </p:spPr>
        <p:txBody>
          <a:bodyPr wrap="square" rtlCol="0">
            <a:spAutoFit/>
          </a:bodyPr>
          <a:lstStyle/>
          <a:p>
            <a:r>
              <a:rPr lang="en-US" sz="1292" b="1" dirty="0">
                <a:latin typeface="Constantia" panose="02030602050306030303" pitchFamily="18" charset="0"/>
              </a:rPr>
              <a:t>Log. Amplitude [dB]</a:t>
            </a:r>
            <a:endParaRPr lang="en-GB" sz="1292" b="1" dirty="0">
              <a:latin typeface="Constantia" panose="02030602050306030303" pitchFamily="18" charset="0"/>
            </a:endParaRPr>
          </a:p>
        </p:txBody>
      </p:sp>
      <p:sp>
        <p:nvSpPr>
          <p:cNvPr id="64" name="Rectangle 7"/>
          <p:cNvSpPr>
            <a:spLocks noChangeArrowheads="1"/>
          </p:cNvSpPr>
          <p:nvPr/>
        </p:nvSpPr>
        <p:spPr bwMode="auto">
          <a:xfrm>
            <a:off x="882646" y="803031"/>
            <a:ext cx="7815877" cy="386862"/>
          </a:xfrm>
          <a:prstGeom prst="rect">
            <a:avLst/>
          </a:prstGeom>
          <a:noFill/>
          <a:ln w="9525">
            <a:noFill/>
            <a:miter lim="800000"/>
            <a:headEnd/>
            <a:tailEnd/>
          </a:ln>
          <a:effectLst/>
        </p:spPr>
        <p:txBody>
          <a:bodyPr/>
          <a:lstStyle/>
          <a:p>
            <a:pPr marL="316531" indent="-316531">
              <a:spcBef>
                <a:spcPct val="20000"/>
              </a:spcBef>
              <a:buFont typeface="Symbol" panose="05050102010706020507" pitchFamily="18" charset="2"/>
              <a:buChar char="®"/>
            </a:pPr>
            <a:r>
              <a:rPr lang="en-US" sz="1846" b="1" dirty="0">
                <a:latin typeface="Constantia" pitchFamily="18" charset="0"/>
                <a:cs typeface="Times New Roman" pitchFamily="18" charset="0"/>
                <a:sym typeface="Wingdings" pitchFamily="2" charset="2"/>
              </a:rPr>
              <a:t>Reduce cavity impedance beyond stability limit of wide-band FB</a:t>
            </a:r>
            <a:endParaRPr lang="en-US" sz="1846" b="1" dirty="0">
              <a:solidFill>
                <a:srgbClr val="1F497D"/>
              </a:solidFill>
              <a:latin typeface="Constantia" pitchFamily="18" charset="0"/>
              <a:cs typeface="Times New Roman" pitchFamily="18" charset="0"/>
              <a:sym typeface="Symbol"/>
            </a:endParaRPr>
          </a:p>
          <a:p>
            <a:pPr marL="735641" lvl="1" indent="-313600">
              <a:spcBef>
                <a:spcPct val="20000"/>
              </a:spcBef>
              <a:buFontTx/>
              <a:buChar char="•"/>
            </a:pPr>
            <a:endParaRPr lang="en-US" sz="1846" b="1" dirty="0">
              <a:solidFill>
                <a:srgbClr val="C0504D"/>
              </a:solidFill>
              <a:latin typeface="Constantia" pitchFamily="18" charset="0"/>
              <a:cs typeface="Times New Roman" pitchFamily="18" charset="0"/>
              <a:sym typeface="Wingdings" pitchFamily="2" charset="2"/>
            </a:endParaRPr>
          </a:p>
        </p:txBody>
      </p:sp>
      <p:sp>
        <p:nvSpPr>
          <p:cNvPr id="65" name="Rectangle 7"/>
          <p:cNvSpPr>
            <a:spLocks noChangeArrowheads="1"/>
          </p:cNvSpPr>
          <p:nvPr/>
        </p:nvSpPr>
        <p:spPr bwMode="auto">
          <a:xfrm>
            <a:off x="4031970" y="4162779"/>
            <a:ext cx="4643107" cy="1950806"/>
          </a:xfrm>
          <a:prstGeom prst="rect">
            <a:avLst/>
          </a:prstGeom>
          <a:noFill/>
          <a:ln w="9525">
            <a:noFill/>
            <a:miter lim="800000"/>
            <a:headEnd/>
            <a:tailEnd/>
          </a:ln>
          <a:effectLst/>
        </p:spPr>
        <p:txBody>
          <a:bodyPr/>
          <a:lstStyle/>
          <a:p>
            <a:pPr marL="422041" indent="-422041">
              <a:spcBef>
                <a:spcPct val="20000"/>
              </a:spcBef>
              <a:buFont typeface="Symbol" panose="05050102010706020507" pitchFamily="18" charset="2"/>
              <a:buChar char="®"/>
            </a:pPr>
            <a:r>
              <a:rPr lang="en-US" sz="1939" b="1" dirty="0">
                <a:latin typeface="Constantia" pitchFamily="18" charset="0"/>
                <a:cs typeface="Times New Roman" pitchFamily="18" charset="0"/>
                <a:sym typeface="Wingdings" pitchFamily="2" charset="2"/>
              </a:rPr>
              <a:t>Important additional impedance reduction </a:t>
            </a:r>
          </a:p>
          <a:p>
            <a:pPr marL="422041" indent="-422041">
              <a:spcBef>
                <a:spcPct val="20000"/>
              </a:spcBef>
              <a:buFont typeface="Symbol" panose="05050102010706020507" pitchFamily="18" charset="2"/>
              <a:buChar char="®"/>
            </a:pPr>
            <a:endParaRPr lang="en-US" sz="1939" b="1" dirty="0">
              <a:latin typeface="Constantia" pitchFamily="18" charset="0"/>
              <a:cs typeface="Times New Roman" pitchFamily="18" charset="0"/>
              <a:sym typeface="Wingdings" pitchFamily="2" charset="2"/>
            </a:endParaRPr>
          </a:p>
          <a:p>
            <a:pPr marL="422041" indent="-422041">
              <a:spcBef>
                <a:spcPct val="20000"/>
              </a:spcBef>
              <a:buFont typeface="Symbol" panose="05050102010706020507" pitchFamily="18" charset="2"/>
              <a:buChar char="®"/>
            </a:pPr>
            <a:endParaRPr lang="en-US" sz="1939" b="1" dirty="0">
              <a:solidFill>
                <a:srgbClr val="1F497D"/>
              </a:solidFill>
              <a:latin typeface="Constantia" pitchFamily="18" charset="0"/>
              <a:cs typeface="Times New Roman" pitchFamily="18" charset="0"/>
              <a:sym typeface="Wingdings" pitchFamily="2" charset="2"/>
            </a:endParaRPr>
          </a:p>
          <a:p>
            <a:pPr marL="422041" indent="-422041">
              <a:spcBef>
                <a:spcPct val="20000"/>
              </a:spcBef>
              <a:buFont typeface="Symbol" panose="05050102010706020507" pitchFamily="18" charset="2"/>
              <a:buChar char="®"/>
            </a:pPr>
            <a:r>
              <a:rPr lang="en-US" sz="1939" b="1" dirty="0">
                <a:solidFill>
                  <a:srgbClr val="1F497D"/>
                </a:solidFill>
                <a:latin typeface="Constantia" pitchFamily="18" charset="0"/>
                <a:cs typeface="Times New Roman" pitchFamily="18" charset="0"/>
                <a:sym typeface="Wingdings" pitchFamily="2" charset="2"/>
              </a:rPr>
              <a:t>Clever usage of beam periodicity in circular accelerator</a:t>
            </a:r>
            <a:endParaRPr lang="en-US" sz="1754" b="1" dirty="0">
              <a:solidFill>
                <a:srgbClr val="1F497D"/>
              </a:solidFill>
              <a:latin typeface="Constantia" pitchFamily="18" charset="0"/>
              <a:cs typeface="Times New Roman" pitchFamily="18" charset="0"/>
              <a:sym typeface="Wingdings" pitchFamily="2" charset="2"/>
            </a:endParaRPr>
          </a:p>
        </p:txBody>
      </p:sp>
      <p:sp>
        <p:nvSpPr>
          <p:cNvPr id="66" name="TextBox 65"/>
          <p:cNvSpPr txBox="1"/>
          <p:nvPr/>
        </p:nvSpPr>
        <p:spPr>
          <a:xfrm>
            <a:off x="1253291" y="6162418"/>
            <a:ext cx="1883804" cy="291170"/>
          </a:xfrm>
          <a:prstGeom prst="rect">
            <a:avLst/>
          </a:prstGeom>
          <a:noFill/>
        </p:spPr>
        <p:txBody>
          <a:bodyPr wrap="square" rtlCol="0">
            <a:spAutoFit/>
          </a:bodyPr>
          <a:lstStyle/>
          <a:p>
            <a:r>
              <a:rPr lang="en-US" sz="1292" b="1" dirty="0">
                <a:latin typeface="Constantia" panose="02030602050306030303" pitchFamily="18" charset="0"/>
              </a:rPr>
              <a:t>Frequency [MHz]</a:t>
            </a:r>
            <a:endParaRPr lang="en-GB" sz="1292" b="1" dirty="0">
              <a:latin typeface="Constantia" panose="02030602050306030303" pitchFamily="18" charset="0"/>
            </a:endParaRPr>
          </a:p>
        </p:txBody>
      </p:sp>
      <p:sp>
        <p:nvSpPr>
          <p:cNvPr id="67" name="Rectangle 66"/>
          <p:cNvSpPr/>
          <p:nvPr/>
        </p:nvSpPr>
        <p:spPr>
          <a:xfrm>
            <a:off x="562707" y="4343401"/>
            <a:ext cx="369058" cy="794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68" name="TextBox 67"/>
          <p:cNvSpPr txBox="1"/>
          <p:nvPr/>
        </p:nvSpPr>
        <p:spPr>
          <a:xfrm>
            <a:off x="4921977" y="1204547"/>
            <a:ext cx="2782685" cy="319639"/>
          </a:xfrm>
          <a:prstGeom prst="rect">
            <a:avLst/>
          </a:prstGeom>
          <a:noFill/>
        </p:spPr>
        <p:txBody>
          <a:bodyPr wrap="none" rtlCol="0">
            <a:spAutoFit/>
          </a:bodyPr>
          <a:lstStyle/>
          <a:p>
            <a:r>
              <a:rPr lang="en-US" sz="1477" b="1" dirty="0">
                <a:solidFill>
                  <a:srgbClr val="1F497D"/>
                </a:solidFill>
                <a:latin typeface="Constantia" panose="02030602050306030303" pitchFamily="18" charset="0"/>
              </a:rPr>
              <a:t>Spectrum at cavity gap return</a:t>
            </a:r>
            <a:endParaRPr lang="en-GB" sz="1477" b="1" dirty="0">
              <a:solidFill>
                <a:srgbClr val="1F497D"/>
              </a:solidFill>
              <a:latin typeface="Constantia" panose="02030602050306030303" pitchFamily="18" charset="0"/>
            </a:endParaRPr>
          </a:p>
        </p:txBody>
      </p:sp>
      <p:sp>
        <p:nvSpPr>
          <p:cNvPr id="69" name="TextBox 68"/>
          <p:cNvSpPr txBox="1"/>
          <p:nvPr/>
        </p:nvSpPr>
        <p:spPr>
          <a:xfrm rot="16200000">
            <a:off x="4374156" y="2023731"/>
            <a:ext cx="644622" cy="291170"/>
          </a:xfrm>
          <a:prstGeom prst="rect">
            <a:avLst/>
          </a:prstGeom>
          <a:noFill/>
        </p:spPr>
        <p:txBody>
          <a:bodyPr wrap="square" rtlCol="0">
            <a:spAutoFit/>
          </a:bodyPr>
          <a:lstStyle/>
          <a:p>
            <a:pPr algn="r"/>
            <a:r>
              <a:rPr lang="en-US" sz="1292" b="1" i="1" dirty="0" err="1">
                <a:solidFill>
                  <a:srgbClr val="FFFF00"/>
                </a:solidFill>
                <a:latin typeface="Constantia" panose="02030602050306030303" pitchFamily="18" charset="0"/>
              </a:rPr>
              <a:t>h</a:t>
            </a:r>
            <a:r>
              <a:rPr lang="en-US" sz="1292" b="1" i="1" baseline="-25000" dirty="0" err="1">
                <a:solidFill>
                  <a:srgbClr val="FFFF00"/>
                </a:solidFill>
                <a:latin typeface="Constantia" panose="02030602050306030303" pitchFamily="18" charset="0"/>
              </a:rPr>
              <a:t>RF</a:t>
            </a:r>
            <a:r>
              <a:rPr lang="en-US" sz="1292" b="1" dirty="0">
                <a:solidFill>
                  <a:srgbClr val="FFFF00"/>
                </a:solidFill>
                <a:latin typeface="Constantia" panose="02030602050306030303" pitchFamily="18" charset="0"/>
              </a:rPr>
              <a:t>=8</a:t>
            </a:r>
            <a:endParaRPr lang="en-GB" sz="1292" b="1" dirty="0">
              <a:solidFill>
                <a:srgbClr val="FFFF00"/>
              </a:solidFill>
              <a:latin typeface="Constantia" panose="02030602050306030303" pitchFamily="18" charset="0"/>
            </a:endParaRPr>
          </a:p>
        </p:txBody>
      </p:sp>
      <p:sp>
        <p:nvSpPr>
          <p:cNvPr id="71" name="TextBox 70"/>
          <p:cNvSpPr txBox="1"/>
          <p:nvPr/>
        </p:nvSpPr>
        <p:spPr>
          <a:xfrm rot="16200000">
            <a:off x="6833253" y="2029119"/>
            <a:ext cx="644622" cy="291170"/>
          </a:xfrm>
          <a:prstGeom prst="rect">
            <a:avLst/>
          </a:prstGeom>
          <a:noFill/>
        </p:spPr>
        <p:txBody>
          <a:bodyPr wrap="square" rtlCol="0">
            <a:spAutoFit/>
          </a:bodyPr>
          <a:lstStyle/>
          <a:p>
            <a:pPr algn="r"/>
            <a:r>
              <a:rPr lang="en-US" sz="1292" b="1" i="1" dirty="0" err="1">
                <a:solidFill>
                  <a:srgbClr val="FFFF00"/>
                </a:solidFill>
                <a:latin typeface="Constantia" panose="02030602050306030303" pitchFamily="18" charset="0"/>
              </a:rPr>
              <a:t>h</a:t>
            </a:r>
            <a:r>
              <a:rPr lang="en-US" sz="1292" b="1" i="1" baseline="-25000" dirty="0" err="1">
                <a:solidFill>
                  <a:srgbClr val="FFFF00"/>
                </a:solidFill>
                <a:latin typeface="Constantia" panose="02030602050306030303" pitchFamily="18" charset="0"/>
              </a:rPr>
              <a:t>RF</a:t>
            </a:r>
            <a:r>
              <a:rPr lang="en-US" sz="1292" b="1" dirty="0">
                <a:solidFill>
                  <a:srgbClr val="FFFF00"/>
                </a:solidFill>
                <a:latin typeface="Constantia" panose="02030602050306030303" pitchFamily="18" charset="0"/>
              </a:rPr>
              <a:t>=8</a:t>
            </a:r>
            <a:endParaRPr lang="en-GB" sz="1292" b="1" dirty="0">
              <a:solidFill>
                <a:srgbClr val="FFFF00"/>
              </a:solidFill>
              <a:latin typeface="Constantia" panose="02030602050306030303" pitchFamily="18" charset="0"/>
            </a:endParaRPr>
          </a:p>
        </p:txBody>
      </p:sp>
      <p:sp>
        <p:nvSpPr>
          <p:cNvPr id="35" name="TextBox 34"/>
          <p:cNvSpPr txBox="1"/>
          <p:nvPr/>
        </p:nvSpPr>
        <p:spPr>
          <a:xfrm rot="16200000">
            <a:off x="8099477" y="2048579"/>
            <a:ext cx="1142942" cy="319639"/>
          </a:xfrm>
          <a:prstGeom prst="rect">
            <a:avLst/>
          </a:prstGeom>
          <a:noFill/>
        </p:spPr>
        <p:txBody>
          <a:bodyPr wrap="none" rtlCol="0">
            <a:spAutoFit/>
          </a:bodyPr>
          <a:lstStyle/>
          <a:p>
            <a:pPr algn="l"/>
            <a:r>
              <a:rPr lang="pl-PL" sz="1477" b="1" dirty="0">
                <a:latin typeface="Constantia" panose="02030602050306030303" pitchFamily="18" charset="0"/>
              </a:rPr>
              <a:t>D. Perrelet</a:t>
            </a:r>
            <a:endParaRPr lang="en-GB" sz="1477" b="1" dirty="0">
              <a:latin typeface="Constantia" panose="02030602050306030303" pitchFamily="18" charset="0"/>
            </a:endParaRPr>
          </a:p>
        </p:txBody>
      </p:sp>
      <p:sp>
        <p:nvSpPr>
          <p:cNvPr id="3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RF feedback with 1-turn delay</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240853339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system overview</a:t>
            </a:r>
            <a:endParaRPr lang="en-GB" sz="3200" dirty="0">
              <a:solidFill>
                <a:srgbClr val="1F497D"/>
              </a:solidFill>
              <a:latin typeface="Constantia" pitchFamily="18" charset="0"/>
            </a:endParaRPr>
          </a:p>
        </p:txBody>
      </p:sp>
      <p:sp>
        <p:nvSpPr>
          <p:cNvPr id="2" name="Rectangle 1"/>
          <p:cNvSpPr/>
          <p:nvPr/>
        </p:nvSpPr>
        <p:spPr>
          <a:xfrm>
            <a:off x="877825" y="1659681"/>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Cavity</a:t>
            </a:r>
          </a:p>
        </p:txBody>
      </p:sp>
      <p:sp>
        <p:nvSpPr>
          <p:cNvPr id="4" name="Rectangle 3"/>
          <p:cNvSpPr/>
          <p:nvPr/>
        </p:nvSpPr>
        <p:spPr>
          <a:xfrm>
            <a:off x="877825" y="3196173"/>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Power amplifier</a:t>
            </a:r>
          </a:p>
        </p:txBody>
      </p:sp>
      <p:sp>
        <p:nvSpPr>
          <p:cNvPr id="5" name="Rectangle 4"/>
          <p:cNvSpPr/>
          <p:nvPr/>
        </p:nvSpPr>
        <p:spPr>
          <a:xfrm>
            <a:off x="877825" y="4742939"/>
            <a:ext cx="2312894" cy="1030941"/>
          </a:xfrm>
          <a:prstGeom prst="rect">
            <a:avLst/>
          </a:prstGeom>
          <a:solidFill>
            <a:srgbClr val="1F4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1" dirty="0">
                <a:latin typeface="Constantia" panose="02030602050306030303" pitchFamily="18" charset="0"/>
              </a:rPr>
              <a:t>Low-level RF</a:t>
            </a:r>
          </a:p>
          <a:p>
            <a:pPr algn="ctr"/>
            <a:r>
              <a:rPr lang="en-GB" sz="2100" b="1" dirty="0">
                <a:latin typeface="Constantia" panose="02030602050306030303" pitchFamily="18" charset="0"/>
              </a:rPr>
              <a:t>system</a:t>
            </a:r>
          </a:p>
        </p:txBody>
      </p:sp>
      <p:sp>
        <p:nvSpPr>
          <p:cNvPr id="9" name="Right Arrow 8"/>
          <p:cNvSpPr/>
          <p:nvPr/>
        </p:nvSpPr>
        <p:spPr>
          <a:xfrm rot="16200000">
            <a:off x="1728273" y="1125296"/>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582866" y="6595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2" name="Right Arrow 11"/>
          <p:cNvSpPr/>
          <p:nvPr/>
        </p:nvSpPr>
        <p:spPr>
          <a:xfrm rot="16200000">
            <a:off x="1728272" y="5755322"/>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582865" y="6281966"/>
            <a:ext cx="902811" cy="415498"/>
          </a:xfrm>
          <a:prstGeom prst="rect">
            <a:avLst/>
          </a:prstGeom>
        </p:spPr>
        <p:txBody>
          <a:bodyPr wrap="none">
            <a:spAutoFit/>
          </a:bodyPr>
          <a:lstStyle/>
          <a:p>
            <a:pPr algn="ctr"/>
            <a:r>
              <a:rPr lang="en-GB" sz="2100" b="1" dirty="0">
                <a:latin typeface="Constantia" panose="02030602050306030303" pitchFamily="18" charset="0"/>
              </a:rPr>
              <a:t>Beam</a:t>
            </a:r>
          </a:p>
        </p:txBody>
      </p:sp>
      <p:sp>
        <p:nvSpPr>
          <p:cNvPr id="15" name="Rectangle 7"/>
          <p:cNvSpPr>
            <a:spLocks noChangeArrowheads="1"/>
          </p:cNvSpPr>
          <p:nvPr/>
        </p:nvSpPr>
        <p:spPr bwMode="auto">
          <a:xfrm>
            <a:off x="3626778" y="1799894"/>
            <a:ext cx="465362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Convert RF power into longitudinal electric field</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Amplify low-power signal from beam control to kW, MW or GW</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Provide RF signals with correct frequency, amplitude and phase</a:t>
            </a:r>
          </a:p>
        </p:txBody>
      </p:sp>
      <p:sp>
        <p:nvSpPr>
          <p:cNvPr id="14" name="Rectangle 13"/>
          <p:cNvSpPr/>
          <p:nvPr/>
        </p:nvSpPr>
        <p:spPr>
          <a:xfrm>
            <a:off x="770548" y="765868"/>
            <a:ext cx="2527443" cy="3785583"/>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ight Arrow 6"/>
          <p:cNvSpPr/>
          <p:nvPr/>
        </p:nvSpPr>
        <p:spPr>
          <a:xfrm rot="16200000">
            <a:off x="1728273" y="2661788"/>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rot="16200000">
            <a:off x="1728273" y="4208555"/>
            <a:ext cx="618565" cy="450202"/>
          </a:xfrm>
          <a:prstGeom prs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0108088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Global feedbacks</a:t>
            </a:r>
          </a:p>
          <a:p>
            <a:pPr algn="ctr" eaLnBrk="1" fontAlgn="auto" hangingPunct="1">
              <a:spcBef>
                <a:spcPct val="0"/>
              </a:spcBef>
              <a:spcAft>
                <a:spcPts val="0"/>
              </a:spcAft>
            </a:pPr>
            <a:r>
              <a:rPr lang="en-US" sz="4800" b="1" dirty="0">
                <a:solidFill>
                  <a:srgbClr val="1F497D"/>
                </a:solidFill>
                <a:latin typeface="Constantia" pitchFamily="18" charset="0"/>
              </a:rPr>
              <a:t>Low-level RF beam control</a:t>
            </a:r>
          </a:p>
        </p:txBody>
      </p:sp>
    </p:spTree>
    <p:extLst>
      <p:ext uri="{BB962C8B-B14F-4D97-AF65-F5344CB8AC3E}">
        <p14:creationId xmlns:p14="http://schemas.microsoft.com/office/powerpoint/2010/main" val="70246186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Longitudinal beam control</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03237" y="838200"/>
            <a:ext cx="8278813" cy="838200"/>
          </a:xfrm>
          <a:prstGeom prst="rect">
            <a:avLst/>
          </a:prstGeom>
          <a:noFill/>
          <a:ln w="9525">
            <a:noFill/>
            <a:miter lim="800000"/>
            <a:headEnd/>
            <a:tailEnd/>
          </a:ln>
          <a:effectLst/>
        </p:spPr>
        <p:txBody>
          <a:bodyPr/>
          <a:lstStyle/>
          <a:p>
            <a:pPr marL="355600" indent="-355600" algn="l" defTabSz="568325">
              <a:spcBef>
                <a:spcPct val="20000"/>
              </a:spcBef>
              <a:buClr>
                <a:schemeClr val="tx1"/>
              </a:buClr>
              <a:buFont typeface="Arial" panose="020B0604020202020204" pitchFamily="34" charset="0"/>
              <a:buChar char="•"/>
            </a:pPr>
            <a:r>
              <a:rPr lang="en-GB" sz="2100" b="1" dirty="0">
                <a:solidFill>
                  <a:srgbClr val="C0504D"/>
                </a:solidFill>
                <a:latin typeface="Constantia" pitchFamily="18" charset="0"/>
                <a:cs typeface="Times New Roman" pitchFamily="18" charset="0"/>
                <a:sym typeface="Wingdings" pitchFamily="2" charset="2"/>
              </a:rPr>
              <a:t>Local</a:t>
            </a:r>
            <a:r>
              <a:rPr lang="en-GB" sz="2100" b="1" dirty="0">
                <a:latin typeface="Constantia" pitchFamily="18" charset="0"/>
                <a:cs typeface="Times New Roman" pitchFamily="18" charset="0"/>
                <a:sym typeface="Wingdings" pitchFamily="2" charset="2"/>
              </a:rPr>
              <a:t> feedbacks	</a:t>
            </a:r>
            <a:r>
              <a:rPr lang="en-GB" sz="2100" b="1" dirty="0">
                <a:latin typeface="Constantia" pitchFamily="18" charset="0"/>
                <a:cs typeface="Times New Roman" pitchFamily="18" charset="0"/>
                <a:sym typeface="Symbol" panose="05050102010706020507" pitchFamily="18" charset="2"/>
              </a:rPr>
              <a:t>	A</a:t>
            </a:r>
            <a:r>
              <a:rPr lang="en-GB" sz="2100" b="1" dirty="0">
                <a:latin typeface="Constantia" pitchFamily="18" charset="0"/>
                <a:cs typeface="Times New Roman" pitchFamily="18" charset="0"/>
                <a:sym typeface="Wingdings" pitchFamily="2" charset="2"/>
              </a:rPr>
              <a:t>ct on individual RF stations</a:t>
            </a:r>
          </a:p>
          <a:p>
            <a:pPr marL="355600" indent="-355600" algn="l" defTabSz="568325">
              <a:spcBef>
                <a:spcPct val="20000"/>
              </a:spcBef>
              <a:buClr>
                <a:schemeClr val="tx1"/>
              </a:buClr>
              <a:buFont typeface="Arial" panose="020B0604020202020204" pitchFamily="34" charset="0"/>
              <a:buChar char="•"/>
            </a:pPr>
            <a:r>
              <a:rPr lang="en-GB" sz="2100" b="1" dirty="0">
                <a:solidFill>
                  <a:srgbClr val="C0504D"/>
                </a:solidFill>
                <a:latin typeface="Constantia" pitchFamily="18" charset="0"/>
                <a:cs typeface="Times New Roman" pitchFamily="18" charset="0"/>
                <a:sym typeface="Wingdings" pitchFamily="2" charset="2"/>
              </a:rPr>
              <a:t>Global</a:t>
            </a:r>
            <a:r>
              <a:rPr lang="en-GB" sz="2100" b="1" dirty="0">
                <a:latin typeface="Constantia" pitchFamily="18" charset="0"/>
                <a:cs typeface="Times New Roman" pitchFamily="18" charset="0"/>
                <a:sym typeface="Wingdings" pitchFamily="2" charset="2"/>
              </a:rPr>
              <a:t> feedbacks	</a:t>
            </a:r>
            <a:r>
              <a:rPr lang="en-GB" sz="2100" b="1" dirty="0">
                <a:latin typeface="Constantia" pitchFamily="18" charset="0"/>
                <a:cs typeface="Times New Roman" pitchFamily="18" charset="0"/>
                <a:sym typeface="Symbol" panose="05050102010706020507" pitchFamily="18" charset="2"/>
              </a:rPr>
              <a:t>	Act on all RF stations simultaneously</a:t>
            </a: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p:txBody>
      </p:sp>
      <p:grpSp>
        <p:nvGrpSpPr>
          <p:cNvPr id="116" name="Group 115"/>
          <p:cNvGrpSpPr/>
          <p:nvPr/>
        </p:nvGrpSpPr>
        <p:grpSpPr>
          <a:xfrm>
            <a:off x="891929" y="2118083"/>
            <a:ext cx="7513606" cy="3246128"/>
            <a:chOff x="891929" y="2118083"/>
            <a:chExt cx="7513606" cy="3246128"/>
          </a:xfrm>
        </p:grpSpPr>
        <p:sp>
          <p:nvSpPr>
            <p:cNvPr id="2" name="Oval 1"/>
            <p:cNvSpPr/>
            <p:nvPr/>
          </p:nvSpPr>
          <p:spPr>
            <a:xfrm>
              <a:off x="5433781" y="2484211"/>
              <a:ext cx="2880000" cy="2880000"/>
            </a:xfrm>
            <a:prstGeom prst="ellipse">
              <a:avLst/>
            </a:prstGeom>
            <a:noFill/>
            <a:ln w="57150">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504D"/>
                </a:solidFill>
              </a:endParaRPr>
            </a:p>
          </p:txBody>
        </p:sp>
        <p:sp>
          <p:nvSpPr>
            <p:cNvPr id="4" name="Rounded Rectangle 3"/>
            <p:cNvSpPr/>
            <p:nvPr/>
          </p:nvSpPr>
          <p:spPr>
            <a:xfrm rot="18308719">
              <a:off x="5499474" y="2982797"/>
              <a:ext cx="389415" cy="25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ounded Rectangle 12"/>
            <p:cNvSpPr/>
            <p:nvPr/>
          </p:nvSpPr>
          <p:spPr>
            <a:xfrm rot="508270">
              <a:off x="6905480" y="2381134"/>
              <a:ext cx="389415" cy="25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ounded Rectangle 13"/>
            <p:cNvSpPr/>
            <p:nvPr/>
          </p:nvSpPr>
          <p:spPr>
            <a:xfrm rot="4978970">
              <a:off x="8085077" y="3637065"/>
              <a:ext cx="389415" cy="25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a:endCxn id="4" idx="2"/>
            </p:cNvCxnSpPr>
            <p:nvPr/>
          </p:nvCxnSpPr>
          <p:spPr>
            <a:xfrm flipH="1" flipV="1">
              <a:off x="5797007" y="3180935"/>
              <a:ext cx="1087109" cy="743277"/>
            </a:xfrm>
            <a:prstGeom prst="line">
              <a:avLst/>
            </a:prstGeom>
            <a:ln w="22225">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13" idx="2"/>
            </p:cNvCxnSpPr>
            <p:nvPr/>
          </p:nvCxnSpPr>
          <p:spPr>
            <a:xfrm flipV="1">
              <a:off x="6893639" y="2631262"/>
              <a:ext cx="188025" cy="1269139"/>
            </a:xfrm>
            <a:prstGeom prst="line">
              <a:avLst/>
            </a:prstGeom>
            <a:ln w="22225">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14" idx="2"/>
            </p:cNvCxnSpPr>
            <p:nvPr/>
          </p:nvCxnSpPr>
          <p:spPr>
            <a:xfrm flipV="1">
              <a:off x="6884116" y="3778178"/>
              <a:ext cx="1270860" cy="146033"/>
            </a:xfrm>
            <a:prstGeom prst="line">
              <a:avLst/>
            </a:prstGeom>
            <a:ln w="22225">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9" name="Right Arrow 48"/>
            <p:cNvSpPr/>
            <p:nvPr/>
          </p:nvSpPr>
          <p:spPr>
            <a:xfrm>
              <a:off x="1642764" y="2910797"/>
              <a:ext cx="489559" cy="43299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8" name="Group 57"/>
            <p:cNvGrpSpPr/>
            <p:nvPr/>
          </p:nvGrpSpPr>
          <p:grpSpPr>
            <a:xfrm>
              <a:off x="4020891" y="2118083"/>
              <a:ext cx="598519" cy="520585"/>
              <a:chOff x="3832209" y="2393849"/>
              <a:chExt cx="598519" cy="520585"/>
            </a:xfrm>
          </p:grpSpPr>
          <p:sp>
            <p:nvSpPr>
              <p:cNvPr id="50" name="Rectangle 49"/>
              <p:cNvSpPr/>
              <p:nvPr/>
            </p:nvSpPr>
            <p:spPr>
              <a:xfrm>
                <a:off x="3832209" y="2393849"/>
                <a:ext cx="598519" cy="5205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err="1">
                    <a:solidFill>
                      <a:schemeClr val="tx1"/>
                    </a:solidFill>
                    <a:latin typeface="Symbol" panose="05050102010706020507" pitchFamily="18" charset="2"/>
                  </a:rPr>
                  <a:t>Df</a:t>
                </a:r>
                <a:endParaRPr lang="en-GB" sz="2400" b="1" baseline="30000" dirty="0">
                  <a:solidFill>
                    <a:schemeClr val="tx1"/>
                  </a:solidFill>
                  <a:latin typeface="Symbol" panose="05050102010706020507" pitchFamily="18" charset="2"/>
                </a:endParaRPr>
              </a:p>
            </p:txBody>
          </p:sp>
          <p:cxnSp>
            <p:nvCxnSpPr>
              <p:cNvPr id="54" name="Straight Arrow Connector 53"/>
              <p:cNvCxnSpPr/>
              <p:nvPr/>
            </p:nvCxnSpPr>
            <p:spPr>
              <a:xfrm flipV="1">
                <a:off x="4019303" y="2461641"/>
                <a:ext cx="266712" cy="39304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4020891" y="2843005"/>
              <a:ext cx="598519" cy="520585"/>
              <a:chOff x="3832209" y="2393849"/>
              <a:chExt cx="598519" cy="520585"/>
            </a:xfrm>
          </p:grpSpPr>
          <p:sp>
            <p:nvSpPr>
              <p:cNvPr id="60" name="Rectangle 59"/>
              <p:cNvSpPr/>
              <p:nvPr/>
            </p:nvSpPr>
            <p:spPr>
              <a:xfrm>
                <a:off x="3832209" y="2393849"/>
                <a:ext cx="598519" cy="5205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err="1">
                    <a:solidFill>
                      <a:schemeClr val="tx1"/>
                    </a:solidFill>
                    <a:latin typeface="Symbol" panose="05050102010706020507" pitchFamily="18" charset="2"/>
                  </a:rPr>
                  <a:t>Df</a:t>
                </a:r>
                <a:endParaRPr lang="en-GB" sz="2400" b="1" baseline="30000" dirty="0">
                  <a:solidFill>
                    <a:schemeClr val="tx1"/>
                  </a:solidFill>
                  <a:latin typeface="Symbol" panose="05050102010706020507" pitchFamily="18" charset="2"/>
                </a:endParaRPr>
              </a:p>
            </p:txBody>
          </p:sp>
          <p:cxnSp>
            <p:nvCxnSpPr>
              <p:cNvPr id="61" name="Straight Arrow Connector 60"/>
              <p:cNvCxnSpPr/>
              <p:nvPr/>
            </p:nvCxnSpPr>
            <p:spPr>
              <a:xfrm flipV="1">
                <a:off x="4019303" y="2461641"/>
                <a:ext cx="266712" cy="39304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4020891" y="3579490"/>
              <a:ext cx="598519" cy="520585"/>
              <a:chOff x="3832209" y="2393849"/>
              <a:chExt cx="598519" cy="520585"/>
            </a:xfrm>
          </p:grpSpPr>
          <p:sp>
            <p:nvSpPr>
              <p:cNvPr id="63" name="Rectangle 62"/>
              <p:cNvSpPr/>
              <p:nvPr/>
            </p:nvSpPr>
            <p:spPr>
              <a:xfrm>
                <a:off x="3832209" y="2393849"/>
                <a:ext cx="598519" cy="5205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err="1">
                    <a:solidFill>
                      <a:schemeClr val="tx1"/>
                    </a:solidFill>
                    <a:latin typeface="Symbol" panose="05050102010706020507" pitchFamily="18" charset="2"/>
                  </a:rPr>
                  <a:t>Df</a:t>
                </a:r>
                <a:endParaRPr lang="en-GB" sz="2400" b="1" baseline="30000" dirty="0">
                  <a:solidFill>
                    <a:schemeClr val="tx1"/>
                  </a:solidFill>
                  <a:latin typeface="Symbol" panose="05050102010706020507" pitchFamily="18" charset="2"/>
                </a:endParaRPr>
              </a:p>
            </p:txBody>
          </p:sp>
          <p:cxnSp>
            <p:nvCxnSpPr>
              <p:cNvPr id="64" name="Straight Arrow Connector 63"/>
              <p:cNvCxnSpPr/>
              <p:nvPr/>
            </p:nvCxnSpPr>
            <p:spPr>
              <a:xfrm flipV="1">
                <a:off x="4019303" y="2461641"/>
                <a:ext cx="266712" cy="39304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66" name="Straight Arrow Connector 65"/>
            <p:cNvCxnSpPr>
              <a:endCxn id="60" idx="1"/>
            </p:cNvCxnSpPr>
            <p:nvPr/>
          </p:nvCxnSpPr>
          <p:spPr>
            <a:xfrm>
              <a:off x="3092735" y="3103297"/>
              <a:ext cx="928156" cy="1"/>
            </a:xfrm>
            <a:prstGeom prst="straightConnector1">
              <a:avLst/>
            </a:prstGeom>
            <a:ln w="3175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3554533" y="2378375"/>
              <a:ext cx="456332" cy="0"/>
            </a:xfrm>
            <a:prstGeom prst="straightConnector1">
              <a:avLst/>
            </a:prstGeom>
            <a:ln w="3175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3546787" y="3825763"/>
              <a:ext cx="464078" cy="0"/>
            </a:xfrm>
            <a:prstGeom prst="straightConnector1">
              <a:avLst/>
            </a:prstGeom>
            <a:ln w="3175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V="1">
              <a:off x="3112593" y="2368948"/>
              <a:ext cx="447721" cy="730232"/>
            </a:xfrm>
            <a:prstGeom prst="straightConnector1">
              <a:avLst/>
            </a:prstGeom>
            <a:ln w="31750">
              <a:solidFill>
                <a:srgbClr val="0000FF"/>
              </a:solidFill>
              <a:tailEnd type="none" w="med" len="lg"/>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3102258" y="3099181"/>
              <a:ext cx="461798" cy="726582"/>
            </a:xfrm>
            <a:prstGeom prst="straightConnector1">
              <a:avLst/>
            </a:prstGeom>
            <a:ln w="31750">
              <a:solidFill>
                <a:srgbClr val="0000FF"/>
              </a:solidFill>
              <a:tailEnd type="none" w="med" len="lg"/>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2132323" y="2704882"/>
              <a:ext cx="960412" cy="80572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onstantia" panose="02030602050306030303" pitchFamily="18" charset="0"/>
                </a:rPr>
                <a:t>RF source</a:t>
              </a:r>
              <a:endParaRPr lang="en-GB" b="1" baseline="30000" dirty="0">
                <a:solidFill>
                  <a:schemeClr val="tx1"/>
                </a:solidFill>
                <a:latin typeface="Constantia" panose="02030602050306030303" pitchFamily="18" charset="0"/>
              </a:endParaRPr>
            </a:p>
          </p:txBody>
        </p:sp>
        <p:cxnSp>
          <p:nvCxnSpPr>
            <p:cNvPr id="80" name="Straight Arrow Connector 79"/>
            <p:cNvCxnSpPr/>
            <p:nvPr/>
          </p:nvCxnSpPr>
          <p:spPr>
            <a:xfrm>
              <a:off x="4617701" y="3095013"/>
              <a:ext cx="861571" cy="0"/>
            </a:xfrm>
            <a:prstGeom prst="straightConnector1">
              <a:avLst/>
            </a:prstGeom>
            <a:ln w="3175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4617701" y="2368948"/>
              <a:ext cx="2256080" cy="0"/>
            </a:xfrm>
            <a:prstGeom prst="straightConnector1">
              <a:avLst/>
            </a:prstGeom>
            <a:ln w="3175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a:off x="4617701" y="3829186"/>
              <a:ext cx="3513488" cy="0"/>
            </a:xfrm>
            <a:prstGeom prst="straightConnector1">
              <a:avLst/>
            </a:prstGeom>
            <a:ln w="3175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3459703" y="4101387"/>
              <a:ext cx="1745201" cy="584775"/>
            </a:xfrm>
            <a:prstGeom prst="rect">
              <a:avLst/>
            </a:prstGeom>
            <a:noFill/>
          </p:spPr>
          <p:txBody>
            <a:bodyPr wrap="square" rtlCol="0">
              <a:spAutoFit/>
            </a:bodyPr>
            <a:lstStyle/>
            <a:p>
              <a:pPr algn="ctr"/>
              <a:r>
                <a:rPr lang="en-GB" sz="1600" b="1" dirty="0">
                  <a:latin typeface="Constantia" panose="02030602050306030303" pitchFamily="18" charset="0"/>
                </a:rPr>
                <a:t>Time of flight compensation</a:t>
              </a:r>
            </a:p>
          </p:txBody>
        </p:sp>
        <p:sp>
          <p:nvSpPr>
            <p:cNvPr id="98" name="TextBox 97"/>
            <p:cNvSpPr txBox="1"/>
            <p:nvPr/>
          </p:nvSpPr>
          <p:spPr>
            <a:xfrm rot="16200000">
              <a:off x="388660" y="2757962"/>
              <a:ext cx="1745201" cy="738664"/>
            </a:xfrm>
            <a:prstGeom prst="rect">
              <a:avLst/>
            </a:prstGeom>
            <a:noFill/>
          </p:spPr>
          <p:txBody>
            <a:bodyPr wrap="square" rtlCol="0">
              <a:spAutoFit/>
            </a:bodyPr>
            <a:lstStyle/>
            <a:p>
              <a:pPr algn="ctr"/>
              <a:r>
                <a:rPr lang="en-GB" sz="2100" b="1" dirty="0">
                  <a:solidFill>
                    <a:srgbClr val="1F497D"/>
                  </a:solidFill>
                  <a:latin typeface="Constantia" panose="02030602050306030303" pitchFamily="18" charset="0"/>
                </a:rPr>
                <a:t>From beam control</a:t>
              </a:r>
            </a:p>
          </p:txBody>
        </p:sp>
        <p:cxnSp>
          <p:nvCxnSpPr>
            <p:cNvPr id="100" name="Straight Arrow Connector 99"/>
            <p:cNvCxnSpPr/>
            <p:nvPr/>
          </p:nvCxnSpPr>
          <p:spPr>
            <a:xfrm flipH="1" flipV="1">
              <a:off x="5706314" y="4774358"/>
              <a:ext cx="248168" cy="258476"/>
            </a:xfrm>
            <a:prstGeom prst="straightConnector1">
              <a:avLst/>
            </a:prstGeom>
            <a:ln w="762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a:off x="7838885" y="2848364"/>
              <a:ext cx="223222" cy="236673"/>
            </a:xfrm>
            <a:prstGeom prst="straightConnector1">
              <a:avLst/>
            </a:prstGeom>
            <a:ln w="762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115" name="Rectangle 7"/>
          <p:cNvSpPr>
            <a:spLocks noChangeArrowheads="1"/>
          </p:cNvSpPr>
          <p:nvPr/>
        </p:nvSpPr>
        <p:spPr bwMode="auto">
          <a:xfrm>
            <a:off x="445182" y="5728154"/>
            <a:ext cx="8278813" cy="838200"/>
          </a:xfrm>
          <a:prstGeom prst="rect">
            <a:avLst/>
          </a:prstGeom>
          <a:noFill/>
          <a:ln w="9525">
            <a:noFill/>
            <a:miter lim="800000"/>
            <a:headEnd/>
            <a:tailEnd/>
          </a:ln>
          <a:effectLst/>
        </p:spPr>
        <p:txBody>
          <a:bodyPr/>
          <a:lstStyle/>
          <a:p>
            <a:pPr marL="355600" indent="-355600" algn="l" defTabSz="568325">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RF distribution to compensate time of flight between stations</a:t>
            </a:r>
          </a:p>
          <a:p>
            <a:pPr marL="355600" indent="-355600" algn="l" defTabSz="568325">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Beam control drives all stations </a:t>
            </a:r>
            <a:r>
              <a:rPr lang="en-GB" sz="2100" b="1" dirty="0">
                <a:solidFill>
                  <a:srgbClr val="C0504D"/>
                </a:solidFill>
                <a:latin typeface="Constantia" pitchFamily="18" charset="0"/>
                <a:cs typeface="Times New Roman" pitchFamily="18" charset="0"/>
                <a:sym typeface="Wingdings" pitchFamily="2" charset="2"/>
              </a:rPr>
              <a:t>like a single one</a:t>
            </a:r>
          </a:p>
          <a:p>
            <a:pPr marL="355600" indent="-355600" algn="l" defTabSz="568325">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lgn="l">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p:txBody>
      </p:sp>
      <p:grpSp>
        <p:nvGrpSpPr>
          <p:cNvPr id="7" name="Group 6"/>
          <p:cNvGrpSpPr/>
          <p:nvPr/>
        </p:nvGrpSpPr>
        <p:grpSpPr>
          <a:xfrm>
            <a:off x="5527791" y="2295104"/>
            <a:ext cx="2919118" cy="3020376"/>
            <a:chOff x="5527791" y="2295104"/>
            <a:chExt cx="2919118" cy="3020376"/>
          </a:xfrm>
        </p:grpSpPr>
        <p:sp>
          <p:nvSpPr>
            <p:cNvPr id="5" name="TextBox 4"/>
            <p:cNvSpPr txBox="1"/>
            <p:nvPr/>
          </p:nvSpPr>
          <p:spPr>
            <a:xfrm>
              <a:off x="6190838" y="2515620"/>
              <a:ext cx="486030" cy="415498"/>
            </a:xfrm>
            <a:prstGeom prst="rect">
              <a:avLst/>
            </a:prstGeom>
            <a:noFill/>
          </p:spPr>
          <p:txBody>
            <a:bodyPr wrap="none" rtlCol="0">
              <a:spAutoFit/>
            </a:bodyPr>
            <a:lstStyle/>
            <a:p>
              <a:r>
                <a:rPr lang="en-GB" sz="2100" b="1" dirty="0">
                  <a:latin typeface="Symbol" panose="05050102010706020507" pitchFamily="18" charset="2"/>
                </a:rPr>
                <a:t>t</a:t>
              </a:r>
              <a:r>
                <a:rPr lang="en-GB" sz="2100" b="1" baseline="-25000" dirty="0"/>
                <a:t>12</a:t>
              </a:r>
            </a:p>
          </p:txBody>
        </p:sp>
        <p:sp>
          <p:nvSpPr>
            <p:cNvPr id="37" name="TextBox 36"/>
            <p:cNvSpPr txBox="1"/>
            <p:nvPr/>
          </p:nvSpPr>
          <p:spPr>
            <a:xfrm>
              <a:off x="7519389" y="2802034"/>
              <a:ext cx="486030" cy="415498"/>
            </a:xfrm>
            <a:prstGeom prst="rect">
              <a:avLst/>
            </a:prstGeom>
            <a:noFill/>
          </p:spPr>
          <p:txBody>
            <a:bodyPr wrap="none" rtlCol="0">
              <a:spAutoFit/>
            </a:bodyPr>
            <a:lstStyle/>
            <a:p>
              <a:r>
                <a:rPr lang="en-GB" sz="2100" b="1" dirty="0">
                  <a:latin typeface="Symbol" panose="05050102010706020507" pitchFamily="18" charset="2"/>
                </a:rPr>
                <a:t>t</a:t>
              </a:r>
              <a:r>
                <a:rPr lang="en-GB" sz="2100" b="1" baseline="-25000" dirty="0"/>
                <a:t>23</a:t>
              </a:r>
            </a:p>
          </p:txBody>
        </p:sp>
        <p:sp>
          <p:nvSpPr>
            <p:cNvPr id="38" name="TextBox 37"/>
            <p:cNvSpPr txBox="1"/>
            <p:nvPr/>
          </p:nvSpPr>
          <p:spPr>
            <a:xfrm>
              <a:off x="5527791" y="2892042"/>
              <a:ext cx="320922" cy="415498"/>
            </a:xfrm>
            <a:prstGeom prst="rect">
              <a:avLst/>
            </a:prstGeom>
            <a:noFill/>
          </p:spPr>
          <p:txBody>
            <a:bodyPr wrap="none" rtlCol="0">
              <a:spAutoFit/>
            </a:bodyPr>
            <a:lstStyle/>
            <a:p>
              <a:r>
                <a:rPr lang="en-GB" sz="2100" b="1" dirty="0"/>
                <a:t>1</a:t>
              </a:r>
            </a:p>
          </p:txBody>
        </p:sp>
        <p:sp>
          <p:nvSpPr>
            <p:cNvPr id="39" name="TextBox 38"/>
            <p:cNvSpPr txBox="1"/>
            <p:nvPr/>
          </p:nvSpPr>
          <p:spPr>
            <a:xfrm>
              <a:off x="6944729" y="2295104"/>
              <a:ext cx="320922" cy="415498"/>
            </a:xfrm>
            <a:prstGeom prst="rect">
              <a:avLst/>
            </a:prstGeom>
            <a:noFill/>
          </p:spPr>
          <p:txBody>
            <a:bodyPr wrap="none" rtlCol="0">
              <a:spAutoFit/>
            </a:bodyPr>
            <a:lstStyle/>
            <a:p>
              <a:r>
                <a:rPr lang="en-GB" sz="2100" b="1" dirty="0"/>
                <a:t>2</a:t>
              </a:r>
            </a:p>
          </p:txBody>
        </p:sp>
        <p:sp>
          <p:nvSpPr>
            <p:cNvPr id="40" name="TextBox 39"/>
            <p:cNvSpPr txBox="1"/>
            <p:nvPr/>
          </p:nvSpPr>
          <p:spPr>
            <a:xfrm>
              <a:off x="8125987" y="3545257"/>
              <a:ext cx="320922" cy="415498"/>
            </a:xfrm>
            <a:prstGeom prst="rect">
              <a:avLst/>
            </a:prstGeom>
            <a:noFill/>
          </p:spPr>
          <p:txBody>
            <a:bodyPr wrap="none" rtlCol="0">
              <a:spAutoFit/>
            </a:bodyPr>
            <a:lstStyle/>
            <a:p>
              <a:r>
                <a:rPr lang="en-GB" sz="2100" b="1" dirty="0"/>
                <a:t>3</a:t>
              </a:r>
            </a:p>
          </p:txBody>
        </p:sp>
        <p:sp>
          <p:nvSpPr>
            <p:cNvPr id="41" name="TextBox 40"/>
            <p:cNvSpPr txBox="1"/>
            <p:nvPr/>
          </p:nvSpPr>
          <p:spPr>
            <a:xfrm>
              <a:off x="6458699" y="4899982"/>
              <a:ext cx="486030" cy="415498"/>
            </a:xfrm>
            <a:prstGeom prst="rect">
              <a:avLst/>
            </a:prstGeom>
            <a:noFill/>
          </p:spPr>
          <p:txBody>
            <a:bodyPr wrap="none" rtlCol="0">
              <a:spAutoFit/>
            </a:bodyPr>
            <a:lstStyle/>
            <a:p>
              <a:r>
                <a:rPr lang="en-GB" sz="2100" b="1" dirty="0">
                  <a:latin typeface="Symbol" panose="05050102010706020507" pitchFamily="18" charset="2"/>
                </a:rPr>
                <a:t>t</a:t>
              </a:r>
              <a:r>
                <a:rPr lang="en-GB" sz="2100" b="1" baseline="-25000" dirty="0"/>
                <a:t>31</a:t>
              </a:r>
            </a:p>
          </p:txBody>
        </p:sp>
      </p:grpSp>
    </p:spTree>
    <p:extLst>
      <p:ext uri="{BB962C8B-B14F-4D97-AF65-F5344CB8AC3E}">
        <p14:creationId xmlns:p14="http://schemas.microsoft.com/office/powerpoint/2010/main" val="1623623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115">
                                            <p:txEl>
                                              <p:pRg st="0" end="0"/>
                                            </p:txEl>
                                          </p:spTgt>
                                        </p:tgtEl>
                                        <p:attrNameLst>
                                          <p:attrName>style.visibility</p:attrName>
                                        </p:attrNameLst>
                                      </p:cBhvr>
                                      <p:to>
                                        <p:strVal val="visible"/>
                                      </p:to>
                                    </p:set>
                                    <p:animEffect transition="in" filter="wipe(up)">
                                      <p:cBhvr>
                                        <p:cTn id="13" dur="500"/>
                                        <p:tgtEl>
                                          <p:spTgt spid="11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115">
                                            <p:txEl>
                                              <p:pRg st="1" end="1"/>
                                            </p:txEl>
                                          </p:spTgt>
                                        </p:tgtEl>
                                        <p:attrNameLst>
                                          <p:attrName>style.visibility</p:attrName>
                                        </p:attrNameLst>
                                      </p:cBhvr>
                                      <p:to>
                                        <p:strVal val="visible"/>
                                      </p:to>
                                    </p:set>
                                    <p:animEffect transition="in" filter="wipe(up)">
                                      <p:cBhvr>
                                        <p:cTn id="18" dur="500"/>
                                        <p:tgtEl>
                                          <p:spTgt spid="1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Basic building blocks</a:t>
            </a:r>
          </a:p>
        </p:txBody>
      </p:sp>
    </p:spTree>
    <p:extLst>
      <p:ext uri="{BB962C8B-B14F-4D97-AF65-F5344CB8AC3E}">
        <p14:creationId xmlns:p14="http://schemas.microsoft.com/office/powerpoint/2010/main" val="309237875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39750" y="5651500"/>
            <a:ext cx="7943850" cy="97853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Two signals at different frequencies </a:t>
            </a:r>
            <a:r>
              <a:rPr lang="en-GB" sz="2100" b="1" dirty="0">
                <a:latin typeface="Symbol" panose="05050102010706020507" pitchFamily="18" charset="2"/>
                <a:cs typeface="Times New Roman" pitchFamily="18" charset="0"/>
                <a:sym typeface="Wingdings" pitchFamily="2" charset="2"/>
              </a:rPr>
              <a:t>w</a:t>
            </a:r>
            <a:r>
              <a:rPr lang="en-GB" sz="2100" b="1" baseline="-25000" dirty="0">
                <a:latin typeface="Constantia" pitchFamily="18" charset="0"/>
                <a:cs typeface="Times New Roman" pitchFamily="18" charset="0"/>
                <a:sym typeface="Wingdings" pitchFamily="2" charset="2"/>
              </a:rPr>
              <a:t>1</a:t>
            </a:r>
            <a:r>
              <a:rPr lang="en-GB" sz="2100" b="1" dirty="0">
                <a:latin typeface="Constantia" pitchFamily="18" charset="0"/>
                <a:cs typeface="Times New Roman" pitchFamily="18" charset="0"/>
                <a:sym typeface="Wingdings" pitchFamily="2" charset="2"/>
              </a:rPr>
              <a:t> and </a:t>
            </a:r>
            <a:r>
              <a:rPr lang="en-GB" sz="2100" b="1" dirty="0">
                <a:latin typeface="Symbol" panose="05050102010706020507" pitchFamily="18" charset="2"/>
                <a:cs typeface="Times New Roman" pitchFamily="18" charset="0"/>
                <a:sym typeface="Wingdings" pitchFamily="2" charset="2"/>
              </a:rPr>
              <a:t>w</a:t>
            </a:r>
            <a:r>
              <a:rPr lang="en-GB" sz="2100" b="1" baseline="-25000" dirty="0">
                <a:latin typeface="Constantia" pitchFamily="18" charset="0"/>
                <a:cs typeface="Times New Roman" pitchFamily="18" charset="0"/>
                <a:sym typeface="Wingdings" pitchFamily="2" charset="2"/>
              </a:rPr>
              <a:t>2</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P</a:t>
            </a:r>
            <a:r>
              <a:rPr lang="en-GB" sz="2100" b="1" dirty="0">
                <a:solidFill>
                  <a:srgbClr val="1F497D"/>
                </a:solidFill>
                <a:latin typeface="Constantia" pitchFamily="18" charset="0"/>
                <a:cs typeface="Times New Roman" pitchFamily="18" charset="0"/>
                <a:sym typeface="Symbol" panose="05050102010706020507" pitchFamily="18" charset="2"/>
              </a:rPr>
              <a:t>hase difference, </a:t>
            </a:r>
            <a:r>
              <a:rPr lang="en-GB" sz="2100" b="1" dirty="0" err="1">
                <a:solidFill>
                  <a:srgbClr val="1F497D"/>
                </a:solidFill>
                <a:latin typeface="Symbol" panose="05050102010706020507" pitchFamily="18" charset="2"/>
                <a:cs typeface="Times New Roman" pitchFamily="18" charset="0"/>
                <a:sym typeface="Symbol" panose="05050102010706020507" pitchFamily="18" charset="2"/>
              </a:rPr>
              <a:t>Df</a:t>
            </a:r>
            <a:r>
              <a:rPr lang="en-GB" sz="2100" b="1" dirty="0">
                <a:latin typeface="Constantia" pitchFamily="18" charset="0"/>
                <a:cs typeface="Times New Roman" pitchFamily="18" charset="0"/>
                <a:sym typeface="Symbol" panose="05050102010706020507" pitchFamily="18" charset="2"/>
              </a:rPr>
              <a:t>, between both signals </a:t>
            </a:r>
            <a:r>
              <a:rPr lang="en-GB" sz="2100" b="1" dirty="0">
                <a:solidFill>
                  <a:srgbClr val="1F497D"/>
                </a:solidFill>
                <a:latin typeface="Constantia" pitchFamily="18" charset="0"/>
                <a:cs typeface="Times New Roman" pitchFamily="18" charset="0"/>
                <a:sym typeface="Symbol" panose="05050102010706020507" pitchFamily="18" charset="2"/>
              </a:rPr>
              <a:t>changes linearly</a:t>
            </a:r>
          </a:p>
          <a:p>
            <a:pPr marL="342900" indent="-342900">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Symbol" panose="05050102010706020507" pitchFamily="18" charset="2"/>
              </a:rPr>
              <a:t>Ambiguity</a:t>
            </a:r>
            <a:r>
              <a:rPr lang="en-GB" sz="2100" b="1" dirty="0">
                <a:latin typeface="Constantia" pitchFamily="18" charset="0"/>
                <a:cs typeface="Times New Roman" pitchFamily="18" charset="0"/>
                <a:sym typeface="Symbol" panose="05050102010706020507" pitchFamily="18" charset="2"/>
              </a:rPr>
              <a:t> to distinguish between </a:t>
            </a:r>
            <a:r>
              <a:rPr lang="en-GB" sz="2100" b="1" dirty="0" err="1">
                <a:latin typeface="Symbol" panose="05050102010706020507" pitchFamily="18" charset="2"/>
                <a:cs typeface="Times New Roman" pitchFamily="18" charset="0"/>
                <a:sym typeface="Symbol" panose="05050102010706020507" pitchFamily="18" charset="2"/>
              </a:rPr>
              <a:t>Df</a:t>
            </a:r>
            <a:r>
              <a:rPr lang="en-GB" sz="2100" b="1" dirty="0">
                <a:latin typeface="Constantia" panose="02030602050306030303" pitchFamily="18" charset="0"/>
                <a:cs typeface="Times New Roman" pitchFamily="18" charset="0"/>
                <a:sym typeface="Symbol" panose="05050102010706020507" pitchFamily="18" charset="2"/>
              </a:rPr>
              <a:t> = -</a:t>
            </a:r>
            <a:r>
              <a:rPr lang="en-GB" sz="2100" b="1" dirty="0">
                <a:latin typeface="Symbol" panose="05050102010706020507" pitchFamily="18" charset="2"/>
                <a:cs typeface="Times New Roman" pitchFamily="18" charset="0"/>
                <a:sym typeface="Symbol" panose="05050102010706020507" pitchFamily="18" charset="2"/>
              </a:rPr>
              <a:t>p</a:t>
            </a:r>
            <a:r>
              <a:rPr lang="en-GB" sz="2100" b="1" dirty="0">
                <a:latin typeface="Constantia" panose="02030602050306030303" pitchFamily="18" charset="0"/>
                <a:cs typeface="Times New Roman" pitchFamily="18" charset="0"/>
                <a:sym typeface="Symbol" panose="05050102010706020507" pitchFamily="18" charset="2"/>
              </a:rPr>
              <a:t>, </a:t>
            </a:r>
            <a:r>
              <a:rPr lang="en-GB" sz="2100" b="1" dirty="0">
                <a:latin typeface="Symbol" panose="05050102010706020507" pitchFamily="18" charset="2"/>
                <a:cs typeface="Times New Roman" pitchFamily="18" charset="0"/>
                <a:sym typeface="Symbol" panose="05050102010706020507" pitchFamily="18" charset="2"/>
              </a:rPr>
              <a:t>p</a:t>
            </a:r>
            <a:r>
              <a:rPr lang="en-GB" sz="2100" b="1" dirty="0">
                <a:latin typeface="Constantia" panose="02030602050306030303" pitchFamily="18" charset="0"/>
                <a:cs typeface="Times New Roman" pitchFamily="18" charset="0"/>
                <a:sym typeface="Symbol" panose="05050102010706020507" pitchFamily="18" charset="2"/>
              </a:rPr>
              <a:t>, -3</a:t>
            </a:r>
            <a:r>
              <a:rPr lang="en-GB" sz="2100" b="1" dirty="0">
                <a:latin typeface="Symbol" panose="05050102010706020507" pitchFamily="18" charset="2"/>
                <a:cs typeface="Times New Roman" pitchFamily="18" charset="0"/>
                <a:sym typeface="Symbol" panose="05050102010706020507" pitchFamily="18" charset="2"/>
              </a:rPr>
              <a:t>p</a:t>
            </a:r>
            <a:r>
              <a:rPr lang="en-GB" sz="2100" b="1" dirty="0">
                <a:latin typeface="Constantia" panose="02030602050306030303" pitchFamily="18" charset="0"/>
                <a:cs typeface="Times New Roman" pitchFamily="18" charset="0"/>
                <a:sym typeface="Symbol" panose="05050102010706020507" pitchFamily="18" charset="2"/>
              </a:rPr>
              <a:t>, 3</a:t>
            </a:r>
            <a:r>
              <a:rPr lang="en-GB" sz="2100" b="1" dirty="0">
                <a:latin typeface="Symbol" panose="05050102010706020507" pitchFamily="18" charset="2"/>
                <a:cs typeface="Times New Roman" pitchFamily="18" charset="0"/>
                <a:sym typeface="Symbol" panose="05050102010706020507" pitchFamily="18" charset="2"/>
              </a:rPr>
              <a:t>p</a:t>
            </a:r>
            <a:r>
              <a:rPr lang="en-GB" sz="2100" b="1" dirty="0">
                <a:latin typeface="Constantia" panose="02030602050306030303" pitchFamily="18" charset="0"/>
                <a:cs typeface="Times New Roman" pitchFamily="18" charset="0"/>
                <a:sym typeface="Symbol" panose="05050102010706020507" pitchFamily="18" charset="2"/>
              </a:rPr>
              <a:t>,...</a:t>
            </a:r>
          </a:p>
          <a:p>
            <a:pPr marL="342900" indent="-342900">
              <a:spcBef>
                <a:spcPct val="20000"/>
              </a:spcBef>
              <a:buClr>
                <a:schemeClr val="tx1"/>
              </a:buClr>
              <a:buFont typeface="Symbol" panose="05050102010706020507" pitchFamily="18" charset="2"/>
              <a:buChar char="®"/>
            </a:pPr>
            <a:r>
              <a:rPr lang="en-GB" sz="2100" b="1" dirty="0">
                <a:latin typeface="Constantia" panose="02030602050306030303" pitchFamily="18" charset="0"/>
                <a:cs typeface="Times New Roman" pitchFamily="18" charset="0"/>
                <a:sym typeface="Symbol" panose="05050102010706020507" pitchFamily="18" charset="2"/>
              </a:rPr>
              <a:t>Saw-tooth in phase means </a:t>
            </a:r>
            <a:r>
              <a:rPr lang="en-GB" sz="2100" b="1" dirty="0">
                <a:solidFill>
                  <a:srgbClr val="1F497D"/>
                </a:solidFill>
                <a:latin typeface="Constantia" panose="02030602050306030303" pitchFamily="18" charset="0"/>
                <a:cs typeface="Times New Roman" pitchFamily="18" charset="0"/>
                <a:sym typeface="Symbol" panose="05050102010706020507" pitchFamily="18" charset="2"/>
              </a:rPr>
              <a:t>constant frequency difference</a:t>
            </a:r>
          </a:p>
          <a:p>
            <a:pPr marL="342900" indent="-342900">
              <a:spcBef>
                <a:spcPct val="20000"/>
              </a:spcBef>
              <a:buClr>
                <a:schemeClr val="tx1"/>
              </a:buClr>
              <a:buFont typeface="Symbol" panose="05050102010706020507" pitchFamily="18" charset="2"/>
              <a:buChar char="®"/>
            </a:pPr>
            <a:endParaRPr lang="en-GB" sz="1600" b="1" dirty="0">
              <a:latin typeface="Constantia" panose="02030602050306030303" pitchFamily="18" charset="0"/>
              <a:cs typeface="Times New Roman" pitchFamily="18" charset="0"/>
              <a:sym typeface="Symbol" panose="05050102010706020507" pitchFamily="18" charset="2"/>
            </a:endParaRPr>
          </a:p>
          <a:p>
            <a:pPr marL="342900" indent="-342900">
              <a:spcBef>
                <a:spcPct val="20000"/>
              </a:spcBef>
              <a:buClr>
                <a:schemeClr val="tx1"/>
              </a:buClr>
              <a:buFont typeface="Symbol" panose="05050102010706020507" pitchFamily="18" charset="2"/>
              <a:buChar char="®"/>
            </a:pPr>
            <a:r>
              <a:rPr lang="en-GB" sz="2100" b="1" dirty="0">
                <a:latin typeface="Constantia" panose="02030602050306030303" pitchFamily="18" charset="0"/>
                <a:cs typeface="Times New Roman" pitchFamily="18" charset="0"/>
                <a:sym typeface="Symbol" panose="05050102010706020507" pitchFamily="18" charset="2"/>
              </a:rPr>
              <a:t>Equivalence of                                                                               frequency and phase</a:t>
            </a:r>
          </a:p>
          <a:p>
            <a:pPr marL="342900" indent="-342900">
              <a:spcBef>
                <a:spcPct val="20000"/>
              </a:spcBef>
              <a:buClr>
                <a:schemeClr val="tx1"/>
              </a:buClr>
              <a:buFont typeface="Symbol" panose="05050102010706020507" pitchFamily="18" charset="2"/>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spcBef>
                <a:spcPct val="20000"/>
              </a:spcBef>
              <a:buClr>
                <a:schemeClr val="tx1"/>
              </a:buClr>
              <a:buFont typeface="Symbol" panose="05050102010706020507" pitchFamily="18" charset="2"/>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spcBef>
                <a:spcPct val="20000"/>
              </a:spcBef>
              <a:buClr>
                <a:schemeClr val="tx1"/>
              </a:buClr>
              <a:buFont typeface="Symbol" panose="05050102010706020507" pitchFamily="18" charset="2"/>
              <a:buChar char="®"/>
            </a:pPr>
            <a:endParaRPr lang="en-GB" sz="2100" b="1" dirty="0">
              <a:latin typeface="Constantia" panose="02030602050306030303"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US" sz="2100" b="1" baseline="30000" dirty="0">
              <a:latin typeface="Constantia" pitchFamily="18" charset="0"/>
              <a:cs typeface="Times New Roman" pitchFamily="18" charset="0"/>
              <a:sym typeface="Wingdings" pitchFamily="2" charset="2"/>
            </a:endParaRPr>
          </a:p>
          <a:p>
            <a:pPr marL="800100" lvl="1" indent="-342900" algn="l">
              <a:spcBef>
                <a:spcPct val="20000"/>
              </a:spcBef>
              <a:buFont typeface="Arial" panose="020B0604020202020204" pitchFamily="34" charset="0"/>
              <a:buChar char="•"/>
            </a:pPr>
            <a:endParaRPr lang="en-US" sz="2400" b="1" dirty="0">
              <a:latin typeface="Constantia" pitchFamily="18" charset="0"/>
              <a:cs typeface="Times New Roman" pitchFamily="18" charset="0"/>
              <a:sym typeface="Wingdings" pitchFamily="2" charset="2"/>
            </a:endParaRPr>
          </a:p>
          <a:p>
            <a:pPr algn="l">
              <a:spcBef>
                <a:spcPct val="20000"/>
              </a:spcBef>
            </a:pPr>
            <a:endParaRPr lang="en-US" sz="20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Measure phase differences</a:t>
            </a:r>
            <a:endParaRPr lang="en-GB" sz="3200" dirty="0">
              <a:solidFill>
                <a:srgbClr val="1F497D"/>
              </a:solidFill>
              <a:latin typeface="Constantia"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3525" y="1470787"/>
            <a:ext cx="5886450" cy="2482120"/>
          </a:xfrm>
          <a:prstGeom prst="rect">
            <a:avLst/>
          </a:prstGeom>
        </p:spPr>
      </p:pic>
      <p:pic>
        <p:nvPicPr>
          <p:cNvPr id="9" name="Picture 8"/>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225925" y="5717892"/>
            <a:ext cx="3978276" cy="861343"/>
          </a:xfrm>
          <a:prstGeom prst="rect">
            <a:avLst/>
          </a:prstGeom>
        </p:spPr>
      </p:pic>
      <p:sp>
        <p:nvSpPr>
          <p:cNvPr id="10" name="TextBox 9"/>
          <p:cNvSpPr txBox="1"/>
          <p:nvPr/>
        </p:nvSpPr>
        <p:spPr>
          <a:xfrm>
            <a:off x="5638800" y="5879630"/>
            <a:ext cx="736600" cy="461665"/>
          </a:xfrm>
          <a:prstGeom prst="rect">
            <a:avLst/>
          </a:prstGeom>
          <a:noFill/>
        </p:spPr>
        <p:txBody>
          <a:bodyPr wrap="square" rtlCol="0">
            <a:spAutoFit/>
          </a:bodyPr>
          <a:lstStyle/>
          <a:p>
            <a:pPr algn="ctr"/>
            <a:r>
              <a:rPr lang="en-US" sz="2400" b="1" dirty="0">
                <a:latin typeface="Constantia" pitchFamily="18" charset="0"/>
                <a:sym typeface="Symbol" panose="05050102010706020507" pitchFamily="18" charset="2"/>
              </a:rPr>
              <a:t></a:t>
            </a:r>
            <a:endParaRPr lang="en-GB" sz="2400" b="1" dirty="0">
              <a:latin typeface="Constantia" pitchFamily="18" charset="0"/>
            </a:endParaRPr>
          </a:p>
        </p:txBody>
      </p:sp>
    </p:spTree>
    <p:extLst>
      <p:ext uri="{BB962C8B-B14F-4D97-AF65-F5344CB8AC3E}">
        <p14:creationId xmlns:p14="http://schemas.microsoft.com/office/powerpoint/2010/main" val="527821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Particle velocity depends on its type:</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6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Old television set (30 kV):	</a:t>
            </a:r>
            <a:r>
              <a:rPr lang="en-GB" b="1" dirty="0">
                <a:solidFill>
                  <a:srgbClr val="FF0000"/>
                </a:solidFill>
                <a:latin typeface="Constantia" pitchFamily="18" charset="0"/>
                <a:cs typeface="Times New Roman" pitchFamily="18" charset="0"/>
                <a:sym typeface="Wingdings" pitchFamily="2" charset="2"/>
              </a:rPr>
              <a:t>Electrons</a:t>
            </a:r>
            <a:r>
              <a:rPr lang="en-GB" b="1" dirty="0">
                <a:latin typeface="Constantia" pitchFamily="18" charset="0"/>
                <a:cs typeface="Times New Roman" pitchFamily="18" charset="0"/>
                <a:sym typeface="Wingdings" pitchFamily="2" charset="2"/>
              </a:rPr>
              <a:t> at 30% of </a:t>
            </a:r>
            <a:r>
              <a:rPr lang="en-GB" b="1" i="1" dirty="0">
                <a:latin typeface="Constantia" pitchFamily="18" charset="0"/>
                <a:cs typeface="Times New Roman" pitchFamily="18" charset="0"/>
                <a:sym typeface="Wingdings" pitchFamily="2" charset="2"/>
              </a:rPr>
              <a:t>c</a:t>
            </a:r>
            <a:r>
              <a:rPr lang="en-GB" b="1" baseline="-25000" dirty="0">
                <a:latin typeface="Constantia" pitchFamily="18" charset="0"/>
                <a:cs typeface="Times New Roman" pitchFamily="18" charset="0"/>
                <a:sym typeface="Wingdings" pitchFamily="2" charset="2"/>
              </a:rPr>
              <a:t>0</a:t>
            </a:r>
          </a:p>
          <a:p>
            <a:pPr lvl="6">
              <a:spcBef>
                <a:spcPct val="20000"/>
              </a:spcBef>
              <a:buClr>
                <a:schemeClr val="tx1"/>
              </a:buClr>
            </a:pPr>
            <a:r>
              <a:rPr lang="en-GB" b="1" dirty="0">
                <a:latin typeface="Constantia" pitchFamily="18" charset="0"/>
                <a:cs typeface="Times New Roman" pitchFamily="18" charset="0"/>
                <a:sym typeface="Wingdings" pitchFamily="2" charset="2"/>
              </a:rPr>
              <a:t>	</a:t>
            </a:r>
            <a:r>
              <a:rPr lang="en-GB" b="1" dirty="0">
                <a:solidFill>
                  <a:srgbClr val="0000FF"/>
                </a:solidFill>
                <a:latin typeface="Constantia" pitchFamily="18" charset="0"/>
                <a:cs typeface="Times New Roman" pitchFamily="18" charset="0"/>
                <a:sym typeface="Wingdings" pitchFamily="2" charset="2"/>
              </a:rPr>
              <a:t>Protons</a:t>
            </a:r>
            <a:r>
              <a:rPr lang="en-GB" b="1" dirty="0">
                <a:latin typeface="Constantia" pitchFamily="18" charset="0"/>
                <a:cs typeface="Times New Roman" pitchFamily="18" charset="0"/>
                <a:sym typeface="Wingdings" pitchFamily="2" charset="2"/>
              </a:rPr>
              <a:t> just at  0.7%</a:t>
            </a:r>
            <a:endParaRPr lang="en-US" b="1" baseline="30000" dirty="0">
              <a:latin typeface="Constantia" pitchFamily="18" charset="0"/>
              <a:cs typeface="Times New Roman" pitchFamily="18" charset="0"/>
              <a:sym typeface="Wingdings" pitchFamily="2" charset="2"/>
            </a:endParaRPr>
          </a:p>
          <a:p>
            <a:pPr marL="342900" indent="-342900">
              <a:spcBef>
                <a:spcPct val="20000"/>
              </a:spcBef>
              <a:buFont typeface="Arial" panose="020B0604020202020204" pitchFamily="34" charset="0"/>
              <a:buChar char="•"/>
            </a:pPr>
            <a:r>
              <a:rPr lang="en-US" b="1" dirty="0">
                <a:latin typeface="Constantia" pitchFamily="18" charset="0"/>
                <a:cs typeface="Times New Roman" pitchFamily="18" charset="0"/>
                <a:sym typeface="Wingdings" pitchFamily="2" charset="2"/>
              </a:rPr>
              <a:t>Small synchrotron (500 MeV):	</a:t>
            </a:r>
            <a:r>
              <a:rPr lang="en-US" b="1" dirty="0">
                <a:solidFill>
                  <a:srgbClr val="FF0000"/>
                </a:solidFill>
                <a:latin typeface="Constantia" pitchFamily="18" charset="0"/>
                <a:cs typeface="Times New Roman" pitchFamily="18" charset="0"/>
                <a:sym typeface="Wingdings" pitchFamily="2" charset="2"/>
              </a:rPr>
              <a:t>Electrons</a:t>
            </a:r>
            <a:r>
              <a:rPr lang="en-US" b="1" dirty="0">
                <a:latin typeface="Constantia" pitchFamily="18" charset="0"/>
                <a:cs typeface="Times New Roman" pitchFamily="18" charset="0"/>
                <a:sym typeface="Wingdings" pitchFamily="2" charset="2"/>
              </a:rPr>
              <a:t> at 99.99995%</a:t>
            </a:r>
          </a:p>
          <a:p>
            <a:pPr lvl="7">
              <a:spcBef>
                <a:spcPct val="20000"/>
              </a:spcBef>
            </a:pPr>
            <a:r>
              <a:rPr lang="en-US" b="1" dirty="0">
                <a:latin typeface="Constantia" pitchFamily="18" charset="0"/>
                <a:cs typeface="Times New Roman" pitchFamily="18" charset="0"/>
                <a:sym typeface="Wingdings" pitchFamily="2" charset="2"/>
              </a:rPr>
              <a:t>	</a:t>
            </a:r>
            <a:r>
              <a:rPr lang="en-US" b="1" dirty="0">
                <a:solidFill>
                  <a:srgbClr val="0000FF"/>
                </a:solidFill>
                <a:latin typeface="Constantia" pitchFamily="18" charset="0"/>
                <a:cs typeface="Times New Roman" pitchFamily="18" charset="0"/>
                <a:sym typeface="Wingdings" pitchFamily="2" charset="2"/>
              </a:rPr>
              <a:t>Protons</a:t>
            </a:r>
            <a:r>
              <a:rPr lang="en-US" b="1" dirty="0">
                <a:latin typeface="Constantia" pitchFamily="18" charset="0"/>
                <a:cs typeface="Times New Roman" pitchFamily="18" charset="0"/>
                <a:sym typeface="Wingdings" pitchFamily="2" charset="2"/>
              </a:rPr>
              <a:t> at 75.8%</a:t>
            </a:r>
          </a:p>
          <a:p>
            <a:pPr marL="342900" indent="-342900">
              <a:spcBef>
                <a:spcPct val="20000"/>
              </a:spcBef>
              <a:buFont typeface="Symbol" panose="05050102010706020507" pitchFamily="18" charset="2"/>
              <a:buChar char="®"/>
            </a:pPr>
            <a:endParaRPr lang="en-US" sz="600" b="1" dirty="0">
              <a:latin typeface="Constantia" pitchFamily="18" charset="0"/>
              <a:cs typeface="Times New Roman" pitchFamily="18" charset="0"/>
              <a:sym typeface="Wingdings" pitchFamily="2" charset="2"/>
            </a:endParaRPr>
          </a:p>
          <a:p>
            <a:pPr marL="342900" indent="-342900">
              <a:spcBef>
                <a:spcPct val="20000"/>
              </a:spcBef>
              <a:buFont typeface="Symbol" panose="05050102010706020507" pitchFamily="18" charset="2"/>
              <a:buChar char="®"/>
            </a:pPr>
            <a:r>
              <a:rPr lang="en-US" sz="2100" b="1" dirty="0">
                <a:latin typeface="Constantia" pitchFamily="18" charset="0"/>
                <a:cs typeface="Times New Roman" pitchFamily="18" charset="0"/>
                <a:sym typeface="Wingdings" pitchFamily="2" charset="2"/>
              </a:rPr>
              <a:t>Most electron accelerators at ‘fixed’ frequency</a:t>
            </a:r>
          </a:p>
          <a:p>
            <a:pPr algn="l">
              <a:spcBef>
                <a:spcPct val="20000"/>
              </a:spcBef>
            </a:pPr>
            <a:endParaRPr lang="en-US" sz="20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Particle velocity</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6980" y="1371020"/>
            <a:ext cx="2949364" cy="2851052"/>
          </a:xfrm>
          <a:prstGeom prst="rect">
            <a:avLst/>
          </a:prstGeom>
        </p:spPr>
      </p:pic>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90241" y="1370872"/>
            <a:ext cx="3166794" cy="2881782"/>
          </a:xfrm>
          <a:prstGeom prst="rect">
            <a:avLst/>
          </a:prstGeom>
        </p:spPr>
      </p:pic>
      <p:pic>
        <p:nvPicPr>
          <p:cNvPr id="4" name="Picture 3"/>
          <p:cNvPicPr>
            <a:picLocks noChangeAspect="1"/>
          </p:cNvPicPr>
          <p:nvPr/>
        </p:nvPicPr>
        <p:blipFill>
          <a:blip r:embed="rId4">
            <a:clrChange>
              <a:clrFrom>
                <a:srgbClr val="FAF8F9"/>
              </a:clrFrom>
              <a:clrTo>
                <a:srgbClr val="FAF8F9">
                  <a:alpha val="0"/>
                </a:srgbClr>
              </a:clrTo>
            </a:clrChange>
            <a:extLst>
              <a:ext uri="{28A0092B-C50C-407E-A947-70E740481C1C}">
                <a14:useLocalDpi xmlns:a14="http://schemas.microsoft.com/office/drawing/2010/main" val="0"/>
              </a:ext>
            </a:extLst>
          </a:blip>
          <a:stretch>
            <a:fillRect/>
          </a:stretch>
        </p:blipFill>
        <p:spPr>
          <a:xfrm>
            <a:off x="7099783" y="3483275"/>
            <a:ext cx="1934308" cy="1934308"/>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90880" y="854112"/>
            <a:ext cx="2840466" cy="363048"/>
          </a:xfrm>
          <a:prstGeom prst="rect">
            <a:avLst/>
          </a:prstGeom>
        </p:spPr>
      </p:pic>
      <p:sp>
        <p:nvSpPr>
          <p:cNvPr id="8" name="TextBox 7"/>
          <p:cNvSpPr txBox="1"/>
          <p:nvPr/>
        </p:nvSpPr>
        <p:spPr>
          <a:xfrm>
            <a:off x="7099783" y="1437066"/>
            <a:ext cx="449162" cy="415498"/>
          </a:xfrm>
          <a:prstGeom prst="rect">
            <a:avLst/>
          </a:prstGeom>
          <a:noFill/>
        </p:spPr>
        <p:txBody>
          <a:bodyPr wrap="none" rtlCol="0">
            <a:spAutoFit/>
          </a:bodyPr>
          <a:lstStyle/>
          <a:p>
            <a:r>
              <a:rPr lang="en-US" sz="2100" b="1" dirty="0">
                <a:solidFill>
                  <a:srgbClr val="0000FF"/>
                </a:solidFill>
                <a:latin typeface="Constantia" panose="02030602050306030303" pitchFamily="18" charset="0"/>
              </a:rPr>
              <a:t>p</a:t>
            </a:r>
            <a:r>
              <a:rPr lang="en-US" sz="2100" b="1" baseline="30000" dirty="0">
                <a:solidFill>
                  <a:srgbClr val="0000FF"/>
                </a:solidFill>
                <a:latin typeface="Constantia" panose="02030602050306030303" pitchFamily="18" charset="0"/>
              </a:rPr>
              <a:t>+</a:t>
            </a:r>
          </a:p>
        </p:txBody>
      </p:sp>
      <p:sp>
        <p:nvSpPr>
          <p:cNvPr id="9" name="TextBox 8"/>
          <p:cNvSpPr txBox="1"/>
          <p:nvPr/>
        </p:nvSpPr>
        <p:spPr>
          <a:xfrm>
            <a:off x="5655891" y="1435399"/>
            <a:ext cx="391454" cy="415498"/>
          </a:xfrm>
          <a:prstGeom prst="rect">
            <a:avLst/>
          </a:prstGeom>
          <a:noFill/>
        </p:spPr>
        <p:txBody>
          <a:bodyPr wrap="none" rtlCol="0">
            <a:spAutoFit/>
          </a:bodyPr>
          <a:lstStyle/>
          <a:p>
            <a:r>
              <a:rPr lang="en-US" sz="2100" b="1" dirty="0">
                <a:solidFill>
                  <a:srgbClr val="FF0000"/>
                </a:solidFill>
                <a:latin typeface="Constantia" panose="02030602050306030303" pitchFamily="18" charset="0"/>
              </a:rPr>
              <a:t>e</a:t>
            </a:r>
            <a:r>
              <a:rPr lang="en-US" sz="2100" b="1" baseline="30000" dirty="0">
                <a:solidFill>
                  <a:srgbClr val="FF0000"/>
                </a:solidFill>
                <a:latin typeface="Constantia" panose="02030602050306030303" pitchFamily="18" charset="0"/>
              </a:rPr>
              <a:t>-</a:t>
            </a:r>
          </a:p>
        </p:txBody>
      </p:sp>
      <p:sp>
        <p:nvSpPr>
          <p:cNvPr id="10" name="TextBox 9"/>
          <p:cNvSpPr txBox="1"/>
          <p:nvPr/>
        </p:nvSpPr>
        <p:spPr>
          <a:xfrm>
            <a:off x="3207622" y="2001471"/>
            <a:ext cx="449162" cy="415498"/>
          </a:xfrm>
          <a:prstGeom prst="rect">
            <a:avLst/>
          </a:prstGeom>
          <a:noFill/>
        </p:spPr>
        <p:txBody>
          <a:bodyPr wrap="none" rtlCol="0">
            <a:spAutoFit/>
          </a:bodyPr>
          <a:lstStyle/>
          <a:p>
            <a:r>
              <a:rPr lang="en-US" sz="2100" b="1" dirty="0">
                <a:solidFill>
                  <a:srgbClr val="0000FF"/>
                </a:solidFill>
                <a:latin typeface="Constantia" panose="02030602050306030303" pitchFamily="18" charset="0"/>
              </a:rPr>
              <a:t>p</a:t>
            </a:r>
            <a:r>
              <a:rPr lang="en-US" sz="2100" b="1" baseline="30000" dirty="0">
                <a:solidFill>
                  <a:srgbClr val="0000FF"/>
                </a:solidFill>
                <a:latin typeface="Constantia" panose="02030602050306030303" pitchFamily="18" charset="0"/>
              </a:rPr>
              <a:t>+</a:t>
            </a:r>
          </a:p>
        </p:txBody>
      </p:sp>
      <p:sp>
        <p:nvSpPr>
          <p:cNvPr id="11" name="TextBox 10"/>
          <p:cNvSpPr txBox="1"/>
          <p:nvPr/>
        </p:nvSpPr>
        <p:spPr>
          <a:xfrm>
            <a:off x="1763730" y="1999804"/>
            <a:ext cx="391454" cy="415498"/>
          </a:xfrm>
          <a:prstGeom prst="rect">
            <a:avLst/>
          </a:prstGeom>
          <a:noFill/>
        </p:spPr>
        <p:txBody>
          <a:bodyPr wrap="none" rtlCol="0">
            <a:spAutoFit/>
          </a:bodyPr>
          <a:lstStyle/>
          <a:p>
            <a:r>
              <a:rPr lang="en-US" sz="2100" b="1" dirty="0">
                <a:solidFill>
                  <a:srgbClr val="FF0000"/>
                </a:solidFill>
                <a:latin typeface="Constantia" panose="02030602050306030303" pitchFamily="18" charset="0"/>
              </a:rPr>
              <a:t>e</a:t>
            </a:r>
            <a:r>
              <a:rPr lang="en-US" sz="2100" b="1" baseline="30000" dirty="0">
                <a:solidFill>
                  <a:srgbClr val="FF0000"/>
                </a:solidFill>
                <a:latin typeface="Constantia" panose="02030602050306030303" pitchFamily="18" charset="0"/>
              </a:rPr>
              <a:t>-</a:t>
            </a:r>
          </a:p>
        </p:txBody>
      </p:sp>
      <p:pic>
        <p:nvPicPr>
          <p:cNvPr id="12" name="Picture 11"/>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24364" y="5412976"/>
            <a:ext cx="1506982" cy="1214009"/>
          </a:xfrm>
          <a:prstGeom prst="rect">
            <a:avLst/>
          </a:prstGeom>
        </p:spPr>
      </p:pic>
    </p:spTree>
    <p:extLst>
      <p:ext uri="{BB962C8B-B14F-4D97-AF65-F5344CB8AC3E}">
        <p14:creationId xmlns:p14="http://schemas.microsoft.com/office/powerpoint/2010/main" val="56904573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anose="02030602050306030303" pitchFamily="18" charset="0"/>
                <a:cs typeface="Times New Roman" pitchFamily="18" charset="0"/>
                <a:sym typeface="Symbol" panose="05050102010706020507" pitchFamily="18" charset="2"/>
              </a:rPr>
              <a:t>Example: analogue 4 quadrant multiplier and low pass filter</a:t>
            </a: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r>
              <a:rPr lang="en-GB" sz="2100" b="1" dirty="0">
                <a:latin typeface="Constantia" panose="02030602050306030303" pitchFamily="18" charset="0"/>
                <a:cs typeface="Times New Roman" pitchFamily="18" charset="0"/>
                <a:sym typeface="Symbol" panose="05050102010706020507" pitchFamily="18" charset="2"/>
              </a:rPr>
              <a:t>Signals:</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7704" y="2043034"/>
            <a:ext cx="4037131" cy="825125"/>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Mixer or multiplier</a:t>
            </a:r>
            <a:endParaRPr lang="en-GB" sz="3200" dirty="0">
              <a:solidFill>
                <a:srgbClr val="1F497D"/>
              </a:solidFill>
              <a:latin typeface="Constantia" pitchFamily="18" charset="0"/>
            </a:endParaRPr>
          </a:p>
        </p:txBody>
      </p:sp>
      <p:grpSp>
        <p:nvGrpSpPr>
          <p:cNvPr id="3" name="Group 2"/>
          <p:cNvGrpSpPr/>
          <p:nvPr/>
        </p:nvGrpSpPr>
        <p:grpSpPr>
          <a:xfrm>
            <a:off x="2655884" y="1952626"/>
            <a:ext cx="914400" cy="914400"/>
            <a:chOff x="2276475" y="1676400"/>
            <a:chExt cx="914400" cy="914400"/>
          </a:xfrm>
        </p:grpSpPr>
        <p:sp>
          <p:nvSpPr>
            <p:cNvPr id="8" name="Rectangle 48"/>
            <p:cNvSpPr>
              <a:spLocks noChangeArrowheads="1"/>
            </p:cNvSpPr>
            <p:nvPr/>
          </p:nvSpPr>
          <p:spPr bwMode="auto">
            <a:xfrm>
              <a:off x="2276475" y="16764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9"/>
            <p:cNvSpPr>
              <a:spLocks noChangeShapeType="1"/>
            </p:cNvSpPr>
            <p:nvPr/>
          </p:nvSpPr>
          <p:spPr bwMode="auto">
            <a:xfrm>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50"/>
            <p:cNvSpPr>
              <a:spLocks noChangeShapeType="1"/>
            </p:cNvSpPr>
            <p:nvPr/>
          </p:nvSpPr>
          <p:spPr bwMode="auto">
            <a:xfrm flipV="1">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 name="Line 51"/>
          <p:cNvSpPr>
            <a:spLocks noChangeShapeType="1"/>
          </p:cNvSpPr>
          <p:nvPr/>
        </p:nvSpPr>
        <p:spPr bwMode="auto">
          <a:xfrm>
            <a:off x="3113084" y="1590676"/>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Line 51"/>
          <p:cNvSpPr>
            <a:spLocks noChangeShapeType="1"/>
          </p:cNvSpPr>
          <p:nvPr/>
        </p:nvSpPr>
        <p:spPr bwMode="auto">
          <a:xfrm flipV="1">
            <a:off x="2351084" y="1590676"/>
            <a:ext cx="762000"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Line 51"/>
          <p:cNvSpPr>
            <a:spLocks noChangeShapeType="1"/>
          </p:cNvSpPr>
          <p:nvPr/>
        </p:nvSpPr>
        <p:spPr bwMode="auto">
          <a:xfrm flipH="1" flipV="1">
            <a:off x="3113084" y="2867026"/>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Line 51"/>
          <p:cNvSpPr>
            <a:spLocks noChangeShapeType="1"/>
          </p:cNvSpPr>
          <p:nvPr/>
        </p:nvSpPr>
        <p:spPr bwMode="auto">
          <a:xfrm flipV="1">
            <a:off x="2351084" y="3228976"/>
            <a:ext cx="762000"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51"/>
          <p:cNvSpPr>
            <a:spLocks noChangeShapeType="1"/>
          </p:cNvSpPr>
          <p:nvPr/>
        </p:nvSpPr>
        <p:spPr bwMode="auto">
          <a:xfrm flipV="1">
            <a:off x="3570284" y="2430782"/>
            <a:ext cx="762000"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0000" y="3895726"/>
            <a:ext cx="5727700" cy="2415180"/>
          </a:xfrm>
          <a:prstGeom prst="rect">
            <a:avLst/>
          </a:prstGeom>
        </p:spPr>
      </p:pic>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0178" y="3088006"/>
            <a:ext cx="1390905" cy="281940"/>
          </a:xfrm>
          <a:prstGeom prst="rect">
            <a:avLst/>
          </a:prstGeom>
        </p:spPr>
      </p:pic>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0179" y="1449706"/>
            <a:ext cx="1390905" cy="28194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41600" y="3895200"/>
            <a:ext cx="5728696" cy="2415600"/>
          </a:xfrm>
          <a:prstGeom prst="rect">
            <a:avLst/>
          </a:prstGeom>
        </p:spPr>
      </p:pic>
    </p:spTree>
    <p:extLst>
      <p:ext uri="{BB962C8B-B14F-4D97-AF65-F5344CB8AC3E}">
        <p14:creationId xmlns:p14="http://schemas.microsoft.com/office/powerpoint/2010/main" val="305806073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1600" y="3895200"/>
            <a:ext cx="5728696" cy="2415600"/>
          </a:xfrm>
          <a:prstGeom prst="rect">
            <a:avLst/>
          </a:prstGeom>
        </p:spPr>
      </p:pic>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anose="02030602050306030303" pitchFamily="18" charset="0"/>
                <a:cs typeface="Times New Roman" pitchFamily="18" charset="0"/>
                <a:sym typeface="Symbol" panose="05050102010706020507" pitchFamily="18" charset="2"/>
              </a:rPr>
              <a:t>Example: analogue 4 quadrant multiplier and low pass filter</a:t>
            </a: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r>
              <a:rPr lang="en-GB" sz="2100" b="1" dirty="0">
                <a:latin typeface="Constantia" panose="02030602050306030303" pitchFamily="18" charset="0"/>
                <a:cs typeface="Times New Roman" pitchFamily="18" charset="0"/>
                <a:sym typeface="Symbol" panose="05050102010706020507" pitchFamily="18" charset="2"/>
              </a:rPr>
              <a:t>Signals:</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7704" y="2043034"/>
            <a:ext cx="4037131" cy="825125"/>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Mixer or multiplier</a:t>
            </a:r>
            <a:endParaRPr lang="en-GB" sz="3200" dirty="0">
              <a:solidFill>
                <a:srgbClr val="1F497D"/>
              </a:solidFill>
              <a:latin typeface="Constantia" pitchFamily="18" charset="0"/>
            </a:endParaRPr>
          </a:p>
        </p:txBody>
      </p:sp>
      <p:grpSp>
        <p:nvGrpSpPr>
          <p:cNvPr id="3" name="Group 2"/>
          <p:cNvGrpSpPr/>
          <p:nvPr/>
        </p:nvGrpSpPr>
        <p:grpSpPr>
          <a:xfrm>
            <a:off x="2655884" y="1952626"/>
            <a:ext cx="914400" cy="914400"/>
            <a:chOff x="2276475" y="1676400"/>
            <a:chExt cx="914400" cy="914400"/>
          </a:xfrm>
        </p:grpSpPr>
        <p:sp>
          <p:nvSpPr>
            <p:cNvPr id="8" name="Rectangle 48"/>
            <p:cNvSpPr>
              <a:spLocks noChangeArrowheads="1"/>
            </p:cNvSpPr>
            <p:nvPr/>
          </p:nvSpPr>
          <p:spPr bwMode="auto">
            <a:xfrm>
              <a:off x="2276475" y="16764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9"/>
            <p:cNvSpPr>
              <a:spLocks noChangeShapeType="1"/>
            </p:cNvSpPr>
            <p:nvPr/>
          </p:nvSpPr>
          <p:spPr bwMode="auto">
            <a:xfrm>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50"/>
            <p:cNvSpPr>
              <a:spLocks noChangeShapeType="1"/>
            </p:cNvSpPr>
            <p:nvPr/>
          </p:nvSpPr>
          <p:spPr bwMode="auto">
            <a:xfrm flipV="1">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 name="Line 51"/>
          <p:cNvSpPr>
            <a:spLocks noChangeShapeType="1"/>
          </p:cNvSpPr>
          <p:nvPr/>
        </p:nvSpPr>
        <p:spPr bwMode="auto">
          <a:xfrm>
            <a:off x="3113084" y="1590676"/>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Line 51"/>
          <p:cNvSpPr>
            <a:spLocks noChangeShapeType="1"/>
          </p:cNvSpPr>
          <p:nvPr/>
        </p:nvSpPr>
        <p:spPr bwMode="auto">
          <a:xfrm flipV="1">
            <a:off x="2351084" y="1590676"/>
            <a:ext cx="762000"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Line 51"/>
          <p:cNvSpPr>
            <a:spLocks noChangeShapeType="1"/>
          </p:cNvSpPr>
          <p:nvPr/>
        </p:nvSpPr>
        <p:spPr bwMode="auto">
          <a:xfrm flipH="1" flipV="1">
            <a:off x="3113084" y="2867026"/>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Line 51"/>
          <p:cNvSpPr>
            <a:spLocks noChangeShapeType="1"/>
          </p:cNvSpPr>
          <p:nvPr/>
        </p:nvSpPr>
        <p:spPr bwMode="auto">
          <a:xfrm flipV="1">
            <a:off x="2351084" y="3228976"/>
            <a:ext cx="762000"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51"/>
          <p:cNvSpPr>
            <a:spLocks noChangeShapeType="1"/>
          </p:cNvSpPr>
          <p:nvPr/>
        </p:nvSpPr>
        <p:spPr bwMode="auto">
          <a:xfrm flipV="1">
            <a:off x="3570284" y="2430782"/>
            <a:ext cx="762000"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cxnSp>
        <p:nvCxnSpPr>
          <p:cNvPr id="5" name="Straight Connector 4"/>
          <p:cNvCxnSpPr/>
          <p:nvPr/>
        </p:nvCxnSpPr>
        <p:spPr>
          <a:xfrm flipV="1">
            <a:off x="5295900" y="2738560"/>
            <a:ext cx="31861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0178" y="3088006"/>
            <a:ext cx="1390905" cy="281940"/>
          </a:xfrm>
          <a:prstGeom prst="rect">
            <a:avLst/>
          </a:prstGeom>
        </p:spPr>
      </p:pic>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0179" y="1449706"/>
            <a:ext cx="1390905" cy="281940"/>
          </a:xfrm>
          <a:prstGeom prst="rect">
            <a:avLst/>
          </a:prstGeom>
        </p:spPr>
      </p:pic>
      <p:sp>
        <p:nvSpPr>
          <p:cNvPr id="24" name="TextBox 23"/>
          <p:cNvSpPr txBox="1"/>
          <p:nvPr/>
        </p:nvSpPr>
        <p:spPr>
          <a:xfrm>
            <a:off x="5207000" y="2839237"/>
            <a:ext cx="3365500" cy="338554"/>
          </a:xfrm>
          <a:prstGeom prst="rect">
            <a:avLst/>
          </a:prstGeom>
          <a:noFill/>
        </p:spPr>
        <p:txBody>
          <a:bodyPr wrap="square" rtlCol="0">
            <a:spAutoFit/>
          </a:bodyPr>
          <a:lstStyle/>
          <a:p>
            <a:r>
              <a:rPr lang="en-US" sz="1600" b="1" dirty="0">
                <a:solidFill>
                  <a:srgbClr val="FF0000"/>
                </a:solidFill>
                <a:latin typeface="Constantia" pitchFamily="18" charset="0"/>
              </a:rPr>
              <a:t>Remove ripple </a:t>
            </a:r>
            <a:r>
              <a:rPr lang="en-US" sz="1600" b="1" dirty="0">
                <a:solidFill>
                  <a:srgbClr val="FF0000"/>
                </a:solidFill>
                <a:latin typeface="Constantia" pitchFamily="18" charset="0"/>
                <a:sym typeface="Symbol" panose="05050102010706020507" pitchFamily="18" charset="2"/>
              </a:rPr>
              <a:t></a:t>
            </a:r>
            <a:r>
              <a:rPr lang="en-US" sz="1600" b="1" dirty="0">
                <a:solidFill>
                  <a:srgbClr val="FF0000"/>
                </a:solidFill>
                <a:latin typeface="Constantia" pitchFamily="18" charset="0"/>
              </a:rPr>
              <a:t> Low-pass filter</a:t>
            </a:r>
          </a:p>
        </p:txBody>
      </p:sp>
    </p:spTree>
    <p:extLst>
      <p:ext uri="{BB962C8B-B14F-4D97-AF65-F5344CB8AC3E}">
        <p14:creationId xmlns:p14="http://schemas.microsoft.com/office/powerpoint/2010/main" val="237102435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7704" y="2043034"/>
            <a:ext cx="4037131" cy="825125"/>
          </a:xfrm>
          <a:prstGeom prst="rect">
            <a:avLst/>
          </a:prstGeom>
        </p:spPr>
      </p:pic>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anose="02030602050306030303" pitchFamily="18" charset="0"/>
                <a:cs typeface="Times New Roman" pitchFamily="18" charset="0"/>
                <a:sym typeface="Symbol" panose="05050102010706020507" pitchFamily="18" charset="2"/>
              </a:rPr>
              <a:t>Example: analogue 4 quadrant multiplier and low pass filter</a:t>
            </a: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r>
              <a:rPr lang="en-GB" sz="2100" b="1" dirty="0">
                <a:latin typeface="Constantia" panose="02030602050306030303" pitchFamily="18" charset="0"/>
                <a:cs typeface="Times New Roman" pitchFamily="18" charset="0"/>
                <a:sym typeface="Symbol" panose="05050102010706020507" pitchFamily="18" charset="2"/>
              </a:rPr>
              <a:t>Signals:</a:t>
            </a: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lgn="l">
              <a:spcBef>
                <a:spcPct val="20000"/>
              </a:spcBef>
              <a:buClr>
                <a:schemeClr val="tx1"/>
              </a:buClr>
              <a:buFont typeface="Arial" panose="020B0604020202020204" pitchFamily="34" charset="0"/>
              <a:buChar char="•"/>
            </a:pPr>
            <a:r>
              <a:rPr lang="en-GB" sz="2100" b="1" dirty="0">
                <a:latin typeface="Constantia" panose="02030602050306030303" pitchFamily="18" charset="0"/>
                <a:cs typeface="Times New Roman" pitchFamily="18" charset="0"/>
                <a:sym typeface="Symbol" panose="05050102010706020507" pitchFamily="18" charset="2"/>
              </a:rPr>
              <a:t>Phase discriminator in approximately +/-90° range</a:t>
            </a:r>
          </a:p>
        </p:txBody>
      </p:sp>
      <p:sp>
        <p:nvSpPr>
          <p:cNvPr id="25" name="TextBox 24"/>
          <p:cNvSpPr txBox="1"/>
          <p:nvPr/>
        </p:nvSpPr>
        <p:spPr>
          <a:xfrm>
            <a:off x="5207000" y="2839237"/>
            <a:ext cx="3365500" cy="830997"/>
          </a:xfrm>
          <a:prstGeom prst="rect">
            <a:avLst/>
          </a:prstGeom>
          <a:noFill/>
        </p:spPr>
        <p:txBody>
          <a:bodyPr wrap="square" rtlCol="0">
            <a:spAutoFit/>
          </a:bodyPr>
          <a:lstStyle/>
          <a:p>
            <a:r>
              <a:rPr lang="en-US" sz="1600" b="1" dirty="0">
                <a:solidFill>
                  <a:srgbClr val="FF0000"/>
                </a:solidFill>
                <a:latin typeface="Constantia" pitchFamily="18" charset="0"/>
              </a:rPr>
              <a:t>Remove ripple </a:t>
            </a:r>
            <a:r>
              <a:rPr lang="en-US" sz="1600" b="1" dirty="0">
                <a:solidFill>
                  <a:srgbClr val="FF0000"/>
                </a:solidFill>
                <a:latin typeface="Constantia" pitchFamily="18" charset="0"/>
                <a:sym typeface="Symbol" panose="05050102010706020507" pitchFamily="18" charset="2"/>
              </a:rPr>
              <a:t></a:t>
            </a:r>
            <a:r>
              <a:rPr lang="en-US" sz="1600" b="1" dirty="0">
                <a:solidFill>
                  <a:srgbClr val="FF0000"/>
                </a:solidFill>
                <a:latin typeface="Constantia" pitchFamily="18" charset="0"/>
              </a:rPr>
              <a:t> Low-pass filter</a:t>
            </a:r>
          </a:p>
          <a:p>
            <a:endParaRPr lang="en-US" sz="1600" b="1" dirty="0">
              <a:solidFill>
                <a:srgbClr val="FF0000"/>
              </a:solidFill>
              <a:latin typeface="Constantia" pitchFamily="18" charset="0"/>
            </a:endParaRPr>
          </a:p>
          <a:p>
            <a:r>
              <a:rPr lang="en-US" sz="1600" b="1" dirty="0">
                <a:solidFill>
                  <a:srgbClr val="FF0000"/>
                </a:solidFill>
                <a:latin typeface="Constantia" pitchFamily="18" charset="0"/>
              </a:rPr>
              <a:t>Relative: arbitrary shift by 90°</a:t>
            </a:r>
            <a:endParaRPr lang="en-GB" sz="1600" b="1" dirty="0">
              <a:solidFill>
                <a:srgbClr val="FF0000"/>
              </a:solidFill>
              <a:latin typeface="Constantia"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1600" y="3895200"/>
            <a:ext cx="5728696" cy="24156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How to detect phase differences?</a:t>
            </a:r>
            <a:endParaRPr lang="en-GB" sz="3200" dirty="0">
              <a:solidFill>
                <a:srgbClr val="1F497D"/>
              </a:solidFill>
              <a:latin typeface="Constantia" pitchFamily="18" charset="0"/>
            </a:endParaRPr>
          </a:p>
        </p:txBody>
      </p:sp>
      <p:grpSp>
        <p:nvGrpSpPr>
          <p:cNvPr id="3" name="Group 2"/>
          <p:cNvGrpSpPr/>
          <p:nvPr/>
        </p:nvGrpSpPr>
        <p:grpSpPr>
          <a:xfrm>
            <a:off x="2655884" y="1952626"/>
            <a:ext cx="914400" cy="914400"/>
            <a:chOff x="2276475" y="1676400"/>
            <a:chExt cx="914400" cy="914400"/>
          </a:xfrm>
        </p:grpSpPr>
        <p:sp>
          <p:nvSpPr>
            <p:cNvPr id="8" name="Rectangle 48"/>
            <p:cNvSpPr>
              <a:spLocks noChangeArrowheads="1"/>
            </p:cNvSpPr>
            <p:nvPr/>
          </p:nvSpPr>
          <p:spPr bwMode="auto">
            <a:xfrm>
              <a:off x="2276475" y="16764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9"/>
            <p:cNvSpPr>
              <a:spLocks noChangeShapeType="1"/>
            </p:cNvSpPr>
            <p:nvPr/>
          </p:nvSpPr>
          <p:spPr bwMode="auto">
            <a:xfrm>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50"/>
            <p:cNvSpPr>
              <a:spLocks noChangeShapeType="1"/>
            </p:cNvSpPr>
            <p:nvPr/>
          </p:nvSpPr>
          <p:spPr bwMode="auto">
            <a:xfrm flipV="1">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 name="Line 51"/>
          <p:cNvSpPr>
            <a:spLocks noChangeShapeType="1"/>
          </p:cNvSpPr>
          <p:nvPr/>
        </p:nvSpPr>
        <p:spPr bwMode="auto">
          <a:xfrm>
            <a:off x="3113084" y="1590676"/>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Line 51"/>
          <p:cNvSpPr>
            <a:spLocks noChangeShapeType="1"/>
          </p:cNvSpPr>
          <p:nvPr/>
        </p:nvSpPr>
        <p:spPr bwMode="auto">
          <a:xfrm flipV="1">
            <a:off x="2351084" y="1590676"/>
            <a:ext cx="762000"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Line 51"/>
          <p:cNvSpPr>
            <a:spLocks noChangeShapeType="1"/>
          </p:cNvSpPr>
          <p:nvPr/>
        </p:nvSpPr>
        <p:spPr bwMode="auto">
          <a:xfrm flipH="1" flipV="1">
            <a:off x="3113084" y="2867026"/>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Line 51"/>
          <p:cNvSpPr>
            <a:spLocks noChangeShapeType="1"/>
          </p:cNvSpPr>
          <p:nvPr/>
        </p:nvSpPr>
        <p:spPr bwMode="auto">
          <a:xfrm flipV="1">
            <a:off x="2351084" y="3228976"/>
            <a:ext cx="762000"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51"/>
          <p:cNvSpPr>
            <a:spLocks noChangeShapeType="1"/>
          </p:cNvSpPr>
          <p:nvPr/>
        </p:nvSpPr>
        <p:spPr bwMode="auto">
          <a:xfrm flipV="1">
            <a:off x="3570284" y="2430782"/>
            <a:ext cx="762000"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0178" y="3088006"/>
            <a:ext cx="1390905" cy="281940"/>
          </a:xfrm>
          <a:prstGeom prst="rect">
            <a:avLst/>
          </a:prstGeom>
        </p:spPr>
      </p:pic>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0179" y="1449706"/>
            <a:ext cx="1390905" cy="281940"/>
          </a:xfrm>
          <a:prstGeom prst="rect">
            <a:avLst/>
          </a:prstGeom>
        </p:spPr>
      </p:pic>
      <p:cxnSp>
        <p:nvCxnSpPr>
          <p:cNvPr id="20" name="Straight Connector 19"/>
          <p:cNvCxnSpPr/>
          <p:nvPr/>
        </p:nvCxnSpPr>
        <p:spPr>
          <a:xfrm flipV="1">
            <a:off x="5295900" y="2738560"/>
            <a:ext cx="31861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282080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RF sources</a:t>
            </a:r>
          </a:p>
        </p:txBody>
      </p:sp>
    </p:spTree>
    <p:extLst>
      <p:ext uri="{BB962C8B-B14F-4D97-AF65-F5344CB8AC3E}">
        <p14:creationId xmlns:p14="http://schemas.microsoft.com/office/powerpoint/2010/main" val="290731157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algn="ctr">
              <a:spcBef>
                <a:spcPct val="20000"/>
              </a:spcBef>
              <a:buClr>
                <a:schemeClr val="tx1"/>
              </a:buClr>
            </a:pPr>
            <a:r>
              <a:rPr lang="en-GB" sz="2100" b="1" dirty="0">
                <a:solidFill>
                  <a:srgbClr val="C0504D"/>
                </a:solidFill>
                <a:latin typeface="Constantia" pitchFamily="18" charset="0"/>
                <a:cs typeface="Times New Roman" pitchFamily="18" charset="0"/>
                <a:sym typeface="Wingdings" pitchFamily="2" charset="2"/>
              </a:rPr>
              <a:t>What finally generates the RF signal to power amplifier and cavity?</a:t>
            </a:r>
            <a:endParaRPr lang="en-GB" sz="2100" b="1" dirty="0">
              <a:solidFill>
                <a:srgbClr val="C0504D"/>
              </a:solidFill>
              <a:latin typeface="Constantia" panose="02030602050306030303" pitchFamily="18" charset="0"/>
              <a:cs typeface="Times New Roman" pitchFamily="18" charset="0"/>
              <a:sym typeface="Symbol" panose="05050102010706020507" pitchFamily="18" charset="2"/>
            </a:endParaRPr>
          </a:p>
          <a:p>
            <a:pPr marL="342900" indent="-342900" algn="ctr">
              <a:spcBef>
                <a:spcPct val="20000"/>
              </a:spcBef>
              <a:buFont typeface="Symbol" panose="05050102010706020507" pitchFamily="18" charset="2"/>
              <a:buChar char=""/>
            </a:pPr>
            <a:r>
              <a:rPr lang="en-GB" sz="2100" b="1" dirty="0">
                <a:solidFill>
                  <a:srgbClr val="1F497D"/>
                </a:solidFill>
                <a:latin typeface="Constantia" panose="02030602050306030303" pitchFamily="18" charset="0"/>
                <a:cs typeface="Times New Roman" pitchFamily="18" charset="0"/>
                <a:sym typeface="Symbol" panose="05050102010706020507" pitchFamily="18" charset="2"/>
              </a:rPr>
              <a:t>Need an RF source!</a:t>
            </a:r>
          </a:p>
          <a:p>
            <a:pPr marL="800100" lvl="1" indent="-342900" algn="ctr">
              <a:spcBef>
                <a:spcPct val="20000"/>
              </a:spcBef>
              <a:buFont typeface="Symbol" panose="05050102010706020507" pitchFamily="18" charset="2"/>
              <a:buChar char=""/>
            </a:pPr>
            <a:endParaRPr lang="en-GB" sz="2100" b="1" dirty="0">
              <a:solidFill>
                <a:srgbClr val="1F497D"/>
              </a:solidFill>
              <a:latin typeface="Constantia" panose="02030602050306030303" pitchFamily="18" charset="0"/>
              <a:cs typeface="Times New Roman" pitchFamily="18" charset="0"/>
              <a:sym typeface="Symbol" panose="05050102010706020507" pitchFamily="18" charset="2"/>
            </a:endParaRPr>
          </a:p>
          <a:p>
            <a:pPr marL="342900" indent="-342900">
              <a:spcBef>
                <a:spcPct val="20000"/>
              </a:spcBef>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spcBef>
                <a:spcPct val="20000"/>
              </a:spcBef>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spcBef>
                <a:spcPct val="20000"/>
              </a:spcBef>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a:p>
            <a:pPr marL="342900" indent="-342900">
              <a:spcBef>
                <a:spcPct val="20000"/>
              </a:spcBef>
              <a:buFont typeface="Arial" panose="020B0604020202020204" pitchFamily="34" charset="0"/>
              <a:buChar char="•"/>
            </a:pPr>
            <a:r>
              <a:rPr lang="en-GB" sz="2400" b="1" dirty="0">
                <a:solidFill>
                  <a:srgbClr val="1F497D"/>
                </a:solidFill>
                <a:latin typeface="Constantia" panose="02030602050306030303" pitchFamily="18" charset="0"/>
                <a:cs typeface="Times New Roman" pitchFamily="18" charset="0"/>
                <a:sym typeface="Symbol" panose="05050102010706020507" pitchFamily="18" charset="2"/>
              </a:rPr>
              <a:t>Electron accelerators</a:t>
            </a:r>
          </a:p>
          <a:p>
            <a:pPr marL="800100" lvl="1" indent="-342900">
              <a:spcBef>
                <a:spcPct val="20000"/>
              </a:spcBef>
              <a:buFont typeface="Arial" panose="020B0604020202020204" pitchFamily="34" charset="0"/>
              <a:buChar char="•"/>
            </a:pPr>
            <a:r>
              <a:rPr lang="en-GB" sz="2100" b="1" dirty="0">
                <a:latin typeface="Constantia" panose="02030602050306030303" pitchFamily="18" charset="0"/>
                <a:cs typeface="Times New Roman" pitchFamily="18" charset="0"/>
                <a:sym typeface="Symbol" panose="05050102010706020507" pitchFamily="18" charset="2"/>
              </a:rPr>
              <a:t>Off-the-shelf high-performance laboratory generators</a:t>
            </a:r>
            <a:br>
              <a:rPr lang="en-GB" sz="2100" b="1" dirty="0">
                <a:latin typeface="Constantia" panose="02030602050306030303" pitchFamily="18" charset="0"/>
                <a:cs typeface="Times New Roman" pitchFamily="18" charset="0"/>
                <a:sym typeface="Symbol" panose="05050102010706020507" pitchFamily="18" charset="2"/>
              </a:rPr>
            </a:br>
            <a:r>
              <a:rPr lang="en-GB" sz="2100" b="1" dirty="0">
                <a:latin typeface="Constantia" panose="02030602050306030303" pitchFamily="18" charset="0"/>
                <a:cs typeface="Times New Roman" pitchFamily="18" charset="0"/>
                <a:sym typeface="Symbol" panose="05050102010706020507" pitchFamily="18" charset="2"/>
              </a:rPr>
              <a:t>as reference: </a:t>
            </a:r>
            <a:r>
              <a:rPr lang="en-GB" sz="2100" b="1" dirty="0">
                <a:solidFill>
                  <a:srgbClr val="C0504D"/>
                </a:solidFill>
                <a:latin typeface="Constantia" panose="02030602050306030303" pitchFamily="18" charset="0"/>
                <a:cs typeface="Times New Roman" pitchFamily="18" charset="0"/>
                <a:sym typeface="Symbol" panose="05050102010706020507" pitchFamily="18" charset="2"/>
              </a:rPr>
              <a:t>BESSY SR, CERN CTF3</a:t>
            </a:r>
            <a:endParaRPr lang="en-GB" sz="2100" b="1" dirty="0">
              <a:latin typeface="Constantia" panose="02030602050306030303" pitchFamily="18" charset="0"/>
              <a:cs typeface="Times New Roman" pitchFamily="18" charset="0"/>
              <a:sym typeface="Symbol" panose="05050102010706020507" pitchFamily="18" charset="2"/>
            </a:endParaRPr>
          </a:p>
          <a:p>
            <a:pPr marL="800100" lvl="1" indent="-342900">
              <a:spcBef>
                <a:spcPct val="20000"/>
              </a:spcBef>
              <a:buFont typeface="Arial" panose="020B0604020202020204" pitchFamily="34" charset="0"/>
              <a:buChar char="•"/>
            </a:pPr>
            <a:r>
              <a:rPr lang="en-GB" sz="2100" b="1" dirty="0">
                <a:latin typeface="Constantia" panose="02030602050306030303" pitchFamily="18" charset="0"/>
                <a:cs typeface="Times New Roman" pitchFamily="18" charset="0"/>
                <a:sym typeface="Symbol" panose="05050102010706020507" pitchFamily="18" charset="2"/>
              </a:rPr>
              <a:t>Dedicated commercial fixed-frequency sources with</a:t>
            </a:r>
            <a:br>
              <a:rPr lang="en-GB" sz="2100" b="1" dirty="0">
                <a:latin typeface="Constantia" panose="02030602050306030303" pitchFamily="18" charset="0"/>
                <a:cs typeface="Times New Roman" pitchFamily="18" charset="0"/>
                <a:sym typeface="Symbol" panose="05050102010706020507" pitchFamily="18" charset="2"/>
              </a:rPr>
            </a:br>
            <a:r>
              <a:rPr lang="en-GB" sz="2100" b="1" dirty="0">
                <a:latin typeface="Constantia" panose="02030602050306030303" pitchFamily="18" charset="0"/>
                <a:cs typeface="Times New Roman" pitchFamily="18" charset="0"/>
                <a:sym typeface="Symbol" panose="05050102010706020507" pitchFamily="18" charset="2"/>
              </a:rPr>
              <a:t>low phase noise: </a:t>
            </a:r>
            <a:r>
              <a:rPr lang="en-GB" sz="2100" b="1" dirty="0">
                <a:solidFill>
                  <a:srgbClr val="C0504D"/>
                </a:solidFill>
                <a:latin typeface="Constantia" panose="02030602050306030303" pitchFamily="18" charset="0"/>
                <a:cs typeface="Times New Roman" pitchFamily="18" charset="0"/>
                <a:sym typeface="Symbol" panose="05050102010706020507" pitchFamily="18" charset="2"/>
              </a:rPr>
              <a:t>free electron lasers, CERN AWAKE</a:t>
            </a:r>
          </a:p>
          <a:p>
            <a:pPr marL="342900" indent="-342900">
              <a:spcBef>
                <a:spcPct val="20000"/>
              </a:spcBef>
              <a:buFont typeface="Arial" panose="020B0604020202020204" pitchFamily="34" charset="0"/>
              <a:buChar char="•"/>
            </a:pPr>
            <a:r>
              <a:rPr lang="en-GB" sz="2400" b="1" dirty="0">
                <a:solidFill>
                  <a:srgbClr val="1F497D"/>
                </a:solidFill>
                <a:latin typeface="Constantia" panose="02030602050306030303" pitchFamily="18" charset="0"/>
                <a:cs typeface="Times New Roman" pitchFamily="18" charset="0"/>
                <a:sym typeface="Symbol" panose="05050102010706020507" pitchFamily="18" charset="2"/>
              </a:rPr>
              <a:t>Proton accelerators</a:t>
            </a:r>
          </a:p>
          <a:p>
            <a:pPr marL="800100" lvl="1" indent="-342900">
              <a:spcBef>
                <a:spcPct val="20000"/>
              </a:spcBef>
              <a:buFont typeface="Arial" panose="020B0604020202020204" pitchFamily="34" charset="0"/>
              <a:buChar char="•"/>
            </a:pPr>
            <a:r>
              <a:rPr lang="en-GB" sz="2100" b="1" dirty="0">
                <a:latin typeface="Constantia" panose="02030602050306030303" pitchFamily="18" charset="0"/>
                <a:cs typeface="Times New Roman" pitchFamily="18" charset="0"/>
                <a:sym typeface="Symbol" panose="05050102010706020507" pitchFamily="18" charset="2"/>
              </a:rPr>
              <a:t>Special sweeping RF sources, controlled by</a:t>
            </a:r>
            <a:br>
              <a:rPr lang="en-GB" sz="2100" b="1" dirty="0">
                <a:latin typeface="Constantia" panose="02030602050306030303" pitchFamily="18" charset="0"/>
                <a:cs typeface="Times New Roman" pitchFamily="18" charset="0"/>
                <a:sym typeface="Symbol" panose="05050102010706020507" pitchFamily="18" charset="2"/>
              </a:rPr>
            </a:br>
            <a:r>
              <a:rPr lang="en-GB" sz="2100" b="1" dirty="0">
                <a:latin typeface="Constantia" panose="02030602050306030303" pitchFamily="18" charset="0"/>
                <a:cs typeface="Times New Roman" pitchFamily="18" charset="0"/>
                <a:sym typeface="Symbol" panose="05050102010706020507" pitchFamily="18" charset="2"/>
              </a:rPr>
              <a:t>beam-based loops: </a:t>
            </a:r>
            <a:r>
              <a:rPr lang="en-GB" sz="2100" b="1" dirty="0">
                <a:solidFill>
                  <a:srgbClr val="C0504D"/>
                </a:solidFill>
                <a:latin typeface="Constantia" panose="02030602050306030303" pitchFamily="18" charset="0"/>
                <a:cs typeface="Times New Roman" pitchFamily="18" charset="0"/>
                <a:sym typeface="Symbol" panose="05050102010706020507" pitchFamily="18" charset="2"/>
              </a:rPr>
              <a:t>mostly in-house developments</a:t>
            </a:r>
          </a:p>
          <a:p>
            <a:pPr marL="800100" lvl="1" indent="-342900">
              <a:spcBef>
                <a:spcPct val="20000"/>
              </a:spcBef>
              <a:buFont typeface="Arial" panose="020B0604020202020204" pitchFamily="34" charset="0"/>
              <a:buChar char="•"/>
            </a:pPr>
            <a:endParaRPr lang="en-GB" sz="2100" b="1" dirty="0">
              <a:latin typeface="Constantia" panose="02030602050306030303" pitchFamily="18" charset="0"/>
              <a:cs typeface="Times New Roman" pitchFamily="18" charset="0"/>
              <a:sym typeface="Symbol" panose="05050102010706020507" pitchFamily="18"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RF sources</a:t>
            </a:r>
            <a:endParaRPr lang="en-GB" sz="3200" dirty="0">
              <a:solidFill>
                <a:srgbClr val="1F497D"/>
              </a:solidFill>
              <a:latin typeface="Constantia" pitchFamily="18"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7457" t="11603" r="18214" b="10618"/>
          <a:stretch/>
        </p:blipFill>
        <p:spPr>
          <a:xfrm>
            <a:off x="914400" y="2155874"/>
            <a:ext cx="2159000" cy="1152740"/>
          </a:xfrm>
          <a:prstGeom prst="rect">
            <a:avLst/>
          </a:prstGeom>
        </p:spPr>
      </p:pic>
      <p:pic>
        <p:nvPicPr>
          <p:cNvPr id="4" name="Picture 3"/>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40944" y="1948150"/>
            <a:ext cx="2628588" cy="140361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7076" y="2274779"/>
            <a:ext cx="2351274" cy="914931"/>
          </a:xfrm>
          <a:prstGeom prst="rect">
            <a:avLst/>
          </a:prstGeom>
        </p:spPr>
      </p:pic>
    </p:spTree>
    <p:extLst>
      <p:ext uri="{BB962C8B-B14F-4D97-AF65-F5344CB8AC3E}">
        <p14:creationId xmlns:p14="http://schemas.microsoft.com/office/powerpoint/2010/main" val="103282394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571500"/>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Degradation of signal quality due to noise</a:t>
            </a:r>
          </a:p>
          <a:p>
            <a:pPr marL="800100" lvl="1"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Amplitude and/or phase jitter</a:t>
            </a: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What is the difference between a coherent signal and noise?</a:t>
            </a:r>
            <a:endParaRPr lang="en-US"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US"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US"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US"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US"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US"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US"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US"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US" sz="20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Symbol" panose="05050102010706020507" pitchFamily="18" charset="2"/>
              <a:buChar char="®"/>
            </a:pPr>
            <a:r>
              <a:rPr lang="en-US" sz="2000" b="1" dirty="0">
                <a:latin typeface="Constantia" pitchFamily="18" charset="0"/>
                <a:cs typeface="Times New Roman" pitchFamily="18" charset="0"/>
                <a:sym typeface="Wingdings" pitchFamily="2" charset="2"/>
              </a:rPr>
              <a:t>Amplitude of </a:t>
            </a:r>
            <a:r>
              <a:rPr lang="en-US" sz="2000" b="1" dirty="0">
                <a:solidFill>
                  <a:srgbClr val="C0504D"/>
                </a:solidFill>
                <a:latin typeface="Constantia" pitchFamily="18" charset="0"/>
                <a:cs typeface="Times New Roman" pitchFamily="18" charset="0"/>
                <a:sym typeface="Wingdings" pitchFamily="2" charset="2"/>
              </a:rPr>
              <a:t>coherent</a:t>
            </a:r>
            <a:r>
              <a:rPr lang="en-US" sz="2000" b="1" dirty="0">
                <a:latin typeface="Constantia" pitchFamily="18" charset="0"/>
                <a:cs typeface="Times New Roman" pitchFamily="18" charset="0"/>
                <a:sym typeface="Wingdings" pitchFamily="2" charset="2"/>
              </a:rPr>
              <a:t>, quasi </a:t>
            </a:r>
            <a:r>
              <a:rPr lang="en-US" sz="2000" b="1" dirty="0">
                <a:solidFill>
                  <a:srgbClr val="C0504D"/>
                </a:solidFill>
                <a:latin typeface="Constantia" pitchFamily="18" charset="0"/>
                <a:cs typeface="Times New Roman" pitchFamily="18" charset="0"/>
                <a:sym typeface="Wingdings" pitchFamily="2" charset="2"/>
              </a:rPr>
              <a:t>monochromatic</a:t>
            </a:r>
            <a:r>
              <a:rPr lang="en-US" sz="2000" b="1" dirty="0">
                <a:latin typeface="Constantia" pitchFamily="18" charset="0"/>
                <a:cs typeface="Times New Roman" pitchFamily="18" charset="0"/>
                <a:sym typeface="Wingdings" pitchFamily="2" charset="2"/>
              </a:rPr>
              <a:t> signal (at 200</a:t>
            </a:r>
            <a:r>
              <a:rPr lang="en-GB" sz="2000" b="1" dirty="0">
                <a:latin typeface="Constantia" pitchFamily="18" charset="0"/>
                <a:cs typeface="Times New Roman" pitchFamily="18" charset="0"/>
                <a:sym typeface="Wingdings" pitchFamily="2" charset="2"/>
              </a:rPr>
              <a:t> </a:t>
            </a:r>
            <a:r>
              <a:rPr lang="en-US" sz="2000" b="1" dirty="0">
                <a:latin typeface="Constantia" pitchFamily="18" charset="0"/>
                <a:cs typeface="Times New Roman" pitchFamily="18" charset="0"/>
                <a:sym typeface="Wingdings" pitchFamily="2" charset="2"/>
              </a:rPr>
              <a:t>MHz) is </a:t>
            </a:r>
            <a:r>
              <a:rPr lang="en-US" sz="2000" b="1" dirty="0">
                <a:solidFill>
                  <a:srgbClr val="C0504D"/>
                </a:solidFill>
                <a:latin typeface="Constantia" pitchFamily="18" charset="0"/>
                <a:cs typeface="Times New Roman" pitchFamily="18" charset="0"/>
                <a:sym typeface="Wingdings" pitchFamily="2" charset="2"/>
              </a:rPr>
              <a:t>independent of observation bandwidth</a:t>
            </a:r>
          </a:p>
          <a:p>
            <a:pPr marL="342900" indent="-342900" algn="l">
              <a:spcBef>
                <a:spcPct val="20000"/>
              </a:spcBef>
              <a:buClr>
                <a:schemeClr val="tx1"/>
              </a:buClr>
              <a:buFont typeface="Symbol" panose="05050102010706020507" pitchFamily="18" charset="2"/>
              <a:buChar char="®"/>
            </a:pPr>
            <a:r>
              <a:rPr lang="en-US" sz="2000" b="1" dirty="0">
                <a:latin typeface="Constantia" pitchFamily="18" charset="0"/>
                <a:cs typeface="Times New Roman" pitchFamily="18" charset="0"/>
                <a:sym typeface="Wingdings" pitchFamily="2" charset="2"/>
              </a:rPr>
              <a:t>Incoherent </a:t>
            </a:r>
            <a:r>
              <a:rPr lang="en-US" sz="2000" b="1" dirty="0">
                <a:solidFill>
                  <a:srgbClr val="C0504D"/>
                </a:solidFill>
                <a:latin typeface="Constantia" pitchFamily="18" charset="0"/>
                <a:cs typeface="Times New Roman" pitchFamily="18" charset="0"/>
                <a:sym typeface="Wingdings" pitchFamily="2" charset="2"/>
              </a:rPr>
              <a:t>noise power </a:t>
            </a:r>
            <a:r>
              <a:rPr lang="en-US" sz="2000" b="1" dirty="0">
                <a:latin typeface="Constantia" pitchFamily="18" charset="0"/>
                <a:cs typeface="Times New Roman" pitchFamily="18" charset="0"/>
                <a:sym typeface="Wingdings" pitchFamily="2" charset="2"/>
              </a:rPr>
              <a:t>(dominated by spectrum analyzer front-end amplifier/mixer) is </a:t>
            </a:r>
            <a:r>
              <a:rPr lang="en-US" sz="2000" b="1" dirty="0">
                <a:solidFill>
                  <a:srgbClr val="C0504D"/>
                </a:solidFill>
                <a:latin typeface="Constantia" pitchFamily="18" charset="0"/>
                <a:cs typeface="Times New Roman" pitchFamily="18" charset="0"/>
                <a:sym typeface="Wingdings" pitchFamily="2" charset="2"/>
              </a:rPr>
              <a:t>proportional to bandwidth</a:t>
            </a:r>
          </a:p>
          <a:p>
            <a:pPr marL="342900" indent="-342900" algn="l">
              <a:spcBef>
                <a:spcPct val="20000"/>
              </a:spcBef>
              <a:buClr>
                <a:schemeClr val="tx1"/>
              </a:buClr>
              <a:buFont typeface="Symbol" panose="05050102010706020507" pitchFamily="18" charset="2"/>
              <a:buChar char="®"/>
            </a:pPr>
            <a:r>
              <a:rPr lang="en-US" sz="2000" b="1" dirty="0">
                <a:latin typeface="Constantia" pitchFamily="18" charset="0"/>
                <a:cs typeface="Times New Roman" pitchFamily="18" charset="0"/>
                <a:sym typeface="Wingdings" pitchFamily="2" charset="2"/>
              </a:rPr>
              <a:t>Thermal noise power</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Noisy RF signals</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6442" y="1787106"/>
            <a:ext cx="3907808" cy="2594429"/>
          </a:xfrm>
          <a:prstGeom prst="rect">
            <a:avLst/>
          </a:prstGeom>
        </p:spPr>
      </p:pic>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59212" y="3198220"/>
            <a:ext cx="1658884" cy="1244163"/>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232" y="1787106"/>
            <a:ext cx="1370844" cy="849923"/>
          </a:xfrm>
          <a:prstGeom prst="rect">
            <a:avLst/>
          </a:prstGeom>
        </p:spPr>
      </p:pic>
      <p:sp>
        <p:nvSpPr>
          <p:cNvPr id="5" name="Curved Left Arrow 4"/>
          <p:cNvSpPr/>
          <p:nvPr/>
        </p:nvSpPr>
        <p:spPr>
          <a:xfrm>
            <a:off x="2277208" y="2417446"/>
            <a:ext cx="404446" cy="1851660"/>
          </a:xfrm>
          <a:prstGeom prst="curved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 name="Left Arrow Callout 8"/>
          <p:cNvSpPr/>
          <p:nvPr/>
        </p:nvSpPr>
        <p:spPr>
          <a:xfrm>
            <a:off x="2493126" y="2244169"/>
            <a:ext cx="1506524" cy="429745"/>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onstantia" panose="02030602050306030303" pitchFamily="18" charset="0"/>
              </a:rPr>
              <a:t>Noise</a:t>
            </a:r>
          </a:p>
        </p:txBody>
      </p:sp>
      <p:sp>
        <p:nvSpPr>
          <p:cNvPr id="10" name="Left Arrow Callout 9"/>
          <p:cNvSpPr/>
          <p:nvPr/>
        </p:nvSpPr>
        <p:spPr>
          <a:xfrm>
            <a:off x="2493126" y="3951790"/>
            <a:ext cx="1506524" cy="429745"/>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onstantia" panose="02030602050306030303" pitchFamily="18" charset="0"/>
              </a:rPr>
              <a:t>Noise</a:t>
            </a:r>
          </a:p>
        </p:txBody>
      </p:sp>
      <p:sp>
        <p:nvSpPr>
          <p:cNvPr id="12" name="Rectangle 11"/>
          <p:cNvSpPr/>
          <p:nvPr/>
        </p:nvSpPr>
        <p:spPr>
          <a:xfrm>
            <a:off x="7258050" y="6134100"/>
            <a:ext cx="1346200" cy="39052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564389" y="6086475"/>
            <a:ext cx="331336" cy="52069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575501" y="6132311"/>
            <a:ext cx="4971600" cy="462163"/>
          </a:xfrm>
          <a:prstGeom prst="rect">
            <a:avLst/>
          </a:prstGeom>
        </p:spPr>
      </p:pic>
    </p:spTree>
    <p:extLst>
      <p:ext uri="{BB962C8B-B14F-4D97-AF65-F5344CB8AC3E}">
        <p14:creationId xmlns:p14="http://schemas.microsoft.com/office/powerpoint/2010/main" val="193263290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7627" y="4222176"/>
            <a:ext cx="3960659" cy="562620"/>
          </a:xfrm>
          <a:prstGeom prst="rect">
            <a:avLst/>
          </a:prstGeom>
        </p:spPr>
      </p:pic>
      <p:sp>
        <p:nvSpPr>
          <p:cNvPr id="31" name="Rectangle 30"/>
          <p:cNvSpPr/>
          <p:nvPr/>
        </p:nvSpPr>
        <p:spPr>
          <a:xfrm>
            <a:off x="4419600" y="5627076"/>
            <a:ext cx="3276600" cy="91440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94209" y="5700908"/>
            <a:ext cx="3090615" cy="762454"/>
          </a:xfrm>
          <a:prstGeom prst="rect">
            <a:avLst/>
          </a:prstGeom>
        </p:spPr>
      </p:pic>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Compare noise power with carrier power as reference</a:t>
            </a:r>
            <a:endParaRPr lang="en-US" sz="2100" b="1" baseline="30000" dirty="0">
              <a:latin typeface="Constantia" pitchFamily="18" charset="0"/>
              <a:cs typeface="Times New Roman" pitchFamily="18" charset="0"/>
              <a:sym typeface="Wingdings" pitchFamily="2" charset="2"/>
            </a:endParaRPr>
          </a:p>
          <a:p>
            <a:pPr marL="800100" lvl="1" indent="-342900" algn="l">
              <a:spcBef>
                <a:spcPct val="20000"/>
              </a:spcBef>
              <a:buFont typeface="Arial" panose="020B0604020202020204" pitchFamily="34" charset="0"/>
              <a:buChar char="•"/>
            </a:pPr>
            <a:endParaRPr lang="en-US" sz="2400" b="1" dirty="0">
              <a:latin typeface="Constantia" pitchFamily="18" charset="0"/>
              <a:cs typeface="Times New Roman" pitchFamily="18" charset="0"/>
              <a:sym typeface="Wingdings" pitchFamily="2" charset="2"/>
            </a:endParaRPr>
          </a:p>
          <a:p>
            <a:pPr algn="l">
              <a:spcBef>
                <a:spcPct val="20000"/>
              </a:spcBef>
            </a:pPr>
            <a:endParaRPr lang="en-US" sz="20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Analysis of phase noise</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66800" y="1406064"/>
            <a:ext cx="3898900" cy="2763345"/>
          </a:xfrm>
          <a:prstGeom prst="rect">
            <a:avLst/>
          </a:prstGeom>
        </p:spPr>
      </p:pic>
      <p:cxnSp>
        <p:nvCxnSpPr>
          <p:cNvPr id="4" name="Straight Connector 3"/>
          <p:cNvCxnSpPr/>
          <p:nvPr/>
        </p:nvCxnSpPr>
        <p:spPr>
          <a:xfrm flipV="1">
            <a:off x="3136900" y="1257300"/>
            <a:ext cx="12700" cy="2378536"/>
          </a:xfrm>
          <a:prstGeom prst="line">
            <a:avLst/>
          </a:prstGeom>
          <a:ln w="22225">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003550" y="1577975"/>
            <a:ext cx="882650" cy="0"/>
          </a:xfrm>
          <a:prstGeom prst="line">
            <a:avLst/>
          </a:prstGeom>
          <a:ln w="22225">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3619500" y="1571625"/>
            <a:ext cx="6350" cy="1209761"/>
          </a:xfrm>
          <a:prstGeom prst="line">
            <a:avLst/>
          </a:prstGeom>
          <a:ln w="25400">
            <a:solidFill>
              <a:srgbClr val="0000FF"/>
            </a:solidFill>
            <a:prstDash val="solid"/>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606800" y="1890368"/>
            <a:ext cx="1756334" cy="584775"/>
          </a:xfrm>
          <a:prstGeom prst="rect">
            <a:avLst/>
          </a:prstGeom>
          <a:noFill/>
        </p:spPr>
        <p:txBody>
          <a:bodyPr wrap="square" rtlCol="0">
            <a:spAutoFit/>
          </a:bodyPr>
          <a:lstStyle/>
          <a:p>
            <a:r>
              <a:rPr lang="en-US" sz="1600" b="1" dirty="0">
                <a:solidFill>
                  <a:srgbClr val="0000FF"/>
                </a:solidFill>
                <a:latin typeface="Constantia" pitchFamily="18" charset="0"/>
              </a:rPr>
              <a:t>Ratio of carrier to noise: </a:t>
            </a:r>
            <a:r>
              <a:rPr lang="en-US" sz="1600" b="1" dirty="0" err="1">
                <a:solidFill>
                  <a:srgbClr val="0000FF"/>
                </a:solidFill>
                <a:latin typeface="Constantia" pitchFamily="18" charset="0"/>
              </a:rPr>
              <a:t>dBc</a:t>
            </a:r>
            <a:endParaRPr lang="en-GB" sz="1600" b="1" dirty="0">
              <a:solidFill>
                <a:srgbClr val="0000FF"/>
              </a:solidFill>
              <a:latin typeface="Constantia" pitchFamily="18" charset="0"/>
            </a:endParaRPr>
          </a:p>
        </p:txBody>
      </p:sp>
      <p:cxnSp>
        <p:nvCxnSpPr>
          <p:cNvPr id="18" name="Straight Connector 17"/>
          <p:cNvCxnSpPr/>
          <p:nvPr/>
        </p:nvCxnSpPr>
        <p:spPr>
          <a:xfrm>
            <a:off x="3738562" y="3386498"/>
            <a:ext cx="270000" cy="0"/>
          </a:xfrm>
          <a:prstGeom prst="line">
            <a:avLst/>
          </a:prstGeom>
          <a:ln w="25400">
            <a:solidFill>
              <a:schemeClr val="tx1"/>
            </a:solidFill>
            <a:prstDash val="solid"/>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3178181" y="3386498"/>
            <a:ext cx="270000" cy="0"/>
          </a:xfrm>
          <a:prstGeom prst="line">
            <a:avLst/>
          </a:prstGeom>
          <a:ln w="25400">
            <a:solidFill>
              <a:schemeClr val="tx1"/>
            </a:solidFill>
            <a:prstDash val="solid"/>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399213" y="3205749"/>
            <a:ext cx="434226" cy="338554"/>
          </a:xfrm>
          <a:prstGeom prst="rect">
            <a:avLst/>
          </a:prstGeom>
          <a:noFill/>
        </p:spPr>
        <p:txBody>
          <a:bodyPr wrap="square" rtlCol="0">
            <a:spAutoFit/>
          </a:bodyPr>
          <a:lstStyle/>
          <a:p>
            <a:r>
              <a:rPr lang="en-US" sz="1600" b="1" dirty="0" err="1">
                <a:solidFill>
                  <a:schemeClr val="bg1"/>
                </a:solidFill>
                <a:latin typeface="Symbol" panose="05050102010706020507" pitchFamily="18" charset="2"/>
              </a:rPr>
              <a:t>D</a:t>
            </a:r>
            <a:r>
              <a:rPr lang="en-US" sz="1600" b="1" i="1" dirty="0" err="1">
                <a:solidFill>
                  <a:schemeClr val="bg1"/>
                </a:solidFill>
                <a:latin typeface="Constantia" pitchFamily="18" charset="0"/>
              </a:rPr>
              <a:t>f</a:t>
            </a:r>
            <a:endParaRPr lang="en-GB" sz="1600" b="1" i="1" dirty="0">
              <a:solidFill>
                <a:schemeClr val="bg1"/>
              </a:solidFill>
              <a:latin typeface="Constantia" pitchFamily="18" charset="0"/>
            </a:endParaRPr>
          </a:p>
        </p:txBody>
      </p:sp>
      <p:sp>
        <p:nvSpPr>
          <p:cNvPr id="26" name="TextBox 25"/>
          <p:cNvSpPr txBox="1"/>
          <p:nvPr/>
        </p:nvSpPr>
        <p:spPr>
          <a:xfrm>
            <a:off x="4428450" y="2913361"/>
            <a:ext cx="2325321" cy="584775"/>
          </a:xfrm>
          <a:prstGeom prst="rect">
            <a:avLst/>
          </a:prstGeom>
          <a:noFill/>
        </p:spPr>
        <p:txBody>
          <a:bodyPr wrap="square" rtlCol="0">
            <a:spAutoFit/>
          </a:bodyPr>
          <a:lstStyle/>
          <a:p>
            <a:r>
              <a:rPr lang="en-US" sz="1600" b="1" dirty="0">
                <a:solidFill>
                  <a:srgbClr val="0000FF"/>
                </a:solidFill>
                <a:latin typeface="Constantia" pitchFamily="18" charset="0"/>
              </a:rPr>
              <a:t>Bandwidth   </a:t>
            </a:r>
            <a:r>
              <a:rPr lang="en-US" sz="1600" b="1" dirty="0" err="1">
                <a:solidFill>
                  <a:srgbClr val="0000FF"/>
                </a:solidFill>
                <a:latin typeface="Symbol" panose="05050102010706020507" pitchFamily="18" charset="2"/>
              </a:rPr>
              <a:t>D</a:t>
            </a:r>
            <a:r>
              <a:rPr lang="en-US" sz="1600" b="1" i="1" dirty="0" err="1">
                <a:solidFill>
                  <a:srgbClr val="0000FF"/>
                </a:solidFill>
                <a:latin typeface="Constantia" pitchFamily="18" charset="0"/>
              </a:rPr>
              <a:t>f</a:t>
            </a:r>
            <a:r>
              <a:rPr lang="en-US" sz="1600" b="1" dirty="0">
                <a:solidFill>
                  <a:srgbClr val="0000FF"/>
                </a:solidFill>
                <a:latin typeface="Constantia" pitchFamily="18" charset="0"/>
              </a:rPr>
              <a:t> = 1 Hz for normalization</a:t>
            </a:r>
            <a:endParaRPr lang="en-GB" sz="1600" b="1" dirty="0">
              <a:solidFill>
                <a:srgbClr val="0000FF"/>
              </a:solidFill>
              <a:latin typeface="Constantia" pitchFamily="18" charset="0"/>
            </a:endParaRPr>
          </a:p>
        </p:txBody>
      </p:sp>
      <p:sp>
        <p:nvSpPr>
          <p:cNvPr id="28" name="Rectangle 7"/>
          <p:cNvSpPr>
            <a:spLocks noChangeArrowheads="1"/>
          </p:cNvSpPr>
          <p:nvPr/>
        </p:nvSpPr>
        <p:spPr bwMode="auto">
          <a:xfrm>
            <a:off x="539750" y="4266434"/>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Noise power density</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Its integral is the phase jitter and using</a:t>
            </a:r>
          </a:p>
          <a:p>
            <a:pPr marL="342900" indent="-342900" algn="l">
              <a:spcBef>
                <a:spcPct val="20000"/>
              </a:spcBef>
              <a:buClr>
                <a:schemeClr val="tx1"/>
              </a:buClr>
              <a:buFont typeface="Symbol" panose="05050102010706020507" pitchFamily="18" charset="2"/>
              <a:buChar char="®"/>
            </a:pPr>
            <a:endParaRPr lang="en-GB" sz="2500" b="1" dirty="0">
              <a:latin typeface="Constantia" pitchFamily="18" charset="0"/>
              <a:cs typeface="Times New Roman" pitchFamily="18" charset="0"/>
              <a:sym typeface="Wingdings" pitchFamily="2" charset="2"/>
            </a:endParaRPr>
          </a:p>
          <a:p>
            <a:pPr marL="342900" indent="-342900" algn="l">
              <a:spcBef>
                <a:spcPct val="20000"/>
              </a:spcBef>
              <a:buClr>
                <a:schemeClr val="bg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the jitter in time becomes  </a:t>
            </a:r>
            <a:endParaRPr lang="en-US" sz="2400" b="1" dirty="0">
              <a:latin typeface="Constantia" pitchFamily="18" charset="0"/>
              <a:cs typeface="Times New Roman" pitchFamily="18" charset="0"/>
              <a:sym typeface="Wingdings" pitchFamily="2" charset="2"/>
            </a:endParaRPr>
          </a:p>
        </p:txBody>
      </p:sp>
      <p:pic>
        <p:nvPicPr>
          <p:cNvPr id="30" name="Picture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3300" y="4996432"/>
            <a:ext cx="1066800" cy="544800"/>
          </a:xfrm>
          <a:prstGeom prst="rect">
            <a:avLst/>
          </a:prstGeom>
        </p:spPr>
      </p:pic>
    </p:spTree>
    <p:extLst>
      <p:ext uri="{BB962C8B-B14F-4D97-AF65-F5344CB8AC3E}">
        <p14:creationId xmlns:p14="http://schemas.microsoft.com/office/powerpoint/2010/main" val="163034680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301" y="5671896"/>
            <a:ext cx="3247200" cy="418843"/>
          </a:xfrm>
          <a:prstGeom prst="rect">
            <a:avLst/>
          </a:prstGeom>
        </p:spPr>
      </p:pic>
      <p:sp>
        <p:nvSpPr>
          <p:cNvPr id="7" name="Rectangle 7"/>
          <p:cNvSpPr>
            <a:spLocks noChangeArrowheads="1"/>
          </p:cNvSpPr>
          <p:nvPr/>
        </p:nvSpPr>
        <p:spPr bwMode="auto">
          <a:xfrm>
            <a:off x="539750" y="838200"/>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Measure phase noise of a synthesized lab generator</a:t>
            </a:r>
            <a:endParaRPr lang="en-US" sz="2100" b="1" baseline="30000" dirty="0">
              <a:latin typeface="Constantia" pitchFamily="18" charset="0"/>
              <a:cs typeface="Times New Roman" pitchFamily="18" charset="0"/>
              <a:sym typeface="Wingdings" pitchFamily="2" charset="2"/>
            </a:endParaRPr>
          </a:p>
          <a:p>
            <a:pPr marL="800100" lvl="1" indent="-342900" algn="l">
              <a:spcBef>
                <a:spcPct val="20000"/>
              </a:spcBef>
              <a:buFont typeface="Arial" panose="020B0604020202020204" pitchFamily="34" charset="0"/>
              <a:buChar char="•"/>
            </a:pPr>
            <a:endParaRPr lang="en-US" sz="2400" b="1" dirty="0">
              <a:latin typeface="Constantia" pitchFamily="18" charset="0"/>
              <a:cs typeface="Times New Roman" pitchFamily="18" charset="0"/>
              <a:sym typeface="Wingdings" pitchFamily="2" charset="2"/>
            </a:endParaRPr>
          </a:p>
          <a:p>
            <a:pPr algn="l">
              <a:spcBef>
                <a:spcPct val="20000"/>
              </a:spcBef>
            </a:pPr>
            <a:endParaRPr lang="en-US" sz="20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Typical phase noise plots</a:t>
            </a:r>
            <a:endParaRPr lang="en-GB" sz="3200" dirty="0">
              <a:solidFill>
                <a:srgbClr val="1F497D"/>
              </a:solidFill>
              <a:latin typeface="Constantia"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750" y="1384300"/>
            <a:ext cx="4489450" cy="3367088"/>
          </a:xfrm>
          <a:prstGeom prst="rect">
            <a:avLst/>
          </a:prstGeom>
        </p:spPr>
      </p:pic>
      <p:graphicFrame>
        <p:nvGraphicFramePr>
          <p:cNvPr id="9" name="Table 8"/>
          <p:cNvGraphicFramePr>
            <a:graphicFrameLocks noGrp="1"/>
          </p:cNvGraphicFramePr>
          <p:nvPr/>
        </p:nvGraphicFramePr>
        <p:xfrm>
          <a:off x="5520873" y="4108632"/>
          <a:ext cx="3178628" cy="2453640"/>
        </p:xfrm>
        <a:graphic>
          <a:graphicData uri="http://schemas.openxmlformats.org/drawingml/2006/table">
            <a:tbl>
              <a:tblPr firstRow="1" bandRow="1">
                <a:tableStyleId>{5C22544A-7EE6-4342-B048-85BDC9FD1C3A}</a:tableStyleId>
              </a:tblPr>
              <a:tblGrid>
                <a:gridCol w="1910442">
                  <a:extLst>
                    <a:ext uri="{9D8B030D-6E8A-4147-A177-3AD203B41FA5}">
                      <a16:colId xmlns:a16="http://schemas.microsoft.com/office/drawing/2014/main" val="20000"/>
                    </a:ext>
                  </a:extLst>
                </a:gridCol>
                <a:gridCol w="1268186">
                  <a:extLst>
                    <a:ext uri="{9D8B030D-6E8A-4147-A177-3AD203B41FA5}">
                      <a16:colId xmlns:a16="http://schemas.microsoft.com/office/drawing/2014/main" val="20001"/>
                    </a:ext>
                  </a:extLst>
                </a:gridCol>
              </a:tblGrid>
              <a:tr h="259028">
                <a:tc>
                  <a:txBody>
                    <a:bodyPr/>
                    <a:lstStyle/>
                    <a:p>
                      <a:r>
                        <a:rPr lang="en-US" sz="1700" i="0">
                          <a:latin typeface="Constantia" panose="02030602050306030303" pitchFamily="18" charset="0"/>
                        </a:rPr>
                        <a:t>Frequency</a:t>
                      </a:r>
                      <a:r>
                        <a:rPr lang="en-US" sz="1700" i="0" baseline="0">
                          <a:latin typeface="Constantia" panose="02030602050306030303" pitchFamily="18" charset="0"/>
                        </a:rPr>
                        <a:t> range</a:t>
                      </a:r>
                      <a:endParaRPr lang="en-US" sz="1700" i="0" dirty="0">
                        <a:latin typeface="Constantia" panose="02030602050306030303" pitchFamily="18" charset="0"/>
                      </a:endParaRPr>
                    </a:p>
                  </a:txBody>
                  <a:tcPr/>
                </a:tc>
                <a:tc>
                  <a:txBody>
                    <a:bodyPr/>
                    <a:lstStyle/>
                    <a:p>
                      <a:pPr algn="ctr"/>
                      <a:r>
                        <a:rPr lang="en-US" sz="1700" dirty="0" err="1">
                          <a:latin typeface="Symbol" panose="05050102010706020507" pitchFamily="18" charset="2"/>
                        </a:rPr>
                        <a:t>D</a:t>
                      </a:r>
                      <a:r>
                        <a:rPr lang="en-US" sz="1700" i="1" dirty="0" err="1">
                          <a:latin typeface="Constantia" panose="02030602050306030303" pitchFamily="18" charset="0"/>
                        </a:rPr>
                        <a:t>t</a:t>
                      </a:r>
                      <a:r>
                        <a:rPr lang="en-US" sz="1700" baseline="-25000" dirty="0" err="1">
                          <a:latin typeface="Constantia" panose="02030602050306030303" pitchFamily="18" charset="0"/>
                        </a:rPr>
                        <a:t>rms</a:t>
                      </a:r>
                      <a:r>
                        <a:rPr lang="en-US" sz="1700" baseline="0" dirty="0">
                          <a:latin typeface="Constantia" panose="02030602050306030303" pitchFamily="18" charset="0"/>
                        </a:rPr>
                        <a:t> [fs]</a:t>
                      </a:r>
                    </a:p>
                  </a:txBody>
                  <a:tcPr/>
                </a:tc>
                <a:extLst>
                  <a:ext uri="{0D108BD9-81ED-4DB2-BD59-A6C34878D82A}">
                    <a16:rowId xmlns:a16="http://schemas.microsoft.com/office/drawing/2014/main" val="10000"/>
                  </a:ext>
                </a:extLst>
              </a:tr>
              <a:tr h="259028">
                <a:tc>
                  <a:txBody>
                    <a:bodyPr/>
                    <a:lstStyle/>
                    <a:p>
                      <a:r>
                        <a:rPr lang="en-US" sz="1700" dirty="0">
                          <a:latin typeface="Constantia" panose="02030602050306030303" pitchFamily="18" charset="0"/>
                        </a:rPr>
                        <a:t>10…100 Hz</a:t>
                      </a:r>
                    </a:p>
                  </a:txBody>
                  <a:tcPr/>
                </a:tc>
                <a:tc>
                  <a:txBody>
                    <a:bodyPr/>
                    <a:lstStyle/>
                    <a:p>
                      <a:pPr algn="ctr"/>
                      <a:r>
                        <a:rPr lang="en-US" sz="1700" dirty="0">
                          <a:latin typeface="Constantia" panose="02030602050306030303" pitchFamily="18" charset="0"/>
                        </a:rPr>
                        <a:t>12.4</a:t>
                      </a:r>
                    </a:p>
                  </a:txBody>
                  <a:tcPr/>
                </a:tc>
                <a:extLst>
                  <a:ext uri="{0D108BD9-81ED-4DB2-BD59-A6C34878D82A}">
                    <a16:rowId xmlns:a16="http://schemas.microsoft.com/office/drawing/2014/main" val="10001"/>
                  </a:ext>
                </a:extLst>
              </a:tr>
              <a:tr h="259028">
                <a:tc>
                  <a:txBody>
                    <a:bodyPr/>
                    <a:lstStyle/>
                    <a:p>
                      <a:r>
                        <a:rPr lang="en-US" sz="1700" dirty="0">
                          <a:latin typeface="Constantia" panose="02030602050306030303" pitchFamily="18" charset="0"/>
                        </a:rPr>
                        <a:t>100 Hz …1</a:t>
                      </a:r>
                      <a:r>
                        <a:rPr lang="en-US" sz="1700" baseline="0" dirty="0">
                          <a:latin typeface="Constantia" panose="02030602050306030303" pitchFamily="18" charset="0"/>
                        </a:rPr>
                        <a:t> k</a:t>
                      </a:r>
                      <a:r>
                        <a:rPr lang="en-US" sz="1700" dirty="0">
                          <a:latin typeface="Constantia" panose="02030602050306030303" pitchFamily="18" charset="0"/>
                        </a:rPr>
                        <a:t>Hz</a:t>
                      </a:r>
                    </a:p>
                  </a:txBody>
                  <a:tcPr/>
                </a:tc>
                <a:tc>
                  <a:txBody>
                    <a:bodyPr/>
                    <a:lstStyle/>
                    <a:p>
                      <a:pPr algn="ctr"/>
                      <a:r>
                        <a:rPr lang="en-US" sz="1700" dirty="0">
                          <a:latin typeface="Constantia" panose="02030602050306030303" pitchFamily="18" charset="0"/>
                        </a:rPr>
                        <a:t>5.4</a:t>
                      </a:r>
                    </a:p>
                  </a:txBody>
                  <a:tcPr/>
                </a:tc>
                <a:extLst>
                  <a:ext uri="{0D108BD9-81ED-4DB2-BD59-A6C34878D82A}">
                    <a16:rowId xmlns:a16="http://schemas.microsoft.com/office/drawing/2014/main" val="10002"/>
                  </a:ext>
                </a:extLst>
              </a:tr>
              <a:tr h="259028">
                <a:tc>
                  <a:txBody>
                    <a:bodyPr/>
                    <a:lstStyle/>
                    <a:p>
                      <a:r>
                        <a:rPr lang="en-US" sz="1700" dirty="0">
                          <a:latin typeface="Constantia" panose="02030602050306030303" pitchFamily="18" charset="0"/>
                        </a:rPr>
                        <a:t>1…10</a:t>
                      </a:r>
                      <a:r>
                        <a:rPr lang="en-US" sz="1700" baseline="0" dirty="0">
                          <a:latin typeface="Constantia" panose="02030602050306030303" pitchFamily="18" charset="0"/>
                        </a:rPr>
                        <a:t> kHz</a:t>
                      </a:r>
                      <a:endParaRPr lang="en-US" sz="1700" dirty="0">
                        <a:latin typeface="Constantia" panose="02030602050306030303" pitchFamily="18" charset="0"/>
                      </a:endParaRPr>
                    </a:p>
                  </a:txBody>
                  <a:tcPr/>
                </a:tc>
                <a:tc>
                  <a:txBody>
                    <a:bodyPr/>
                    <a:lstStyle/>
                    <a:p>
                      <a:pPr algn="ctr"/>
                      <a:r>
                        <a:rPr lang="en-US" sz="1700" dirty="0">
                          <a:latin typeface="Constantia" panose="02030602050306030303" pitchFamily="18" charset="0"/>
                        </a:rPr>
                        <a:t>5.4</a:t>
                      </a:r>
                    </a:p>
                  </a:txBody>
                  <a:tcPr/>
                </a:tc>
                <a:extLst>
                  <a:ext uri="{0D108BD9-81ED-4DB2-BD59-A6C34878D82A}">
                    <a16:rowId xmlns:a16="http://schemas.microsoft.com/office/drawing/2014/main" val="10003"/>
                  </a:ext>
                </a:extLst>
              </a:tr>
              <a:tr h="259028">
                <a:tc>
                  <a:txBody>
                    <a:bodyPr/>
                    <a:lstStyle/>
                    <a:p>
                      <a:r>
                        <a:rPr lang="en-US" sz="1700" dirty="0">
                          <a:latin typeface="Constantia" panose="02030602050306030303" pitchFamily="18" charset="0"/>
                        </a:rPr>
                        <a:t>10…100 kHz</a:t>
                      </a:r>
                    </a:p>
                  </a:txBody>
                  <a:tcPr/>
                </a:tc>
                <a:tc>
                  <a:txBody>
                    <a:bodyPr/>
                    <a:lstStyle/>
                    <a:p>
                      <a:pPr algn="ctr"/>
                      <a:r>
                        <a:rPr lang="en-US" sz="1700" dirty="0">
                          <a:latin typeface="Constantia" panose="02030602050306030303" pitchFamily="18" charset="0"/>
                        </a:rPr>
                        <a:t>11.1</a:t>
                      </a:r>
                    </a:p>
                  </a:txBody>
                  <a:tcPr/>
                </a:tc>
                <a:extLst>
                  <a:ext uri="{0D108BD9-81ED-4DB2-BD59-A6C34878D82A}">
                    <a16:rowId xmlns:a16="http://schemas.microsoft.com/office/drawing/2014/main" val="10004"/>
                  </a:ext>
                </a:extLst>
              </a:tr>
              <a:tr h="259028">
                <a:tc>
                  <a:txBody>
                    <a:bodyPr/>
                    <a:lstStyle/>
                    <a:p>
                      <a:r>
                        <a:rPr lang="en-US" sz="1700" dirty="0">
                          <a:latin typeface="Constantia" panose="02030602050306030303" pitchFamily="18" charset="0"/>
                        </a:rPr>
                        <a:t>100 kHz…1 MHz</a:t>
                      </a:r>
                    </a:p>
                  </a:txBody>
                  <a:tcPr/>
                </a:tc>
                <a:tc>
                  <a:txBody>
                    <a:bodyPr/>
                    <a:lstStyle/>
                    <a:p>
                      <a:pPr algn="ctr"/>
                      <a:r>
                        <a:rPr lang="en-US" sz="1700" dirty="0">
                          <a:latin typeface="Constantia" panose="02030602050306030303" pitchFamily="18" charset="0"/>
                        </a:rPr>
                        <a:t>13.0</a:t>
                      </a:r>
                    </a:p>
                  </a:txBody>
                  <a:tcPr/>
                </a:tc>
                <a:extLst>
                  <a:ext uri="{0D108BD9-81ED-4DB2-BD59-A6C34878D82A}">
                    <a16:rowId xmlns:a16="http://schemas.microsoft.com/office/drawing/2014/main" val="10005"/>
                  </a:ext>
                </a:extLst>
              </a:tr>
              <a:tr h="259028">
                <a:tc>
                  <a:txBody>
                    <a:bodyPr/>
                    <a:lstStyle/>
                    <a:p>
                      <a:r>
                        <a:rPr lang="en-US" sz="1700" dirty="0">
                          <a:latin typeface="Constantia" panose="02030602050306030303" pitchFamily="18" charset="0"/>
                        </a:rPr>
                        <a:t>Total</a:t>
                      </a:r>
                    </a:p>
                  </a:txBody>
                  <a:tcPr/>
                </a:tc>
                <a:tc>
                  <a:txBody>
                    <a:bodyPr/>
                    <a:lstStyle/>
                    <a:p>
                      <a:pPr algn="ctr"/>
                      <a:r>
                        <a:rPr lang="en-US" sz="1700">
                          <a:latin typeface="Constantia" panose="02030602050306030303" pitchFamily="18" charset="0"/>
                        </a:rPr>
                        <a:t>31.0</a:t>
                      </a:r>
                      <a:endParaRPr lang="en-US" sz="1700" dirty="0">
                        <a:latin typeface="Constantia" panose="02030602050306030303" pitchFamily="18" charset="0"/>
                      </a:endParaRPr>
                    </a:p>
                  </a:txBody>
                  <a:tcPr/>
                </a:tc>
                <a:extLst>
                  <a:ext uri="{0D108BD9-81ED-4DB2-BD59-A6C34878D82A}">
                    <a16:rowId xmlns:a16="http://schemas.microsoft.com/office/drawing/2014/main" val="10006"/>
                  </a:ext>
                </a:extLst>
              </a:tr>
            </a:tbl>
          </a:graphicData>
        </a:graphic>
      </p:graphicFrame>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9788" y="1418176"/>
            <a:ext cx="3287032" cy="2062612"/>
          </a:xfrm>
          <a:prstGeom prst="rect">
            <a:avLst/>
          </a:prstGeom>
        </p:spPr>
      </p:pic>
      <p:sp>
        <p:nvSpPr>
          <p:cNvPr id="11" name="Down Arrow 10"/>
          <p:cNvSpPr/>
          <p:nvPr/>
        </p:nvSpPr>
        <p:spPr>
          <a:xfrm rot="16200000">
            <a:off x="4800640" y="2041565"/>
            <a:ext cx="725714" cy="4525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6883441" y="3579152"/>
            <a:ext cx="725714" cy="4525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2507199" y="1773908"/>
            <a:ext cx="1801530" cy="1351147"/>
            <a:chOff x="2120028" y="5057320"/>
            <a:chExt cx="1801530" cy="1351147"/>
          </a:xfrm>
        </p:grpSpPr>
        <p:sp>
          <p:nvSpPr>
            <p:cNvPr id="14" name="Rectangle 13"/>
            <p:cNvSpPr/>
            <p:nvPr/>
          </p:nvSpPr>
          <p:spPr>
            <a:xfrm>
              <a:off x="2305050" y="5392602"/>
              <a:ext cx="889000" cy="5065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20028" y="5057320"/>
              <a:ext cx="1801530" cy="1351147"/>
            </a:xfrm>
            <a:prstGeom prst="rect">
              <a:avLst/>
            </a:prstGeom>
          </p:spPr>
        </p:pic>
      </p:grpSp>
      <p:sp>
        <p:nvSpPr>
          <p:cNvPr id="16" name="Rectangle 7"/>
          <p:cNvSpPr>
            <a:spLocks noChangeArrowheads="1"/>
          </p:cNvSpPr>
          <p:nvPr/>
        </p:nvSpPr>
        <p:spPr bwMode="auto">
          <a:xfrm>
            <a:off x="544287" y="4916352"/>
            <a:ext cx="473075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b="1" dirty="0">
                <a:latin typeface="Constantia" pitchFamily="18" charset="0"/>
                <a:cs typeface="Times New Roman" pitchFamily="18" charset="0"/>
                <a:sym typeface="Wingdings" pitchFamily="2" charset="2"/>
              </a:rPr>
              <a:t>Note: jitter values can be added as square root of quadratic sum</a:t>
            </a:r>
          </a:p>
          <a:p>
            <a:pPr marL="342900" indent="-342900" algn="l">
              <a:spcBef>
                <a:spcPct val="20000"/>
              </a:spcBef>
              <a:buClr>
                <a:schemeClr val="tx1"/>
              </a:buClr>
              <a:buFont typeface="Symbol" panose="05050102010706020507" pitchFamily="18" charset="2"/>
              <a:buChar char="®"/>
            </a:pPr>
            <a:endParaRPr lang="en-GB" sz="17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1700" b="1" dirty="0">
              <a:latin typeface="Constantia" pitchFamily="18" charset="0"/>
              <a:cs typeface="Times New Roman" pitchFamily="18" charset="0"/>
              <a:sym typeface="Wingdings" pitchFamily="2" charset="2"/>
            </a:endParaRPr>
          </a:p>
          <a:p>
            <a:pPr marL="342900" indent="-342900" algn="l">
              <a:spcBef>
                <a:spcPct val="20000"/>
              </a:spcBef>
              <a:buFont typeface="Symbol" panose="05050102010706020507" pitchFamily="18" charset="2"/>
              <a:buChar char="®"/>
            </a:pPr>
            <a:r>
              <a:rPr lang="en-GB" b="1" dirty="0">
                <a:solidFill>
                  <a:srgbClr val="C0504D"/>
                </a:solidFill>
                <a:latin typeface="Constantia" pitchFamily="18" charset="0"/>
                <a:cs typeface="Times New Roman" pitchFamily="18" charset="0"/>
                <a:sym typeface="Wingdings" pitchFamily="2" charset="2"/>
              </a:rPr>
              <a:t>Convenient split to relevant ranges</a:t>
            </a:r>
            <a:endParaRPr lang="en-US" b="1" dirty="0">
              <a:solidFill>
                <a:srgbClr val="C0504D"/>
              </a:solidFill>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323835709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C0504D"/>
                </a:solidFill>
                <a:latin typeface="Constantia" pitchFamily="18" charset="0"/>
              </a:rPr>
              <a:t>Variable frequency</a:t>
            </a:r>
            <a:r>
              <a:rPr lang="en-GB" sz="3200" b="1" dirty="0">
                <a:solidFill>
                  <a:srgbClr val="1F497D"/>
                </a:solidFill>
                <a:latin typeface="Constantia" pitchFamily="18" charset="0"/>
              </a:rPr>
              <a:t>: direct digital synthesis</a:t>
            </a:r>
            <a:endParaRPr lang="en-GB" sz="3200" dirty="0">
              <a:solidFill>
                <a:srgbClr val="1F497D"/>
              </a:solidFill>
              <a:latin typeface="Constantia" pitchFamily="18" charset="0"/>
            </a:endParaRPr>
          </a:p>
        </p:txBody>
      </p:sp>
      <p:pic>
        <p:nvPicPr>
          <p:cNvPr id="96" name="Picture 9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6422" y="4015198"/>
            <a:ext cx="810000" cy="810000"/>
          </a:xfrm>
          <a:prstGeom prst="rect">
            <a:avLst/>
          </a:prstGeom>
        </p:spPr>
      </p:pic>
      <p:sp>
        <p:nvSpPr>
          <p:cNvPr id="99" name="Rectangle 98"/>
          <p:cNvSpPr/>
          <p:nvPr/>
        </p:nvSpPr>
        <p:spPr>
          <a:xfrm>
            <a:off x="4754599" y="4526281"/>
            <a:ext cx="223801" cy="338554"/>
          </a:xfrm>
          <a:prstGeom prst="rect">
            <a:avLst/>
          </a:prstGeom>
        </p:spPr>
        <p:txBody>
          <a:bodyPr wrap="square">
            <a:spAutoFit/>
          </a:bodyPr>
          <a:lstStyle/>
          <a:p>
            <a:r>
              <a:rPr lang="en-US" sz="1600" b="1" i="1" dirty="0">
                <a:solidFill>
                  <a:prstClr val="black"/>
                </a:solidFill>
                <a:latin typeface="Constantia" panose="02030602050306030303" pitchFamily="18" charset="0"/>
              </a:rPr>
              <a:t>t</a:t>
            </a:r>
            <a:endParaRPr lang="en-GB" sz="1600" b="1" i="1" dirty="0">
              <a:solidFill>
                <a:prstClr val="black"/>
              </a:solidFill>
              <a:latin typeface="Constantia" panose="02030602050306030303" pitchFamily="18" charset="0"/>
            </a:endParaRPr>
          </a:p>
        </p:txBody>
      </p:sp>
      <p:sp>
        <p:nvSpPr>
          <p:cNvPr id="100" name="Rectangle 99"/>
          <p:cNvSpPr/>
          <p:nvPr/>
        </p:nvSpPr>
        <p:spPr>
          <a:xfrm>
            <a:off x="2405635" y="2916728"/>
            <a:ext cx="1340392" cy="12877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662">
              <a:solidFill>
                <a:prstClr val="white"/>
              </a:solidFill>
            </a:endParaRPr>
          </a:p>
        </p:txBody>
      </p:sp>
      <p:sp>
        <p:nvSpPr>
          <p:cNvPr id="101" name="TextBox 100"/>
          <p:cNvSpPr txBox="1"/>
          <p:nvPr/>
        </p:nvSpPr>
        <p:spPr>
          <a:xfrm>
            <a:off x="876300" y="3312118"/>
            <a:ext cx="997044" cy="490006"/>
          </a:xfrm>
          <a:prstGeom prst="rect">
            <a:avLst/>
          </a:prstGeom>
          <a:noFill/>
        </p:spPr>
        <p:txBody>
          <a:bodyPr wrap="square" rtlCol="0">
            <a:spAutoFit/>
          </a:bodyPr>
          <a:lstStyle/>
          <a:p>
            <a:pPr algn="r"/>
            <a:r>
              <a:rPr lang="en-US" sz="1292" b="1" dirty="0">
                <a:solidFill>
                  <a:prstClr val="black"/>
                </a:solidFill>
                <a:latin typeface="Constantia" panose="02030602050306030303" pitchFamily="18" charset="0"/>
              </a:rPr>
              <a:t>Frequency word</a:t>
            </a:r>
            <a:endParaRPr lang="en-GB" sz="1292" b="1" dirty="0">
              <a:solidFill>
                <a:prstClr val="black"/>
              </a:solidFill>
              <a:latin typeface="Constantia" panose="02030602050306030303" pitchFamily="18" charset="0"/>
            </a:endParaRPr>
          </a:p>
        </p:txBody>
      </p:sp>
      <p:cxnSp>
        <p:nvCxnSpPr>
          <p:cNvPr id="102" name="Straight Arrow Connector 101"/>
          <p:cNvCxnSpPr/>
          <p:nvPr/>
        </p:nvCxnSpPr>
        <p:spPr>
          <a:xfrm>
            <a:off x="1873344" y="3041450"/>
            <a:ext cx="532291" cy="0"/>
          </a:xfrm>
          <a:prstGeom prst="straightConnector1">
            <a:avLst/>
          </a:prstGeom>
          <a:ln w="34925">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sp>
        <p:nvSpPr>
          <p:cNvPr id="103" name="Rectangle 102"/>
          <p:cNvSpPr/>
          <p:nvPr/>
        </p:nvSpPr>
        <p:spPr>
          <a:xfrm>
            <a:off x="1441816" y="2832318"/>
            <a:ext cx="431528" cy="319639"/>
          </a:xfrm>
          <a:prstGeom prst="rect">
            <a:avLst/>
          </a:prstGeom>
        </p:spPr>
        <p:txBody>
          <a:bodyPr wrap="none">
            <a:spAutoFit/>
          </a:bodyPr>
          <a:lstStyle/>
          <a:p>
            <a:r>
              <a:rPr lang="en-US" sz="1477" b="1" i="1" dirty="0" err="1">
                <a:solidFill>
                  <a:prstClr val="black"/>
                </a:solidFill>
                <a:latin typeface="Constantia" pitchFamily="18" charset="0"/>
              </a:rPr>
              <a:t>f</a:t>
            </a:r>
            <a:r>
              <a:rPr lang="en-US" sz="1477" b="1" baseline="-25000" dirty="0" err="1">
                <a:solidFill>
                  <a:prstClr val="black"/>
                </a:solidFill>
                <a:latin typeface="Constantia" pitchFamily="18" charset="0"/>
              </a:rPr>
              <a:t>clk</a:t>
            </a:r>
            <a:endParaRPr lang="en-GB" sz="1477" b="1" dirty="0">
              <a:solidFill>
                <a:prstClr val="black"/>
              </a:solidFill>
              <a:latin typeface="Constantia" pitchFamily="18" charset="0"/>
            </a:endParaRPr>
          </a:p>
        </p:txBody>
      </p:sp>
      <p:sp>
        <p:nvSpPr>
          <p:cNvPr id="104" name="Up Arrow 103"/>
          <p:cNvSpPr/>
          <p:nvPr/>
        </p:nvSpPr>
        <p:spPr>
          <a:xfrm rot="5400000">
            <a:off x="2121125" y="3151065"/>
            <a:ext cx="264419" cy="812113"/>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5" name="Up Arrow 104"/>
          <p:cNvSpPr/>
          <p:nvPr/>
        </p:nvSpPr>
        <p:spPr>
          <a:xfrm rot="5400000">
            <a:off x="4393653" y="2174011"/>
            <a:ext cx="264419" cy="2766223"/>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nvGrpSpPr>
          <p:cNvPr id="106" name="Group 105"/>
          <p:cNvGrpSpPr/>
          <p:nvPr/>
        </p:nvGrpSpPr>
        <p:grpSpPr>
          <a:xfrm>
            <a:off x="2659392" y="3296665"/>
            <a:ext cx="528153" cy="527882"/>
            <a:chOff x="3352800" y="4495800"/>
            <a:chExt cx="572166" cy="571872"/>
          </a:xfrm>
        </p:grpSpPr>
        <p:sp>
          <p:nvSpPr>
            <p:cNvPr id="107" name="Oval 106"/>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108" name="Straight Connector 107"/>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0" name="Up Arrow 109"/>
          <p:cNvSpPr/>
          <p:nvPr/>
        </p:nvSpPr>
        <p:spPr>
          <a:xfrm>
            <a:off x="2790951" y="3824547"/>
            <a:ext cx="264419" cy="334703"/>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11" name="Up Arrow 110"/>
          <p:cNvSpPr/>
          <p:nvPr/>
        </p:nvSpPr>
        <p:spPr>
          <a:xfrm>
            <a:off x="3334576" y="3560606"/>
            <a:ext cx="264419" cy="598644"/>
          </a:xfrm>
          <a:prstGeom prst="up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12" name="Up Arrow 111"/>
          <p:cNvSpPr/>
          <p:nvPr/>
        </p:nvSpPr>
        <p:spPr>
          <a:xfrm rot="16200000">
            <a:off x="3061222" y="3764808"/>
            <a:ext cx="264419" cy="655286"/>
          </a:xfrm>
          <a:prstGeom prst="up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13" name="TextBox 112"/>
          <p:cNvSpPr txBox="1"/>
          <p:nvPr/>
        </p:nvSpPr>
        <p:spPr>
          <a:xfrm>
            <a:off x="2373495" y="2906954"/>
            <a:ext cx="1389987" cy="490006"/>
          </a:xfrm>
          <a:prstGeom prst="rect">
            <a:avLst/>
          </a:prstGeom>
          <a:noFill/>
        </p:spPr>
        <p:txBody>
          <a:bodyPr wrap="square" rtlCol="0">
            <a:spAutoFit/>
          </a:bodyPr>
          <a:lstStyle/>
          <a:p>
            <a:pPr algn="r"/>
            <a:r>
              <a:rPr lang="en-US" sz="1292" b="1" dirty="0">
                <a:solidFill>
                  <a:prstClr val="black"/>
                </a:solidFill>
                <a:latin typeface="Constantia" panose="02030602050306030303" pitchFamily="18" charset="0"/>
              </a:rPr>
              <a:t>Phase </a:t>
            </a:r>
            <a:r>
              <a:rPr lang="en-US" sz="1292" b="1" dirty="0" err="1">
                <a:solidFill>
                  <a:prstClr val="black"/>
                </a:solidFill>
                <a:latin typeface="Constantia" panose="02030602050306030303" pitchFamily="18" charset="0"/>
              </a:rPr>
              <a:t>accumu-lator</a:t>
            </a:r>
            <a:endParaRPr lang="en-GB" sz="1292" b="1" dirty="0">
              <a:solidFill>
                <a:prstClr val="black"/>
              </a:solidFill>
              <a:latin typeface="Constantia" panose="02030602050306030303" pitchFamily="18" charset="0"/>
            </a:endParaRPr>
          </a:p>
        </p:txBody>
      </p:sp>
      <p:pic>
        <p:nvPicPr>
          <p:cNvPr id="114" name="Picture 1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4859" y="3557423"/>
            <a:ext cx="747692" cy="747692"/>
          </a:xfrm>
          <a:prstGeom prst="rect">
            <a:avLst/>
          </a:prstGeom>
        </p:spPr>
      </p:pic>
      <p:pic>
        <p:nvPicPr>
          <p:cNvPr id="115" name="Picture 1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4859" y="2796439"/>
            <a:ext cx="747692" cy="747692"/>
          </a:xfrm>
          <a:prstGeom prst="rect">
            <a:avLst/>
          </a:prstGeom>
        </p:spPr>
      </p:pic>
      <p:sp>
        <p:nvSpPr>
          <p:cNvPr id="116" name="Rectangle 115"/>
          <p:cNvSpPr/>
          <p:nvPr/>
        </p:nvSpPr>
        <p:spPr>
          <a:xfrm>
            <a:off x="5908975" y="3296665"/>
            <a:ext cx="805490" cy="52788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662">
              <a:solidFill>
                <a:prstClr val="white"/>
              </a:solidFill>
            </a:endParaRPr>
          </a:p>
        </p:txBody>
      </p:sp>
      <p:sp>
        <p:nvSpPr>
          <p:cNvPr id="117" name="TextBox 116"/>
          <p:cNvSpPr txBox="1"/>
          <p:nvPr/>
        </p:nvSpPr>
        <p:spPr>
          <a:xfrm>
            <a:off x="6777450" y="2911265"/>
            <a:ext cx="420308" cy="291170"/>
          </a:xfrm>
          <a:prstGeom prst="rect">
            <a:avLst/>
          </a:prstGeom>
          <a:noFill/>
        </p:spPr>
        <p:txBody>
          <a:bodyPr wrap="none" rtlCol="0">
            <a:spAutoFit/>
          </a:bodyPr>
          <a:lstStyle/>
          <a:p>
            <a:r>
              <a:rPr lang="en-US" sz="1292" b="1" dirty="0">
                <a:solidFill>
                  <a:prstClr val="black"/>
                </a:solidFill>
                <a:latin typeface="Constantia" panose="02030602050306030303" pitchFamily="18" charset="0"/>
              </a:rPr>
              <a:t>sin</a:t>
            </a:r>
            <a:endParaRPr lang="en-GB" sz="1292" b="1" dirty="0">
              <a:solidFill>
                <a:prstClr val="black"/>
              </a:solidFill>
              <a:latin typeface="Constantia" panose="02030602050306030303" pitchFamily="18" charset="0"/>
            </a:endParaRPr>
          </a:p>
        </p:txBody>
      </p:sp>
      <p:sp>
        <p:nvSpPr>
          <p:cNvPr id="118" name="TextBox 117"/>
          <p:cNvSpPr txBox="1"/>
          <p:nvPr/>
        </p:nvSpPr>
        <p:spPr>
          <a:xfrm>
            <a:off x="6778338" y="3667104"/>
            <a:ext cx="436210" cy="291170"/>
          </a:xfrm>
          <a:prstGeom prst="rect">
            <a:avLst/>
          </a:prstGeom>
          <a:noFill/>
        </p:spPr>
        <p:txBody>
          <a:bodyPr wrap="none" rtlCol="0">
            <a:spAutoFit/>
          </a:bodyPr>
          <a:lstStyle/>
          <a:p>
            <a:r>
              <a:rPr lang="en-US" sz="1292" b="1" dirty="0">
                <a:solidFill>
                  <a:prstClr val="black"/>
                </a:solidFill>
                <a:latin typeface="Constantia" panose="02030602050306030303" pitchFamily="18" charset="0"/>
              </a:rPr>
              <a:t>cos</a:t>
            </a:r>
            <a:endParaRPr lang="en-GB" sz="1292" b="1" dirty="0">
              <a:solidFill>
                <a:prstClr val="black"/>
              </a:solidFill>
              <a:latin typeface="Constantia" panose="02030602050306030303" pitchFamily="18" charset="0"/>
            </a:endParaRPr>
          </a:p>
        </p:txBody>
      </p:sp>
      <p:cxnSp>
        <p:nvCxnSpPr>
          <p:cNvPr id="119" name="Straight Arrow Connector 118"/>
          <p:cNvCxnSpPr/>
          <p:nvPr/>
        </p:nvCxnSpPr>
        <p:spPr>
          <a:xfrm>
            <a:off x="6309231" y="3168360"/>
            <a:ext cx="913472" cy="0"/>
          </a:xfrm>
          <a:prstGeom prst="straightConnector1">
            <a:avLst/>
          </a:prstGeom>
          <a:ln w="34925">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a:off x="6309231" y="3931044"/>
            <a:ext cx="913472" cy="0"/>
          </a:xfrm>
          <a:prstGeom prst="straightConnector1">
            <a:avLst/>
          </a:prstGeom>
          <a:ln w="34925">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sp>
        <p:nvSpPr>
          <p:cNvPr id="121" name="TextBox 120"/>
          <p:cNvSpPr txBox="1"/>
          <p:nvPr/>
        </p:nvSpPr>
        <p:spPr>
          <a:xfrm>
            <a:off x="5892428" y="3319022"/>
            <a:ext cx="801823" cy="490006"/>
          </a:xfrm>
          <a:prstGeom prst="rect">
            <a:avLst/>
          </a:prstGeom>
          <a:noFill/>
        </p:spPr>
        <p:txBody>
          <a:bodyPr wrap="none" rtlCol="0">
            <a:spAutoFit/>
          </a:bodyPr>
          <a:lstStyle/>
          <a:p>
            <a:pPr algn="ctr"/>
            <a:r>
              <a:rPr lang="en-US" sz="1292" b="1" dirty="0">
                <a:solidFill>
                  <a:prstClr val="black"/>
                </a:solidFill>
                <a:latin typeface="Constantia" panose="02030602050306030303" pitchFamily="18" charset="0"/>
              </a:rPr>
              <a:t>sin/cos</a:t>
            </a:r>
          </a:p>
          <a:p>
            <a:pPr algn="ctr"/>
            <a:r>
              <a:rPr lang="en-US" sz="1292" b="1" dirty="0">
                <a:solidFill>
                  <a:prstClr val="black"/>
                </a:solidFill>
                <a:latin typeface="Constantia" panose="02030602050306030303" pitchFamily="18" charset="0"/>
              </a:rPr>
              <a:t>look-up</a:t>
            </a:r>
            <a:endParaRPr lang="en-GB" sz="1292" b="1" dirty="0">
              <a:solidFill>
                <a:prstClr val="black"/>
              </a:solidFill>
              <a:latin typeface="Constantia" panose="02030602050306030303" pitchFamily="18" charset="0"/>
            </a:endParaRPr>
          </a:p>
        </p:txBody>
      </p:sp>
      <p:cxnSp>
        <p:nvCxnSpPr>
          <p:cNvPr id="122" name="Straight Arrow Connector 121"/>
          <p:cNvCxnSpPr/>
          <p:nvPr/>
        </p:nvCxnSpPr>
        <p:spPr>
          <a:xfrm>
            <a:off x="6309230" y="3151909"/>
            <a:ext cx="0" cy="138721"/>
          </a:xfrm>
          <a:prstGeom prst="straightConnector1">
            <a:avLst/>
          </a:prstGeom>
          <a:ln w="34925">
            <a:solidFill>
              <a:srgbClr val="0000FF"/>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a:off x="6309230" y="3822733"/>
            <a:ext cx="0" cy="122270"/>
          </a:xfrm>
          <a:prstGeom prst="straightConnector1">
            <a:avLst/>
          </a:prstGeom>
          <a:ln w="34925">
            <a:solidFill>
              <a:srgbClr val="0000FF"/>
            </a:solidFill>
            <a:tailEnd type="none" w="med" len="lg"/>
          </a:ln>
        </p:spPr>
        <p:style>
          <a:lnRef idx="1">
            <a:schemeClr val="accent1"/>
          </a:lnRef>
          <a:fillRef idx="0">
            <a:schemeClr val="accent1"/>
          </a:fillRef>
          <a:effectRef idx="0">
            <a:schemeClr val="accent1"/>
          </a:effectRef>
          <a:fontRef idx="minor">
            <a:schemeClr val="tx1"/>
          </a:fontRef>
        </p:style>
      </p:cxnSp>
      <p:sp>
        <p:nvSpPr>
          <p:cNvPr id="124" name="Rectangle 123"/>
          <p:cNvSpPr/>
          <p:nvPr/>
        </p:nvSpPr>
        <p:spPr>
          <a:xfrm>
            <a:off x="7981801" y="4064136"/>
            <a:ext cx="263214" cy="319639"/>
          </a:xfrm>
          <a:prstGeom prst="rect">
            <a:avLst/>
          </a:prstGeom>
        </p:spPr>
        <p:txBody>
          <a:bodyPr wrap="none">
            <a:spAutoFit/>
          </a:bodyPr>
          <a:lstStyle/>
          <a:p>
            <a:r>
              <a:rPr lang="en-US" sz="1477" b="1" i="1" dirty="0">
                <a:solidFill>
                  <a:prstClr val="black"/>
                </a:solidFill>
                <a:latin typeface="Constantia" panose="02030602050306030303" pitchFamily="18" charset="0"/>
              </a:rPr>
              <a:t>t</a:t>
            </a:r>
            <a:endParaRPr lang="en-GB" sz="1477" b="1" i="1" dirty="0">
              <a:solidFill>
                <a:prstClr val="black"/>
              </a:solidFill>
              <a:latin typeface="Constantia" panose="02030602050306030303" pitchFamily="18" charset="0"/>
            </a:endParaRPr>
          </a:p>
        </p:txBody>
      </p:sp>
      <p:sp>
        <p:nvSpPr>
          <p:cNvPr id="125" name="Rectangle 124"/>
          <p:cNvSpPr/>
          <p:nvPr/>
        </p:nvSpPr>
        <p:spPr>
          <a:xfrm>
            <a:off x="7987714" y="3288601"/>
            <a:ext cx="263214" cy="319639"/>
          </a:xfrm>
          <a:prstGeom prst="rect">
            <a:avLst/>
          </a:prstGeom>
        </p:spPr>
        <p:txBody>
          <a:bodyPr wrap="none">
            <a:spAutoFit/>
          </a:bodyPr>
          <a:lstStyle/>
          <a:p>
            <a:r>
              <a:rPr lang="en-US" sz="1477" b="1" i="1" dirty="0">
                <a:solidFill>
                  <a:prstClr val="black"/>
                </a:solidFill>
                <a:latin typeface="Constantia" panose="02030602050306030303" pitchFamily="18" charset="0"/>
              </a:rPr>
              <a:t>t</a:t>
            </a:r>
            <a:endParaRPr lang="en-GB" sz="1477" b="1" i="1" dirty="0">
              <a:solidFill>
                <a:prstClr val="black"/>
              </a:solidFill>
              <a:latin typeface="Constantia" panose="02030602050306030303" pitchFamily="18" charset="0"/>
            </a:endParaRPr>
          </a:p>
        </p:txBody>
      </p:sp>
      <p:sp>
        <p:nvSpPr>
          <p:cNvPr id="126" name="Rectangle 125"/>
          <p:cNvSpPr/>
          <p:nvPr/>
        </p:nvSpPr>
        <p:spPr>
          <a:xfrm>
            <a:off x="3747024" y="3960360"/>
            <a:ext cx="292068" cy="338554"/>
          </a:xfrm>
          <a:prstGeom prst="rect">
            <a:avLst/>
          </a:prstGeom>
        </p:spPr>
        <p:txBody>
          <a:bodyPr wrap="none">
            <a:spAutoFit/>
          </a:bodyPr>
          <a:lstStyle/>
          <a:p>
            <a:r>
              <a:rPr lang="en-US" sz="1600" b="1" dirty="0">
                <a:solidFill>
                  <a:prstClr val="black"/>
                </a:solidFill>
                <a:latin typeface="Symbol" panose="05050102010706020507" pitchFamily="18" charset="2"/>
              </a:rPr>
              <a:t>f</a:t>
            </a:r>
            <a:endParaRPr lang="en-GB" sz="1600" b="1" dirty="0">
              <a:solidFill>
                <a:prstClr val="black"/>
              </a:solidFill>
              <a:latin typeface="Symbol" panose="05050102010706020507" pitchFamily="18" charset="2"/>
            </a:endParaRPr>
          </a:p>
        </p:txBody>
      </p:sp>
      <p:grpSp>
        <p:nvGrpSpPr>
          <p:cNvPr id="137" name="Group 92"/>
          <p:cNvGrpSpPr>
            <a:grpSpLocks/>
          </p:cNvGrpSpPr>
          <p:nvPr/>
        </p:nvGrpSpPr>
        <p:grpSpPr bwMode="auto">
          <a:xfrm>
            <a:off x="6328187" y="1028701"/>
            <a:ext cx="2321169" cy="876301"/>
            <a:chOff x="4464" y="725"/>
            <a:chExt cx="1584" cy="598"/>
          </a:xfrm>
        </p:grpSpPr>
        <p:sp>
          <p:nvSpPr>
            <p:cNvPr id="138" name="Line 89"/>
            <p:cNvSpPr>
              <a:spLocks noChangeShapeType="1"/>
            </p:cNvSpPr>
            <p:nvPr/>
          </p:nvSpPr>
          <p:spPr bwMode="auto">
            <a:xfrm>
              <a:off x="4608" y="893"/>
              <a:ext cx="384"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139" name="Text Box 90"/>
            <p:cNvSpPr txBox="1">
              <a:spLocks noChangeArrowheads="1"/>
            </p:cNvSpPr>
            <p:nvPr/>
          </p:nvSpPr>
          <p:spPr bwMode="auto">
            <a:xfrm>
              <a:off x="4992" y="768"/>
              <a:ext cx="1056" cy="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Times New Roman" panose="02020603050405020304" pitchFamily="18" charset="0"/>
                  <a:cs typeface="Times New Roman" panose="02020603050405020304" pitchFamily="18" charset="0"/>
                </a:rPr>
                <a:t>RF signal</a:t>
              </a:r>
              <a:endParaRPr lang="en-US" altLang="en-US" sz="1846" b="1" baseline="-25000" dirty="0">
                <a:latin typeface="Times New Roman" panose="02020603050405020304" pitchFamily="18" charset="0"/>
                <a:cs typeface="Times New Roman" panose="02020603050405020304" pitchFamily="18" charset="0"/>
              </a:endParaRPr>
            </a:p>
          </p:txBody>
        </p:sp>
        <p:sp>
          <p:nvSpPr>
            <p:cNvPr id="140" name="Rectangle 91"/>
            <p:cNvSpPr>
              <a:spLocks noChangeArrowheads="1"/>
            </p:cNvSpPr>
            <p:nvPr/>
          </p:nvSpPr>
          <p:spPr bwMode="auto">
            <a:xfrm>
              <a:off x="4464" y="725"/>
              <a:ext cx="1584" cy="598"/>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sp>
        <p:nvSpPr>
          <p:cNvPr id="141" name="Up Arrow 140"/>
          <p:cNvSpPr/>
          <p:nvPr/>
        </p:nvSpPr>
        <p:spPr>
          <a:xfrm rot="5400000">
            <a:off x="6690543" y="1350578"/>
            <a:ext cx="264419" cy="558312"/>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42" name="Text Box 90"/>
          <p:cNvSpPr txBox="1">
            <a:spLocks noChangeArrowheads="1"/>
          </p:cNvSpPr>
          <p:nvPr/>
        </p:nvSpPr>
        <p:spPr bwMode="auto">
          <a:xfrm>
            <a:off x="7101909" y="1443629"/>
            <a:ext cx="1547446" cy="37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46" b="1" dirty="0">
                <a:latin typeface="Times New Roman" panose="02020603050405020304" pitchFamily="18" charset="0"/>
                <a:cs typeface="Times New Roman" panose="02020603050405020304" pitchFamily="18" charset="0"/>
              </a:rPr>
              <a:t>Digital data</a:t>
            </a:r>
          </a:p>
        </p:txBody>
      </p:sp>
      <p:sp>
        <p:nvSpPr>
          <p:cNvPr id="143" name="Rectangle 7"/>
          <p:cNvSpPr>
            <a:spLocks noChangeArrowheads="1"/>
          </p:cNvSpPr>
          <p:nvPr/>
        </p:nvSpPr>
        <p:spPr bwMode="auto">
          <a:xfrm>
            <a:off x="503238" y="910007"/>
            <a:ext cx="5877852"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Generate (almost) any frequency starting from a given clock frequency,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clk</a:t>
            </a:r>
            <a:endParaRPr lang="en-US" sz="20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r>
              <a:rPr lang="en-US" sz="2000" b="1" dirty="0">
                <a:latin typeface="Constantia" pitchFamily="18" charset="0"/>
                <a:cs typeface="Times New Roman" pitchFamily="18" charset="0"/>
                <a:sym typeface="Wingdings" pitchFamily="2" charset="2"/>
              </a:rPr>
              <a:t>Digitally programmable </a:t>
            </a:r>
            <a:r>
              <a:rPr lang="en-US" sz="2000" b="1" dirty="0">
                <a:solidFill>
                  <a:srgbClr val="C0504D"/>
                </a:solidFill>
                <a:latin typeface="Constantia" pitchFamily="18" charset="0"/>
                <a:cs typeface="Times New Roman" pitchFamily="18" charset="0"/>
                <a:sym typeface="Wingdings" pitchFamily="2" charset="2"/>
              </a:rPr>
              <a:t>in frequency</a:t>
            </a:r>
            <a:br>
              <a:rPr lang="en-US" sz="2000" b="1" dirty="0">
                <a:latin typeface="Constantia" pitchFamily="18" charset="0"/>
                <a:cs typeface="Times New Roman" pitchFamily="18" charset="0"/>
                <a:sym typeface="Wingdings" pitchFamily="2" charset="2"/>
              </a:rPr>
            </a:br>
            <a:endParaRPr lang="en-GB" sz="2100" b="1" dirty="0">
              <a:latin typeface="Constantia" pitchFamily="18" charset="0"/>
              <a:cs typeface="Times New Roman" pitchFamily="18" charset="0"/>
              <a:sym typeface="Wingdings" pitchFamily="2" charset="2"/>
            </a:endParaRPr>
          </a:p>
        </p:txBody>
      </p:sp>
      <p:pic>
        <p:nvPicPr>
          <p:cNvPr id="39" name="Picture 3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3519" y="4825197"/>
            <a:ext cx="2870493" cy="499849"/>
          </a:xfrm>
          <a:prstGeom prst="rect">
            <a:avLst/>
          </a:prstGeom>
        </p:spPr>
      </p:pic>
      <p:sp>
        <p:nvSpPr>
          <p:cNvPr id="40" name="TextBox 39"/>
          <p:cNvSpPr txBox="1"/>
          <p:nvPr/>
        </p:nvSpPr>
        <p:spPr>
          <a:xfrm>
            <a:off x="2373494" y="4203527"/>
            <a:ext cx="1389987" cy="291170"/>
          </a:xfrm>
          <a:prstGeom prst="rect">
            <a:avLst/>
          </a:prstGeom>
          <a:noFill/>
        </p:spPr>
        <p:txBody>
          <a:bodyPr wrap="square" rtlCol="0">
            <a:spAutoFit/>
          </a:bodyPr>
          <a:lstStyle/>
          <a:p>
            <a:pPr algn="ctr"/>
            <a:r>
              <a:rPr lang="en-US" sz="1292" b="1" dirty="0">
                <a:solidFill>
                  <a:prstClr val="black"/>
                </a:solidFill>
                <a:latin typeface="Constantia" panose="02030602050306030303" pitchFamily="18" charset="0"/>
              </a:rPr>
              <a:t>2</a:t>
            </a:r>
            <a:r>
              <a:rPr lang="en-US" sz="1292" b="1" baseline="30000" dirty="0">
                <a:solidFill>
                  <a:prstClr val="black"/>
                </a:solidFill>
                <a:latin typeface="Constantia" panose="02030602050306030303" pitchFamily="18" charset="0"/>
              </a:rPr>
              <a:t>n</a:t>
            </a:r>
            <a:r>
              <a:rPr lang="en-US" sz="1292" b="1" dirty="0">
                <a:solidFill>
                  <a:prstClr val="black"/>
                </a:solidFill>
                <a:latin typeface="Constantia" panose="02030602050306030303" pitchFamily="18" charset="0"/>
              </a:rPr>
              <a:t> adder</a:t>
            </a:r>
            <a:endParaRPr lang="en-GB" sz="1292"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102121556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Up Arrow 48"/>
          <p:cNvSpPr/>
          <p:nvPr/>
        </p:nvSpPr>
        <p:spPr>
          <a:xfrm rot="5400000">
            <a:off x="5445161" y="3227703"/>
            <a:ext cx="264419" cy="661201"/>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nvGrpSpPr>
          <p:cNvPr id="64" name="Group 92"/>
          <p:cNvGrpSpPr>
            <a:grpSpLocks/>
          </p:cNvGrpSpPr>
          <p:nvPr/>
        </p:nvGrpSpPr>
        <p:grpSpPr bwMode="auto">
          <a:xfrm>
            <a:off x="6328187" y="1028701"/>
            <a:ext cx="2321169" cy="876301"/>
            <a:chOff x="4464" y="725"/>
            <a:chExt cx="1584" cy="598"/>
          </a:xfrm>
        </p:grpSpPr>
        <p:sp>
          <p:nvSpPr>
            <p:cNvPr id="67" name="Line 89"/>
            <p:cNvSpPr>
              <a:spLocks noChangeShapeType="1"/>
            </p:cNvSpPr>
            <p:nvPr/>
          </p:nvSpPr>
          <p:spPr bwMode="auto">
            <a:xfrm>
              <a:off x="4608" y="893"/>
              <a:ext cx="384"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Times New Roman" panose="02020603050405020304" pitchFamily="18" charset="0"/>
                <a:cs typeface="Times New Roman" panose="02020603050405020304" pitchFamily="18" charset="0"/>
              </a:endParaRPr>
            </a:p>
          </p:txBody>
        </p:sp>
        <p:sp>
          <p:nvSpPr>
            <p:cNvPr id="68" name="Text Box 90"/>
            <p:cNvSpPr txBox="1">
              <a:spLocks noChangeArrowheads="1"/>
            </p:cNvSpPr>
            <p:nvPr/>
          </p:nvSpPr>
          <p:spPr bwMode="auto">
            <a:xfrm>
              <a:off x="4992" y="768"/>
              <a:ext cx="1056" cy="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Times New Roman" panose="02020603050405020304" pitchFamily="18" charset="0"/>
                  <a:cs typeface="Times New Roman" panose="02020603050405020304" pitchFamily="18" charset="0"/>
                </a:rPr>
                <a:t>RF signal</a:t>
              </a:r>
              <a:endParaRPr lang="en-US" altLang="en-US" sz="1846" b="1" baseline="-25000" dirty="0">
                <a:latin typeface="Times New Roman" panose="02020603050405020304" pitchFamily="18" charset="0"/>
                <a:cs typeface="Times New Roman" panose="02020603050405020304" pitchFamily="18" charset="0"/>
              </a:endParaRPr>
            </a:p>
          </p:txBody>
        </p:sp>
        <p:sp>
          <p:nvSpPr>
            <p:cNvPr id="69" name="Rectangle 91"/>
            <p:cNvSpPr>
              <a:spLocks noChangeArrowheads="1"/>
            </p:cNvSpPr>
            <p:nvPr/>
          </p:nvSpPr>
          <p:spPr bwMode="auto">
            <a:xfrm>
              <a:off x="4464" y="725"/>
              <a:ext cx="1584" cy="598"/>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Times New Roman" panose="02020603050405020304" pitchFamily="18" charset="0"/>
                <a:cs typeface="Times New Roman" panose="02020603050405020304" pitchFamily="18" charset="0"/>
              </a:endParaRPr>
            </a:p>
          </p:txBody>
        </p:sp>
      </p:grpSp>
      <p:sp>
        <p:nvSpPr>
          <p:cNvPr id="70" name="Up Arrow 69"/>
          <p:cNvSpPr/>
          <p:nvPr/>
        </p:nvSpPr>
        <p:spPr>
          <a:xfrm rot="5400000">
            <a:off x="6690543" y="1350578"/>
            <a:ext cx="264419" cy="558312"/>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71" name="Text Box 90"/>
          <p:cNvSpPr txBox="1">
            <a:spLocks noChangeArrowheads="1"/>
          </p:cNvSpPr>
          <p:nvPr/>
        </p:nvSpPr>
        <p:spPr bwMode="auto">
          <a:xfrm>
            <a:off x="7101909" y="1443629"/>
            <a:ext cx="1547446" cy="37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46" b="1" dirty="0">
                <a:latin typeface="Times New Roman" panose="02020603050405020304" pitchFamily="18" charset="0"/>
                <a:cs typeface="Times New Roman" panose="02020603050405020304" pitchFamily="18" charset="0"/>
              </a:rPr>
              <a:t>Digital data</a:t>
            </a:r>
          </a:p>
        </p:txBody>
      </p:sp>
      <p:sp>
        <p:nvSpPr>
          <p:cNvPr id="98" name="Rectangle 7"/>
          <p:cNvSpPr>
            <a:spLocks noChangeArrowheads="1"/>
          </p:cNvSpPr>
          <p:nvPr/>
        </p:nvSpPr>
        <p:spPr bwMode="auto">
          <a:xfrm>
            <a:off x="503238" y="910007"/>
            <a:ext cx="5877852"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Generate (almost) any frequency starting from a given clock frequency,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clk</a:t>
            </a:r>
            <a:endParaRPr lang="en-US" sz="20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r>
              <a:rPr lang="en-US" sz="2000" b="1" dirty="0">
                <a:latin typeface="Constantia" pitchFamily="18" charset="0"/>
                <a:cs typeface="Times New Roman" pitchFamily="18" charset="0"/>
                <a:sym typeface="Wingdings" pitchFamily="2" charset="2"/>
              </a:rPr>
              <a:t>Digitally programmable </a:t>
            </a:r>
            <a:r>
              <a:rPr lang="en-US" sz="2000" b="1" dirty="0">
                <a:solidFill>
                  <a:srgbClr val="C0504D"/>
                </a:solidFill>
                <a:latin typeface="Constantia" pitchFamily="18" charset="0"/>
                <a:cs typeface="Times New Roman" pitchFamily="18" charset="0"/>
                <a:sym typeface="Wingdings" pitchFamily="2" charset="2"/>
              </a:rPr>
              <a:t>in frequency</a:t>
            </a:r>
            <a:br>
              <a:rPr lang="en-US" sz="2000" b="1" dirty="0">
                <a:solidFill>
                  <a:srgbClr val="C0504D"/>
                </a:solidFill>
                <a:latin typeface="Constantia" pitchFamily="18" charset="0"/>
                <a:cs typeface="Times New Roman" pitchFamily="18" charset="0"/>
                <a:sym typeface="Wingdings" pitchFamily="2" charset="2"/>
              </a:rPr>
            </a:br>
            <a:r>
              <a:rPr lang="en-US" sz="2000" b="1" dirty="0">
                <a:solidFill>
                  <a:srgbClr val="C0504D"/>
                </a:solidFill>
                <a:latin typeface="Constantia" pitchFamily="18" charset="0"/>
                <a:cs typeface="Times New Roman" pitchFamily="18" charset="0"/>
                <a:sym typeface="Wingdings" pitchFamily="2" charset="2"/>
              </a:rPr>
              <a:t>and phase</a:t>
            </a:r>
            <a:endParaRPr lang="en-GB" sz="2100" b="1" dirty="0">
              <a:solidFill>
                <a:srgbClr val="C0504D"/>
              </a:solidFill>
              <a:latin typeface="Constantia" pitchFamily="18" charset="0"/>
              <a:cs typeface="Times New Roman" pitchFamily="18" charset="0"/>
              <a:sym typeface="Wingdings" pitchFamily="2" charset="2"/>
            </a:endParaRPr>
          </a:p>
        </p:txBody>
      </p:sp>
      <p:pic>
        <p:nvPicPr>
          <p:cNvPr id="99" name="Picture 9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6422" y="4015198"/>
            <a:ext cx="810000" cy="810000"/>
          </a:xfrm>
          <a:prstGeom prst="rect">
            <a:avLst/>
          </a:prstGeom>
        </p:spPr>
      </p:pic>
      <p:sp>
        <p:nvSpPr>
          <p:cNvPr id="100" name="Rectangle 99"/>
          <p:cNvSpPr/>
          <p:nvPr/>
        </p:nvSpPr>
        <p:spPr>
          <a:xfrm>
            <a:off x="4754599" y="4526281"/>
            <a:ext cx="223801" cy="338554"/>
          </a:xfrm>
          <a:prstGeom prst="rect">
            <a:avLst/>
          </a:prstGeom>
        </p:spPr>
        <p:txBody>
          <a:bodyPr wrap="square">
            <a:spAutoFit/>
          </a:bodyPr>
          <a:lstStyle/>
          <a:p>
            <a:r>
              <a:rPr lang="en-US" sz="1600" b="1" i="1" dirty="0">
                <a:solidFill>
                  <a:prstClr val="black"/>
                </a:solidFill>
                <a:latin typeface="Constantia" panose="02030602050306030303" pitchFamily="18" charset="0"/>
              </a:rPr>
              <a:t>t</a:t>
            </a:r>
            <a:endParaRPr lang="en-GB" sz="1600" b="1" i="1" dirty="0">
              <a:solidFill>
                <a:prstClr val="black"/>
              </a:solidFill>
              <a:latin typeface="Constantia" panose="02030602050306030303" pitchFamily="18" charset="0"/>
            </a:endParaRPr>
          </a:p>
        </p:txBody>
      </p:sp>
      <p:sp>
        <p:nvSpPr>
          <p:cNvPr id="101" name="Rectangle 100"/>
          <p:cNvSpPr/>
          <p:nvPr/>
        </p:nvSpPr>
        <p:spPr>
          <a:xfrm>
            <a:off x="2405635" y="2916728"/>
            <a:ext cx="1340392" cy="12877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662">
              <a:solidFill>
                <a:prstClr val="white"/>
              </a:solidFill>
            </a:endParaRPr>
          </a:p>
        </p:txBody>
      </p:sp>
      <p:sp>
        <p:nvSpPr>
          <p:cNvPr id="102" name="TextBox 101"/>
          <p:cNvSpPr txBox="1"/>
          <p:nvPr/>
        </p:nvSpPr>
        <p:spPr>
          <a:xfrm>
            <a:off x="876300" y="3312118"/>
            <a:ext cx="997044" cy="490006"/>
          </a:xfrm>
          <a:prstGeom prst="rect">
            <a:avLst/>
          </a:prstGeom>
          <a:noFill/>
        </p:spPr>
        <p:txBody>
          <a:bodyPr wrap="square" rtlCol="0">
            <a:spAutoFit/>
          </a:bodyPr>
          <a:lstStyle/>
          <a:p>
            <a:pPr algn="r"/>
            <a:r>
              <a:rPr lang="en-US" sz="1292" b="1" dirty="0">
                <a:solidFill>
                  <a:prstClr val="black"/>
                </a:solidFill>
                <a:latin typeface="Constantia" panose="02030602050306030303" pitchFamily="18" charset="0"/>
              </a:rPr>
              <a:t>Frequency word</a:t>
            </a:r>
            <a:endParaRPr lang="en-GB" sz="1292" b="1" dirty="0">
              <a:solidFill>
                <a:prstClr val="black"/>
              </a:solidFill>
              <a:latin typeface="Constantia" panose="02030602050306030303" pitchFamily="18" charset="0"/>
            </a:endParaRPr>
          </a:p>
        </p:txBody>
      </p:sp>
      <p:cxnSp>
        <p:nvCxnSpPr>
          <p:cNvPr id="103" name="Straight Arrow Connector 102"/>
          <p:cNvCxnSpPr/>
          <p:nvPr/>
        </p:nvCxnSpPr>
        <p:spPr>
          <a:xfrm>
            <a:off x="1873344" y="3041450"/>
            <a:ext cx="532291" cy="0"/>
          </a:xfrm>
          <a:prstGeom prst="straightConnector1">
            <a:avLst/>
          </a:prstGeom>
          <a:ln w="34925">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sp>
        <p:nvSpPr>
          <p:cNvPr id="104" name="Rectangle 103"/>
          <p:cNvSpPr/>
          <p:nvPr/>
        </p:nvSpPr>
        <p:spPr>
          <a:xfrm>
            <a:off x="1441816" y="2832318"/>
            <a:ext cx="431528" cy="319639"/>
          </a:xfrm>
          <a:prstGeom prst="rect">
            <a:avLst/>
          </a:prstGeom>
        </p:spPr>
        <p:txBody>
          <a:bodyPr wrap="none">
            <a:spAutoFit/>
          </a:bodyPr>
          <a:lstStyle/>
          <a:p>
            <a:r>
              <a:rPr lang="en-US" sz="1477" b="1" i="1" dirty="0" err="1">
                <a:solidFill>
                  <a:prstClr val="black"/>
                </a:solidFill>
                <a:latin typeface="Constantia" pitchFamily="18" charset="0"/>
              </a:rPr>
              <a:t>f</a:t>
            </a:r>
            <a:r>
              <a:rPr lang="en-US" sz="1477" b="1" baseline="-25000" dirty="0" err="1">
                <a:solidFill>
                  <a:prstClr val="black"/>
                </a:solidFill>
                <a:latin typeface="Constantia" pitchFamily="18" charset="0"/>
              </a:rPr>
              <a:t>clk</a:t>
            </a:r>
            <a:endParaRPr lang="en-GB" sz="1477" b="1" dirty="0">
              <a:solidFill>
                <a:prstClr val="black"/>
              </a:solidFill>
              <a:latin typeface="Constantia" pitchFamily="18" charset="0"/>
            </a:endParaRPr>
          </a:p>
        </p:txBody>
      </p:sp>
      <p:sp>
        <p:nvSpPr>
          <p:cNvPr id="105" name="Up Arrow 104"/>
          <p:cNvSpPr/>
          <p:nvPr/>
        </p:nvSpPr>
        <p:spPr>
          <a:xfrm rot="5400000">
            <a:off x="2121125" y="3151065"/>
            <a:ext cx="264419" cy="812113"/>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6" name="Up Arrow 105"/>
          <p:cNvSpPr/>
          <p:nvPr/>
        </p:nvSpPr>
        <p:spPr>
          <a:xfrm rot="5400000">
            <a:off x="3861691" y="2705972"/>
            <a:ext cx="264419" cy="170229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nvGrpSpPr>
          <p:cNvPr id="107" name="Group 106"/>
          <p:cNvGrpSpPr/>
          <p:nvPr/>
        </p:nvGrpSpPr>
        <p:grpSpPr>
          <a:xfrm>
            <a:off x="2659392" y="3296665"/>
            <a:ext cx="528153" cy="527882"/>
            <a:chOff x="3352800" y="4495800"/>
            <a:chExt cx="572166" cy="571872"/>
          </a:xfrm>
        </p:grpSpPr>
        <p:sp>
          <p:nvSpPr>
            <p:cNvPr id="108" name="Oval 107"/>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109" name="Straight Connector 108"/>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1" name="Up Arrow 110"/>
          <p:cNvSpPr/>
          <p:nvPr/>
        </p:nvSpPr>
        <p:spPr>
          <a:xfrm>
            <a:off x="2790951" y="3824547"/>
            <a:ext cx="264419" cy="334703"/>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12" name="Up Arrow 111"/>
          <p:cNvSpPr/>
          <p:nvPr/>
        </p:nvSpPr>
        <p:spPr>
          <a:xfrm>
            <a:off x="3334576" y="3560606"/>
            <a:ext cx="264419" cy="598644"/>
          </a:xfrm>
          <a:prstGeom prst="up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13" name="Up Arrow 112"/>
          <p:cNvSpPr/>
          <p:nvPr/>
        </p:nvSpPr>
        <p:spPr>
          <a:xfrm rot="16200000">
            <a:off x="3061222" y="3764808"/>
            <a:ext cx="264419" cy="655286"/>
          </a:xfrm>
          <a:prstGeom prst="up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14" name="TextBox 113"/>
          <p:cNvSpPr txBox="1"/>
          <p:nvPr/>
        </p:nvSpPr>
        <p:spPr>
          <a:xfrm>
            <a:off x="2373495" y="2906954"/>
            <a:ext cx="1389987" cy="490006"/>
          </a:xfrm>
          <a:prstGeom prst="rect">
            <a:avLst/>
          </a:prstGeom>
          <a:noFill/>
        </p:spPr>
        <p:txBody>
          <a:bodyPr wrap="square" rtlCol="0">
            <a:spAutoFit/>
          </a:bodyPr>
          <a:lstStyle/>
          <a:p>
            <a:pPr algn="r"/>
            <a:r>
              <a:rPr lang="en-US" sz="1292" b="1" dirty="0">
                <a:solidFill>
                  <a:prstClr val="black"/>
                </a:solidFill>
                <a:latin typeface="Constantia" panose="02030602050306030303" pitchFamily="18" charset="0"/>
              </a:rPr>
              <a:t>Phase </a:t>
            </a:r>
            <a:r>
              <a:rPr lang="en-US" sz="1292" b="1" dirty="0" err="1">
                <a:solidFill>
                  <a:prstClr val="black"/>
                </a:solidFill>
                <a:latin typeface="Constantia" panose="02030602050306030303" pitchFamily="18" charset="0"/>
              </a:rPr>
              <a:t>accumu-lator</a:t>
            </a:r>
            <a:endParaRPr lang="en-GB" sz="1292" b="1" dirty="0">
              <a:solidFill>
                <a:prstClr val="black"/>
              </a:solidFill>
              <a:latin typeface="Constantia" panose="02030602050306030303" pitchFamily="18" charset="0"/>
            </a:endParaRPr>
          </a:p>
        </p:txBody>
      </p:sp>
      <p:pic>
        <p:nvPicPr>
          <p:cNvPr id="115" name="Picture 1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4859" y="3557423"/>
            <a:ext cx="747692" cy="747692"/>
          </a:xfrm>
          <a:prstGeom prst="rect">
            <a:avLst/>
          </a:prstGeom>
        </p:spPr>
      </p:pic>
      <p:pic>
        <p:nvPicPr>
          <p:cNvPr id="116" name="Picture 1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4859" y="2796439"/>
            <a:ext cx="747692" cy="747692"/>
          </a:xfrm>
          <a:prstGeom prst="rect">
            <a:avLst/>
          </a:prstGeom>
        </p:spPr>
      </p:pic>
      <p:sp>
        <p:nvSpPr>
          <p:cNvPr id="117" name="Rectangle 116"/>
          <p:cNvSpPr/>
          <p:nvPr/>
        </p:nvSpPr>
        <p:spPr>
          <a:xfrm>
            <a:off x="5908975" y="3296665"/>
            <a:ext cx="805490" cy="52788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662">
              <a:solidFill>
                <a:prstClr val="white"/>
              </a:solidFill>
            </a:endParaRPr>
          </a:p>
        </p:txBody>
      </p:sp>
      <p:sp>
        <p:nvSpPr>
          <p:cNvPr id="118" name="TextBox 117"/>
          <p:cNvSpPr txBox="1"/>
          <p:nvPr/>
        </p:nvSpPr>
        <p:spPr>
          <a:xfrm>
            <a:off x="6777450" y="2911265"/>
            <a:ext cx="420308" cy="291170"/>
          </a:xfrm>
          <a:prstGeom prst="rect">
            <a:avLst/>
          </a:prstGeom>
          <a:noFill/>
        </p:spPr>
        <p:txBody>
          <a:bodyPr wrap="none" rtlCol="0">
            <a:spAutoFit/>
          </a:bodyPr>
          <a:lstStyle/>
          <a:p>
            <a:r>
              <a:rPr lang="en-US" sz="1292" b="1" dirty="0">
                <a:solidFill>
                  <a:prstClr val="black"/>
                </a:solidFill>
                <a:latin typeface="Constantia" panose="02030602050306030303" pitchFamily="18" charset="0"/>
              </a:rPr>
              <a:t>sin</a:t>
            </a:r>
            <a:endParaRPr lang="en-GB" sz="1292" b="1" dirty="0">
              <a:solidFill>
                <a:prstClr val="black"/>
              </a:solidFill>
              <a:latin typeface="Constantia" panose="02030602050306030303" pitchFamily="18" charset="0"/>
            </a:endParaRPr>
          </a:p>
        </p:txBody>
      </p:sp>
      <p:sp>
        <p:nvSpPr>
          <p:cNvPr id="119" name="TextBox 118"/>
          <p:cNvSpPr txBox="1"/>
          <p:nvPr/>
        </p:nvSpPr>
        <p:spPr>
          <a:xfrm>
            <a:off x="6778338" y="3667104"/>
            <a:ext cx="436210" cy="291170"/>
          </a:xfrm>
          <a:prstGeom prst="rect">
            <a:avLst/>
          </a:prstGeom>
          <a:noFill/>
        </p:spPr>
        <p:txBody>
          <a:bodyPr wrap="none" rtlCol="0">
            <a:spAutoFit/>
          </a:bodyPr>
          <a:lstStyle/>
          <a:p>
            <a:r>
              <a:rPr lang="en-US" sz="1292" b="1" dirty="0">
                <a:solidFill>
                  <a:prstClr val="black"/>
                </a:solidFill>
                <a:latin typeface="Constantia" panose="02030602050306030303" pitchFamily="18" charset="0"/>
              </a:rPr>
              <a:t>cos</a:t>
            </a:r>
            <a:endParaRPr lang="en-GB" sz="1292" b="1" dirty="0">
              <a:solidFill>
                <a:prstClr val="black"/>
              </a:solidFill>
              <a:latin typeface="Constantia" panose="02030602050306030303" pitchFamily="18" charset="0"/>
            </a:endParaRPr>
          </a:p>
        </p:txBody>
      </p:sp>
      <p:cxnSp>
        <p:nvCxnSpPr>
          <p:cNvPr id="120" name="Straight Arrow Connector 119"/>
          <p:cNvCxnSpPr/>
          <p:nvPr/>
        </p:nvCxnSpPr>
        <p:spPr>
          <a:xfrm>
            <a:off x="6309231" y="3168360"/>
            <a:ext cx="913472" cy="0"/>
          </a:xfrm>
          <a:prstGeom prst="straightConnector1">
            <a:avLst/>
          </a:prstGeom>
          <a:ln w="34925">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a:off x="6309231" y="3931044"/>
            <a:ext cx="913472" cy="0"/>
          </a:xfrm>
          <a:prstGeom prst="straightConnector1">
            <a:avLst/>
          </a:prstGeom>
          <a:ln w="34925">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sp>
        <p:nvSpPr>
          <p:cNvPr id="122" name="TextBox 121"/>
          <p:cNvSpPr txBox="1"/>
          <p:nvPr/>
        </p:nvSpPr>
        <p:spPr>
          <a:xfrm>
            <a:off x="5892428" y="3409518"/>
            <a:ext cx="847476" cy="291170"/>
          </a:xfrm>
          <a:prstGeom prst="rect">
            <a:avLst/>
          </a:prstGeom>
          <a:noFill/>
        </p:spPr>
        <p:txBody>
          <a:bodyPr wrap="none" rtlCol="0">
            <a:spAutoFit/>
          </a:bodyPr>
          <a:lstStyle/>
          <a:p>
            <a:r>
              <a:rPr lang="en-US" sz="1292" b="1" dirty="0">
                <a:solidFill>
                  <a:prstClr val="black"/>
                </a:solidFill>
                <a:latin typeface="Constantia" panose="02030602050306030303" pitchFamily="18" charset="0"/>
              </a:rPr>
              <a:t>CORDIC</a:t>
            </a:r>
            <a:endParaRPr lang="en-GB" sz="1292" b="1" dirty="0">
              <a:solidFill>
                <a:prstClr val="black"/>
              </a:solidFill>
              <a:latin typeface="Constantia" panose="02030602050306030303" pitchFamily="18" charset="0"/>
            </a:endParaRPr>
          </a:p>
        </p:txBody>
      </p:sp>
      <p:cxnSp>
        <p:nvCxnSpPr>
          <p:cNvPr id="123" name="Straight Arrow Connector 122"/>
          <p:cNvCxnSpPr/>
          <p:nvPr/>
        </p:nvCxnSpPr>
        <p:spPr>
          <a:xfrm>
            <a:off x="6309230" y="3151909"/>
            <a:ext cx="0" cy="138721"/>
          </a:xfrm>
          <a:prstGeom prst="straightConnector1">
            <a:avLst/>
          </a:prstGeom>
          <a:ln w="34925">
            <a:solidFill>
              <a:srgbClr val="0000FF"/>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p:nvPr/>
        </p:nvCxnSpPr>
        <p:spPr>
          <a:xfrm>
            <a:off x="6309230" y="3822733"/>
            <a:ext cx="0" cy="122270"/>
          </a:xfrm>
          <a:prstGeom prst="straightConnector1">
            <a:avLst/>
          </a:prstGeom>
          <a:ln w="34925">
            <a:solidFill>
              <a:srgbClr val="0000FF"/>
            </a:solidFill>
            <a:tailEnd type="none" w="med" len="lg"/>
          </a:ln>
        </p:spPr>
        <p:style>
          <a:lnRef idx="1">
            <a:schemeClr val="accent1"/>
          </a:lnRef>
          <a:fillRef idx="0">
            <a:schemeClr val="accent1"/>
          </a:fillRef>
          <a:effectRef idx="0">
            <a:schemeClr val="accent1"/>
          </a:effectRef>
          <a:fontRef idx="minor">
            <a:schemeClr val="tx1"/>
          </a:fontRef>
        </p:style>
      </p:cxnSp>
      <p:sp>
        <p:nvSpPr>
          <p:cNvPr id="125" name="Rectangle 124"/>
          <p:cNvSpPr/>
          <p:nvPr/>
        </p:nvSpPr>
        <p:spPr>
          <a:xfrm>
            <a:off x="7981801" y="4064136"/>
            <a:ext cx="263214" cy="319639"/>
          </a:xfrm>
          <a:prstGeom prst="rect">
            <a:avLst/>
          </a:prstGeom>
        </p:spPr>
        <p:txBody>
          <a:bodyPr wrap="none">
            <a:spAutoFit/>
          </a:bodyPr>
          <a:lstStyle/>
          <a:p>
            <a:r>
              <a:rPr lang="en-US" sz="1477" b="1" i="1" dirty="0">
                <a:solidFill>
                  <a:prstClr val="black"/>
                </a:solidFill>
                <a:latin typeface="Constantia" panose="02030602050306030303" pitchFamily="18" charset="0"/>
              </a:rPr>
              <a:t>t</a:t>
            </a:r>
            <a:endParaRPr lang="en-GB" sz="1477" b="1" i="1" dirty="0">
              <a:solidFill>
                <a:prstClr val="black"/>
              </a:solidFill>
              <a:latin typeface="Constantia" panose="02030602050306030303" pitchFamily="18" charset="0"/>
            </a:endParaRPr>
          </a:p>
        </p:txBody>
      </p:sp>
      <p:sp>
        <p:nvSpPr>
          <p:cNvPr id="126" name="Rectangle 125"/>
          <p:cNvSpPr/>
          <p:nvPr/>
        </p:nvSpPr>
        <p:spPr>
          <a:xfrm>
            <a:off x="7987714" y="3288601"/>
            <a:ext cx="263214" cy="319639"/>
          </a:xfrm>
          <a:prstGeom prst="rect">
            <a:avLst/>
          </a:prstGeom>
        </p:spPr>
        <p:txBody>
          <a:bodyPr wrap="none">
            <a:spAutoFit/>
          </a:bodyPr>
          <a:lstStyle/>
          <a:p>
            <a:r>
              <a:rPr lang="en-US" sz="1477" b="1" i="1" dirty="0">
                <a:solidFill>
                  <a:prstClr val="black"/>
                </a:solidFill>
                <a:latin typeface="Constantia" panose="02030602050306030303" pitchFamily="18" charset="0"/>
              </a:rPr>
              <a:t>t</a:t>
            </a:r>
            <a:endParaRPr lang="en-GB" sz="1477" b="1" i="1" dirty="0">
              <a:solidFill>
                <a:prstClr val="black"/>
              </a:solidFill>
              <a:latin typeface="Constantia" panose="02030602050306030303" pitchFamily="18" charset="0"/>
            </a:endParaRPr>
          </a:p>
        </p:txBody>
      </p:sp>
      <p:sp>
        <p:nvSpPr>
          <p:cNvPr id="127" name="Rectangle 126"/>
          <p:cNvSpPr/>
          <p:nvPr/>
        </p:nvSpPr>
        <p:spPr>
          <a:xfrm>
            <a:off x="3747024" y="3960360"/>
            <a:ext cx="292068" cy="338554"/>
          </a:xfrm>
          <a:prstGeom prst="rect">
            <a:avLst/>
          </a:prstGeom>
        </p:spPr>
        <p:txBody>
          <a:bodyPr wrap="none">
            <a:spAutoFit/>
          </a:bodyPr>
          <a:lstStyle/>
          <a:p>
            <a:r>
              <a:rPr lang="en-US" sz="1600" b="1" dirty="0">
                <a:solidFill>
                  <a:prstClr val="black"/>
                </a:solidFill>
                <a:latin typeface="Symbol" panose="05050102010706020507" pitchFamily="18" charset="2"/>
              </a:rPr>
              <a:t>f</a:t>
            </a:r>
            <a:endParaRPr lang="en-GB" sz="1600" b="1" dirty="0">
              <a:solidFill>
                <a:prstClr val="black"/>
              </a:solidFill>
              <a:latin typeface="Symbol" panose="05050102010706020507" pitchFamily="18" charset="2"/>
            </a:endParaRPr>
          </a:p>
        </p:txBody>
      </p:sp>
      <p:grpSp>
        <p:nvGrpSpPr>
          <p:cNvPr id="129" name="Group 128"/>
          <p:cNvGrpSpPr/>
          <p:nvPr/>
        </p:nvGrpSpPr>
        <p:grpSpPr>
          <a:xfrm>
            <a:off x="4850793" y="3286626"/>
            <a:ext cx="528153" cy="527882"/>
            <a:chOff x="3352799" y="4495800"/>
            <a:chExt cx="572166" cy="571872"/>
          </a:xfrm>
        </p:grpSpPr>
        <p:sp>
          <p:nvSpPr>
            <p:cNvPr id="130" name="Oval 129"/>
            <p:cNvSpPr/>
            <p:nvPr/>
          </p:nvSpPr>
          <p:spPr>
            <a:xfrm>
              <a:off x="3352799"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131" name="Straight Connector 130"/>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3" name="Up Arrow 132"/>
          <p:cNvSpPr/>
          <p:nvPr/>
        </p:nvSpPr>
        <p:spPr>
          <a:xfrm rot="10800000">
            <a:off x="4982352" y="2906953"/>
            <a:ext cx="264419" cy="381321"/>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34" name="TextBox 133"/>
          <p:cNvSpPr txBox="1"/>
          <p:nvPr/>
        </p:nvSpPr>
        <p:spPr>
          <a:xfrm>
            <a:off x="4519712" y="2436418"/>
            <a:ext cx="1189697" cy="490006"/>
          </a:xfrm>
          <a:prstGeom prst="rect">
            <a:avLst/>
          </a:prstGeom>
          <a:noFill/>
        </p:spPr>
        <p:txBody>
          <a:bodyPr wrap="square" rtlCol="0">
            <a:spAutoFit/>
          </a:bodyPr>
          <a:lstStyle/>
          <a:p>
            <a:pPr algn="ctr"/>
            <a:r>
              <a:rPr lang="en-US" sz="1292" b="1" dirty="0">
                <a:solidFill>
                  <a:prstClr val="black"/>
                </a:solidFill>
                <a:latin typeface="Constantia" panose="02030602050306030303" pitchFamily="18" charset="0"/>
              </a:rPr>
              <a:t>Phase offset word</a:t>
            </a:r>
            <a:endParaRPr lang="en-GB" sz="1292" b="1" dirty="0">
              <a:solidFill>
                <a:prstClr val="black"/>
              </a:solidFill>
              <a:latin typeface="Constantia" panose="02030602050306030303" pitchFamily="18" charset="0"/>
            </a:endParaRPr>
          </a:p>
        </p:txBody>
      </p:sp>
      <p:pic>
        <p:nvPicPr>
          <p:cNvPr id="135" name="Picture 1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8965" y="4015198"/>
            <a:ext cx="810000" cy="810000"/>
          </a:xfrm>
          <a:prstGeom prst="rect">
            <a:avLst/>
          </a:prstGeom>
        </p:spPr>
      </p:pic>
      <p:sp>
        <p:nvSpPr>
          <p:cNvPr id="136" name="Rectangle 135"/>
          <p:cNvSpPr/>
          <p:nvPr/>
        </p:nvSpPr>
        <p:spPr>
          <a:xfrm>
            <a:off x="5913937" y="4526281"/>
            <a:ext cx="223801" cy="338554"/>
          </a:xfrm>
          <a:prstGeom prst="rect">
            <a:avLst/>
          </a:prstGeom>
        </p:spPr>
        <p:txBody>
          <a:bodyPr wrap="square">
            <a:spAutoFit/>
          </a:bodyPr>
          <a:lstStyle/>
          <a:p>
            <a:r>
              <a:rPr lang="en-US" sz="1600" b="1" i="1" dirty="0">
                <a:solidFill>
                  <a:prstClr val="black"/>
                </a:solidFill>
                <a:latin typeface="Constantia" panose="02030602050306030303" pitchFamily="18" charset="0"/>
              </a:rPr>
              <a:t>t</a:t>
            </a:r>
            <a:endParaRPr lang="en-GB" sz="1600" b="1" i="1" dirty="0">
              <a:solidFill>
                <a:prstClr val="black"/>
              </a:solidFill>
              <a:latin typeface="Constantia" panose="02030602050306030303" pitchFamily="18" charset="0"/>
            </a:endParaRPr>
          </a:p>
        </p:txBody>
      </p:sp>
      <p:sp>
        <p:nvSpPr>
          <p:cNvPr id="137" name="Rectangle 136"/>
          <p:cNvSpPr/>
          <p:nvPr/>
        </p:nvSpPr>
        <p:spPr>
          <a:xfrm>
            <a:off x="4920808" y="3960360"/>
            <a:ext cx="292068" cy="338554"/>
          </a:xfrm>
          <a:prstGeom prst="rect">
            <a:avLst/>
          </a:prstGeom>
        </p:spPr>
        <p:txBody>
          <a:bodyPr wrap="none">
            <a:spAutoFit/>
          </a:bodyPr>
          <a:lstStyle/>
          <a:p>
            <a:r>
              <a:rPr lang="en-US" sz="1600" b="1" dirty="0">
                <a:solidFill>
                  <a:prstClr val="black"/>
                </a:solidFill>
                <a:latin typeface="Symbol" panose="05050102010706020507" pitchFamily="18" charset="2"/>
              </a:rPr>
              <a:t>f</a:t>
            </a:r>
            <a:endParaRPr lang="en-GB" sz="1600" b="1" dirty="0">
              <a:solidFill>
                <a:prstClr val="black"/>
              </a:solidFill>
              <a:latin typeface="Symbol" panose="05050102010706020507" pitchFamily="18" charset="2"/>
            </a:endParaRPr>
          </a:p>
        </p:txBody>
      </p:sp>
      <p:sp>
        <p:nvSpPr>
          <p:cNvPr id="50" name="Rectangle 7"/>
          <p:cNvSpPr>
            <a:spLocks noChangeArrowheads="1"/>
          </p:cNvSpPr>
          <p:nvPr/>
        </p:nvSpPr>
        <p:spPr bwMode="auto">
          <a:xfrm>
            <a:off x="503237" y="5660494"/>
            <a:ext cx="8146118" cy="838200"/>
          </a:xfrm>
          <a:prstGeom prst="rect">
            <a:avLst/>
          </a:prstGeom>
          <a:noFill/>
          <a:ln w="9525">
            <a:noFill/>
            <a:miter lim="800000"/>
            <a:headEnd/>
            <a:tailEnd/>
          </a:ln>
          <a:effectLst/>
        </p:spPr>
        <p:txBody>
          <a:bodyPr/>
          <a:lstStyle/>
          <a:p>
            <a:pPr marL="342900"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Two output </a:t>
            </a:r>
            <a:r>
              <a:rPr lang="en-GB" sz="2100" b="1" dirty="0">
                <a:solidFill>
                  <a:srgbClr val="1F497D"/>
                </a:solidFill>
                <a:latin typeface="Constantia" pitchFamily="18" charset="0"/>
                <a:cs typeface="Times New Roman" pitchFamily="18" charset="0"/>
                <a:sym typeface="Wingdings" pitchFamily="2" charset="2"/>
              </a:rPr>
              <a:t>signals with ideal 90° phase shift</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Output signals are </a:t>
            </a:r>
            <a:r>
              <a:rPr lang="en-GB" sz="2100" b="1" dirty="0">
                <a:solidFill>
                  <a:srgbClr val="1F497D"/>
                </a:solidFill>
                <a:latin typeface="Constantia" pitchFamily="18" charset="0"/>
                <a:cs typeface="Times New Roman" pitchFamily="18" charset="0"/>
                <a:sym typeface="Wingdings" pitchFamily="2" charset="2"/>
              </a:rPr>
              <a:t>digital data streams </a:t>
            </a:r>
          </a:p>
        </p:txBody>
      </p:sp>
      <p:sp>
        <p:nvSpPr>
          <p:cNvPr id="51" name="TextBox 50"/>
          <p:cNvSpPr txBox="1"/>
          <p:nvPr/>
        </p:nvSpPr>
        <p:spPr>
          <a:xfrm>
            <a:off x="2373494" y="4203527"/>
            <a:ext cx="1389987" cy="291170"/>
          </a:xfrm>
          <a:prstGeom prst="rect">
            <a:avLst/>
          </a:prstGeom>
          <a:noFill/>
        </p:spPr>
        <p:txBody>
          <a:bodyPr wrap="square" rtlCol="0">
            <a:spAutoFit/>
          </a:bodyPr>
          <a:lstStyle/>
          <a:p>
            <a:pPr algn="ctr"/>
            <a:r>
              <a:rPr lang="en-US" sz="1292" b="1" dirty="0">
                <a:solidFill>
                  <a:prstClr val="black"/>
                </a:solidFill>
                <a:latin typeface="Constantia" panose="02030602050306030303" pitchFamily="18" charset="0"/>
              </a:rPr>
              <a:t>2</a:t>
            </a:r>
            <a:r>
              <a:rPr lang="en-US" sz="1292" b="1" baseline="30000" dirty="0">
                <a:solidFill>
                  <a:prstClr val="black"/>
                </a:solidFill>
                <a:latin typeface="Constantia" panose="02030602050306030303" pitchFamily="18" charset="0"/>
              </a:rPr>
              <a:t>n</a:t>
            </a:r>
            <a:r>
              <a:rPr lang="en-US" sz="1292" b="1" dirty="0">
                <a:solidFill>
                  <a:prstClr val="black"/>
                </a:solidFill>
                <a:latin typeface="Constantia" panose="02030602050306030303" pitchFamily="18" charset="0"/>
              </a:rPr>
              <a:t> adder</a:t>
            </a:r>
            <a:endParaRPr lang="en-GB" sz="1292" b="1" dirty="0">
              <a:solidFill>
                <a:prstClr val="black"/>
              </a:solidFill>
              <a:latin typeface="Constantia" panose="02030602050306030303" pitchFamily="18"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3519" y="4825197"/>
            <a:ext cx="2870493" cy="499849"/>
          </a:xfrm>
          <a:prstGeom prst="rect">
            <a:avLst/>
          </a:prstGeom>
        </p:spPr>
      </p:pic>
      <p:sp>
        <p:nvSpPr>
          <p:cNvPr id="52"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C0504D"/>
                </a:solidFill>
                <a:latin typeface="Constantia" pitchFamily="18" charset="0"/>
              </a:rPr>
              <a:t>Variable frequency</a:t>
            </a:r>
            <a:r>
              <a:rPr lang="en-GB" sz="3200" b="1" dirty="0">
                <a:solidFill>
                  <a:srgbClr val="1F497D"/>
                </a:solidFill>
                <a:latin typeface="Constantia" pitchFamily="18" charset="0"/>
              </a:rPr>
              <a:t>: direct digital synthesis</a:t>
            </a:r>
            <a:endParaRPr lang="en-GB" sz="3200" dirty="0">
              <a:solidFill>
                <a:srgbClr val="1F497D"/>
              </a:solidFill>
              <a:latin typeface="Constantia" pitchFamily="18" charset="0"/>
            </a:endParaRPr>
          </a:p>
        </p:txBody>
      </p:sp>
      <p:sp>
        <p:nvSpPr>
          <p:cNvPr id="53" name="TextBox 52"/>
          <p:cNvSpPr txBox="1"/>
          <p:nvPr/>
        </p:nvSpPr>
        <p:spPr>
          <a:xfrm>
            <a:off x="6885024" y="4689428"/>
            <a:ext cx="1823448" cy="490006"/>
          </a:xfrm>
          <a:prstGeom prst="rect">
            <a:avLst/>
          </a:prstGeom>
          <a:noFill/>
        </p:spPr>
        <p:txBody>
          <a:bodyPr wrap="none" rtlCol="0">
            <a:spAutoFit/>
          </a:bodyPr>
          <a:lstStyle/>
          <a:p>
            <a:r>
              <a:rPr lang="en-US" sz="1292" b="1" dirty="0" err="1">
                <a:solidFill>
                  <a:srgbClr val="1F497D"/>
                </a:solidFill>
                <a:latin typeface="Constantia" panose="02030602050306030303" pitchFamily="18" charset="0"/>
              </a:rPr>
              <a:t>CO</a:t>
            </a:r>
            <a:r>
              <a:rPr lang="en-US" sz="1292" b="1" dirty="0" err="1">
                <a:solidFill>
                  <a:prstClr val="black"/>
                </a:solidFill>
                <a:latin typeface="Constantia" panose="02030602050306030303" pitchFamily="18" charset="0"/>
              </a:rPr>
              <a:t>ordinate</a:t>
            </a:r>
            <a:r>
              <a:rPr lang="en-US" sz="1292" b="1" dirty="0">
                <a:solidFill>
                  <a:prstClr val="black"/>
                </a:solidFill>
                <a:latin typeface="Constantia" panose="02030602050306030303" pitchFamily="18" charset="0"/>
              </a:rPr>
              <a:t> </a:t>
            </a:r>
            <a:r>
              <a:rPr lang="en-US" sz="1292" b="1" dirty="0">
                <a:solidFill>
                  <a:srgbClr val="1F497D"/>
                </a:solidFill>
                <a:latin typeface="Constantia" panose="02030602050306030303" pitchFamily="18" charset="0"/>
              </a:rPr>
              <a:t>R</a:t>
            </a:r>
            <a:r>
              <a:rPr lang="en-US" sz="1292" b="1" dirty="0">
                <a:solidFill>
                  <a:prstClr val="black"/>
                </a:solidFill>
                <a:latin typeface="Constantia" panose="02030602050306030303" pitchFamily="18" charset="0"/>
              </a:rPr>
              <a:t>otation</a:t>
            </a:r>
            <a:br>
              <a:rPr lang="en-US" sz="1292" b="1" dirty="0">
                <a:solidFill>
                  <a:prstClr val="black"/>
                </a:solidFill>
                <a:latin typeface="Constantia" panose="02030602050306030303" pitchFamily="18" charset="0"/>
              </a:rPr>
            </a:br>
            <a:r>
              <a:rPr lang="en-US" sz="1292" b="1" dirty="0" err="1">
                <a:solidFill>
                  <a:srgbClr val="1F497D"/>
                </a:solidFill>
                <a:latin typeface="Constantia" panose="02030602050306030303" pitchFamily="18" charset="0"/>
              </a:rPr>
              <a:t>DI</a:t>
            </a:r>
            <a:r>
              <a:rPr lang="en-US" sz="1292" b="1" dirty="0" err="1">
                <a:solidFill>
                  <a:prstClr val="black"/>
                </a:solidFill>
                <a:latin typeface="Constantia" panose="02030602050306030303" pitchFamily="18" charset="0"/>
              </a:rPr>
              <a:t>gital</a:t>
            </a:r>
            <a:r>
              <a:rPr lang="en-US" sz="1292" b="1" dirty="0">
                <a:solidFill>
                  <a:prstClr val="black"/>
                </a:solidFill>
                <a:latin typeface="Constantia" panose="02030602050306030303" pitchFamily="18" charset="0"/>
              </a:rPr>
              <a:t> </a:t>
            </a:r>
            <a:r>
              <a:rPr lang="en-US" sz="1292" b="1" dirty="0">
                <a:solidFill>
                  <a:srgbClr val="1F497D"/>
                </a:solidFill>
                <a:latin typeface="Constantia" panose="02030602050306030303" pitchFamily="18" charset="0"/>
              </a:rPr>
              <a:t>C</a:t>
            </a:r>
            <a:r>
              <a:rPr lang="en-US" sz="1292" b="1" dirty="0">
                <a:solidFill>
                  <a:prstClr val="black"/>
                </a:solidFill>
                <a:latin typeface="Constantia" panose="02030602050306030303" pitchFamily="18" charset="0"/>
              </a:rPr>
              <a:t>omputer</a:t>
            </a:r>
            <a:endParaRPr lang="en-GB" sz="1292"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247449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Parameter choices</a:t>
            </a:r>
          </a:p>
        </p:txBody>
      </p:sp>
    </p:spTree>
    <p:extLst>
      <p:ext uri="{BB962C8B-B14F-4D97-AF65-F5344CB8AC3E}">
        <p14:creationId xmlns:p14="http://schemas.microsoft.com/office/powerpoint/2010/main" val="185258281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Receivers</a:t>
            </a:r>
          </a:p>
        </p:txBody>
      </p:sp>
    </p:spTree>
    <p:extLst>
      <p:ext uri="{BB962C8B-B14F-4D97-AF65-F5344CB8AC3E}">
        <p14:creationId xmlns:p14="http://schemas.microsoft.com/office/powerpoint/2010/main" val="174047746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1728816" y="1972023"/>
            <a:ext cx="1147148" cy="1399617"/>
            <a:chOff x="4831994" y="1865832"/>
            <a:chExt cx="1147148" cy="1399617"/>
          </a:xfrm>
        </p:grpSpPr>
        <p:sp>
          <p:nvSpPr>
            <p:cNvPr id="20" name="Oval 19"/>
            <p:cNvSpPr>
              <a:spLocks noChangeAspect="1"/>
            </p:cNvSpPr>
            <p:nvPr/>
          </p:nvSpPr>
          <p:spPr>
            <a:xfrm>
              <a:off x="4927826" y="2194090"/>
              <a:ext cx="955483" cy="955483"/>
            </a:xfrm>
            <a:prstGeom prst="ellipse">
              <a:avLst/>
            </a:prstGeom>
            <a:noFill/>
            <a:ln w="19050">
              <a:solidFill>
                <a:srgbClr val="1F497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rot="18493179">
              <a:off x="5013612" y="1948615"/>
              <a:ext cx="73914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rot="16200000">
              <a:off x="4749211" y="2385044"/>
              <a:ext cx="73914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5013612" y="2691876"/>
              <a:ext cx="96553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I/Q representation of signals</a:t>
            </a:r>
            <a:endParaRPr lang="en-GB" sz="3200" dirty="0">
              <a:solidFill>
                <a:srgbClr val="1F497D"/>
              </a:solidFill>
              <a:latin typeface="Constantia" pitchFamily="18" charset="0"/>
            </a:endParaRPr>
          </a:p>
        </p:txBody>
      </p:sp>
      <p:cxnSp>
        <p:nvCxnSpPr>
          <p:cNvPr id="3" name="Straight Arrow Connector 2"/>
          <p:cNvCxnSpPr/>
          <p:nvPr/>
        </p:nvCxnSpPr>
        <p:spPr>
          <a:xfrm flipV="1">
            <a:off x="2305909" y="1355383"/>
            <a:ext cx="0" cy="2880000"/>
          </a:xfrm>
          <a:prstGeom prst="straightConnector1">
            <a:avLst/>
          </a:prstGeom>
          <a:ln w="28575">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901768" y="2795383"/>
            <a:ext cx="2880000" cy="0"/>
          </a:xfrm>
          <a:prstGeom prst="straightConnector1">
            <a:avLst/>
          </a:prstGeom>
          <a:ln w="28575">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8" name="Oval 7"/>
          <p:cNvSpPr>
            <a:spLocks noChangeAspect="1"/>
          </p:cNvSpPr>
          <p:nvPr/>
        </p:nvSpPr>
        <p:spPr>
          <a:xfrm>
            <a:off x="1135909" y="1625383"/>
            <a:ext cx="2340000" cy="2340000"/>
          </a:xfrm>
          <a:prstGeom prst="ellipse">
            <a:avLst/>
          </a:prstGeom>
          <a:noFill/>
          <a:ln w="254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7"/>
          <p:cNvSpPr>
            <a:spLocks noChangeArrowheads="1"/>
          </p:cNvSpPr>
          <p:nvPr/>
        </p:nvSpPr>
        <p:spPr bwMode="auto">
          <a:xfrm>
            <a:off x="539750" y="662357"/>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Any signal can be represented by amplitude </a:t>
            </a:r>
            <a:r>
              <a:rPr lang="en-GB" sz="2100" b="1" i="1" dirty="0">
                <a:latin typeface="Constantia" pitchFamily="18" charset="0"/>
                <a:cs typeface="Times New Roman" pitchFamily="18" charset="0"/>
                <a:sym typeface="Wingdings" pitchFamily="2" charset="2"/>
              </a:rPr>
              <a:t>A</a:t>
            </a:r>
            <a:r>
              <a:rPr lang="en-GB" sz="2100" b="1" dirty="0">
                <a:latin typeface="Constantia" pitchFamily="18" charset="0"/>
                <a:cs typeface="Times New Roman" pitchFamily="18" charset="0"/>
                <a:sym typeface="Wingdings" pitchFamily="2" charset="2"/>
              </a:rPr>
              <a:t> and phase </a:t>
            </a:r>
            <a:r>
              <a:rPr lang="en-GB" sz="2100" b="1" dirty="0">
                <a:latin typeface="Symbol" panose="05050102010706020507" pitchFamily="18" charset="2"/>
                <a:cs typeface="Times New Roman" pitchFamily="18" charset="0"/>
                <a:sym typeface="Wingdings" pitchFamily="2" charset="2"/>
              </a:rPr>
              <a:t>f</a:t>
            </a: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anose="02030602050306030303" pitchFamily="18" charset="0"/>
                <a:cs typeface="Times New Roman" pitchFamily="18" charset="0"/>
                <a:sym typeface="Wingdings" pitchFamily="2" charset="2"/>
              </a:rPr>
              <a:t>In phase, </a:t>
            </a:r>
            <a:r>
              <a:rPr lang="en-GB" sz="2100" b="1" i="1" dirty="0">
                <a:solidFill>
                  <a:srgbClr val="C0504D"/>
                </a:solidFill>
                <a:latin typeface="Constantia" panose="02030602050306030303" pitchFamily="18" charset="0"/>
                <a:cs typeface="Times New Roman" pitchFamily="18" charset="0"/>
                <a:sym typeface="Wingdings" pitchFamily="2" charset="2"/>
              </a:rPr>
              <a:t>I</a:t>
            </a:r>
            <a:r>
              <a:rPr lang="en-GB" sz="2100" b="1" dirty="0">
                <a:latin typeface="Constantia" panose="02030602050306030303" pitchFamily="18" charset="0"/>
                <a:cs typeface="Times New Roman" pitchFamily="18" charset="0"/>
                <a:sym typeface="Wingdings" pitchFamily="2" charset="2"/>
              </a:rPr>
              <a:t> and </a:t>
            </a:r>
            <a:r>
              <a:rPr lang="en-GB" sz="2100" b="1" dirty="0">
                <a:solidFill>
                  <a:srgbClr val="C0504D"/>
                </a:solidFill>
                <a:latin typeface="Constantia" panose="02030602050306030303" pitchFamily="18" charset="0"/>
                <a:cs typeface="Times New Roman" pitchFamily="18" charset="0"/>
                <a:sym typeface="Wingdings" pitchFamily="2" charset="2"/>
              </a:rPr>
              <a:t>quadrature, </a:t>
            </a:r>
            <a:r>
              <a:rPr lang="en-GB" sz="2100" b="1" i="1" dirty="0">
                <a:solidFill>
                  <a:srgbClr val="C0504D"/>
                </a:solidFill>
                <a:latin typeface="Constantia" panose="02030602050306030303" pitchFamily="18" charset="0"/>
                <a:cs typeface="Times New Roman" pitchFamily="18" charset="0"/>
                <a:sym typeface="Wingdings" pitchFamily="2" charset="2"/>
              </a:rPr>
              <a:t>Q</a:t>
            </a:r>
            <a:r>
              <a:rPr lang="en-GB" sz="2100" b="1" dirty="0">
                <a:latin typeface="Constantia" panose="02030602050306030303" pitchFamily="18" charset="0"/>
                <a:cs typeface="Times New Roman" pitchFamily="18" charset="0"/>
                <a:sym typeface="Wingdings" pitchFamily="2" charset="2"/>
              </a:rPr>
              <a:t> describe the same signal</a:t>
            </a:r>
          </a:p>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anose="02030602050306030303" pitchFamily="18" charset="0"/>
                <a:cs typeface="Times New Roman" pitchFamily="18" charset="0"/>
                <a:sym typeface="Wingdings" pitchFamily="2" charset="2"/>
              </a:rPr>
              <a:t>Avoids phase discontinuities </a:t>
            </a:r>
            <a:r>
              <a:rPr lang="en-GB" sz="2100" b="1" dirty="0">
                <a:latin typeface="Constantia" panose="02030602050306030303" pitchFamily="18" charset="0"/>
                <a:cs typeface="Times New Roman" pitchFamily="18" charset="0"/>
                <a:sym typeface="Wingdings" pitchFamily="2" charset="2"/>
              </a:rPr>
              <a:t>at 0, 2</a:t>
            </a:r>
            <a:r>
              <a:rPr lang="en-GB" sz="2100" b="1" dirty="0">
                <a:latin typeface="Symbol" panose="05050102010706020507" pitchFamily="18" charset="2"/>
                <a:cs typeface="Times New Roman" pitchFamily="18" charset="0"/>
                <a:sym typeface="Wingdings" pitchFamily="2" charset="2"/>
              </a:rPr>
              <a:t>p</a:t>
            </a:r>
            <a:r>
              <a:rPr lang="en-GB" sz="2100" b="1" dirty="0">
                <a:latin typeface="Constantia" panose="02030602050306030303" pitchFamily="18" charset="0"/>
                <a:cs typeface="Times New Roman" pitchFamily="18" charset="0"/>
                <a:sym typeface="Wingdings" pitchFamily="2" charset="2"/>
              </a:rPr>
              <a:t>, …</a:t>
            </a:r>
          </a:p>
        </p:txBody>
      </p:sp>
      <p:cxnSp>
        <p:nvCxnSpPr>
          <p:cNvPr id="11" name="Straight Arrow Connector 10"/>
          <p:cNvCxnSpPr/>
          <p:nvPr/>
        </p:nvCxnSpPr>
        <p:spPr>
          <a:xfrm flipV="1">
            <a:off x="2305909" y="1887166"/>
            <a:ext cx="694669" cy="908217"/>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000578" y="1887166"/>
            <a:ext cx="0" cy="908217"/>
          </a:xfrm>
          <a:prstGeom prst="line">
            <a:avLst/>
          </a:prstGeom>
          <a:ln w="19050">
            <a:solidFill>
              <a:srgbClr val="1F497D"/>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2305909" y="1887166"/>
            <a:ext cx="694669" cy="0"/>
          </a:xfrm>
          <a:prstGeom prst="line">
            <a:avLst/>
          </a:prstGeom>
          <a:ln w="19050">
            <a:solidFill>
              <a:srgbClr val="1F497D"/>
            </a:solidFill>
            <a:prstDash val="sysDot"/>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383820" y="2038610"/>
            <a:ext cx="338554" cy="369332"/>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A</a:t>
            </a:r>
            <a:endParaRPr lang="en-GB" b="1" dirty="0">
              <a:solidFill>
                <a:srgbClr val="C0504D"/>
              </a:solidFill>
              <a:latin typeface="Symbol" panose="05050102010706020507" pitchFamily="18" charset="2"/>
            </a:endParaRPr>
          </a:p>
        </p:txBody>
      </p:sp>
      <p:sp>
        <p:nvSpPr>
          <p:cNvPr id="26" name="TextBox 25"/>
          <p:cNvSpPr txBox="1"/>
          <p:nvPr/>
        </p:nvSpPr>
        <p:spPr>
          <a:xfrm>
            <a:off x="2434971" y="2402124"/>
            <a:ext cx="304892" cy="369332"/>
          </a:xfrm>
          <a:prstGeom prst="rect">
            <a:avLst/>
          </a:prstGeom>
          <a:noFill/>
        </p:spPr>
        <p:txBody>
          <a:bodyPr wrap="none" rtlCol="0">
            <a:spAutoFit/>
          </a:bodyPr>
          <a:lstStyle/>
          <a:p>
            <a:pPr algn="ctr"/>
            <a:r>
              <a:rPr lang="en-GB" b="1" dirty="0">
                <a:solidFill>
                  <a:srgbClr val="C0504D"/>
                </a:solidFill>
                <a:latin typeface="Symbol" panose="05050102010706020507" pitchFamily="18" charset="2"/>
              </a:rPr>
              <a:t>f</a:t>
            </a:r>
          </a:p>
        </p:txBody>
      </p:sp>
      <p:grpSp>
        <p:nvGrpSpPr>
          <p:cNvPr id="27" name="Group 26"/>
          <p:cNvGrpSpPr/>
          <p:nvPr/>
        </p:nvGrpSpPr>
        <p:grpSpPr>
          <a:xfrm>
            <a:off x="6224882" y="1972023"/>
            <a:ext cx="1147148" cy="1399617"/>
            <a:chOff x="4831994" y="1865832"/>
            <a:chExt cx="1147148" cy="1399617"/>
          </a:xfrm>
        </p:grpSpPr>
        <p:sp>
          <p:nvSpPr>
            <p:cNvPr id="28" name="Oval 27"/>
            <p:cNvSpPr>
              <a:spLocks noChangeAspect="1"/>
            </p:cNvSpPr>
            <p:nvPr/>
          </p:nvSpPr>
          <p:spPr>
            <a:xfrm>
              <a:off x="4927826" y="2194090"/>
              <a:ext cx="955483" cy="955483"/>
            </a:xfrm>
            <a:prstGeom prst="ellipse">
              <a:avLst/>
            </a:prstGeom>
            <a:noFill/>
            <a:ln w="19050">
              <a:solidFill>
                <a:srgbClr val="1F497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rot="18493179">
              <a:off x="5013612" y="1948615"/>
              <a:ext cx="73914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rot="16200000">
              <a:off x="4749211" y="2385044"/>
              <a:ext cx="73914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5013612" y="2691876"/>
              <a:ext cx="96553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2" name="Straight Arrow Connector 31"/>
          <p:cNvCxnSpPr/>
          <p:nvPr/>
        </p:nvCxnSpPr>
        <p:spPr>
          <a:xfrm flipV="1">
            <a:off x="6801975" y="1355383"/>
            <a:ext cx="0" cy="2880000"/>
          </a:xfrm>
          <a:prstGeom prst="straightConnector1">
            <a:avLst/>
          </a:prstGeom>
          <a:ln w="28575">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5397834" y="2795383"/>
            <a:ext cx="2880000" cy="0"/>
          </a:xfrm>
          <a:prstGeom prst="straightConnector1">
            <a:avLst/>
          </a:prstGeom>
          <a:ln w="28575">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34" name="Oval 33"/>
          <p:cNvSpPr>
            <a:spLocks noChangeAspect="1"/>
          </p:cNvSpPr>
          <p:nvPr/>
        </p:nvSpPr>
        <p:spPr>
          <a:xfrm>
            <a:off x="5631975" y="1625383"/>
            <a:ext cx="2340000" cy="2340000"/>
          </a:xfrm>
          <a:prstGeom prst="ellipse">
            <a:avLst/>
          </a:prstGeom>
          <a:noFill/>
          <a:ln w="254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5" name="Straight Arrow Connector 34"/>
          <p:cNvCxnSpPr/>
          <p:nvPr/>
        </p:nvCxnSpPr>
        <p:spPr>
          <a:xfrm flipV="1">
            <a:off x="6801975" y="1887166"/>
            <a:ext cx="694669" cy="908217"/>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496644" y="1887166"/>
            <a:ext cx="0" cy="908217"/>
          </a:xfrm>
          <a:prstGeom prst="line">
            <a:avLst/>
          </a:prstGeom>
          <a:ln w="19050">
            <a:solidFill>
              <a:srgbClr val="1F497D"/>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6801975" y="1887166"/>
            <a:ext cx="694669" cy="0"/>
          </a:xfrm>
          <a:prstGeom prst="line">
            <a:avLst/>
          </a:prstGeom>
          <a:ln w="19050">
            <a:solidFill>
              <a:srgbClr val="1F497D"/>
            </a:solidFill>
            <a:prstDash val="sysDot"/>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7028348" y="2776495"/>
            <a:ext cx="274435" cy="369332"/>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I</a:t>
            </a:r>
            <a:endParaRPr lang="en-GB" b="1" dirty="0">
              <a:solidFill>
                <a:srgbClr val="C0504D"/>
              </a:solidFill>
              <a:latin typeface="Symbol" panose="05050102010706020507" pitchFamily="18" charset="2"/>
            </a:endParaRPr>
          </a:p>
        </p:txBody>
      </p:sp>
      <p:sp>
        <p:nvSpPr>
          <p:cNvPr id="39" name="TextBox 38"/>
          <p:cNvSpPr txBox="1"/>
          <p:nvPr/>
        </p:nvSpPr>
        <p:spPr>
          <a:xfrm>
            <a:off x="6461176" y="2134602"/>
            <a:ext cx="373820" cy="369332"/>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Q</a:t>
            </a:r>
            <a:endParaRPr lang="en-GB" b="1" dirty="0">
              <a:solidFill>
                <a:srgbClr val="C0504D"/>
              </a:solidFill>
              <a:latin typeface="Symbol" panose="05050102010706020507" pitchFamily="18" charset="2"/>
            </a:endParaRPr>
          </a:p>
        </p:txBody>
      </p:sp>
      <p:pic>
        <p:nvPicPr>
          <p:cNvPr id="42" name="Picture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7689" y="1756228"/>
            <a:ext cx="1354474" cy="645896"/>
          </a:xfrm>
          <a:prstGeom prst="rect">
            <a:avLst/>
          </a:prstGeom>
        </p:spPr>
      </p:pic>
      <p:pic>
        <p:nvPicPr>
          <p:cNvPr id="43" name="Picture 4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4066" y="3180560"/>
            <a:ext cx="1507094" cy="885538"/>
          </a:xfrm>
          <a:prstGeom prst="rect">
            <a:avLst/>
          </a:prstGeom>
        </p:spPr>
      </p:pic>
      <p:sp>
        <p:nvSpPr>
          <p:cNvPr id="44" name="Right Arrow 43"/>
          <p:cNvSpPr/>
          <p:nvPr/>
        </p:nvSpPr>
        <p:spPr>
          <a:xfrm>
            <a:off x="3485434" y="1887166"/>
            <a:ext cx="375611" cy="41311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ight Arrow 44"/>
          <p:cNvSpPr/>
          <p:nvPr/>
        </p:nvSpPr>
        <p:spPr>
          <a:xfrm>
            <a:off x="5341990" y="1887166"/>
            <a:ext cx="375611" cy="41311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ight Arrow 45"/>
          <p:cNvSpPr/>
          <p:nvPr/>
        </p:nvSpPr>
        <p:spPr>
          <a:xfrm rot="10800000">
            <a:off x="3484800" y="3452136"/>
            <a:ext cx="375611" cy="41311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ight Arrow 46"/>
          <p:cNvSpPr/>
          <p:nvPr/>
        </p:nvSpPr>
        <p:spPr>
          <a:xfrm rot="10800000">
            <a:off x="5342400" y="3452136"/>
            <a:ext cx="375611" cy="41311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869516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Signal receivers</a:t>
            </a:r>
            <a:endParaRPr lang="en-GB" sz="3200" dirty="0">
              <a:solidFill>
                <a:srgbClr val="1F497D"/>
              </a:solidFill>
              <a:latin typeface="Constantia" pitchFamily="18" charset="0"/>
            </a:endParaRPr>
          </a:p>
        </p:txBody>
      </p:sp>
      <p:sp>
        <p:nvSpPr>
          <p:cNvPr id="4" name="Rectangle 7"/>
          <p:cNvSpPr>
            <a:spLocks noChangeArrowheads="1"/>
          </p:cNvSpPr>
          <p:nvPr/>
        </p:nvSpPr>
        <p:spPr bwMode="auto">
          <a:xfrm>
            <a:off x="539750" y="662357"/>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Radio with listens to beam or cavity signals</a:t>
            </a: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Listens to amplitude </a:t>
            </a:r>
            <a:r>
              <a:rPr lang="en-GB" sz="2100" b="1" dirty="0">
                <a:solidFill>
                  <a:srgbClr val="C0504D"/>
                </a:solidFill>
                <a:latin typeface="Constantia" pitchFamily="18" charset="0"/>
                <a:cs typeface="Times New Roman" pitchFamily="18" charset="0"/>
                <a:sym typeface="Wingdings" pitchFamily="2" charset="2"/>
              </a:rPr>
              <a:t>and phase</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With </a:t>
            </a:r>
            <a:r>
              <a:rPr lang="en-GB" sz="2100" b="1" dirty="0">
                <a:solidFill>
                  <a:srgbClr val="1F497D"/>
                </a:solidFill>
                <a:latin typeface="Symbol" panose="05050102010706020507" pitchFamily="18" charset="2"/>
                <a:cs typeface="Times New Roman" pitchFamily="18" charset="0"/>
                <a:sym typeface="Wingdings" pitchFamily="2" charset="2"/>
              </a:rPr>
              <a:t>w</a:t>
            </a:r>
            <a:r>
              <a:rPr lang="en-GB" sz="2100" b="1" baseline="-25000" dirty="0">
                <a:solidFill>
                  <a:srgbClr val="1F497D"/>
                </a:solidFill>
                <a:latin typeface="Constantia" pitchFamily="18" charset="0"/>
                <a:cs typeface="Times New Roman" pitchFamily="18" charset="0"/>
                <a:sym typeface="Wingdings" pitchFamily="2" charset="2"/>
              </a:rPr>
              <a:t>in</a:t>
            </a:r>
            <a:r>
              <a:rPr lang="en-GB" sz="2100" b="1" dirty="0">
                <a:solidFill>
                  <a:srgbClr val="1F497D"/>
                </a:solidFill>
                <a:latin typeface="Constantia" pitchFamily="18" charset="0"/>
                <a:cs typeface="Times New Roman" pitchFamily="18" charset="0"/>
                <a:sym typeface="Wingdings" pitchFamily="2" charset="2"/>
              </a:rPr>
              <a:t> ≈ </a:t>
            </a:r>
            <a:r>
              <a:rPr lang="en-GB" sz="2100" b="1" dirty="0" err="1">
                <a:solidFill>
                  <a:srgbClr val="1F497D"/>
                </a:solidFill>
                <a:latin typeface="Symbol" panose="05050102010706020507" pitchFamily="18" charset="2"/>
                <a:cs typeface="Times New Roman" pitchFamily="18" charset="0"/>
                <a:sym typeface="Wingdings" pitchFamily="2" charset="2"/>
              </a:rPr>
              <a:t>w</a:t>
            </a:r>
            <a:r>
              <a:rPr lang="en-GB" sz="2100" b="1" baseline="-25000" dirty="0" err="1">
                <a:solidFill>
                  <a:srgbClr val="1F497D"/>
                </a:solidFill>
                <a:latin typeface="Constantia" pitchFamily="18" charset="0"/>
                <a:cs typeface="Times New Roman" pitchFamily="18" charset="0"/>
                <a:sym typeface="Wingdings" pitchFamily="2" charset="2"/>
              </a:rPr>
              <a:t>LO</a:t>
            </a:r>
            <a:r>
              <a:rPr lang="en-GB" sz="2100" b="1" dirty="0">
                <a:solidFill>
                  <a:srgbClr val="1F497D"/>
                </a:solidFill>
                <a:latin typeface="Constantia" pitchFamily="18" charset="0"/>
                <a:cs typeface="Times New Roman" pitchFamily="18" charset="0"/>
                <a:sym typeface="Wingdings" pitchFamily="2" charset="2"/>
              </a:rPr>
              <a:t> </a:t>
            </a:r>
            <a:r>
              <a:rPr lang="en-GB" sz="2100" b="1" dirty="0">
                <a:latin typeface="Constantia" pitchFamily="18" charset="0"/>
                <a:cs typeface="Times New Roman" pitchFamily="18" charset="0"/>
                <a:sym typeface="Wingdings" pitchFamily="2" charset="2"/>
              </a:rPr>
              <a:t>input signal is </a:t>
            </a:r>
            <a:r>
              <a:rPr lang="en-GB" sz="2100" b="1" dirty="0">
                <a:solidFill>
                  <a:srgbClr val="1F497D"/>
                </a:solidFill>
                <a:latin typeface="Constantia" pitchFamily="18" charset="0"/>
                <a:cs typeface="Times New Roman" pitchFamily="18" charset="0"/>
                <a:sym typeface="Wingdings" pitchFamily="2" charset="2"/>
              </a:rPr>
              <a:t>down-converted to base-band</a:t>
            </a:r>
          </a:p>
          <a:p>
            <a:pPr marL="342900"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Resulting </a:t>
            </a:r>
            <a:r>
              <a:rPr lang="en-GB" sz="2100" b="1" dirty="0">
                <a:solidFill>
                  <a:srgbClr val="1F497D"/>
                </a:solidFill>
                <a:latin typeface="Constantia" pitchFamily="18" charset="0"/>
                <a:cs typeface="Times New Roman" pitchFamily="18" charset="0"/>
                <a:sym typeface="Wingdings" pitchFamily="2" charset="2"/>
              </a:rPr>
              <a:t>I/Q vector rotates slowly </a:t>
            </a:r>
            <a:r>
              <a:rPr lang="en-GB" sz="2100" b="1" dirty="0">
                <a:latin typeface="Constantia" pitchFamily="18" charset="0"/>
                <a:cs typeface="Times New Roman" pitchFamily="18" charset="0"/>
                <a:sym typeface="Wingdings" pitchFamily="2" charset="2"/>
              </a:rPr>
              <a:t>with </a:t>
            </a:r>
            <a:r>
              <a:rPr lang="en-GB" sz="2100" b="1" dirty="0">
                <a:solidFill>
                  <a:srgbClr val="C0504D"/>
                </a:solidFill>
                <a:latin typeface="Symbol" panose="05050102010706020507" pitchFamily="18" charset="2"/>
                <a:cs typeface="Times New Roman" pitchFamily="18" charset="0"/>
                <a:sym typeface="Wingdings" pitchFamily="2" charset="2"/>
              </a:rPr>
              <a:t>w</a:t>
            </a:r>
            <a:r>
              <a:rPr lang="en-GB" sz="2100" b="1" baseline="-25000" dirty="0">
                <a:solidFill>
                  <a:srgbClr val="C0504D"/>
                </a:solidFill>
                <a:latin typeface="Constantia" pitchFamily="18" charset="0"/>
                <a:cs typeface="Times New Roman" pitchFamily="18" charset="0"/>
                <a:sym typeface="Wingdings" pitchFamily="2" charset="2"/>
              </a:rPr>
              <a:t>in</a:t>
            </a:r>
            <a:r>
              <a:rPr lang="en-GB" sz="2100" b="1" dirty="0">
                <a:solidFill>
                  <a:srgbClr val="C0504D"/>
                </a:solidFill>
                <a:latin typeface="Constantia" pitchFamily="18" charset="0"/>
                <a:cs typeface="Times New Roman" pitchFamily="18" charset="0"/>
                <a:sym typeface="Wingdings" pitchFamily="2" charset="2"/>
              </a:rPr>
              <a:t> - </a:t>
            </a:r>
            <a:r>
              <a:rPr lang="en-GB" sz="2100" b="1" dirty="0" err="1">
                <a:solidFill>
                  <a:srgbClr val="C0504D"/>
                </a:solidFill>
                <a:latin typeface="Symbol" panose="05050102010706020507" pitchFamily="18" charset="2"/>
                <a:cs typeface="Times New Roman" pitchFamily="18" charset="0"/>
                <a:sym typeface="Wingdings" pitchFamily="2" charset="2"/>
              </a:rPr>
              <a:t>w</a:t>
            </a:r>
            <a:r>
              <a:rPr lang="en-GB" sz="2100" b="1" baseline="-25000" dirty="0" err="1">
                <a:solidFill>
                  <a:srgbClr val="C0504D"/>
                </a:solidFill>
                <a:latin typeface="Constantia" pitchFamily="18" charset="0"/>
                <a:cs typeface="Times New Roman" pitchFamily="18" charset="0"/>
                <a:sym typeface="Wingdings" pitchFamily="2" charset="2"/>
              </a:rPr>
              <a:t>LO</a:t>
            </a:r>
            <a:r>
              <a:rPr lang="en-GB" sz="2100" b="1" dirty="0">
                <a:solidFill>
                  <a:srgbClr val="C0504D"/>
                </a:solidFill>
                <a:latin typeface="Constantia" pitchFamily="18" charset="0"/>
                <a:cs typeface="Times New Roman" pitchFamily="18" charset="0"/>
                <a:sym typeface="Wingdings" pitchFamily="2" charset="2"/>
              </a:rPr>
              <a:t> </a:t>
            </a:r>
            <a:endParaRPr lang="en-GB" sz="2100" b="1" dirty="0">
              <a:solidFill>
                <a:srgbClr val="C0504D"/>
              </a:solidFill>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Symbol" panose="05050102010706020507" pitchFamily="18" charset="2"/>
              <a:cs typeface="Times New Roman" pitchFamily="18" charset="0"/>
              <a:sym typeface="Wingdings" pitchFamily="2" charset="2"/>
            </a:endParaRPr>
          </a:p>
        </p:txBody>
      </p:sp>
      <p:pic>
        <p:nvPicPr>
          <p:cNvPr id="5" name="Picture 4"/>
          <p:cNvPicPr>
            <a:picLocks noChangeAspect="1"/>
          </p:cNvPicPr>
          <p:nvPr/>
        </p:nvPicPr>
        <p:blipFill>
          <a:blip r:embed="rId2" cstate="email">
            <a:clrChange>
              <a:clrFrom>
                <a:srgbClr val="FEFFFF"/>
              </a:clrFrom>
              <a:clrTo>
                <a:srgbClr val="FEFFFF">
                  <a:alpha val="0"/>
                </a:srgbClr>
              </a:clrTo>
            </a:clrChange>
            <a:extLst>
              <a:ext uri="{28A0092B-C50C-407E-A947-70E740481C1C}">
                <a14:useLocalDpi xmlns:a14="http://schemas.microsoft.com/office/drawing/2010/main" val="0"/>
              </a:ext>
            </a:extLst>
          </a:blip>
          <a:stretch>
            <a:fillRect/>
          </a:stretch>
        </p:blipFill>
        <p:spPr>
          <a:xfrm>
            <a:off x="7244225" y="491800"/>
            <a:ext cx="1360025" cy="1002445"/>
          </a:xfrm>
          <a:prstGeom prst="rect">
            <a:avLst/>
          </a:prstGeom>
        </p:spPr>
      </p:pic>
      <p:grpSp>
        <p:nvGrpSpPr>
          <p:cNvPr id="7" name="Group 6"/>
          <p:cNvGrpSpPr/>
          <p:nvPr/>
        </p:nvGrpSpPr>
        <p:grpSpPr>
          <a:xfrm>
            <a:off x="2284409" y="1973488"/>
            <a:ext cx="763591" cy="763591"/>
            <a:chOff x="2276475" y="1676400"/>
            <a:chExt cx="914400" cy="914400"/>
          </a:xfrm>
        </p:grpSpPr>
        <p:sp>
          <p:nvSpPr>
            <p:cNvPr id="8" name="Rectangle 48"/>
            <p:cNvSpPr>
              <a:spLocks noChangeArrowheads="1"/>
            </p:cNvSpPr>
            <p:nvPr/>
          </p:nvSpPr>
          <p:spPr bwMode="auto">
            <a:xfrm>
              <a:off x="2276475" y="16764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9"/>
            <p:cNvSpPr>
              <a:spLocks noChangeShapeType="1"/>
            </p:cNvSpPr>
            <p:nvPr/>
          </p:nvSpPr>
          <p:spPr bwMode="auto">
            <a:xfrm>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50"/>
            <p:cNvSpPr>
              <a:spLocks noChangeShapeType="1"/>
            </p:cNvSpPr>
            <p:nvPr/>
          </p:nvSpPr>
          <p:spPr bwMode="auto">
            <a:xfrm flipV="1">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 name="Line 51"/>
          <p:cNvSpPr>
            <a:spLocks noChangeShapeType="1"/>
          </p:cNvSpPr>
          <p:nvPr/>
        </p:nvSpPr>
        <p:spPr bwMode="auto">
          <a:xfrm flipV="1">
            <a:off x="1762897" y="2355283"/>
            <a:ext cx="0" cy="1742575"/>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Line 51"/>
          <p:cNvSpPr>
            <a:spLocks noChangeShapeType="1"/>
          </p:cNvSpPr>
          <p:nvPr/>
        </p:nvSpPr>
        <p:spPr bwMode="auto">
          <a:xfrm flipH="1" flipV="1">
            <a:off x="2669026" y="2737079"/>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Line 51"/>
          <p:cNvSpPr>
            <a:spLocks noChangeShapeType="1"/>
          </p:cNvSpPr>
          <p:nvPr/>
        </p:nvSpPr>
        <p:spPr bwMode="auto">
          <a:xfrm flipV="1">
            <a:off x="3048000" y="2355283"/>
            <a:ext cx="2133600"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4" name="Group 13"/>
          <p:cNvGrpSpPr/>
          <p:nvPr/>
        </p:nvGrpSpPr>
        <p:grpSpPr>
          <a:xfrm>
            <a:off x="2286000" y="3703066"/>
            <a:ext cx="763591" cy="763591"/>
            <a:chOff x="2276475" y="1676400"/>
            <a:chExt cx="914400" cy="914400"/>
          </a:xfrm>
        </p:grpSpPr>
        <p:sp>
          <p:nvSpPr>
            <p:cNvPr id="15" name="Rectangle 48"/>
            <p:cNvSpPr>
              <a:spLocks noChangeArrowheads="1"/>
            </p:cNvSpPr>
            <p:nvPr/>
          </p:nvSpPr>
          <p:spPr bwMode="auto">
            <a:xfrm>
              <a:off x="2276475" y="16764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Line 49"/>
            <p:cNvSpPr>
              <a:spLocks noChangeShapeType="1"/>
            </p:cNvSpPr>
            <p:nvPr/>
          </p:nvSpPr>
          <p:spPr bwMode="auto">
            <a:xfrm>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50"/>
            <p:cNvSpPr>
              <a:spLocks noChangeShapeType="1"/>
            </p:cNvSpPr>
            <p:nvPr/>
          </p:nvSpPr>
          <p:spPr bwMode="auto">
            <a:xfrm flipV="1">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8" name="Line 51"/>
          <p:cNvSpPr>
            <a:spLocks noChangeShapeType="1"/>
          </p:cNvSpPr>
          <p:nvPr/>
        </p:nvSpPr>
        <p:spPr bwMode="auto">
          <a:xfrm flipH="1" flipV="1">
            <a:off x="2669026" y="4483968"/>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Line 51"/>
          <p:cNvSpPr>
            <a:spLocks noChangeShapeType="1"/>
          </p:cNvSpPr>
          <p:nvPr/>
        </p:nvSpPr>
        <p:spPr bwMode="auto">
          <a:xfrm flipV="1">
            <a:off x="1758942" y="2346867"/>
            <a:ext cx="523875"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 name="Line 51"/>
          <p:cNvSpPr>
            <a:spLocks noChangeShapeType="1"/>
          </p:cNvSpPr>
          <p:nvPr/>
        </p:nvSpPr>
        <p:spPr bwMode="auto">
          <a:xfrm flipV="1">
            <a:off x="1758942" y="4088332"/>
            <a:ext cx="523876"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Line 51"/>
          <p:cNvSpPr>
            <a:spLocks noChangeShapeType="1"/>
          </p:cNvSpPr>
          <p:nvPr/>
        </p:nvSpPr>
        <p:spPr bwMode="auto">
          <a:xfrm>
            <a:off x="1179795" y="3226570"/>
            <a:ext cx="579147"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Line 51"/>
          <p:cNvSpPr>
            <a:spLocks noChangeShapeType="1"/>
          </p:cNvSpPr>
          <p:nvPr/>
        </p:nvSpPr>
        <p:spPr bwMode="auto">
          <a:xfrm flipV="1">
            <a:off x="3049200" y="4091837"/>
            <a:ext cx="2134800"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9026" y="3107296"/>
            <a:ext cx="1440000" cy="219036"/>
          </a:xfrm>
          <a:prstGeom prst="rect">
            <a:avLst/>
          </a:prstGeom>
        </p:spPr>
      </p:pic>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49026" y="4858635"/>
            <a:ext cx="1440000" cy="215787"/>
          </a:xfrm>
          <a:prstGeom prst="rect">
            <a:avLst/>
          </a:prstGeom>
        </p:spPr>
      </p:pic>
      <p:pic>
        <p:nvPicPr>
          <p:cNvPr id="26" name="Picture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269123" y="3101836"/>
            <a:ext cx="1440000" cy="249468"/>
          </a:xfrm>
          <a:prstGeom prst="rect">
            <a:avLst/>
          </a:prstGeom>
        </p:spPr>
      </p:pic>
      <p:pic>
        <p:nvPicPr>
          <p:cNvPr id="29" name="Picture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78534" y="1770121"/>
            <a:ext cx="1726841" cy="491960"/>
          </a:xfrm>
          <a:prstGeom prst="rect">
            <a:avLst/>
          </a:prstGeom>
        </p:spPr>
      </p:pic>
      <p:pic>
        <p:nvPicPr>
          <p:cNvPr id="30" name="Picture 2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84315" y="1553314"/>
            <a:ext cx="1728000" cy="610728"/>
          </a:xfrm>
          <a:prstGeom prst="rect">
            <a:avLst/>
          </a:prstGeom>
        </p:spPr>
      </p:pic>
      <p:pic>
        <p:nvPicPr>
          <p:cNvPr id="31" name="Picture 3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78534" y="4245402"/>
            <a:ext cx="1728000" cy="490297"/>
          </a:xfrm>
          <a:prstGeom prst="rect">
            <a:avLst/>
          </a:prstGeom>
        </p:spPr>
      </p:pic>
      <p:pic>
        <p:nvPicPr>
          <p:cNvPr id="32" name="Picture 3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87915" y="4275293"/>
            <a:ext cx="1720800" cy="613408"/>
          </a:xfrm>
          <a:prstGeom prst="rect">
            <a:avLst/>
          </a:prstGeom>
        </p:spPr>
      </p:pic>
      <p:sp>
        <p:nvSpPr>
          <p:cNvPr id="34" name="Rectangle 48"/>
          <p:cNvSpPr>
            <a:spLocks noChangeArrowheads="1"/>
          </p:cNvSpPr>
          <p:nvPr/>
        </p:nvSpPr>
        <p:spPr bwMode="auto">
          <a:xfrm>
            <a:off x="5181600" y="1972691"/>
            <a:ext cx="763591" cy="763591"/>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8" name="Picture 3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271375" y="2058978"/>
            <a:ext cx="584041" cy="584041"/>
          </a:xfrm>
          <a:prstGeom prst="rect">
            <a:avLst/>
          </a:prstGeom>
        </p:spPr>
      </p:pic>
      <p:sp>
        <p:nvSpPr>
          <p:cNvPr id="39" name="Rectangle 48"/>
          <p:cNvSpPr>
            <a:spLocks noChangeArrowheads="1"/>
          </p:cNvSpPr>
          <p:nvPr/>
        </p:nvSpPr>
        <p:spPr bwMode="auto">
          <a:xfrm>
            <a:off x="5181600" y="3704294"/>
            <a:ext cx="763591" cy="763591"/>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0" name="Picture 3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271375" y="3790581"/>
            <a:ext cx="584041" cy="584041"/>
          </a:xfrm>
          <a:prstGeom prst="rect">
            <a:avLst/>
          </a:prstGeom>
        </p:spPr>
      </p:pic>
      <p:sp>
        <p:nvSpPr>
          <p:cNvPr id="41" name="Line 51"/>
          <p:cNvSpPr>
            <a:spLocks noChangeShapeType="1"/>
          </p:cNvSpPr>
          <p:nvPr/>
        </p:nvSpPr>
        <p:spPr bwMode="auto">
          <a:xfrm flipV="1">
            <a:off x="5945191" y="2354400"/>
            <a:ext cx="600389"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Line 51"/>
          <p:cNvSpPr>
            <a:spLocks noChangeShapeType="1"/>
          </p:cNvSpPr>
          <p:nvPr/>
        </p:nvSpPr>
        <p:spPr bwMode="auto">
          <a:xfrm flipV="1">
            <a:off x="5945191" y="4093200"/>
            <a:ext cx="600389"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3" name="Group 42"/>
          <p:cNvGrpSpPr/>
          <p:nvPr/>
        </p:nvGrpSpPr>
        <p:grpSpPr>
          <a:xfrm>
            <a:off x="6603277" y="2184239"/>
            <a:ext cx="2033480" cy="2033480"/>
            <a:chOff x="5397834" y="1355383"/>
            <a:chExt cx="2880000" cy="2880000"/>
          </a:xfrm>
        </p:grpSpPr>
        <p:grpSp>
          <p:nvGrpSpPr>
            <p:cNvPr id="44" name="Group 43"/>
            <p:cNvGrpSpPr/>
            <p:nvPr/>
          </p:nvGrpSpPr>
          <p:grpSpPr>
            <a:xfrm>
              <a:off x="6224882" y="1972023"/>
              <a:ext cx="1147148" cy="1399617"/>
              <a:chOff x="4831994" y="1865832"/>
              <a:chExt cx="1147148" cy="1399617"/>
            </a:xfrm>
          </p:grpSpPr>
          <p:sp>
            <p:nvSpPr>
              <p:cNvPr id="53" name="Oval 52"/>
              <p:cNvSpPr>
                <a:spLocks noChangeAspect="1"/>
              </p:cNvSpPr>
              <p:nvPr/>
            </p:nvSpPr>
            <p:spPr>
              <a:xfrm>
                <a:off x="4927826" y="2194090"/>
                <a:ext cx="955483" cy="955483"/>
              </a:xfrm>
              <a:prstGeom prst="ellipse">
                <a:avLst/>
              </a:prstGeom>
              <a:noFill/>
              <a:ln w="19050">
                <a:solidFill>
                  <a:srgbClr val="1F497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p:cNvSpPr/>
              <p:nvPr/>
            </p:nvSpPr>
            <p:spPr>
              <a:xfrm rot="18493179">
                <a:off x="5013612" y="1948615"/>
                <a:ext cx="73914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rot="16200000">
                <a:off x="4749211" y="2385044"/>
                <a:ext cx="73914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p:cNvSpPr/>
              <p:nvPr/>
            </p:nvSpPr>
            <p:spPr>
              <a:xfrm>
                <a:off x="5013612" y="2691876"/>
                <a:ext cx="96553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45" name="Straight Arrow Connector 44"/>
            <p:cNvCxnSpPr/>
            <p:nvPr/>
          </p:nvCxnSpPr>
          <p:spPr>
            <a:xfrm flipV="1">
              <a:off x="6801975" y="1355383"/>
              <a:ext cx="0" cy="2880000"/>
            </a:xfrm>
            <a:prstGeom prst="straightConnector1">
              <a:avLst/>
            </a:prstGeom>
            <a:ln w="28575">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5397834" y="2795383"/>
              <a:ext cx="2880000" cy="0"/>
            </a:xfrm>
            <a:prstGeom prst="straightConnector1">
              <a:avLst/>
            </a:prstGeom>
            <a:ln w="28575">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47" name="Oval 46"/>
            <p:cNvSpPr>
              <a:spLocks noChangeAspect="1"/>
            </p:cNvSpPr>
            <p:nvPr/>
          </p:nvSpPr>
          <p:spPr>
            <a:xfrm>
              <a:off x="5631975" y="1625383"/>
              <a:ext cx="2340000" cy="2340000"/>
            </a:xfrm>
            <a:prstGeom prst="ellipse">
              <a:avLst/>
            </a:prstGeom>
            <a:noFill/>
            <a:ln w="254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8" name="Straight Arrow Connector 47"/>
            <p:cNvCxnSpPr/>
            <p:nvPr/>
          </p:nvCxnSpPr>
          <p:spPr>
            <a:xfrm flipV="1">
              <a:off x="6801975" y="1887166"/>
              <a:ext cx="694669" cy="908217"/>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496644" y="1887166"/>
              <a:ext cx="0" cy="908217"/>
            </a:xfrm>
            <a:prstGeom prst="line">
              <a:avLst/>
            </a:prstGeom>
            <a:ln w="19050">
              <a:solidFill>
                <a:srgbClr val="1F497D"/>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6801975" y="1887166"/>
              <a:ext cx="694669" cy="0"/>
            </a:xfrm>
            <a:prstGeom prst="line">
              <a:avLst/>
            </a:prstGeom>
            <a:ln w="19050">
              <a:solidFill>
                <a:srgbClr val="1F497D"/>
              </a:solidFill>
              <a:prstDash val="sysDot"/>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7028348" y="2776495"/>
              <a:ext cx="274435" cy="369332"/>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I</a:t>
              </a:r>
              <a:endParaRPr lang="en-GB" b="1" dirty="0">
                <a:solidFill>
                  <a:srgbClr val="C0504D"/>
                </a:solidFill>
                <a:latin typeface="Symbol" panose="05050102010706020507" pitchFamily="18" charset="2"/>
              </a:endParaRPr>
            </a:p>
          </p:txBody>
        </p:sp>
        <p:sp>
          <p:nvSpPr>
            <p:cNvPr id="52" name="TextBox 51"/>
            <p:cNvSpPr txBox="1"/>
            <p:nvPr/>
          </p:nvSpPr>
          <p:spPr>
            <a:xfrm>
              <a:off x="6424634" y="2034827"/>
              <a:ext cx="373820" cy="369332"/>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Q</a:t>
              </a:r>
              <a:endParaRPr lang="en-GB" b="1" dirty="0">
                <a:solidFill>
                  <a:srgbClr val="C0504D"/>
                </a:solidFill>
                <a:latin typeface="Symbol" panose="05050102010706020507" pitchFamily="18" charset="2"/>
              </a:endParaRPr>
            </a:p>
          </p:txBody>
        </p:sp>
      </p:grpSp>
      <p:sp>
        <p:nvSpPr>
          <p:cNvPr id="57" name="TextBox 56"/>
          <p:cNvSpPr txBox="1"/>
          <p:nvPr/>
        </p:nvSpPr>
        <p:spPr>
          <a:xfrm>
            <a:off x="6151518" y="2331575"/>
            <a:ext cx="193770" cy="260774"/>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I</a:t>
            </a:r>
            <a:endParaRPr lang="en-GB" b="1" dirty="0">
              <a:solidFill>
                <a:srgbClr val="C0504D"/>
              </a:solidFill>
              <a:latin typeface="Symbol" panose="05050102010706020507" pitchFamily="18" charset="2"/>
            </a:endParaRPr>
          </a:p>
        </p:txBody>
      </p:sp>
      <p:sp>
        <p:nvSpPr>
          <p:cNvPr id="58" name="TextBox 57"/>
          <p:cNvSpPr txBox="1"/>
          <p:nvPr/>
        </p:nvSpPr>
        <p:spPr>
          <a:xfrm>
            <a:off x="6152400" y="3673914"/>
            <a:ext cx="263943" cy="260774"/>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Q</a:t>
            </a:r>
            <a:endParaRPr lang="en-GB" b="1" dirty="0">
              <a:solidFill>
                <a:srgbClr val="C0504D"/>
              </a:solidFill>
              <a:latin typeface="Symbol" panose="05050102010706020507" pitchFamily="18" charset="2"/>
            </a:endParaRPr>
          </a:p>
        </p:txBody>
      </p:sp>
    </p:spTree>
    <p:extLst>
      <p:ext uri="{BB962C8B-B14F-4D97-AF65-F5344CB8AC3E}">
        <p14:creationId xmlns:p14="http://schemas.microsoft.com/office/powerpoint/2010/main" val="68040141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ight Arrow 100"/>
          <p:cNvSpPr/>
          <p:nvPr/>
        </p:nvSpPr>
        <p:spPr>
          <a:xfrm>
            <a:off x="4590860" y="2269046"/>
            <a:ext cx="581400"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Right Arrow 109"/>
          <p:cNvSpPr/>
          <p:nvPr/>
        </p:nvSpPr>
        <p:spPr>
          <a:xfrm>
            <a:off x="4590354" y="4005061"/>
            <a:ext cx="581400"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Right Arrow 110"/>
          <p:cNvSpPr/>
          <p:nvPr/>
        </p:nvSpPr>
        <p:spPr>
          <a:xfrm>
            <a:off x="5949745" y="2269046"/>
            <a:ext cx="567354"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Right Arrow 111"/>
          <p:cNvSpPr/>
          <p:nvPr/>
        </p:nvSpPr>
        <p:spPr>
          <a:xfrm>
            <a:off x="5949239" y="4005061"/>
            <a:ext cx="567354"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Digital receivers</a:t>
            </a:r>
            <a:endParaRPr lang="en-GB" sz="3200" dirty="0">
              <a:solidFill>
                <a:srgbClr val="1F497D"/>
              </a:solidFill>
              <a:latin typeface="Constantia" pitchFamily="18" charset="0"/>
            </a:endParaRPr>
          </a:p>
        </p:txBody>
      </p:sp>
      <p:sp>
        <p:nvSpPr>
          <p:cNvPr id="41" name="Rectangle 7"/>
          <p:cNvSpPr>
            <a:spLocks noChangeArrowheads="1"/>
          </p:cNvSpPr>
          <p:nvPr/>
        </p:nvSpPr>
        <p:spPr bwMode="auto">
          <a:xfrm>
            <a:off x="539750" y="662357"/>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No conceptual difference between analogue and digital</a:t>
            </a: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Digitization can be performed at any level</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Analog down-conversion </a:t>
            </a:r>
            <a:r>
              <a:rPr lang="en-GB" sz="2100" b="1" dirty="0">
                <a:latin typeface="Constantia" pitchFamily="18" charset="0"/>
                <a:cs typeface="Times New Roman" pitchFamily="18" charset="0"/>
                <a:sym typeface="Wingdings" pitchFamily="2" charset="2"/>
              </a:rPr>
              <a:t>of I and Q, </a:t>
            </a:r>
            <a:r>
              <a:rPr lang="en-GB" sz="2100" b="1" dirty="0">
                <a:solidFill>
                  <a:srgbClr val="1F497D"/>
                </a:solidFill>
                <a:latin typeface="Constantia" pitchFamily="18" charset="0"/>
                <a:cs typeface="Times New Roman" pitchFamily="18" charset="0"/>
                <a:sym typeface="Wingdings" pitchFamily="2" charset="2"/>
              </a:rPr>
              <a:t>then digital processing</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High input frequencies beyond ADC sampling rates</a:t>
            </a:r>
            <a:endParaRPr lang="en-GB" sz="2100" b="1" dirty="0">
              <a:latin typeface="Symbol" panose="05050102010706020507" pitchFamily="18" charset="2"/>
              <a:cs typeface="Times New Roman" pitchFamily="18" charset="0"/>
              <a:sym typeface="Wingdings" pitchFamily="2" charset="2"/>
            </a:endParaRPr>
          </a:p>
        </p:txBody>
      </p:sp>
      <p:grpSp>
        <p:nvGrpSpPr>
          <p:cNvPr id="42" name="Group 41"/>
          <p:cNvGrpSpPr/>
          <p:nvPr/>
        </p:nvGrpSpPr>
        <p:grpSpPr>
          <a:xfrm>
            <a:off x="2284409" y="1973488"/>
            <a:ext cx="763591" cy="763591"/>
            <a:chOff x="2276475" y="1676400"/>
            <a:chExt cx="914400" cy="914400"/>
          </a:xfrm>
        </p:grpSpPr>
        <p:sp>
          <p:nvSpPr>
            <p:cNvPr id="43" name="Rectangle 48"/>
            <p:cNvSpPr>
              <a:spLocks noChangeArrowheads="1"/>
            </p:cNvSpPr>
            <p:nvPr/>
          </p:nvSpPr>
          <p:spPr bwMode="auto">
            <a:xfrm>
              <a:off x="2276475" y="16764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 name="Line 49"/>
            <p:cNvSpPr>
              <a:spLocks noChangeShapeType="1"/>
            </p:cNvSpPr>
            <p:nvPr/>
          </p:nvSpPr>
          <p:spPr bwMode="auto">
            <a:xfrm>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Line 50"/>
            <p:cNvSpPr>
              <a:spLocks noChangeShapeType="1"/>
            </p:cNvSpPr>
            <p:nvPr/>
          </p:nvSpPr>
          <p:spPr bwMode="auto">
            <a:xfrm flipV="1">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6" name="Line 51"/>
          <p:cNvSpPr>
            <a:spLocks noChangeShapeType="1"/>
          </p:cNvSpPr>
          <p:nvPr/>
        </p:nvSpPr>
        <p:spPr bwMode="auto">
          <a:xfrm flipV="1">
            <a:off x="1762897" y="2355283"/>
            <a:ext cx="0" cy="1742575"/>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Line 51"/>
          <p:cNvSpPr>
            <a:spLocks noChangeShapeType="1"/>
          </p:cNvSpPr>
          <p:nvPr/>
        </p:nvSpPr>
        <p:spPr bwMode="auto">
          <a:xfrm flipH="1" flipV="1">
            <a:off x="2669026" y="2737079"/>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Line 51"/>
          <p:cNvSpPr>
            <a:spLocks noChangeShapeType="1"/>
          </p:cNvSpPr>
          <p:nvPr/>
        </p:nvSpPr>
        <p:spPr bwMode="auto">
          <a:xfrm flipV="1">
            <a:off x="3047999" y="2355283"/>
            <a:ext cx="676800"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9" name="Group 48"/>
          <p:cNvGrpSpPr/>
          <p:nvPr/>
        </p:nvGrpSpPr>
        <p:grpSpPr>
          <a:xfrm>
            <a:off x="2286000" y="3703066"/>
            <a:ext cx="763591" cy="763591"/>
            <a:chOff x="2276475" y="1676400"/>
            <a:chExt cx="914400" cy="914400"/>
          </a:xfrm>
        </p:grpSpPr>
        <p:sp>
          <p:nvSpPr>
            <p:cNvPr id="50" name="Rectangle 48"/>
            <p:cNvSpPr>
              <a:spLocks noChangeArrowheads="1"/>
            </p:cNvSpPr>
            <p:nvPr/>
          </p:nvSpPr>
          <p:spPr bwMode="auto">
            <a:xfrm>
              <a:off x="2276475" y="16764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 name="Line 49"/>
            <p:cNvSpPr>
              <a:spLocks noChangeShapeType="1"/>
            </p:cNvSpPr>
            <p:nvPr/>
          </p:nvSpPr>
          <p:spPr bwMode="auto">
            <a:xfrm>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 name="Line 50"/>
            <p:cNvSpPr>
              <a:spLocks noChangeShapeType="1"/>
            </p:cNvSpPr>
            <p:nvPr/>
          </p:nvSpPr>
          <p:spPr bwMode="auto">
            <a:xfrm flipV="1">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3" name="Line 51"/>
          <p:cNvSpPr>
            <a:spLocks noChangeShapeType="1"/>
          </p:cNvSpPr>
          <p:nvPr/>
        </p:nvSpPr>
        <p:spPr bwMode="auto">
          <a:xfrm flipH="1" flipV="1">
            <a:off x="2669026" y="4483968"/>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 name="Line 51"/>
          <p:cNvSpPr>
            <a:spLocks noChangeShapeType="1"/>
          </p:cNvSpPr>
          <p:nvPr/>
        </p:nvSpPr>
        <p:spPr bwMode="auto">
          <a:xfrm flipV="1">
            <a:off x="1758942" y="2346867"/>
            <a:ext cx="523875"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 name="Line 51"/>
          <p:cNvSpPr>
            <a:spLocks noChangeShapeType="1"/>
          </p:cNvSpPr>
          <p:nvPr/>
        </p:nvSpPr>
        <p:spPr bwMode="auto">
          <a:xfrm flipV="1">
            <a:off x="1758942" y="4088332"/>
            <a:ext cx="523876"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 name="Line 51"/>
          <p:cNvSpPr>
            <a:spLocks noChangeShapeType="1"/>
          </p:cNvSpPr>
          <p:nvPr/>
        </p:nvSpPr>
        <p:spPr bwMode="auto">
          <a:xfrm>
            <a:off x="1179795" y="3226570"/>
            <a:ext cx="579147"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 name="Line 51"/>
          <p:cNvSpPr>
            <a:spLocks noChangeShapeType="1"/>
          </p:cNvSpPr>
          <p:nvPr/>
        </p:nvSpPr>
        <p:spPr bwMode="auto">
          <a:xfrm flipV="1">
            <a:off x="3049200" y="4091837"/>
            <a:ext cx="675611"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8" name="Picture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026" y="3107296"/>
            <a:ext cx="1440000" cy="219036"/>
          </a:xfrm>
          <a:prstGeom prst="rect">
            <a:avLst/>
          </a:prstGeom>
        </p:spPr>
      </p:pic>
      <p:pic>
        <p:nvPicPr>
          <p:cNvPr id="59" name="Picture 5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9026" y="4858635"/>
            <a:ext cx="1440000" cy="215787"/>
          </a:xfrm>
          <a:prstGeom prst="rect">
            <a:avLst/>
          </a:prstGeom>
        </p:spPr>
      </p:pic>
      <p:pic>
        <p:nvPicPr>
          <p:cNvPr id="60" name="Picture 5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269123" y="3101836"/>
            <a:ext cx="1440000" cy="249468"/>
          </a:xfrm>
          <a:prstGeom prst="rect">
            <a:avLst/>
          </a:prstGeom>
        </p:spPr>
      </p:pic>
      <p:pic>
        <p:nvPicPr>
          <p:cNvPr id="62" name="Picture 6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4315" y="1553314"/>
            <a:ext cx="1728000" cy="610728"/>
          </a:xfrm>
          <a:prstGeom prst="rect">
            <a:avLst/>
          </a:prstGeom>
        </p:spPr>
      </p:pic>
      <p:pic>
        <p:nvPicPr>
          <p:cNvPr id="64" name="Picture 6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87915" y="4275293"/>
            <a:ext cx="1720800" cy="613408"/>
          </a:xfrm>
          <a:prstGeom prst="rect">
            <a:avLst/>
          </a:prstGeom>
        </p:spPr>
      </p:pic>
      <p:sp>
        <p:nvSpPr>
          <p:cNvPr id="65" name="Rectangle 48"/>
          <p:cNvSpPr>
            <a:spLocks noChangeArrowheads="1"/>
          </p:cNvSpPr>
          <p:nvPr/>
        </p:nvSpPr>
        <p:spPr bwMode="auto">
          <a:xfrm>
            <a:off x="5181600" y="1972691"/>
            <a:ext cx="763591" cy="763591"/>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6" name="Picture 6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71375" y="2058978"/>
            <a:ext cx="584041" cy="584041"/>
          </a:xfrm>
          <a:prstGeom prst="rect">
            <a:avLst/>
          </a:prstGeom>
        </p:spPr>
      </p:pic>
      <p:sp>
        <p:nvSpPr>
          <p:cNvPr id="67" name="Rectangle 48"/>
          <p:cNvSpPr>
            <a:spLocks noChangeArrowheads="1"/>
          </p:cNvSpPr>
          <p:nvPr/>
        </p:nvSpPr>
        <p:spPr bwMode="auto">
          <a:xfrm>
            <a:off x="5181600" y="3704294"/>
            <a:ext cx="763591" cy="763591"/>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8" name="Picture 6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71375" y="3790581"/>
            <a:ext cx="584041" cy="584041"/>
          </a:xfrm>
          <a:prstGeom prst="rect">
            <a:avLst/>
          </a:prstGeom>
        </p:spPr>
      </p:pic>
      <p:grpSp>
        <p:nvGrpSpPr>
          <p:cNvPr id="71" name="Group 70"/>
          <p:cNvGrpSpPr/>
          <p:nvPr/>
        </p:nvGrpSpPr>
        <p:grpSpPr>
          <a:xfrm>
            <a:off x="6603277" y="2184239"/>
            <a:ext cx="2033480" cy="2033480"/>
            <a:chOff x="5397834" y="1355383"/>
            <a:chExt cx="2880000" cy="2880000"/>
          </a:xfrm>
        </p:grpSpPr>
        <p:grpSp>
          <p:nvGrpSpPr>
            <p:cNvPr id="72" name="Group 71"/>
            <p:cNvGrpSpPr/>
            <p:nvPr/>
          </p:nvGrpSpPr>
          <p:grpSpPr>
            <a:xfrm>
              <a:off x="6224882" y="1972023"/>
              <a:ext cx="1147148" cy="1399617"/>
              <a:chOff x="4831994" y="1865832"/>
              <a:chExt cx="1147148" cy="1399617"/>
            </a:xfrm>
          </p:grpSpPr>
          <p:sp>
            <p:nvSpPr>
              <p:cNvPr id="81" name="Oval 80"/>
              <p:cNvSpPr>
                <a:spLocks noChangeAspect="1"/>
              </p:cNvSpPr>
              <p:nvPr/>
            </p:nvSpPr>
            <p:spPr>
              <a:xfrm>
                <a:off x="4927826" y="2194090"/>
                <a:ext cx="955483" cy="955483"/>
              </a:xfrm>
              <a:prstGeom prst="ellipse">
                <a:avLst/>
              </a:prstGeom>
              <a:noFill/>
              <a:ln w="19050">
                <a:solidFill>
                  <a:srgbClr val="1F497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81"/>
              <p:cNvSpPr/>
              <p:nvPr/>
            </p:nvSpPr>
            <p:spPr>
              <a:xfrm rot="18493179">
                <a:off x="5013612" y="1948615"/>
                <a:ext cx="73914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p:cNvSpPr/>
              <p:nvPr/>
            </p:nvSpPr>
            <p:spPr>
              <a:xfrm rot="16200000">
                <a:off x="4749211" y="2385044"/>
                <a:ext cx="73914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Rectangle 83"/>
              <p:cNvSpPr/>
              <p:nvPr/>
            </p:nvSpPr>
            <p:spPr>
              <a:xfrm>
                <a:off x="5013612" y="2691876"/>
                <a:ext cx="96553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73" name="Straight Arrow Connector 72"/>
            <p:cNvCxnSpPr/>
            <p:nvPr/>
          </p:nvCxnSpPr>
          <p:spPr>
            <a:xfrm flipV="1">
              <a:off x="6801975" y="1355383"/>
              <a:ext cx="0" cy="2880000"/>
            </a:xfrm>
            <a:prstGeom prst="straightConnector1">
              <a:avLst/>
            </a:prstGeom>
            <a:ln w="28575">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5397834" y="2795383"/>
              <a:ext cx="2880000" cy="0"/>
            </a:xfrm>
            <a:prstGeom prst="straightConnector1">
              <a:avLst/>
            </a:prstGeom>
            <a:ln w="28575">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75" name="Oval 74"/>
            <p:cNvSpPr>
              <a:spLocks noChangeAspect="1"/>
            </p:cNvSpPr>
            <p:nvPr/>
          </p:nvSpPr>
          <p:spPr>
            <a:xfrm>
              <a:off x="5631975" y="1625383"/>
              <a:ext cx="2340000" cy="2340000"/>
            </a:xfrm>
            <a:prstGeom prst="ellipse">
              <a:avLst/>
            </a:prstGeom>
            <a:noFill/>
            <a:ln w="254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6" name="Straight Arrow Connector 75"/>
            <p:cNvCxnSpPr/>
            <p:nvPr/>
          </p:nvCxnSpPr>
          <p:spPr>
            <a:xfrm flipV="1">
              <a:off x="6801975" y="1887166"/>
              <a:ext cx="694669" cy="908217"/>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496644" y="1887166"/>
              <a:ext cx="0" cy="908217"/>
            </a:xfrm>
            <a:prstGeom prst="line">
              <a:avLst/>
            </a:prstGeom>
            <a:ln w="19050">
              <a:solidFill>
                <a:srgbClr val="1F497D"/>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6801975" y="1887166"/>
              <a:ext cx="694669" cy="0"/>
            </a:xfrm>
            <a:prstGeom prst="line">
              <a:avLst/>
            </a:prstGeom>
            <a:ln w="19050">
              <a:solidFill>
                <a:srgbClr val="1F497D"/>
              </a:solidFill>
              <a:prstDash val="sysDot"/>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7028348" y="2776495"/>
              <a:ext cx="274435" cy="369332"/>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I</a:t>
              </a:r>
              <a:endParaRPr lang="en-GB" b="1" dirty="0">
                <a:solidFill>
                  <a:srgbClr val="C0504D"/>
                </a:solidFill>
                <a:latin typeface="Symbol" panose="05050102010706020507" pitchFamily="18" charset="2"/>
              </a:endParaRPr>
            </a:p>
          </p:txBody>
        </p:sp>
        <p:sp>
          <p:nvSpPr>
            <p:cNvPr id="80" name="TextBox 79"/>
            <p:cNvSpPr txBox="1"/>
            <p:nvPr/>
          </p:nvSpPr>
          <p:spPr>
            <a:xfrm>
              <a:off x="6424634" y="2034827"/>
              <a:ext cx="373820" cy="369332"/>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Q</a:t>
              </a:r>
              <a:endParaRPr lang="en-GB" b="1" dirty="0">
                <a:solidFill>
                  <a:srgbClr val="C0504D"/>
                </a:solidFill>
                <a:latin typeface="Symbol" panose="05050102010706020507" pitchFamily="18" charset="2"/>
              </a:endParaRPr>
            </a:p>
          </p:txBody>
        </p:sp>
      </p:grpSp>
      <p:sp>
        <p:nvSpPr>
          <p:cNvPr id="85" name="TextBox 84"/>
          <p:cNvSpPr txBox="1"/>
          <p:nvPr/>
        </p:nvSpPr>
        <p:spPr>
          <a:xfrm>
            <a:off x="6151518" y="2331575"/>
            <a:ext cx="193770" cy="260774"/>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I</a:t>
            </a:r>
            <a:endParaRPr lang="en-GB" b="1" dirty="0">
              <a:solidFill>
                <a:srgbClr val="C0504D"/>
              </a:solidFill>
              <a:latin typeface="Symbol" panose="05050102010706020507" pitchFamily="18" charset="2"/>
            </a:endParaRPr>
          </a:p>
        </p:txBody>
      </p:sp>
      <p:sp>
        <p:nvSpPr>
          <p:cNvPr id="86" name="TextBox 85"/>
          <p:cNvSpPr txBox="1"/>
          <p:nvPr/>
        </p:nvSpPr>
        <p:spPr>
          <a:xfrm>
            <a:off x="6152400" y="3673914"/>
            <a:ext cx="263943" cy="260774"/>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Q</a:t>
            </a:r>
            <a:endParaRPr lang="en-GB" b="1" dirty="0">
              <a:solidFill>
                <a:srgbClr val="C0504D"/>
              </a:solidFill>
              <a:latin typeface="Symbol" panose="05050102010706020507" pitchFamily="18" charset="2"/>
            </a:endParaRPr>
          </a:p>
        </p:txBody>
      </p:sp>
      <p:grpSp>
        <p:nvGrpSpPr>
          <p:cNvPr id="99" name="Group 98"/>
          <p:cNvGrpSpPr/>
          <p:nvPr/>
        </p:nvGrpSpPr>
        <p:grpSpPr>
          <a:xfrm>
            <a:off x="3711543" y="2062649"/>
            <a:ext cx="878975" cy="586273"/>
            <a:chOff x="3711543" y="2057887"/>
            <a:chExt cx="878975" cy="586273"/>
          </a:xfrm>
        </p:grpSpPr>
        <p:sp>
          <p:nvSpPr>
            <p:cNvPr id="87" name="Rectangle 48"/>
            <p:cNvSpPr>
              <a:spLocks noChangeArrowheads="1"/>
            </p:cNvSpPr>
            <p:nvPr/>
          </p:nvSpPr>
          <p:spPr bwMode="auto">
            <a:xfrm>
              <a:off x="4007318" y="2060960"/>
              <a:ext cx="583200" cy="5832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13" name="Straight Connector 12"/>
            <p:cNvCxnSpPr/>
            <p:nvPr/>
          </p:nvCxnSpPr>
          <p:spPr>
            <a:xfrm>
              <a:off x="4007318" y="2069306"/>
              <a:ext cx="0" cy="56435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3711543" y="2057887"/>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3712227" y="2351419"/>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0" name="TextBox 99"/>
          <p:cNvSpPr txBox="1"/>
          <p:nvPr/>
        </p:nvSpPr>
        <p:spPr>
          <a:xfrm>
            <a:off x="3907596" y="2173846"/>
            <a:ext cx="673582" cy="369332"/>
          </a:xfrm>
          <a:prstGeom prst="rect">
            <a:avLst/>
          </a:prstGeom>
          <a:noFill/>
        </p:spPr>
        <p:txBody>
          <a:bodyPr wrap="none" rtlCol="0">
            <a:spAutoFit/>
          </a:bodyPr>
          <a:lstStyle/>
          <a:p>
            <a:pPr algn="ctr"/>
            <a:r>
              <a:rPr lang="en-GB" b="1" dirty="0">
                <a:latin typeface="Constantia" panose="02030602050306030303" pitchFamily="18" charset="0"/>
              </a:rPr>
              <a:t>ADC</a:t>
            </a:r>
          </a:p>
        </p:txBody>
      </p:sp>
      <p:grpSp>
        <p:nvGrpSpPr>
          <p:cNvPr id="103" name="Group 102"/>
          <p:cNvGrpSpPr/>
          <p:nvPr/>
        </p:nvGrpSpPr>
        <p:grpSpPr>
          <a:xfrm>
            <a:off x="3711600" y="3796732"/>
            <a:ext cx="878975" cy="586273"/>
            <a:chOff x="3711543" y="2057887"/>
            <a:chExt cx="878975" cy="586273"/>
          </a:xfrm>
        </p:grpSpPr>
        <p:sp>
          <p:nvSpPr>
            <p:cNvPr id="104" name="Rectangle 48"/>
            <p:cNvSpPr>
              <a:spLocks noChangeArrowheads="1"/>
            </p:cNvSpPr>
            <p:nvPr/>
          </p:nvSpPr>
          <p:spPr bwMode="auto">
            <a:xfrm>
              <a:off x="4007318" y="2060960"/>
              <a:ext cx="583200" cy="5832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105" name="Straight Connector 104"/>
            <p:cNvCxnSpPr/>
            <p:nvPr/>
          </p:nvCxnSpPr>
          <p:spPr>
            <a:xfrm>
              <a:off x="4007318" y="2069306"/>
              <a:ext cx="0" cy="56435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3711543" y="2057887"/>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3712227" y="2351419"/>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8" name="TextBox 107"/>
          <p:cNvSpPr txBox="1"/>
          <p:nvPr/>
        </p:nvSpPr>
        <p:spPr>
          <a:xfrm>
            <a:off x="3920864" y="3907929"/>
            <a:ext cx="673582" cy="369332"/>
          </a:xfrm>
          <a:prstGeom prst="rect">
            <a:avLst/>
          </a:prstGeom>
          <a:noFill/>
        </p:spPr>
        <p:txBody>
          <a:bodyPr wrap="none" rtlCol="0">
            <a:spAutoFit/>
          </a:bodyPr>
          <a:lstStyle/>
          <a:p>
            <a:pPr algn="ctr"/>
            <a:r>
              <a:rPr lang="en-GB" b="1" dirty="0">
                <a:latin typeface="Constantia" panose="02030602050306030303" pitchFamily="18" charset="0"/>
              </a:rPr>
              <a:t>ADC</a:t>
            </a:r>
          </a:p>
        </p:txBody>
      </p:sp>
    </p:spTree>
    <p:extLst>
      <p:ext uri="{BB962C8B-B14F-4D97-AF65-F5344CB8AC3E}">
        <p14:creationId xmlns:p14="http://schemas.microsoft.com/office/powerpoint/2010/main" val="42252960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7"/>
          <p:cNvSpPr>
            <a:spLocks noChangeArrowheads="1"/>
          </p:cNvSpPr>
          <p:nvPr/>
        </p:nvSpPr>
        <p:spPr bwMode="auto">
          <a:xfrm>
            <a:off x="539750" y="662357"/>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No conceptual difference between analogue and digital</a:t>
            </a: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Digitization can be performed at any level</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Analogue mixers become digital multipliers</a:t>
            </a:r>
          </a:p>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All digital receiver</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Theoretically </a:t>
            </a:r>
            <a:r>
              <a:rPr lang="en-GB" sz="2100" b="1" dirty="0">
                <a:solidFill>
                  <a:srgbClr val="C0504D"/>
                </a:solidFill>
                <a:latin typeface="Constantia" pitchFamily="18" charset="0"/>
                <a:cs typeface="Times New Roman" pitchFamily="18" charset="0"/>
                <a:sym typeface="Wingdings" pitchFamily="2" charset="2"/>
              </a:rPr>
              <a:t>perfect I/Q symmetry</a:t>
            </a:r>
          </a:p>
        </p:txBody>
      </p:sp>
      <p:sp>
        <p:nvSpPr>
          <p:cNvPr id="110" name="Right Arrow 109"/>
          <p:cNvSpPr/>
          <p:nvPr/>
        </p:nvSpPr>
        <p:spPr>
          <a:xfrm>
            <a:off x="4443840" y="4005061"/>
            <a:ext cx="727914"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ight Arrow 100"/>
          <p:cNvSpPr/>
          <p:nvPr/>
        </p:nvSpPr>
        <p:spPr>
          <a:xfrm>
            <a:off x="4477620" y="2269046"/>
            <a:ext cx="694640"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ight Arrow 93"/>
          <p:cNvSpPr/>
          <p:nvPr/>
        </p:nvSpPr>
        <p:spPr>
          <a:xfrm>
            <a:off x="3272708" y="2268000"/>
            <a:ext cx="669600"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Right Arrow 94"/>
          <p:cNvSpPr/>
          <p:nvPr/>
        </p:nvSpPr>
        <p:spPr>
          <a:xfrm>
            <a:off x="3272399" y="4006800"/>
            <a:ext cx="670071"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ight Arrow 92"/>
          <p:cNvSpPr/>
          <p:nvPr/>
        </p:nvSpPr>
        <p:spPr>
          <a:xfrm rot="16200000">
            <a:off x="3973698" y="2783715"/>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Right Arrow 91"/>
          <p:cNvSpPr/>
          <p:nvPr/>
        </p:nvSpPr>
        <p:spPr>
          <a:xfrm rot="16200000">
            <a:off x="3974665" y="4516600"/>
            <a:ext cx="48822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Right Arrow 110"/>
          <p:cNvSpPr/>
          <p:nvPr/>
        </p:nvSpPr>
        <p:spPr>
          <a:xfrm>
            <a:off x="5949745" y="2269046"/>
            <a:ext cx="567354"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Right Arrow 111"/>
          <p:cNvSpPr/>
          <p:nvPr/>
        </p:nvSpPr>
        <p:spPr>
          <a:xfrm>
            <a:off x="5949239" y="4005061"/>
            <a:ext cx="567354"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Digital receivers</a:t>
            </a:r>
            <a:endParaRPr lang="en-GB" sz="3200" dirty="0">
              <a:solidFill>
                <a:srgbClr val="1F497D"/>
              </a:solidFill>
              <a:latin typeface="Constantia" pitchFamily="18" charset="0"/>
            </a:endParaRPr>
          </a:p>
        </p:txBody>
      </p:sp>
      <p:sp>
        <p:nvSpPr>
          <p:cNvPr id="56" name="Line 51"/>
          <p:cNvSpPr>
            <a:spLocks noChangeShapeType="1"/>
          </p:cNvSpPr>
          <p:nvPr/>
        </p:nvSpPr>
        <p:spPr bwMode="auto">
          <a:xfrm>
            <a:off x="1179795" y="3226570"/>
            <a:ext cx="590293"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8" name="Picture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1601" y="3107296"/>
            <a:ext cx="1440000" cy="219036"/>
          </a:xfrm>
          <a:prstGeom prst="rect">
            <a:avLst/>
          </a:prstGeom>
        </p:spPr>
      </p:pic>
      <p:pic>
        <p:nvPicPr>
          <p:cNvPr id="59" name="Picture 5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1601" y="4858635"/>
            <a:ext cx="1440000" cy="215787"/>
          </a:xfrm>
          <a:prstGeom prst="rect">
            <a:avLst/>
          </a:prstGeom>
        </p:spPr>
      </p:pic>
      <p:pic>
        <p:nvPicPr>
          <p:cNvPr id="60" name="Picture 5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269123" y="3101836"/>
            <a:ext cx="1440000" cy="249468"/>
          </a:xfrm>
          <a:prstGeom prst="rect">
            <a:avLst/>
          </a:prstGeom>
        </p:spPr>
      </p:pic>
      <p:pic>
        <p:nvPicPr>
          <p:cNvPr id="62" name="Picture 6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4315" y="1553314"/>
            <a:ext cx="1728000" cy="610728"/>
          </a:xfrm>
          <a:prstGeom prst="rect">
            <a:avLst/>
          </a:prstGeom>
        </p:spPr>
      </p:pic>
      <p:pic>
        <p:nvPicPr>
          <p:cNvPr id="64" name="Picture 6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87915" y="4275293"/>
            <a:ext cx="1720800" cy="613408"/>
          </a:xfrm>
          <a:prstGeom prst="rect">
            <a:avLst/>
          </a:prstGeom>
        </p:spPr>
      </p:pic>
      <p:sp>
        <p:nvSpPr>
          <p:cNvPr id="65" name="Rectangle 48"/>
          <p:cNvSpPr>
            <a:spLocks noChangeArrowheads="1"/>
          </p:cNvSpPr>
          <p:nvPr/>
        </p:nvSpPr>
        <p:spPr bwMode="auto">
          <a:xfrm>
            <a:off x="5181600" y="1972691"/>
            <a:ext cx="763591" cy="763591"/>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6" name="Picture 6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71375" y="2058978"/>
            <a:ext cx="584041" cy="584041"/>
          </a:xfrm>
          <a:prstGeom prst="rect">
            <a:avLst/>
          </a:prstGeom>
        </p:spPr>
      </p:pic>
      <p:sp>
        <p:nvSpPr>
          <p:cNvPr id="67" name="Rectangle 48"/>
          <p:cNvSpPr>
            <a:spLocks noChangeArrowheads="1"/>
          </p:cNvSpPr>
          <p:nvPr/>
        </p:nvSpPr>
        <p:spPr bwMode="auto">
          <a:xfrm>
            <a:off x="5181600" y="3704294"/>
            <a:ext cx="763591" cy="763591"/>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8" name="Picture 6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71375" y="3790581"/>
            <a:ext cx="584041" cy="584041"/>
          </a:xfrm>
          <a:prstGeom prst="rect">
            <a:avLst/>
          </a:prstGeom>
        </p:spPr>
      </p:pic>
      <p:grpSp>
        <p:nvGrpSpPr>
          <p:cNvPr id="71" name="Group 70"/>
          <p:cNvGrpSpPr/>
          <p:nvPr/>
        </p:nvGrpSpPr>
        <p:grpSpPr>
          <a:xfrm>
            <a:off x="6603277" y="2184239"/>
            <a:ext cx="2033480" cy="2033480"/>
            <a:chOff x="5397834" y="1355383"/>
            <a:chExt cx="2880000" cy="2880000"/>
          </a:xfrm>
        </p:grpSpPr>
        <p:grpSp>
          <p:nvGrpSpPr>
            <p:cNvPr id="72" name="Group 71"/>
            <p:cNvGrpSpPr/>
            <p:nvPr/>
          </p:nvGrpSpPr>
          <p:grpSpPr>
            <a:xfrm>
              <a:off x="6224882" y="1972023"/>
              <a:ext cx="1147148" cy="1399617"/>
              <a:chOff x="4831994" y="1865832"/>
              <a:chExt cx="1147148" cy="1399617"/>
            </a:xfrm>
          </p:grpSpPr>
          <p:sp>
            <p:nvSpPr>
              <p:cNvPr id="81" name="Oval 80"/>
              <p:cNvSpPr>
                <a:spLocks noChangeAspect="1"/>
              </p:cNvSpPr>
              <p:nvPr/>
            </p:nvSpPr>
            <p:spPr>
              <a:xfrm>
                <a:off x="4927826" y="2194090"/>
                <a:ext cx="955483" cy="955483"/>
              </a:xfrm>
              <a:prstGeom prst="ellipse">
                <a:avLst/>
              </a:prstGeom>
              <a:noFill/>
              <a:ln w="19050">
                <a:solidFill>
                  <a:srgbClr val="1F497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81"/>
              <p:cNvSpPr/>
              <p:nvPr/>
            </p:nvSpPr>
            <p:spPr>
              <a:xfrm rot="18493179">
                <a:off x="5013612" y="1948615"/>
                <a:ext cx="73914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p:cNvSpPr/>
              <p:nvPr/>
            </p:nvSpPr>
            <p:spPr>
              <a:xfrm rot="16200000">
                <a:off x="4749211" y="2385044"/>
                <a:ext cx="73914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Rectangle 83"/>
              <p:cNvSpPr/>
              <p:nvPr/>
            </p:nvSpPr>
            <p:spPr>
              <a:xfrm>
                <a:off x="5013612" y="2691876"/>
                <a:ext cx="965530" cy="573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73" name="Straight Arrow Connector 72"/>
            <p:cNvCxnSpPr/>
            <p:nvPr/>
          </p:nvCxnSpPr>
          <p:spPr>
            <a:xfrm flipV="1">
              <a:off x="6801975" y="1355383"/>
              <a:ext cx="0" cy="2880000"/>
            </a:xfrm>
            <a:prstGeom prst="straightConnector1">
              <a:avLst/>
            </a:prstGeom>
            <a:ln w="28575">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5397834" y="2795383"/>
              <a:ext cx="2880000" cy="0"/>
            </a:xfrm>
            <a:prstGeom prst="straightConnector1">
              <a:avLst/>
            </a:prstGeom>
            <a:ln w="28575">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75" name="Oval 74"/>
            <p:cNvSpPr>
              <a:spLocks noChangeAspect="1"/>
            </p:cNvSpPr>
            <p:nvPr/>
          </p:nvSpPr>
          <p:spPr>
            <a:xfrm>
              <a:off x="5631975" y="1625383"/>
              <a:ext cx="2340000" cy="2340000"/>
            </a:xfrm>
            <a:prstGeom prst="ellipse">
              <a:avLst/>
            </a:prstGeom>
            <a:noFill/>
            <a:ln w="254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6" name="Straight Arrow Connector 75"/>
            <p:cNvCxnSpPr/>
            <p:nvPr/>
          </p:nvCxnSpPr>
          <p:spPr>
            <a:xfrm flipV="1">
              <a:off x="6801975" y="1887166"/>
              <a:ext cx="694669" cy="908217"/>
            </a:xfrm>
            <a:prstGeom prst="straightConnector1">
              <a:avLst/>
            </a:prstGeom>
            <a:ln w="38100">
              <a:solidFill>
                <a:srgbClr val="1F497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496644" y="1887166"/>
              <a:ext cx="0" cy="908217"/>
            </a:xfrm>
            <a:prstGeom prst="line">
              <a:avLst/>
            </a:prstGeom>
            <a:ln w="19050">
              <a:solidFill>
                <a:srgbClr val="1F497D"/>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6801975" y="1887166"/>
              <a:ext cx="694669" cy="0"/>
            </a:xfrm>
            <a:prstGeom prst="line">
              <a:avLst/>
            </a:prstGeom>
            <a:ln w="19050">
              <a:solidFill>
                <a:srgbClr val="1F497D"/>
              </a:solidFill>
              <a:prstDash val="sysDot"/>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7028348" y="2776495"/>
              <a:ext cx="274435" cy="369332"/>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I</a:t>
              </a:r>
              <a:endParaRPr lang="en-GB" b="1" dirty="0">
                <a:solidFill>
                  <a:srgbClr val="C0504D"/>
                </a:solidFill>
                <a:latin typeface="Symbol" panose="05050102010706020507" pitchFamily="18" charset="2"/>
              </a:endParaRPr>
            </a:p>
          </p:txBody>
        </p:sp>
        <p:sp>
          <p:nvSpPr>
            <p:cNvPr id="80" name="TextBox 79"/>
            <p:cNvSpPr txBox="1"/>
            <p:nvPr/>
          </p:nvSpPr>
          <p:spPr>
            <a:xfrm>
              <a:off x="6424634" y="2034827"/>
              <a:ext cx="373820" cy="369332"/>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Q</a:t>
              </a:r>
              <a:endParaRPr lang="en-GB" b="1" dirty="0">
                <a:solidFill>
                  <a:srgbClr val="C0504D"/>
                </a:solidFill>
                <a:latin typeface="Symbol" panose="05050102010706020507" pitchFamily="18" charset="2"/>
              </a:endParaRPr>
            </a:p>
          </p:txBody>
        </p:sp>
      </p:grpSp>
      <p:sp>
        <p:nvSpPr>
          <p:cNvPr id="85" name="TextBox 84"/>
          <p:cNvSpPr txBox="1"/>
          <p:nvPr/>
        </p:nvSpPr>
        <p:spPr>
          <a:xfrm>
            <a:off x="6151518" y="2331575"/>
            <a:ext cx="193770" cy="260774"/>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I</a:t>
            </a:r>
            <a:endParaRPr lang="en-GB" b="1" dirty="0">
              <a:solidFill>
                <a:srgbClr val="C0504D"/>
              </a:solidFill>
              <a:latin typeface="Symbol" panose="05050102010706020507" pitchFamily="18" charset="2"/>
            </a:endParaRPr>
          </a:p>
        </p:txBody>
      </p:sp>
      <p:sp>
        <p:nvSpPr>
          <p:cNvPr id="86" name="TextBox 85"/>
          <p:cNvSpPr txBox="1"/>
          <p:nvPr/>
        </p:nvSpPr>
        <p:spPr>
          <a:xfrm>
            <a:off x="6152400" y="3673914"/>
            <a:ext cx="263943" cy="260774"/>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Q</a:t>
            </a:r>
            <a:endParaRPr lang="en-GB" b="1" dirty="0">
              <a:solidFill>
                <a:srgbClr val="C0504D"/>
              </a:solidFill>
              <a:latin typeface="Symbol" panose="05050102010706020507" pitchFamily="18" charset="2"/>
            </a:endParaRPr>
          </a:p>
        </p:txBody>
      </p:sp>
      <p:sp>
        <p:nvSpPr>
          <p:cNvPr id="91" name="TextBox 90"/>
          <p:cNvSpPr txBox="1"/>
          <p:nvPr/>
        </p:nvSpPr>
        <p:spPr>
          <a:xfrm>
            <a:off x="1966141" y="3050964"/>
            <a:ext cx="673582" cy="369332"/>
          </a:xfrm>
          <a:prstGeom prst="rect">
            <a:avLst/>
          </a:prstGeom>
          <a:noFill/>
        </p:spPr>
        <p:txBody>
          <a:bodyPr wrap="none" rtlCol="0">
            <a:spAutoFit/>
          </a:bodyPr>
          <a:lstStyle/>
          <a:p>
            <a:pPr algn="ctr"/>
            <a:r>
              <a:rPr lang="en-GB" b="1" dirty="0">
                <a:latin typeface="Constantia" panose="02030602050306030303" pitchFamily="18" charset="0"/>
              </a:rPr>
              <a:t>ADC</a:t>
            </a:r>
          </a:p>
        </p:txBody>
      </p:sp>
      <p:sp>
        <p:nvSpPr>
          <p:cNvPr id="96" name="Right Arrow 95"/>
          <p:cNvSpPr/>
          <p:nvPr/>
        </p:nvSpPr>
        <p:spPr>
          <a:xfrm rot="16200000">
            <a:off x="2414326" y="3133868"/>
            <a:ext cx="1800984" cy="170406"/>
          </a:xfrm>
          <a:prstGeom prst="right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Right Arrow 96"/>
          <p:cNvSpPr/>
          <p:nvPr/>
        </p:nvSpPr>
        <p:spPr>
          <a:xfrm>
            <a:off x="2653238" y="3131841"/>
            <a:ext cx="672235" cy="170406"/>
          </a:xfrm>
          <a:prstGeom prst="right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1" name="Group 60"/>
          <p:cNvGrpSpPr/>
          <p:nvPr/>
        </p:nvGrpSpPr>
        <p:grpSpPr>
          <a:xfrm>
            <a:off x="1770088" y="2939767"/>
            <a:ext cx="878975" cy="586273"/>
            <a:chOff x="3711543" y="2057887"/>
            <a:chExt cx="878975" cy="586273"/>
          </a:xfrm>
        </p:grpSpPr>
        <p:sp>
          <p:nvSpPr>
            <p:cNvPr id="63" name="Rectangle 48"/>
            <p:cNvSpPr>
              <a:spLocks noChangeArrowheads="1"/>
            </p:cNvSpPr>
            <p:nvPr/>
          </p:nvSpPr>
          <p:spPr bwMode="auto">
            <a:xfrm>
              <a:off x="4007318" y="2060960"/>
              <a:ext cx="583200" cy="5832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69" name="Straight Connector 68"/>
            <p:cNvCxnSpPr/>
            <p:nvPr/>
          </p:nvCxnSpPr>
          <p:spPr>
            <a:xfrm>
              <a:off x="4007318" y="2069306"/>
              <a:ext cx="0" cy="56435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3711543" y="2057887"/>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3712227" y="2351419"/>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8" name="Group 97"/>
          <p:cNvGrpSpPr/>
          <p:nvPr/>
        </p:nvGrpSpPr>
        <p:grpSpPr>
          <a:xfrm rot="2700000">
            <a:off x="3954402" y="2097133"/>
            <a:ext cx="528153" cy="527882"/>
            <a:chOff x="3352800" y="4495800"/>
            <a:chExt cx="572166" cy="571872"/>
          </a:xfrm>
        </p:grpSpPr>
        <p:sp>
          <p:nvSpPr>
            <p:cNvPr id="102" name="Oval 101"/>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109" name="Straight Connector 108"/>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p:nvGrpSpPr>
        <p:grpSpPr>
          <a:xfrm rot="2700000">
            <a:off x="3953090" y="3826105"/>
            <a:ext cx="528153" cy="527882"/>
            <a:chOff x="3352800" y="4495800"/>
            <a:chExt cx="572166" cy="571872"/>
          </a:xfrm>
        </p:grpSpPr>
        <p:sp>
          <p:nvSpPr>
            <p:cNvPr id="115" name="Oval 114"/>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116" name="Straight Connector 115"/>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0340809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Vector modulator</a:t>
            </a:r>
          </a:p>
        </p:txBody>
      </p:sp>
    </p:spTree>
    <p:extLst>
      <p:ext uri="{BB962C8B-B14F-4D97-AF65-F5344CB8AC3E}">
        <p14:creationId xmlns:p14="http://schemas.microsoft.com/office/powerpoint/2010/main" val="91609961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4270" y="2350800"/>
            <a:ext cx="1440000" cy="215787"/>
          </a:xfrm>
          <a:prstGeom prst="rect">
            <a:avLst/>
          </a:prstGeom>
        </p:spPr>
      </p:pic>
      <p:sp>
        <p:nvSpPr>
          <p:cNvPr id="41" name="Rectangle 7"/>
          <p:cNvSpPr>
            <a:spLocks noChangeArrowheads="1"/>
          </p:cNvSpPr>
          <p:nvPr/>
        </p:nvSpPr>
        <p:spPr bwMode="auto">
          <a:xfrm>
            <a:off x="539750" y="662357"/>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Convert I/Q data into modulated RF signal</a:t>
            </a:r>
          </a:p>
        </p:txBody>
      </p:sp>
      <p:sp>
        <p:nvSpPr>
          <p:cNvPr id="110" name="Right Arrow 109"/>
          <p:cNvSpPr/>
          <p:nvPr/>
        </p:nvSpPr>
        <p:spPr>
          <a:xfrm>
            <a:off x="2376508" y="3243061"/>
            <a:ext cx="1190199" cy="170406"/>
          </a:xfrm>
          <a:prstGeom prst="right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ight Arrow 100"/>
          <p:cNvSpPr/>
          <p:nvPr/>
        </p:nvSpPr>
        <p:spPr>
          <a:xfrm>
            <a:off x="2410288" y="1507046"/>
            <a:ext cx="1156419" cy="170406"/>
          </a:xfrm>
          <a:prstGeom prst="right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ight Arrow 93"/>
          <p:cNvSpPr/>
          <p:nvPr/>
        </p:nvSpPr>
        <p:spPr>
          <a:xfrm>
            <a:off x="1205377" y="1506000"/>
            <a:ext cx="669600"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Right Arrow 94"/>
          <p:cNvSpPr/>
          <p:nvPr/>
        </p:nvSpPr>
        <p:spPr>
          <a:xfrm>
            <a:off x="1205068" y="3244800"/>
            <a:ext cx="670071"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ight Arrow 92"/>
          <p:cNvSpPr/>
          <p:nvPr/>
        </p:nvSpPr>
        <p:spPr>
          <a:xfrm rot="16200000">
            <a:off x="1906367" y="2021715"/>
            <a:ext cx="48955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Right Arrow 91"/>
          <p:cNvSpPr/>
          <p:nvPr/>
        </p:nvSpPr>
        <p:spPr>
          <a:xfrm rot="16200000">
            <a:off x="1907334" y="3754600"/>
            <a:ext cx="488229"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Invers receiver: vector modulator</a:t>
            </a:r>
            <a:endParaRPr lang="en-GB" sz="3200" dirty="0">
              <a:solidFill>
                <a:srgbClr val="1F497D"/>
              </a:solidFill>
              <a:latin typeface="Constantia" pitchFamily="18" charset="0"/>
            </a:endParaRPr>
          </a:p>
        </p:txBody>
      </p:sp>
      <p:sp>
        <p:nvSpPr>
          <p:cNvPr id="56" name="Line 51"/>
          <p:cNvSpPr>
            <a:spLocks noChangeShapeType="1"/>
          </p:cNvSpPr>
          <p:nvPr/>
        </p:nvSpPr>
        <p:spPr bwMode="auto">
          <a:xfrm>
            <a:off x="5322764" y="2477270"/>
            <a:ext cx="590293"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8" name="Picture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4270" y="4096800"/>
            <a:ext cx="1440000" cy="219036"/>
          </a:xfrm>
          <a:prstGeom prst="rect">
            <a:avLst/>
          </a:prstGeom>
        </p:spPr>
      </p:pic>
      <p:sp>
        <p:nvSpPr>
          <p:cNvPr id="85" name="TextBox 84"/>
          <p:cNvSpPr txBox="1"/>
          <p:nvPr/>
        </p:nvSpPr>
        <p:spPr>
          <a:xfrm>
            <a:off x="900113" y="1406058"/>
            <a:ext cx="193770" cy="260774"/>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I</a:t>
            </a:r>
            <a:endParaRPr lang="en-GB" b="1" dirty="0">
              <a:solidFill>
                <a:srgbClr val="C0504D"/>
              </a:solidFill>
              <a:latin typeface="Symbol" panose="05050102010706020507" pitchFamily="18" charset="2"/>
            </a:endParaRPr>
          </a:p>
        </p:txBody>
      </p:sp>
      <p:sp>
        <p:nvSpPr>
          <p:cNvPr id="86" name="TextBox 85"/>
          <p:cNvSpPr txBox="1"/>
          <p:nvPr/>
        </p:nvSpPr>
        <p:spPr>
          <a:xfrm>
            <a:off x="900995" y="3134167"/>
            <a:ext cx="263943" cy="260774"/>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Q</a:t>
            </a:r>
            <a:endParaRPr lang="en-GB" b="1" dirty="0">
              <a:solidFill>
                <a:srgbClr val="C0504D"/>
              </a:solidFill>
              <a:latin typeface="Symbol" panose="05050102010706020507" pitchFamily="18" charset="2"/>
            </a:endParaRPr>
          </a:p>
        </p:txBody>
      </p:sp>
      <p:sp>
        <p:nvSpPr>
          <p:cNvPr id="97" name="Right Arrow 96"/>
          <p:cNvSpPr/>
          <p:nvPr/>
        </p:nvSpPr>
        <p:spPr>
          <a:xfrm>
            <a:off x="3779957" y="2382541"/>
            <a:ext cx="672235" cy="170406"/>
          </a:xfrm>
          <a:prstGeom prst="rightArrow">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1" name="Group 60"/>
          <p:cNvGrpSpPr/>
          <p:nvPr/>
        </p:nvGrpSpPr>
        <p:grpSpPr>
          <a:xfrm flipH="1">
            <a:off x="4455567" y="2190467"/>
            <a:ext cx="878400" cy="586273"/>
            <a:chOff x="3711543" y="2057887"/>
            <a:chExt cx="878975" cy="586273"/>
          </a:xfrm>
        </p:grpSpPr>
        <p:sp>
          <p:nvSpPr>
            <p:cNvPr id="63" name="Rectangle 48"/>
            <p:cNvSpPr>
              <a:spLocks noChangeArrowheads="1"/>
            </p:cNvSpPr>
            <p:nvPr/>
          </p:nvSpPr>
          <p:spPr bwMode="auto">
            <a:xfrm>
              <a:off x="4007318" y="2060960"/>
              <a:ext cx="583200" cy="5832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69" name="Straight Connector 68"/>
            <p:cNvCxnSpPr/>
            <p:nvPr/>
          </p:nvCxnSpPr>
          <p:spPr>
            <a:xfrm>
              <a:off x="4007318" y="2069306"/>
              <a:ext cx="0" cy="56435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3711543" y="2057887"/>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3712226" y="2351419"/>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8" name="Group 97"/>
          <p:cNvGrpSpPr/>
          <p:nvPr/>
        </p:nvGrpSpPr>
        <p:grpSpPr>
          <a:xfrm rot="2700000">
            <a:off x="1887071" y="1335133"/>
            <a:ext cx="528153" cy="527882"/>
            <a:chOff x="3352800" y="4495800"/>
            <a:chExt cx="572166" cy="571872"/>
          </a:xfrm>
        </p:grpSpPr>
        <p:sp>
          <p:nvSpPr>
            <p:cNvPr id="102" name="Oval 101"/>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109" name="Straight Connector 108"/>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p:nvGrpSpPr>
        <p:grpSpPr>
          <a:xfrm rot="2700000">
            <a:off x="1885759" y="3064105"/>
            <a:ext cx="528153" cy="527882"/>
            <a:chOff x="3352800" y="4495800"/>
            <a:chExt cx="572166" cy="571872"/>
          </a:xfrm>
        </p:grpSpPr>
        <p:sp>
          <p:nvSpPr>
            <p:cNvPr id="115" name="Oval 114"/>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116" name="Straight Connector 115"/>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TextBox 90"/>
          <p:cNvSpPr txBox="1"/>
          <p:nvPr/>
        </p:nvSpPr>
        <p:spPr>
          <a:xfrm>
            <a:off x="4450871" y="2301664"/>
            <a:ext cx="659028" cy="369332"/>
          </a:xfrm>
          <a:prstGeom prst="rect">
            <a:avLst/>
          </a:prstGeom>
          <a:noFill/>
        </p:spPr>
        <p:txBody>
          <a:bodyPr wrap="none" rtlCol="0">
            <a:spAutoFit/>
          </a:bodyPr>
          <a:lstStyle/>
          <a:p>
            <a:pPr algn="ctr"/>
            <a:r>
              <a:rPr lang="en-GB" b="1" dirty="0">
                <a:latin typeface="Constantia" panose="02030602050306030303" pitchFamily="18" charset="0"/>
              </a:rPr>
              <a:t>DAC</a:t>
            </a:r>
          </a:p>
        </p:txBody>
      </p:sp>
      <p:grpSp>
        <p:nvGrpSpPr>
          <p:cNvPr id="54" name="Group 53"/>
          <p:cNvGrpSpPr/>
          <p:nvPr/>
        </p:nvGrpSpPr>
        <p:grpSpPr>
          <a:xfrm>
            <a:off x="3260349" y="2205426"/>
            <a:ext cx="528153" cy="527882"/>
            <a:chOff x="3352800" y="4495800"/>
            <a:chExt cx="572166" cy="571872"/>
          </a:xfrm>
        </p:grpSpPr>
        <p:sp>
          <p:nvSpPr>
            <p:cNvPr id="55" name="Oval 54"/>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57" name="Straight Connector 56"/>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9" name="Right Arrow 88"/>
          <p:cNvSpPr/>
          <p:nvPr/>
        </p:nvSpPr>
        <p:spPr>
          <a:xfrm rot="5400000">
            <a:off x="3209382" y="1799110"/>
            <a:ext cx="629471"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Right Arrow 89"/>
          <p:cNvSpPr/>
          <p:nvPr/>
        </p:nvSpPr>
        <p:spPr>
          <a:xfrm rot="16200000">
            <a:off x="3209857" y="2966185"/>
            <a:ext cx="636160"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6" name="Picture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7719" y="2223780"/>
            <a:ext cx="1840369" cy="484204"/>
          </a:xfrm>
          <a:prstGeom prst="rect">
            <a:avLst/>
          </a:prstGeom>
        </p:spPr>
      </p:pic>
    </p:spTree>
    <p:extLst>
      <p:ext uri="{BB962C8B-B14F-4D97-AF65-F5344CB8AC3E}">
        <p14:creationId xmlns:p14="http://schemas.microsoft.com/office/powerpoint/2010/main" val="236831627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9695" y="2350800"/>
            <a:ext cx="1440000" cy="215787"/>
          </a:xfrm>
          <a:prstGeom prst="rect">
            <a:avLst/>
          </a:prstGeom>
        </p:spPr>
      </p:pic>
      <p:sp>
        <p:nvSpPr>
          <p:cNvPr id="41" name="Rectangle 7"/>
          <p:cNvSpPr>
            <a:spLocks noChangeArrowheads="1"/>
          </p:cNvSpPr>
          <p:nvPr/>
        </p:nvSpPr>
        <p:spPr bwMode="auto">
          <a:xfrm>
            <a:off x="539750" y="662357"/>
            <a:ext cx="8064500"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Convert I/Q data into modulated RF signal</a:t>
            </a: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Perfect </a:t>
            </a:r>
            <a:r>
              <a:rPr lang="en-GB" sz="2100" b="1" dirty="0">
                <a:solidFill>
                  <a:srgbClr val="C0504D"/>
                </a:solidFill>
                <a:latin typeface="Constantia" pitchFamily="18" charset="0"/>
                <a:cs typeface="Times New Roman" pitchFamily="18" charset="0"/>
                <a:sym typeface="Wingdings" pitchFamily="2" charset="2"/>
              </a:rPr>
              <a:t>I/Q symmetry difficult to achieve </a:t>
            </a:r>
          </a:p>
          <a:p>
            <a:pPr marL="342900"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Up-conversion of digital signal to a high RF frequency</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94" name="Right Arrow 93"/>
          <p:cNvSpPr/>
          <p:nvPr/>
        </p:nvSpPr>
        <p:spPr>
          <a:xfrm>
            <a:off x="1205377" y="1506000"/>
            <a:ext cx="669600"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Right Arrow 94"/>
          <p:cNvSpPr/>
          <p:nvPr/>
        </p:nvSpPr>
        <p:spPr>
          <a:xfrm>
            <a:off x="1205068" y="3244800"/>
            <a:ext cx="670071" cy="1704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Inverse receiver: vector modulator</a:t>
            </a:r>
            <a:endParaRPr lang="en-GB" sz="3200" dirty="0">
              <a:solidFill>
                <a:srgbClr val="1F497D"/>
              </a:solidFill>
              <a:latin typeface="Constantia" pitchFamily="18" charset="0"/>
            </a:endParaRPr>
          </a:p>
        </p:txBody>
      </p:sp>
      <p:sp>
        <p:nvSpPr>
          <p:cNvPr id="56" name="Line 51"/>
          <p:cNvSpPr>
            <a:spLocks noChangeShapeType="1"/>
          </p:cNvSpPr>
          <p:nvPr/>
        </p:nvSpPr>
        <p:spPr bwMode="auto">
          <a:xfrm>
            <a:off x="5322764" y="2477270"/>
            <a:ext cx="590293"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8" name="Picture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9695" y="4096800"/>
            <a:ext cx="1440000" cy="219036"/>
          </a:xfrm>
          <a:prstGeom prst="rect">
            <a:avLst/>
          </a:prstGeom>
        </p:spPr>
      </p:pic>
      <p:sp>
        <p:nvSpPr>
          <p:cNvPr id="85" name="TextBox 84"/>
          <p:cNvSpPr txBox="1"/>
          <p:nvPr/>
        </p:nvSpPr>
        <p:spPr>
          <a:xfrm>
            <a:off x="900113" y="1406058"/>
            <a:ext cx="193770" cy="260774"/>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I</a:t>
            </a:r>
            <a:endParaRPr lang="en-GB" b="1" dirty="0">
              <a:solidFill>
                <a:srgbClr val="C0504D"/>
              </a:solidFill>
              <a:latin typeface="Symbol" panose="05050102010706020507" pitchFamily="18" charset="2"/>
            </a:endParaRPr>
          </a:p>
        </p:txBody>
      </p:sp>
      <p:sp>
        <p:nvSpPr>
          <p:cNvPr id="86" name="TextBox 85"/>
          <p:cNvSpPr txBox="1"/>
          <p:nvPr/>
        </p:nvSpPr>
        <p:spPr>
          <a:xfrm>
            <a:off x="900995" y="3134167"/>
            <a:ext cx="263943" cy="260774"/>
          </a:xfrm>
          <a:prstGeom prst="rect">
            <a:avLst/>
          </a:prstGeom>
          <a:noFill/>
        </p:spPr>
        <p:txBody>
          <a:bodyPr wrap="none" rtlCol="0">
            <a:spAutoFit/>
          </a:bodyPr>
          <a:lstStyle/>
          <a:p>
            <a:pPr algn="ctr"/>
            <a:r>
              <a:rPr lang="en-GB" b="1" i="1" dirty="0">
                <a:solidFill>
                  <a:srgbClr val="C0504D"/>
                </a:solidFill>
                <a:latin typeface="Constantia" panose="02030602050306030303" pitchFamily="18" charset="0"/>
              </a:rPr>
              <a:t>Q</a:t>
            </a:r>
            <a:endParaRPr lang="en-GB" b="1" dirty="0">
              <a:solidFill>
                <a:srgbClr val="C0504D"/>
              </a:solidFill>
              <a:latin typeface="Symbol" panose="05050102010706020507" pitchFamily="18" charset="2"/>
            </a:endParaRPr>
          </a:p>
        </p:txBody>
      </p:sp>
      <p:grpSp>
        <p:nvGrpSpPr>
          <p:cNvPr id="61" name="Group 60"/>
          <p:cNvGrpSpPr/>
          <p:nvPr/>
        </p:nvGrpSpPr>
        <p:grpSpPr>
          <a:xfrm flipH="1">
            <a:off x="1863340" y="1310417"/>
            <a:ext cx="878400" cy="586273"/>
            <a:chOff x="3711543" y="2057887"/>
            <a:chExt cx="878975" cy="586273"/>
          </a:xfrm>
        </p:grpSpPr>
        <p:sp>
          <p:nvSpPr>
            <p:cNvPr id="63" name="Rectangle 48"/>
            <p:cNvSpPr>
              <a:spLocks noChangeArrowheads="1"/>
            </p:cNvSpPr>
            <p:nvPr/>
          </p:nvSpPr>
          <p:spPr bwMode="auto">
            <a:xfrm>
              <a:off x="4007318" y="2060960"/>
              <a:ext cx="583200" cy="5832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69" name="Straight Connector 68"/>
            <p:cNvCxnSpPr/>
            <p:nvPr/>
          </p:nvCxnSpPr>
          <p:spPr>
            <a:xfrm>
              <a:off x="4007318" y="2069306"/>
              <a:ext cx="0" cy="56435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3711543" y="2057887"/>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3712226" y="2351419"/>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TextBox 90"/>
          <p:cNvSpPr txBox="1"/>
          <p:nvPr/>
        </p:nvSpPr>
        <p:spPr>
          <a:xfrm>
            <a:off x="1858644" y="1421614"/>
            <a:ext cx="659028" cy="369332"/>
          </a:xfrm>
          <a:prstGeom prst="rect">
            <a:avLst/>
          </a:prstGeom>
          <a:noFill/>
        </p:spPr>
        <p:txBody>
          <a:bodyPr wrap="none" rtlCol="0">
            <a:spAutoFit/>
          </a:bodyPr>
          <a:lstStyle/>
          <a:p>
            <a:pPr algn="ctr"/>
            <a:r>
              <a:rPr lang="en-GB" b="1" dirty="0">
                <a:latin typeface="Constantia" panose="02030602050306030303" pitchFamily="18" charset="0"/>
              </a:rPr>
              <a:t>DAC</a:t>
            </a:r>
          </a:p>
        </p:txBody>
      </p:sp>
      <p:grpSp>
        <p:nvGrpSpPr>
          <p:cNvPr id="54" name="Group 53"/>
          <p:cNvGrpSpPr/>
          <p:nvPr/>
        </p:nvGrpSpPr>
        <p:grpSpPr>
          <a:xfrm>
            <a:off x="4797049" y="2205426"/>
            <a:ext cx="528153" cy="527882"/>
            <a:chOff x="3352800" y="4495800"/>
            <a:chExt cx="572166" cy="571872"/>
          </a:xfrm>
        </p:grpSpPr>
        <p:sp>
          <p:nvSpPr>
            <p:cNvPr id="55" name="Oval 54"/>
            <p:cNvSpPr/>
            <p:nvPr/>
          </p:nvSpPr>
          <p:spPr>
            <a:xfrm>
              <a:off x="3352800" y="4495800"/>
              <a:ext cx="572166" cy="5718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692" tIns="0" rIns="99692" bIns="66462" rtlCol="0" anchor="ctr"/>
            <a:lstStyle/>
            <a:p>
              <a:endParaRPr lang="en-GB" sz="4985" dirty="0">
                <a:solidFill>
                  <a:prstClr val="black"/>
                </a:solidFill>
              </a:endParaRPr>
            </a:p>
          </p:txBody>
        </p:sp>
        <p:cxnSp>
          <p:nvCxnSpPr>
            <p:cNvPr id="57" name="Straight Connector 56"/>
            <p:cNvCxnSpPr/>
            <p:nvPr/>
          </p:nvCxnSpPr>
          <p:spPr>
            <a:xfrm flipV="1">
              <a:off x="3638883" y="4572000"/>
              <a:ext cx="0" cy="411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3419570" y="4781736"/>
              <a:ext cx="4379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7719" y="2223780"/>
            <a:ext cx="1840369" cy="484204"/>
          </a:xfrm>
          <a:prstGeom prst="rect">
            <a:avLst/>
          </a:prstGeom>
        </p:spPr>
      </p:pic>
      <p:grpSp>
        <p:nvGrpSpPr>
          <p:cNvPr id="37" name="Group 36"/>
          <p:cNvGrpSpPr/>
          <p:nvPr/>
        </p:nvGrpSpPr>
        <p:grpSpPr>
          <a:xfrm>
            <a:off x="3265761" y="1225709"/>
            <a:ext cx="763591" cy="763591"/>
            <a:chOff x="2276475" y="1676400"/>
            <a:chExt cx="914400" cy="914400"/>
          </a:xfrm>
        </p:grpSpPr>
        <p:sp>
          <p:nvSpPr>
            <p:cNvPr id="38" name="Rectangle 48"/>
            <p:cNvSpPr>
              <a:spLocks noChangeArrowheads="1"/>
            </p:cNvSpPr>
            <p:nvPr/>
          </p:nvSpPr>
          <p:spPr bwMode="auto">
            <a:xfrm>
              <a:off x="2276475" y="16764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 name="Line 49"/>
            <p:cNvSpPr>
              <a:spLocks noChangeShapeType="1"/>
            </p:cNvSpPr>
            <p:nvPr/>
          </p:nvSpPr>
          <p:spPr bwMode="auto">
            <a:xfrm>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Line 50"/>
            <p:cNvSpPr>
              <a:spLocks noChangeShapeType="1"/>
            </p:cNvSpPr>
            <p:nvPr/>
          </p:nvSpPr>
          <p:spPr bwMode="auto">
            <a:xfrm flipV="1">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3" name="Line 51"/>
          <p:cNvSpPr>
            <a:spLocks noChangeShapeType="1"/>
          </p:cNvSpPr>
          <p:nvPr/>
        </p:nvSpPr>
        <p:spPr bwMode="auto">
          <a:xfrm flipH="1" flipV="1">
            <a:off x="3650378" y="1989300"/>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4" name="Group 43"/>
          <p:cNvGrpSpPr/>
          <p:nvPr/>
        </p:nvGrpSpPr>
        <p:grpSpPr>
          <a:xfrm>
            <a:off x="3267352" y="2955287"/>
            <a:ext cx="763591" cy="763591"/>
            <a:chOff x="2276475" y="1676400"/>
            <a:chExt cx="914400" cy="914400"/>
          </a:xfrm>
        </p:grpSpPr>
        <p:sp>
          <p:nvSpPr>
            <p:cNvPr id="45" name="Rectangle 48"/>
            <p:cNvSpPr>
              <a:spLocks noChangeArrowheads="1"/>
            </p:cNvSpPr>
            <p:nvPr/>
          </p:nvSpPr>
          <p:spPr bwMode="auto">
            <a:xfrm>
              <a:off x="2276475" y="1676400"/>
              <a:ext cx="914400" cy="914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Line 49"/>
            <p:cNvSpPr>
              <a:spLocks noChangeShapeType="1"/>
            </p:cNvSpPr>
            <p:nvPr/>
          </p:nvSpPr>
          <p:spPr bwMode="auto">
            <a:xfrm>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Line 50"/>
            <p:cNvSpPr>
              <a:spLocks noChangeShapeType="1"/>
            </p:cNvSpPr>
            <p:nvPr/>
          </p:nvSpPr>
          <p:spPr bwMode="auto">
            <a:xfrm flipV="1">
              <a:off x="2276475" y="1676400"/>
              <a:ext cx="91440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8" name="Line 51"/>
          <p:cNvSpPr>
            <a:spLocks noChangeShapeType="1"/>
          </p:cNvSpPr>
          <p:nvPr/>
        </p:nvSpPr>
        <p:spPr bwMode="auto">
          <a:xfrm flipH="1" flipV="1">
            <a:off x="3650378" y="3736189"/>
            <a:ext cx="0" cy="36195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Line 51"/>
          <p:cNvSpPr>
            <a:spLocks noChangeShapeType="1"/>
          </p:cNvSpPr>
          <p:nvPr/>
        </p:nvSpPr>
        <p:spPr bwMode="auto">
          <a:xfrm flipV="1">
            <a:off x="2740294" y="1599088"/>
            <a:ext cx="523875"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 name="Line 51"/>
          <p:cNvSpPr>
            <a:spLocks noChangeShapeType="1"/>
          </p:cNvSpPr>
          <p:nvPr/>
        </p:nvSpPr>
        <p:spPr bwMode="auto">
          <a:xfrm flipV="1">
            <a:off x="2740294" y="3340553"/>
            <a:ext cx="523876"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3" name="Group 52"/>
          <p:cNvGrpSpPr/>
          <p:nvPr/>
        </p:nvGrpSpPr>
        <p:grpSpPr>
          <a:xfrm flipH="1">
            <a:off x="1864573" y="3047926"/>
            <a:ext cx="878400" cy="586273"/>
            <a:chOff x="3711543" y="2057887"/>
            <a:chExt cx="878975" cy="586273"/>
          </a:xfrm>
        </p:grpSpPr>
        <p:sp>
          <p:nvSpPr>
            <p:cNvPr id="60" name="Rectangle 48"/>
            <p:cNvSpPr>
              <a:spLocks noChangeArrowheads="1"/>
            </p:cNvSpPr>
            <p:nvPr/>
          </p:nvSpPr>
          <p:spPr bwMode="auto">
            <a:xfrm>
              <a:off x="4007318" y="2060960"/>
              <a:ext cx="583200" cy="5832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62" name="Straight Connector 61"/>
            <p:cNvCxnSpPr/>
            <p:nvPr/>
          </p:nvCxnSpPr>
          <p:spPr>
            <a:xfrm>
              <a:off x="4007318" y="2069306"/>
              <a:ext cx="0" cy="56435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711543" y="2057887"/>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3712226" y="2351419"/>
              <a:ext cx="291600" cy="29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6" name="TextBox 65"/>
          <p:cNvSpPr txBox="1"/>
          <p:nvPr/>
        </p:nvSpPr>
        <p:spPr>
          <a:xfrm>
            <a:off x="1857373" y="3159123"/>
            <a:ext cx="659028" cy="369332"/>
          </a:xfrm>
          <a:prstGeom prst="rect">
            <a:avLst/>
          </a:prstGeom>
          <a:noFill/>
        </p:spPr>
        <p:txBody>
          <a:bodyPr wrap="none" rtlCol="0">
            <a:spAutoFit/>
          </a:bodyPr>
          <a:lstStyle/>
          <a:p>
            <a:pPr algn="ctr"/>
            <a:r>
              <a:rPr lang="en-GB" b="1" dirty="0">
                <a:latin typeface="Constantia" panose="02030602050306030303" pitchFamily="18" charset="0"/>
              </a:rPr>
              <a:t>DAC</a:t>
            </a:r>
          </a:p>
        </p:txBody>
      </p:sp>
      <p:sp>
        <p:nvSpPr>
          <p:cNvPr id="67" name="Line 51"/>
          <p:cNvSpPr>
            <a:spLocks noChangeShapeType="1"/>
          </p:cNvSpPr>
          <p:nvPr/>
        </p:nvSpPr>
        <p:spPr bwMode="auto">
          <a:xfrm flipH="1" flipV="1">
            <a:off x="5059715" y="2733304"/>
            <a:ext cx="0" cy="619496"/>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 name="Line 51"/>
          <p:cNvSpPr>
            <a:spLocks noChangeShapeType="1"/>
          </p:cNvSpPr>
          <p:nvPr/>
        </p:nvSpPr>
        <p:spPr bwMode="auto">
          <a:xfrm flipH="1">
            <a:off x="5060438" y="1583531"/>
            <a:ext cx="0" cy="619804"/>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 name="Line 51"/>
          <p:cNvSpPr>
            <a:spLocks noChangeShapeType="1"/>
          </p:cNvSpPr>
          <p:nvPr/>
        </p:nvSpPr>
        <p:spPr bwMode="auto">
          <a:xfrm flipV="1">
            <a:off x="4029352" y="1598061"/>
            <a:ext cx="1033186"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 name="Line 51"/>
          <p:cNvSpPr>
            <a:spLocks noChangeShapeType="1"/>
          </p:cNvSpPr>
          <p:nvPr/>
        </p:nvSpPr>
        <p:spPr bwMode="auto">
          <a:xfrm flipV="1">
            <a:off x="4029351" y="3339526"/>
            <a:ext cx="1030363"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40882176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Beam phase loop</a:t>
            </a:r>
          </a:p>
        </p:txBody>
      </p:sp>
    </p:spTree>
    <p:extLst>
      <p:ext uri="{BB962C8B-B14F-4D97-AF65-F5344CB8AC3E}">
        <p14:creationId xmlns:p14="http://schemas.microsoft.com/office/powerpoint/2010/main" val="344052833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241" name="Text Box 73"/>
          <p:cNvSpPr txBox="1">
            <a:spLocks noChangeArrowheads="1"/>
          </p:cNvSpPr>
          <p:nvPr/>
        </p:nvSpPr>
        <p:spPr bwMode="auto">
          <a:xfrm>
            <a:off x="458179" y="2668193"/>
            <a:ext cx="921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en-US" b="1" i="1" dirty="0">
                <a:latin typeface="Constantia" panose="02030602050306030303" pitchFamily="18" charset="0"/>
              </a:rPr>
              <a:t>f</a:t>
            </a:r>
            <a:r>
              <a:rPr lang="en-US" altLang="en-US" b="1" baseline="-25000" dirty="0">
                <a:latin typeface="Constantia" panose="02030602050306030303" pitchFamily="18" charset="0"/>
              </a:rPr>
              <a:t>in</a:t>
            </a:r>
            <a:r>
              <a:rPr lang="en-US" altLang="en-US" b="1" dirty="0">
                <a:latin typeface="Constantia" panose="02030602050306030303" pitchFamily="18" charset="0"/>
              </a:rPr>
              <a:t>, </a:t>
            </a:r>
            <a:r>
              <a:rPr lang="en-US" altLang="en-US" b="1" dirty="0">
                <a:latin typeface="Symbol" panose="05050102010706020507" pitchFamily="18" charset="2"/>
              </a:rPr>
              <a:t>f</a:t>
            </a:r>
            <a:r>
              <a:rPr lang="en-US" altLang="en-US" b="1" baseline="-25000" dirty="0">
                <a:latin typeface="Constantia" panose="02030602050306030303" pitchFamily="18" charset="0"/>
              </a:rPr>
              <a:t>in</a:t>
            </a:r>
          </a:p>
        </p:txBody>
      </p:sp>
      <p:grpSp>
        <p:nvGrpSpPr>
          <p:cNvPr id="647201" name="Group 33"/>
          <p:cNvGrpSpPr>
            <a:grpSpLocks/>
          </p:cNvGrpSpPr>
          <p:nvPr/>
        </p:nvGrpSpPr>
        <p:grpSpPr bwMode="auto">
          <a:xfrm>
            <a:off x="1968094" y="2467463"/>
            <a:ext cx="844062" cy="844062"/>
            <a:chOff x="2592" y="1920"/>
            <a:chExt cx="576" cy="576"/>
          </a:xfrm>
        </p:grpSpPr>
        <p:sp>
          <p:nvSpPr>
            <p:cNvPr id="647199"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endParaRPr>
            </a:p>
          </p:txBody>
        </p:sp>
        <p:sp>
          <p:nvSpPr>
            <p:cNvPr id="647200" name="Text Box 32"/>
            <p:cNvSpPr txBox="1">
              <a:spLocks noChangeArrowheads="1"/>
            </p:cNvSpPr>
            <p:nvPr/>
          </p:nvSpPr>
          <p:spPr bwMode="auto">
            <a:xfrm>
              <a:off x="2663" y="2016"/>
              <a:ext cx="403"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585" b="1" dirty="0" err="1">
                  <a:latin typeface="Symbol" panose="05050102010706020507" pitchFamily="18" charset="2"/>
                </a:rPr>
                <a:t>Df</a:t>
              </a:r>
              <a:endParaRPr lang="en-US" altLang="en-US" sz="2585" b="1" dirty="0">
                <a:latin typeface="Symbol" panose="05050102010706020507" pitchFamily="18" charset="2"/>
              </a:endParaRPr>
            </a:p>
          </p:txBody>
        </p:sp>
      </p:grpSp>
      <p:sp>
        <p:nvSpPr>
          <p:cNvPr id="647205" name="Line 37"/>
          <p:cNvSpPr>
            <a:spLocks noChangeShapeType="1"/>
          </p:cNvSpPr>
          <p:nvPr/>
        </p:nvSpPr>
        <p:spPr bwMode="auto">
          <a:xfrm>
            <a:off x="1405386" y="2882600"/>
            <a:ext cx="562708"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sp>
        <p:nvSpPr>
          <p:cNvPr id="647206" name="Line 38"/>
          <p:cNvSpPr>
            <a:spLocks noChangeShapeType="1"/>
          </p:cNvSpPr>
          <p:nvPr/>
        </p:nvSpPr>
        <p:spPr bwMode="auto">
          <a:xfrm flipV="1">
            <a:off x="2390125" y="3311522"/>
            <a:ext cx="0" cy="800919"/>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sp>
        <p:nvSpPr>
          <p:cNvPr id="51"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Electronic phase-locked loop</a:t>
            </a:r>
            <a:endParaRPr lang="en-GB" sz="3200" dirty="0">
              <a:solidFill>
                <a:srgbClr val="1F497D"/>
              </a:solidFill>
              <a:latin typeface="Constantia" pitchFamily="18" charset="0"/>
            </a:endParaRPr>
          </a:p>
        </p:txBody>
      </p:sp>
      <p:grpSp>
        <p:nvGrpSpPr>
          <p:cNvPr id="77" name="Group 33"/>
          <p:cNvGrpSpPr>
            <a:grpSpLocks/>
          </p:cNvGrpSpPr>
          <p:nvPr/>
        </p:nvGrpSpPr>
        <p:grpSpPr bwMode="auto">
          <a:xfrm>
            <a:off x="3961994" y="2420575"/>
            <a:ext cx="844062" cy="923194"/>
            <a:chOff x="2592" y="1888"/>
            <a:chExt cx="576" cy="630"/>
          </a:xfrm>
        </p:grpSpPr>
        <p:sp>
          <p:nvSpPr>
            <p:cNvPr id="78"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endParaRPr>
            </a:p>
          </p:txBody>
        </p:sp>
        <p:sp>
          <p:nvSpPr>
            <p:cNvPr id="80" name="Text Box 32"/>
            <p:cNvSpPr txBox="1">
              <a:spLocks noChangeArrowheads="1"/>
            </p:cNvSpPr>
            <p:nvPr/>
          </p:nvSpPr>
          <p:spPr bwMode="auto">
            <a:xfrm>
              <a:off x="2592" y="1888"/>
              <a:ext cx="576" cy="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dirty="0">
                  <a:latin typeface="Constantia" panose="02030602050306030303" pitchFamily="18" charset="0"/>
                </a:rPr>
                <a:t>Loop filter, </a:t>
              </a:r>
              <a:r>
                <a:rPr lang="en-US" altLang="en-US" b="1" i="1" dirty="0">
                  <a:latin typeface="Constantia" panose="02030602050306030303" pitchFamily="18" charset="0"/>
                </a:rPr>
                <a:t>H</a:t>
              </a:r>
              <a:r>
                <a:rPr lang="en-US" altLang="en-US" b="1" dirty="0">
                  <a:latin typeface="Constantia" panose="02030602050306030303" pitchFamily="18" charset="0"/>
                </a:rPr>
                <a:t>(</a:t>
              </a:r>
              <a:r>
                <a:rPr lang="en-US" altLang="en-US" b="1" dirty="0">
                  <a:latin typeface="Symbol" panose="05050102010706020507" pitchFamily="18" charset="2"/>
                </a:rPr>
                <a:t>w</a:t>
              </a:r>
              <a:r>
                <a:rPr lang="en-US" altLang="en-US" b="1" dirty="0">
                  <a:latin typeface="Constantia" panose="02030602050306030303" pitchFamily="18" charset="0"/>
                </a:rPr>
                <a:t>)</a:t>
              </a:r>
            </a:p>
          </p:txBody>
        </p:sp>
      </p:grpSp>
      <p:sp>
        <p:nvSpPr>
          <p:cNvPr id="86" name="Line 37"/>
          <p:cNvSpPr>
            <a:spLocks noChangeShapeType="1"/>
          </p:cNvSpPr>
          <p:nvPr/>
        </p:nvSpPr>
        <p:spPr bwMode="auto">
          <a:xfrm>
            <a:off x="2812157" y="2882600"/>
            <a:ext cx="1147638"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sp>
        <p:nvSpPr>
          <p:cNvPr id="87" name="Line 37"/>
          <p:cNvSpPr>
            <a:spLocks noChangeShapeType="1"/>
          </p:cNvSpPr>
          <p:nvPr/>
        </p:nvSpPr>
        <p:spPr bwMode="auto">
          <a:xfrm>
            <a:off x="4803857" y="2882600"/>
            <a:ext cx="690439"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grpSp>
        <p:nvGrpSpPr>
          <p:cNvPr id="88" name="Group 33"/>
          <p:cNvGrpSpPr>
            <a:grpSpLocks/>
          </p:cNvGrpSpPr>
          <p:nvPr/>
        </p:nvGrpSpPr>
        <p:grpSpPr bwMode="auto">
          <a:xfrm>
            <a:off x="5498693" y="2467463"/>
            <a:ext cx="844062" cy="844063"/>
            <a:chOff x="2592" y="1920"/>
            <a:chExt cx="576" cy="576"/>
          </a:xfrm>
        </p:grpSpPr>
        <p:sp>
          <p:nvSpPr>
            <p:cNvPr id="89" name="Rectangle 31"/>
            <p:cNvSpPr>
              <a:spLocks noChangeArrowheads="1"/>
            </p:cNvSpPr>
            <p:nvPr/>
          </p:nvSpPr>
          <p:spPr bwMode="auto">
            <a:xfrm>
              <a:off x="2592" y="1920"/>
              <a:ext cx="576" cy="5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endParaRPr>
            </a:p>
          </p:txBody>
        </p:sp>
        <p:sp>
          <p:nvSpPr>
            <p:cNvPr id="90" name="Text Box 32"/>
            <p:cNvSpPr txBox="1">
              <a:spLocks noChangeArrowheads="1"/>
            </p:cNvSpPr>
            <p:nvPr/>
          </p:nvSpPr>
          <p:spPr bwMode="auto">
            <a:xfrm>
              <a:off x="2592" y="2078"/>
              <a:ext cx="576"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dirty="0">
                  <a:latin typeface="Constantia" panose="02030602050306030303" pitchFamily="18" charset="0"/>
                </a:rPr>
                <a:t>VCO</a:t>
              </a:r>
            </a:p>
          </p:txBody>
        </p:sp>
      </p:grpSp>
      <p:sp>
        <p:nvSpPr>
          <p:cNvPr id="92" name="Line 38"/>
          <p:cNvSpPr>
            <a:spLocks noChangeShapeType="1"/>
          </p:cNvSpPr>
          <p:nvPr/>
        </p:nvSpPr>
        <p:spPr bwMode="auto">
          <a:xfrm flipV="1">
            <a:off x="6738002" y="2878506"/>
            <a:ext cx="0" cy="1237881"/>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sp>
        <p:nvSpPr>
          <p:cNvPr id="93" name="Line 37"/>
          <p:cNvSpPr>
            <a:spLocks noChangeShapeType="1"/>
          </p:cNvSpPr>
          <p:nvPr/>
        </p:nvSpPr>
        <p:spPr bwMode="auto">
          <a:xfrm>
            <a:off x="6342755" y="2882600"/>
            <a:ext cx="943870"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grpSp>
        <p:nvGrpSpPr>
          <p:cNvPr id="94" name="Group 92"/>
          <p:cNvGrpSpPr>
            <a:grpSpLocks/>
          </p:cNvGrpSpPr>
          <p:nvPr/>
        </p:nvGrpSpPr>
        <p:grpSpPr bwMode="auto">
          <a:xfrm>
            <a:off x="6319594" y="4265764"/>
            <a:ext cx="2321169" cy="860181"/>
            <a:chOff x="4464" y="480"/>
            <a:chExt cx="1584" cy="587"/>
          </a:xfrm>
        </p:grpSpPr>
        <p:sp>
          <p:nvSpPr>
            <p:cNvPr id="95" name="Line 87"/>
            <p:cNvSpPr>
              <a:spLocks noChangeShapeType="1"/>
            </p:cNvSpPr>
            <p:nvPr/>
          </p:nvSpPr>
          <p:spPr bwMode="auto">
            <a:xfrm>
              <a:off x="4608" y="653"/>
              <a:ext cx="384"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sp>
          <p:nvSpPr>
            <p:cNvPr id="96" name="Text Box 88"/>
            <p:cNvSpPr txBox="1">
              <a:spLocks noChangeArrowheads="1"/>
            </p:cNvSpPr>
            <p:nvPr/>
          </p:nvSpPr>
          <p:spPr bwMode="auto">
            <a:xfrm>
              <a:off x="4992" y="528"/>
              <a:ext cx="672" cy="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rPr>
                <a:t>RF</a:t>
              </a:r>
              <a:endParaRPr lang="en-US" altLang="en-US" sz="1846" b="1" baseline="-25000" dirty="0">
                <a:latin typeface="Constantia" panose="02030602050306030303" pitchFamily="18" charset="0"/>
              </a:endParaRPr>
            </a:p>
          </p:txBody>
        </p:sp>
        <p:sp>
          <p:nvSpPr>
            <p:cNvPr id="97" name="Line 89"/>
            <p:cNvSpPr>
              <a:spLocks noChangeShapeType="1"/>
            </p:cNvSpPr>
            <p:nvPr/>
          </p:nvSpPr>
          <p:spPr bwMode="auto">
            <a:xfrm>
              <a:off x="4608" y="893"/>
              <a:ext cx="384" cy="0"/>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sp>
          <p:nvSpPr>
            <p:cNvPr id="98" name="Text Box 90"/>
            <p:cNvSpPr txBox="1">
              <a:spLocks noChangeArrowheads="1"/>
            </p:cNvSpPr>
            <p:nvPr/>
          </p:nvSpPr>
          <p:spPr bwMode="auto">
            <a:xfrm>
              <a:off x="4992" y="768"/>
              <a:ext cx="1056" cy="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846" b="1" dirty="0">
                  <a:latin typeface="Constantia" panose="02030602050306030303" pitchFamily="18" charset="0"/>
                </a:rPr>
                <a:t>Slow signal</a:t>
              </a:r>
              <a:endParaRPr lang="en-US" altLang="en-US" sz="1846" b="1" baseline="-25000" dirty="0">
                <a:latin typeface="Constantia" panose="02030602050306030303" pitchFamily="18" charset="0"/>
              </a:endParaRPr>
            </a:p>
          </p:txBody>
        </p:sp>
        <p:sp>
          <p:nvSpPr>
            <p:cNvPr id="99" name="Rectangle 91"/>
            <p:cNvSpPr>
              <a:spLocks noChangeArrowheads="1"/>
            </p:cNvSpPr>
            <p:nvPr/>
          </p:nvSpPr>
          <p:spPr bwMode="auto">
            <a:xfrm>
              <a:off x="4464" y="480"/>
              <a:ext cx="1584" cy="587"/>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662">
                <a:latin typeface="Constantia" panose="02030602050306030303" pitchFamily="18" charset="0"/>
              </a:endParaRPr>
            </a:p>
          </p:txBody>
        </p:sp>
      </p:grpSp>
      <p:sp>
        <p:nvSpPr>
          <p:cNvPr id="31" name="Rectangle 7"/>
          <p:cNvSpPr>
            <a:spLocks noChangeArrowheads="1"/>
          </p:cNvSpPr>
          <p:nvPr/>
        </p:nvSpPr>
        <p:spPr bwMode="auto">
          <a:xfrm>
            <a:off x="539750" y="662357"/>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Frequency re-generation and multiplication</a:t>
            </a: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Voltage controlled oscillator (VCO) locked in phase to input</a:t>
            </a:r>
            <a:endParaRPr lang="en-US" sz="2000" b="1" dirty="0">
              <a:latin typeface="Constantia" pitchFamily="18" charset="0"/>
              <a:cs typeface="Times New Roman" pitchFamily="18" charset="0"/>
              <a:sym typeface="Wingdings" pitchFamily="2" charset="2"/>
            </a:endParaRPr>
          </a:p>
        </p:txBody>
      </p:sp>
      <p:sp>
        <p:nvSpPr>
          <p:cNvPr id="32" name="Text Box 73"/>
          <p:cNvSpPr txBox="1">
            <a:spLocks noChangeArrowheads="1"/>
          </p:cNvSpPr>
          <p:nvPr/>
        </p:nvSpPr>
        <p:spPr bwMode="auto">
          <a:xfrm>
            <a:off x="7186817" y="2668193"/>
            <a:ext cx="10878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en-US" b="1" i="1" dirty="0" err="1">
                <a:latin typeface="Constantia" panose="02030602050306030303" pitchFamily="18" charset="0"/>
              </a:rPr>
              <a:t>f</a:t>
            </a:r>
            <a:r>
              <a:rPr lang="en-US" altLang="en-US" b="1" baseline="-25000" dirty="0" err="1">
                <a:latin typeface="Constantia" panose="02030602050306030303" pitchFamily="18" charset="0"/>
              </a:rPr>
              <a:t>out</a:t>
            </a:r>
            <a:r>
              <a:rPr lang="en-US" altLang="en-US" b="1" dirty="0">
                <a:latin typeface="Constantia" panose="02030602050306030303" pitchFamily="18" charset="0"/>
              </a:rPr>
              <a:t>, </a:t>
            </a:r>
            <a:r>
              <a:rPr lang="en-US" altLang="en-US" b="1" dirty="0" err="1">
                <a:latin typeface="Symbol" panose="05050102010706020507" pitchFamily="18" charset="2"/>
              </a:rPr>
              <a:t>f</a:t>
            </a:r>
            <a:r>
              <a:rPr lang="en-US" altLang="en-US" b="1" baseline="-25000" dirty="0" err="1">
                <a:latin typeface="Constantia" panose="02030602050306030303" pitchFamily="18" charset="0"/>
              </a:rPr>
              <a:t>out</a:t>
            </a:r>
            <a:endParaRPr lang="en-US" altLang="en-US" b="1" baseline="-25000" dirty="0">
              <a:latin typeface="Constantia" panose="02030602050306030303" pitchFamily="18" charset="0"/>
            </a:endParaRPr>
          </a:p>
        </p:txBody>
      </p:sp>
      <p:sp>
        <p:nvSpPr>
          <p:cNvPr id="35" name="Line 38"/>
          <p:cNvSpPr>
            <a:spLocks noChangeShapeType="1"/>
          </p:cNvSpPr>
          <p:nvPr/>
        </p:nvSpPr>
        <p:spPr bwMode="auto">
          <a:xfrm flipH="1">
            <a:off x="2390124" y="4113800"/>
            <a:ext cx="4352117"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sp>
        <p:nvSpPr>
          <p:cNvPr id="36" name="Text Box 73"/>
          <p:cNvSpPr txBox="1">
            <a:spLocks noChangeArrowheads="1"/>
          </p:cNvSpPr>
          <p:nvPr/>
        </p:nvSpPr>
        <p:spPr bwMode="auto">
          <a:xfrm>
            <a:off x="2055081" y="3452202"/>
            <a:ext cx="921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en-US" b="1" dirty="0" err="1">
                <a:latin typeface="Symbol" panose="05050102010706020507" pitchFamily="18" charset="2"/>
              </a:rPr>
              <a:t>f</a:t>
            </a:r>
            <a:r>
              <a:rPr lang="en-US" altLang="en-US" b="1" baseline="-25000" dirty="0" err="1">
                <a:latin typeface="Constantia" panose="02030602050306030303" pitchFamily="18" charset="0"/>
              </a:rPr>
              <a:t>VCO</a:t>
            </a:r>
            <a:endParaRPr lang="en-US" altLang="en-US" b="1" baseline="-25000" dirty="0">
              <a:latin typeface="Constantia" panose="02030602050306030303" pitchFamily="18" charset="0"/>
            </a:endParaRPr>
          </a:p>
        </p:txBody>
      </p:sp>
      <p:sp>
        <p:nvSpPr>
          <p:cNvPr id="37" name="Text Box 73"/>
          <p:cNvSpPr txBox="1">
            <a:spLocks noChangeArrowheads="1"/>
          </p:cNvSpPr>
          <p:nvPr/>
        </p:nvSpPr>
        <p:spPr bwMode="auto">
          <a:xfrm>
            <a:off x="2363341" y="2833675"/>
            <a:ext cx="160467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en-US" b="1" dirty="0">
                <a:latin typeface="Constantia" panose="02030602050306030303" pitchFamily="18" charset="0"/>
              </a:rPr>
              <a:t>~</a:t>
            </a:r>
            <a:r>
              <a:rPr lang="en-US" altLang="en-US" b="1" dirty="0">
                <a:latin typeface="Symbol" panose="05050102010706020507" pitchFamily="18" charset="2"/>
              </a:rPr>
              <a:t>f</a:t>
            </a:r>
            <a:r>
              <a:rPr lang="en-US" altLang="en-US" b="1" baseline="-25000" dirty="0">
                <a:latin typeface="Constantia" panose="02030602050306030303" pitchFamily="18" charset="0"/>
              </a:rPr>
              <a:t>in</a:t>
            </a:r>
            <a:r>
              <a:rPr lang="en-US" altLang="en-US" b="1" dirty="0">
                <a:latin typeface="Constantia" panose="02030602050306030303" pitchFamily="18" charset="0"/>
              </a:rPr>
              <a:t> - </a:t>
            </a:r>
            <a:r>
              <a:rPr lang="en-US" altLang="en-US" b="1" dirty="0" err="1">
                <a:latin typeface="Symbol" panose="05050102010706020507" pitchFamily="18" charset="2"/>
              </a:rPr>
              <a:t>f</a:t>
            </a:r>
            <a:r>
              <a:rPr lang="en-US" altLang="en-US" b="1" baseline="-25000" dirty="0" err="1">
                <a:latin typeface="Constantia" panose="02030602050306030303" pitchFamily="18" charset="0"/>
              </a:rPr>
              <a:t>VCO</a:t>
            </a:r>
            <a:endParaRPr lang="en-US" altLang="en-US" b="1" baseline="-25000" dirty="0">
              <a:latin typeface="Constantia" panose="02030602050306030303" pitchFamily="18" charset="0"/>
            </a:endParaRPr>
          </a:p>
        </p:txBody>
      </p:sp>
      <p:grpSp>
        <p:nvGrpSpPr>
          <p:cNvPr id="2" name="Group 1"/>
          <p:cNvGrpSpPr/>
          <p:nvPr/>
        </p:nvGrpSpPr>
        <p:grpSpPr>
          <a:xfrm>
            <a:off x="2390125" y="3669896"/>
            <a:ext cx="4353574" cy="886390"/>
            <a:chOff x="2390125" y="3339696"/>
            <a:chExt cx="4353574" cy="886390"/>
          </a:xfrm>
        </p:grpSpPr>
        <p:sp>
          <p:nvSpPr>
            <p:cNvPr id="81" name="Rectangle 31"/>
            <p:cNvSpPr>
              <a:spLocks noChangeArrowheads="1"/>
            </p:cNvSpPr>
            <p:nvPr/>
          </p:nvSpPr>
          <p:spPr bwMode="auto">
            <a:xfrm>
              <a:off x="3961994" y="3360211"/>
              <a:ext cx="844062" cy="844062"/>
            </a:xfrm>
            <a:prstGeom prst="rect">
              <a:avLst/>
            </a:prstGeom>
            <a:solidFill>
              <a:schemeClr val="bg1"/>
            </a:solidFill>
            <a:ln w="19050">
              <a:solidFill>
                <a:schemeClr val="tx1"/>
              </a:solidFill>
              <a:miter lim="800000"/>
              <a:headEnd/>
              <a:tailEnd/>
            </a:ln>
            <a:effectLst/>
          </p:spPr>
          <p:txBody>
            <a:bodyPr wrap="none" anchor="ctr"/>
            <a:lstStyle/>
            <a:p>
              <a:endParaRPr lang="en-US" sz="1662">
                <a:latin typeface="Constantia" panose="02030602050306030303" pitchFamily="18" charset="0"/>
              </a:endParaRPr>
            </a:p>
          </p:txBody>
        </p:sp>
        <p:sp>
          <p:nvSpPr>
            <p:cNvPr id="82" name="Text Box 32"/>
            <p:cNvSpPr txBox="1">
              <a:spLocks noChangeArrowheads="1"/>
            </p:cNvSpPr>
            <p:nvPr/>
          </p:nvSpPr>
          <p:spPr bwMode="auto">
            <a:xfrm>
              <a:off x="3940013" y="3339696"/>
              <a:ext cx="590550" cy="416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100" b="1" dirty="0">
                  <a:latin typeface="Constantia" panose="02030602050306030303" pitchFamily="18" charset="0"/>
                </a:rPr>
                <a:t>1</a:t>
              </a:r>
            </a:p>
          </p:txBody>
        </p:sp>
        <p:sp>
          <p:nvSpPr>
            <p:cNvPr id="83" name="Text Box 32"/>
            <p:cNvSpPr txBox="1">
              <a:spLocks noChangeArrowheads="1"/>
            </p:cNvSpPr>
            <p:nvPr/>
          </p:nvSpPr>
          <p:spPr bwMode="auto">
            <a:xfrm>
              <a:off x="4235288" y="3809917"/>
              <a:ext cx="590550" cy="416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en-US" sz="2100" b="1" i="1" dirty="0">
                  <a:latin typeface="Constantia" panose="02030602050306030303" pitchFamily="18" charset="0"/>
                </a:rPr>
                <a:t>n</a:t>
              </a:r>
            </a:p>
          </p:txBody>
        </p:sp>
        <p:cxnSp>
          <p:nvCxnSpPr>
            <p:cNvPr id="84" name="Straight Connector 83"/>
            <p:cNvCxnSpPr/>
            <p:nvPr/>
          </p:nvCxnSpPr>
          <p:spPr>
            <a:xfrm flipV="1">
              <a:off x="3961994" y="3360211"/>
              <a:ext cx="841863" cy="84406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Line 38"/>
            <p:cNvSpPr>
              <a:spLocks noChangeShapeType="1"/>
            </p:cNvSpPr>
            <p:nvPr/>
          </p:nvSpPr>
          <p:spPr bwMode="auto">
            <a:xfrm flipH="1">
              <a:off x="2390125" y="3784515"/>
              <a:ext cx="1565356" cy="0"/>
            </a:xfrm>
            <a:prstGeom prst="line">
              <a:avLst/>
            </a:prstGeom>
            <a:noFill/>
            <a:ln w="28575">
              <a:solidFill>
                <a:srgbClr val="0000FF"/>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sp>
          <p:nvSpPr>
            <p:cNvPr id="91" name="Line 38"/>
            <p:cNvSpPr>
              <a:spLocks noChangeShapeType="1"/>
            </p:cNvSpPr>
            <p:nvPr/>
          </p:nvSpPr>
          <p:spPr bwMode="auto">
            <a:xfrm flipH="1">
              <a:off x="4803856" y="3784513"/>
              <a:ext cx="1939843" cy="0"/>
            </a:xfrm>
            <a:prstGeom prst="line">
              <a:avLst/>
            </a:prstGeom>
            <a:noFill/>
            <a:ln w="28575">
              <a:solidFill>
                <a:srgbClr val="0000FF"/>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62">
                <a:latin typeface="Constantia" panose="02030602050306030303" pitchFamily="18" charset="0"/>
              </a:endParaRPr>
            </a:p>
          </p:txBody>
        </p:sp>
      </p:gr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9076" y="1690724"/>
            <a:ext cx="1921981" cy="684936"/>
          </a:xfrm>
          <a:prstGeom prst="rect">
            <a:avLst/>
          </a:prstGeom>
        </p:spPr>
      </p:pic>
      <p:sp>
        <p:nvSpPr>
          <p:cNvPr id="40" name="Rectangle 7"/>
          <p:cNvSpPr>
            <a:spLocks noChangeArrowheads="1"/>
          </p:cNvSpPr>
          <p:nvPr/>
        </p:nvSpPr>
        <p:spPr bwMode="auto">
          <a:xfrm>
            <a:off x="608664" y="5474707"/>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Fixed phase relationship: 		</a:t>
            </a:r>
            <a:r>
              <a:rPr lang="en-GB" sz="2100" b="1" dirty="0" err="1">
                <a:solidFill>
                  <a:srgbClr val="C0504D"/>
                </a:solidFill>
                <a:latin typeface="Symbol" panose="05050102010706020507" pitchFamily="18" charset="2"/>
                <a:cs typeface="Times New Roman" pitchFamily="18" charset="0"/>
                <a:sym typeface="Wingdings" pitchFamily="2" charset="2"/>
              </a:rPr>
              <a:t>f</a:t>
            </a:r>
            <a:r>
              <a:rPr lang="en-GB" sz="2100" b="1" baseline="-25000" dirty="0" err="1">
                <a:solidFill>
                  <a:srgbClr val="C0504D"/>
                </a:solidFill>
                <a:latin typeface="Constantia" pitchFamily="18" charset="0"/>
                <a:cs typeface="Times New Roman" pitchFamily="18" charset="0"/>
                <a:sym typeface="Wingdings" pitchFamily="2" charset="2"/>
              </a:rPr>
              <a:t>out</a:t>
            </a:r>
            <a:r>
              <a:rPr lang="en-GB" sz="2100" b="1" dirty="0">
                <a:solidFill>
                  <a:srgbClr val="C0504D"/>
                </a:solidFill>
                <a:latin typeface="Constantia" pitchFamily="18" charset="0"/>
                <a:cs typeface="Times New Roman" pitchFamily="18" charset="0"/>
                <a:sym typeface="Wingdings" pitchFamily="2" charset="2"/>
              </a:rPr>
              <a:t>/</a:t>
            </a:r>
            <a:r>
              <a:rPr lang="en-GB" sz="2100" b="1" i="1" dirty="0">
                <a:solidFill>
                  <a:srgbClr val="C0504D"/>
                </a:solidFill>
                <a:latin typeface="Constantia" pitchFamily="18" charset="0"/>
                <a:cs typeface="Times New Roman" pitchFamily="18" charset="0"/>
                <a:sym typeface="Wingdings" pitchFamily="2" charset="2"/>
              </a:rPr>
              <a:t>n</a:t>
            </a:r>
            <a:r>
              <a:rPr lang="en-GB" sz="2100" b="1" dirty="0">
                <a:solidFill>
                  <a:srgbClr val="C0504D"/>
                </a:solidFill>
                <a:latin typeface="Constantia" pitchFamily="18" charset="0"/>
                <a:cs typeface="Times New Roman" pitchFamily="18" charset="0"/>
                <a:sym typeface="Wingdings" pitchFamily="2" charset="2"/>
              </a:rPr>
              <a:t> – </a:t>
            </a:r>
            <a:r>
              <a:rPr lang="en-GB" sz="2100" b="1" dirty="0">
                <a:solidFill>
                  <a:srgbClr val="C0504D"/>
                </a:solidFill>
                <a:latin typeface="Symbol" panose="05050102010706020507" pitchFamily="18" charset="2"/>
                <a:cs typeface="Times New Roman" pitchFamily="18" charset="0"/>
                <a:sym typeface="Wingdings" pitchFamily="2" charset="2"/>
              </a:rPr>
              <a:t>f</a:t>
            </a:r>
            <a:r>
              <a:rPr lang="en-GB" sz="2100" b="1" baseline="-25000" dirty="0">
                <a:solidFill>
                  <a:srgbClr val="C0504D"/>
                </a:solidFill>
                <a:latin typeface="Constantia" pitchFamily="18" charset="0"/>
                <a:cs typeface="Times New Roman" pitchFamily="18" charset="0"/>
                <a:sym typeface="Wingdings" pitchFamily="2" charset="2"/>
              </a:rPr>
              <a:t>in</a:t>
            </a:r>
            <a:r>
              <a:rPr lang="en-GB" sz="2100" b="1" dirty="0">
                <a:solidFill>
                  <a:srgbClr val="C0504D"/>
                </a:solidFill>
                <a:latin typeface="Constantia" pitchFamily="18" charset="0"/>
                <a:cs typeface="Times New Roman" pitchFamily="18" charset="0"/>
                <a:sym typeface="Wingdings" pitchFamily="2" charset="2"/>
              </a:rPr>
              <a:t> = const.</a:t>
            </a:r>
          </a:p>
          <a:p>
            <a:pPr marL="342900" indent="-342900">
              <a:spcBef>
                <a:spcPct val="20000"/>
              </a:spcBef>
              <a:buClr>
                <a:schemeClr val="tx1"/>
              </a:buClr>
              <a:buFont typeface="Symbol" panose="05050102010706020507" pitchFamily="18" charset="2"/>
              <a:buChar char="®"/>
            </a:pPr>
            <a:r>
              <a:rPr lang="en-GB" sz="2000" b="1" dirty="0">
                <a:latin typeface="Constantia" pitchFamily="18" charset="0"/>
                <a:cs typeface="Times New Roman" pitchFamily="18" charset="0"/>
                <a:sym typeface="Wingdings" pitchFamily="2" charset="2"/>
              </a:rPr>
              <a:t>Optional divider:			</a:t>
            </a:r>
            <a:r>
              <a:rPr lang="en-GB" sz="2000" b="1" dirty="0">
                <a:solidFill>
                  <a:srgbClr val="C0504D"/>
                </a:solidFill>
                <a:latin typeface="Constantia" pitchFamily="18" charset="0"/>
                <a:cs typeface="Times New Roman" pitchFamily="18" charset="0"/>
                <a:sym typeface="Wingdings" pitchFamily="2" charset="2"/>
              </a:rPr>
              <a:t> </a:t>
            </a:r>
            <a:r>
              <a:rPr lang="en-GB" sz="2000" b="1" i="1" dirty="0" err="1">
                <a:solidFill>
                  <a:srgbClr val="C0504D"/>
                </a:solidFill>
                <a:latin typeface="Constantia" pitchFamily="18" charset="0"/>
                <a:cs typeface="Times New Roman" pitchFamily="18" charset="0"/>
                <a:sym typeface="Wingdings" pitchFamily="2" charset="2"/>
              </a:rPr>
              <a:t>f</a:t>
            </a:r>
            <a:r>
              <a:rPr lang="en-GB" sz="2000" b="1" baseline="-25000" dirty="0" err="1">
                <a:solidFill>
                  <a:srgbClr val="C0504D"/>
                </a:solidFill>
                <a:latin typeface="Constantia" pitchFamily="18" charset="0"/>
                <a:cs typeface="Times New Roman" pitchFamily="18" charset="0"/>
                <a:sym typeface="Wingdings" pitchFamily="2" charset="2"/>
              </a:rPr>
              <a:t>out</a:t>
            </a:r>
            <a:r>
              <a:rPr lang="en-GB" sz="2000" b="1" dirty="0">
                <a:solidFill>
                  <a:srgbClr val="C0504D"/>
                </a:solidFill>
                <a:latin typeface="Constantia" pitchFamily="18" charset="0"/>
                <a:cs typeface="Times New Roman" pitchFamily="18" charset="0"/>
                <a:sym typeface="Wingdings" pitchFamily="2" charset="2"/>
              </a:rPr>
              <a:t> = </a:t>
            </a:r>
            <a:r>
              <a:rPr lang="en-GB" sz="2000" b="1" i="1" dirty="0">
                <a:solidFill>
                  <a:srgbClr val="C0504D"/>
                </a:solidFill>
                <a:latin typeface="Constantia" pitchFamily="18" charset="0"/>
                <a:cs typeface="Times New Roman" pitchFamily="18" charset="0"/>
                <a:sym typeface="Wingdings" pitchFamily="2" charset="2"/>
              </a:rPr>
              <a:t>n</a:t>
            </a:r>
            <a:r>
              <a:rPr lang="en-GB" sz="2000" b="1" dirty="0">
                <a:solidFill>
                  <a:srgbClr val="C0504D"/>
                </a:solidFill>
                <a:latin typeface="Constantia" pitchFamily="18" charset="0"/>
                <a:cs typeface="Times New Roman" pitchFamily="18" charset="0"/>
                <a:sym typeface="Wingdings" pitchFamily="2" charset="2"/>
              </a:rPr>
              <a:t> · </a:t>
            </a:r>
            <a:r>
              <a:rPr lang="en-GB" sz="2000" b="1" i="1" dirty="0">
                <a:solidFill>
                  <a:srgbClr val="C0504D"/>
                </a:solidFill>
                <a:latin typeface="Constantia" pitchFamily="18" charset="0"/>
                <a:cs typeface="Times New Roman" pitchFamily="18" charset="0"/>
                <a:sym typeface="Wingdings" pitchFamily="2" charset="2"/>
              </a:rPr>
              <a:t>f</a:t>
            </a:r>
            <a:r>
              <a:rPr lang="en-GB" sz="2000" b="1" baseline="-25000" dirty="0">
                <a:solidFill>
                  <a:srgbClr val="C0504D"/>
                </a:solidFill>
                <a:latin typeface="Constantia" pitchFamily="18" charset="0"/>
                <a:cs typeface="Times New Roman" pitchFamily="18" charset="0"/>
                <a:sym typeface="Wingdings" pitchFamily="2" charset="2"/>
              </a:rPr>
              <a:t>in</a:t>
            </a:r>
          </a:p>
          <a:p>
            <a:pPr marL="342900" indent="-342900" algn="l">
              <a:spcBef>
                <a:spcPct val="20000"/>
              </a:spcBef>
              <a:buClr>
                <a:schemeClr val="tx1"/>
              </a:buClr>
              <a:buFont typeface="Arial" panose="020B0604020202020204" pitchFamily="34" charset="0"/>
              <a:buChar char="•"/>
            </a:pPr>
            <a:endParaRPr lang="en-US" sz="20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1988620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29596</TotalTime>
  <Words>6169</Words>
  <Application>Microsoft Office PowerPoint</Application>
  <PresentationFormat>On-screen Show (4:3)</PresentationFormat>
  <Paragraphs>1837</Paragraphs>
  <Slides>123</Slides>
  <Notes>12</Notes>
  <HiddenSlides>0</HiddenSlides>
  <MMClips>4</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3</vt:i4>
      </vt:variant>
      <vt:variant>
        <vt:lpstr>Slide Titles</vt:lpstr>
      </vt:variant>
      <vt:variant>
        <vt:i4>123</vt:i4>
      </vt:variant>
    </vt:vector>
  </HeadingPairs>
  <TitlesOfParts>
    <vt:vector size="137" baseType="lpstr">
      <vt:lpstr>Arial</vt:lpstr>
      <vt:lpstr>Calibri</vt:lpstr>
      <vt:lpstr>Calibri Light</vt:lpstr>
      <vt:lpstr>Cambria Math</vt:lpstr>
      <vt:lpstr>Constantia</vt:lpstr>
      <vt:lpstr>Symbol</vt:lpstr>
      <vt:lpstr>Times New Roman</vt:lpstr>
      <vt:lpstr>Verdana</vt:lpstr>
      <vt:lpstr>Wingdings</vt:lpstr>
      <vt:lpstr>Office Theme</vt:lpstr>
      <vt:lpstr>1_Office Theme</vt:lpstr>
      <vt:lpstr>Equation</vt:lpstr>
      <vt:lpstr>Image</vt:lpstr>
      <vt:lpstr>Worksheet</vt:lpstr>
      <vt:lpstr>RF Systems I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RF Systems II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Timing, Synchronization &amp; Longitudinal Aspects I</dc:title>
  <dc:creator>Heiko Damerau</dc:creator>
  <cp:lastModifiedBy>Heiko Damerau</cp:lastModifiedBy>
  <cp:revision>690</cp:revision>
  <cp:lastPrinted>2018-09-25T05:35:28Z</cp:lastPrinted>
  <dcterms:created xsi:type="dcterms:W3CDTF">2017-02-20T17:52:05Z</dcterms:created>
  <dcterms:modified xsi:type="dcterms:W3CDTF">2021-10-03T06:56:16Z</dcterms:modified>
</cp:coreProperties>
</file>