
<file path=[Content_Types].xml><?xml version="1.0" encoding="utf-8"?>
<Types xmlns="http://schemas.openxmlformats.org/package/2006/content-types">
  <Default Extension="AVI" ContentType="video/x-msvideo"/>
  <Default Extension="emf" ContentType="image/x-emf"/>
  <Default Extension="gif" ContentType="image/gif"/>
  <Default Extension="jpeg" ContentType="image/jpeg"/>
  <Default Extension="jpg" ContentType="image/jpeg"/>
  <Default Extension="m4v" ContentType="video/mp4"/>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1"/>
    <p:sldMasterId id="2147483687" r:id="rId2"/>
  </p:sldMasterIdLst>
  <p:notesMasterIdLst>
    <p:notesMasterId r:id="rId65"/>
  </p:notesMasterIdLst>
  <p:sldIdLst>
    <p:sldId id="256" r:id="rId3"/>
    <p:sldId id="532" r:id="rId4"/>
    <p:sldId id="257" r:id="rId5"/>
    <p:sldId id="354" r:id="rId6"/>
    <p:sldId id="262" r:id="rId7"/>
    <p:sldId id="400" r:id="rId8"/>
    <p:sldId id="516" r:id="rId9"/>
    <p:sldId id="518" r:id="rId10"/>
    <p:sldId id="519" r:id="rId11"/>
    <p:sldId id="531" r:id="rId12"/>
    <p:sldId id="401" r:id="rId13"/>
    <p:sldId id="446" r:id="rId14"/>
    <p:sldId id="392" r:id="rId15"/>
    <p:sldId id="498" r:id="rId16"/>
    <p:sldId id="533" r:id="rId17"/>
    <p:sldId id="500" r:id="rId18"/>
    <p:sldId id="495" r:id="rId19"/>
    <p:sldId id="496" r:id="rId20"/>
    <p:sldId id="505" r:id="rId21"/>
    <p:sldId id="499" r:id="rId22"/>
    <p:sldId id="501" r:id="rId23"/>
    <p:sldId id="512" r:id="rId24"/>
    <p:sldId id="510" r:id="rId25"/>
    <p:sldId id="511" r:id="rId26"/>
    <p:sldId id="508" r:id="rId27"/>
    <p:sldId id="509" r:id="rId28"/>
    <p:sldId id="513" r:id="rId29"/>
    <p:sldId id="514" r:id="rId30"/>
    <p:sldId id="515" r:id="rId31"/>
    <p:sldId id="522" r:id="rId32"/>
    <p:sldId id="442" r:id="rId33"/>
    <p:sldId id="444" r:id="rId34"/>
    <p:sldId id="445" r:id="rId35"/>
    <p:sldId id="431" r:id="rId36"/>
    <p:sldId id="453" r:id="rId37"/>
    <p:sldId id="452" r:id="rId38"/>
    <p:sldId id="456" r:id="rId39"/>
    <p:sldId id="449" r:id="rId40"/>
    <p:sldId id="520" r:id="rId41"/>
    <p:sldId id="454" r:id="rId42"/>
    <p:sldId id="525" r:id="rId43"/>
    <p:sldId id="521" r:id="rId44"/>
    <p:sldId id="451" r:id="rId45"/>
    <p:sldId id="457" r:id="rId46"/>
    <p:sldId id="458" r:id="rId47"/>
    <p:sldId id="465" r:id="rId48"/>
    <p:sldId id="530" r:id="rId49"/>
    <p:sldId id="459" r:id="rId50"/>
    <p:sldId id="491" r:id="rId51"/>
    <p:sldId id="527" r:id="rId52"/>
    <p:sldId id="526" r:id="rId53"/>
    <p:sldId id="467" r:id="rId54"/>
    <p:sldId id="529" r:id="rId55"/>
    <p:sldId id="528" r:id="rId56"/>
    <p:sldId id="466" r:id="rId57"/>
    <p:sldId id="524" r:id="rId58"/>
    <p:sldId id="377" r:id="rId59"/>
    <p:sldId id="379" r:id="rId60"/>
    <p:sldId id="375" r:id="rId61"/>
    <p:sldId id="281" r:id="rId62"/>
    <p:sldId id="484" r:id="rId63"/>
    <p:sldId id="443" r:id="rId64"/>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5465" userDrawn="1">
          <p15:clr>
            <a:srgbClr val="A4A3A4"/>
          </p15:clr>
        </p15:guide>
        <p15:guide id="3" pos="317" userDrawn="1">
          <p15:clr>
            <a:srgbClr val="A4A3A4"/>
          </p15:clr>
        </p15:guide>
        <p15:guide id="5" pos="2880" userDrawn="1">
          <p15:clr>
            <a:srgbClr val="A4A3A4"/>
          </p15:clr>
        </p15:guide>
        <p15:guide id="6" pos="5193" userDrawn="1">
          <p15:clr>
            <a:srgbClr val="A4A3A4"/>
          </p15:clr>
        </p15:guide>
        <p15:guide id="7" orient="horz" pos="1638" userDrawn="1">
          <p15:clr>
            <a:srgbClr val="A4A3A4"/>
          </p15:clr>
        </p15:guide>
        <p15:guide id="8" pos="2993" userDrawn="1">
          <p15:clr>
            <a:srgbClr val="A4A3A4"/>
          </p15:clr>
        </p15:guide>
        <p15:guide id="9" pos="567" userDrawn="1">
          <p15:clr>
            <a:srgbClr val="A4A3A4"/>
          </p15:clr>
        </p15:guide>
        <p15:guide id="10" orient="horz" pos="32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504D"/>
    <a:srgbClr val="1F497D"/>
    <a:srgbClr val="0000FF"/>
    <a:srgbClr val="5E81B5"/>
    <a:srgbClr val="00FF00"/>
    <a:srgbClr val="E9EDF4"/>
    <a:srgbClr val="4A7EBB"/>
    <a:srgbClr val="0E7EBB"/>
    <a:srgbClr val="FFFFFF"/>
    <a:srgbClr val="7A7A7A"/>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820" autoAdjust="0"/>
    <p:restoredTop sz="94660"/>
  </p:normalViewPr>
  <p:slideViewPr>
    <p:cSldViewPr snapToGrid="0" showGuides="1">
      <p:cViewPr varScale="1">
        <p:scale>
          <a:sx n="64" d="100"/>
          <a:sy n="64" d="100"/>
        </p:scale>
        <p:origin x="72" y="1002"/>
      </p:cViewPr>
      <p:guideLst>
        <p:guide orient="horz" pos="4320"/>
        <p:guide pos="5465"/>
        <p:guide pos="317"/>
        <p:guide pos="2880"/>
        <p:guide pos="5193"/>
        <p:guide orient="horz" pos="1638"/>
        <p:guide pos="2993"/>
        <p:guide pos="567"/>
        <p:guide orient="horz" pos="3226"/>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157AB228-66D7-4178-B178-0E97D9C7B00D}" type="datetimeFigureOut">
              <a:rPr lang="en-US" smtClean="0"/>
              <a:t>10/4/2021</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3C1BC3C-79C8-4B9B-9B4F-47E7D28F4BD4}" type="slidenum">
              <a:rPr lang="en-US" smtClean="0"/>
              <a:t>‹#›</a:t>
            </a:fld>
            <a:endParaRPr lang="en-US"/>
          </a:p>
        </p:txBody>
      </p:sp>
    </p:spTree>
    <p:extLst>
      <p:ext uri="{BB962C8B-B14F-4D97-AF65-F5344CB8AC3E}">
        <p14:creationId xmlns:p14="http://schemas.microsoft.com/office/powerpoint/2010/main" val="4030921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8210D66A-AD58-44BF-A60D-6AB68902E32D}" type="slidenum">
              <a:rPr lang="en-GB" smtClean="0"/>
              <a:pPr/>
              <a:t>6</a:t>
            </a:fld>
            <a:endParaRPr lang="en-GB"/>
          </a:p>
        </p:txBody>
      </p:sp>
      <p:sp>
        <p:nvSpPr>
          <p:cNvPr id="65539" name="Rectangle 2"/>
          <p:cNvSpPr>
            <a:spLocks noGrp="1" noRot="1" noChangeAspect="1" noChangeArrowheads="1" noTextEdit="1"/>
          </p:cNvSpPr>
          <p:nvPr>
            <p:ph type="sldImg"/>
          </p:nvPr>
        </p:nvSpPr>
        <p:spPr>
          <a:xfrm>
            <a:off x="917575" y="746125"/>
            <a:ext cx="4970463" cy="3727450"/>
          </a:xfrm>
          <a:ln/>
        </p:spPr>
      </p:sp>
      <p:sp>
        <p:nvSpPr>
          <p:cNvPr id="65540" name="Rectangle 3"/>
          <p:cNvSpPr>
            <a:spLocks noGrp="1" noChangeArrowheads="1"/>
          </p:cNvSpPr>
          <p:nvPr>
            <p:ph type="body" idx="1"/>
          </p:nvPr>
        </p:nvSpPr>
        <p:spPr>
          <a:noFill/>
          <a:ln/>
        </p:spPr>
        <p:txBody>
          <a:bodyPr/>
          <a:lstStyle/>
          <a:p>
            <a:endParaRPr lang="de-DE" dirty="0"/>
          </a:p>
        </p:txBody>
      </p:sp>
    </p:spTree>
    <p:extLst>
      <p:ext uri="{BB962C8B-B14F-4D97-AF65-F5344CB8AC3E}">
        <p14:creationId xmlns:p14="http://schemas.microsoft.com/office/powerpoint/2010/main" val="2321633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8210D66A-AD58-44BF-A60D-6AB68902E32D}" type="slidenum">
              <a:rPr lang="en-GB" smtClean="0"/>
              <a:pPr/>
              <a:t>7</a:t>
            </a:fld>
            <a:endParaRPr lang="en-GB"/>
          </a:p>
        </p:txBody>
      </p:sp>
      <p:sp>
        <p:nvSpPr>
          <p:cNvPr id="65539" name="Rectangle 2"/>
          <p:cNvSpPr>
            <a:spLocks noGrp="1" noRot="1" noChangeAspect="1" noChangeArrowheads="1" noTextEdit="1"/>
          </p:cNvSpPr>
          <p:nvPr>
            <p:ph type="sldImg"/>
          </p:nvPr>
        </p:nvSpPr>
        <p:spPr>
          <a:xfrm>
            <a:off x="917575" y="746125"/>
            <a:ext cx="4970463" cy="3727450"/>
          </a:xfrm>
          <a:ln/>
        </p:spPr>
      </p:sp>
      <p:sp>
        <p:nvSpPr>
          <p:cNvPr id="65540" name="Rectangle 3"/>
          <p:cNvSpPr>
            <a:spLocks noGrp="1" noChangeArrowheads="1"/>
          </p:cNvSpPr>
          <p:nvPr>
            <p:ph type="body" idx="1"/>
          </p:nvPr>
        </p:nvSpPr>
        <p:spPr>
          <a:noFill/>
          <a:ln/>
        </p:spPr>
        <p:txBody>
          <a:bodyPr/>
          <a:lstStyle/>
          <a:p>
            <a:endParaRPr lang="de-DE" dirty="0"/>
          </a:p>
        </p:txBody>
      </p:sp>
    </p:spTree>
    <p:extLst>
      <p:ext uri="{BB962C8B-B14F-4D97-AF65-F5344CB8AC3E}">
        <p14:creationId xmlns:p14="http://schemas.microsoft.com/office/powerpoint/2010/main" val="3879766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8210D66A-AD58-44BF-A60D-6AB68902E32D}" type="slidenum">
              <a:rPr lang="en-GB" smtClean="0"/>
              <a:pPr/>
              <a:t>8</a:t>
            </a:fld>
            <a:endParaRPr lang="en-GB"/>
          </a:p>
        </p:txBody>
      </p:sp>
      <p:sp>
        <p:nvSpPr>
          <p:cNvPr id="65539" name="Rectangle 2"/>
          <p:cNvSpPr>
            <a:spLocks noGrp="1" noRot="1" noChangeAspect="1" noChangeArrowheads="1" noTextEdit="1"/>
          </p:cNvSpPr>
          <p:nvPr>
            <p:ph type="sldImg"/>
          </p:nvPr>
        </p:nvSpPr>
        <p:spPr>
          <a:xfrm>
            <a:off x="917575" y="746125"/>
            <a:ext cx="4970463" cy="3727450"/>
          </a:xfrm>
          <a:ln/>
        </p:spPr>
      </p:sp>
      <p:sp>
        <p:nvSpPr>
          <p:cNvPr id="65540" name="Rectangle 3"/>
          <p:cNvSpPr>
            <a:spLocks noGrp="1" noChangeArrowheads="1"/>
          </p:cNvSpPr>
          <p:nvPr>
            <p:ph type="body" idx="1"/>
          </p:nvPr>
        </p:nvSpPr>
        <p:spPr>
          <a:noFill/>
          <a:ln/>
        </p:spPr>
        <p:txBody>
          <a:bodyPr/>
          <a:lstStyle/>
          <a:p>
            <a:endParaRPr lang="de-DE" dirty="0"/>
          </a:p>
        </p:txBody>
      </p:sp>
    </p:spTree>
    <p:extLst>
      <p:ext uri="{BB962C8B-B14F-4D97-AF65-F5344CB8AC3E}">
        <p14:creationId xmlns:p14="http://schemas.microsoft.com/office/powerpoint/2010/main" val="750408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8210D66A-AD58-44BF-A60D-6AB68902E32D}" type="slidenum">
              <a:rPr lang="en-GB" smtClean="0"/>
              <a:pPr/>
              <a:t>9</a:t>
            </a:fld>
            <a:endParaRPr lang="en-GB"/>
          </a:p>
        </p:txBody>
      </p:sp>
      <p:sp>
        <p:nvSpPr>
          <p:cNvPr id="65539" name="Rectangle 2"/>
          <p:cNvSpPr>
            <a:spLocks noGrp="1" noRot="1" noChangeAspect="1" noChangeArrowheads="1" noTextEdit="1"/>
          </p:cNvSpPr>
          <p:nvPr>
            <p:ph type="sldImg"/>
          </p:nvPr>
        </p:nvSpPr>
        <p:spPr>
          <a:xfrm>
            <a:off x="917575" y="746125"/>
            <a:ext cx="4970463" cy="3727450"/>
          </a:xfrm>
          <a:ln/>
        </p:spPr>
      </p:sp>
      <p:sp>
        <p:nvSpPr>
          <p:cNvPr id="65540" name="Rectangle 3"/>
          <p:cNvSpPr>
            <a:spLocks noGrp="1" noChangeArrowheads="1"/>
          </p:cNvSpPr>
          <p:nvPr>
            <p:ph type="body" idx="1"/>
          </p:nvPr>
        </p:nvSpPr>
        <p:spPr>
          <a:noFill/>
          <a:ln/>
        </p:spPr>
        <p:txBody>
          <a:bodyPr/>
          <a:lstStyle/>
          <a:p>
            <a:endParaRPr lang="de-DE" dirty="0"/>
          </a:p>
        </p:txBody>
      </p:sp>
    </p:spTree>
    <p:extLst>
      <p:ext uri="{BB962C8B-B14F-4D97-AF65-F5344CB8AC3E}">
        <p14:creationId xmlns:p14="http://schemas.microsoft.com/office/powerpoint/2010/main" val="1687086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A3FEB8-EDEC-4D0C-A41D-4188330CD612}" type="slidenum">
              <a:rPr lang="en-GB" altLang="en-US"/>
              <a:pPr/>
              <a:t>29</a:t>
            </a:fld>
            <a:endParaRPr lang="en-GB" altLang="en-US"/>
          </a:p>
        </p:txBody>
      </p:sp>
      <p:sp>
        <p:nvSpPr>
          <p:cNvPr id="886786" name="Rectangle 2"/>
          <p:cNvSpPr>
            <a:spLocks noGrp="1" noRot="1" noChangeAspect="1" noChangeArrowheads="1" noTextEdit="1"/>
          </p:cNvSpPr>
          <p:nvPr>
            <p:ph type="sldImg"/>
          </p:nvPr>
        </p:nvSpPr>
        <p:spPr>
          <a:ln/>
        </p:spPr>
      </p:sp>
      <p:sp>
        <p:nvSpPr>
          <p:cNvPr id="886787" name="Rectangle 3"/>
          <p:cNvSpPr>
            <a:spLocks noGrp="1" noChangeArrowheads="1"/>
          </p:cNvSpPr>
          <p:nvPr>
            <p:ph type="body" idx="1"/>
          </p:nvPr>
        </p:nvSpPr>
        <p:spPr/>
        <p:txBody>
          <a:bodyPr/>
          <a:lstStyle/>
          <a:p>
            <a:endParaRPr lang="de-DE" altLang="en-US"/>
          </a:p>
        </p:txBody>
      </p:sp>
    </p:spTree>
    <p:extLst>
      <p:ext uri="{BB962C8B-B14F-4D97-AF65-F5344CB8AC3E}">
        <p14:creationId xmlns:p14="http://schemas.microsoft.com/office/powerpoint/2010/main" val="470938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6763"/>
            <a:ext cx="5118100"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3553512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66763"/>
            <a:ext cx="5118100"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2655139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srgbClr val="000000"/>
                </a:solidFill>
              </a:rPr>
              <a:pPr/>
              <a:t>55</a:t>
            </a:fld>
            <a:endParaRPr lang="en-US">
              <a:solidFill>
                <a:srgbClr val="000000"/>
              </a:solidFill>
            </a:endParaRPr>
          </a:p>
        </p:txBody>
      </p:sp>
    </p:spTree>
    <p:extLst>
      <p:ext uri="{BB962C8B-B14F-4D97-AF65-F5344CB8AC3E}">
        <p14:creationId xmlns:p14="http://schemas.microsoft.com/office/powerpoint/2010/main" val="2737611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905954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9065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676606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Inhalt mit 2 Fotos link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cap="all" baseline="0"/>
            </a:lvl1pPr>
          </a:lstStyle>
          <a:p>
            <a:r>
              <a:rPr lang="de-DE" dirty="0"/>
              <a:t>Titelmasterformat durch Klicken bearbeiten</a:t>
            </a:r>
          </a:p>
        </p:txBody>
      </p:sp>
      <p:sp>
        <p:nvSpPr>
          <p:cNvPr id="3" name="Inhaltsplatzhalter 2"/>
          <p:cNvSpPr>
            <a:spLocks noGrp="1"/>
          </p:cNvSpPr>
          <p:nvPr>
            <p:ph idx="1"/>
          </p:nvPr>
        </p:nvSpPr>
        <p:spPr>
          <a:xfrm>
            <a:off x="349200" y="1018800"/>
            <a:ext cx="8671689" cy="825104"/>
          </a:xfrm>
        </p:spPr>
        <p:txBody>
          <a:bodyPr/>
          <a:lstStyle>
            <a:lvl1pPr marL="0" indent="0">
              <a:lnSpc>
                <a:spcPts val="2800"/>
              </a:lnSpc>
              <a:defRPr/>
            </a:lvl1pPr>
          </a:lstStyle>
          <a:p>
            <a:pPr lvl="0"/>
            <a:r>
              <a:rPr lang="de-DE"/>
              <a:t>Textmasterformate durch Klicken bearbeiten</a:t>
            </a:r>
          </a:p>
        </p:txBody>
      </p:sp>
      <p:sp>
        <p:nvSpPr>
          <p:cNvPr id="10" name="Textplatzhalter 9"/>
          <p:cNvSpPr>
            <a:spLocks noGrp="1"/>
          </p:cNvSpPr>
          <p:nvPr>
            <p:ph type="body" sz="quarter" idx="13"/>
          </p:nvPr>
        </p:nvSpPr>
        <p:spPr>
          <a:xfrm>
            <a:off x="3143240" y="2435224"/>
            <a:ext cx="5000660" cy="230832"/>
          </a:xfrm>
        </p:spPr>
        <p:txBody>
          <a:bodyPr wrap="square">
            <a:spAutoFit/>
          </a:bodyPr>
          <a:lstStyle>
            <a:lvl1pPr marL="0" indent="0">
              <a:lnSpc>
                <a:spcPts val="1800"/>
              </a:lnSpc>
              <a:defRPr sz="1400" b="0" cap="none" baseline="0">
                <a:solidFill>
                  <a:schemeClr val="tx1"/>
                </a:solidFill>
              </a:defRPr>
            </a:lvl1pPr>
            <a:lvl2pPr>
              <a:lnSpc>
                <a:spcPts val="2400"/>
              </a:lnSpc>
              <a:buFont typeface="Arial" pitchFamily="34" charset="0"/>
              <a:buChar char="•"/>
              <a:defRPr b="1"/>
            </a:lvl2pPr>
          </a:lstStyle>
          <a:p>
            <a:pPr lvl="0"/>
            <a:r>
              <a:rPr lang="de-DE" dirty="0"/>
              <a:t>Textmasterformate durch Klicken</a:t>
            </a:r>
          </a:p>
        </p:txBody>
      </p:sp>
      <p:sp>
        <p:nvSpPr>
          <p:cNvPr id="8" name="Textplatzhalter 7"/>
          <p:cNvSpPr>
            <a:spLocks noGrp="1"/>
          </p:cNvSpPr>
          <p:nvPr>
            <p:ph type="body" sz="quarter" idx="14"/>
          </p:nvPr>
        </p:nvSpPr>
        <p:spPr>
          <a:xfrm>
            <a:off x="3836386" y="3429000"/>
            <a:ext cx="5236208" cy="785818"/>
          </a:xfrm>
        </p:spPr>
        <p:txBody>
          <a:bodyPr>
            <a:noAutofit/>
          </a:bodyPr>
          <a:lstStyle>
            <a:lvl1pPr marL="265113" indent="-265113" defTabSz="358775">
              <a:lnSpc>
                <a:spcPts val="2400"/>
              </a:lnSpc>
              <a:buFont typeface="Arial" pitchFamily="34" charset="0"/>
              <a:buChar char="•"/>
              <a:defRPr sz="1800" b="1" cap="none">
                <a:solidFill>
                  <a:schemeClr val="tx1"/>
                </a:solidFill>
              </a:defRPr>
            </a:lvl1pPr>
            <a:lvl2pPr marL="265113" indent="-265113" defTabSz="358775">
              <a:lnSpc>
                <a:spcPts val="2400"/>
              </a:lnSpc>
              <a:buFont typeface="Arial" pitchFamily="34" charset="0"/>
              <a:buChar char="•"/>
              <a:defRPr sz="1800" b="1" cap="none">
                <a:solidFill>
                  <a:schemeClr val="tx1"/>
                </a:solidFill>
              </a:defRPr>
            </a:lvl2pPr>
            <a:lvl3pPr marL="265113" indent="-265113" defTabSz="358775">
              <a:lnSpc>
                <a:spcPts val="2400"/>
              </a:lnSpc>
              <a:buFont typeface="Arial" pitchFamily="34" charset="0"/>
              <a:buChar char="•"/>
              <a:defRPr sz="1800" b="1" cap="none">
                <a:solidFill>
                  <a:schemeClr val="tx1"/>
                </a:solidFill>
              </a:defRPr>
            </a:lvl3pPr>
            <a:lvl4pPr marL="265113" indent="-265113" defTabSz="358775">
              <a:lnSpc>
                <a:spcPts val="2400"/>
              </a:lnSpc>
              <a:buFont typeface="Arial" pitchFamily="34" charset="0"/>
              <a:buChar char="•"/>
              <a:defRPr sz="1800" b="1" cap="none">
                <a:solidFill>
                  <a:schemeClr val="tx1"/>
                </a:solidFill>
              </a:defRPr>
            </a:lvl4pPr>
            <a:lvl5pPr marL="265113" indent="-265113" defTabSz="358775">
              <a:lnSpc>
                <a:spcPts val="2400"/>
              </a:lnSpc>
              <a:buFont typeface="Arial" pitchFamily="34" charset="0"/>
              <a:buChar char="•"/>
              <a:defRPr sz="1800" b="1" cap="none">
                <a:solidFill>
                  <a:schemeClr val="tx1"/>
                </a:solidFill>
              </a:defRPr>
            </a:lvl5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593180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89586" indent="0" algn="ctr">
              <a:buNone/>
              <a:defRPr>
                <a:solidFill>
                  <a:schemeClr val="tx1">
                    <a:tint val="75000"/>
                  </a:schemeClr>
                </a:solidFill>
              </a:defRPr>
            </a:lvl2pPr>
            <a:lvl3pPr marL="779173" indent="0" algn="ctr">
              <a:buNone/>
              <a:defRPr>
                <a:solidFill>
                  <a:schemeClr val="tx1">
                    <a:tint val="75000"/>
                  </a:schemeClr>
                </a:solidFill>
              </a:defRPr>
            </a:lvl3pPr>
            <a:lvl4pPr marL="1168759" indent="0" algn="ctr">
              <a:buNone/>
              <a:defRPr>
                <a:solidFill>
                  <a:schemeClr val="tx1">
                    <a:tint val="75000"/>
                  </a:schemeClr>
                </a:solidFill>
              </a:defRPr>
            </a:lvl4pPr>
            <a:lvl5pPr marL="1558345" indent="0" algn="ctr">
              <a:buNone/>
              <a:defRPr>
                <a:solidFill>
                  <a:schemeClr val="tx1">
                    <a:tint val="75000"/>
                  </a:schemeClr>
                </a:solidFill>
              </a:defRPr>
            </a:lvl5pPr>
            <a:lvl6pPr marL="1947932" indent="0" algn="ctr">
              <a:buNone/>
              <a:defRPr>
                <a:solidFill>
                  <a:schemeClr val="tx1">
                    <a:tint val="75000"/>
                  </a:schemeClr>
                </a:solidFill>
              </a:defRPr>
            </a:lvl6pPr>
            <a:lvl7pPr marL="2337518" indent="0" algn="ctr">
              <a:buNone/>
              <a:defRPr>
                <a:solidFill>
                  <a:schemeClr val="tx1">
                    <a:tint val="75000"/>
                  </a:schemeClr>
                </a:solidFill>
              </a:defRPr>
            </a:lvl7pPr>
            <a:lvl8pPr marL="2727104" indent="0" algn="ctr">
              <a:buNone/>
              <a:defRPr>
                <a:solidFill>
                  <a:schemeClr val="tx1">
                    <a:tint val="75000"/>
                  </a:schemeClr>
                </a:solidFill>
              </a:defRPr>
            </a:lvl8pPr>
            <a:lvl9pPr marL="311669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spTree>
    <p:extLst>
      <p:ext uri="{BB962C8B-B14F-4D97-AF65-F5344CB8AC3E}">
        <p14:creationId xmlns:p14="http://schemas.microsoft.com/office/powerpoint/2010/main" val="25104511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spTree>
    <p:extLst>
      <p:ext uri="{BB962C8B-B14F-4D97-AF65-F5344CB8AC3E}">
        <p14:creationId xmlns:p14="http://schemas.microsoft.com/office/powerpoint/2010/main" val="17017928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10845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584DA5-4842-45AF-9E5B-2EAAD25032B4}" type="datetime1">
              <a:rPr lang="en-US" smtClean="0">
                <a:solidFill>
                  <a:prstClr val="black">
                    <a:tint val="75000"/>
                  </a:prstClr>
                </a:solidFill>
              </a:rPr>
              <a:pPr/>
              <a:t>10/4/2021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8960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692"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46">
                <a:solidFill>
                  <a:schemeClr val="tx1">
                    <a:tint val="75000"/>
                  </a:schemeClr>
                </a:solidFill>
              </a:defRPr>
            </a:lvl1pPr>
            <a:lvl2pPr marL="422041" indent="0">
              <a:buNone/>
              <a:defRPr sz="1662">
                <a:solidFill>
                  <a:schemeClr val="tx1">
                    <a:tint val="75000"/>
                  </a:schemeClr>
                </a:solidFill>
              </a:defRPr>
            </a:lvl2pPr>
            <a:lvl3pPr marL="844083" indent="0">
              <a:buNone/>
              <a:defRPr sz="1477">
                <a:solidFill>
                  <a:schemeClr val="tx1">
                    <a:tint val="75000"/>
                  </a:schemeClr>
                </a:solidFill>
              </a:defRPr>
            </a:lvl3pPr>
            <a:lvl4pPr marL="1266124" indent="0">
              <a:buNone/>
              <a:defRPr sz="1292">
                <a:solidFill>
                  <a:schemeClr val="tx1">
                    <a:tint val="75000"/>
                  </a:schemeClr>
                </a:solidFill>
              </a:defRPr>
            </a:lvl4pPr>
            <a:lvl5pPr marL="1688165" indent="0">
              <a:buNone/>
              <a:defRPr sz="1292">
                <a:solidFill>
                  <a:schemeClr val="tx1">
                    <a:tint val="75000"/>
                  </a:schemeClr>
                </a:solidFill>
              </a:defRPr>
            </a:lvl5pPr>
            <a:lvl6pPr marL="2110207" indent="0">
              <a:buNone/>
              <a:defRPr sz="1292">
                <a:solidFill>
                  <a:schemeClr val="tx1">
                    <a:tint val="75000"/>
                  </a:schemeClr>
                </a:solidFill>
              </a:defRPr>
            </a:lvl6pPr>
            <a:lvl7pPr marL="2532248" indent="0">
              <a:buNone/>
              <a:defRPr sz="1292">
                <a:solidFill>
                  <a:schemeClr val="tx1">
                    <a:tint val="75000"/>
                  </a:schemeClr>
                </a:solidFill>
              </a:defRPr>
            </a:lvl7pPr>
            <a:lvl8pPr marL="2954289" indent="0">
              <a:buNone/>
              <a:defRPr sz="1292">
                <a:solidFill>
                  <a:schemeClr val="tx1">
                    <a:tint val="75000"/>
                  </a:schemeClr>
                </a:solidFill>
              </a:defRPr>
            </a:lvl8pPr>
            <a:lvl9pPr marL="3376331" indent="0">
              <a:buNone/>
              <a:defRPr sz="129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3D663E-F9AD-49D1-9A63-B7C851D1906E}" type="datetime1">
              <a:rPr lang="en-US" smtClean="0">
                <a:solidFill>
                  <a:prstClr val="black">
                    <a:tint val="75000"/>
                  </a:prstClr>
                </a:solidFill>
              </a:rPr>
              <a:pPr/>
              <a:t>10/4/2021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94439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0A56C19-9EB7-4512-8E87-16C56853BF44}" type="datetime1">
              <a:rPr lang="en-US" smtClean="0">
                <a:solidFill>
                  <a:prstClr val="black">
                    <a:tint val="75000"/>
                  </a:prstClr>
                </a:solidFill>
              </a:rPr>
              <a:pPr/>
              <a:t>10/4/2021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75005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73246C9-FBD8-4C3F-80DB-DDFC6FB179F7}" type="datetime1">
              <a:rPr lang="en-US" smtClean="0">
                <a:solidFill>
                  <a:prstClr val="black">
                    <a:tint val="75000"/>
                  </a:prstClr>
                </a:solidFill>
              </a:rPr>
              <a:pPr/>
              <a:t>10/4/2021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5951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B8FBA4-C6E0-4CBF-BEE8-0B817CC3FC8D}" type="datetimeFigureOut">
              <a:rPr lang="en-US" smtClean="0"/>
              <a:t>10/4/2021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6570152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9E051D-0C19-4E1B-8DA2-3088B1C48F88}" type="datetime1">
              <a:rPr lang="en-US" smtClean="0">
                <a:solidFill>
                  <a:prstClr val="black">
                    <a:tint val="75000"/>
                  </a:prstClr>
                </a:solidFill>
              </a:rPr>
              <a:pPr/>
              <a:t>10/4/2021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48805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115596-EACE-4D96-B24C-61DA811E72BD}" type="datetime1">
              <a:rPr lang="en-US" smtClean="0">
                <a:solidFill>
                  <a:prstClr val="black">
                    <a:tint val="75000"/>
                  </a:prstClr>
                </a:solidFill>
              </a:rPr>
              <a:pPr/>
              <a:t>10/4/2021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224358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1846" b="1"/>
            </a:lvl1pPr>
          </a:lstStyle>
          <a:p>
            <a:r>
              <a:rPr lang="en-US"/>
              <a:t>Click to edit Master title style</a:t>
            </a:r>
          </a:p>
        </p:txBody>
      </p:sp>
      <p:sp>
        <p:nvSpPr>
          <p:cNvPr id="3" name="Content Placeholder 2"/>
          <p:cNvSpPr>
            <a:spLocks noGrp="1"/>
          </p:cNvSpPr>
          <p:nvPr>
            <p:ph idx="1"/>
          </p:nvPr>
        </p:nvSpPr>
        <p:spPr>
          <a:xfrm>
            <a:off x="3575051" y="273052"/>
            <a:ext cx="5111750"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D6F2995E-7FF4-417C-8F40-32FB9F87E27E}" type="datetime1">
              <a:rPr lang="en-US" smtClean="0">
                <a:solidFill>
                  <a:prstClr val="black">
                    <a:tint val="75000"/>
                  </a:prstClr>
                </a:solidFill>
              </a:rPr>
              <a:pPr/>
              <a:t>10/4/2021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4601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46"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3403B615-C91D-4160-B6CC-2FE210C8D6BA}" type="datetime1">
              <a:rPr lang="en-US" smtClean="0">
                <a:solidFill>
                  <a:prstClr val="black">
                    <a:tint val="75000"/>
                  </a:prstClr>
                </a:solidFill>
              </a:rPr>
              <a:pPr/>
              <a:t>10/4/2021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76274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693AC1-DEC4-45F1-87B5-21233B4E5E0A}" type="datetime1">
              <a:rPr lang="en-US" smtClean="0">
                <a:solidFill>
                  <a:prstClr val="black">
                    <a:tint val="75000"/>
                  </a:prstClr>
                </a:solidFill>
              </a:rPr>
              <a:pPr/>
              <a:t>10/4/2021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0389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9980FA-8E83-44DA-8BD7-A4A9A4C4699B}" type="datetime1">
              <a:rPr lang="en-US" smtClean="0">
                <a:solidFill>
                  <a:prstClr val="black">
                    <a:tint val="75000"/>
                  </a:prstClr>
                </a:solidFill>
              </a:rPr>
              <a:pPr/>
              <a:t>10/4/2021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612897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ern logo - Open presentation">
    <p:bg>
      <p:bgPr>
        <a:blipFill rotWithShape="1">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77955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42711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266568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03200" y="1255061"/>
            <a:ext cx="8763034"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58792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B8FBA4-C6E0-4CBF-BEE8-0B817CC3FC8D}" type="datetimeFigureOut">
              <a:rPr lang="en-US" smtClean="0"/>
              <a:t>10/4/2021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87094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B8FBA4-C6E0-4CBF-BEE8-0B817CC3FC8D}" type="datetimeFigureOut">
              <a:rPr lang="en-US" smtClean="0"/>
              <a:t>10/4/2021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171009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B8FBA4-C6E0-4CBF-BEE8-0B817CC3FC8D}" type="datetimeFigureOut">
              <a:rPr lang="en-US" smtClean="0"/>
              <a:t>10/4/2021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7527167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B8FBA4-C6E0-4CBF-BEE8-0B817CC3FC8D}" type="datetimeFigureOut">
              <a:rPr lang="en-US" smtClean="0"/>
              <a:t>10/4/2021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89517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8FBA4-C6E0-4CBF-BEE8-0B817CC3FC8D}" type="datetimeFigureOut">
              <a:rPr lang="en-US" smtClean="0"/>
              <a:t>10/4/2021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323479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B8FBA4-C6E0-4CBF-BEE8-0B817CC3FC8D}" type="datetimeFigureOut">
              <a:rPr lang="en-US" smtClean="0"/>
              <a:t>10/4/2021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992974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CB8FBA4-C6E0-4CBF-BEE8-0B817CC3FC8D}" type="datetimeFigureOut">
              <a:rPr lang="en-US" smtClean="0"/>
              <a:t>10/4/2021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CFC349-7D77-4880-B366-B5E0CFFFAF4D}" type="slidenum">
              <a:rPr lang="en-US" smtClean="0"/>
              <a:t>‹#›</a:t>
            </a:fld>
            <a:endParaRPr lang="en-US"/>
          </a:p>
        </p:txBody>
      </p:sp>
    </p:spTree>
    <p:extLst>
      <p:ext uri="{BB962C8B-B14F-4D97-AF65-F5344CB8AC3E}">
        <p14:creationId xmlns:p14="http://schemas.microsoft.com/office/powerpoint/2010/main" val="2143959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8FBA4-C6E0-4CBF-BEE8-0B817CC3FC8D}" type="datetimeFigureOut">
              <a:rPr lang="en-US" smtClean="0"/>
              <a:t>10/4/2021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CFC349-7D77-4880-B366-B5E0CFFFAF4D}" type="slidenum">
              <a:rPr lang="en-US" smtClean="0"/>
              <a:t>‹#›</a:t>
            </a:fld>
            <a:endParaRPr lang="en-US"/>
          </a:p>
        </p:txBody>
      </p:sp>
      <p:sp>
        <p:nvSpPr>
          <p:cNvPr id="7" name="Slide Number Placeholder 5"/>
          <p:cNvSpPr txBox="1">
            <a:spLocks/>
          </p:cNvSpPr>
          <p:nvPr userDrawn="1"/>
        </p:nvSpPr>
        <p:spPr>
          <a:xfrm>
            <a:off x="7010400" y="1"/>
            <a:ext cx="2133600" cy="260648"/>
          </a:xfrm>
          <a:prstGeom prst="rect">
            <a:avLst/>
          </a:prstGeom>
        </p:spPr>
        <p:txBody>
          <a:bodyPr/>
          <a:lstStyle>
            <a:defPPr>
              <a:defRPr lang="en-US"/>
            </a:defPPr>
            <a:lvl1pPr algn="ctr" rtl="0" eaLnBrk="0" fontAlgn="base" hangingPunct="0">
              <a:spcBef>
                <a:spcPct val="50000"/>
              </a:spcBef>
              <a:spcAft>
                <a:spcPct val="0"/>
              </a:spcAft>
              <a:defRPr sz="23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pPr algn="r"/>
            <a:fld id="{80312B61-8FBB-43B8-A6DD-B3B75C37806A}" type="slidenum">
              <a:rPr lang="en-US" sz="1292" smtClean="0">
                <a:solidFill>
                  <a:prstClr val="black"/>
                </a:solidFill>
              </a:rPr>
              <a:pPr algn="r"/>
              <a:t>‹#›</a:t>
            </a:fld>
            <a:endParaRPr lang="en-US" sz="1292" dirty="0">
              <a:solidFill>
                <a:prstClr val="black"/>
              </a:solidFill>
            </a:endParaRPr>
          </a:p>
        </p:txBody>
      </p:sp>
    </p:spTree>
    <p:extLst>
      <p:ext uri="{BB962C8B-B14F-4D97-AF65-F5344CB8AC3E}">
        <p14:creationId xmlns:p14="http://schemas.microsoft.com/office/powerpoint/2010/main" val="2943952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703" r:id="rId12"/>
    <p:sldLayoutId id="2147483704" r:id="rId13"/>
    <p:sldLayoutId id="214748370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D2E97337-0ABD-4724-9121-FDB78380D8EF}" type="datetime1">
              <a:rPr lang="en-US" smtClean="0">
                <a:solidFill>
                  <a:prstClr val="black">
                    <a:tint val="75000"/>
                  </a:prstClr>
                </a:solidFill>
              </a:rPr>
              <a:pPr/>
              <a:t>10/4/2021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80312B61-8FBB-43B8-A6DD-B3B75C37806A}" type="slidenum">
              <a:rPr lang="en-US" smtClean="0">
                <a:solidFill>
                  <a:prstClr val="black">
                    <a:tint val="75000"/>
                  </a:prstClr>
                </a:solidFill>
              </a:rPr>
              <a:pPr/>
              <a:t>‹#›</a:t>
            </a:fld>
            <a:endParaRPr lang="en-US">
              <a:solidFill>
                <a:prstClr val="black">
                  <a:tint val="75000"/>
                </a:prstClr>
              </a:solidFill>
            </a:endParaRPr>
          </a:p>
        </p:txBody>
      </p:sp>
      <p:sp>
        <p:nvSpPr>
          <p:cNvPr id="8" name="Slide Number Placeholder 5"/>
          <p:cNvSpPr txBox="1">
            <a:spLocks/>
          </p:cNvSpPr>
          <p:nvPr userDrawn="1"/>
        </p:nvSpPr>
        <p:spPr>
          <a:xfrm>
            <a:off x="7010400" y="1"/>
            <a:ext cx="2133600" cy="260648"/>
          </a:xfrm>
          <a:prstGeom prst="rect">
            <a:avLst/>
          </a:prstGeom>
        </p:spPr>
        <p:txBody>
          <a:bodyPr/>
          <a:lstStyle>
            <a:defPPr>
              <a:defRPr lang="en-US"/>
            </a:defPPr>
            <a:lvl1pPr algn="ctr" rtl="0" eaLnBrk="0" fontAlgn="base" hangingPunct="0">
              <a:spcBef>
                <a:spcPct val="50000"/>
              </a:spcBef>
              <a:spcAft>
                <a:spcPct val="0"/>
              </a:spcAft>
              <a:defRPr sz="2300" kern="1200">
                <a:solidFill>
                  <a:schemeClr val="tx1"/>
                </a:solidFill>
                <a:latin typeface="Constantia" pitchFamily="18" charset="0"/>
                <a:ea typeface="+mn-ea"/>
                <a:cs typeface="+mn-cs"/>
              </a:defRPr>
            </a:lvl1pPr>
            <a:lvl2pPr marL="457200" algn="ctr" rtl="0" eaLnBrk="0" fontAlgn="base" hangingPunct="0">
              <a:spcBef>
                <a:spcPct val="50000"/>
              </a:spcBef>
              <a:spcAft>
                <a:spcPct val="0"/>
              </a:spcAft>
              <a:defRPr sz="23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23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23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2300" kern="1200">
                <a:solidFill>
                  <a:schemeClr val="tx1"/>
                </a:solidFill>
                <a:latin typeface="Times New Roman" pitchFamily="18" charset="0"/>
                <a:ea typeface="+mn-ea"/>
                <a:cs typeface="+mn-cs"/>
              </a:defRPr>
            </a:lvl5pPr>
            <a:lvl6pPr marL="2286000" algn="l" defTabSz="914400" rtl="0" eaLnBrk="1" latinLnBrk="0" hangingPunct="1">
              <a:defRPr sz="2300" kern="1200">
                <a:solidFill>
                  <a:schemeClr val="tx1"/>
                </a:solidFill>
                <a:latin typeface="Times New Roman" pitchFamily="18" charset="0"/>
                <a:ea typeface="+mn-ea"/>
                <a:cs typeface="+mn-cs"/>
              </a:defRPr>
            </a:lvl6pPr>
            <a:lvl7pPr marL="2743200" algn="l" defTabSz="914400" rtl="0" eaLnBrk="1" latinLnBrk="0" hangingPunct="1">
              <a:defRPr sz="2300" kern="1200">
                <a:solidFill>
                  <a:schemeClr val="tx1"/>
                </a:solidFill>
                <a:latin typeface="Times New Roman" pitchFamily="18" charset="0"/>
                <a:ea typeface="+mn-ea"/>
                <a:cs typeface="+mn-cs"/>
              </a:defRPr>
            </a:lvl7pPr>
            <a:lvl8pPr marL="3200400" algn="l" defTabSz="914400" rtl="0" eaLnBrk="1" latinLnBrk="0" hangingPunct="1">
              <a:defRPr sz="2300" kern="1200">
                <a:solidFill>
                  <a:schemeClr val="tx1"/>
                </a:solidFill>
                <a:latin typeface="Times New Roman" pitchFamily="18" charset="0"/>
                <a:ea typeface="+mn-ea"/>
                <a:cs typeface="+mn-cs"/>
              </a:defRPr>
            </a:lvl8pPr>
            <a:lvl9pPr marL="3657600" algn="l" defTabSz="914400" rtl="0" eaLnBrk="1" latinLnBrk="0" hangingPunct="1">
              <a:defRPr sz="2300" kern="1200">
                <a:solidFill>
                  <a:schemeClr val="tx1"/>
                </a:solidFill>
                <a:latin typeface="Times New Roman" pitchFamily="18" charset="0"/>
                <a:ea typeface="+mn-ea"/>
                <a:cs typeface="+mn-cs"/>
              </a:defRPr>
            </a:lvl9pPr>
          </a:lstStyle>
          <a:p>
            <a:pPr algn="r"/>
            <a:fld id="{80312B61-8FBB-43B8-A6DD-B3B75C37806A}" type="slidenum">
              <a:rPr lang="en-US" sz="1292" smtClean="0">
                <a:solidFill>
                  <a:prstClr val="black"/>
                </a:solidFill>
              </a:rPr>
              <a:pPr algn="r"/>
              <a:t>‹#›</a:t>
            </a:fld>
            <a:endParaRPr lang="en-US" sz="1292" dirty="0">
              <a:solidFill>
                <a:prstClr val="black"/>
              </a:solidFill>
            </a:endParaRPr>
          </a:p>
        </p:txBody>
      </p:sp>
    </p:spTree>
    <p:extLst>
      <p:ext uri="{BB962C8B-B14F-4D97-AF65-F5344CB8AC3E}">
        <p14:creationId xmlns:p14="http://schemas.microsoft.com/office/powerpoint/2010/main" val="272351235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Lst>
  <p:hf hdr="0" ftr="0" dt="0"/>
  <p:txStyles>
    <p:titleStyle>
      <a:lvl1pPr algn="ctr" defTabSz="844083" rtl="0" eaLnBrk="1" latinLnBrk="0" hangingPunct="1">
        <a:spcBef>
          <a:spcPct val="0"/>
        </a:spcBef>
        <a:buNone/>
        <a:defRPr sz="4062" kern="1200">
          <a:solidFill>
            <a:schemeClr val="tx1"/>
          </a:solidFill>
          <a:latin typeface="+mj-lt"/>
          <a:ea typeface="+mj-ea"/>
          <a:cs typeface="+mj-cs"/>
        </a:defRPr>
      </a:lvl1pPr>
    </p:titleStyle>
    <p:bodyStyle>
      <a:lvl1pPr marL="316531" indent="-316531" algn="l" defTabSz="844083" rtl="0" eaLnBrk="1" latinLnBrk="0" hangingPunct="1">
        <a:spcBef>
          <a:spcPct val="20000"/>
        </a:spcBef>
        <a:buFont typeface="Arial" pitchFamily="34" charset="0"/>
        <a:buChar char="•"/>
        <a:defRPr sz="2954" kern="1200">
          <a:solidFill>
            <a:schemeClr val="tx1"/>
          </a:solidFill>
          <a:latin typeface="+mn-lt"/>
          <a:ea typeface="+mn-ea"/>
          <a:cs typeface="+mn-cs"/>
        </a:defRPr>
      </a:lvl1pPr>
      <a:lvl2pPr marL="685817" indent="-263776" algn="l" defTabSz="844083" rtl="0" eaLnBrk="1" latinLnBrk="0" hangingPunct="1">
        <a:spcBef>
          <a:spcPct val="20000"/>
        </a:spcBef>
        <a:buFont typeface="Arial" pitchFamily="34" charset="0"/>
        <a:buChar char="–"/>
        <a:defRPr sz="2585" kern="1200">
          <a:solidFill>
            <a:schemeClr val="tx1"/>
          </a:solidFill>
          <a:latin typeface="+mn-lt"/>
          <a:ea typeface="+mn-ea"/>
          <a:cs typeface="+mn-cs"/>
        </a:defRPr>
      </a:lvl2pPr>
      <a:lvl3pPr marL="1055103" indent="-211021" algn="l" defTabSz="844083" rtl="0" eaLnBrk="1" latinLnBrk="0" hangingPunct="1">
        <a:spcBef>
          <a:spcPct val="20000"/>
        </a:spcBef>
        <a:buFont typeface="Arial" pitchFamily="34" charset="0"/>
        <a:buChar char="•"/>
        <a:defRPr sz="2215" kern="1200">
          <a:solidFill>
            <a:schemeClr val="tx1"/>
          </a:solidFill>
          <a:latin typeface="+mn-lt"/>
          <a:ea typeface="+mn-ea"/>
          <a:cs typeface="+mn-cs"/>
        </a:defRPr>
      </a:lvl3pPr>
      <a:lvl4pPr marL="1477145"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4pPr>
      <a:lvl5pPr marL="1899186"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5pPr>
      <a:lvl6pPr marL="2321227"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6pPr>
      <a:lvl7pPr marL="2743269"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7pPr>
      <a:lvl8pPr marL="3165310"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8pPr>
      <a:lvl9pPr marL="3587351"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8.png"/><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660.png"/></Relationships>
</file>

<file path=ppt/slides/_rels/slide18.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9.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image" Target="../media/image43.png"/><Relationship Id="rId1" Type="http://schemas.openxmlformats.org/officeDocument/2006/relationships/slideLayout" Target="../slideLayouts/slideLayout1.xml"/><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1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emf"/></Relationships>
</file>

<file path=ppt/slides/_rels/slide2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8.e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1.png"/><Relationship Id="rId1" Type="http://schemas.openxmlformats.org/officeDocument/2006/relationships/slideLayout" Target="../slideLayouts/slideLayout1.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 Id="rId5" Type="http://schemas.openxmlformats.org/officeDocument/2006/relationships/image" Target="../media/image63.png"/><Relationship Id="rId4" Type="http://schemas.openxmlformats.org/officeDocument/2006/relationships/image" Target="../media/image6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7.png"/><Relationship Id="rId1" Type="http://schemas.openxmlformats.org/officeDocument/2006/relationships/slideLayout" Target="../slideLayouts/slideLayout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3" Type="http://schemas.microsoft.com/office/2007/relationships/media" Target="../media/media3.AVI"/><Relationship Id="rId7" Type="http://schemas.openxmlformats.org/officeDocument/2006/relationships/image" Target="../media/image71.png"/><Relationship Id="rId2" Type="http://schemas.openxmlformats.org/officeDocument/2006/relationships/video" Target="../media/media2.AVI"/><Relationship Id="rId1" Type="http://schemas.microsoft.com/office/2007/relationships/media" Target="../media/media2.AVI"/><Relationship Id="rId6" Type="http://schemas.openxmlformats.org/officeDocument/2006/relationships/image" Target="../media/image70.png"/><Relationship Id="rId5" Type="http://schemas.openxmlformats.org/officeDocument/2006/relationships/slideLayout" Target="../slideLayouts/slideLayout1.xml"/><Relationship Id="rId4" Type="http://schemas.openxmlformats.org/officeDocument/2006/relationships/video" Target="../media/media3.AVI"/></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png"/><Relationship Id="rId1" Type="http://schemas.openxmlformats.org/officeDocument/2006/relationships/slideLayout" Target="../slideLayouts/slideLayout1.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3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4.m4v"/><Relationship Id="rId1" Type="http://schemas.microsoft.com/office/2007/relationships/media" Target="../media/media4.m4v"/><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720.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5.m4v"/><Relationship Id="rId1" Type="http://schemas.microsoft.com/office/2007/relationships/media" Target="../media/media5.m4v"/><Relationship Id="rId5" Type="http://schemas.openxmlformats.org/officeDocument/2006/relationships/image" Target="../media/image84.png"/><Relationship Id="rId4" Type="http://schemas.openxmlformats.org/officeDocument/2006/relationships/image" Target="../media/image83.png"/></Relationships>
</file>

<file path=ppt/slides/_rels/slide4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89.png"/><Relationship Id="rId2" Type="http://schemas.openxmlformats.org/officeDocument/2006/relationships/video" Target="../media/media6.m4v"/><Relationship Id="rId1" Type="http://schemas.microsoft.com/office/2007/relationships/media" Target="../media/media6.m4v"/><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4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1.xml"/><Relationship Id="rId4" Type="http://schemas.openxmlformats.org/officeDocument/2006/relationships/image" Target="../media/image92.png"/></Relationships>
</file>

<file path=ppt/slides/_rels/slide4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1.png"/><Relationship Id="rId1" Type="http://schemas.openxmlformats.org/officeDocument/2006/relationships/slideLayout" Target="../slideLayouts/slideLayout1.xml"/><Relationship Id="rId4" Type="http://schemas.openxmlformats.org/officeDocument/2006/relationships/image" Target="../media/image94.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96.png"/><Relationship Id="rId2" Type="http://schemas.openxmlformats.org/officeDocument/2006/relationships/video" Target="../media/media7.mp4"/><Relationship Id="rId1" Type="http://schemas.microsoft.com/office/2007/relationships/media" Target="../media/media7.mp4"/><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9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1.xml"/><Relationship Id="rId5" Type="http://schemas.openxmlformats.org/officeDocument/2006/relationships/image" Target="../media/image100.png"/><Relationship Id="rId4" Type="http://schemas.openxmlformats.org/officeDocument/2006/relationships/image" Target="../media/image99.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03.png"/><Relationship Id="rId4" Type="http://schemas.openxmlformats.org/officeDocument/2006/relationships/image" Target="../media/image102.png"/></Relationships>
</file>

<file path=ppt/slides/_rels/slide5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2.png"/></Relationships>
</file>

<file path=ppt/slides/_rels/slide5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gif"/><Relationship Id="rId1" Type="http://schemas.openxmlformats.org/officeDocument/2006/relationships/slideLayout" Target="../slideLayouts/slideLayout1.xml"/><Relationship Id="rId4" Type="http://schemas.openxmlformats.org/officeDocument/2006/relationships/image" Target="../media/image108.png"/></Relationships>
</file>

<file path=ppt/slides/_rels/slide5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09.gif"/><Relationship Id="rId1" Type="http://schemas.openxmlformats.org/officeDocument/2006/relationships/slideLayout" Target="../slideLayouts/slideLayout1.xml"/><Relationship Id="rId4" Type="http://schemas.openxmlformats.org/officeDocument/2006/relationships/image" Target="../media/image108.png"/></Relationships>
</file>

<file path=ppt/slides/_rels/slide54.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gif"/><Relationship Id="rId1" Type="http://schemas.openxmlformats.org/officeDocument/2006/relationships/slideLayout" Target="../slideLayouts/slideLayout1.xml"/><Relationship Id="rId4" Type="http://schemas.openxmlformats.org/officeDocument/2006/relationships/image" Target="../media/image108.png"/></Relationships>
</file>

<file path=ppt/slides/_rels/slide55.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gif"/><Relationship Id="rId1" Type="http://schemas.openxmlformats.org/officeDocument/2006/relationships/slideLayout" Target="../slideLayouts/slideLayout1.xml"/><Relationship Id="rId5" Type="http://schemas.openxmlformats.org/officeDocument/2006/relationships/image" Target="../media/image117.png"/><Relationship Id="rId4" Type="http://schemas.openxmlformats.org/officeDocument/2006/relationships/image" Target="../media/image116.png"/></Relationships>
</file>

<file path=ppt/slides/_rels/slide5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120.png"/><Relationship Id="rId4" Type="http://schemas.openxmlformats.org/officeDocument/2006/relationships/image" Target="../media/image11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hyperlink" Target="http://cds.cern.ch/record/104153/files/cm-p00047617.pdf" TargetMode="External"/><Relationship Id="rId2" Type="http://schemas.openxmlformats.org/officeDocument/2006/relationships/hyperlink" Target="http://cds.cern.ch/record/941315/files/p271.pdf" TargetMode="External"/><Relationship Id="rId1" Type="http://schemas.openxmlformats.org/officeDocument/2006/relationships/slideLayout" Target="../slideLayouts/slideLayout1.xml"/><Relationship Id="rId6" Type="http://schemas.openxmlformats.org/officeDocument/2006/relationships/hyperlink" Target="http://cds.cern.ch/record/1982417/files/1-21%20Tecker.pdf" TargetMode="External"/><Relationship Id="rId5" Type="http://schemas.openxmlformats.org/officeDocument/2006/relationships/hyperlink" Target="http://iopscience.iop.org/article/10.1088/1742-6596/874/1/012066" TargetMode="External"/><Relationship Id="rId4" Type="http://schemas.openxmlformats.org/officeDocument/2006/relationships/hyperlink" Target="http://cds.cern.ch/record/863008/files/p215.pdf"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121.png"/><Relationship Id="rId1" Type="http://schemas.openxmlformats.org/officeDocument/2006/relationships/slideLayout" Target="../slideLayouts/slideLayout1.xml"/><Relationship Id="rId4" Type="http://schemas.openxmlformats.org/officeDocument/2006/relationships/image" Target="../media/image123.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9654"/>
            <a:ext cx="7772400" cy="2387600"/>
          </a:xfrm>
        </p:spPr>
        <p:txBody>
          <a:bodyPr anchor="ctr">
            <a:normAutofit fontScale="90000"/>
          </a:bodyPr>
          <a:lstStyle/>
          <a:p>
            <a:r>
              <a:rPr lang="en-US" dirty="0">
                <a:latin typeface="Constantia" panose="02030602050306030303" pitchFamily="18" charset="0"/>
              </a:rPr>
              <a:t>Introduction to</a:t>
            </a:r>
            <a:br>
              <a:rPr lang="en-US" dirty="0">
                <a:latin typeface="Constantia" panose="02030602050306030303" pitchFamily="18" charset="0"/>
              </a:rPr>
            </a:br>
            <a:r>
              <a:rPr lang="en-US" dirty="0">
                <a:latin typeface="Constantia" panose="02030602050306030303" pitchFamily="18" charset="0"/>
              </a:rPr>
              <a:t>Non-linear Longitudinal</a:t>
            </a:r>
            <a:br>
              <a:rPr lang="en-US" dirty="0">
                <a:latin typeface="Constantia" panose="02030602050306030303" pitchFamily="18" charset="0"/>
              </a:rPr>
            </a:br>
            <a:r>
              <a:rPr lang="en-US" dirty="0">
                <a:latin typeface="Constantia" panose="02030602050306030303" pitchFamily="18" charset="0"/>
              </a:rPr>
              <a:t>Beam Dynamics</a:t>
            </a:r>
          </a:p>
        </p:txBody>
      </p:sp>
      <p:sp>
        <p:nvSpPr>
          <p:cNvPr id="3" name="Subtitle 2"/>
          <p:cNvSpPr>
            <a:spLocks noGrp="1"/>
          </p:cNvSpPr>
          <p:nvPr>
            <p:ph type="subTitle" idx="1"/>
          </p:nvPr>
        </p:nvSpPr>
        <p:spPr>
          <a:xfrm>
            <a:off x="1143000" y="3719513"/>
            <a:ext cx="6858000" cy="1655762"/>
          </a:xfrm>
        </p:spPr>
        <p:txBody>
          <a:bodyPr>
            <a:normAutofit/>
          </a:bodyPr>
          <a:lstStyle/>
          <a:p>
            <a:r>
              <a:rPr lang="en-US" sz="1800" dirty="0">
                <a:latin typeface="Constantia" panose="02030602050306030303" pitchFamily="18" charset="0"/>
              </a:rPr>
              <a:t>H. Damerau</a:t>
            </a:r>
          </a:p>
          <a:p>
            <a:r>
              <a:rPr lang="en-GB" sz="2100" b="1" dirty="0">
                <a:latin typeface="Constantia" panose="02030602050306030303" pitchFamily="18" charset="0"/>
              </a:rPr>
              <a:t>CERN</a:t>
            </a:r>
            <a:endParaRPr lang="en-US" sz="2100" b="1" dirty="0">
              <a:latin typeface="Constantia" panose="02030602050306030303" pitchFamily="18" charset="0"/>
            </a:endParaRPr>
          </a:p>
          <a:p>
            <a:endParaRPr lang="en-GB" sz="2100" dirty="0">
              <a:latin typeface="Constantia" panose="02030602050306030303" pitchFamily="18" charset="0"/>
            </a:endParaRPr>
          </a:p>
          <a:p>
            <a:endParaRPr lang="en-US" sz="2100" dirty="0">
              <a:latin typeface="Constantia" panose="02030602050306030303" pitchFamily="18" charset="0"/>
            </a:endParaRPr>
          </a:p>
        </p:txBody>
      </p:sp>
      <p:sp>
        <p:nvSpPr>
          <p:cNvPr id="4" name="Rectangle 3"/>
          <p:cNvSpPr/>
          <p:nvPr/>
        </p:nvSpPr>
        <p:spPr>
          <a:xfrm>
            <a:off x="8132536" y="49213"/>
            <a:ext cx="943428" cy="40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900" y="3040062"/>
            <a:ext cx="1474787" cy="147478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2602" y="3040063"/>
            <a:ext cx="2262957" cy="1474787"/>
          </a:xfrm>
          <a:prstGeom prst="rect">
            <a:avLst/>
          </a:prstGeom>
        </p:spPr>
      </p:pic>
      <p:sp>
        <p:nvSpPr>
          <p:cNvPr id="7" name="Text Box 5"/>
          <p:cNvSpPr txBox="1">
            <a:spLocks noChangeArrowheads="1"/>
          </p:cNvSpPr>
          <p:nvPr/>
        </p:nvSpPr>
        <p:spPr bwMode="auto">
          <a:xfrm>
            <a:off x="3011487" y="5518150"/>
            <a:ext cx="2971800" cy="396875"/>
          </a:xfrm>
          <a:prstGeom prst="rect">
            <a:avLst/>
          </a:prstGeom>
          <a:noFill/>
          <a:ln w="9525">
            <a:noFill/>
            <a:miter lim="800000"/>
            <a:headEnd/>
            <a:tailEnd/>
          </a:ln>
        </p:spPr>
        <p:txBody>
          <a:bodyPr>
            <a:spAutoFit/>
          </a:bodyPr>
          <a:lstStyle/>
          <a:p>
            <a:pPr algn="ctr"/>
            <a:r>
              <a:rPr lang="en-US" sz="2000" dirty="0">
                <a:solidFill>
                  <a:srgbClr val="000000"/>
                </a:solidFill>
                <a:latin typeface="Constantia" panose="02030602050306030303" pitchFamily="18" charset="0"/>
              </a:rPr>
              <a:t>4 October 2021</a:t>
            </a:r>
            <a:endParaRPr lang="en-US" sz="2000" dirty="0">
              <a:solidFill>
                <a:srgbClr val="000000"/>
              </a:solidFill>
              <a:latin typeface="Constantia" panose="02030602050306030303" pitchFamily="18" charset="0"/>
              <a:ea typeface="Arial Unicode MS" pitchFamily="34" charset="-128"/>
              <a:cs typeface="Arial Unicode MS" pitchFamily="34" charset="-128"/>
            </a:endParaRPr>
          </a:p>
        </p:txBody>
      </p:sp>
      <p:sp>
        <p:nvSpPr>
          <p:cNvPr id="8" name="Text Box 8"/>
          <p:cNvSpPr txBox="1">
            <a:spLocks noChangeArrowheads="1"/>
          </p:cNvSpPr>
          <p:nvPr/>
        </p:nvSpPr>
        <p:spPr bwMode="auto">
          <a:xfrm>
            <a:off x="1663700" y="4890624"/>
            <a:ext cx="5676900" cy="415498"/>
          </a:xfrm>
          <a:prstGeom prst="rect">
            <a:avLst/>
          </a:prstGeom>
          <a:noFill/>
          <a:ln w="9525">
            <a:noFill/>
            <a:miter lim="800000"/>
            <a:headEnd/>
            <a:tailEnd/>
          </a:ln>
        </p:spPr>
        <p:txBody>
          <a:bodyPr wrap="square">
            <a:spAutoFit/>
          </a:bodyPr>
          <a:lstStyle/>
          <a:p>
            <a:pPr algn="ctr"/>
            <a:r>
              <a:rPr lang="en-GB" sz="2100" b="1" dirty="0">
                <a:solidFill>
                  <a:srgbClr val="000000"/>
                </a:solidFill>
                <a:latin typeface="Constantia" panose="02030602050306030303" pitchFamily="18" charset="0"/>
              </a:rPr>
              <a:t>Introduction to Accelerator Physics</a:t>
            </a:r>
            <a:endParaRPr lang="en-GB" sz="2100" dirty="0">
              <a:solidFill>
                <a:srgbClr val="000000"/>
              </a:solidFill>
              <a:latin typeface="Constantia" panose="02030602050306030303" pitchFamily="18" charset="0"/>
            </a:endParaRPr>
          </a:p>
        </p:txBody>
      </p:sp>
    </p:spTree>
    <p:extLst>
      <p:ext uri="{BB962C8B-B14F-4D97-AF65-F5344CB8AC3E}">
        <p14:creationId xmlns:p14="http://schemas.microsoft.com/office/powerpoint/2010/main" val="401286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948" y="540000"/>
            <a:ext cx="7808400" cy="2248819"/>
          </a:xfrm>
          <a:prstGeom prst="rect">
            <a:avLst/>
          </a:prstGeom>
        </p:spPr>
      </p:pic>
      <p:pic>
        <p:nvPicPr>
          <p:cNvPr id="34" name="Picture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290" y="2499507"/>
            <a:ext cx="7665039" cy="2457602"/>
          </a:xfrm>
          <a:prstGeom prst="rect">
            <a:avLst/>
          </a:prstGeom>
        </p:spPr>
      </p:pic>
      <p:sp>
        <p:nvSpPr>
          <p:cNvPr id="10257" name="Text Box 17"/>
          <p:cNvSpPr txBox="1">
            <a:spLocks noChangeArrowheads="1"/>
          </p:cNvSpPr>
          <p:nvPr/>
        </p:nvSpPr>
        <p:spPr bwMode="auto">
          <a:xfrm>
            <a:off x="1055077" y="765592"/>
            <a:ext cx="2180492" cy="348109"/>
          </a:xfrm>
          <a:prstGeom prst="rect">
            <a:avLst/>
          </a:prstGeom>
          <a:noFill/>
          <a:ln w="9525">
            <a:noFill/>
            <a:miter lim="800000"/>
            <a:headEnd/>
            <a:tailEnd/>
          </a:ln>
        </p:spPr>
        <p:txBody>
          <a:bodyPr>
            <a:spAutoFit/>
          </a:bodyPr>
          <a:lstStyle/>
          <a:p>
            <a:pPr algn="ctr"/>
            <a:r>
              <a:rPr lang="en-US" sz="1662" b="1" dirty="0">
                <a:latin typeface="Constantia" pitchFamily="18" charset="0"/>
              </a:rPr>
              <a:t>Inject 4+4 bunches</a:t>
            </a:r>
          </a:p>
        </p:txBody>
      </p:sp>
      <p:sp>
        <p:nvSpPr>
          <p:cNvPr id="10258" name="Line 18"/>
          <p:cNvSpPr>
            <a:spLocks noChangeShapeType="1"/>
          </p:cNvSpPr>
          <p:nvPr/>
        </p:nvSpPr>
        <p:spPr bwMode="auto">
          <a:xfrm rot="10800000" flipV="1">
            <a:off x="5064368" y="1610095"/>
            <a:ext cx="0" cy="357554"/>
          </a:xfrm>
          <a:prstGeom prst="line">
            <a:avLst/>
          </a:prstGeom>
          <a:noFill/>
          <a:ln w="31750">
            <a:solidFill>
              <a:schemeClr val="tx1"/>
            </a:solidFill>
            <a:round/>
            <a:headEnd/>
            <a:tailEnd type="triangle" w="med" len="lg"/>
          </a:ln>
        </p:spPr>
        <p:txBody>
          <a:bodyPr/>
          <a:lstStyle/>
          <a:p>
            <a:endParaRPr lang="en-US" sz="1662">
              <a:latin typeface="Constantia" pitchFamily="18" charset="0"/>
            </a:endParaRPr>
          </a:p>
        </p:txBody>
      </p:sp>
      <p:sp>
        <p:nvSpPr>
          <p:cNvPr id="10259" name="Text Box 19"/>
          <p:cNvSpPr txBox="1">
            <a:spLocks noChangeArrowheads="1"/>
          </p:cNvSpPr>
          <p:nvPr/>
        </p:nvSpPr>
        <p:spPr bwMode="auto">
          <a:xfrm>
            <a:off x="4853354" y="1258403"/>
            <a:ext cx="492369" cy="390748"/>
          </a:xfrm>
          <a:prstGeom prst="rect">
            <a:avLst/>
          </a:prstGeom>
          <a:noFill/>
          <a:ln w="9525">
            <a:noFill/>
            <a:miter lim="800000"/>
            <a:headEnd/>
            <a:tailEnd/>
          </a:ln>
        </p:spPr>
        <p:txBody>
          <a:bodyPr>
            <a:spAutoFit/>
          </a:bodyPr>
          <a:lstStyle/>
          <a:p>
            <a:pPr algn="ctr"/>
            <a:r>
              <a:rPr lang="en-US" sz="1939" b="1" dirty="0" err="1">
                <a:latin typeface="Symbol" pitchFamily="18" charset="2"/>
              </a:rPr>
              <a:t>g</a:t>
            </a:r>
            <a:r>
              <a:rPr lang="en-US" sz="1939" b="1" baseline="-25000" dirty="0" err="1">
                <a:latin typeface="Constantia" pitchFamily="18" charset="0"/>
              </a:rPr>
              <a:t>tr</a:t>
            </a:r>
            <a:endParaRPr lang="en-US" sz="1939" b="1" baseline="-25000" dirty="0">
              <a:latin typeface="Constantia" pitchFamily="18" charset="0"/>
            </a:endParaRPr>
          </a:p>
        </p:txBody>
      </p:sp>
      <p:sp>
        <p:nvSpPr>
          <p:cNvPr id="10260" name="Text Box 21"/>
          <p:cNvSpPr txBox="1">
            <a:spLocks noChangeArrowheads="1"/>
          </p:cNvSpPr>
          <p:nvPr/>
        </p:nvSpPr>
        <p:spPr bwMode="auto">
          <a:xfrm>
            <a:off x="924975" y="1196798"/>
            <a:ext cx="2180492" cy="319639"/>
          </a:xfrm>
          <a:prstGeom prst="rect">
            <a:avLst/>
          </a:prstGeom>
          <a:noFill/>
          <a:ln w="9525">
            <a:noFill/>
            <a:miter lim="800000"/>
            <a:headEnd/>
            <a:tailEnd/>
          </a:ln>
        </p:spPr>
        <p:txBody>
          <a:bodyPr>
            <a:spAutoFit/>
          </a:bodyPr>
          <a:lstStyle/>
          <a:p>
            <a:pPr algn="ctr"/>
            <a:r>
              <a:rPr lang="en-US" sz="1477" b="1" dirty="0">
                <a:solidFill>
                  <a:schemeClr val="bg2"/>
                </a:solidFill>
                <a:latin typeface="Constantia" pitchFamily="18" charset="0"/>
              </a:rPr>
              <a:t>Controlled blow-ups</a:t>
            </a:r>
          </a:p>
        </p:txBody>
      </p:sp>
      <p:sp>
        <p:nvSpPr>
          <p:cNvPr id="10261" name="Line 22"/>
          <p:cNvSpPr>
            <a:spLocks noChangeShapeType="1"/>
          </p:cNvSpPr>
          <p:nvPr/>
        </p:nvSpPr>
        <p:spPr bwMode="auto">
          <a:xfrm flipV="1">
            <a:off x="2963008" y="1149968"/>
            <a:ext cx="808892" cy="167054"/>
          </a:xfrm>
          <a:prstGeom prst="line">
            <a:avLst/>
          </a:prstGeom>
          <a:noFill/>
          <a:ln w="31750">
            <a:solidFill>
              <a:schemeClr val="bg2"/>
            </a:solidFill>
            <a:round/>
            <a:headEnd/>
            <a:tailEnd type="triangle" w="med" len="lg"/>
          </a:ln>
        </p:spPr>
        <p:txBody>
          <a:bodyPr/>
          <a:lstStyle/>
          <a:p>
            <a:endParaRPr lang="en-US" sz="1662">
              <a:latin typeface="Constantia" pitchFamily="18" charset="0"/>
            </a:endParaRPr>
          </a:p>
        </p:txBody>
      </p:sp>
      <p:sp>
        <p:nvSpPr>
          <p:cNvPr id="3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Where profit from non-linear RF?</a:t>
            </a:r>
          </a:p>
        </p:txBody>
      </p:sp>
      <p:grpSp>
        <p:nvGrpSpPr>
          <p:cNvPr id="9" name="Group 8"/>
          <p:cNvGrpSpPr/>
          <p:nvPr/>
        </p:nvGrpSpPr>
        <p:grpSpPr>
          <a:xfrm>
            <a:off x="706582" y="2593975"/>
            <a:ext cx="7732568" cy="3000383"/>
            <a:chOff x="706582" y="2593975"/>
            <a:chExt cx="7732568" cy="3000383"/>
          </a:xfrm>
        </p:grpSpPr>
        <p:cxnSp>
          <p:nvCxnSpPr>
            <p:cNvPr id="5" name="Straight Connector 4"/>
            <p:cNvCxnSpPr/>
            <p:nvPr/>
          </p:nvCxnSpPr>
          <p:spPr>
            <a:xfrm>
              <a:off x="5040000" y="2593975"/>
              <a:ext cx="0" cy="1879600"/>
            </a:xfrm>
            <a:prstGeom prst="line">
              <a:avLst/>
            </a:prstGeom>
            <a:ln w="22225">
              <a:solidFill>
                <a:srgbClr val="00FF00">
                  <a:alpha val="50000"/>
                </a:srgbClr>
              </a:solidFill>
            </a:ln>
          </p:spPr>
          <p:style>
            <a:lnRef idx="1">
              <a:schemeClr val="accent1"/>
            </a:lnRef>
            <a:fillRef idx="0">
              <a:schemeClr val="accent1"/>
            </a:fillRef>
            <a:effectRef idx="0">
              <a:schemeClr val="accent1"/>
            </a:effectRef>
            <a:fontRef idx="minor">
              <a:schemeClr val="tx1"/>
            </a:fontRef>
          </p:style>
        </p:cxnSp>
        <p:sp>
          <p:nvSpPr>
            <p:cNvPr id="37" name="Rectangle 7"/>
            <p:cNvSpPr>
              <a:spLocks noChangeArrowheads="1"/>
            </p:cNvSpPr>
            <p:nvPr/>
          </p:nvSpPr>
          <p:spPr bwMode="auto">
            <a:xfrm>
              <a:off x="706582" y="522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Transition crossing</a:t>
              </a:r>
              <a:endParaRPr lang="en-US" sz="2100" b="1" dirty="0">
                <a:solidFill>
                  <a:srgbClr val="1F497D"/>
                </a:solidFill>
                <a:latin typeface="Constantia" pitchFamily="18" charset="0"/>
                <a:cs typeface="Times New Roman" pitchFamily="18" charset="0"/>
                <a:sym typeface="Wingdings" pitchFamily="2" charset="2"/>
              </a:endParaRPr>
            </a:p>
          </p:txBody>
        </p:sp>
      </p:grpSp>
      <p:grpSp>
        <p:nvGrpSpPr>
          <p:cNvPr id="10" name="Group 9"/>
          <p:cNvGrpSpPr/>
          <p:nvPr/>
        </p:nvGrpSpPr>
        <p:grpSpPr>
          <a:xfrm>
            <a:off x="706582" y="2866835"/>
            <a:ext cx="7732568" cy="3087523"/>
            <a:chOff x="706582" y="2866835"/>
            <a:chExt cx="7732568" cy="3087523"/>
          </a:xfrm>
        </p:grpSpPr>
        <p:sp>
          <p:nvSpPr>
            <p:cNvPr id="28" name="Rectangle 27"/>
            <p:cNvSpPr/>
            <p:nvPr/>
          </p:nvSpPr>
          <p:spPr bwMode="auto">
            <a:xfrm rot="1835485">
              <a:off x="4732139" y="2866835"/>
              <a:ext cx="1682666" cy="324925"/>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38" name="Rectangle 7"/>
            <p:cNvSpPr>
              <a:spLocks noChangeArrowheads="1"/>
            </p:cNvSpPr>
            <p:nvPr/>
          </p:nvSpPr>
          <p:spPr bwMode="auto">
            <a:xfrm>
              <a:off x="706582" y="558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RF voltage reduction during acceleration</a:t>
              </a:r>
            </a:p>
          </p:txBody>
        </p:sp>
      </p:grpSp>
      <p:grpSp>
        <p:nvGrpSpPr>
          <p:cNvPr id="8" name="Group 7"/>
          <p:cNvGrpSpPr/>
          <p:nvPr/>
        </p:nvGrpSpPr>
        <p:grpSpPr>
          <a:xfrm>
            <a:off x="706582" y="3105055"/>
            <a:ext cx="7732568" cy="2128636"/>
            <a:chOff x="706582" y="3105055"/>
            <a:chExt cx="7732568" cy="2128636"/>
          </a:xfrm>
        </p:grpSpPr>
        <p:sp>
          <p:nvSpPr>
            <p:cNvPr id="27" name="Rectangle 26"/>
            <p:cNvSpPr/>
            <p:nvPr/>
          </p:nvSpPr>
          <p:spPr bwMode="auto">
            <a:xfrm>
              <a:off x="3797300" y="3105055"/>
              <a:ext cx="1081454" cy="1362170"/>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36" name="Rectangle 7"/>
            <p:cNvSpPr>
              <a:spLocks noChangeArrowheads="1"/>
            </p:cNvSpPr>
            <p:nvPr/>
          </p:nvSpPr>
          <p:spPr bwMode="auto">
            <a:xfrm>
              <a:off x="706582" y="4859333"/>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manipulation from </a:t>
              </a:r>
              <a:r>
                <a:rPr lang="en-GB" sz="2100" b="1" dirty="0">
                  <a:solidFill>
                    <a:srgbClr val="1F497D"/>
                  </a:solidFill>
                  <a:latin typeface="Constantia" pitchFamily="18" charset="0"/>
                  <a:cs typeface="Times New Roman" pitchFamily="18" charset="0"/>
                  <a:sym typeface="Wingdings" pitchFamily="2" charset="2"/>
                </a:rPr>
                <a:t>8 bunches in </a:t>
              </a:r>
              <a:r>
                <a:rPr lang="en-GB" sz="2100" b="1" i="1" dirty="0">
                  <a:solidFill>
                    <a:srgbClr val="1F497D"/>
                  </a:solidFill>
                  <a:latin typeface="Constantia" pitchFamily="18" charset="0"/>
                  <a:cs typeface="Times New Roman" pitchFamily="18" charset="0"/>
                  <a:sym typeface="Wingdings" pitchFamily="2" charset="2"/>
                </a:rPr>
                <a:t>h</a:t>
              </a:r>
              <a:r>
                <a:rPr lang="en-GB" sz="2100" b="1" dirty="0">
                  <a:solidFill>
                    <a:srgbClr val="1F497D"/>
                  </a:solidFill>
                  <a:latin typeface="Constantia" pitchFamily="18" charset="0"/>
                  <a:cs typeface="Times New Roman" pitchFamily="18" charset="0"/>
                  <a:sym typeface="Wingdings" pitchFamily="2" charset="2"/>
                </a:rPr>
                <a:t> = 9 to 12 in </a:t>
              </a:r>
              <a:r>
                <a:rPr lang="en-GB" sz="2100" b="1" i="1" dirty="0">
                  <a:solidFill>
                    <a:srgbClr val="1F497D"/>
                  </a:solidFill>
                  <a:latin typeface="Constantia" pitchFamily="18" charset="0"/>
                  <a:cs typeface="Times New Roman" pitchFamily="18" charset="0"/>
                  <a:sym typeface="Wingdings" pitchFamily="2" charset="2"/>
                </a:rPr>
                <a:t>h</a:t>
              </a:r>
              <a:r>
                <a:rPr lang="en-GB" sz="2100" b="1" dirty="0">
                  <a:solidFill>
                    <a:srgbClr val="1F497D"/>
                  </a:solidFill>
                  <a:latin typeface="Constantia" pitchFamily="18" charset="0"/>
                  <a:cs typeface="Times New Roman" pitchFamily="18" charset="0"/>
                  <a:sym typeface="Wingdings" pitchFamily="2" charset="2"/>
                </a:rPr>
                <a:t> = 21  </a:t>
              </a:r>
              <a:endParaRPr lang="en-US" sz="2100" b="1" dirty="0">
                <a:solidFill>
                  <a:srgbClr val="1F497D"/>
                </a:solidFill>
                <a:latin typeface="Constantia" pitchFamily="18" charset="0"/>
                <a:cs typeface="Times New Roman" pitchFamily="18" charset="0"/>
                <a:sym typeface="Wingdings" pitchFamily="2" charset="2"/>
              </a:endParaRPr>
            </a:p>
          </p:txBody>
        </p:sp>
        <p:pic>
          <p:nvPicPr>
            <p:cNvPr id="39" name="Picture 2" descr="C:\Heiko\Presentations\2013-10_InjectorChainExoticOptionsRLIUP\TomoscopeImages\PS\inj2allb.png"/>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33045" y="3126223"/>
              <a:ext cx="1109170" cy="10675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p:cNvGrpSpPr/>
          <p:nvPr/>
        </p:nvGrpSpPr>
        <p:grpSpPr>
          <a:xfrm>
            <a:off x="701723" y="3412596"/>
            <a:ext cx="7732568" cy="2901762"/>
            <a:chOff x="701723" y="3412596"/>
            <a:chExt cx="7732568" cy="2901762"/>
          </a:xfrm>
        </p:grpSpPr>
        <p:grpSp>
          <p:nvGrpSpPr>
            <p:cNvPr id="11" name="Group 10"/>
            <p:cNvGrpSpPr/>
            <p:nvPr/>
          </p:nvGrpSpPr>
          <p:grpSpPr>
            <a:xfrm>
              <a:off x="701723" y="3771904"/>
              <a:ext cx="7732568" cy="2542454"/>
              <a:chOff x="701723" y="3771904"/>
              <a:chExt cx="7732568" cy="2542454"/>
            </a:xfrm>
          </p:grpSpPr>
          <p:sp>
            <p:nvSpPr>
              <p:cNvPr id="41" name="Rectangle 40"/>
              <p:cNvSpPr/>
              <p:nvPr/>
            </p:nvSpPr>
            <p:spPr bwMode="auto">
              <a:xfrm rot="5400000">
                <a:off x="6024895" y="3939580"/>
                <a:ext cx="733427" cy="398076"/>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42" name="Rectangle 7"/>
              <p:cNvSpPr>
                <a:spLocks noChangeArrowheads="1"/>
              </p:cNvSpPr>
              <p:nvPr/>
            </p:nvSpPr>
            <p:spPr bwMode="auto">
              <a:xfrm>
                <a:off x="701723" y="594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Splitting</a:t>
                </a:r>
                <a:r>
                  <a:rPr lang="en-GB" sz="2100" b="1" dirty="0">
                    <a:latin typeface="Constantia" pitchFamily="18" charset="0"/>
                    <a:cs typeface="Times New Roman" pitchFamily="18" charset="0"/>
                    <a:sym typeface="Wingdings" pitchFamily="2" charset="2"/>
                  </a:rPr>
                  <a:t> at the flat-top</a:t>
                </a:r>
              </a:p>
            </p:txBody>
          </p:sp>
        </p:grpSp>
        <p:pic>
          <p:nvPicPr>
            <p:cNvPr id="40" name="Picture 5" descr="C:\Heiko\Presentations\2014-11_RFUpgradesHB2014\2012-01_LHCBeamSlides\LHC25\foursplitb1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9323" y="3412596"/>
              <a:ext cx="1086862" cy="1069200"/>
            </a:xfrm>
            <a:prstGeom prst="rect">
              <a:avLst/>
            </a:prstGeom>
            <a:noFill/>
            <a:extLst>
              <a:ext uri="{909E8E84-426E-40DD-AFC4-6F175D3DCCD1}">
                <a14:hiddenFill xmlns:a14="http://schemas.microsoft.com/office/drawing/2010/main">
                  <a:solidFill>
                    <a:srgbClr val="FFFFFF"/>
                  </a:solidFill>
                </a14:hiddenFill>
              </a:ext>
            </a:extLst>
          </p:spPr>
        </p:pic>
      </p:grpSp>
      <p:sp>
        <p:nvSpPr>
          <p:cNvPr id="43" name="Rectangle 7"/>
          <p:cNvSpPr>
            <a:spLocks noChangeArrowheads="1"/>
          </p:cNvSpPr>
          <p:nvPr/>
        </p:nvSpPr>
        <p:spPr bwMode="auto">
          <a:xfrm>
            <a:off x="701723" y="630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Bunch shortening (rotation) before extraction</a:t>
            </a:r>
          </a:p>
        </p:txBody>
      </p:sp>
      <p:sp>
        <p:nvSpPr>
          <p:cNvPr id="45" name="Rectangle 44"/>
          <p:cNvSpPr/>
          <p:nvPr/>
        </p:nvSpPr>
        <p:spPr bwMode="auto">
          <a:xfrm rot="5400000">
            <a:off x="5646409" y="3455664"/>
            <a:ext cx="1993903" cy="105428"/>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46" name="Text Box 14"/>
          <p:cNvSpPr txBox="1">
            <a:spLocks noChangeArrowheads="1"/>
          </p:cNvSpPr>
          <p:nvPr/>
        </p:nvSpPr>
        <p:spPr bwMode="auto">
          <a:xfrm>
            <a:off x="2986976" y="1663620"/>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9</a:t>
            </a:r>
          </a:p>
        </p:txBody>
      </p:sp>
      <p:sp>
        <p:nvSpPr>
          <p:cNvPr id="47" name="Text Box 15"/>
          <p:cNvSpPr txBox="1">
            <a:spLocks noChangeArrowheads="1"/>
          </p:cNvSpPr>
          <p:nvPr/>
        </p:nvSpPr>
        <p:spPr bwMode="auto">
          <a:xfrm>
            <a:off x="6963508" y="670788"/>
            <a:ext cx="1547446" cy="603883"/>
          </a:xfrm>
          <a:prstGeom prst="rect">
            <a:avLst/>
          </a:prstGeom>
          <a:noFill/>
          <a:ln w="9525">
            <a:noFill/>
            <a:miter lim="800000"/>
            <a:headEnd/>
            <a:tailEnd/>
          </a:ln>
        </p:spPr>
        <p:txBody>
          <a:bodyPr wrap="square">
            <a:spAutoFit/>
          </a:bodyPr>
          <a:lstStyle/>
          <a:p>
            <a:pPr algn="l"/>
            <a:r>
              <a:rPr lang="en-US" sz="1662" b="1" dirty="0">
                <a:latin typeface="Constantia" pitchFamily="18" charset="0"/>
              </a:rPr>
              <a:t>Eject 48 bunches</a:t>
            </a:r>
          </a:p>
        </p:txBody>
      </p:sp>
      <p:sp>
        <p:nvSpPr>
          <p:cNvPr id="48" name="Text Box 23"/>
          <p:cNvSpPr txBox="1">
            <a:spLocks noChangeArrowheads="1"/>
          </p:cNvSpPr>
          <p:nvPr/>
        </p:nvSpPr>
        <p:spPr bwMode="auto">
          <a:xfrm rot="-5400000">
            <a:off x="6324051" y="1700510"/>
            <a:ext cx="984738" cy="376385"/>
          </a:xfrm>
          <a:prstGeom prst="rect">
            <a:avLst/>
          </a:prstGeom>
          <a:noFill/>
          <a:ln w="9525">
            <a:noFill/>
            <a:miter lim="800000"/>
            <a:headEnd/>
            <a:tailEnd/>
          </a:ln>
        </p:spPr>
        <p:txBody>
          <a:bodyPr>
            <a:spAutoFit/>
          </a:bodyPr>
          <a:lstStyle/>
          <a:p>
            <a:r>
              <a:rPr lang="en-US" sz="1846" b="1" i="1" dirty="0">
                <a:latin typeface="Constantia" pitchFamily="18" charset="0"/>
              </a:rPr>
              <a:t>h</a:t>
            </a:r>
            <a:r>
              <a:rPr lang="en-US" sz="1846" b="1" dirty="0">
                <a:latin typeface="Constantia" pitchFamily="18" charset="0"/>
              </a:rPr>
              <a:t> = 84</a:t>
            </a:r>
          </a:p>
        </p:txBody>
      </p:sp>
      <p:sp>
        <p:nvSpPr>
          <p:cNvPr id="49" name="Line 24"/>
          <p:cNvSpPr>
            <a:spLocks noChangeShapeType="1"/>
          </p:cNvSpPr>
          <p:nvPr/>
        </p:nvSpPr>
        <p:spPr bwMode="auto">
          <a:xfrm flipH="1">
            <a:off x="6682152" y="1196797"/>
            <a:ext cx="628245" cy="452353"/>
          </a:xfrm>
          <a:prstGeom prst="line">
            <a:avLst/>
          </a:prstGeom>
          <a:noFill/>
          <a:ln w="31750">
            <a:solidFill>
              <a:schemeClr val="tx1"/>
            </a:solidFill>
            <a:round/>
            <a:headEnd/>
            <a:tailEnd type="triangle" w="med" len="lg"/>
          </a:ln>
        </p:spPr>
        <p:txBody>
          <a:bodyPr/>
          <a:lstStyle/>
          <a:p>
            <a:endParaRPr lang="en-US" sz="1662" dirty="0">
              <a:latin typeface="Constantia" pitchFamily="18" charset="0"/>
            </a:endParaRPr>
          </a:p>
        </p:txBody>
      </p:sp>
      <p:sp>
        <p:nvSpPr>
          <p:cNvPr id="50" name="Text Box 28"/>
          <p:cNvSpPr txBox="1">
            <a:spLocks noChangeArrowheads="1"/>
          </p:cNvSpPr>
          <p:nvPr/>
        </p:nvSpPr>
        <p:spPr bwMode="auto">
          <a:xfrm>
            <a:off x="4000051" y="1305467"/>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21</a:t>
            </a:r>
          </a:p>
        </p:txBody>
      </p:sp>
    </p:spTree>
    <p:extLst>
      <p:ext uri="{BB962C8B-B14F-4D97-AF65-F5344CB8AC3E}">
        <p14:creationId xmlns:p14="http://schemas.microsoft.com/office/powerpoint/2010/main" val="2303368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Applications</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Introduce extra non-linearity</a:t>
            </a:r>
          </a:p>
          <a:p>
            <a:pPr marL="800100" lvl="1" indent="-342900"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Bunch lengthening in double-harmonic RF system to reduce peak current (space charge)</a:t>
            </a:r>
          </a:p>
          <a:p>
            <a:pPr lvl="1" defTabSz="711200">
              <a:spcBef>
                <a:spcPct val="20000"/>
              </a:spcBef>
            </a:pPr>
            <a:endParaRPr lang="en-GB" sz="2100" b="1" dirty="0">
              <a:solidFill>
                <a:srgbClr val="1F497D"/>
              </a:solidFill>
              <a:latin typeface="Constantia" pitchFamily="18" charset="0"/>
              <a:cs typeface="Times New Roman" pitchFamily="18" charset="0"/>
              <a:sym typeface="Wingdings" pitchFamily="2" charset="2"/>
            </a:endParaRPr>
          </a:p>
          <a:p>
            <a:pPr lvl="1" defTabSz="711200">
              <a:spcBef>
                <a:spcPct val="20000"/>
              </a:spcBef>
            </a:pPr>
            <a:endParaRPr lang="en-GB" sz="1200" b="1" dirty="0">
              <a:solidFill>
                <a:srgbClr val="1F497D"/>
              </a:solidFill>
              <a:latin typeface="Constantia" pitchFamily="18" charset="0"/>
              <a:cs typeface="Times New Roman" pitchFamily="18" charset="0"/>
              <a:sym typeface="Wingdings" pitchFamily="2" charset="2"/>
            </a:endParaRPr>
          </a:p>
          <a:p>
            <a:pPr marL="800100" lvl="1" indent="-342900"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Short and long bunches with multi-harmonic RF systems</a:t>
            </a:r>
          </a:p>
          <a:p>
            <a:pPr marL="800100" lvl="1" indent="-342900" defTabSz="711200">
              <a:spcBef>
                <a:spcPct val="20000"/>
              </a:spcBef>
              <a:buFont typeface="Arial" panose="020B0604020202020204" pitchFamily="34" charset="0"/>
              <a:buChar char="•"/>
            </a:pPr>
            <a:endParaRPr lang="en-GB" sz="2100" b="1" dirty="0">
              <a:solidFill>
                <a:srgbClr val="1F497D"/>
              </a:solidFill>
              <a:latin typeface="Constantia" pitchFamily="18" charset="0"/>
              <a:cs typeface="Times New Roman" pitchFamily="18" charset="0"/>
              <a:sym typeface="Wingdings" pitchFamily="2" charset="2"/>
            </a:endParaRPr>
          </a:p>
          <a:p>
            <a:pPr marL="800100" lvl="1" indent="-342900" defTabSz="711200">
              <a:spcBef>
                <a:spcPct val="20000"/>
              </a:spcBef>
              <a:buFont typeface="Arial" panose="020B0604020202020204" pitchFamily="34" charset="0"/>
              <a:buChar char="•"/>
            </a:pPr>
            <a:endParaRPr lang="en-GB" sz="1200" b="1" dirty="0">
              <a:solidFill>
                <a:srgbClr val="1F497D"/>
              </a:solidFill>
              <a:latin typeface="Constantia" pitchFamily="18" charset="0"/>
              <a:cs typeface="Times New Roman" pitchFamily="18" charset="0"/>
              <a:sym typeface="Wingdings" pitchFamily="2" charset="2"/>
            </a:endParaRPr>
          </a:p>
          <a:p>
            <a:pPr marL="800100" lvl="1" indent="-342900" defTabSz="711200">
              <a:spcBef>
                <a:spcPct val="20000"/>
              </a:spcBef>
              <a:buFont typeface="Arial" panose="020B0604020202020204" pitchFamily="34" charset="0"/>
              <a:buChar char="•"/>
            </a:pPr>
            <a:endParaRPr lang="en-GB" sz="2100" b="1" dirty="0">
              <a:solidFill>
                <a:srgbClr val="1F497D"/>
              </a:solidFill>
              <a:latin typeface="Constantia" pitchFamily="18" charset="0"/>
              <a:cs typeface="Times New Roman" pitchFamily="18" charset="0"/>
              <a:sym typeface="Wingdings" pitchFamily="2" charset="2"/>
            </a:endParaRPr>
          </a:p>
          <a:p>
            <a:pPr marL="800100" lvl="1" indent="-342900"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Adapt bunch-to-bunch distance</a:t>
            </a:r>
          </a:p>
          <a:p>
            <a:pPr marL="800100" lvl="1" indent="-342900" defTabSz="711200">
              <a:spcBef>
                <a:spcPct val="20000"/>
              </a:spcBef>
              <a:buClr>
                <a:schemeClr val="tx1"/>
              </a:buClr>
              <a:buFont typeface="Arial" panose="020B0604020202020204" pitchFamily="34" charset="0"/>
              <a:buChar char="•"/>
            </a:pPr>
            <a:endParaRPr lang="en-GB" sz="2100" b="1" dirty="0">
              <a:solidFill>
                <a:srgbClr val="1F497D"/>
              </a:solidFill>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Profit from non-linearity for beam stabilization</a:t>
            </a:r>
          </a:p>
          <a:p>
            <a:pPr marL="800100" lvl="1" indent="-342900"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Stabilize beam using higher-harmonic RF</a:t>
            </a:r>
          </a:p>
          <a:p>
            <a:pPr marL="800100" lvl="1" indent="-342900"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Controlled longitudinal emittance blow-up		</a:t>
            </a:r>
          </a:p>
          <a:p>
            <a:pPr marL="342900" indent="-342900"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800" b="1" i="1" dirty="0">
              <a:solidFill>
                <a:srgbClr val="C0504D"/>
              </a:solidFill>
              <a:latin typeface="Constantia" pitchFamily="18" charset="0"/>
              <a:cs typeface="Times New Roman" pitchFamily="18" charset="0"/>
              <a:sym typeface="Wingdings" pitchFamily="2" charset="2"/>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2223068"/>
            <a:ext cx="5232400" cy="297364"/>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3222475"/>
            <a:ext cx="3162300" cy="672829"/>
          </a:xfrm>
          <a:prstGeom prst="rect">
            <a:avLst/>
          </a:prstGeom>
        </p:spPr>
      </p:pic>
    </p:spTree>
    <p:extLst>
      <p:ext uri="{BB962C8B-B14F-4D97-AF65-F5344CB8AC3E}">
        <p14:creationId xmlns:p14="http://schemas.microsoft.com/office/powerpoint/2010/main" val="4113637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Linear longitudinal</a:t>
            </a:r>
            <a:br>
              <a:rPr lang="en-US" sz="4800" b="1" dirty="0">
                <a:solidFill>
                  <a:srgbClr val="1F497D"/>
                </a:solidFill>
                <a:latin typeface="Constantia" pitchFamily="18" charset="0"/>
              </a:rPr>
            </a:br>
            <a:r>
              <a:rPr lang="en-US" sz="4800" b="1" dirty="0">
                <a:solidFill>
                  <a:srgbClr val="1F497D"/>
                </a:solidFill>
                <a:latin typeface="Constantia" pitchFamily="18" charset="0"/>
              </a:rPr>
              <a:t>beam dynamics</a:t>
            </a:r>
          </a:p>
        </p:txBody>
      </p:sp>
    </p:spTree>
    <p:extLst>
      <p:ext uri="{BB962C8B-B14F-4D97-AF65-F5344CB8AC3E}">
        <p14:creationId xmlns:p14="http://schemas.microsoft.com/office/powerpoint/2010/main" val="35413175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5"/>
          <p:cNvSpPr>
            <a:spLocks noChangeArrowheads="1"/>
          </p:cNvSpPr>
          <p:nvPr/>
        </p:nvSpPr>
        <p:spPr bwMode="auto">
          <a:xfrm>
            <a:off x="630847" y="3661507"/>
            <a:ext cx="4362450" cy="2203938"/>
          </a:xfrm>
          <a:prstGeom prst="rect">
            <a:avLst/>
          </a:prstGeom>
          <a:solidFill>
            <a:schemeClr val="accent1">
              <a:lumMod val="40000"/>
              <a:lumOff val="60000"/>
            </a:schemeClr>
          </a:solidFill>
          <a:ln>
            <a:noFill/>
          </a:ln>
          <a:effectLst/>
        </p:spPr>
        <p:txBody>
          <a:bodyPr wrap="none" anchor="ctr"/>
          <a:lstStyle/>
          <a:p>
            <a:endParaRPr lang="en-US" sz="1662">
              <a:solidFill>
                <a:srgbClr val="000000"/>
              </a:solidFill>
              <a:latin typeface="Constantia" panose="02030602050306030303" pitchFamily="18" charset="0"/>
            </a:endParaRPr>
          </a:p>
        </p:txBody>
      </p:sp>
      <p:pic>
        <p:nvPicPr>
          <p:cNvPr id="4" name="Picture 3">
            <a:extLst>
              <a:ext uri="{FF2B5EF4-FFF2-40B4-BE49-F238E27FC236}">
                <a16:creationId xmlns:a16="http://schemas.microsoft.com/office/drawing/2014/main" id="{FF8DE4C1-CF63-4FDD-BA14-FCFA2CE33A4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36208" y="5412509"/>
            <a:ext cx="3201442" cy="272695"/>
          </a:xfrm>
          <a:prstGeom prst="rect">
            <a:avLst/>
          </a:prstGeom>
        </p:spPr>
      </p:pic>
      <p:pic>
        <p:nvPicPr>
          <p:cNvPr id="12" name="Picture 11" descr="A picture containing shape&#10;&#10;Description automatically generated">
            <a:extLst>
              <a:ext uri="{FF2B5EF4-FFF2-40B4-BE49-F238E27FC236}">
                <a16:creationId xmlns:a16="http://schemas.microsoft.com/office/drawing/2014/main" id="{1BEFE1F5-1E61-4B92-95F8-8F045F40B5A4}"/>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44170" y="4182359"/>
            <a:ext cx="3999601" cy="581117"/>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Interaction between particles and RF</a:t>
            </a:r>
          </a:p>
        </p:txBody>
      </p:sp>
      <p:sp>
        <p:nvSpPr>
          <p:cNvPr id="15" name="Text Box 6"/>
          <p:cNvSpPr txBox="1">
            <a:spLocks noChangeArrowheads="1"/>
          </p:cNvSpPr>
          <p:nvPr/>
        </p:nvSpPr>
        <p:spPr bwMode="auto">
          <a:xfrm>
            <a:off x="630847" y="3684953"/>
            <a:ext cx="4295043"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en-US" sz="1662" dirty="0">
                <a:solidFill>
                  <a:srgbClr val="000000"/>
                </a:solidFill>
                <a:latin typeface="Constantia" panose="02030602050306030303" pitchFamily="18" charset="0"/>
              </a:rPr>
              <a:t>Energy dependent phase advance, </a:t>
            </a:r>
            <a:r>
              <a:rPr lang="en-GB" altLang="en-US" sz="1662" dirty="0">
                <a:solidFill>
                  <a:srgbClr val="000000"/>
                </a:solidFill>
                <a:latin typeface="Symbol" panose="05050102010706020507" pitchFamily="18" charset="2"/>
              </a:rPr>
              <a:t>f</a:t>
            </a:r>
            <a:r>
              <a:rPr lang="en-GB" altLang="en-US" sz="1662" dirty="0">
                <a:solidFill>
                  <a:srgbClr val="000000"/>
                </a:solidFill>
                <a:latin typeface="Constantia" panose="02030602050306030303" pitchFamily="18" charset="0"/>
              </a:rPr>
              <a:t>:</a:t>
            </a:r>
          </a:p>
        </p:txBody>
      </p:sp>
      <p:sp>
        <p:nvSpPr>
          <p:cNvPr id="16" name="Text Box 7"/>
          <p:cNvSpPr txBox="1">
            <a:spLocks noChangeArrowheads="1"/>
          </p:cNvSpPr>
          <p:nvPr/>
        </p:nvSpPr>
        <p:spPr bwMode="auto">
          <a:xfrm>
            <a:off x="630847" y="4880707"/>
            <a:ext cx="4431323"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en-US" sz="1662" dirty="0">
                <a:solidFill>
                  <a:srgbClr val="000000"/>
                </a:solidFill>
                <a:latin typeface="Constantia" panose="02030602050306030303" pitchFamily="18" charset="0"/>
              </a:rPr>
              <a:t>Phase dependent energy gain, </a:t>
            </a:r>
            <a:r>
              <a:rPr lang="en-GB" altLang="en-US" sz="1662" dirty="0">
                <a:solidFill>
                  <a:srgbClr val="000000"/>
                </a:solidFill>
                <a:latin typeface="Symbol" panose="05050102010706020507" pitchFamily="18" charset="2"/>
              </a:rPr>
              <a:t>D</a:t>
            </a:r>
            <a:r>
              <a:rPr lang="en-GB" altLang="en-US" sz="1662" i="1" dirty="0">
                <a:solidFill>
                  <a:srgbClr val="000000"/>
                </a:solidFill>
                <a:latin typeface="Constantia" panose="02030602050306030303" pitchFamily="18" charset="0"/>
              </a:rPr>
              <a:t>E</a:t>
            </a:r>
            <a:r>
              <a:rPr lang="en-GB" altLang="en-US" sz="1662" dirty="0">
                <a:solidFill>
                  <a:srgbClr val="000000"/>
                </a:solidFill>
                <a:latin typeface="Constantia" panose="02030602050306030303" pitchFamily="18" charset="0"/>
              </a:rPr>
              <a:t>:</a:t>
            </a:r>
          </a:p>
        </p:txBody>
      </p:sp>
      <p:pic>
        <p:nvPicPr>
          <p:cNvPr id="19" name="Picture 12" descr="KreisBeschleunige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984738" y="1966790"/>
            <a:ext cx="3587262" cy="1579685"/>
          </a:xfrm>
          <a:prstGeom prst="rect">
            <a:avLst/>
          </a:prstGeom>
          <a:noFill/>
          <a:extLst>
            <a:ext uri="{909E8E84-426E-40DD-AFC4-6F175D3DCCD1}">
              <a14:hiddenFill xmlns:a14="http://schemas.microsoft.com/office/drawing/2010/main">
                <a:solidFill>
                  <a:srgbClr val="FFFFFF"/>
                </a:solidFill>
              </a14:hiddenFill>
            </a:ext>
          </a:extLst>
        </p:spPr>
      </p:pic>
      <p:sp>
        <p:nvSpPr>
          <p:cNvPr id="20" name="Text Box 13"/>
          <p:cNvSpPr txBox="1">
            <a:spLocks noChangeArrowheads="1"/>
          </p:cNvSpPr>
          <p:nvPr/>
        </p:nvSpPr>
        <p:spPr bwMode="auto">
          <a:xfrm>
            <a:off x="521676" y="958041"/>
            <a:ext cx="4220308" cy="490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en-US" sz="2585" b="1" dirty="0">
                <a:solidFill>
                  <a:srgbClr val="000000"/>
                </a:solidFill>
                <a:latin typeface="Constantia" panose="02030602050306030303" pitchFamily="18" charset="0"/>
              </a:rPr>
              <a:t>Simple accelerator model:</a:t>
            </a:r>
            <a:endParaRPr lang="en-GB" altLang="en-US" sz="2215" b="1" dirty="0">
              <a:solidFill>
                <a:srgbClr val="000000"/>
              </a:solidFill>
              <a:latin typeface="Constantia" panose="02030602050306030303" pitchFamily="18" charset="0"/>
            </a:endParaRPr>
          </a:p>
        </p:txBody>
      </p:sp>
      <p:sp>
        <p:nvSpPr>
          <p:cNvPr id="27" name="Rectangle 7"/>
          <p:cNvSpPr>
            <a:spLocks noChangeArrowheads="1"/>
          </p:cNvSpPr>
          <p:nvPr/>
        </p:nvSpPr>
        <p:spPr bwMode="auto">
          <a:xfrm>
            <a:off x="567347" y="6014182"/>
            <a:ext cx="8284553" cy="533808"/>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Works for arbitrary shape of acceleration amplitude </a:t>
            </a:r>
            <a:r>
              <a:rPr lang="en-GB" sz="2400" b="1" i="1" dirty="0">
                <a:latin typeface="Constantia" pitchFamily="18" charset="0"/>
                <a:cs typeface="Times New Roman" pitchFamily="18" charset="0"/>
                <a:sym typeface="Wingdings" pitchFamily="2" charset="2"/>
              </a:rPr>
              <a:t>g</a:t>
            </a:r>
            <a:r>
              <a:rPr lang="en-GB" sz="2400" b="1" dirty="0">
                <a:latin typeface="Constantia" pitchFamily="18" charset="0"/>
                <a:cs typeface="Times New Roman" pitchFamily="18" charset="0"/>
                <a:sym typeface="Wingdings" pitchFamily="2" charset="2"/>
              </a:rPr>
              <a:t>(</a:t>
            </a:r>
            <a:r>
              <a:rPr lang="en-GB" sz="2400" b="1" dirty="0">
                <a:latin typeface="Symbol" panose="05050102010706020507" pitchFamily="18" charset="2"/>
                <a:cs typeface="Times New Roman" pitchFamily="18" charset="0"/>
                <a:sym typeface="Wingdings" pitchFamily="2" charset="2"/>
              </a:rPr>
              <a:t>f</a:t>
            </a:r>
            <a:r>
              <a:rPr lang="en-GB" sz="2400" b="1" dirty="0">
                <a:latin typeface="Constantia" pitchFamily="18" charset="0"/>
                <a:cs typeface="Times New Roman" pitchFamily="18" charset="0"/>
                <a:sym typeface="Wingdings" pitchFamily="2" charset="2"/>
              </a:rPr>
              <a:t>)</a:t>
            </a:r>
          </a:p>
        </p:txBody>
      </p:sp>
      <p:pic>
        <p:nvPicPr>
          <p:cNvPr id="3" name="SingleHarmonicPhaseSpaceConstructio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5144400" y="1159200"/>
            <a:ext cx="3522666" cy="4755600"/>
          </a:xfrm>
          <a:prstGeom prst="rect">
            <a:avLst/>
          </a:prstGeom>
        </p:spPr>
      </p:pic>
    </p:spTree>
    <p:extLst>
      <p:ext uri="{BB962C8B-B14F-4D97-AF65-F5344CB8AC3E}">
        <p14:creationId xmlns:p14="http://schemas.microsoft.com/office/powerpoint/2010/main" val="1537042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66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62998"/>
            <a:ext cx="818515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Usual longitudinal beam dynamics already non-linear, since RF system usually provides </a:t>
            </a:r>
            <a:r>
              <a:rPr lang="en-GB" sz="2100" b="1" dirty="0">
                <a:solidFill>
                  <a:srgbClr val="0000FF"/>
                </a:solidFill>
                <a:latin typeface="Constantia" pitchFamily="18" charset="0"/>
                <a:cs typeface="Times New Roman" pitchFamily="18" charset="0"/>
                <a:sym typeface="Wingdings" pitchFamily="2" charset="2"/>
              </a:rPr>
              <a:t>sinusoidal amplitude </a:t>
            </a:r>
          </a:p>
          <a:p>
            <a:pPr marL="342900" indent="-342900" algn="l">
              <a:spcBef>
                <a:spcPct val="20000"/>
              </a:spcBef>
              <a:buClr>
                <a:schemeClr val="tx1"/>
              </a:buClr>
              <a:buFont typeface="Arial" panose="020B0604020202020204" pitchFamily="34" charset="0"/>
              <a:buChar char="•"/>
            </a:pPr>
            <a:r>
              <a:rPr lang="en-GB" sz="2100" b="1" dirty="0">
                <a:solidFill>
                  <a:srgbClr val="FF0000"/>
                </a:solidFill>
                <a:latin typeface="Constantia" pitchFamily="18" charset="0"/>
                <a:cs typeface="Times New Roman" pitchFamily="18" charset="0"/>
                <a:sym typeface="Wingdings" pitchFamily="2" charset="2"/>
              </a:rPr>
              <a:t>Linear</a:t>
            </a:r>
            <a:r>
              <a:rPr lang="en-GB" sz="2100" b="1" dirty="0">
                <a:latin typeface="Constantia" pitchFamily="18" charset="0"/>
                <a:cs typeface="Times New Roman" pitchFamily="18" charset="0"/>
                <a:sym typeface="Wingdings" pitchFamily="2" charset="2"/>
              </a:rPr>
              <a:t> longitudinal beam dynamics?</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3200" b="1" dirty="0">
                <a:solidFill>
                  <a:srgbClr val="1F497D"/>
                </a:solidFill>
                <a:latin typeface="Constantia" pitchFamily="18" charset="0"/>
              </a:rPr>
              <a:t>Linear longitudinal beam dynamics</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7766" y="2039850"/>
            <a:ext cx="3922993" cy="2779720"/>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1235" y="4954910"/>
            <a:ext cx="1271588" cy="1298415"/>
          </a:xfrm>
          <a:prstGeom prst="rect">
            <a:avLst/>
          </a:prstGeom>
        </p:spPr>
      </p:pic>
      <p:sp>
        <p:nvSpPr>
          <p:cNvPr id="15" name="Left-Right Arrow 14"/>
          <p:cNvSpPr/>
          <p:nvPr/>
        </p:nvSpPr>
        <p:spPr>
          <a:xfrm>
            <a:off x="4572000" y="5301663"/>
            <a:ext cx="1973158" cy="733316"/>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4680863" y="5473642"/>
            <a:ext cx="1806135" cy="369332"/>
          </a:xfrm>
          <a:prstGeom prst="rect">
            <a:avLst/>
          </a:prstGeom>
          <a:noFill/>
        </p:spPr>
        <p:txBody>
          <a:bodyPr wrap="none" rtlCol="0">
            <a:spAutoFit/>
          </a:bodyPr>
          <a:lstStyle/>
          <a:p>
            <a:r>
              <a:rPr lang="en-GB" b="1" dirty="0">
                <a:solidFill>
                  <a:schemeClr val="bg1"/>
                </a:solidFill>
                <a:latin typeface="Constantia" panose="02030602050306030303" pitchFamily="18" charset="0"/>
              </a:rPr>
              <a:t>same structure</a:t>
            </a:r>
          </a:p>
        </p:txBody>
      </p:sp>
      <p:grpSp>
        <p:nvGrpSpPr>
          <p:cNvPr id="11" name="Group 10">
            <a:extLst>
              <a:ext uri="{FF2B5EF4-FFF2-40B4-BE49-F238E27FC236}">
                <a16:creationId xmlns:a16="http://schemas.microsoft.com/office/drawing/2014/main" id="{FA0DAA83-3E4A-48B2-9D11-DD0D9793E2A1}"/>
              </a:ext>
            </a:extLst>
          </p:cNvPr>
          <p:cNvGrpSpPr/>
          <p:nvPr/>
        </p:nvGrpSpPr>
        <p:grpSpPr>
          <a:xfrm>
            <a:off x="1016234" y="4992425"/>
            <a:ext cx="3447728" cy="1306800"/>
            <a:chOff x="1016234" y="4992425"/>
            <a:chExt cx="3447728" cy="1306800"/>
          </a:xfrm>
        </p:grpSpPr>
        <p:sp>
          <p:nvSpPr>
            <p:cNvPr id="10" name="Rectangle 9"/>
            <p:cNvSpPr/>
            <p:nvPr/>
          </p:nvSpPr>
          <p:spPr>
            <a:xfrm>
              <a:off x="2777436" y="5645591"/>
              <a:ext cx="638307" cy="65363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Text, letter&#10;&#10;Description automatically generated">
              <a:extLst>
                <a:ext uri="{FF2B5EF4-FFF2-40B4-BE49-F238E27FC236}">
                  <a16:creationId xmlns:a16="http://schemas.microsoft.com/office/drawing/2014/main" id="{08C3FEBF-6117-4497-B748-82021D7CAA0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016234" y="4992425"/>
              <a:ext cx="3447728" cy="1306800"/>
            </a:xfrm>
            <a:prstGeom prst="rect">
              <a:avLst/>
            </a:prstGeom>
          </p:spPr>
        </p:pic>
        <p:sp>
          <p:nvSpPr>
            <p:cNvPr id="9" name="Rectangle 8">
              <a:extLst>
                <a:ext uri="{FF2B5EF4-FFF2-40B4-BE49-F238E27FC236}">
                  <a16:creationId xmlns:a16="http://schemas.microsoft.com/office/drawing/2014/main" id="{0BD1CA8E-CEE9-4ADA-A70C-7D75FA763C3F}"/>
                </a:ext>
              </a:extLst>
            </p:cNvPr>
            <p:cNvSpPr/>
            <p:nvPr/>
          </p:nvSpPr>
          <p:spPr>
            <a:xfrm>
              <a:off x="3424238" y="5995002"/>
              <a:ext cx="73818" cy="100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227429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862998"/>
            <a:ext cx="8185150" cy="44621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Construct Hamiltonian from equations of motion</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58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Hamiltonian constant on trajectory</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‘Energy conservation’</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3200" b="1" dirty="0">
                <a:solidFill>
                  <a:srgbClr val="1F497D"/>
                </a:solidFill>
                <a:latin typeface="Constantia" pitchFamily="18" charset="0"/>
              </a:rPr>
              <a:t>Linear longitudinal beam dynamics</a:t>
            </a:r>
            <a:endParaRPr lang="en-GB" sz="3200" dirty="0">
              <a:solidFill>
                <a:srgbClr val="1F497D"/>
              </a:solidFill>
              <a:latin typeface="Constantia" pitchFamily="18" charset="0"/>
            </a:endParaRPr>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1235" y="1461709"/>
            <a:ext cx="1271588" cy="1298415"/>
          </a:xfrm>
          <a:prstGeom prst="rect">
            <a:avLst/>
          </a:prstGeom>
        </p:spPr>
      </p:pic>
      <p:sp>
        <p:nvSpPr>
          <p:cNvPr id="15" name="Left-Right Arrow 14"/>
          <p:cNvSpPr/>
          <p:nvPr/>
        </p:nvSpPr>
        <p:spPr>
          <a:xfrm>
            <a:off x="4572000" y="1808462"/>
            <a:ext cx="1973158" cy="733316"/>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4680863" y="1980441"/>
            <a:ext cx="1806135" cy="369332"/>
          </a:xfrm>
          <a:prstGeom prst="rect">
            <a:avLst/>
          </a:prstGeom>
          <a:noFill/>
        </p:spPr>
        <p:txBody>
          <a:bodyPr wrap="none" rtlCol="0">
            <a:spAutoFit/>
          </a:bodyPr>
          <a:lstStyle/>
          <a:p>
            <a:r>
              <a:rPr lang="en-GB" b="1" dirty="0">
                <a:solidFill>
                  <a:schemeClr val="bg1"/>
                </a:solidFill>
                <a:latin typeface="Constantia" panose="02030602050306030303" pitchFamily="18" charset="0"/>
              </a:rPr>
              <a:t>same structure</a:t>
            </a:r>
          </a:p>
        </p:txBody>
      </p:sp>
      <p:grpSp>
        <p:nvGrpSpPr>
          <p:cNvPr id="11" name="Group 10">
            <a:extLst>
              <a:ext uri="{FF2B5EF4-FFF2-40B4-BE49-F238E27FC236}">
                <a16:creationId xmlns:a16="http://schemas.microsoft.com/office/drawing/2014/main" id="{FA0DAA83-3E4A-48B2-9D11-DD0D9793E2A1}"/>
              </a:ext>
            </a:extLst>
          </p:cNvPr>
          <p:cNvGrpSpPr/>
          <p:nvPr/>
        </p:nvGrpSpPr>
        <p:grpSpPr>
          <a:xfrm>
            <a:off x="1016234" y="1499224"/>
            <a:ext cx="3447728" cy="1306800"/>
            <a:chOff x="1016234" y="4992425"/>
            <a:chExt cx="3447728" cy="1306800"/>
          </a:xfrm>
        </p:grpSpPr>
        <p:sp>
          <p:nvSpPr>
            <p:cNvPr id="10" name="Rectangle 9"/>
            <p:cNvSpPr/>
            <p:nvPr/>
          </p:nvSpPr>
          <p:spPr>
            <a:xfrm>
              <a:off x="2777436" y="5645591"/>
              <a:ext cx="638307" cy="65363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Text, letter&#10;&#10;Description automatically generated">
              <a:extLst>
                <a:ext uri="{FF2B5EF4-FFF2-40B4-BE49-F238E27FC236}">
                  <a16:creationId xmlns:a16="http://schemas.microsoft.com/office/drawing/2014/main" id="{08C3FEBF-6117-4497-B748-82021D7CAA0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16234" y="4992425"/>
              <a:ext cx="3447728" cy="1306800"/>
            </a:xfrm>
            <a:prstGeom prst="rect">
              <a:avLst/>
            </a:prstGeom>
          </p:spPr>
        </p:pic>
        <p:sp>
          <p:nvSpPr>
            <p:cNvPr id="9" name="Rectangle 8">
              <a:extLst>
                <a:ext uri="{FF2B5EF4-FFF2-40B4-BE49-F238E27FC236}">
                  <a16:creationId xmlns:a16="http://schemas.microsoft.com/office/drawing/2014/main" id="{0BD1CA8E-CEE9-4ADA-A70C-7D75FA763C3F}"/>
                </a:ext>
              </a:extLst>
            </p:cNvPr>
            <p:cNvSpPr/>
            <p:nvPr/>
          </p:nvSpPr>
          <p:spPr>
            <a:xfrm>
              <a:off x="3424238" y="5995002"/>
              <a:ext cx="73818" cy="100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a:extLst>
              <a:ext uri="{FF2B5EF4-FFF2-40B4-BE49-F238E27FC236}">
                <a16:creationId xmlns:a16="http://schemas.microsoft.com/office/drawing/2014/main" id="{72DC35A3-4443-44C2-9B4F-75811889B9A8}"/>
              </a:ext>
            </a:extLst>
          </p:cNvPr>
          <p:cNvGrpSpPr/>
          <p:nvPr/>
        </p:nvGrpSpPr>
        <p:grpSpPr>
          <a:xfrm>
            <a:off x="1273996" y="3194944"/>
            <a:ext cx="3739793" cy="1121279"/>
            <a:chOff x="1273996" y="3194944"/>
            <a:chExt cx="3739793" cy="1121279"/>
          </a:xfrm>
        </p:grpSpPr>
        <p:sp>
          <p:nvSpPr>
            <p:cNvPr id="23" name="Rectangle 22">
              <a:extLst>
                <a:ext uri="{FF2B5EF4-FFF2-40B4-BE49-F238E27FC236}">
                  <a16:creationId xmlns:a16="http://schemas.microsoft.com/office/drawing/2014/main" id="{E0DB9A23-059D-4199-926F-FFD2AB9DBFB8}"/>
                </a:ext>
              </a:extLst>
            </p:cNvPr>
            <p:cNvSpPr/>
            <p:nvPr/>
          </p:nvSpPr>
          <p:spPr>
            <a:xfrm>
              <a:off x="1273996" y="3194944"/>
              <a:ext cx="3739793" cy="112127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Text&#10;&#10;Description automatically generated with medium confidence">
              <a:extLst>
                <a:ext uri="{FF2B5EF4-FFF2-40B4-BE49-F238E27FC236}">
                  <a16:creationId xmlns:a16="http://schemas.microsoft.com/office/drawing/2014/main" id="{8B4FCBD1-B64E-4EB0-9DC1-F2C8C0167C1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457381" y="3400238"/>
              <a:ext cx="1236731" cy="776876"/>
            </a:xfrm>
            <a:prstGeom prst="rect">
              <a:avLst/>
            </a:prstGeom>
          </p:spPr>
        </p:pic>
        <p:pic>
          <p:nvPicPr>
            <p:cNvPr id="13" name="Picture 12" descr="Icon&#10;&#10;Description automatically generated">
              <a:extLst>
                <a:ext uri="{FF2B5EF4-FFF2-40B4-BE49-F238E27FC236}">
                  <a16:creationId xmlns:a16="http://schemas.microsoft.com/office/drawing/2014/main" id="{99679E4B-A077-4276-9EDE-7A1583C66A7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77717" y="3634965"/>
              <a:ext cx="846574" cy="327587"/>
            </a:xfrm>
            <a:prstGeom prst="rect">
              <a:avLst/>
            </a:prstGeom>
          </p:spPr>
        </p:pic>
      </p:grpSp>
      <p:grpSp>
        <p:nvGrpSpPr>
          <p:cNvPr id="24" name="Group 23">
            <a:extLst>
              <a:ext uri="{FF2B5EF4-FFF2-40B4-BE49-F238E27FC236}">
                <a16:creationId xmlns:a16="http://schemas.microsoft.com/office/drawing/2014/main" id="{F6EBC6DF-AFBE-4910-9B5C-A2B06D9EC155}"/>
              </a:ext>
            </a:extLst>
          </p:cNvPr>
          <p:cNvGrpSpPr/>
          <p:nvPr/>
        </p:nvGrpSpPr>
        <p:grpSpPr>
          <a:xfrm>
            <a:off x="5913719" y="2962835"/>
            <a:ext cx="2966619" cy="979552"/>
            <a:chOff x="5913719" y="2962835"/>
            <a:chExt cx="2966619" cy="979552"/>
          </a:xfrm>
        </p:grpSpPr>
        <p:pic>
          <p:nvPicPr>
            <p:cNvPr id="20" name="Picture 19">
              <a:extLst>
                <a:ext uri="{FF2B5EF4-FFF2-40B4-BE49-F238E27FC236}">
                  <a16:creationId xmlns:a16="http://schemas.microsoft.com/office/drawing/2014/main" id="{A34BA43B-A324-4DE4-B243-2DC32CE3C32A}"/>
                </a:ext>
              </a:extLst>
            </p:cNvPr>
            <p:cNvPicPr>
              <a:picLocks noChangeAspect="1"/>
            </p:cNvPicPr>
            <p:nvPr/>
          </p:nvPicPr>
          <p:blipFill>
            <a:blip r:embed="rId6"/>
            <a:stretch>
              <a:fillRect/>
            </a:stretch>
          </p:blipFill>
          <p:spPr>
            <a:xfrm>
              <a:off x="5913719" y="3634965"/>
              <a:ext cx="2966619" cy="307422"/>
            </a:xfrm>
            <a:prstGeom prst="rect">
              <a:avLst/>
            </a:prstGeom>
          </p:spPr>
        </p:pic>
        <p:sp>
          <p:nvSpPr>
            <p:cNvPr id="21" name="Down Arrow 7">
              <a:extLst>
                <a:ext uri="{FF2B5EF4-FFF2-40B4-BE49-F238E27FC236}">
                  <a16:creationId xmlns:a16="http://schemas.microsoft.com/office/drawing/2014/main" id="{DD9D24BC-1218-499C-8617-4B0B9F3FF54D}"/>
                </a:ext>
              </a:extLst>
            </p:cNvPr>
            <p:cNvSpPr/>
            <p:nvPr/>
          </p:nvSpPr>
          <p:spPr>
            <a:xfrm>
              <a:off x="6761235" y="2962835"/>
              <a:ext cx="1272988" cy="46616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6" name="Group 25">
            <a:extLst>
              <a:ext uri="{FF2B5EF4-FFF2-40B4-BE49-F238E27FC236}">
                <a16:creationId xmlns:a16="http://schemas.microsoft.com/office/drawing/2014/main" id="{E44C9FF6-80DE-4E9C-904F-21AB242A5C1C}"/>
              </a:ext>
            </a:extLst>
          </p:cNvPr>
          <p:cNvGrpSpPr/>
          <p:nvPr/>
        </p:nvGrpSpPr>
        <p:grpSpPr>
          <a:xfrm>
            <a:off x="6047281" y="4174261"/>
            <a:ext cx="2728989" cy="1011293"/>
            <a:chOff x="6047281" y="4174261"/>
            <a:chExt cx="2728989" cy="1011293"/>
          </a:xfrm>
        </p:grpSpPr>
        <p:pic>
          <p:nvPicPr>
            <p:cNvPr id="18" name="Picture 17" descr="A picture containing text, furniture, seat, chair&#10;&#10;Description automatically generated">
              <a:extLst>
                <a:ext uri="{FF2B5EF4-FFF2-40B4-BE49-F238E27FC236}">
                  <a16:creationId xmlns:a16="http://schemas.microsoft.com/office/drawing/2014/main" id="{7A453029-5BC3-4977-A57E-D8A189DE076C}"/>
                </a:ext>
              </a:extLst>
            </p:cNvPr>
            <p:cNvPicPr>
              <a:picLocks noChangeAspect="1"/>
            </p:cNvPicPr>
            <p:nvPr/>
          </p:nvPicPr>
          <p:blipFill>
            <a:blip r:embed="rId7"/>
            <a:stretch>
              <a:fillRect/>
            </a:stretch>
          </p:blipFill>
          <p:spPr>
            <a:xfrm>
              <a:off x="6047281" y="4837315"/>
              <a:ext cx="2728989" cy="348239"/>
            </a:xfrm>
            <a:prstGeom prst="rect">
              <a:avLst/>
            </a:prstGeom>
          </p:spPr>
        </p:pic>
        <p:sp>
          <p:nvSpPr>
            <p:cNvPr id="22" name="Down Arrow 7">
              <a:extLst>
                <a:ext uri="{FF2B5EF4-FFF2-40B4-BE49-F238E27FC236}">
                  <a16:creationId xmlns:a16="http://schemas.microsoft.com/office/drawing/2014/main" id="{0F2C733A-EAAA-4ED4-95D0-7FB781712081}"/>
                </a:ext>
              </a:extLst>
            </p:cNvPr>
            <p:cNvSpPr/>
            <p:nvPr/>
          </p:nvSpPr>
          <p:spPr>
            <a:xfrm>
              <a:off x="6761235" y="4174261"/>
              <a:ext cx="1272988" cy="46616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78911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up)">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A picture containing shape&#10;&#10;Description automatically generated">
            <a:extLst>
              <a:ext uri="{FF2B5EF4-FFF2-40B4-BE49-F238E27FC236}">
                <a16:creationId xmlns:a16="http://schemas.microsoft.com/office/drawing/2014/main" id="{0EED23AC-042E-4056-AF3A-0F0720E7FCEB}"/>
              </a:ext>
            </a:extLst>
          </p:cNvPr>
          <p:cNvPicPr>
            <a:picLocks noChangeAspect="1"/>
          </p:cNvPicPr>
          <p:nvPr/>
        </p:nvPicPr>
        <p:blipFill rotWithShape="1">
          <a:blip r:embed="rId2">
            <a:clrChange>
              <a:clrFrom>
                <a:srgbClr val="FFFFFF"/>
              </a:clrFrom>
              <a:clrTo>
                <a:srgbClr val="FFFFFF">
                  <a:alpha val="0"/>
                </a:srgbClr>
              </a:clrTo>
            </a:clrChange>
          </a:blip>
          <a:srcRect l="65050"/>
          <a:stretch/>
        </p:blipFill>
        <p:spPr>
          <a:xfrm>
            <a:off x="7434063" y="5881619"/>
            <a:ext cx="1397870" cy="581117"/>
          </a:xfrm>
          <a:prstGeom prst="rect">
            <a:avLst/>
          </a:prstGeom>
        </p:spPr>
      </p:pic>
      <p:sp>
        <p:nvSpPr>
          <p:cNvPr id="22" name="Rectangle 21"/>
          <p:cNvSpPr/>
          <p:nvPr/>
        </p:nvSpPr>
        <p:spPr>
          <a:xfrm>
            <a:off x="7202728" y="3883584"/>
            <a:ext cx="283049" cy="35702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218163" y="3647440"/>
            <a:ext cx="1025158" cy="82441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388287" y="4617349"/>
            <a:ext cx="283049" cy="35702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122545" y="4605443"/>
            <a:ext cx="314326" cy="38083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7"/>
          <p:cNvSpPr>
            <a:spLocks noChangeArrowheads="1"/>
          </p:cNvSpPr>
          <p:nvPr/>
        </p:nvSpPr>
        <p:spPr bwMode="auto">
          <a:xfrm>
            <a:off x="503238" y="3140036"/>
            <a:ext cx="8137525" cy="838200"/>
          </a:xfrm>
          <a:prstGeom prst="rect">
            <a:avLst/>
          </a:prstGeom>
          <a:noFill/>
          <a:ln w="9525">
            <a:noFill/>
            <a:miter lim="800000"/>
            <a:headEnd/>
            <a:tailEnd/>
          </a:ln>
          <a:effectLst/>
        </p:spPr>
        <p:txBody>
          <a:bodyPr/>
          <a:lstStyle/>
          <a:p>
            <a:pPr algn="l">
              <a:spcBef>
                <a:spcPct val="20000"/>
              </a:spcBef>
              <a:buClr>
                <a:schemeClr val="bg1"/>
              </a:buClr>
            </a:pPr>
            <a:r>
              <a:rPr lang="en-GB" sz="2100" b="1" dirty="0">
                <a:latin typeface="Constantia" pitchFamily="18" charset="0"/>
                <a:cs typeface="Times New Roman" pitchFamily="18" charset="0"/>
                <a:sym typeface="Wingdings" pitchFamily="2" charset="2"/>
              </a:rPr>
              <a:t>The Hamiltonian from the equations can be written as</a:t>
            </a: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3200" b="1" dirty="0">
                <a:solidFill>
                  <a:srgbClr val="1F497D"/>
                </a:solidFill>
                <a:latin typeface="Constantia" pitchFamily="18" charset="0"/>
              </a:rPr>
              <a:t>Linear longitudinal beam dynamics</a:t>
            </a:r>
            <a:endParaRPr lang="en-GB" sz="3200" dirty="0">
              <a:solidFill>
                <a:srgbClr val="1F497D"/>
              </a:solidFill>
              <a:latin typeface="Constantia" pitchFamily="18" charset="0"/>
            </a:endParaRPr>
          </a:p>
        </p:txBody>
      </p:sp>
      <p:sp>
        <p:nvSpPr>
          <p:cNvPr id="11" name="Rectangle 10"/>
          <p:cNvSpPr/>
          <p:nvPr/>
        </p:nvSpPr>
        <p:spPr>
          <a:xfrm>
            <a:off x="1829190" y="3671427"/>
            <a:ext cx="1524738"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Arrow 7"/>
          <p:cNvSpPr/>
          <p:nvPr/>
        </p:nvSpPr>
        <p:spPr>
          <a:xfrm>
            <a:off x="3935506" y="2530723"/>
            <a:ext cx="1272988" cy="46616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a:extLst>
              <a:ext uri="{FF2B5EF4-FFF2-40B4-BE49-F238E27FC236}">
                <a16:creationId xmlns:a16="http://schemas.microsoft.com/office/drawing/2014/main" id="{2487CBFD-6EA0-42B7-9522-AAC5FBA0433D}"/>
              </a:ext>
            </a:extLst>
          </p:cNvPr>
          <p:cNvGrpSpPr/>
          <p:nvPr/>
        </p:nvGrpSpPr>
        <p:grpSpPr>
          <a:xfrm>
            <a:off x="2818453" y="930020"/>
            <a:ext cx="3447728" cy="1306800"/>
            <a:chOff x="1016234" y="4992425"/>
            <a:chExt cx="3447728" cy="1306800"/>
          </a:xfrm>
        </p:grpSpPr>
        <p:sp>
          <p:nvSpPr>
            <p:cNvPr id="18" name="Rectangle 17">
              <a:extLst>
                <a:ext uri="{FF2B5EF4-FFF2-40B4-BE49-F238E27FC236}">
                  <a16:creationId xmlns:a16="http://schemas.microsoft.com/office/drawing/2014/main" id="{B432D603-AEF6-4995-9693-290EDE0716E1}"/>
                </a:ext>
              </a:extLst>
            </p:cNvPr>
            <p:cNvSpPr/>
            <p:nvPr/>
          </p:nvSpPr>
          <p:spPr>
            <a:xfrm>
              <a:off x="2777436" y="5645591"/>
              <a:ext cx="638307" cy="653634"/>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Text, letter&#10;&#10;Description automatically generated">
              <a:extLst>
                <a:ext uri="{FF2B5EF4-FFF2-40B4-BE49-F238E27FC236}">
                  <a16:creationId xmlns:a16="http://schemas.microsoft.com/office/drawing/2014/main" id="{1E3D6A94-3D82-43D6-8F81-5BD970EF582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16234" y="4992425"/>
              <a:ext cx="3447728" cy="1306800"/>
            </a:xfrm>
            <a:prstGeom prst="rect">
              <a:avLst/>
            </a:prstGeom>
          </p:spPr>
        </p:pic>
        <p:sp>
          <p:nvSpPr>
            <p:cNvPr id="23" name="Rectangle 22">
              <a:extLst>
                <a:ext uri="{FF2B5EF4-FFF2-40B4-BE49-F238E27FC236}">
                  <a16:creationId xmlns:a16="http://schemas.microsoft.com/office/drawing/2014/main" id="{A5D7794C-F35F-4C4A-9EDD-CC51F6314403}"/>
                </a:ext>
              </a:extLst>
            </p:cNvPr>
            <p:cNvSpPr/>
            <p:nvPr/>
          </p:nvSpPr>
          <p:spPr>
            <a:xfrm>
              <a:off x="3424238" y="5995002"/>
              <a:ext cx="73818" cy="1009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4" name="Picture 3" descr="Diagram&#10;&#10;Description automatically generated">
            <a:extLst>
              <a:ext uri="{FF2B5EF4-FFF2-40B4-BE49-F238E27FC236}">
                <a16:creationId xmlns:a16="http://schemas.microsoft.com/office/drawing/2014/main" id="{FD3FE44F-B57B-4ABB-8D6A-7C254C5B72C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842633" y="3670505"/>
            <a:ext cx="5641929" cy="1497729"/>
          </a:xfrm>
          <a:prstGeom prst="rect">
            <a:avLst/>
          </a:prstGeom>
        </p:spPr>
      </p:pic>
    </p:spTree>
    <p:extLst>
      <p:ext uri="{BB962C8B-B14F-4D97-AF65-F5344CB8AC3E}">
        <p14:creationId xmlns:p14="http://schemas.microsoft.com/office/powerpoint/2010/main" val="7495309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5532120" y="914400"/>
            <a:ext cx="632460" cy="84582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015202" y="713256"/>
            <a:ext cx="1166397" cy="123208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7" name="Rectangle 7"/>
              <p:cNvSpPr>
                <a:spLocks noChangeArrowheads="1"/>
              </p:cNvSpPr>
              <p:nvPr/>
            </p:nvSpPr>
            <p:spPr bwMode="auto">
              <a:xfrm>
                <a:off x="539750" y="2009140"/>
                <a:ext cx="8185150" cy="838200"/>
              </a:xfrm>
              <a:prstGeom prst="rect">
                <a:avLst/>
              </a:prstGeom>
              <a:noFill/>
              <a:ln w="9525">
                <a:noFill/>
                <a:miter lim="800000"/>
                <a:headEnd/>
                <a:tailEnd/>
              </a:ln>
              <a:effectLst/>
            </p:spPr>
            <p:txBody>
              <a:bodyPr/>
              <a:lstStyle/>
              <a:p>
                <a:pPr marL="342900"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Particles move </a:t>
                </a:r>
                <a:r>
                  <a:rPr lang="en-GB" sz="2100" b="1" dirty="0">
                    <a:solidFill>
                      <a:srgbClr val="1F497D"/>
                    </a:solidFill>
                    <a:latin typeface="Constantia" pitchFamily="18" charset="0"/>
                    <a:cs typeface="Times New Roman" pitchFamily="18" charset="0"/>
                    <a:sym typeface="Wingdings" pitchFamily="2" charset="2"/>
                  </a:rPr>
                  <a:t>on circular trajectories </a:t>
                </a:r>
                <a:r>
                  <a:rPr lang="en-GB" sz="2100" b="1" dirty="0">
                    <a:latin typeface="Constantia" pitchFamily="18" charset="0"/>
                    <a:cs typeface="Times New Roman" pitchFamily="18" charset="0"/>
                    <a:sym typeface="Wingdings" pitchFamily="2" charset="2"/>
                  </a:rPr>
                  <a:t>in </a:t>
                </a:r>
                <a:r>
                  <a:rPr lang="en-GB" sz="2100" dirty="0">
                    <a:latin typeface="Symbol" panose="05050102010706020507" pitchFamily="18" charset="2"/>
                    <a:cs typeface="Times New Roman" pitchFamily="18" charset="0"/>
                    <a:sym typeface="Wingdings" pitchFamily="2" charset="2"/>
                  </a:rPr>
                  <a:t>f</a:t>
                </a:r>
                <a:r>
                  <a:rPr lang="en-GB" sz="2100" dirty="0">
                    <a:latin typeface="Constantia" pitchFamily="18" charset="0"/>
                    <a:cs typeface="Times New Roman" pitchFamily="18" charset="0"/>
                    <a:sym typeface="Wingdings" pitchFamily="2" charset="2"/>
                  </a:rPr>
                  <a:t>-</a:t>
                </a:r>
                <a14:m>
                  <m:oMath xmlns:m="http://schemas.openxmlformats.org/officeDocument/2006/math">
                    <m:acc>
                      <m:accPr>
                        <m:chr m:val="̇"/>
                        <m:ctrlPr>
                          <a:rPr lang="en-US" sz="2000" i="1">
                            <a:latin typeface="Cambria Math" panose="02040503050406030204" pitchFamily="18" charset="0"/>
                          </a:rPr>
                        </m:ctrlPr>
                      </m:accPr>
                      <m:e>
                        <m:r>
                          <a:rPr lang="en-US" sz="2000" b="0" i="1">
                            <a:latin typeface="Cambria Math" panose="02040503050406030204" pitchFamily="18" charset="0"/>
                            <a:sym typeface="Symbol" panose="05050102010706020507" pitchFamily="18" charset="2"/>
                          </a:rPr>
                          <m:t></m:t>
                        </m:r>
                      </m:e>
                    </m:acc>
                  </m:oMath>
                </a14:m>
                <a:r>
                  <a:rPr lang="en-US" sz="2000" dirty="0">
                    <a:latin typeface="Constantia" panose="02030602050306030303" pitchFamily="18" charset="0"/>
                  </a:rPr>
                  <a:t>/</a:t>
                </a:r>
                <a:r>
                  <a:rPr lang="en-US" sz="2000" dirty="0" err="1">
                    <a:latin typeface="Symbol" panose="05050102010706020507" pitchFamily="18" charset="2"/>
                  </a:rPr>
                  <a:t>w</a:t>
                </a:r>
                <a:r>
                  <a:rPr lang="en-US" sz="2000" baseline="-25000" dirty="0" err="1">
                    <a:latin typeface="Constantia" panose="02030602050306030303" pitchFamily="18" charset="0"/>
                  </a:rPr>
                  <a:t>S</a:t>
                </a:r>
                <a:r>
                  <a:rPr lang="en-US" sz="2000" dirty="0">
                    <a:latin typeface="Constantia" panose="02030602050306030303" pitchFamily="18" charset="0"/>
                  </a:rPr>
                  <a:t> </a:t>
                </a:r>
                <a:r>
                  <a:rPr lang="en-US" sz="2000" b="1" dirty="0">
                    <a:latin typeface="Constantia" panose="02030602050306030303" pitchFamily="18" charset="0"/>
                  </a:rPr>
                  <a:t>phase space</a:t>
                </a:r>
              </a:p>
              <a:p>
                <a:pPr marL="342900" indent="-342900">
                  <a:spcBef>
                    <a:spcPct val="20000"/>
                  </a:spcBef>
                  <a:buClr>
                    <a:schemeClr val="tx1"/>
                  </a:buClr>
                  <a:buFont typeface="Symbol" panose="05050102010706020507" pitchFamily="18" charset="2"/>
                  <a:buChar char="®"/>
                </a:pPr>
                <a:r>
                  <a:rPr lang="en-GB" sz="2000" b="1" dirty="0">
                    <a:latin typeface="Constantia" pitchFamily="18" charset="0"/>
                    <a:cs typeface="Times New Roman" pitchFamily="18" charset="0"/>
                    <a:sym typeface="Wingdings" pitchFamily="2" charset="2"/>
                  </a:rPr>
                  <a:t>RF potential is </a:t>
                </a:r>
                <a:r>
                  <a:rPr lang="en-GB" sz="2000" b="1" dirty="0">
                    <a:solidFill>
                      <a:srgbClr val="1F497D"/>
                    </a:solidFill>
                    <a:latin typeface="Constantia" pitchFamily="18" charset="0"/>
                    <a:cs typeface="Times New Roman" pitchFamily="18" charset="0"/>
                    <a:sym typeface="Wingdings" pitchFamily="2" charset="2"/>
                  </a:rPr>
                  <a:t>parabolic</a:t>
                </a:r>
                <a:r>
                  <a:rPr lang="en-GB" sz="2000" b="1" dirty="0">
                    <a:latin typeface="Constantia" pitchFamily="18" charset="0"/>
                    <a:cs typeface="Times New Roman" pitchFamily="18" charset="0"/>
                    <a:sym typeface="Wingdings" pitchFamily="2" charset="2"/>
                  </a:rPr>
                  <a:t>, </a:t>
                </a:r>
                <a:r>
                  <a:rPr lang="en-GB" sz="2000" b="1" i="1" dirty="0">
                    <a:latin typeface="Constantia" pitchFamily="18" charset="0"/>
                    <a:cs typeface="Times New Roman" pitchFamily="18" charset="0"/>
                    <a:sym typeface="Wingdings" pitchFamily="2" charset="2"/>
                  </a:rPr>
                  <a:t>W</a:t>
                </a:r>
                <a:r>
                  <a:rPr lang="en-GB" sz="2000" b="1" dirty="0">
                    <a:latin typeface="Constantia" pitchFamily="18" charset="0"/>
                    <a:cs typeface="Times New Roman" pitchFamily="18" charset="0"/>
                    <a:sym typeface="Wingdings" pitchFamily="2" charset="2"/>
                  </a:rPr>
                  <a:t>(</a:t>
                </a:r>
                <a:r>
                  <a:rPr lang="en-GB" sz="2000" b="1" dirty="0">
                    <a:latin typeface="Symbol" panose="05050102010706020507" pitchFamily="18" charset="2"/>
                    <a:cs typeface="Times New Roman" pitchFamily="18" charset="0"/>
                    <a:sym typeface="Wingdings" pitchFamily="2" charset="2"/>
                  </a:rPr>
                  <a:t>f</a:t>
                </a:r>
                <a:r>
                  <a:rPr lang="en-GB" sz="2000" b="1" dirty="0">
                    <a:latin typeface="Constantia" pitchFamily="18" charset="0"/>
                    <a:cs typeface="Times New Roman" pitchFamily="18" charset="0"/>
                    <a:sym typeface="Wingdings" pitchFamily="2" charset="2"/>
                  </a:rPr>
                  <a:t>) ~ </a:t>
                </a:r>
                <a:r>
                  <a:rPr lang="en-GB" sz="2000" b="1" dirty="0">
                    <a:latin typeface="Symbol" panose="05050102010706020507" pitchFamily="18" charset="2"/>
                    <a:cs typeface="Times New Roman" pitchFamily="18" charset="0"/>
                    <a:sym typeface="Wingdings" pitchFamily="2" charset="2"/>
                  </a:rPr>
                  <a:t>f</a:t>
                </a:r>
                <a:r>
                  <a:rPr lang="en-GB" sz="2000" b="1" dirty="0">
                    <a:latin typeface="Constantia" pitchFamily="18" charset="0"/>
                    <a:cs typeface="Times New Roman" pitchFamily="18" charset="0"/>
                    <a:sym typeface="Wingdings" pitchFamily="2" charset="2"/>
                  </a:rPr>
                  <a:t> </a:t>
                </a:r>
              </a:p>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Hamiltonian is constant </a:t>
                </a:r>
                <a:r>
                  <a:rPr lang="en-GB" sz="2100" b="1" dirty="0">
                    <a:latin typeface="Constantia" pitchFamily="18" charset="0"/>
                    <a:cs typeface="Times New Roman" pitchFamily="18" charset="0"/>
                    <a:sym typeface="Wingdings" pitchFamily="2" charset="2"/>
                  </a:rPr>
                  <a:t>on these trajectories</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mc:Choice>
        <mc:Fallback>
          <p:sp>
            <p:nvSpPr>
              <p:cNvPr id="7" name="Rectangle 7"/>
              <p:cNvSpPr>
                <a:spLocks noRot="1" noChangeAspect="1" noMove="1" noResize="1" noEditPoints="1" noAdjustHandles="1" noChangeArrowheads="1" noChangeShapeType="1" noTextEdit="1"/>
              </p:cNvSpPr>
              <p:nvPr/>
            </p:nvSpPr>
            <p:spPr bwMode="auto">
              <a:xfrm>
                <a:off x="539750" y="2009140"/>
                <a:ext cx="8185150" cy="838200"/>
              </a:xfrm>
              <a:prstGeom prst="rect">
                <a:avLst/>
              </a:prstGeom>
              <a:blipFill>
                <a:blip r:embed="rId2"/>
                <a:stretch>
                  <a:fillRect l="-969" t="-6569" b="-53285"/>
                </a:stretch>
              </a:blipFill>
              <a:ln w="9525">
                <a:noFill/>
                <a:miter lim="800000"/>
                <a:headEnd/>
                <a:tailEnd/>
              </a:ln>
              <a:effectLst/>
            </p:spPr>
            <p:txBody>
              <a:bodyPr/>
              <a:lstStyle/>
              <a:p>
                <a:r>
                  <a:rPr lang="en-GB">
                    <a:noFill/>
                  </a:rPr>
                  <a:t> </a:t>
                </a:r>
              </a:p>
            </p:txBody>
          </p:sp>
        </mc:Fallback>
      </mc:AlternateContent>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3200" b="1" dirty="0">
                <a:solidFill>
                  <a:srgbClr val="1F497D"/>
                </a:solidFill>
                <a:latin typeface="Constantia" pitchFamily="18" charset="0"/>
              </a:rPr>
              <a:t>Linear longitudinal beam dynamics</a:t>
            </a:r>
            <a:endParaRPr lang="en-GB" sz="3200" dirty="0">
              <a:solidFill>
                <a:srgbClr val="1F497D"/>
              </a:solidFill>
              <a:latin typeface="Constantia" pitchFamily="18" charset="0"/>
            </a:endParaRPr>
          </a:p>
        </p:txBody>
      </p:sp>
      <p:sp>
        <p:nvSpPr>
          <p:cNvPr id="5" name="Oval 4"/>
          <p:cNvSpPr/>
          <p:nvPr/>
        </p:nvSpPr>
        <p:spPr>
          <a:xfrm>
            <a:off x="4188876" y="3879738"/>
            <a:ext cx="2599934" cy="2599934"/>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6308132" y="4166437"/>
            <a:ext cx="146958" cy="146958"/>
          </a:xfrm>
          <a:prstGeom prst="ellipse">
            <a:avLst/>
          </a:prstGeom>
          <a:solidFill>
            <a:srgbClr val="C0504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 name="TextBox 16"/>
              <p:cNvSpPr txBox="1"/>
              <p:nvPr/>
            </p:nvSpPr>
            <p:spPr>
              <a:xfrm>
                <a:off x="4652565" y="3268786"/>
                <a:ext cx="841186" cy="481799"/>
              </a:xfrm>
              <a:prstGeom prst="rect">
                <a:avLst/>
              </a:prstGeom>
              <a:noFill/>
            </p:spPr>
            <p:txBody>
              <a:bodyPr wrap="square" rtlCol="0">
                <a:spAutoFit/>
              </a:bodyPr>
              <a:lstStyle/>
              <a:p>
                <a:pPr algn="r"/>
                <a14:m>
                  <m:oMath xmlns:m="http://schemas.openxmlformats.org/officeDocument/2006/math">
                    <m:acc>
                      <m:accPr>
                        <m:chr m:val="̇"/>
                        <m:ctrlPr>
                          <a:rPr lang="en-US" sz="2400" i="1" smtClean="0">
                            <a:latin typeface="Cambria Math" panose="02040503050406030204" pitchFamily="18" charset="0"/>
                          </a:rPr>
                        </m:ctrlPr>
                      </m:accPr>
                      <m:e>
                        <m:r>
                          <a:rPr lang="en-US" sz="2400" b="0" i="1">
                            <a:latin typeface="Cambria Math" panose="02040503050406030204" pitchFamily="18" charset="0"/>
                            <a:sym typeface="Symbol" panose="05050102010706020507" pitchFamily="18" charset="2"/>
                          </a:rPr>
                          <m:t></m:t>
                        </m:r>
                      </m:e>
                    </m:acc>
                  </m:oMath>
                </a14:m>
                <a:r>
                  <a:rPr lang="en-US" sz="2400" dirty="0">
                    <a:latin typeface="Constantia" panose="02030602050306030303" pitchFamily="18" charset="0"/>
                  </a:rPr>
                  <a:t>/</a:t>
                </a:r>
                <a:r>
                  <a:rPr lang="en-US" sz="2400" dirty="0" err="1">
                    <a:latin typeface="Symbol" panose="05050102010706020507" pitchFamily="18" charset="2"/>
                  </a:rPr>
                  <a:t>w</a:t>
                </a:r>
                <a:r>
                  <a:rPr lang="en-US" sz="2400" baseline="-25000" dirty="0" err="1">
                    <a:latin typeface="Constantia" panose="02030602050306030303" pitchFamily="18" charset="0"/>
                  </a:rPr>
                  <a:t>S</a:t>
                </a:r>
                <a:endParaRPr lang="en-GB" sz="2400" i="1" baseline="-25000" dirty="0">
                  <a:solidFill>
                    <a:srgbClr val="FF0000"/>
                  </a:solidFill>
                  <a:latin typeface="Constantia" pitchFamily="18"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652565" y="3268786"/>
                <a:ext cx="841186" cy="481799"/>
              </a:xfrm>
              <a:prstGeom prst="rect">
                <a:avLst/>
              </a:prstGeom>
              <a:blipFill>
                <a:blip r:embed="rId4"/>
                <a:stretch>
                  <a:fillRect t="-7595" r="-4348" b="-29114"/>
                </a:stretch>
              </a:blipFill>
            </p:spPr>
            <p:txBody>
              <a:bodyPr/>
              <a:lstStyle/>
              <a:p>
                <a:r>
                  <a:rPr lang="en-GB">
                    <a:noFill/>
                  </a:rPr>
                  <a:t> </a:t>
                </a:r>
              </a:p>
            </p:txBody>
          </p:sp>
        </mc:Fallback>
      </mc:AlternateContent>
      <p:sp>
        <p:nvSpPr>
          <p:cNvPr id="18" name="TextBox 17"/>
          <p:cNvSpPr txBox="1"/>
          <p:nvPr/>
        </p:nvSpPr>
        <p:spPr>
          <a:xfrm>
            <a:off x="6623754" y="5149225"/>
            <a:ext cx="712625" cy="461665"/>
          </a:xfrm>
          <a:prstGeom prst="rect">
            <a:avLst/>
          </a:prstGeom>
          <a:noFill/>
        </p:spPr>
        <p:txBody>
          <a:bodyPr wrap="square" rtlCol="0">
            <a:spAutoFit/>
          </a:bodyPr>
          <a:lstStyle/>
          <a:p>
            <a:pPr algn="r"/>
            <a:r>
              <a:rPr lang="en-US" sz="2400" dirty="0">
                <a:latin typeface="Symbol" panose="05050102010706020507" pitchFamily="18" charset="2"/>
              </a:rPr>
              <a:t>f</a:t>
            </a:r>
            <a:endParaRPr lang="en-GB" sz="2400" i="1" dirty="0">
              <a:solidFill>
                <a:srgbClr val="FF0000"/>
              </a:solidFill>
              <a:latin typeface="Constantia" pitchFamily="18" charset="0"/>
            </a:endParaRPr>
          </a:p>
        </p:txBody>
      </p:sp>
      <p:sp>
        <p:nvSpPr>
          <p:cNvPr id="20" name="TextBox 19"/>
          <p:cNvSpPr txBox="1"/>
          <p:nvPr/>
        </p:nvSpPr>
        <p:spPr>
          <a:xfrm>
            <a:off x="7134861" y="4417784"/>
            <a:ext cx="1803660" cy="461665"/>
          </a:xfrm>
          <a:prstGeom prst="rect">
            <a:avLst/>
          </a:prstGeom>
          <a:noFill/>
        </p:spPr>
        <p:txBody>
          <a:bodyPr wrap="square" rtlCol="0">
            <a:spAutoFit/>
          </a:bodyPr>
          <a:lstStyle/>
          <a:p>
            <a:r>
              <a:rPr lang="en-US" sz="2400" b="1" i="1" dirty="0">
                <a:solidFill>
                  <a:srgbClr val="1F497D"/>
                </a:solidFill>
                <a:latin typeface="Constantia" pitchFamily="18" charset="0"/>
              </a:rPr>
              <a:t>H = </a:t>
            </a:r>
            <a:r>
              <a:rPr lang="en-US" sz="2400" b="1" dirty="0">
                <a:solidFill>
                  <a:srgbClr val="1F497D"/>
                </a:solidFill>
                <a:latin typeface="Constantia" pitchFamily="18" charset="0"/>
              </a:rPr>
              <a:t>const.</a:t>
            </a:r>
            <a:endParaRPr lang="en-GB" sz="2400" b="1" dirty="0">
              <a:solidFill>
                <a:srgbClr val="1F497D"/>
              </a:solidFill>
              <a:latin typeface="Constantia" pitchFamily="18" charset="0"/>
            </a:endParaRPr>
          </a:p>
        </p:txBody>
      </p:sp>
      <p:sp>
        <p:nvSpPr>
          <p:cNvPr id="25" name="Oval 24"/>
          <p:cNvSpPr/>
          <p:nvPr/>
        </p:nvSpPr>
        <p:spPr>
          <a:xfrm>
            <a:off x="5505599" y="4129268"/>
            <a:ext cx="591870" cy="59187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 name="Straight Arrow Connector 3"/>
          <p:cNvCxnSpPr/>
          <p:nvPr/>
        </p:nvCxnSpPr>
        <p:spPr>
          <a:xfrm flipV="1">
            <a:off x="5483992" y="4288631"/>
            <a:ext cx="847725" cy="898413"/>
          </a:xfrm>
          <a:prstGeom prst="straightConnector1">
            <a:avLst/>
          </a:prstGeom>
          <a:ln w="34925">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5483992" y="5179785"/>
            <a:ext cx="1800000" cy="7258"/>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5483992" y="3398876"/>
            <a:ext cx="1" cy="1800000"/>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7387" y="3839595"/>
            <a:ext cx="1890401" cy="2635911"/>
          </a:xfrm>
          <a:prstGeom prst="rect">
            <a:avLst/>
          </a:prstGeom>
        </p:spPr>
      </p:pic>
      <p:cxnSp>
        <p:nvCxnSpPr>
          <p:cNvPr id="28" name="Straight Arrow Connector 27"/>
          <p:cNvCxnSpPr/>
          <p:nvPr/>
        </p:nvCxnSpPr>
        <p:spPr>
          <a:xfrm>
            <a:off x="1902588" y="6475506"/>
            <a:ext cx="1363302" cy="0"/>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621125" y="5911225"/>
            <a:ext cx="712625" cy="461665"/>
          </a:xfrm>
          <a:prstGeom prst="rect">
            <a:avLst/>
          </a:prstGeom>
          <a:noFill/>
        </p:spPr>
        <p:txBody>
          <a:bodyPr wrap="square" rtlCol="0">
            <a:spAutoFit/>
          </a:bodyPr>
          <a:lstStyle/>
          <a:p>
            <a:pPr algn="r"/>
            <a:r>
              <a:rPr lang="en-US" sz="2400" dirty="0">
                <a:latin typeface="Symbol" panose="05050102010706020507" pitchFamily="18" charset="2"/>
              </a:rPr>
              <a:t>f</a:t>
            </a:r>
            <a:endParaRPr lang="en-GB" sz="2400" i="1" dirty="0">
              <a:solidFill>
                <a:srgbClr val="FF0000"/>
              </a:solidFill>
              <a:latin typeface="Constantia" pitchFamily="18" charset="0"/>
            </a:endParaRPr>
          </a:p>
        </p:txBody>
      </p:sp>
      <p:cxnSp>
        <p:nvCxnSpPr>
          <p:cNvPr id="30" name="Straight Arrow Connector 29"/>
          <p:cNvCxnSpPr/>
          <p:nvPr/>
        </p:nvCxnSpPr>
        <p:spPr>
          <a:xfrm flipH="1" flipV="1">
            <a:off x="1902587" y="4668248"/>
            <a:ext cx="1" cy="1800000"/>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372753" y="4210362"/>
            <a:ext cx="712625" cy="461665"/>
          </a:xfrm>
          <a:prstGeom prst="rect">
            <a:avLst/>
          </a:prstGeom>
          <a:noFill/>
        </p:spPr>
        <p:txBody>
          <a:bodyPr wrap="square" rtlCol="0">
            <a:spAutoFit/>
          </a:bodyPr>
          <a:lstStyle/>
          <a:p>
            <a:pPr algn="r"/>
            <a:r>
              <a:rPr lang="en-US" sz="2400" i="1" dirty="0">
                <a:latin typeface="Times New Roman" panose="02020603050405020304" pitchFamily="18" charset="0"/>
                <a:cs typeface="Times New Roman" panose="02020603050405020304" pitchFamily="18" charset="0"/>
              </a:rPr>
              <a:t>U</a:t>
            </a:r>
            <a:endParaRPr lang="en-GB" sz="2400" i="1" dirty="0">
              <a:solidFill>
                <a:srgbClr val="FF0000"/>
              </a:solidFill>
              <a:latin typeface="Times New Roman" panose="02020603050405020304" pitchFamily="18" charset="0"/>
              <a:cs typeface="Times New Roman" panose="02020603050405020304" pitchFamily="18" charset="0"/>
            </a:endParaRPr>
          </a:p>
        </p:txBody>
      </p:sp>
      <p:pic>
        <p:nvPicPr>
          <p:cNvPr id="8" name="Picture 7" descr="A picture containing text, clock, gauge&#10;&#10;Description automatically generated">
            <a:extLst>
              <a:ext uri="{FF2B5EF4-FFF2-40B4-BE49-F238E27FC236}">
                <a16:creationId xmlns:a16="http://schemas.microsoft.com/office/drawing/2014/main" id="{492B5CB3-3779-463C-8FFE-24AB6A650DA4}"/>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599421" y="780946"/>
            <a:ext cx="5981067" cy="1098141"/>
          </a:xfrm>
          <a:prstGeom prst="rect">
            <a:avLst/>
          </a:prstGeom>
        </p:spPr>
      </p:pic>
    </p:spTree>
    <p:extLst>
      <p:ext uri="{BB962C8B-B14F-4D97-AF65-F5344CB8AC3E}">
        <p14:creationId xmlns:p14="http://schemas.microsoft.com/office/powerpoint/2010/main" val="10440707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Linear longitudinal phase space</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838" y="781050"/>
            <a:ext cx="3789020" cy="5734050"/>
          </a:xfrm>
          <a:prstGeom prst="rect">
            <a:avLst/>
          </a:prstGeom>
        </p:spPr>
      </p:pic>
      <p:sp>
        <p:nvSpPr>
          <p:cNvPr id="7" name="Rectangle 7"/>
          <p:cNvSpPr>
            <a:spLocks noChangeArrowheads="1"/>
          </p:cNvSpPr>
          <p:nvPr/>
        </p:nvSpPr>
        <p:spPr bwMode="auto">
          <a:xfrm>
            <a:off x="5000284" y="923290"/>
            <a:ext cx="3316629"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Simple model</a:t>
            </a: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Circular trajectories</a:t>
            </a:r>
          </a:p>
          <a:p>
            <a:pPr marL="342900" indent="-342900">
              <a:spcBef>
                <a:spcPct val="20000"/>
              </a:spcBef>
              <a:buClr>
                <a:schemeClr val="tx1"/>
              </a:buClr>
              <a:buFont typeface="Arial" panose="020B0604020202020204" pitchFamily="34" charset="0"/>
              <a:buChar char="•"/>
            </a:pPr>
            <a:r>
              <a:rPr lang="en-GB" sz="2100" b="1" dirty="0">
                <a:solidFill>
                  <a:srgbClr val="C0504D"/>
                </a:solidFill>
                <a:latin typeface="Constantia" pitchFamily="18" charset="0"/>
                <a:cs typeface="Times New Roman" pitchFamily="18" charset="0"/>
                <a:sym typeface="Wingdings" pitchFamily="2" charset="2"/>
              </a:rPr>
              <a:t>All particles have same synchrotron frequency</a:t>
            </a: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Normalized bucket area: </a:t>
            </a:r>
            <a:r>
              <a:rPr lang="en-GB" sz="2100" b="1" i="1" dirty="0">
                <a:latin typeface="Constantia" pitchFamily="18" charset="0"/>
                <a:cs typeface="Times New Roman" pitchFamily="18" charset="0"/>
                <a:sym typeface="Wingdings" pitchFamily="2" charset="2"/>
              </a:rPr>
              <a:t>A</a:t>
            </a:r>
            <a:r>
              <a:rPr lang="en-GB" sz="2100" b="1" baseline="-25000" dirty="0">
                <a:latin typeface="Constantia" pitchFamily="18" charset="0"/>
                <a:cs typeface="Times New Roman" pitchFamily="18" charset="0"/>
                <a:sym typeface="Wingdings" pitchFamily="2" charset="2"/>
              </a:rPr>
              <a:t>b</a:t>
            </a:r>
            <a:r>
              <a:rPr lang="en-GB" sz="2100" b="1" dirty="0">
                <a:latin typeface="Constantia" pitchFamily="18" charset="0"/>
                <a:cs typeface="Times New Roman" pitchFamily="18" charset="0"/>
                <a:sym typeface="Wingdings" pitchFamily="2" charset="2"/>
              </a:rPr>
              <a:t> = </a:t>
            </a:r>
            <a:r>
              <a:rPr lang="en-GB" sz="2100" b="1" dirty="0">
                <a:latin typeface="Symbol" panose="05050102010706020507" pitchFamily="18" charset="2"/>
                <a:cs typeface="Times New Roman" pitchFamily="18" charset="0"/>
                <a:sym typeface="Wingdings" pitchFamily="2" charset="2"/>
              </a:rPr>
              <a:t>p</a:t>
            </a:r>
            <a:r>
              <a:rPr lang="en-GB" sz="2100" b="1" i="1" dirty="0">
                <a:latin typeface="Constantia" pitchFamily="18" charset="0"/>
                <a:cs typeface="Times New Roman" pitchFamily="18" charset="0"/>
                <a:sym typeface="Wingdings" pitchFamily="2" charset="2"/>
              </a:rPr>
              <a:t>r</a:t>
            </a:r>
            <a:r>
              <a:rPr lang="en-GB" sz="2100" b="1" baseline="30000" dirty="0">
                <a:latin typeface="Constantia" pitchFamily="18" charset="0"/>
                <a:cs typeface="Times New Roman" pitchFamily="18" charset="0"/>
                <a:sym typeface="Wingdings" pitchFamily="2" charset="2"/>
              </a:rPr>
              <a:t>2</a:t>
            </a:r>
            <a:r>
              <a:rPr lang="en-GB" sz="2100" b="1" dirty="0">
                <a:latin typeface="Constantia" pitchFamily="18" charset="0"/>
                <a:cs typeface="Times New Roman" pitchFamily="18" charset="0"/>
                <a:sym typeface="Wingdings" pitchFamily="2" charset="2"/>
              </a:rPr>
              <a:t> = </a:t>
            </a:r>
            <a:r>
              <a:rPr lang="en-GB" sz="2100" b="1" dirty="0">
                <a:latin typeface="Symbol" panose="05050102010706020507" pitchFamily="18" charset="2"/>
                <a:cs typeface="Times New Roman" pitchFamily="18" charset="0"/>
                <a:sym typeface="Wingdings" pitchFamily="2" charset="2"/>
              </a:rPr>
              <a:t>p</a:t>
            </a:r>
            <a:r>
              <a:rPr lang="en-GB" sz="2100" b="1" baseline="30000" dirty="0">
                <a:latin typeface="Constantia" pitchFamily="18" charset="0"/>
                <a:cs typeface="Times New Roman" pitchFamily="18" charset="0"/>
                <a:sym typeface="Wingdings" pitchFamily="2" charset="2"/>
              </a:rPr>
              <a:t>3</a:t>
            </a: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spcBef>
                <a:spcPct val="20000"/>
              </a:spcBef>
              <a:buFont typeface="Symbol" panose="05050102010706020507" pitchFamily="18" charset="2"/>
              <a:buChar char="®"/>
            </a:pPr>
            <a:endParaRPr lang="en-GB" sz="2100" b="1" dirty="0">
              <a:solidFill>
                <a:srgbClr val="5E81B5"/>
              </a:solidFill>
              <a:latin typeface="Constantia" pitchFamily="18" charset="0"/>
              <a:cs typeface="Times New Roman" pitchFamily="18" charset="0"/>
              <a:sym typeface="Wingdings" pitchFamily="2" charset="2"/>
            </a:endParaRPr>
          </a:p>
          <a:p>
            <a:pPr marL="342900" indent="-342900">
              <a:spcBef>
                <a:spcPct val="20000"/>
              </a:spcBef>
              <a:buFont typeface="Symbol" panose="05050102010706020507" pitchFamily="18" charset="2"/>
              <a:buChar char="®"/>
            </a:pPr>
            <a:endParaRPr lang="en-GB" sz="2100" b="1" dirty="0">
              <a:solidFill>
                <a:srgbClr val="5E81B5"/>
              </a:solidFill>
              <a:latin typeface="Constantia" pitchFamily="18" charset="0"/>
              <a:cs typeface="Times New Roman" pitchFamily="18" charset="0"/>
              <a:sym typeface="Wingdings" pitchFamily="2" charset="2"/>
            </a:endParaRPr>
          </a:p>
          <a:p>
            <a:pPr marL="342900" indent="-342900">
              <a:spcBef>
                <a:spcPct val="20000"/>
              </a:spcBef>
              <a:buFont typeface="Symbol" panose="05050102010706020507" pitchFamily="18" charset="2"/>
              <a:buChar char="®"/>
            </a:pPr>
            <a:r>
              <a:rPr lang="en-GB" sz="2100" b="1" dirty="0">
                <a:solidFill>
                  <a:srgbClr val="5E81B5"/>
                </a:solidFill>
                <a:latin typeface="Constantia" pitchFamily="18" charset="0"/>
                <a:cs typeface="Times New Roman" pitchFamily="18" charset="0"/>
                <a:sym typeface="Wingdings" pitchFamily="2" charset="2"/>
              </a:rPr>
              <a:t>Harmonic oscillator</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3914511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Non-linear longitudinal</a:t>
            </a:r>
            <a:br>
              <a:rPr lang="en-US" sz="4800" b="1" dirty="0">
                <a:solidFill>
                  <a:srgbClr val="1F497D"/>
                </a:solidFill>
                <a:latin typeface="Constantia" pitchFamily="18" charset="0"/>
              </a:rPr>
            </a:br>
            <a:r>
              <a:rPr lang="en-US" sz="4800" b="1" dirty="0">
                <a:solidFill>
                  <a:srgbClr val="1F497D"/>
                </a:solidFill>
                <a:latin typeface="Constantia" pitchFamily="18" charset="0"/>
              </a:rPr>
              <a:t>beam dynamics</a:t>
            </a:r>
          </a:p>
        </p:txBody>
      </p:sp>
    </p:spTree>
    <p:extLst>
      <p:ext uri="{BB962C8B-B14F-4D97-AF65-F5344CB8AC3E}">
        <p14:creationId xmlns:p14="http://schemas.microsoft.com/office/powerpoint/2010/main" val="519930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D07E9B4-881F-4C2F-802A-0E79D902EF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0272" y="259092"/>
            <a:ext cx="1676400" cy="1092523"/>
          </a:xfrm>
          <a:prstGeom prst="rect">
            <a:avLst/>
          </a:prstGeom>
        </p:spPr>
      </p:pic>
      <p:sp>
        <p:nvSpPr>
          <p:cNvPr id="4" name="Rectangle 3"/>
          <p:cNvSpPr/>
          <p:nvPr/>
        </p:nvSpPr>
        <p:spPr>
          <a:xfrm>
            <a:off x="736620" y="2348880"/>
            <a:ext cx="7869088" cy="4247317"/>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other teachers.</a:t>
            </a:r>
            <a:endParaRPr lang="fr-FR" dirty="0"/>
          </a:p>
        </p:txBody>
      </p:sp>
      <p:sp>
        <p:nvSpPr>
          <p:cNvPr id="5" name="TextBox 4"/>
          <p:cNvSpPr txBox="1"/>
          <p:nvPr/>
        </p:nvSpPr>
        <p:spPr>
          <a:xfrm>
            <a:off x="1475656" y="1484804"/>
            <a:ext cx="6192688" cy="369332"/>
          </a:xfrm>
          <a:prstGeom prst="rect">
            <a:avLst/>
          </a:prstGeom>
          <a:noFill/>
        </p:spPr>
        <p:txBody>
          <a:bodyPr wrap="square" rtlCol="0">
            <a:spAutoFit/>
          </a:bodyPr>
          <a:lstStyle/>
          <a:p>
            <a:r>
              <a:rPr lang="en-GB" b="1" dirty="0"/>
              <a:t>Copyright statement and speaker’s release for video publishing</a:t>
            </a:r>
          </a:p>
        </p:txBody>
      </p:sp>
    </p:spTree>
    <p:extLst>
      <p:ext uri="{BB962C8B-B14F-4D97-AF65-F5344CB8AC3E}">
        <p14:creationId xmlns:p14="http://schemas.microsoft.com/office/powerpoint/2010/main" val="18268540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8800" y="4622400"/>
            <a:ext cx="1568134" cy="262800"/>
          </a:xfrm>
          <a:prstGeom prst="rect">
            <a:avLst/>
          </a:prstGeom>
        </p:spPr>
      </p:pic>
      <p:sp>
        <p:nvSpPr>
          <p:cNvPr id="28" name="Rectangle 7"/>
          <p:cNvSpPr>
            <a:spLocks noChangeArrowheads="1"/>
          </p:cNvSpPr>
          <p:nvPr/>
        </p:nvSpPr>
        <p:spPr bwMode="auto">
          <a:xfrm>
            <a:off x="503238" y="4511219"/>
            <a:ext cx="8064500"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with                               this becomes </a:t>
            </a:r>
            <a:endParaRPr lang="en-US" sz="2000" b="1" dirty="0">
              <a:latin typeface="Constantia" pitchFamily="18" charset="0"/>
              <a:cs typeface="Times New Roman" pitchFamily="18" charset="0"/>
              <a:sym typeface="Wingdings" pitchFamily="2" charset="2"/>
            </a:endParaRPr>
          </a:p>
        </p:txBody>
      </p:sp>
      <p:sp>
        <p:nvSpPr>
          <p:cNvPr id="19" name="Rectangle 18"/>
          <p:cNvSpPr/>
          <p:nvPr/>
        </p:nvSpPr>
        <p:spPr>
          <a:xfrm>
            <a:off x="5059681" y="3520830"/>
            <a:ext cx="3618094" cy="46815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894296" y="2139423"/>
            <a:ext cx="1765583" cy="46815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most simple non-linearity</a:t>
            </a:r>
            <a:endParaRPr lang="en-GB" sz="3200" dirty="0">
              <a:solidFill>
                <a:srgbClr val="1F497D"/>
              </a:solidFill>
              <a:latin typeface="Constantia" pitchFamily="18" charset="0"/>
            </a:endParaRPr>
          </a:p>
        </p:txBody>
      </p:sp>
      <p:sp>
        <p:nvSpPr>
          <p:cNvPr id="14" name="Rectangle 7"/>
          <p:cNvSpPr>
            <a:spLocks noChangeArrowheads="1"/>
          </p:cNvSpPr>
          <p:nvPr/>
        </p:nvSpPr>
        <p:spPr bwMode="auto">
          <a:xfrm>
            <a:off x="503237" y="682822"/>
            <a:ext cx="8137525"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RF amplitude function</a:t>
            </a:r>
            <a:endParaRPr lang="en-US" sz="2000" b="1" dirty="0">
              <a:latin typeface="Constantia" pitchFamily="18" charset="0"/>
              <a:cs typeface="Times New Roman" pitchFamily="18" charset="0"/>
              <a:sym typeface="Wingdings" pitchFamily="2" charset="2"/>
            </a:endParaRPr>
          </a:p>
        </p:txBody>
      </p:sp>
      <p:sp>
        <p:nvSpPr>
          <p:cNvPr id="15" name="Down Arrow 14"/>
          <p:cNvSpPr/>
          <p:nvPr/>
        </p:nvSpPr>
        <p:spPr>
          <a:xfrm>
            <a:off x="3935506" y="2799660"/>
            <a:ext cx="1272988" cy="466165"/>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539751" y="3334465"/>
            <a:ext cx="1465262"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1007" y="755961"/>
            <a:ext cx="2057746" cy="319614"/>
          </a:xfrm>
          <a:prstGeom prst="rect">
            <a:avLst/>
          </a:prstGeom>
        </p:spPr>
      </p:pic>
      <p:sp>
        <p:nvSpPr>
          <p:cNvPr id="29" name="Rectangle 7"/>
          <p:cNvSpPr>
            <a:spLocks noChangeArrowheads="1"/>
          </p:cNvSpPr>
          <p:nvPr/>
        </p:nvSpPr>
        <p:spPr bwMode="auto">
          <a:xfrm>
            <a:off x="503238" y="6049948"/>
            <a:ext cx="8137526" cy="476359"/>
          </a:xfrm>
          <a:prstGeom prst="rect">
            <a:avLst/>
          </a:prstGeom>
          <a:noFill/>
          <a:ln w="9525">
            <a:noFill/>
            <a:miter lim="800000"/>
            <a:headEnd/>
            <a:tailEnd/>
          </a:ln>
          <a:effectLst/>
        </p:spPr>
        <p:txBody>
          <a:bodyPr/>
          <a:lstStyle/>
          <a:p>
            <a:pPr marL="342900" indent="-342900" algn="l">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Standard longitudinal beam dynamics </a:t>
            </a:r>
            <a:r>
              <a:rPr lang="en-GB" sz="2100" b="1" dirty="0">
                <a:solidFill>
                  <a:srgbClr val="C0504D"/>
                </a:solidFill>
                <a:latin typeface="Constantia" pitchFamily="18" charset="0"/>
                <a:cs typeface="Times New Roman" pitchFamily="18" charset="0"/>
                <a:sym typeface="Symbol" panose="05050102010706020507" pitchFamily="18" charset="2"/>
              </a:rPr>
              <a:t> Lectures F. Tecker</a:t>
            </a:r>
            <a:endParaRPr lang="en-US" sz="2100" b="1" dirty="0">
              <a:solidFill>
                <a:srgbClr val="C0504D"/>
              </a:solidFill>
              <a:latin typeface="Constantia" pitchFamily="18" charset="0"/>
              <a:cs typeface="Times New Roman" pitchFamily="18" charset="0"/>
              <a:sym typeface="Wingdings" pitchFamily="2" charset="2"/>
            </a:endParaRPr>
          </a:p>
        </p:txBody>
      </p:sp>
      <p:sp>
        <p:nvSpPr>
          <p:cNvPr id="10" name="Rectangle 9"/>
          <p:cNvSpPr/>
          <p:nvPr/>
        </p:nvSpPr>
        <p:spPr>
          <a:xfrm>
            <a:off x="3987461" y="663295"/>
            <a:ext cx="2361384" cy="4693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Text, letter&#10;&#10;Description automatically generated">
            <a:extLst>
              <a:ext uri="{FF2B5EF4-FFF2-40B4-BE49-F238E27FC236}">
                <a16:creationId xmlns:a16="http://schemas.microsoft.com/office/drawing/2014/main" id="{6D4B29B0-0137-4CF3-B749-0B4F07ED9D0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495228" y="1320411"/>
            <a:ext cx="4124083" cy="1400519"/>
          </a:xfrm>
          <a:prstGeom prst="rect">
            <a:avLst/>
          </a:prstGeom>
        </p:spPr>
      </p:pic>
      <p:pic>
        <p:nvPicPr>
          <p:cNvPr id="12" name="Picture 11">
            <a:extLst>
              <a:ext uri="{FF2B5EF4-FFF2-40B4-BE49-F238E27FC236}">
                <a16:creationId xmlns:a16="http://schemas.microsoft.com/office/drawing/2014/main" id="{FFBCB0F2-81CA-4DAE-9A7E-9E70BD61F62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73111" y="3394988"/>
            <a:ext cx="8063207" cy="666521"/>
          </a:xfrm>
          <a:prstGeom prst="rect">
            <a:avLst/>
          </a:prstGeom>
        </p:spPr>
      </p:pic>
      <p:grpSp>
        <p:nvGrpSpPr>
          <p:cNvPr id="24" name="Group 23">
            <a:extLst>
              <a:ext uri="{FF2B5EF4-FFF2-40B4-BE49-F238E27FC236}">
                <a16:creationId xmlns:a16="http://schemas.microsoft.com/office/drawing/2014/main" id="{F4E84012-B409-471B-BA7B-C2B45F5F5A56}"/>
              </a:ext>
            </a:extLst>
          </p:cNvPr>
          <p:cNvGrpSpPr/>
          <p:nvPr/>
        </p:nvGrpSpPr>
        <p:grpSpPr>
          <a:xfrm>
            <a:off x="540251" y="5040880"/>
            <a:ext cx="8137024" cy="791539"/>
            <a:chOff x="540251" y="5040880"/>
            <a:chExt cx="8137024" cy="791539"/>
          </a:xfrm>
        </p:grpSpPr>
        <p:sp>
          <p:nvSpPr>
            <p:cNvPr id="20" name="Rectangle 19"/>
            <p:cNvSpPr/>
            <p:nvPr/>
          </p:nvSpPr>
          <p:spPr>
            <a:xfrm>
              <a:off x="4945380" y="5201420"/>
              <a:ext cx="3731895" cy="46815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5" name="Rectangle 24"/>
            <p:cNvSpPr/>
            <p:nvPr/>
          </p:nvSpPr>
          <p:spPr>
            <a:xfrm>
              <a:off x="540251" y="5040880"/>
              <a:ext cx="1540009"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917355F9-4FEA-4C46-A683-1F9475545719}"/>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73111" y="5121303"/>
              <a:ext cx="8054134" cy="619549"/>
            </a:xfrm>
            <a:prstGeom prst="rect">
              <a:avLst/>
            </a:prstGeom>
          </p:spPr>
        </p:pic>
      </p:grpSp>
    </p:spTree>
    <p:extLst>
      <p:ext uri="{BB962C8B-B14F-4D97-AF65-F5344CB8AC3E}">
        <p14:creationId xmlns:p14="http://schemas.microsoft.com/office/powerpoint/2010/main" val="1879957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3200" y="2084400"/>
            <a:ext cx="5464128" cy="10404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most simple non-linearity</a:t>
            </a:r>
            <a:endParaRPr lang="en-GB" sz="3200" dirty="0">
              <a:solidFill>
                <a:srgbClr val="1F497D"/>
              </a:solidFill>
              <a:latin typeface="Constantia" pitchFamily="18" charset="0"/>
            </a:endParaRPr>
          </a:p>
        </p:txBody>
      </p:sp>
      <p:sp>
        <p:nvSpPr>
          <p:cNvPr id="28" name="Rectangle 7"/>
          <p:cNvSpPr>
            <a:spLocks noChangeArrowheads="1"/>
          </p:cNvSpPr>
          <p:nvPr/>
        </p:nvSpPr>
        <p:spPr bwMode="auto">
          <a:xfrm>
            <a:off x="503238" y="1947311"/>
            <a:ext cx="8064500"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using</a:t>
            </a:r>
            <a:endParaRPr lang="en-US" sz="2000" b="1" dirty="0">
              <a:latin typeface="Constantia" pitchFamily="18" charset="0"/>
              <a:cs typeface="Times New Roman" pitchFamily="18" charset="0"/>
              <a:sym typeface="Wingdings" pitchFamily="2" charset="2"/>
            </a:endParaRPr>
          </a:p>
        </p:txBody>
      </p:sp>
      <p:sp>
        <p:nvSpPr>
          <p:cNvPr id="21" name="Rectangle 7"/>
          <p:cNvSpPr>
            <a:spLocks noChangeArrowheads="1"/>
          </p:cNvSpPr>
          <p:nvPr/>
        </p:nvSpPr>
        <p:spPr bwMode="auto">
          <a:xfrm>
            <a:off x="503238" y="3417524"/>
            <a:ext cx="8216900"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this Hamiltonian simplifies to</a:t>
            </a:r>
            <a:endParaRPr lang="en-US" sz="2000" b="1" dirty="0">
              <a:latin typeface="Constantia" pitchFamily="18" charset="0"/>
              <a:cs typeface="Times New Roman" pitchFamily="18" charset="0"/>
              <a:sym typeface="Wingdings" pitchFamily="2" charset="2"/>
            </a:endParaRPr>
          </a:p>
        </p:txBody>
      </p:sp>
      <p:sp>
        <p:nvSpPr>
          <p:cNvPr id="18" name="Rectangle 17"/>
          <p:cNvSpPr/>
          <p:nvPr/>
        </p:nvSpPr>
        <p:spPr>
          <a:xfrm>
            <a:off x="4549141" y="4024338"/>
            <a:ext cx="1135380" cy="855779"/>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505700" y="4223872"/>
            <a:ext cx="632460" cy="4318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674FB8F-C01C-4C55-8682-19A93EA419C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56386" y="4052713"/>
            <a:ext cx="7042499" cy="774117"/>
          </a:xfrm>
          <a:prstGeom prst="rect">
            <a:avLst/>
          </a:prstGeom>
        </p:spPr>
      </p:pic>
      <p:grpSp>
        <p:nvGrpSpPr>
          <p:cNvPr id="24" name="Group 23">
            <a:extLst>
              <a:ext uri="{FF2B5EF4-FFF2-40B4-BE49-F238E27FC236}">
                <a16:creationId xmlns:a16="http://schemas.microsoft.com/office/drawing/2014/main" id="{2BF98360-EB72-4B2E-80D9-F6FF2B691724}"/>
              </a:ext>
            </a:extLst>
          </p:cNvPr>
          <p:cNvGrpSpPr/>
          <p:nvPr/>
        </p:nvGrpSpPr>
        <p:grpSpPr>
          <a:xfrm>
            <a:off x="531044" y="864923"/>
            <a:ext cx="8137024" cy="791539"/>
            <a:chOff x="540251" y="5040880"/>
            <a:chExt cx="8137024" cy="791539"/>
          </a:xfrm>
        </p:grpSpPr>
        <p:sp>
          <p:nvSpPr>
            <p:cNvPr id="26" name="Rectangle 25">
              <a:extLst>
                <a:ext uri="{FF2B5EF4-FFF2-40B4-BE49-F238E27FC236}">
                  <a16:creationId xmlns:a16="http://schemas.microsoft.com/office/drawing/2014/main" id="{61ED61B3-8CEF-49EF-A318-CEDB4C6028B9}"/>
                </a:ext>
              </a:extLst>
            </p:cNvPr>
            <p:cNvSpPr/>
            <p:nvPr/>
          </p:nvSpPr>
          <p:spPr>
            <a:xfrm>
              <a:off x="4945380" y="5201420"/>
              <a:ext cx="3731895" cy="468156"/>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7" name="Rectangle 26">
              <a:extLst>
                <a:ext uri="{FF2B5EF4-FFF2-40B4-BE49-F238E27FC236}">
                  <a16:creationId xmlns:a16="http://schemas.microsoft.com/office/drawing/2014/main" id="{73A511AF-E5AD-41F6-9327-0DD55EF829FE}"/>
                </a:ext>
              </a:extLst>
            </p:cNvPr>
            <p:cNvSpPr/>
            <p:nvPr/>
          </p:nvSpPr>
          <p:spPr>
            <a:xfrm>
              <a:off x="540251" y="5040880"/>
              <a:ext cx="1540009"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215C1631-1FAC-4B94-912C-D107E24F6D31}"/>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73111" y="5121303"/>
              <a:ext cx="8054134" cy="619549"/>
            </a:xfrm>
            <a:prstGeom prst="rect">
              <a:avLst/>
            </a:prstGeom>
          </p:spPr>
        </p:pic>
      </p:grpSp>
    </p:spTree>
    <p:extLst>
      <p:ext uri="{BB962C8B-B14F-4D97-AF65-F5344CB8AC3E}">
        <p14:creationId xmlns:p14="http://schemas.microsoft.com/office/powerpoint/2010/main" val="1756584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2085340"/>
            <a:ext cx="818515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In the centre of the bucket, particles move on elliptical trajectories in </a:t>
            </a:r>
            <a:r>
              <a:rPr lang="en-GB" sz="2100" b="1" dirty="0" err="1">
                <a:latin typeface="Symbol" panose="05050102010706020507" pitchFamily="18" charset="2"/>
                <a:cs typeface="Times New Roman" pitchFamily="18" charset="0"/>
                <a:sym typeface="Wingdings" pitchFamily="2" charset="2"/>
              </a:rPr>
              <a:t>Df</a:t>
            </a:r>
            <a:r>
              <a:rPr lang="en-GB" sz="2100" b="1" dirty="0">
                <a:latin typeface="Constantia" pitchFamily="18" charset="0"/>
                <a:cs typeface="Times New Roman" pitchFamily="18" charset="0"/>
                <a:sym typeface="Wingdings" pitchFamily="2" charset="2"/>
              </a:rPr>
              <a:t>-</a:t>
            </a:r>
            <a:r>
              <a:rPr lang="en-GB" sz="2100" b="1" dirty="0">
                <a:latin typeface="Symbol" panose="05050102010706020507" pitchFamily="18" charset="2"/>
                <a:cs typeface="Times New Roman" pitchFamily="18" charset="0"/>
                <a:sym typeface="Wingdings" pitchFamily="2" charset="2"/>
              </a:rPr>
              <a:t>D</a:t>
            </a:r>
            <a:r>
              <a:rPr lang="en-GB" sz="2100" b="1" i="1" dirty="0">
                <a:latin typeface="Constantia" pitchFamily="18" charset="0"/>
                <a:cs typeface="Times New Roman" pitchFamily="18" charset="0"/>
                <a:sym typeface="Wingdings" pitchFamily="2" charset="2"/>
              </a:rPr>
              <a:t>E</a:t>
            </a:r>
            <a:r>
              <a:rPr lang="en-GB" sz="2100" b="1" dirty="0">
                <a:latin typeface="Constantia" pitchFamily="18" charset="0"/>
                <a:cs typeface="Times New Roman" pitchFamily="18" charset="0"/>
                <a:sym typeface="Wingdings" pitchFamily="2" charset="2"/>
              </a:rPr>
              <a:t> phase space</a:t>
            </a: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Hamiltonian is constant on these trajectories</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8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In the bucket centre, particles oscillate with the synchrotron frequency, </a:t>
            </a:r>
            <a:r>
              <a:rPr lang="en-GB" sz="2100" b="1" dirty="0" err="1">
                <a:latin typeface="Symbol" panose="05050102010706020507" pitchFamily="18" charset="2"/>
                <a:cs typeface="Times New Roman" pitchFamily="18" charset="0"/>
                <a:sym typeface="Wingdings" pitchFamily="2" charset="2"/>
              </a:rPr>
              <a:t>w</a:t>
            </a:r>
            <a:r>
              <a:rPr lang="en-GB" sz="2100" b="1" baseline="-25000" dirty="0" err="1">
                <a:latin typeface="Constantia" pitchFamily="18" charset="0"/>
                <a:cs typeface="Times New Roman" pitchFamily="18" charset="0"/>
                <a:sym typeface="Wingdings" pitchFamily="2" charset="2"/>
              </a:rPr>
              <a:t>S</a:t>
            </a:r>
            <a:r>
              <a:rPr lang="en-GB" sz="2100" b="1" dirty="0">
                <a:latin typeface="Constantia" pitchFamily="18" charset="0"/>
                <a:cs typeface="Times New Roman" pitchFamily="18" charset="0"/>
                <a:sym typeface="Wingdings" pitchFamily="2" charset="2"/>
              </a:rPr>
              <a:t> = 2</a:t>
            </a:r>
            <a:r>
              <a:rPr lang="en-GB" sz="2100" b="1" dirty="0">
                <a:latin typeface="Symbol" panose="05050102010706020507" pitchFamily="18" charset="2"/>
                <a:cs typeface="Times New Roman" pitchFamily="18" charset="0"/>
                <a:sym typeface="Wingdings" pitchFamily="2" charset="2"/>
              </a:rPr>
              <a:t>p</a:t>
            </a:r>
            <a:r>
              <a:rPr lang="en-GB" sz="2100" b="1" i="1" dirty="0">
                <a:latin typeface="Constantia" pitchFamily="18" charset="0"/>
                <a:cs typeface="Times New Roman" pitchFamily="18" charset="0"/>
                <a:sym typeface="Wingdings" pitchFamily="2" charset="2"/>
              </a:rPr>
              <a:t>f</a:t>
            </a:r>
            <a:r>
              <a:rPr lang="en-GB" sz="2100" b="1" baseline="-25000" dirty="0">
                <a:latin typeface="Constantia" pitchFamily="18" charset="0"/>
                <a:cs typeface="Times New Roman" pitchFamily="18" charset="0"/>
                <a:sym typeface="Wingdings" pitchFamily="2" charset="2"/>
              </a:rPr>
              <a:t>S</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p:pic>
        <p:nvPicPr>
          <p:cNvPr id="10" name="Picture 9" descr="Text&#10;&#10;Description automatically generated">
            <a:extLst>
              <a:ext uri="{FF2B5EF4-FFF2-40B4-BE49-F238E27FC236}">
                <a16:creationId xmlns:a16="http://schemas.microsoft.com/office/drawing/2014/main" id="{B1FF84E2-F8FE-4B90-B117-124E851C7A0B}"/>
              </a:ext>
            </a:extLst>
          </p:cNvPr>
          <p:cNvPicPr>
            <a:picLocks noChangeAspect="1"/>
          </p:cNvPicPr>
          <p:nvPr/>
        </p:nvPicPr>
        <p:blipFill>
          <a:blip r:embed="rId2"/>
          <a:stretch>
            <a:fillRect/>
          </a:stretch>
        </p:blipFill>
        <p:spPr>
          <a:xfrm>
            <a:off x="3623167" y="5876719"/>
            <a:ext cx="2921130" cy="646687"/>
          </a:xfrm>
          <a:prstGeom prst="rect">
            <a:avLst/>
          </a:prstGeom>
        </p:spPr>
      </p:pic>
      <p:pic>
        <p:nvPicPr>
          <p:cNvPr id="28" name="Picture 27" descr="A picture containing shape&#10;&#10;Description automatically generated">
            <a:extLst>
              <a:ext uri="{FF2B5EF4-FFF2-40B4-BE49-F238E27FC236}">
                <a16:creationId xmlns:a16="http://schemas.microsoft.com/office/drawing/2014/main" id="{3D0A47A8-941E-4CDD-82E1-F96571062C28}"/>
              </a:ext>
            </a:extLst>
          </p:cNvPr>
          <p:cNvPicPr>
            <a:picLocks noChangeAspect="1"/>
          </p:cNvPicPr>
          <p:nvPr/>
        </p:nvPicPr>
        <p:blipFill rotWithShape="1">
          <a:blip r:embed="rId3">
            <a:clrChange>
              <a:clrFrom>
                <a:srgbClr val="FFFFFF"/>
              </a:clrFrom>
              <a:clrTo>
                <a:srgbClr val="FFFFFF">
                  <a:alpha val="0"/>
                </a:srgbClr>
              </a:clrTo>
            </a:clrChange>
          </a:blip>
          <a:srcRect l="65050"/>
          <a:stretch/>
        </p:blipFill>
        <p:spPr>
          <a:xfrm>
            <a:off x="7434063" y="5881619"/>
            <a:ext cx="1397870" cy="581117"/>
          </a:xfrm>
          <a:prstGeom prst="rect">
            <a:avLst/>
          </a:prstGeom>
        </p:spPr>
      </p:pic>
      <p:sp>
        <p:nvSpPr>
          <p:cNvPr id="25" name="Rectangle 24">
            <a:extLst>
              <a:ext uri="{FF2B5EF4-FFF2-40B4-BE49-F238E27FC236}">
                <a16:creationId xmlns:a16="http://schemas.microsoft.com/office/drawing/2014/main" id="{18D85A3E-EC3D-4DE5-AFD2-038C6A2034C6}"/>
              </a:ext>
            </a:extLst>
          </p:cNvPr>
          <p:cNvSpPr/>
          <p:nvPr/>
        </p:nvSpPr>
        <p:spPr>
          <a:xfrm>
            <a:off x="4722893" y="894701"/>
            <a:ext cx="1135380" cy="855779"/>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A2D56F1-EB73-44BC-B083-1B294D3EAA2B}"/>
              </a:ext>
            </a:extLst>
          </p:cNvPr>
          <p:cNvSpPr/>
          <p:nvPr/>
        </p:nvSpPr>
        <p:spPr>
          <a:xfrm>
            <a:off x="7683738" y="1094235"/>
            <a:ext cx="619681" cy="4318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FB5F1EF2-DCFE-44F2-A90A-E6DEB33DB94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230138" y="923076"/>
            <a:ext cx="7042499" cy="774117"/>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Linear part of non-linear bucket</a:t>
            </a:r>
            <a:endParaRPr lang="en-GB" sz="3200" dirty="0">
              <a:solidFill>
                <a:srgbClr val="1F497D"/>
              </a:solidFill>
              <a:latin typeface="Constantia" pitchFamily="18" charset="0"/>
            </a:endParaRPr>
          </a:p>
        </p:txBody>
      </p:sp>
      <p:sp>
        <p:nvSpPr>
          <p:cNvPr id="5" name="Oval 4"/>
          <p:cNvSpPr/>
          <p:nvPr/>
        </p:nvSpPr>
        <p:spPr>
          <a:xfrm>
            <a:off x="2674320" y="3485242"/>
            <a:ext cx="3795357" cy="1611086"/>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a:endCxn id="5" idx="6"/>
          </p:cNvCxnSpPr>
          <p:nvPr/>
        </p:nvCxnSpPr>
        <p:spPr>
          <a:xfrm flipV="1">
            <a:off x="4572000" y="4290785"/>
            <a:ext cx="1897677" cy="7258"/>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5" idx="0"/>
          </p:cNvCxnSpPr>
          <p:nvPr/>
        </p:nvCxnSpPr>
        <p:spPr>
          <a:xfrm flipH="1" flipV="1">
            <a:off x="4571999" y="3485242"/>
            <a:ext cx="1" cy="805543"/>
          </a:xfrm>
          <a:prstGeom prst="straightConnector1">
            <a:avLst/>
          </a:prstGeom>
          <a:ln w="381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3448050" y="3532867"/>
            <a:ext cx="146958" cy="1469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884773" y="3706166"/>
            <a:ext cx="712625" cy="461665"/>
          </a:xfrm>
          <a:prstGeom prst="rect">
            <a:avLst/>
          </a:prstGeom>
          <a:noFill/>
        </p:spPr>
        <p:txBody>
          <a:bodyPr wrap="square" rtlCol="0">
            <a:spAutoFit/>
          </a:bodyPr>
          <a:lstStyle/>
          <a:p>
            <a:pPr algn="r"/>
            <a:r>
              <a:rPr lang="en-US" sz="2400" b="1" dirty="0">
                <a:latin typeface="Symbol" panose="05050102010706020507" pitchFamily="18" charset="2"/>
              </a:rPr>
              <a:t>D</a:t>
            </a:r>
            <a:r>
              <a:rPr lang="en-US" sz="2400" b="1" i="1" dirty="0">
                <a:latin typeface="Constantia" pitchFamily="18" charset="0"/>
              </a:rPr>
              <a:t>E</a:t>
            </a:r>
            <a:endParaRPr lang="en-GB" sz="2400" b="1" i="1" dirty="0">
              <a:solidFill>
                <a:srgbClr val="FF0000"/>
              </a:solidFill>
              <a:latin typeface="Constantia" pitchFamily="18" charset="0"/>
            </a:endParaRPr>
          </a:p>
        </p:txBody>
      </p:sp>
      <p:sp>
        <p:nvSpPr>
          <p:cNvPr id="18" name="TextBox 17"/>
          <p:cNvSpPr txBox="1"/>
          <p:nvPr/>
        </p:nvSpPr>
        <p:spPr>
          <a:xfrm>
            <a:off x="4888072" y="4252685"/>
            <a:ext cx="712625" cy="461665"/>
          </a:xfrm>
          <a:prstGeom prst="rect">
            <a:avLst/>
          </a:prstGeom>
          <a:noFill/>
        </p:spPr>
        <p:txBody>
          <a:bodyPr wrap="square" rtlCol="0">
            <a:spAutoFit/>
          </a:bodyPr>
          <a:lstStyle/>
          <a:p>
            <a:pPr algn="r"/>
            <a:r>
              <a:rPr lang="en-US" sz="2400" b="1" dirty="0" err="1">
                <a:latin typeface="Symbol" panose="05050102010706020507" pitchFamily="18" charset="2"/>
              </a:rPr>
              <a:t>Df</a:t>
            </a:r>
            <a:endParaRPr lang="en-GB" sz="2400" b="1" i="1" dirty="0">
              <a:solidFill>
                <a:srgbClr val="FF0000"/>
              </a:solidFill>
              <a:latin typeface="Constantia" pitchFamily="18" charset="0"/>
            </a:endParaRPr>
          </a:p>
        </p:txBody>
      </p:sp>
      <p:sp>
        <p:nvSpPr>
          <p:cNvPr id="20" name="TextBox 19"/>
          <p:cNvSpPr txBox="1"/>
          <p:nvPr/>
        </p:nvSpPr>
        <p:spPr>
          <a:xfrm>
            <a:off x="6222869" y="3528784"/>
            <a:ext cx="1803660" cy="461665"/>
          </a:xfrm>
          <a:prstGeom prst="rect">
            <a:avLst/>
          </a:prstGeom>
          <a:noFill/>
        </p:spPr>
        <p:txBody>
          <a:bodyPr wrap="square" rtlCol="0">
            <a:spAutoFit/>
          </a:bodyPr>
          <a:lstStyle/>
          <a:p>
            <a:r>
              <a:rPr lang="en-US" sz="2400" b="1" i="1" dirty="0">
                <a:solidFill>
                  <a:srgbClr val="1F497D"/>
                </a:solidFill>
                <a:latin typeface="Constantia" pitchFamily="18" charset="0"/>
              </a:rPr>
              <a:t>H = </a:t>
            </a:r>
            <a:r>
              <a:rPr lang="en-US" sz="2400" b="1" dirty="0">
                <a:solidFill>
                  <a:srgbClr val="1F497D"/>
                </a:solidFill>
                <a:latin typeface="Constantia" pitchFamily="18" charset="0"/>
              </a:rPr>
              <a:t>const.</a:t>
            </a:r>
            <a:endParaRPr lang="en-GB" sz="2400" b="1" dirty="0">
              <a:solidFill>
                <a:srgbClr val="1F497D"/>
              </a:solidFill>
              <a:latin typeface="Constantia" pitchFamily="18" charset="0"/>
            </a:endParaRPr>
          </a:p>
        </p:txBody>
      </p:sp>
    </p:spTree>
    <p:extLst>
      <p:ext uri="{BB962C8B-B14F-4D97-AF65-F5344CB8AC3E}">
        <p14:creationId xmlns:p14="http://schemas.microsoft.com/office/powerpoint/2010/main" val="2281725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Compare two particles on the same trajectory</a:t>
            </a:r>
          </a:p>
          <a:p>
            <a:pPr marL="914400" lvl="1" indent="-457200" defTabSz="862013">
              <a:spcBef>
                <a:spcPct val="20000"/>
              </a:spcBef>
              <a:buClr>
                <a:schemeClr val="tx1"/>
              </a:buClr>
              <a:buAutoNum type="arabicPeriod"/>
            </a:pPr>
            <a:r>
              <a:rPr lang="en-GB" sz="2400" b="1" dirty="0">
                <a:solidFill>
                  <a:srgbClr val="1F497D"/>
                </a:solidFill>
                <a:latin typeface="Constantia" pitchFamily="18" charset="0"/>
                <a:cs typeface="Times New Roman" pitchFamily="18" charset="0"/>
                <a:sym typeface="Wingdings" pitchFamily="2" charset="2"/>
              </a:rPr>
              <a:t>No phase deviation	</a:t>
            </a:r>
            <a:r>
              <a:rPr lang="en-GB" sz="2400" b="1" dirty="0">
                <a:latin typeface="Constantia" pitchFamily="18" charset="0"/>
                <a:cs typeface="Times New Roman" pitchFamily="18" charset="0"/>
                <a:sym typeface="Wingdings" pitchFamily="2" charset="2"/>
              </a:rPr>
              <a:t>2.</a:t>
            </a:r>
            <a:r>
              <a:rPr lang="en-GB" sz="2400" b="1" dirty="0">
                <a:solidFill>
                  <a:srgbClr val="1F497D"/>
                </a:solidFill>
                <a:latin typeface="Constantia" pitchFamily="18" charset="0"/>
                <a:cs typeface="Times New Roman" pitchFamily="18" charset="0"/>
                <a:sym typeface="Wingdings" pitchFamily="2" charset="2"/>
              </a:rPr>
              <a:t>  No energy deviation</a:t>
            </a: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p:txBody>
      </p:sp>
      <p:pic>
        <p:nvPicPr>
          <p:cNvPr id="3" name="Picture 2" descr="Diagram&#10;&#10;Description automatically generated">
            <a:extLst>
              <a:ext uri="{FF2B5EF4-FFF2-40B4-BE49-F238E27FC236}">
                <a16:creationId xmlns:a16="http://schemas.microsoft.com/office/drawing/2014/main" id="{4B4D99B2-B8A9-45D8-ABB4-65CBF122A1BF}"/>
              </a:ext>
            </a:extLst>
          </p:cNvPr>
          <p:cNvPicPr>
            <a:picLocks noChangeAspect="1"/>
          </p:cNvPicPr>
          <p:nvPr/>
        </p:nvPicPr>
        <p:blipFill>
          <a:blip r:embed="rId2"/>
          <a:stretch>
            <a:fillRect/>
          </a:stretch>
        </p:blipFill>
        <p:spPr>
          <a:xfrm>
            <a:off x="4539982" y="2055212"/>
            <a:ext cx="4269008" cy="122566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042" y="1739379"/>
            <a:ext cx="3556800" cy="2738736"/>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Longitudinal emittance</a:t>
            </a:r>
            <a:endParaRPr lang="en-GB" sz="3200" dirty="0">
              <a:solidFill>
                <a:srgbClr val="1F497D"/>
              </a:solidFill>
              <a:latin typeface="Constantia" pitchFamily="18" charset="0"/>
            </a:endParaRPr>
          </a:p>
        </p:txBody>
      </p:sp>
      <p:cxnSp>
        <p:nvCxnSpPr>
          <p:cNvPr id="10" name="Straight Arrow Connector 9"/>
          <p:cNvCxnSpPr/>
          <p:nvPr/>
        </p:nvCxnSpPr>
        <p:spPr>
          <a:xfrm flipH="1">
            <a:off x="2271715" y="2364946"/>
            <a:ext cx="2228848" cy="21496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2183391" y="2552422"/>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flipH="1" flipV="1">
            <a:off x="2747965" y="2970438"/>
            <a:ext cx="1752598" cy="1210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2670446" y="2920215"/>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047855" y="2200604"/>
            <a:ext cx="359394" cy="415498"/>
          </a:xfrm>
          <a:prstGeom prst="rect">
            <a:avLst/>
          </a:prstGeom>
        </p:spPr>
        <p:txBody>
          <a:bodyPr wrap="none">
            <a:spAutoFit/>
          </a:bodyPr>
          <a:lstStyle/>
          <a:p>
            <a:pPr algn="ctr"/>
            <a:r>
              <a:rPr lang="en-US" sz="2100" b="1" dirty="0">
                <a:latin typeface="Constantia" pitchFamily="18" charset="0"/>
              </a:rPr>
              <a:t>1.</a:t>
            </a:r>
            <a:endParaRPr lang="en-GB" sz="2100" b="1" dirty="0">
              <a:solidFill>
                <a:srgbClr val="FF0000"/>
              </a:solidFill>
              <a:latin typeface="Constantia" pitchFamily="18" charset="0"/>
            </a:endParaRPr>
          </a:p>
        </p:txBody>
      </p:sp>
      <p:sp>
        <p:nvSpPr>
          <p:cNvPr id="29" name="Rectangle 28"/>
          <p:cNvSpPr/>
          <p:nvPr/>
        </p:nvSpPr>
        <p:spPr>
          <a:xfrm>
            <a:off x="2552236" y="2955462"/>
            <a:ext cx="391454" cy="415498"/>
          </a:xfrm>
          <a:prstGeom prst="rect">
            <a:avLst/>
          </a:prstGeom>
        </p:spPr>
        <p:txBody>
          <a:bodyPr wrap="none">
            <a:spAutoFit/>
          </a:bodyPr>
          <a:lstStyle/>
          <a:p>
            <a:pPr algn="ctr"/>
            <a:r>
              <a:rPr lang="en-US" sz="2100" b="1" dirty="0">
                <a:latin typeface="Constantia" pitchFamily="18" charset="0"/>
              </a:rPr>
              <a:t>2.</a:t>
            </a:r>
            <a:endParaRPr lang="en-GB" sz="2100" b="1" dirty="0">
              <a:solidFill>
                <a:srgbClr val="FF0000"/>
              </a:solidFill>
              <a:latin typeface="Constantia" pitchFamily="18" charset="0"/>
            </a:endParaRPr>
          </a:p>
        </p:txBody>
      </p:sp>
    </p:spTree>
    <p:extLst>
      <p:ext uri="{BB962C8B-B14F-4D97-AF65-F5344CB8AC3E}">
        <p14:creationId xmlns:p14="http://schemas.microsoft.com/office/powerpoint/2010/main" val="39869997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Diagram&#10;&#10;Description automatically generated">
            <a:extLst>
              <a:ext uri="{FF2B5EF4-FFF2-40B4-BE49-F238E27FC236}">
                <a16:creationId xmlns:a16="http://schemas.microsoft.com/office/drawing/2014/main" id="{E585E49F-B76E-4CC4-8DAD-26C6EFBA0201}"/>
              </a:ext>
            </a:extLst>
          </p:cNvPr>
          <p:cNvPicPr>
            <a:picLocks noChangeAspect="1"/>
          </p:cNvPicPr>
          <p:nvPr/>
        </p:nvPicPr>
        <p:blipFill>
          <a:blip r:embed="rId2"/>
          <a:stretch>
            <a:fillRect/>
          </a:stretch>
        </p:blipFill>
        <p:spPr>
          <a:xfrm>
            <a:off x="4539982" y="2055212"/>
            <a:ext cx="4269008" cy="122566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489" y="5091067"/>
            <a:ext cx="3597954" cy="689476"/>
          </a:xfrm>
          <a:prstGeom prst="rect">
            <a:avLst/>
          </a:prstGeom>
        </p:spPr>
      </p:pic>
      <p:sp>
        <p:nvSpPr>
          <p:cNvPr id="23" name="TextBox 22"/>
          <p:cNvSpPr txBox="1"/>
          <p:nvPr/>
        </p:nvSpPr>
        <p:spPr>
          <a:xfrm>
            <a:off x="4394200" y="4747894"/>
            <a:ext cx="4246563" cy="1200329"/>
          </a:xfrm>
          <a:prstGeom prst="rect">
            <a:avLst/>
          </a:prstGeom>
          <a:noFill/>
        </p:spPr>
        <p:txBody>
          <a:bodyPr wrap="square" rtlCol="0">
            <a:spAutoFit/>
          </a:bodyPr>
          <a:lstStyle/>
          <a:p>
            <a:r>
              <a:rPr lang="en-GB" b="1" dirty="0">
                <a:solidFill>
                  <a:srgbClr val="C0504D"/>
                </a:solidFill>
                <a:latin typeface="Constantia" panose="02030602050306030303" pitchFamily="18" charset="0"/>
              </a:rPr>
              <a:t>Longitudinal emittance, </a:t>
            </a:r>
            <a:r>
              <a:rPr lang="en-GB" b="1" dirty="0">
                <a:solidFill>
                  <a:srgbClr val="C0504D"/>
                </a:solidFill>
                <a:latin typeface="Symbol" panose="05050102010706020507" pitchFamily="18" charset="2"/>
              </a:rPr>
              <a:t>e</a:t>
            </a:r>
            <a:r>
              <a:rPr lang="en-GB" b="1" baseline="-25000" dirty="0">
                <a:solidFill>
                  <a:srgbClr val="C0504D"/>
                </a:solidFill>
                <a:latin typeface="Constantia" panose="02030602050306030303" pitchFamily="18" charset="0"/>
              </a:rPr>
              <a:t>l</a:t>
            </a:r>
          </a:p>
          <a:p>
            <a:pPr marL="268288" indent="-268288">
              <a:buFont typeface="Constantia" panose="02030602050306030303" pitchFamily="18" charset="0"/>
              <a:buChar char="~"/>
            </a:pPr>
            <a:r>
              <a:rPr lang="en-GB" b="1" dirty="0">
                <a:latin typeface="Constantia" panose="02030602050306030303" pitchFamily="18" charset="0"/>
              </a:rPr>
              <a:t>Surface occupied by particles in longitudinal phase space</a:t>
            </a:r>
          </a:p>
          <a:p>
            <a:pPr marL="268288" indent="-268288">
              <a:buFont typeface="Symbol" panose="05050102010706020507" pitchFamily="18" charset="2"/>
              <a:buChar char="®"/>
            </a:pPr>
            <a:r>
              <a:rPr lang="en-GB" b="1" dirty="0">
                <a:solidFill>
                  <a:srgbClr val="1F497D"/>
                </a:solidFill>
                <a:latin typeface="Constantia" panose="02030602050306030303" pitchFamily="18" charset="0"/>
              </a:rPr>
              <a:t>Preserved in physical [</a:t>
            </a:r>
            <a:r>
              <a:rPr lang="en-GB" b="1" dirty="0" err="1">
                <a:solidFill>
                  <a:srgbClr val="1F497D"/>
                </a:solidFill>
                <a:latin typeface="Symbol" panose="05050102010706020507" pitchFamily="18" charset="2"/>
              </a:rPr>
              <a:t>pD</a:t>
            </a:r>
            <a:r>
              <a:rPr lang="en-GB" b="1" i="1" dirty="0" err="1">
                <a:solidFill>
                  <a:srgbClr val="1F497D"/>
                </a:solidFill>
                <a:latin typeface="Symbol" panose="05050102010706020507" pitchFamily="18" charset="2"/>
              </a:rPr>
              <a:t>t</a:t>
            </a:r>
            <a:r>
              <a:rPr lang="en-GB" b="1" i="1" dirty="0">
                <a:solidFill>
                  <a:srgbClr val="1F497D"/>
                </a:solidFill>
                <a:latin typeface="Symbol" panose="05050102010706020507" pitchFamily="18" charset="2"/>
              </a:rPr>
              <a:t> </a:t>
            </a:r>
            <a:r>
              <a:rPr lang="en-GB" b="1" dirty="0">
                <a:solidFill>
                  <a:srgbClr val="1F497D"/>
                </a:solidFill>
                <a:latin typeface="Symbol" panose="05050102010706020507" pitchFamily="18" charset="2"/>
              </a:rPr>
              <a:t>D</a:t>
            </a:r>
            <a:r>
              <a:rPr lang="en-GB" b="1" i="1" dirty="0">
                <a:solidFill>
                  <a:srgbClr val="1F497D"/>
                </a:solidFill>
                <a:latin typeface="Constantia" panose="02030602050306030303" pitchFamily="18" charset="0"/>
              </a:rPr>
              <a:t>E</a:t>
            </a:r>
            <a:r>
              <a:rPr lang="en-GB" b="1" dirty="0">
                <a:solidFill>
                  <a:srgbClr val="1F497D"/>
                </a:solidFill>
                <a:latin typeface="Constantia" panose="02030602050306030303" pitchFamily="18" charset="0"/>
              </a:rPr>
              <a:t>] = eVs</a:t>
            </a:r>
          </a:p>
        </p:txBody>
      </p:sp>
      <p:sp>
        <p:nvSpPr>
          <p:cNvPr id="26"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Compare two particles on the same trajectory</a:t>
            </a:r>
          </a:p>
          <a:p>
            <a:pPr marL="914400" lvl="1" indent="-457200" defTabSz="862013">
              <a:spcBef>
                <a:spcPct val="20000"/>
              </a:spcBef>
              <a:buClr>
                <a:schemeClr val="tx1"/>
              </a:buClr>
              <a:buAutoNum type="arabicPeriod"/>
            </a:pPr>
            <a:r>
              <a:rPr lang="en-GB" sz="2400" b="1" dirty="0">
                <a:solidFill>
                  <a:srgbClr val="1F497D"/>
                </a:solidFill>
                <a:latin typeface="Constantia" pitchFamily="18" charset="0"/>
                <a:cs typeface="Times New Roman" pitchFamily="18" charset="0"/>
                <a:sym typeface="Wingdings" pitchFamily="2" charset="2"/>
              </a:rPr>
              <a:t>No phase deviation	</a:t>
            </a:r>
            <a:r>
              <a:rPr lang="en-GB" sz="2400" b="1" dirty="0">
                <a:latin typeface="Constantia" pitchFamily="18" charset="0"/>
                <a:cs typeface="Times New Roman" pitchFamily="18" charset="0"/>
                <a:sym typeface="Wingdings" pitchFamily="2" charset="2"/>
              </a:rPr>
              <a:t>2.</a:t>
            </a:r>
            <a:r>
              <a:rPr lang="en-GB" sz="2400" b="1" dirty="0">
                <a:solidFill>
                  <a:srgbClr val="1F497D"/>
                </a:solidFill>
                <a:latin typeface="Constantia" pitchFamily="18" charset="0"/>
                <a:cs typeface="Times New Roman" pitchFamily="18" charset="0"/>
                <a:sym typeface="Wingdings" pitchFamily="2" charset="2"/>
              </a:rPr>
              <a:t>  No energy deviation</a:t>
            </a: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000" b="1" dirty="0">
              <a:solidFill>
                <a:srgbClr val="1F497D"/>
              </a:solidFill>
              <a:latin typeface="Constantia" pitchFamily="18" charset="0"/>
              <a:cs typeface="Times New Roman" pitchFamily="18" charset="0"/>
              <a:sym typeface="Wingdings" pitchFamily="2" charset="2"/>
            </a:endParaRPr>
          </a:p>
          <a:p>
            <a:pPr marL="363538" indent="-363538" defTabSz="862013">
              <a:spcBef>
                <a:spcPct val="20000"/>
              </a:spcBef>
              <a:buClr>
                <a:schemeClr val="tx1"/>
              </a:buClr>
              <a:buAutoNum type="arabicPeriod"/>
            </a:pPr>
            <a:endParaRPr lang="en-GB" sz="2100" b="1" dirty="0">
              <a:solidFill>
                <a:srgbClr val="1F497D"/>
              </a:solidFill>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Longitudinal emittance</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200" y="1738800"/>
            <a:ext cx="3557923" cy="2739600"/>
          </a:xfrm>
          <a:prstGeom prst="rect">
            <a:avLst/>
          </a:prstGeom>
        </p:spPr>
      </p:pic>
      <p:sp>
        <p:nvSpPr>
          <p:cNvPr id="20" name="Oval 19"/>
          <p:cNvSpPr/>
          <p:nvPr/>
        </p:nvSpPr>
        <p:spPr>
          <a:xfrm>
            <a:off x="2183391" y="2552422"/>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2670446" y="2920215"/>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2047855" y="2200604"/>
            <a:ext cx="359394" cy="415498"/>
          </a:xfrm>
          <a:prstGeom prst="rect">
            <a:avLst/>
          </a:prstGeom>
        </p:spPr>
        <p:txBody>
          <a:bodyPr wrap="none">
            <a:spAutoFit/>
          </a:bodyPr>
          <a:lstStyle/>
          <a:p>
            <a:pPr algn="ctr"/>
            <a:r>
              <a:rPr lang="en-US" sz="2100" b="1" dirty="0">
                <a:latin typeface="Constantia" pitchFamily="18" charset="0"/>
              </a:rPr>
              <a:t>1.</a:t>
            </a:r>
            <a:endParaRPr lang="en-GB" sz="2100" b="1" dirty="0">
              <a:solidFill>
                <a:srgbClr val="FF0000"/>
              </a:solidFill>
              <a:latin typeface="Constantia" pitchFamily="18" charset="0"/>
            </a:endParaRPr>
          </a:p>
        </p:txBody>
      </p:sp>
      <p:sp>
        <p:nvSpPr>
          <p:cNvPr id="29" name="Rectangle 28"/>
          <p:cNvSpPr/>
          <p:nvPr/>
        </p:nvSpPr>
        <p:spPr>
          <a:xfrm>
            <a:off x="2552236" y="2955462"/>
            <a:ext cx="391454" cy="415498"/>
          </a:xfrm>
          <a:prstGeom prst="rect">
            <a:avLst/>
          </a:prstGeom>
        </p:spPr>
        <p:txBody>
          <a:bodyPr wrap="none">
            <a:spAutoFit/>
          </a:bodyPr>
          <a:lstStyle/>
          <a:p>
            <a:pPr algn="ctr"/>
            <a:r>
              <a:rPr lang="en-US" sz="2100" b="1" dirty="0">
                <a:latin typeface="Constantia" pitchFamily="18" charset="0"/>
              </a:rPr>
              <a:t>2.</a:t>
            </a:r>
            <a:endParaRPr lang="en-GB" sz="2100" b="1" dirty="0">
              <a:solidFill>
                <a:srgbClr val="FF0000"/>
              </a:solidFill>
              <a:latin typeface="Constantia" pitchFamily="18" charset="0"/>
            </a:endParaRPr>
          </a:p>
        </p:txBody>
      </p:sp>
      <p:cxnSp>
        <p:nvCxnSpPr>
          <p:cNvPr id="10" name="Straight Arrow Connector 9"/>
          <p:cNvCxnSpPr/>
          <p:nvPr/>
        </p:nvCxnSpPr>
        <p:spPr>
          <a:xfrm flipH="1">
            <a:off x="2271715" y="2364946"/>
            <a:ext cx="2228848" cy="21496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2747965" y="2970438"/>
            <a:ext cx="1752598" cy="1210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2407250" y="3206060"/>
            <a:ext cx="2035569" cy="1541834"/>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15193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2028" y="728184"/>
            <a:ext cx="5228911" cy="3600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More non-linearity: multi-harmonic RF</a:t>
            </a:r>
            <a:endParaRPr lang="en-GB" sz="3200" dirty="0">
              <a:solidFill>
                <a:srgbClr val="1F497D"/>
              </a:solidFill>
              <a:latin typeface="Constantia" pitchFamily="18" charset="0"/>
            </a:endParaRPr>
          </a:p>
        </p:txBody>
      </p:sp>
      <p:sp>
        <p:nvSpPr>
          <p:cNvPr id="14" name="Rectangle 7"/>
          <p:cNvSpPr>
            <a:spLocks noChangeArrowheads="1"/>
          </p:cNvSpPr>
          <p:nvPr/>
        </p:nvSpPr>
        <p:spPr bwMode="auto">
          <a:xfrm>
            <a:off x="503237" y="682822"/>
            <a:ext cx="8137525"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RF amplitude</a:t>
            </a:r>
            <a:endParaRPr lang="en-US" sz="2000" b="1" dirty="0">
              <a:latin typeface="Constantia" pitchFamily="18" charset="0"/>
              <a:cs typeface="Times New Roman" pitchFamily="18" charset="0"/>
              <a:sym typeface="Wingdings" pitchFamily="2" charset="2"/>
            </a:endParaRPr>
          </a:p>
        </p:txBody>
      </p:sp>
      <p:sp>
        <p:nvSpPr>
          <p:cNvPr id="10" name="Rectangle 9"/>
          <p:cNvSpPr/>
          <p:nvPr/>
        </p:nvSpPr>
        <p:spPr>
          <a:xfrm>
            <a:off x="2667814" y="663295"/>
            <a:ext cx="5426703" cy="4693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238" y="2210426"/>
            <a:ext cx="3893727" cy="2758983"/>
          </a:xfrm>
          <a:prstGeom prst="rect">
            <a:avLst/>
          </a:prstGeom>
        </p:spPr>
      </p:pic>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2000" y="2210426"/>
            <a:ext cx="3893727" cy="2758983"/>
          </a:xfrm>
          <a:prstGeom prst="rect">
            <a:avLst/>
          </a:prstGeom>
        </p:spPr>
      </p:pic>
      <p:sp>
        <p:nvSpPr>
          <p:cNvPr id="22" name="Rectangle 7"/>
          <p:cNvSpPr>
            <a:spLocks noChangeArrowheads="1"/>
          </p:cNvSpPr>
          <p:nvPr/>
        </p:nvSpPr>
        <p:spPr bwMode="auto">
          <a:xfrm>
            <a:off x="503236" y="1299004"/>
            <a:ext cx="8137525"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Example case </a:t>
            </a:r>
            <a:r>
              <a:rPr lang="en-GB" sz="2100" b="1" i="1" dirty="0">
                <a:solidFill>
                  <a:srgbClr val="5E81B5"/>
                </a:solidFill>
                <a:latin typeface="Constantia" pitchFamily="18" charset="0"/>
                <a:cs typeface="Times New Roman" pitchFamily="18" charset="0"/>
                <a:sym typeface="Wingdings" pitchFamily="2" charset="2"/>
              </a:rPr>
              <a:t>n</a:t>
            </a:r>
            <a:r>
              <a:rPr lang="en-GB" sz="2100" b="1" dirty="0">
                <a:solidFill>
                  <a:srgbClr val="5E81B5"/>
                </a:solidFill>
                <a:latin typeface="Constantia" pitchFamily="18" charset="0"/>
                <a:cs typeface="Times New Roman" pitchFamily="18" charset="0"/>
                <a:sym typeface="Wingdings" pitchFamily="2" charset="2"/>
              </a:rPr>
              <a:t> = 2 and </a:t>
            </a:r>
            <a:r>
              <a:rPr lang="en-GB" sz="2100" b="1" i="1" dirty="0">
                <a:solidFill>
                  <a:srgbClr val="5E81B5"/>
                </a:solidFill>
                <a:latin typeface="Constantia" pitchFamily="18" charset="0"/>
                <a:cs typeface="Times New Roman" pitchFamily="18" charset="0"/>
                <a:sym typeface="Wingdings" pitchFamily="2" charset="2"/>
              </a:rPr>
              <a:t>r</a:t>
            </a:r>
            <a:r>
              <a:rPr lang="en-GB" sz="2100" b="1" dirty="0">
                <a:solidFill>
                  <a:srgbClr val="5E81B5"/>
                </a:solidFill>
                <a:latin typeface="Constantia" pitchFamily="18" charset="0"/>
                <a:cs typeface="Times New Roman" pitchFamily="18" charset="0"/>
                <a:sym typeface="Wingdings" pitchFamily="2" charset="2"/>
              </a:rPr>
              <a:t> = 0.5</a:t>
            </a:r>
            <a:endParaRPr lang="en-US" sz="2100" b="1" dirty="0">
              <a:solidFill>
                <a:srgbClr val="5E81B5"/>
              </a:solidFill>
              <a:latin typeface="Constantia" pitchFamily="18" charset="0"/>
              <a:cs typeface="Times New Roman" pitchFamily="18" charset="0"/>
              <a:sym typeface="Wingdings" pitchFamily="2" charset="2"/>
            </a:endParaRPr>
          </a:p>
        </p:txBody>
      </p:sp>
      <p:grpSp>
        <p:nvGrpSpPr>
          <p:cNvPr id="12" name="Group 11"/>
          <p:cNvGrpSpPr/>
          <p:nvPr/>
        </p:nvGrpSpPr>
        <p:grpSpPr>
          <a:xfrm>
            <a:off x="504000" y="2210400"/>
            <a:ext cx="8141727" cy="2758983"/>
            <a:chOff x="504000" y="2210400"/>
            <a:chExt cx="8141727" cy="2758983"/>
          </a:xfrm>
        </p:grpSpPr>
        <p:pic>
          <p:nvPicPr>
            <p:cNvPr id="30" name="Picture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2000" y="2210400"/>
              <a:ext cx="3893727" cy="2758983"/>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4000" y="2210400"/>
              <a:ext cx="3891775" cy="2757600"/>
            </a:xfrm>
            <a:prstGeom prst="rect">
              <a:avLst/>
            </a:prstGeom>
          </p:spPr>
        </p:pic>
      </p:grpSp>
      <p:grpSp>
        <p:nvGrpSpPr>
          <p:cNvPr id="13" name="Group 12"/>
          <p:cNvGrpSpPr/>
          <p:nvPr/>
        </p:nvGrpSpPr>
        <p:grpSpPr>
          <a:xfrm>
            <a:off x="504000" y="2210400"/>
            <a:ext cx="8141727" cy="2758983"/>
            <a:chOff x="504000" y="2210400"/>
            <a:chExt cx="8141727" cy="2758983"/>
          </a:xfrm>
        </p:grpSpPr>
        <p:pic>
          <p:nvPicPr>
            <p:cNvPr id="31" name="Picture 3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4000" y="2210400"/>
              <a:ext cx="3893727" cy="2758983"/>
            </a:xfrm>
            <a:prstGeom prst="rect">
              <a:avLst/>
            </a:prstGeom>
          </p:spPr>
        </p:pic>
        <p:pic>
          <p:nvPicPr>
            <p:cNvPr id="32" name="Picture 3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52000" y="2210400"/>
              <a:ext cx="3893727" cy="2758983"/>
            </a:xfrm>
            <a:prstGeom prst="rect">
              <a:avLst/>
            </a:prstGeom>
          </p:spPr>
        </p:pic>
      </p:grpSp>
      <p:sp>
        <p:nvSpPr>
          <p:cNvPr id="23" name="TextBox 22"/>
          <p:cNvSpPr txBox="1"/>
          <p:nvPr/>
        </p:nvSpPr>
        <p:spPr>
          <a:xfrm>
            <a:off x="862446" y="2068968"/>
            <a:ext cx="3511034" cy="338554"/>
          </a:xfrm>
          <a:prstGeom prst="rect">
            <a:avLst/>
          </a:prstGeom>
          <a:noFill/>
        </p:spPr>
        <p:txBody>
          <a:bodyPr wrap="square" rtlCol="0">
            <a:spAutoFit/>
          </a:bodyPr>
          <a:lstStyle/>
          <a:p>
            <a:pPr algn="ctr"/>
            <a:r>
              <a:rPr lang="en-GB" sz="1600" b="1" dirty="0">
                <a:latin typeface="Constantia" panose="02030602050306030303" pitchFamily="18" charset="0"/>
              </a:rPr>
              <a:t>Both RF systems in counter-phase</a:t>
            </a:r>
          </a:p>
        </p:txBody>
      </p:sp>
      <p:sp>
        <p:nvSpPr>
          <p:cNvPr id="24" name="TextBox 23"/>
          <p:cNvSpPr txBox="1"/>
          <p:nvPr/>
        </p:nvSpPr>
        <p:spPr>
          <a:xfrm>
            <a:off x="5141470" y="2067546"/>
            <a:ext cx="3511034" cy="338554"/>
          </a:xfrm>
          <a:prstGeom prst="rect">
            <a:avLst/>
          </a:prstGeom>
          <a:noFill/>
        </p:spPr>
        <p:txBody>
          <a:bodyPr wrap="square" rtlCol="0">
            <a:spAutoFit/>
          </a:bodyPr>
          <a:lstStyle/>
          <a:p>
            <a:pPr algn="ctr"/>
            <a:r>
              <a:rPr lang="en-GB" sz="1600" b="1" dirty="0">
                <a:latin typeface="Constantia" panose="02030602050306030303" pitchFamily="18" charset="0"/>
              </a:rPr>
              <a:t>Both RF systems in phase at bunch</a:t>
            </a:r>
          </a:p>
        </p:txBody>
      </p:sp>
      <p:grpSp>
        <p:nvGrpSpPr>
          <p:cNvPr id="18" name="Group 17"/>
          <p:cNvGrpSpPr/>
          <p:nvPr/>
        </p:nvGrpSpPr>
        <p:grpSpPr>
          <a:xfrm>
            <a:off x="706582" y="5056028"/>
            <a:ext cx="7934179" cy="838200"/>
            <a:chOff x="706582" y="5160958"/>
            <a:chExt cx="7934179" cy="838200"/>
          </a:xfrm>
        </p:grpSpPr>
        <p:sp>
          <p:nvSpPr>
            <p:cNvPr id="33" name="Rectangle 7"/>
            <p:cNvSpPr>
              <a:spLocks noChangeArrowheads="1"/>
            </p:cNvSpPr>
            <p:nvPr/>
          </p:nvSpPr>
          <p:spPr bwMode="auto">
            <a:xfrm>
              <a:off x="706582" y="5160958"/>
              <a:ext cx="3865419"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Local voltage gradient </a:t>
              </a:r>
              <a:r>
                <a:rPr lang="en-GB" sz="2100" b="1" dirty="0">
                  <a:solidFill>
                    <a:srgbClr val="C0504D"/>
                  </a:solidFill>
                  <a:latin typeface="Constantia" pitchFamily="18" charset="0"/>
                  <a:cs typeface="Times New Roman" pitchFamily="18" charset="0"/>
                  <a:sym typeface="Wingdings" pitchFamily="2" charset="2"/>
                </a:rPr>
                <a:t>decreased</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Bunch is stretched</a:t>
              </a:r>
            </a:p>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Lower </a:t>
              </a:r>
              <a:r>
                <a:rPr lang="en-GB" sz="2100" b="1" dirty="0">
                  <a:latin typeface="Constantia" pitchFamily="18" charset="0"/>
                  <a:cs typeface="Times New Roman" pitchFamily="18" charset="0"/>
                  <a:sym typeface="Wingdings" pitchFamily="2" charset="2"/>
                </a:rPr>
                <a:t>peak current</a:t>
              </a:r>
              <a:endParaRPr lang="en-US" sz="2100" b="1" dirty="0">
                <a:latin typeface="Constantia" pitchFamily="18" charset="0"/>
                <a:cs typeface="Times New Roman" pitchFamily="18" charset="0"/>
                <a:sym typeface="Wingdings" pitchFamily="2" charset="2"/>
              </a:endParaRPr>
            </a:p>
          </p:txBody>
        </p:sp>
        <p:sp>
          <p:nvSpPr>
            <p:cNvPr id="34" name="Rectangle 7"/>
            <p:cNvSpPr>
              <a:spLocks noChangeArrowheads="1"/>
            </p:cNvSpPr>
            <p:nvPr/>
          </p:nvSpPr>
          <p:spPr bwMode="auto">
            <a:xfrm>
              <a:off x="4752000" y="5160958"/>
              <a:ext cx="3888761"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Local voltage gradient </a:t>
              </a:r>
              <a:r>
                <a:rPr lang="en-GB" sz="2100" b="1" dirty="0">
                  <a:solidFill>
                    <a:srgbClr val="C0504D"/>
                  </a:solidFill>
                  <a:latin typeface="Constantia" pitchFamily="18" charset="0"/>
                  <a:cs typeface="Times New Roman" pitchFamily="18" charset="0"/>
                  <a:sym typeface="Wingdings" pitchFamily="2" charset="2"/>
                </a:rPr>
                <a:t>increased</a:t>
              </a: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Bunch is compressed</a:t>
              </a:r>
            </a:p>
            <a:p>
              <a:pPr marL="342900" indent="-342900" algn="l">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Higher</a:t>
              </a:r>
              <a:r>
                <a:rPr lang="en-GB" sz="2100" b="1" dirty="0">
                  <a:latin typeface="Constantia" pitchFamily="18" charset="0"/>
                  <a:cs typeface="Times New Roman" pitchFamily="18" charset="0"/>
                  <a:sym typeface="Wingdings" pitchFamily="2" charset="2"/>
                </a:rPr>
                <a:t> peak current</a:t>
              </a:r>
              <a:endParaRPr lang="en-US" sz="2100" b="1" dirty="0">
                <a:latin typeface="Constantia" pitchFamily="18" charset="0"/>
                <a:cs typeface="Times New Roman" pitchFamily="18" charset="0"/>
                <a:sym typeface="Wingdings" pitchFamily="2" charset="2"/>
              </a:endParaRPr>
            </a:p>
          </p:txBody>
        </p:sp>
      </p:grpSp>
    </p:spTree>
    <p:extLst>
      <p:ext uri="{BB962C8B-B14F-4D97-AF65-F5344CB8AC3E}">
        <p14:creationId xmlns:p14="http://schemas.microsoft.com/office/powerpoint/2010/main" val="2022746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2028" y="728184"/>
            <a:ext cx="5228911" cy="3600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application: space charge in PSB</a:t>
            </a:r>
            <a:endParaRPr lang="en-GB" sz="3200" dirty="0">
              <a:solidFill>
                <a:srgbClr val="1F497D"/>
              </a:solidFill>
              <a:latin typeface="Constantia" pitchFamily="18" charset="0"/>
            </a:endParaRPr>
          </a:p>
        </p:txBody>
      </p:sp>
      <p:sp>
        <p:nvSpPr>
          <p:cNvPr id="14" name="Rectangle 7"/>
          <p:cNvSpPr>
            <a:spLocks noChangeArrowheads="1"/>
          </p:cNvSpPr>
          <p:nvPr/>
        </p:nvSpPr>
        <p:spPr bwMode="auto">
          <a:xfrm>
            <a:off x="503237" y="682822"/>
            <a:ext cx="8137525"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RF amplitude</a:t>
            </a:r>
            <a:endParaRPr lang="en-US" sz="2000" b="1" dirty="0">
              <a:latin typeface="Constantia" pitchFamily="18" charset="0"/>
              <a:cs typeface="Times New Roman" pitchFamily="18" charset="0"/>
              <a:sym typeface="Wingdings" pitchFamily="2" charset="2"/>
            </a:endParaRPr>
          </a:p>
        </p:txBody>
      </p:sp>
      <p:sp>
        <p:nvSpPr>
          <p:cNvPr id="10" name="Rectangle 9"/>
          <p:cNvSpPr/>
          <p:nvPr/>
        </p:nvSpPr>
        <p:spPr>
          <a:xfrm>
            <a:off x="2667814" y="663295"/>
            <a:ext cx="5426703" cy="4693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2" name="Rectangle 7"/>
              <p:cNvSpPr>
                <a:spLocks noChangeArrowheads="1"/>
              </p:cNvSpPr>
              <p:nvPr/>
            </p:nvSpPr>
            <p:spPr bwMode="auto">
              <a:xfrm>
                <a:off x="503236" y="1299004"/>
                <a:ext cx="8137525" cy="838200"/>
              </a:xfrm>
              <a:prstGeom prst="rect">
                <a:avLst/>
              </a:prstGeom>
              <a:noFill/>
              <a:ln w="9525">
                <a:noFill/>
                <a:miter lim="800000"/>
                <a:headEnd/>
                <a:tailEnd/>
              </a:ln>
              <a:effectLst/>
            </p:spPr>
            <p:txBody>
              <a:bodyPr/>
              <a:lstStyle/>
              <a:p>
                <a:pPr marL="342900" indent="-342900" algn="ctr">
                  <a:spcBef>
                    <a:spcPct val="20000"/>
                  </a:spcBef>
                  <a:buFont typeface="Symbol" panose="05050102010706020507" pitchFamily="18" charset="2"/>
                  <a:buChar char="®"/>
                </a:pPr>
                <a:r>
                  <a:rPr lang="en-GB" sz="2100" b="1" dirty="0">
                    <a:solidFill>
                      <a:srgbClr val="5E81B5"/>
                    </a:solidFill>
                    <a:latin typeface="Constantia" pitchFamily="18" charset="0"/>
                    <a:cs typeface="Times New Roman" pitchFamily="18" charset="0"/>
                    <a:sym typeface="Wingdings" pitchFamily="2" charset="2"/>
                  </a:rPr>
                  <a:t>Space charge </a:t>
                </a:r>
                <a14:m>
                  <m:oMath xmlns:m="http://schemas.openxmlformats.org/officeDocument/2006/math">
                    <m:r>
                      <a:rPr lang="en-GB" sz="2100" b="1" i="1" smtClean="0">
                        <a:solidFill>
                          <a:srgbClr val="5E81B5"/>
                        </a:solidFill>
                        <a:latin typeface="Cambria Math" panose="02040503050406030204" pitchFamily="18" charset="0"/>
                        <a:ea typeface="Cambria Math" panose="02040503050406030204" pitchFamily="18" charset="0"/>
                        <a:cs typeface="Times New Roman" pitchFamily="18" charset="0"/>
                        <a:sym typeface="Wingdings" pitchFamily="2" charset="2"/>
                      </a:rPr>
                      <m:t>∝</m:t>
                    </m:r>
                  </m:oMath>
                </a14:m>
                <a:r>
                  <a:rPr lang="en-GB" sz="2100" b="1" dirty="0">
                    <a:solidFill>
                      <a:srgbClr val="5E81B5"/>
                    </a:solidFill>
                    <a:latin typeface="Constantia" pitchFamily="18" charset="0"/>
                    <a:cs typeface="Times New Roman" pitchFamily="18" charset="0"/>
                    <a:sym typeface="Wingdings" pitchFamily="2" charset="2"/>
                  </a:rPr>
                  <a:t> instantaneous current</a:t>
                </a:r>
                <a:endParaRPr lang="en-US" sz="2100" b="1" dirty="0">
                  <a:solidFill>
                    <a:srgbClr val="5E81B5"/>
                  </a:solidFill>
                  <a:latin typeface="Constantia" pitchFamily="18" charset="0"/>
                  <a:cs typeface="Times New Roman" pitchFamily="18" charset="0"/>
                  <a:sym typeface="Wingdings" pitchFamily="2" charset="2"/>
                </a:endParaRPr>
              </a:p>
            </p:txBody>
          </p:sp>
        </mc:Choice>
        <mc:Fallback xmlns="">
          <p:sp>
            <p:nvSpPr>
              <p:cNvPr id="22" name="Rectangle 7"/>
              <p:cNvSpPr>
                <a:spLocks noRot="1" noChangeAspect="1" noMove="1" noResize="1" noEditPoints="1" noAdjustHandles="1" noChangeArrowheads="1" noChangeShapeType="1" noTextEdit="1"/>
              </p:cNvSpPr>
              <p:nvPr/>
            </p:nvSpPr>
            <p:spPr bwMode="auto">
              <a:xfrm>
                <a:off x="503236" y="1299004"/>
                <a:ext cx="8137525" cy="838200"/>
              </a:xfrm>
              <a:prstGeom prst="rect">
                <a:avLst/>
              </a:prstGeom>
              <a:blipFill>
                <a:blip r:embed="rId3"/>
                <a:stretch>
                  <a:fillRect t="-6522"/>
                </a:stretch>
              </a:blipFill>
              <a:ln w="9525">
                <a:noFill/>
                <a:miter lim="800000"/>
                <a:headEnd/>
                <a:tailEnd/>
              </a:ln>
              <a:effectLst/>
            </p:spPr>
            <p:txBody>
              <a:bodyPr/>
              <a:lstStyle/>
              <a:p>
                <a:r>
                  <a:rPr lang="en-GB">
                    <a:noFill/>
                  </a:rPr>
                  <a:t> </a:t>
                </a:r>
              </a:p>
            </p:txBody>
          </p:sp>
        </mc:Fallback>
      </mc:AlternateContent>
      <p:sp>
        <p:nvSpPr>
          <p:cNvPr id="25" name="Rectangle 7"/>
          <p:cNvSpPr>
            <a:spLocks noChangeArrowheads="1"/>
          </p:cNvSpPr>
          <p:nvPr/>
        </p:nvSpPr>
        <p:spPr bwMode="auto">
          <a:xfrm>
            <a:off x="451425" y="5106900"/>
            <a:ext cx="829772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Inverted gradient at bucket</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centre</a:t>
            </a:r>
          </a:p>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Flattened bunch with</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reduced peak current </a:t>
            </a:r>
            <a:r>
              <a:rPr lang="en-GB" sz="2100" b="1" dirty="0">
                <a:solidFill>
                  <a:srgbClr val="5E81B5"/>
                </a:solidFill>
                <a:latin typeface="Constantia" pitchFamily="18" charset="0"/>
                <a:cs typeface="Times New Roman" pitchFamily="18" charset="0"/>
                <a:sym typeface="Symbol" panose="05050102010706020507" pitchFamily="18" charset="2"/>
              </a:rPr>
              <a:t> Space charge reduction at low energy</a:t>
            </a:r>
            <a:endParaRPr lang="en-US" sz="2100" b="1" dirty="0">
              <a:solidFill>
                <a:srgbClr val="5E81B5"/>
              </a:solidFill>
              <a:latin typeface="Constantia" pitchFamily="18" charset="0"/>
              <a:cs typeface="Times New Roman" pitchFamily="18" charset="0"/>
              <a:sym typeface="Wingdings" pitchFamily="2" charset="2"/>
            </a:endParaRPr>
          </a:p>
        </p:txBody>
      </p:sp>
      <p:grpSp>
        <p:nvGrpSpPr>
          <p:cNvPr id="8" name="Group 7"/>
          <p:cNvGrpSpPr/>
          <p:nvPr/>
        </p:nvGrpSpPr>
        <p:grpSpPr>
          <a:xfrm>
            <a:off x="4391760" y="2107971"/>
            <a:ext cx="4489279" cy="4060669"/>
            <a:chOff x="3830646" y="1910542"/>
            <a:chExt cx="4489279" cy="4060669"/>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10674"/>
            <a:stretch/>
          </p:blipFill>
          <p:spPr>
            <a:xfrm>
              <a:off x="3830646" y="2210426"/>
              <a:ext cx="4150293" cy="3666499"/>
            </a:xfrm>
            <a:prstGeom prst="rect">
              <a:avLst/>
            </a:prstGeom>
          </p:spPr>
        </p:pic>
        <p:sp>
          <p:nvSpPr>
            <p:cNvPr id="47" name="Rectangle 46"/>
            <p:cNvSpPr/>
            <p:nvPr/>
          </p:nvSpPr>
          <p:spPr>
            <a:xfrm>
              <a:off x="4108610" y="2134794"/>
              <a:ext cx="445962" cy="1238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6877050" y="2210426"/>
              <a:ext cx="1103889" cy="1094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3830646" y="3255859"/>
              <a:ext cx="445068" cy="1094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4483196" y="5635898"/>
              <a:ext cx="3549553" cy="2156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5363884" y="5694212"/>
              <a:ext cx="537327" cy="276999"/>
            </a:xfrm>
            <a:prstGeom prst="rect">
              <a:avLst/>
            </a:prstGeom>
            <a:noFill/>
          </p:spPr>
          <p:txBody>
            <a:bodyPr wrap="none" rtlCol="0">
              <a:spAutoFit/>
            </a:bodyPr>
            <a:lstStyle/>
            <a:p>
              <a:r>
                <a:rPr lang="en-GB" sz="1200" i="1" dirty="0">
                  <a:latin typeface="Constantia" panose="02030602050306030303" pitchFamily="18" charset="0"/>
                </a:rPr>
                <a:t>t</a:t>
              </a:r>
              <a:r>
                <a:rPr lang="en-GB" sz="1200" dirty="0">
                  <a:latin typeface="Constantia" panose="02030602050306030303" pitchFamily="18" charset="0"/>
                </a:rPr>
                <a:t> [ns]</a:t>
              </a:r>
            </a:p>
          </p:txBody>
        </p:sp>
        <p:sp>
          <p:nvSpPr>
            <p:cNvPr id="27" name="TextBox 26"/>
            <p:cNvSpPr txBox="1"/>
            <p:nvPr/>
          </p:nvSpPr>
          <p:spPr>
            <a:xfrm>
              <a:off x="5501135" y="5526000"/>
              <a:ext cx="268022" cy="276999"/>
            </a:xfrm>
            <a:prstGeom prst="rect">
              <a:avLst/>
            </a:prstGeom>
            <a:noFill/>
          </p:spPr>
          <p:txBody>
            <a:bodyPr wrap="none" rtlCol="0">
              <a:spAutoFit/>
            </a:bodyPr>
            <a:lstStyle/>
            <a:p>
              <a:r>
                <a:rPr lang="en-GB" sz="1200" dirty="0">
                  <a:latin typeface="Constantia" panose="02030602050306030303" pitchFamily="18" charset="0"/>
                </a:rPr>
                <a:t>0</a:t>
              </a:r>
            </a:p>
          </p:txBody>
        </p:sp>
        <p:sp>
          <p:nvSpPr>
            <p:cNvPr id="29" name="TextBox 28"/>
            <p:cNvSpPr txBox="1"/>
            <p:nvPr/>
          </p:nvSpPr>
          <p:spPr>
            <a:xfrm>
              <a:off x="4721992" y="5526000"/>
              <a:ext cx="489236" cy="276999"/>
            </a:xfrm>
            <a:prstGeom prst="rect">
              <a:avLst/>
            </a:prstGeom>
            <a:noFill/>
          </p:spPr>
          <p:txBody>
            <a:bodyPr wrap="none" rtlCol="0">
              <a:spAutoFit/>
            </a:bodyPr>
            <a:lstStyle/>
            <a:p>
              <a:r>
                <a:rPr lang="en-GB" sz="1200" dirty="0">
                  <a:latin typeface="Constantia" panose="02030602050306030303" pitchFamily="18" charset="0"/>
                </a:rPr>
                <a:t>-400</a:t>
              </a:r>
            </a:p>
          </p:txBody>
        </p:sp>
        <p:sp>
          <p:nvSpPr>
            <p:cNvPr id="35" name="TextBox 34"/>
            <p:cNvSpPr txBox="1"/>
            <p:nvPr/>
          </p:nvSpPr>
          <p:spPr>
            <a:xfrm>
              <a:off x="6057456" y="5526000"/>
              <a:ext cx="433132" cy="276999"/>
            </a:xfrm>
            <a:prstGeom prst="rect">
              <a:avLst/>
            </a:prstGeom>
            <a:noFill/>
          </p:spPr>
          <p:txBody>
            <a:bodyPr wrap="none" rtlCol="0">
              <a:spAutoFit/>
            </a:bodyPr>
            <a:lstStyle/>
            <a:p>
              <a:r>
                <a:rPr lang="en-GB" sz="1200" dirty="0">
                  <a:latin typeface="Constantia" panose="02030602050306030303" pitchFamily="18" charset="0"/>
                </a:rPr>
                <a:t>400</a:t>
              </a:r>
            </a:p>
          </p:txBody>
        </p:sp>
        <p:sp>
          <p:nvSpPr>
            <p:cNvPr id="37" name="Rectangle 36"/>
            <p:cNvSpPr/>
            <p:nvPr/>
          </p:nvSpPr>
          <p:spPr>
            <a:xfrm>
              <a:off x="4108450" y="3525067"/>
              <a:ext cx="445962" cy="19231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p:cNvSpPr txBox="1"/>
            <p:nvPr/>
          </p:nvSpPr>
          <p:spPr>
            <a:xfrm>
              <a:off x="4244046" y="3532486"/>
              <a:ext cx="391454" cy="276999"/>
            </a:xfrm>
            <a:prstGeom prst="rect">
              <a:avLst/>
            </a:prstGeom>
            <a:noFill/>
          </p:spPr>
          <p:txBody>
            <a:bodyPr wrap="none" rtlCol="0">
              <a:spAutoFit/>
            </a:bodyPr>
            <a:lstStyle/>
            <a:p>
              <a:pPr algn="r"/>
              <a:r>
                <a:rPr lang="en-GB" sz="1200" dirty="0">
                  <a:latin typeface="Constantia" panose="02030602050306030303" pitchFamily="18" charset="0"/>
                </a:rPr>
                <a:t>0.6</a:t>
              </a:r>
            </a:p>
          </p:txBody>
        </p:sp>
        <p:sp>
          <p:nvSpPr>
            <p:cNvPr id="38" name="TextBox 37"/>
            <p:cNvSpPr txBox="1"/>
            <p:nvPr/>
          </p:nvSpPr>
          <p:spPr>
            <a:xfrm>
              <a:off x="4249032" y="3795006"/>
              <a:ext cx="389850" cy="276999"/>
            </a:xfrm>
            <a:prstGeom prst="rect">
              <a:avLst/>
            </a:prstGeom>
            <a:noFill/>
          </p:spPr>
          <p:txBody>
            <a:bodyPr wrap="none" rtlCol="0">
              <a:spAutoFit/>
            </a:bodyPr>
            <a:lstStyle/>
            <a:p>
              <a:pPr algn="r"/>
              <a:r>
                <a:rPr lang="en-GB" sz="1200" dirty="0">
                  <a:latin typeface="Constantia" panose="02030602050306030303" pitchFamily="18" charset="0"/>
                </a:rPr>
                <a:t>0.4</a:t>
              </a:r>
            </a:p>
          </p:txBody>
        </p:sp>
        <p:sp>
          <p:nvSpPr>
            <p:cNvPr id="39" name="TextBox 38"/>
            <p:cNvSpPr txBox="1"/>
            <p:nvPr/>
          </p:nvSpPr>
          <p:spPr>
            <a:xfrm>
              <a:off x="4370422" y="4353449"/>
              <a:ext cx="268022" cy="276999"/>
            </a:xfrm>
            <a:prstGeom prst="rect">
              <a:avLst/>
            </a:prstGeom>
            <a:noFill/>
          </p:spPr>
          <p:txBody>
            <a:bodyPr wrap="none" rtlCol="0">
              <a:spAutoFit/>
            </a:bodyPr>
            <a:lstStyle/>
            <a:p>
              <a:pPr algn="r"/>
              <a:r>
                <a:rPr lang="en-GB" sz="1200" dirty="0">
                  <a:latin typeface="Constantia" panose="02030602050306030303" pitchFamily="18" charset="0"/>
                </a:rPr>
                <a:t>0</a:t>
              </a:r>
            </a:p>
          </p:txBody>
        </p:sp>
        <p:sp>
          <p:nvSpPr>
            <p:cNvPr id="40" name="TextBox 39"/>
            <p:cNvSpPr txBox="1"/>
            <p:nvPr/>
          </p:nvSpPr>
          <p:spPr>
            <a:xfrm>
              <a:off x="4249366" y="4074411"/>
              <a:ext cx="383438" cy="276999"/>
            </a:xfrm>
            <a:prstGeom prst="rect">
              <a:avLst/>
            </a:prstGeom>
            <a:noFill/>
          </p:spPr>
          <p:txBody>
            <a:bodyPr wrap="none" rtlCol="0">
              <a:spAutoFit/>
            </a:bodyPr>
            <a:lstStyle/>
            <a:p>
              <a:pPr algn="r"/>
              <a:r>
                <a:rPr lang="en-GB" sz="1200" dirty="0">
                  <a:latin typeface="Constantia" panose="02030602050306030303" pitchFamily="18" charset="0"/>
                </a:rPr>
                <a:t>0.2</a:t>
              </a:r>
            </a:p>
          </p:txBody>
        </p:sp>
        <p:sp>
          <p:nvSpPr>
            <p:cNvPr id="41" name="TextBox 40"/>
            <p:cNvSpPr txBox="1"/>
            <p:nvPr/>
          </p:nvSpPr>
          <p:spPr>
            <a:xfrm>
              <a:off x="4198146" y="4628274"/>
              <a:ext cx="439544" cy="276999"/>
            </a:xfrm>
            <a:prstGeom prst="rect">
              <a:avLst/>
            </a:prstGeom>
            <a:noFill/>
          </p:spPr>
          <p:txBody>
            <a:bodyPr wrap="none" rtlCol="0">
              <a:spAutoFit/>
            </a:bodyPr>
            <a:lstStyle/>
            <a:p>
              <a:pPr algn="r"/>
              <a:r>
                <a:rPr lang="en-GB" sz="1200" dirty="0">
                  <a:latin typeface="Constantia" panose="02030602050306030303" pitchFamily="18" charset="0"/>
                </a:rPr>
                <a:t>-0.2</a:t>
              </a:r>
            </a:p>
          </p:txBody>
        </p:sp>
        <p:sp>
          <p:nvSpPr>
            <p:cNvPr id="42" name="TextBox 41"/>
            <p:cNvSpPr txBox="1"/>
            <p:nvPr/>
          </p:nvSpPr>
          <p:spPr>
            <a:xfrm>
              <a:off x="4195116" y="4890794"/>
              <a:ext cx="445956" cy="276999"/>
            </a:xfrm>
            <a:prstGeom prst="rect">
              <a:avLst/>
            </a:prstGeom>
            <a:noFill/>
          </p:spPr>
          <p:txBody>
            <a:bodyPr wrap="none" rtlCol="0">
              <a:spAutoFit/>
            </a:bodyPr>
            <a:lstStyle/>
            <a:p>
              <a:pPr algn="r"/>
              <a:r>
                <a:rPr lang="en-GB" sz="1200" dirty="0">
                  <a:latin typeface="Constantia" panose="02030602050306030303" pitchFamily="18" charset="0"/>
                </a:rPr>
                <a:t>-0.4</a:t>
              </a:r>
            </a:p>
          </p:txBody>
        </p:sp>
        <p:sp>
          <p:nvSpPr>
            <p:cNvPr id="43" name="TextBox 42"/>
            <p:cNvSpPr txBox="1"/>
            <p:nvPr/>
          </p:nvSpPr>
          <p:spPr>
            <a:xfrm>
              <a:off x="4187436" y="5170199"/>
              <a:ext cx="447558" cy="276999"/>
            </a:xfrm>
            <a:prstGeom prst="rect">
              <a:avLst/>
            </a:prstGeom>
            <a:noFill/>
          </p:spPr>
          <p:txBody>
            <a:bodyPr wrap="none" rtlCol="0">
              <a:spAutoFit/>
            </a:bodyPr>
            <a:lstStyle/>
            <a:p>
              <a:pPr algn="r"/>
              <a:r>
                <a:rPr lang="en-GB" sz="1200" dirty="0">
                  <a:latin typeface="Constantia" panose="02030602050306030303" pitchFamily="18" charset="0"/>
                </a:rPr>
                <a:t>-0.6</a:t>
              </a:r>
            </a:p>
          </p:txBody>
        </p:sp>
        <p:sp>
          <p:nvSpPr>
            <p:cNvPr id="44" name="TextBox 43"/>
            <p:cNvSpPr txBox="1"/>
            <p:nvPr/>
          </p:nvSpPr>
          <p:spPr>
            <a:xfrm>
              <a:off x="4245030" y="2235883"/>
              <a:ext cx="391454" cy="276999"/>
            </a:xfrm>
            <a:prstGeom prst="rect">
              <a:avLst/>
            </a:prstGeom>
            <a:noFill/>
          </p:spPr>
          <p:txBody>
            <a:bodyPr wrap="none" rtlCol="0">
              <a:spAutoFit/>
            </a:bodyPr>
            <a:lstStyle/>
            <a:p>
              <a:pPr algn="r"/>
              <a:r>
                <a:rPr lang="en-GB" sz="1200" dirty="0">
                  <a:latin typeface="Constantia" panose="02030602050306030303" pitchFamily="18" charset="0"/>
                </a:rPr>
                <a:t>0.8</a:t>
              </a:r>
            </a:p>
          </p:txBody>
        </p:sp>
        <p:sp>
          <p:nvSpPr>
            <p:cNvPr id="45" name="TextBox 44"/>
            <p:cNvSpPr txBox="1"/>
            <p:nvPr/>
          </p:nvSpPr>
          <p:spPr>
            <a:xfrm>
              <a:off x="4368024" y="3143576"/>
              <a:ext cx="268022" cy="276999"/>
            </a:xfrm>
            <a:prstGeom prst="rect">
              <a:avLst/>
            </a:prstGeom>
            <a:noFill/>
          </p:spPr>
          <p:txBody>
            <a:bodyPr wrap="none" rtlCol="0">
              <a:spAutoFit/>
            </a:bodyPr>
            <a:lstStyle/>
            <a:p>
              <a:pPr algn="r"/>
              <a:r>
                <a:rPr lang="en-GB" sz="1200" dirty="0">
                  <a:latin typeface="Constantia" panose="02030602050306030303" pitchFamily="18" charset="0"/>
                </a:rPr>
                <a:t>0</a:t>
              </a:r>
            </a:p>
          </p:txBody>
        </p:sp>
        <p:sp>
          <p:nvSpPr>
            <p:cNvPr id="46" name="TextBox 45"/>
            <p:cNvSpPr txBox="1"/>
            <p:nvPr/>
          </p:nvSpPr>
          <p:spPr>
            <a:xfrm>
              <a:off x="4240556" y="2680388"/>
              <a:ext cx="389850" cy="276999"/>
            </a:xfrm>
            <a:prstGeom prst="rect">
              <a:avLst/>
            </a:prstGeom>
            <a:noFill/>
          </p:spPr>
          <p:txBody>
            <a:bodyPr wrap="none" rtlCol="0">
              <a:spAutoFit/>
            </a:bodyPr>
            <a:lstStyle/>
            <a:p>
              <a:pPr algn="r"/>
              <a:r>
                <a:rPr lang="en-GB" sz="1200" dirty="0">
                  <a:latin typeface="Constantia" panose="02030602050306030303" pitchFamily="18" charset="0"/>
                </a:rPr>
                <a:t>0.4</a:t>
              </a:r>
            </a:p>
          </p:txBody>
        </p:sp>
        <p:sp>
          <p:nvSpPr>
            <p:cNvPr id="48" name="TextBox 47"/>
            <p:cNvSpPr txBox="1"/>
            <p:nvPr/>
          </p:nvSpPr>
          <p:spPr>
            <a:xfrm rot="16200000">
              <a:off x="3772341" y="4359957"/>
              <a:ext cx="824456" cy="276999"/>
            </a:xfrm>
            <a:prstGeom prst="rect">
              <a:avLst/>
            </a:prstGeom>
            <a:noFill/>
          </p:spPr>
          <p:txBody>
            <a:bodyPr wrap="none" rtlCol="0">
              <a:spAutoFit/>
            </a:bodyPr>
            <a:lstStyle/>
            <a:p>
              <a:r>
                <a:rPr lang="en-GB" sz="1200" dirty="0">
                  <a:latin typeface="Symbol" panose="05050102010706020507" pitchFamily="18" charset="2"/>
                </a:rPr>
                <a:t>D</a:t>
              </a:r>
              <a:r>
                <a:rPr lang="en-GB" sz="1200" i="1" dirty="0">
                  <a:latin typeface="Constantia" panose="02030602050306030303" pitchFamily="18" charset="0"/>
                </a:rPr>
                <a:t>E</a:t>
              </a:r>
              <a:r>
                <a:rPr lang="en-GB" sz="1200" dirty="0">
                  <a:latin typeface="Constantia" panose="02030602050306030303" pitchFamily="18" charset="0"/>
                </a:rPr>
                <a:t> [MeV]</a:t>
              </a:r>
            </a:p>
          </p:txBody>
        </p:sp>
        <p:sp>
          <p:nvSpPr>
            <p:cNvPr id="49" name="TextBox 48"/>
            <p:cNvSpPr txBox="1"/>
            <p:nvPr/>
          </p:nvSpPr>
          <p:spPr>
            <a:xfrm rot="16200000">
              <a:off x="3937898" y="2673649"/>
              <a:ext cx="484428" cy="276999"/>
            </a:xfrm>
            <a:prstGeom prst="rect">
              <a:avLst/>
            </a:prstGeom>
            <a:noFill/>
          </p:spPr>
          <p:txBody>
            <a:bodyPr wrap="none" rtlCol="0">
              <a:spAutoFit/>
            </a:bodyPr>
            <a:lstStyle/>
            <a:p>
              <a:r>
                <a:rPr lang="en-GB" sz="1200" i="1" dirty="0">
                  <a:latin typeface="Constantia" panose="02030602050306030303" pitchFamily="18" charset="0"/>
                </a:rPr>
                <a:t>I</a:t>
              </a:r>
              <a:r>
                <a:rPr lang="en-GB" sz="1200" dirty="0">
                  <a:latin typeface="Constantia" panose="02030602050306030303" pitchFamily="18" charset="0"/>
                </a:rPr>
                <a:t> [A]</a:t>
              </a:r>
            </a:p>
          </p:txBody>
        </p:sp>
        <p:sp>
          <p:nvSpPr>
            <p:cNvPr id="50" name="TextBox 49"/>
            <p:cNvSpPr txBox="1"/>
            <p:nvPr/>
          </p:nvSpPr>
          <p:spPr>
            <a:xfrm>
              <a:off x="4606382" y="1910542"/>
              <a:ext cx="2218858" cy="338554"/>
            </a:xfrm>
            <a:prstGeom prst="rect">
              <a:avLst/>
            </a:prstGeom>
            <a:noFill/>
          </p:spPr>
          <p:txBody>
            <a:bodyPr wrap="square" rtlCol="0">
              <a:spAutoFit/>
            </a:bodyPr>
            <a:lstStyle/>
            <a:p>
              <a:pPr algn="ctr"/>
              <a:r>
                <a:rPr lang="en-GB" sz="1600" b="1" dirty="0">
                  <a:latin typeface="Constantia" panose="02030602050306030303" pitchFamily="18" charset="0"/>
                </a:rPr>
                <a:t>Time projection</a:t>
              </a:r>
            </a:p>
          </p:txBody>
        </p:sp>
        <p:sp>
          <p:nvSpPr>
            <p:cNvPr id="51" name="TextBox 50"/>
            <p:cNvSpPr txBox="1"/>
            <p:nvPr/>
          </p:nvSpPr>
          <p:spPr>
            <a:xfrm>
              <a:off x="6517280" y="2792527"/>
              <a:ext cx="1802645" cy="584775"/>
            </a:xfrm>
            <a:prstGeom prst="rect">
              <a:avLst/>
            </a:prstGeom>
            <a:noFill/>
          </p:spPr>
          <p:txBody>
            <a:bodyPr wrap="square" rtlCol="0">
              <a:spAutoFit/>
            </a:bodyPr>
            <a:lstStyle/>
            <a:p>
              <a:pPr algn="ctr"/>
              <a:r>
                <a:rPr lang="en-GB" sz="1600" b="1" dirty="0">
                  <a:latin typeface="Constantia" panose="02030602050306030303" pitchFamily="18" charset="0"/>
                </a:rPr>
                <a:t>Energy projection</a:t>
              </a:r>
            </a:p>
          </p:txBody>
        </p:sp>
      </p:gr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4000" y="2210400"/>
            <a:ext cx="3891775" cy="2757600"/>
          </a:xfrm>
          <a:prstGeom prst="rect">
            <a:avLst/>
          </a:prstGeom>
        </p:spPr>
      </p:pic>
      <p:sp>
        <p:nvSpPr>
          <p:cNvPr id="52" name="TextBox 51"/>
          <p:cNvSpPr txBox="1"/>
          <p:nvPr/>
        </p:nvSpPr>
        <p:spPr>
          <a:xfrm>
            <a:off x="758537" y="2068968"/>
            <a:ext cx="3739635" cy="338554"/>
          </a:xfrm>
          <a:prstGeom prst="rect">
            <a:avLst/>
          </a:prstGeom>
          <a:noFill/>
        </p:spPr>
        <p:txBody>
          <a:bodyPr wrap="square" rtlCol="0">
            <a:spAutoFit/>
          </a:bodyPr>
          <a:lstStyle/>
          <a:p>
            <a:pPr algn="ctr"/>
            <a:r>
              <a:rPr lang="en-GB" sz="1600" b="1" i="1" dirty="0" err="1">
                <a:latin typeface="Constantia" panose="02030602050306030303" pitchFamily="18" charset="0"/>
              </a:rPr>
              <a:t>V</a:t>
            </a:r>
            <a:r>
              <a:rPr lang="en-GB" sz="1600" b="1" baseline="-25000" dirty="0" err="1">
                <a:latin typeface="Constantia" panose="02030602050306030303" pitchFamily="18" charset="0"/>
              </a:rPr>
              <a:t>h</a:t>
            </a:r>
            <a:r>
              <a:rPr lang="en-GB" sz="1600" b="1" baseline="-25000" dirty="0">
                <a:latin typeface="Constantia" panose="02030602050306030303" pitchFamily="18" charset="0"/>
              </a:rPr>
              <a:t>=1</a:t>
            </a:r>
            <a:r>
              <a:rPr lang="en-GB" sz="1600" b="1" dirty="0">
                <a:latin typeface="Constantia" panose="02030602050306030303" pitchFamily="18" charset="0"/>
              </a:rPr>
              <a:t> = 8 kV, </a:t>
            </a:r>
            <a:r>
              <a:rPr lang="en-GB" sz="1600" b="1" i="1" dirty="0" err="1">
                <a:latin typeface="Constantia" panose="02030602050306030303" pitchFamily="18" charset="0"/>
              </a:rPr>
              <a:t>V</a:t>
            </a:r>
            <a:r>
              <a:rPr lang="en-GB" sz="1600" b="1" baseline="-25000" dirty="0" err="1">
                <a:latin typeface="Constantia" panose="02030602050306030303" pitchFamily="18" charset="0"/>
              </a:rPr>
              <a:t>h</a:t>
            </a:r>
            <a:r>
              <a:rPr lang="en-GB" sz="1600" b="1" baseline="-25000" dirty="0">
                <a:latin typeface="Constantia" panose="02030602050306030303" pitchFamily="18" charset="0"/>
              </a:rPr>
              <a:t>=2</a:t>
            </a:r>
            <a:r>
              <a:rPr lang="en-GB" sz="1600" b="1" dirty="0">
                <a:latin typeface="Constantia" panose="02030602050306030303" pitchFamily="18" charset="0"/>
              </a:rPr>
              <a:t> = 6 kV, counter-phase</a:t>
            </a:r>
          </a:p>
        </p:txBody>
      </p:sp>
    </p:spTree>
    <p:extLst>
      <p:ext uri="{BB962C8B-B14F-4D97-AF65-F5344CB8AC3E}">
        <p14:creationId xmlns:p14="http://schemas.microsoft.com/office/powerpoint/2010/main" val="2165252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52000" y="2371498"/>
            <a:ext cx="3738180" cy="1028121"/>
            <a:chOff x="231452" y="2330402"/>
            <a:chExt cx="3738180" cy="1028121"/>
          </a:xfrm>
        </p:grpSpPr>
        <p:sp>
          <p:nvSpPr>
            <p:cNvPr id="18" name="Textplatzhalter 5"/>
            <p:cNvSpPr txBox="1">
              <a:spLocks/>
            </p:cNvSpPr>
            <p:nvPr/>
          </p:nvSpPr>
          <p:spPr bwMode="auto">
            <a:xfrm>
              <a:off x="231452" y="2653566"/>
              <a:ext cx="3738180" cy="704957"/>
            </a:xfrm>
            <a:prstGeom prst="rect">
              <a:avLst/>
            </a:prstGeom>
          </p:spPr>
          <p:txBody>
            <a:bodyPr wrap="square" numCol="1" anchor="t" anchorCtr="0" compatLnSpc="1">
              <a:prstTxWarp prst="textNoShape">
                <a:avLst/>
              </a:prstTxWarp>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66400" indent="-266400">
                <a:lnSpc>
                  <a:spcPts val="2400"/>
                </a:lnSpc>
                <a:buFont typeface="Wingdings" panose="05000000000000000000" pitchFamily="2" charset="2"/>
                <a:buChar char="C"/>
              </a:pPr>
              <a:r>
                <a:rPr lang="en-US" altLang="en-US" sz="1800" b="1" dirty="0">
                  <a:latin typeface="Constantia" panose="02030602050306030303" pitchFamily="18" charset="0"/>
                </a:rPr>
                <a:t>Do   </a:t>
              </a:r>
              <a:r>
                <a:rPr lang="en-US" altLang="en-US" sz="1800" b="1" dirty="0">
                  <a:solidFill>
                    <a:srgbClr val="1F497D"/>
                  </a:solidFill>
                  <a:latin typeface="Constantia" panose="02030602050306030303" pitchFamily="18" charset="0"/>
                </a:rPr>
                <a:t>long and short   </a:t>
              </a:r>
              <a:r>
                <a:rPr lang="en-US" altLang="en-US" sz="1800" b="1" dirty="0">
                  <a:latin typeface="Constantia" panose="02030602050306030303" pitchFamily="18" charset="0"/>
                </a:rPr>
                <a:t>bunches simultaneously!</a:t>
              </a:r>
              <a:r>
                <a:rPr lang="en-US" altLang="en-US" sz="1800" b="1" dirty="0">
                  <a:latin typeface="Constantia" panose="02030602050306030303" pitchFamily="18" charset="0"/>
                  <a:sym typeface="Wingdings" panose="05000000000000000000" pitchFamily="2" charset="2"/>
                </a:rPr>
                <a:t></a:t>
              </a:r>
              <a:endParaRPr lang="en-US" altLang="en-US" sz="1800" b="1" dirty="0">
                <a:latin typeface="Constantia" panose="02030602050306030303" pitchFamily="18" charset="0"/>
              </a:endParaRPr>
            </a:p>
            <a:p>
              <a:endParaRPr lang="en-US" altLang="en-US" sz="1800" b="1" dirty="0">
                <a:latin typeface="Constantia" panose="02030602050306030303" pitchFamily="18" charset="0"/>
              </a:endParaRPr>
            </a:p>
          </p:txBody>
        </p:sp>
        <p:sp>
          <p:nvSpPr>
            <p:cNvPr id="19" name="Down Arrow 18"/>
            <p:cNvSpPr/>
            <p:nvPr/>
          </p:nvSpPr>
          <p:spPr>
            <a:xfrm>
              <a:off x="1532266" y="2330402"/>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Textplatzhalter 5"/>
          <p:cNvSpPr>
            <a:spLocks noGrp="1"/>
          </p:cNvSpPr>
          <p:nvPr>
            <p:ph type="body" sz="quarter" idx="14"/>
          </p:nvPr>
        </p:nvSpPr>
        <p:spPr bwMode="auto">
          <a:xfrm>
            <a:off x="251520" y="900335"/>
            <a:ext cx="3738180" cy="2160240"/>
          </a:xfrm>
        </p:spPr>
        <p:txBody>
          <a:bodyPr wrap="square" numCol="1" anchor="t" anchorCtr="0" compatLnSpc="1">
            <a:prstTxWarp prst="textNoShape">
              <a:avLst/>
            </a:prstTxWarp>
          </a:bodyPr>
          <a:lstStyle/>
          <a:p>
            <a:r>
              <a:rPr lang="en-US" altLang="en-US" dirty="0">
                <a:latin typeface="Constantia" panose="02030602050306030303" pitchFamily="18" charset="0"/>
              </a:rPr>
              <a:t>Example BESSY VSR</a:t>
            </a:r>
          </a:p>
          <a:p>
            <a:pPr>
              <a:buFont typeface="Symbol" panose="05050102010706020507" pitchFamily="18" charset="2"/>
              <a:buChar char="®"/>
            </a:pPr>
            <a:r>
              <a:rPr lang="en-US" altLang="en-US" dirty="0">
                <a:latin typeface="Constantia" panose="02030602050306030303" pitchFamily="18" charset="0"/>
              </a:rPr>
              <a:t>Depending on user of synchrotron radiation:</a:t>
            </a:r>
            <a:br>
              <a:rPr lang="en-US" altLang="en-US" dirty="0">
                <a:latin typeface="Constantia" panose="02030602050306030303" pitchFamily="18" charset="0"/>
              </a:rPr>
            </a:br>
            <a:r>
              <a:rPr lang="en-US" altLang="en-US" dirty="0">
                <a:latin typeface="Constantia" panose="02030602050306030303" pitchFamily="18" charset="0"/>
              </a:rPr>
              <a:t>need </a:t>
            </a:r>
            <a:r>
              <a:rPr lang="en-US" altLang="en-US" dirty="0">
                <a:solidFill>
                  <a:srgbClr val="C0504D"/>
                </a:solidFill>
                <a:latin typeface="Constantia" panose="02030602050306030303" pitchFamily="18" charset="0"/>
              </a:rPr>
              <a:t>long or short </a:t>
            </a:r>
            <a:r>
              <a:rPr lang="en-US" altLang="en-US" dirty="0">
                <a:latin typeface="Constantia" panose="02030602050306030303" pitchFamily="18" charset="0"/>
              </a:rPr>
              <a:t>bunches</a:t>
            </a:r>
          </a:p>
        </p:txBody>
      </p:sp>
      <p:pic>
        <p:nvPicPr>
          <p:cNvPr id="4" name="Grafik 3"/>
          <p:cNvPicPr>
            <a:picLocks noChangeAspect="1"/>
          </p:cNvPicPr>
          <p:nvPr/>
        </p:nvPicPr>
        <p:blipFill>
          <a:blip r:embed="rId2"/>
          <a:stretch>
            <a:fillRect/>
          </a:stretch>
        </p:blipFill>
        <p:spPr>
          <a:xfrm>
            <a:off x="4194000" y="1052736"/>
            <a:ext cx="4611600" cy="3294000"/>
          </a:xfrm>
          <a:prstGeom prst="rect">
            <a:avLst/>
          </a:prstGeom>
        </p:spPr>
      </p:pic>
      <p:pic>
        <p:nvPicPr>
          <p:cNvPr id="5" name="Grafik 4"/>
          <p:cNvPicPr>
            <a:picLocks noChangeAspect="1"/>
          </p:cNvPicPr>
          <p:nvPr/>
        </p:nvPicPr>
        <p:blipFill>
          <a:blip r:embed="rId3"/>
          <a:stretch>
            <a:fillRect/>
          </a:stretch>
        </p:blipFill>
        <p:spPr>
          <a:xfrm>
            <a:off x="4194000" y="1052736"/>
            <a:ext cx="4611600" cy="3294000"/>
          </a:xfrm>
          <a:prstGeom prst="rect">
            <a:avLst/>
          </a:prstGeom>
        </p:spPr>
      </p:pic>
      <p:pic>
        <p:nvPicPr>
          <p:cNvPr id="6" name="Grafik 5"/>
          <p:cNvPicPr>
            <a:picLocks noChangeAspect="1"/>
          </p:cNvPicPr>
          <p:nvPr/>
        </p:nvPicPr>
        <p:blipFill>
          <a:blip r:embed="rId4"/>
          <a:stretch>
            <a:fillRect/>
          </a:stretch>
        </p:blipFill>
        <p:spPr>
          <a:xfrm>
            <a:off x="4194000" y="1051200"/>
            <a:ext cx="4611600" cy="3294000"/>
          </a:xfrm>
          <a:prstGeom prst="rect">
            <a:avLst/>
          </a:prstGeom>
        </p:spPr>
      </p:pic>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04" y="3683099"/>
            <a:ext cx="5429690" cy="2532752"/>
          </a:xfrm>
          <a:prstGeom prst="rect">
            <a:avLst/>
          </a:prstGeom>
        </p:spPr>
      </p:pic>
      <p:sp>
        <p:nvSpPr>
          <p:cNvPr id="13" name="Textplatzhalter 5"/>
          <p:cNvSpPr>
            <a:spLocks noGrp="1"/>
          </p:cNvSpPr>
          <p:nvPr>
            <p:ph type="body" sz="quarter" idx="14"/>
          </p:nvPr>
        </p:nvSpPr>
        <p:spPr bwMode="auto">
          <a:xfrm>
            <a:off x="5468471" y="4711664"/>
            <a:ext cx="3299011" cy="1381632"/>
          </a:xfrm>
        </p:spPr>
        <p:txBody>
          <a:bodyPr wrap="square" numCol="1" anchor="t" anchorCtr="0" compatLnSpc="1">
            <a:prstTxWarp prst="textNoShape">
              <a:avLst/>
            </a:prstTxWarp>
          </a:bodyPr>
          <a:lstStyle/>
          <a:p>
            <a:r>
              <a:rPr lang="en-US" altLang="en-US" dirty="0">
                <a:latin typeface="Constantia" panose="02030602050306030303" pitchFamily="18" charset="0"/>
              </a:rPr>
              <a:t>4 </a:t>
            </a:r>
            <a:r>
              <a:rPr lang="en-US" altLang="en-US" dirty="0">
                <a:latin typeface="Constantia" panose="02030602050306030303" pitchFamily="18" charset="0"/>
                <a:sym typeface="Symbol" panose="05050102010706020507" pitchFamily="18" charset="2"/>
              </a:rPr>
              <a:t> </a:t>
            </a:r>
            <a:r>
              <a:rPr lang="en-US" altLang="en-US" dirty="0">
                <a:latin typeface="Constantia" panose="02030602050306030303" pitchFamily="18" charset="0"/>
              </a:rPr>
              <a:t>0.5 GHz NC (existing)</a:t>
            </a:r>
          </a:p>
          <a:p>
            <a:r>
              <a:rPr lang="en-US" altLang="en-US" dirty="0">
                <a:latin typeface="Constantia" panose="02030602050306030303" pitchFamily="18" charset="0"/>
              </a:rPr>
              <a:t>4 </a:t>
            </a:r>
            <a:r>
              <a:rPr lang="en-US" altLang="en-US" dirty="0">
                <a:latin typeface="Constantia" panose="02030602050306030303" pitchFamily="18" charset="0"/>
                <a:sym typeface="Symbol" panose="05050102010706020507" pitchFamily="18" charset="2"/>
              </a:rPr>
              <a:t> </a:t>
            </a:r>
            <a:r>
              <a:rPr lang="en-US" altLang="en-US" dirty="0">
                <a:latin typeface="Constantia" panose="02030602050306030303" pitchFamily="18" charset="0"/>
              </a:rPr>
              <a:t>1.5 GHz </a:t>
            </a:r>
            <a:r>
              <a:rPr lang="en-US" altLang="en-US" dirty="0" err="1">
                <a:latin typeface="Constantia" panose="02030602050306030303" pitchFamily="18" charset="0"/>
              </a:rPr>
              <a:t>supercond</a:t>
            </a:r>
            <a:r>
              <a:rPr lang="en-US" altLang="en-US" dirty="0">
                <a:latin typeface="Constantia" panose="02030602050306030303" pitchFamily="18" charset="0"/>
              </a:rPr>
              <a:t>.</a:t>
            </a:r>
          </a:p>
          <a:p>
            <a:r>
              <a:rPr lang="en-US" altLang="en-US" dirty="0">
                <a:latin typeface="Constantia" panose="02030602050306030303" pitchFamily="18" charset="0"/>
              </a:rPr>
              <a:t>4 </a:t>
            </a:r>
            <a:r>
              <a:rPr lang="en-US" altLang="en-US" dirty="0">
                <a:latin typeface="Constantia" panose="02030602050306030303" pitchFamily="18" charset="0"/>
                <a:sym typeface="Symbol" panose="05050102010706020507" pitchFamily="18" charset="2"/>
              </a:rPr>
              <a:t> </a:t>
            </a:r>
            <a:r>
              <a:rPr lang="en-US" altLang="en-US" dirty="0">
                <a:latin typeface="Constantia" panose="02030602050306030303" pitchFamily="18" charset="0"/>
              </a:rPr>
              <a:t>1.75 GHz </a:t>
            </a:r>
            <a:r>
              <a:rPr lang="en-US" altLang="en-US" dirty="0" err="1">
                <a:latin typeface="Constantia" panose="02030602050306030303" pitchFamily="18" charset="0"/>
              </a:rPr>
              <a:t>supercond</a:t>
            </a:r>
            <a:r>
              <a:rPr lang="en-US" altLang="en-US" dirty="0">
                <a:latin typeface="Constantia" panose="02030602050306030303" pitchFamily="18" charset="0"/>
              </a:rPr>
              <a:t>.</a:t>
            </a:r>
          </a:p>
        </p:txBody>
      </p:sp>
      <p:sp>
        <p:nvSpPr>
          <p:cNvPr id="11"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Long and short bunches simultaneously</a:t>
            </a:r>
            <a:endParaRPr lang="en-GB" sz="3200" dirty="0">
              <a:solidFill>
                <a:srgbClr val="1F497D"/>
              </a:solidFill>
              <a:latin typeface="Constantia" pitchFamily="18" charset="0"/>
            </a:endParaRPr>
          </a:p>
        </p:txBody>
      </p:sp>
      <p:pic>
        <p:nvPicPr>
          <p:cNvPr id="12" name="Grafik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1520" y="5402480"/>
            <a:ext cx="2087208" cy="1240089"/>
          </a:xfrm>
          <a:prstGeom prst="rect">
            <a:avLst/>
          </a:prstGeom>
        </p:spPr>
      </p:pic>
      <p:sp>
        <p:nvSpPr>
          <p:cNvPr id="14" name="Text Box 15"/>
          <p:cNvSpPr txBox="1">
            <a:spLocks noChangeArrowheads="1"/>
          </p:cNvSpPr>
          <p:nvPr/>
        </p:nvSpPr>
        <p:spPr bwMode="auto">
          <a:xfrm>
            <a:off x="7219785" y="560750"/>
            <a:ext cx="161778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200" b="1" dirty="0">
                <a:latin typeface="Constantia" panose="02030602050306030303" pitchFamily="18" charset="0"/>
              </a:rPr>
              <a:t>Markus </a:t>
            </a:r>
            <a:r>
              <a:rPr lang="en-US" altLang="en-US" sz="1200" b="1" dirty="0" err="1">
                <a:latin typeface="Constantia" panose="02030602050306030303" pitchFamily="18" charset="0"/>
              </a:rPr>
              <a:t>Ries</a:t>
            </a:r>
            <a:r>
              <a:rPr lang="en-US" altLang="en-US" sz="1200" b="1" dirty="0">
                <a:latin typeface="Constantia" panose="02030602050306030303" pitchFamily="18" charset="0"/>
              </a:rPr>
              <a:t> et al.</a:t>
            </a:r>
          </a:p>
        </p:txBody>
      </p:sp>
      <p:sp>
        <p:nvSpPr>
          <p:cNvPr id="3" name="Text Placeholder 2"/>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861812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Bunch length modulation</a:t>
            </a:r>
            <a:endParaRPr lang="en-GB" sz="3200" dirty="0">
              <a:solidFill>
                <a:srgbClr val="1F497D"/>
              </a:solidFill>
              <a:latin typeface="Constantia" pitchFamily="18"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5130" r="15194"/>
          <a:stretch/>
        </p:blipFill>
        <p:spPr>
          <a:xfrm>
            <a:off x="587802" y="1219200"/>
            <a:ext cx="4920941" cy="5240541"/>
          </a:xfrm>
          <a:prstGeom prst="rect">
            <a:avLst/>
          </a:prstGeom>
        </p:spPr>
      </p:pic>
      <p:sp>
        <p:nvSpPr>
          <p:cNvPr id="4" name="Rectangle 3"/>
          <p:cNvSpPr/>
          <p:nvPr/>
        </p:nvSpPr>
        <p:spPr>
          <a:xfrm>
            <a:off x="503238" y="609600"/>
            <a:ext cx="8137525" cy="369332"/>
          </a:xfrm>
          <a:prstGeom prst="rect">
            <a:avLst/>
          </a:prstGeom>
        </p:spPr>
        <p:txBody>
          <a:bodyPr wrap="square">
            <a:spAutoFit/>
          </a:bodyPr>
          <a:lstStyle/>
          <a:p>
            <a:pPr marL="342900" indent="-342900" defTabSz="7112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Future 3-harmonic RF system for BESSY VSR</a:t>
            </a:r>
          </a:p>
        </p:txBody>
      </p:sp>
      <p:sp>
        <p:nvSpPr>
          <p:cNvPr id="8" name="Text Box 15"/>
          <p:cNvSpPr txBox="1">
            <a:spLocks noChangeArrowheads="1"/>
          </p:cNvSpPr>
          <p:nvPr/>
        </p:nvSpPr>
        <p:spPr bwMode="auto">
          <a:xfrm>
            <a:off x="7219785" y="560750"/>
            <a:ext cx="161778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200" b="1" dirty="0">
                <a:latin typeface="Constantia" panose="02030602050306030303" pitchFamily="18" charset="0"/>
              </a:rPr>
              <a:t>Markus </a:t>
            </a:r>
            <a:r>
              <a:rPr lang="en-US" altLang="en-US" sz="1200" b="1" dirty="0" err="1">
                <a:latin typeface="Constantia" panose="02030602050306030303" pitchFamily="18" charset="0"/>
              </a:rPr>
              <a:t>Ries</a:t>
            </a:r>
            <a:r>
              <a:rPr lang="en-US" altLang="en-US" sz="1200" b="1" dirty="0">
                <a:latin typeface="Constantia" panose="02030602050306030303" pitchFamily="18" charset="0"/>
              </a:rPr>
              <a:t> et al.</a:t>
            </a:r>
          </a:p>
        </p:txBody>
      </p:sp>
      <p:sp>
        <p:nvSpPr>
          <p:cNvPr id="7" name="TextBox 6"/>
          <p:cNvSpPr txBox="1"/>
          <p:nvPr/>
        </p:nvSpPr>
        <p:spPr>
          <a:xfrm>
            <a:off x="904126" y="1088522"/>
            <a:ext cx="4479532" cy="338554"/>
          </a:xfrm>
          <a:prstGeom prst="rect">
            <a:avLst/>
          </a:prstGeom>
          <a:noFill/>
        </p:spPr>
        <p:txBody>
          <a:bodyPr wrap="square" rtlCol="0">
            <a:spAutoFit/>
          </a:bodyPr>
          <a:lstStyle/>
          <a:p>
            <a:pPr algn="ctr"/>
            <a:r>
              <a:rPr lang="en-GB" sz="1600" b="1" dirty="0">
                <a:latin typeface="Constantia" panose="02030602050306030303" pitchFamily="18" charset="0"/>
              </a:rPr>
              <a:t>RF voltage sum</a:t>
            </a:r>
          </a:p>
        </p:txBody>
      </p:sp>
      <p:sp>
        <p:nvSpPr>
          <p:cNvPr id="9" name="TextBox 8"/>
          <p:cNvSpPr txBox="1"/>
          <p:nvPr/>
        </p:nvSpPr>
        <p:spPr>
          <a:xfrm>
            <a:off x="903600" y="2871038"/>
            <a:ext cx="4438435" cy="338554"/>
          </a:xfrm>
          <a:prstGeom prst="rect">
            <a:avLst/>
          </a:prstGeom>
          <a:noFill/>
        </p:spPr>
        <p:txBody>
          <a:bodyPr wrap="square" rtlCol="0">
            <a:spAutoFit/>
          </a:bodyPr>
          <a:lstStyle/>
          <a:p>
            <a:pPr algn="ctr"/>
            <a:r>
              <a:rPr lang="en-GB" sz="1600" b="1" dirty="0">
                <a:latin typeface="Constantia" panose="02030602050306030303" pitchFamily="18" charset="0"/>
              </a:rPr>
              <a:t>RF Potential</a:t>
            </a:r>
          </a:p>
        </p:txBody>
      </p:sp>
      <p:sp>
        <p:nvSpPr>
          <p:cNvPr id="10" name="TextBox 9"/>
          <p:cNvSpPr txBox="1"/>
          <p:nvPr/>
        </p:nvSpPr>
        <p:spPr>
          <a:xfrm>
            <a:off x="903600" y="4653554"/>
            <a:ext cx="4438435" cy="338554"/>
          </a:xfrm>
          <a:prstGeom prst="rect">
            <a:avLst/>
          </a:prstGeom>
          <a:noFill/>
        </p:spPr>
        <p:txBody>
          <a:bodyPr wrap="square" rtlCol="0">
            <a:spAutoFit/>
          </a:bodyPr>
          <a:lstStyle/>
          <a:p>
            <a:pPr algn="ctr"/>
            <a:r>
              <a:rPr lang="en-GB" sz="1600" b="1" dirty="0">
                <a:latin typeface="Constantia" panose="02030602050306030303" pitchFamily="18" charset="0"/>
              </a:rPr>
              <a:t>Longitudinal phase space</a:t>
            </a:r>
          </a:p>
        </p:txBody>
      </p:sp>
      <p:sp>
        <p:nvSpPr>
          <p:cNvPr id="11" name="Down Arrow 10"/>
          <p:cNvSpPr/>
          <p:nvPr/>
        </p:nvSpPr>
        <p:spPr>
          <a:xfrm rot="16200000">
            <a:off x="5381630" y="1777289"/>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Down Arrow 11"/>
          <p:cNvSpPr/>
          <p:nvPr/>
        </p:nvSpPr>
        <p:spPr>
          <a:xfrm rot="16200000">
            <a:off x="5381630" y="3636792"/>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Down Arrow 12"/>
          <p:cNvSpPr/>
          <p:nvPr/>
        </p:nvSpPr>
        <p:spPr>
          <a:xfrm rot="16200000">
            <a:off x="5381630" y="5340589"/>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 name="Group 16"/>
          <p:cNvGrpSpPr/>
          <p:nvPr/>
        </p:nvGrpSpPr>
        <p:grpSpPr>
          <a:xfrm>
            <a:off x="1554376" y="5309999"/>
            <a:ext cx="3111500" cy="444500"/>
            <a:chOff x="1544851" y="1716392"/>
            <a:chExt cx="3111500" cy="444500"/>
          </a:xfrm>
        </p:grpSpPr>
        <p:sp>
          <p:nvSpPr>
            <p:cNvPr id="18" name="Oval 17"/>
            <p:cNvSpPr/>
            <p:nvPr/>
          </p:nvSpPr>
          <p:spPr>
            <a:xfrm>
              <a:off x="2872622" y="1863722"/>
              <a:ext cx="444500" cy="127000"/>
            </a:xfrm>
            <a:prstGeom prst="ellipse">
              <a:avLst/>
            </a:prstGeom>
            <a:solidFill>
              <a:srgbClr val="C0504D">
                <a:alpha val="50000"/>
              </a:srgbClr>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rot="16200000">
              <a:off x="13861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rot="16200000">
              <a:off x="43706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p:cNvGrpSpPr/>
          <p:nvPr/>
        </p:nvGrpSpPr>
        <p:grpSpPr>
          <a:xfrm>
            <a:off x="1555200" y="3478009"/>
            <a:ext cx="3111500" cy="444500"/>
            <a:chOff x="1544851" y="1716392"/>
            <a:chExt cx="3111500" cy="444500"/>
          </a:xfrm>
        </p:grpSpPr>
        <p:sp>
          <p:nvSpPr>
            <p:cNvPr id="26" name="Oval 25"/>
            <p:cNvSpPr/>
            <p:nvPr/>
          </p:nvSpPr>
          <p:spPr>
            <a:xfrm>
              <a:off x="2872622" y="1863722"/>
              <a:ext cx="444500" cy="127000"/>
            </a:xfrm>
            <a:prstGeom prst="ellipse">
              <a:avLst/>
            </a:prstGeom>
            <a:solidFill>
              <a:srgbClr val="C0504D">
                <a:alpha val="50000"/>
              </a:srgbClr>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rot="16200000">
              <a:off x="13861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rot="16200000">
              <a:off x="43706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9" name="Group 28"/>
          <p:cNvGrpSpPr/>
          <p:nvPr/>
        </p:nvGrpSpPr>
        <p:grpSpPr>
          <a:xfrm>
            <a:off x="1555200" y="1740616"/>
            <a:ext cx="3111500" cy="444500"/>
            <a:chOff x="1544851" y="1716392"/>
            <a:chExt cx="3111500" cy="444500"/>
          </a:xfrm>
        </p:grpSpPr>
        <p:sp>
          <p:nvSpPr>
            <p:cNvPr id="30" name="Oval 29"/>
            <p:cNvSpPr/>
            <p:nvPr/>
          </p:nvSpPr>
          <p:spPr>
            <a:xfrm>
              <a:off x="2872622" y="1863722"/>
              <a:ext cx="444500" cy="127000"/>
            </a:xfrm>
            <a:prstGeom prst="ellipse">
              <a:avLst/>
            </a:prstGeom>
            <a:solidFill>
              <a:srgbClr val="C0504D">
                <a:alpha val="50000"/>
              </a:srgbClr>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p:nvSpPr>
          <p:spPr>
            <a:xfrm rot="16200000">
              <a:off x="13861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rot="16200000">
              <a:off x="4370601" y="1875142"/>
              <a:ext cx="444500" cy="127000"/>
            </a:xfrm>
            <a:prstGeom prst="ellipse">
              <a:avLst/>
            </a:prstGeom>
            <a:solidFill>
              <a:srgbClr val="1F497D">
                <a:alpha val="50000"/>
              </a:srgb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3" name="Rectangle 7"/>
          <p:cNvSpPr>
            <a:spLocks noChangeArrowheads="1"/>
          </p:cNvSpPr>
          <p:nvPr/>
        </p:nvSpPr>
        <p:spPr bwMode="auto">
          <a:xfrm>
            <a:off x="5969000" y="3465112"/>
            <a:ext cx="2622200" cy="374358"/>
          </a:xfrm>
          <a:prstGeom prst="rect">
            <a:avLst/>
          </a:prstGeom>
          <a:noFill/>
          <a:ln w="9525">
            <a:noFill/>
            <a:miter lim="800000"/>
            <a:headEnd/>
            <a:tailEnd/>
          </a:ln>
          <a:effectLst/>
        </p:spPr>
        <p:txBody>
          <a:bodyPr/>
          <a:lstStyle/>
          <a:p>
            <a:pPr algn="l">
              <a:spcBef>
                <a:spcPct val="20000"/>
              </a:spcBef>
              <a:buClr>
                <a:schemeClr val="tx1"/>
              </a:buClr>
            </a:pPr>
            <a:r>
              <a:rPr lang="en-GB" b="1" dirty="0">
                <a:latin typeface="Constantia" pitchFamily="18" charset="0"/>
                <a:cs typeface="Times New Roman" pitchFamily="18" charset="0"/>
                <a:sym typeface="Wingdings" pitchFamily="2" charset="2"/>
              </a:rPr>
              <a:t>Short deep or bathtub potential well</a:t>
            </a:r>
            <a:endParaRPr lang="en-US" b="1" dirty="0">
              <a:solidFill>
                <a:srgbClr val="1F497D"/>
              </a:solidFill>
              <a:latin typeface="Constantia" pitchFamily="18" charset="0"/>
              <a:cs typeface="Times New Roman" pitchFamily="18" charset="0"/>
              <a:sym typeface="Wingdings" pitchFamily="2" charset="2"/>
            </a:endParaRPr>
          </a:p>
        </p:txBody>
      </p:sp>
      <p:sp>
        <p:nvSpPr>
          <p:cNvPr id="34" name="Rectangle 7"/>
          <p:cNvSpPr>
            <a:spLocks noChangeArrowheads="1"/>
          </p:cNvSpPr>
          <p:nvPr/>
        </p:nvSpPr>
        <p:spPr bwMode="auto">
          <a:xfrm>
            <a:off x="5955392" y="1611920"/>
            <a:ext cx="2397243" cy="374358"/>
          </a:xfrm>
          <a:prstGeom prst="rect">
            <a:avLst/>
          </a:prstGeom>
          <a:noFill/>
          <a:ln w="9525">
            <a:noFill/>
            <a:miter lim="800000"/>
            <a:headEnd/>
            <a:tailEnd/>
          </a:ln>
          <a:effectLst/>
        </p:spPr>
        <p:txBody>
          <a:bodyPr/>
          <a:lstStyle/>
          <a:p>
            <a:pPr algn="l">
              <a:spcBef>
                <a:spcPct val="20000"/>
              </a:spcBef>
              <a:buClr>
                <a:schemeClr val="tx1"/>
              </a:buClr>
            </a:pPr>
            <a:r>
              <a:rPr lang="en-GB" b="1" dirty="0">
                <a:latin typeface="Constantia" pitchFamily="18" charset="0"/>
                <a:cs typeface="Times New Roman" pitchFamily="18" charset="0"/>
                <a:sym typeface="Wingdings" pitchFamily="2" charset="2"/>
              </a:rPr>
              <a:t>RF voltages sum up or cancel</a:t>
            </a:r>
            <a:endParaRPr lang="en-US" b="1" dirty="0">
              <a:solidFill>
                <a:srgbClr val="1F497D"/>
              </a:solidFill>
              <a:latin typeface="Constantia" pitchFamily="18" charset="0"/>
              <a:cs typeface="Times New Roman" pitchFamily="18" charset="0"/>
              <a:sym typeface="Wingdings" pitchFamily="2" charset="2"/>
            </a:endParaRPr>
          </a:p>
        </p:txBody>
      </p:sp>
      <p:sp>
        <p:nvSpPr>
          <p:cNvPr id="35" name="Rectangle 7"/>
          <p:cNvSpPr>
            <a:spLocks noChangeArrowheads="1"/>
          </p:cNvSpPr>
          <p:nvPr/>
        </p:nvSpPr>
        <p:spPr bwMode="auto">
          <a:xfrm>
            <a:off x="5966621" y="5207822"/>
            <a:ext cx="2622200" cy="374358"/>
          </a:xfrm>
          <a:prstGeom prst="rect">
            <a:avLst/>
          </a:prstGeom>
          <a:noFill/>
          <a:ln w="9525">
            <a:noFill/>
            <a:miter lim="800000"/>
            <a:headEnd/>
            <a:tailEnd/>
          </a:ln>
          <a:effectLst/>
        </p:spPr>
        <p:txBody>
          <a:bodyPr/>
          <a:lstStyle/>
          <a:p>
            <a:pPr algn="l">
              <a:spcBef>
                <a:spcPct val="20000"/>
              </a:spcBef>
              <a:buClr>
                <a:schemeClr val="tx1"/>
              </a:buClr>
            </a:pPr>
            <a:r>
              <a:rPr lang="en-GB" b="1" dirty="0">
                <a:latin typeface="Constantia" pitchFamily="18" charset="0"/>
                <a:cs typeface="Times New Roman" pitchFamily="18" charset="0"/>
                <a:sym typeface="Wingdings" pitchFamily="2" charset="2"/>
              </a:rPr>
              <a:t>Short or stretched bucket</a:t>
            </a:r>
            <a:endParaRPr lang="en-US" b="1" dirty="0">
              <a:solidFill>
                <a:srgbClr val="1F497D"/>
              </a:solidFill>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190540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left)">
                                      <p:cBhvr>
                                        <p:cTn id="24" dur="500"/>
                                        <p:tgtEl>
                                          <p:spTgt spid="3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33" grpId="0"/>
      <p:bldP spid="34" grpId="0"/>
      <p:bldP spid="3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2"/>
          <a:stretch>
            <a:fillRect/>
          </a:stretch>
        </p:blipFill>
        <p:spPr>
          <a:xfrm>
            <a:off x="128226" y="765243"/>
            <a:ext cx="8750562" cy="3177605"/>
          </a:xfrm>
          <a:prstGeom prst="rect">
            <a:avLst/>
          </a:prstGeom>
        </p:spPr>
      </p:pic>
      <p:sp>
        <p:nvSpPr>
          <p:cNvPr id="11" name="Textplatzhalter 10"/>
          <p:cNvSpPr>
            <a:spLocks noGrp="1"/>
          </p:cNvSpPr>
          <p:nvPr>
            <p:ph type="body" sz="quarter" idx="14"/>
          </p:nvPr>
        </p:nvSpPr>
        <p:spPr>
          <a:xfrm>
            <a:off x="508820" y="3911722"/>
            <a:ext cx="7776864" cy="1657778"/>
          </a:xfrm>
        </p:spPr>
        <p:txBody>
          <a:bodyPr/>
          <a:lstStyle/>
          <a:p>
            <a:r>
              <a:rPr lang="en-US" dirty="0">
                <a:latin typeface="Constantia" panose="02030602050306030303" pitchFamily="18" charset="0"/>
              </a:rPr>
              <a:t>300 mA average current</a:t>
            </a:r>
          </a:p>
          <a:p>
            <a:pPr>
              <a:buFont typeface="Symbol" panose="05050102010706020507" pitchFamily="18" charset="2"/>
              <a:buChar char="®"/>
            </a:pPr>
            <a:r>
              <a:rPr lang="en-US" dirty="0">
                <a:latin typeface="Constantia" panose="02030602050306030303" pitchFamily="18" charset="0"/>
              </a:rPr>
              <a:t>High-current single bunches</a:t>
            </a:r>
          </a:p>
          <a:p>
            <a:pPr lvl="4">
              <a:buClr>
                <a:schemeClr val="bg1"/>
              </a:buClr>
              <a:buFont typeface="Symbol" panose="05050102010706020507" pitchFamily="18" charset="2"/>
              <a:buChar char="®"/>
            </a:pPr>
            <a:r>
              <a:rPr lang="en-US" dirty="0">
                <a:latin typeface="Constantia" panose="02030602050306030303" pitchFamily="18" charset="0"/>
                <a:sym typeface="Symbol" panose="05050102010706020507" pitchFamily="18" charset="2"/>
              </a:rPr>
              <a:t> </a:t>
            </a:r>
            <a:r>
              <a:rPr lang="en-US" dirty="0">
                <a:latin typeface="Constantia" panose="02030602050306030303" pitchFamily="18" charset="0"/>
              </a:rPr>
              <a:t>short (0.8 mA) &amp; long (10 mA)</a:t>
            </a:r>
          </a:p>
          <a:p>
            <a:pPr>
              <a:buFont typeface="Symbol" panose="05050102010706020507" pitchFamily="18" charset="2"/>
              <a:buChar char="®"/>
            </a:pPr>
            <a:r>
              <a:rPr lang="en-US" dirty="0">
                <a:latin typeface="Constantia" panose="02030602050306030303" pitchFamily="18" charset="0"/>
              </a:rPr>
              <a:t>Special high-current density bunches</a:t>
            </a:r>
          </a:p>
          <a:p>
            <a:pPr>
              <a:buFont typeface="Symbol" panose="05050102010706020507" pitchFamily="18" charset="2"/>
              <a:buChar char="®"/>
            </a:pPr>
            <a:endParaRPr lang="en-US" dirty="0">
              <a:latin typeface="Constantia" panose="02030602050306030303" pitchFamily="18" charset="0"/>
            </a:endParaRPr>
          </a:p>
        </p:txBody>
      </p:sp>
      <p:sp>
        <p:nvSpPr>
          <p:cNvPr id="7"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Filling pattern</a:t>
            </a:r>
            <a:endParaRPr lang="en-GB" sz="3200" dirty="0">
              <a:solidFill>
                <a:srgbClr val="1F497D"/>
              </a:solidFill>
              <a:latin typeface="Constantia" pitchFamily="18" charset="0"/>
            </a:endParaRPr>
          </a:p>
        </p:txBody>
      </p:sp>
      <p:pic>
        <p:nvPicPr>
          <p:cNvPr id="9"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3230" y="3936324"/>
            <a:ext cx="2087208" cy="1240089"/>
          </a:xfrm>
          <a:prstGeom prst="rect">
            <a:avLst/>
          </a:prstGeom>
        </p:spPr>
      </p:pic>
      <p:sp>
        <p:nvSpPr>
          <p:cNvPr id="12" name="Text Box 15"/>
          <p:cNvSpPr txBox="1">
            <a:spLocks noChangeArrowheads="1"/>
          </p:cNvSpPr>
          <p:nvPr/>
        </p:nvSpPr>
        <p:spPr bwMode="auto">
          <a:xfrm>
            <a:off x="7219785" y="560750"/>
            <a:ext cx="161778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200" b="1" dirty="0">
                <a:latin typeface="Constantia" panose="02030602050306030303" pitchFamily="18" charset="0"/>
              </a:rPr>
              <a:t>Markus </a:t>
            </a:r>
            <a:r>
              <a:rPr lang="en-US" altLang="en-US" sz="1200" b="1" dirty="0" err="1">
                <a:latin typeface="Constantia" panose="02030602050306030303" pitchFamily="18" charset="0"/>
              </a:rPr>
              <a:t>Ries</a:t>
            </a:r>
            <a:r>
              <a:rPr lang="en-US" altLang="en-US" sz="1200" b="1" dirty="0">
                <a:latin typeface="Constantia" panose="02030602050306030303" pitchFamily="18" charset="0"/>
              </a:rPr>
              <a:t> et al.</a:t>
            </a:r>
          </a:p>
        </p:txBody>
      </p:sp>
      <p:sp>
        <p:nvSpPr>
          <p:cNvPr id="10" name="Textplatzhalter 10"/>
          <p:cNvSpPr>
            <a:spLocks noGrp="1"/>
          </p:cNvSpPr>
          <p:nvPr>
            <p:ph type="body" sz="quarter" idx="14"/>
          </p:nvPr>
        </p:nvSpPr>
        <p:spPr>
          <a:xfrm>
            <a:off x="503238" y="5573409"/>
            <a:ext cx="4448906" cy="464156"/>
          </a:xfrm>
        </p:spPr>
        <p:txBody>
          <a:bodyPr/>
          <a:lstStyle/>
          <a:p>
            <a:pPr>
              <a:buFont typeface="Wingdings" panose="05000000000000000000" pitchFamily="2" charset="2"/>
              <a:buChar char="C"/>
            </a:pPr>
            <a:r>
              <a:rPr lang="en-US" sz="2100" dirty="0">
                <a:solidFill>
                  <a:srgbClr val="C0504D"/>
                </a:solidFill>
                <a:latin typeface="Constantia" panose="02030602050306030303" pitchFamily="18" charset="0"/>
              </a:rPr>
              <a:t>Two electron storage ring in one</a:t>
            </a:r>
          </a:p>
        </p:txBody>
      </p:sp>
      <p:sp>
        <p:nvSpPr>
          <p:cNvPr id="13" name="Textplatzhalter 10"/>
          <p:cNvSpPr>
            <a:spLocks noGrp="1"/>
          </p:cNvSpPr>
          <p:nvPr>
            <p:ph type="body" sz="quarter" idx="14"/>
          </p:nvPr>
        </p:nvSpPr>
        <p:spPr>
          <a:xfrm>
            <a:off x="2599362" y="6003104"/>
            <a:ext cx="6041401" cy="464156"/>
          </a:xfrm>
        </p:spPr>
        <p:txBody>
          <a:bodyPr/>
          <a:lstStyle/>
          <a:p>
            <a:pPr>
              <a:buFont typeface="Wingdings" panose="05000000000000000000" pitchFamily="2" charset="2"/>
              <a:buChar char="C"/>
            </a:pPr>
            <a:r>
              <a:rPr lang="en-US" sz="2100" dirty="0">
                <a:solidFill>
                  <a:srgbClr val="1F497D"/>
                </a:solidFill>
                <a:latin typeface="Constantia" panose="02030602050306030303" pitchFamily="18" charset="0"/>
              </a:rPr>
              <a:t>Thanks to longitudinal beam dynamics trick</a:t>
            </a:r>
          </a:p>
        </p:txBody>
      </p:sp>
    </p:spTree>
    <p:extLst>
      <p:ext uri="{BB962C8B-B14F-4D97-AF65-F5344CB8AC3E}">
        <p14:creationId xmlns:p14="http://schemas.microsoft.com/office/powerpoint/2010/main" val="543795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539751" y="977900"/>
            <a:ext cx="8064500" cy="5715000"/>
          </a:xfrm>
          <a:prstGeom prst="rect">
            <a:avLst/>
          </a:prstGeom>
          <a:noFill/>
          <a:ln w="9525">
            <a:noFill/>
            <a:miter lim="800000"/>
            <a:headEnd/>
            <a:tailEnd/>
          </a:ln>
        </p:spPr>
        <p:txBody>
          <a:bodyPr/>
          <a:lstStyle/>
          <a:p>
            <a:pPr marL="342900" indent="-342900" algn="l" eaLnBrk="1" fontAlgn="auto" hangingPunct="1">
              <a:spcBef>
                <a:spcPct val="20000"/>
              </a:spcBef>
              <a:spcAft>
                <a:spcPts val="0"/>
              </a:spcAft>
              <a:buFontTx/>
              <a:buChar char="•"/>
            </a:pPr>
            <a:r>
              <a:rPr lang="en-GB" sz="2800" b="1" dirty="0">
                <a:solidFill>
                  <a:prstClr val="black"/>
                </a:solidFill>
                <a:latin typeface="Constantia" pitchFamily="18" charset="0"/>
              </a:rPr>
              <a:t>Introduction </a:t>
            </a:r>
          </a:p>
          <a:p>
            <a:pPr marL="342900" indent="-342900" algn="l" eaLnBrk="1" fontAlgn="auto" hangingPunct="1">
              <a:spcBef>
                <a:spcPct val="20000"/>
              </a:spcBef>
              <a:spcAft>
                <a:spcPts val="0"/>
              </a:spcAft>
              <a:buFontTx/>
              <a:buChar char="•"/>
            </a:pPr>
            <a:endParaRPr lang="en-GB" sz="600" b="1" dirty="0">
              <a:solidFill>
                <a:prstClr val="black"/>
              </a:solidFill>
              <a:latin typeface="Constantia" pitchFamily="18" charset="0"/>
            </a:endParaRPr>
          </a:p>
          <a:p>
            <a:pPr marL="342900" indent="-342900" algn="l" eaLnBrk="1" fontAlgn="auto" hangingPunct="1">
              <a:spcBef>
                <a:spcPct val="20000"/>
              </a:spcBef>
              <a:spcAft>
                <a:spcPts val="0"/>
              </a:spcAft>
              <a:buFontTx/>
              <a:buChar char="•"/>
            </a:pPr>
            <a:r>
              <a:rPr lang="en-GB" sz="2800" b="1" dirty="0">
                <a:solidFill>
                  <a:prstClr val="black"/>
                </a:solidFill>
                <a:latin typeface="Constantia" pitchFamily="18" charset="0"/>
              </a:rPr>
              <a:t>Linear and non-linear longitudinal dynamics</a:t>
            </a:r>
            <a:endParaRPr lang="en-US" sz="2800" b="1" dirty="0">
              <a:solidFill>
                <a:prstClr val="black"/>
              </a:solidFill>
              <a:latin typeface="Constantia" pitchFamily="18" charset="0"/>
            </a:endParaRPr>
          </a:p>
          <a:p>
            <a:pPr marL="800100" lvl="1" indent="-342900" algn="l" eaLnBrk="1" fontAlgn="auto" hangingPunct="1">
              <a:spcBef>
                <a:spcPct val="20000"/>
              </a:spcBef>
              <a:spcAft>
                <a:spcPts val="0"/>
              </a:spcAft>
              <a:buFontTx/>
              <a:buChar char="•"/>
            </a:pPr>
            <a:r>
              <a:rPr lang="en-US" sz="1800" b="1" dirty="0">
                <a:solidFill>
                  <a:prstClr val="black"/>
                </a:solidFill>
                <a:latin typeface="Constantia" pitchFamily="18" charset="0"/>
              </a:rPr>
              <a:t>Equations of motion, Hamiltonian, RF potential</a:t>
            </a:r>
          </a:p>
          <a:p>
            <a:pPr algn="l" eaLnBrk="1" fontAlgn="auto" hangingPunct="1">
              <a:spcBef>
                <a:spcPct val="20000"/>
              </a:spcBef>
              <a:spcAft>
                <a:spcPts val="0"/>
              </a:spcAft>
            </a:pPr>
            <a:endParaRPr lang="en-GB" sz="600" b="1" dirty="0">
              <a:solidFill>
                <a:prstClr val="black"/>
              </a:solidFill>
              <a:latin typeface="Constantia" pitchFamily="18" charset="0"/>
            </a:endParaRPr>
          </a:p>
          <a:p>
            <a:pPr marL="355600" indent="-355600" algn="l" eaLnBrk="1" fontAlgn="auto" hangingPunct="1">
              <a:spcBef>
                <a:spcPct val="20000"/>
              </a:spcBef>
              <a:spcAft>
                <a:spcPts val="0"/>
              </a:spcAft>
              <a:buFontTx/>
              <a:buChar char="•"/>
            </a:pPr>
            <a:r>
              <a:rPr lang="en-GB" sz="2800" b="1" dirty="0">
                <a:solidFill>
                  <a:prstClr val="black"/>
                </a:solidFill>
                <a:latin typeface="Constantia" pitchFamily="18" charset="0"/>
              </a:rPr>
              <a:t>Longitudinal manipulations</a:t>
            </a:r>
            <a:endParaRPr lang="en-US" sz="2800" b="1" dirty="0">
              <a:solidFill>
                <a:prstClr val="black"/>
              </a:solidFill>
              <a:latin typeface="Constantia" pitchFamily="18" charset="0"/>
            </a:endParaRPr>
          </a:p>
          <a:p>
            <a:pPr marL="800100" lvl="1" indent="-342900" algn="l" eaLnBrk="1" fontAlgn="auto" hangingPunct="1">
              <a:spcBef>
                <a:spcPct val="20000"/>
              </a:spcBef>
              <a:spcAft>
                <a:spcPts val="0"/>
              </a:spcAft>
              <a:buFontTx/>
              <a:buChar char="•"/>
            </a:pPr>
            <a:r>
              <a:rPr lang="en-GB" sz="1800" b="1" dirty="0">
                <a:latin typeface="Constantia" pitchFamily="18" charset="0"/>
              </a:rPr>
              <a:t>Bunc</a:t>
            </a:r>
            <a:r>
              <a:rPr lang="en-GB" b="1" dirty="0">
                <a:latin typeface="Constantia" pitchFamily="18" charset="0"/>
              </a:rPr>
              <a:t>h length and distance control by multiple RF systems</a:t>
            </a:r>
          </a:p>
          <a:p>
            <a:pPr marL="800100" lvl="1" indent="-342900" algn="l" eaLnBrk="1" fontAlgn="auto" hangingPunct="1">
              <a:spcBef>
                <a:spcPct val="20000"/>
              </a:spcBef>
              <a:spcAft>
                <a:spcPts val="0"/>
              </a:spcAft>
              <a:buFontTx/>
              <a:buChar char="•"/>
            </a:pPr>
            <a:r>
              <a:rPr lang="en-GB" sz="1800" b="1" dirty="0">
                <a:latin typeface="Constantia" pitchFamily="18" charset="0"/>
              </a:rPr>
              <a:t>Bunch rotation</a:t>
            </a:r>
          </a:p>
          <a:p>
            <a:pPr marL="800100" lvl="1" indent="-342900" algn="l" eaLnBrk="1" fontAlgn="auto" hangingPunct="1">
              <a:spcBef>
                <a:spcPct val="20000"/>
              </a:spcBef>
              <a:spcAft>
                <a:spcPts val="0"/>
              </a:spcAft>
              <a:buFontTx/>
              <a:buChar char="•"/>
            </a:pPr>
            <a:endParaRPr lang="en-GB" sz="600" b="1" dirty="0">
              <a:latin typeface="Constantia" pitchFamily="18" charset="0"/>
            </a:endParaRPr>
          </a:p>
          <a:p>
            <a:pPr marL="355600" indent="-355600">
              <a:spcBef>
                <a:spcPct val="20000"/>
              </a:spcBef>
              <a:buFontTx/>
              <a:buChar char="•"/>
            </a:pPr>
            <a:r>
              <a:rPr lang="en-GB" sz="2800" b="1" dirty="0">
                <a:solidFill>
                  <a:prstClr val="black"/>
                </a:solidFill>
                <a:latin typeface="Constantia" pitchFamily="18" charset="0"/>
              </a:rPr>
              <a:t>Synchrotron frequency distribution</a:t>
            </a:r>
            <a:endParaRPr lang="en-US" sz="2800" b="1" dirty="0">
              <a:solidFill>
                <a:prstClr val="black"/>
              </a:solidFill>
              <a:latin typeface="Constantia" pitchFamily="18" charset="0"/>
            </a:endParaRPr>
          </a:p>
          <a:p>
            <a:pPr marL="800100" lvl="1" indent="-342900">
              <a:spcBef>
                <a:spcPct val="20000"/>
              </a:spcBef>
              <a:buFontTx/>
              <a:buChar char="•"/>
            </a:pPr>
            <a:r>
              <a:rPr lang="en-GB" b="1" dirty="0">
                <a:latin typeface="Constantia" pitchFamily="18" charset="0"/>
              </a:rPr>
              <a:t>Effect on longitudinal beam stability</a:t>
            </a:r>
            <a:endParaRPr lang="en-GB" sz="1800" b="1" dirty="0">
              <a:solidFill>
                <a:schemeClr val="bg1">
                  <a:lumMod val="85000"/>
                </a:schemeClr>
              </a:solidFill>
              <a:latin typeface="Constantia" pitchFamily="18" charset="0"/>
            </a:endParaRPr>
          </a:p>
          <a:p>
            <a:pPr marL="800100" lvl="1" indent="-342900" algn="l" eaLnBrk="1" fontAlgn="auto" hangingPunct="1">
              <a:spcBef>
                <a:spcPct val="20000"/>
              </a:spcBef>
              <a:spcAft>
                <a:spcPts val="0"/>
              </a:spcAft>
              <a:buFontTx/>
              <a:buChar char="•"/>
            </a:pPr>
            <a:endParaRPr lang="en-GB" sz="600" b="1" dirty="0">
              <a:solidFill>
                <a:schemeClr val="bg1">
                  <a:lumMod val="85000"/>
                </a:schemeClr>
              </a:solidFill>
              <a:latin typeface="Constantia" pitchFamily="18" charset="0"/>
            </a:endParaRPr>
          </a:p>
          <a:p>
            <a:pPr algn="l" eaLnBrk="1" fontAlgn="auto" hangingPunct="1">
              <a:spcBef>
                <a:spcPct val="20000"/>
              </a:spcBef>
              <a:spcAft>
                <a:spcPts val="0"/>
              </a:spcAft>
            </a:pPr>
            <a:endParaRPr lang="en-GB" sz="600" b="1" dirty="0">
              <a:solidFill>
                <a:schemeClr val="bg1">
                  <a:lumMod val="85000"/>
                </a:schemeClr>
              </a:solidFill>
              <a:latin typeface="Constantia" pitchFamily="18" charset="0"/>
            </a:endParaRPr>
          </a:p>
          <a:p>
            <a:pPr marL="355600" indent="-355600" algn="l" eaLnBrk="1" fontAlgn="auto" hangingPunct="1">
              <a:spcBef>
                <a:spcPct val="20000"/>
              </a:spcBef>
              <a:spcAft>
                <a:spcPts val="0"/>
              </a:spcAft>
              <a:buFontTx/>
              <a:buChar char="•"/>
            </a:pPr>
            <a:r>
              <a:rPr lang="en-GB" sz="2800" b="1" dirty="0">
                <a:latin typeface="Constantia" pitchFamily="18" charset="0"/>
              </a:rPr>
              <a:t>Summary</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Outline</a:t>
            </a:r>
            <a:endParaRPr lang="en-GB" sz="3200" dirty="0">
              <a:solidFill>
                <a:srgbClr val="1F497D"/>
              </a:solidFill>
              <a:latin typeface="Constantia" pitchFamily="18" charset="0"/>
            </a:endParaRPr>
          </a:p>
        </p:txBody>
      </p:sp>
    </p:spTree>
    <p:extLst>
      <p:ext uri="{BB962C8B-B14F-4D97-AF65-F5344CB8AC3E}">
        <p14:creationId xmlns:p14="http://schemas.microsoft.com/office/powerpoint/2010/main" val="17168038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5767" name="Picture 7" descr="file://///afs/cern.ch/user/s/sbh/public/b.png"/>
          <p:cNvPicPr>
            <a:picLocks noChangeAspect="1" noChangeArrowheads="1"/>
          </p:cNvPicPr>
          <p:nvPr/>
        </p:nvPicPr>
        <p:blipFill rotWithShape="1">
          <a:blip r:embed="rId3">
            <a:extLst>
              <a:ext uri="{28A0092B-C50C-407E-A947-70E740481C1C}">
                <a14:useLocalDpi xmlns:a14="http://schemas.microsoft.com/office/drawing/2010/main" val="0"/>
              </a:ext>
            </a:extLst>
          </a:blip>
          <a:srcRect l="1350" t="9251" r="1245" b="10677"/>
          <a:stretch/>
        </p:blipFill>
        <p:spPr bwMode="auto">
          <a:xfrm>
            <a:off x="1017815" y="2033588"/>
            <a:ext cx="3111274" cy="2786062"/>
          </a:xfrm>
          <a:prstGeom prst="rect">
            <a:avLst/>
          </a:prstGeom>
          <a:noFill/>
          <a:extLst>
            <a:ext uri="{909E8E84-426E-40DD-AFC4-6F175D3DCCD1}">
              <a14:hiddenFill xmlns:a14="http://schemas.microsoft.com/office/drawing/2010/main">
                <a:solidFill>
                  <a:srgbClr val="FFFFFF"/>
                </a:solidFill>
              </a14:hiddenFill>
            </a:ext>
          </a:extLst>
        </p:spPr>
      </p:pic>
      <p:sp>
        <p:nvSpPr>
          <p:cNvPr id="885768" name="Text Box 8"/>
          <p:cNvSpPr txBox="1">
            <a:spLocks noChangeArrowheads="1"/>
          </p:cNvSpPr>
          <p:nvPr/>
        </p:nvSpPr>
        <p:spPr bwMode="auto">
          <a:xfrm>
            <a:off x="1829543" y="2810920"/>
            <a:ext cx="349776"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62" b="1">
                <a:latin typeface="Constantia" panose="02030602050306030303" pitchFamily="18" charset="0"/>
              </a:rPr>
              <a:t>2.</a:t>
            </a:r>
          </a:p>
        </p:txBody>
      </p:sp>
      <p:sp>
        <p:nvSpPr>
          <p:cNvPr id="885769" name="Text Box 9"/>
          <p:cNvSpPr txBox="1">
            <a:spLocks noChangeArrowheads="1"/>
          </p:cNvSpPr>
          <p:nvPr/>
        </p:nvSpPr>
        <p:spPr bwMode="auto">
          <a:xfrm>
            <a:off x="2659993" y="2810920"/>
            <a:ext cx="324128"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62" b="1">
                <a:latin typeface="Constantia" panose="02030602050306030303" pitchFamily="18" charset="0"/>
              </a:rPr>
              <a:t>1.</a:t>
            </a:r>
          </a:p>
        </p:txBody>
      </p:sp>
      <p:pic>
        <p:nvPicPr>
          <p:cNvPr id="885770" name="Picture 10" descr="SingleBatchTransferCarliPic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5078" y="4962572"/>
            <a:ext cx="7666892" cy="1719582"/>
          </a:xfrm>
          <a:prstGeom prst="rect">
            <a:avLst/>
          </a:prstGeom>
          <a:noFill/>
          <a:extLst>
            <a:ext uri="{909E8E84-426E-40DD-AFC4-6F175D3DCCD1}">
              <a14:hiddenFill xmlns:a14="http://schemas.microsoft.com/office/drawing/2010/main">
                <a:solidFill>
                  <a:srgbClr val="FFFFFF"/>
                </a:solidFill>
              </a14:hiddenFill>
            </a:ext>
          </a:extLst>
        </p:spPr>
      </p:pic>
      <p:sp>
        <p:nvSpPr>
          <p:cNvPr id="885771" name="Text Box 11"/>
          <p:cNvSpPr txBox="1">
            <a:spLocks noChangeArrowheads="1"/>
          </p:cNvSpPr>
          <p:nvPr/>
        </p:nvSpPr>
        <p:spPr bwMode="auto">
          <a:xfrm>
            <a:off x="1969478" y="5357813"/>
            <a:ext cx="349776"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62" b="1" dirty="0">
                <a:latin typeface="Constantia" panose="02030602050306030303" pitchFamily="18" charset="0"/>
              </a:rPr>
              <a:t>2.</a:t>
            </a:r>
          </a:p>
        </p:txBody>
      </p:sp>
      <p:sp>
        <p:nvSpPr>
          <p:cNvPr id="885772" name="Text Box 12"/>
          <p:cNvSpPr txBox="1">
            <a:spLocks noChangeArrowheads="1"/>
          </p:cNvSpPr>
          <p:nvPr/>
        </p:nvSpPr>
        <p:spPr bwMode="auto">
          <a:xfrm>
            <a:off x="1350214" y="5348288"/>
            <a:ext cx="324128" cy="348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662" b="1" dirty="0">
                <a:latin typeface="Constantia" panose="02030602050306030303" pitchFamily="18" charset="0"/>
              </a:rPr>
              <a:t>1.</a:t>
            </a:r>
          </a:p>
        </p:txBody>
      </p:sp>
      <p:sp>
        <p:nvSpPr>
          <p:cNvPr id="885773" name="Rectangle 13"/>
          <p:cNvSpPr>
            <a:spLocks noChangeArrowheads="1"/>
          </p:cNvSpPr>
          <p:nvPr/>
        </p:nvSpPr>
        <p:spPr bwMode="auto">
          <a:xfrm>
            <a:off x="4360984" y="2085975"/>
            <a:ext cx="4360985" cy="2733675"/>
          </a:xfrm>
          <a:prstGeom prst="rect">
            <a:avLst/>
          </a:prstGeom>
          <a:solidFill>
            <a:schemeClr val="accent1">
              <a:lumMod val="40000"/>
              <a:lumOff val="60000"/>
            </a:schemeClr>
          </a:solidFill>
          <a:ln>
            <a:noFill/>
          </a:ln>
          <a:effectLst/>
        </p:spPr>
        <p:txBody>
          <a:bodyPr/>
          <a:lstStyle>
            <a:lvl1pPr marL="363538" indent="-363538" algn="l">
              <a:spcBef>
                <a:spcPct val="20000"/>
              </a:spcBef>
              <a:buChar char="•"/>
              <a:defRPr sz="3200">
                <a:solidFill>
                  <a:schemeClr val="tx1"/>
                </a:solidFill>
                <a:latin typeface="Times New Roman" panose="02020603050405020304" pitchFamily="18" charset="0"/>
              </a:defRPr>
            </a:lvl1pPr>
            <a:lvl2pPr marL="828675" indent="-285750" algn="l">
              <a:spcBef>
                <a:spcPct val="20000"/>
              </a:spcBef>
              <a:buChar char="–"/>
              <a:defRPr sz="2800">
                <a:solidFill>
                  <a:schemeClr val="tx1"/>
                </a:solidFill>
                <a:latin typeface="Times New Roman" panose="02020603050405020304" pitchFamily="18" charset="0"/>
              </a:defRPr>
            </a:lvl2pPr>
            <a:lvl3pPr marL="1236663" indent="-228600" algn="l">
              <a:spcBef>
                <a:spcPct val="20000"/>
              </a:spcBef>
              <a:buChar char="•"/>
              <a:defRPr sz="2400">
                <a:solidFill>
                  <a:schemeClr val="tx1"/>
                </a:solidFill>
                <a:latin typeface="Times New Roman" panose="02020603050405020304" pitchFamily="18" charset="0"/>
              </a:defRPr>
            </a:lvl3pPr>
            <a:lvl4pPr marL="164465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FontTx/>
              <a:buNone/>
            </a:pPr>
            <a:r>
              <a:rPr lang="en-GB" altLang="en-US" sz="1800" b="1" dirty="0">
                <a:latin typeface="Constantia" panose="02030602050306030303" pitchFamily="18" charset="0"/>
              </a:rPr>
              <a:t>1.	Add </a:t>
            </a:r>
            <a:r>
              <a:rPr lang="en-GB" altLang="en-US" sz="1800" b="1" i="1" dirty="0">
                <a:latin typeface="Constantia" panose="02030602050306030303" pitchFamily="18" charset="0"/>
              </a:rPr>
              <a:t>h</a:t>
            </a:r>
            <a:r>
              <a:rPr lang="en-GB" altLang="en-US" sz="1800" b="1" dirty="0">
                <a:latin typeface="Constantia" panose="02030602050306030303" pitchFamily="18" charset="0"/>
              </a:rPr>
              <a:t>1 component such that bunches approach to 245 ns (small spacing) </a:t>
            </a:r>
            <a:r>
              <a:rPr lang="en-GB" altLang="en-US" sz="1800" b="1" dirty="0">
                <a:latin typeface="Constantia" panose="02030602050306030303" pitchFamily="18" charset="0"/>
                <a:cs typeface="Times New Roman" panose="02020603050405020304" pitchFamily="18" charset="0"/>
              </a:rPr>
              <a:t>→ big spacing becomes </a:t>
            </a:r>
            <a:r>
              <a:rPr lang="en-GB" altLang="en-US" sz="1800" b="1" dirty="0">
                <a:solidFill>
                  <a:srgbClr val="C0504D"/>
                </a:solidFill>
                <a:latin typeface="Constantia" panose="02030602050306030303" pitchFamily="18" charset="0"/>
                <a:cs typeface="Times New Roman" panose="02020603050405020304" pitchFamily="18" charset="0"/>
              </a:rPr>
              <a:t>327 ns</a:t>
            </a:r>
          </a:p>
          <a:p>
            <a:pPr>
              <a:buFontTx/>
              <a:buNone/>
            </a:pPr>
            <a:r>
              <a:rPr lang="en-GB" altLang="en-US" sz="1800" b="1" dirty="0">
                <a:latin typeface="Constantia" panose="02030602050306030303" pitchFamily="18" charset="0"/>
                <a:cs typeface="Times New Roman" panose="02020603050405020304" pitchFamily="18" charset="0"/>
              </a:rPr>
              <a:t>2.	Synchronize on </a:t>
            </a:r>
            <a:r>
              <a:rPr lang="en-GB" altLang="en-US" sz="1800" b="1" i="1" dirty="0">
                <a:latin typeface="Constantia" panose="02030602050306030303" pitchFamily="18" charset="0"/>
                <a:cs typeface="Times New Roman" panose="02020603050405020304" pitchFamily="18" charset="0"/>
              </a:rPr>
              <a:t>h</a:t>
            </a:r>
            <a:r>
              <a:rPr lang="en-GB" altLang="en-US" sz="1800" b="1" dirty="0">
                <a:latin typeface="Constantia" panose="02030602050306030303" pitchFamily="18" charset="0"/>
                <a:cs typeface="Times New Roman" panose="02020603050405020304" pitchFamily="18" charset="0"/>
              </a:rPr>
              <a:t>1 to the PS</a:t>
            </a:r>
          </a:p>
          <a:p>
            <a:pPr>
              <a:buFontTx/>
              <a:buNone/>
            </a:pPr>
            <a:r>
              <a:rPr lang="en-GB" altLang="en-US" sz="1800" b="1" dirty="0">
                <a:latin typeface="Constantia" panose="02030602050306030303" pitchFamily="18" charset="0"/>
                <a:cs typeface="Times New Roman" panose="02020603050405020304" pitchFamily="18" charset="0"/>
              </a:rPr>
              <a:t>3.	Trigger extraction kicker in-between the small spacing</a:t>
            </a:r>
          </a:p>
          <a:p>
            <a:pPr>
              <a:buFontTx/>
              <a:buNone/>
            </a:pPr>
            <a:r>
              <a:rPr lang="en-GB" altLang="en-US" sz="1800" b="1" dirty="0">
                <a:latin typeface="Constantia" panose="02030602050306030303" pitchFamily="18" charset="0"/>
                <a:cs typeface="Times New Roman" panose="02020603050405020304" pitchFamily="18" charset="0"/>
              </a:rPr>
              <a:t>4.	</a:t>
            </a:r>
            <a:r>
              <a:rPr lang="en-GB" altLang="en-US" sz="1800" b="1" dirty="0">
                <a:solidFill>
                  <a:srgbClr val="C0504D"/>
                </a:solidFill>
                <a:latin typeface="Constantia" panose="02030602050306030303" pitchFamily="18" charset="0"/>
                <a:cs typeface="Times New Roman" panose="02020603050405020304" pitchFamily="18" charset="0"/>
              </a:rPr>
              <a:t>Eject two bunches per ring at a distance of 327 ns</a:t>
            </a:r>
          </a:p>
        </p:txBody>
      </p:sp>
      <p:sp>
        <p:nvSpPr>
          <p:cNvPr id="12"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adjust bunch spacing</a:t>
            </a:r>
            <a:endParaRPr lang="en-GB" sz="3200" dirty="0">
              <a:solidFill>
                <a:srgbClr val="1F497D"/>
              </a:solidFill>
              <a:latin typeface="Constantia" pitchFamily="18" charset="0"/>
            </a:endParaRPr>
          </a:p>
        </p:txBody>
      </p:sp>
      <p:sp>
        <p:nvSpPr>
          <p:cNvPr id="13" name="Rectangle 7"/>
          <p:cNvSpPr>
            <a:spLocks noChangeArrowheads="1"/>
          </p:cNvSpPr>
          <p:nvPr/>
        </p:nvSpPr>
        <p:spPr bwMode="auto">
          <a:xfrm>
            <a:off x="539750" y="657225"/>
            <a:ext cx="8064500" cy="838200"/>
          </a:xfrm>
          <a:prstGeom prst="rect">
            <a:avLst/>
          </a:prstGeom>
          <a:noFill/>
          <a:ln w="9525">
            <a:noFill/>
            <a:miter lim="800000"/>
            <a:headEnd/>
            <a:tailEnd/>
          </a:ln>
          <a:effectLst/>
        </p:spPr>
        <p:txBody>
          <a:bodyPr/>
          <a:lstStyle/>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Was used at CERN PSB-to-PS to transfer 2 bunches at once</a:t>
            </a:r>
          </a:p>
          <a:p>
            <a:pPr marL="457200" indent="-4572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Circumference ratio </a:t>
            </a:r>
            <a:r>
              <a:rPr lang="en-GB" sz="2100" b="1" i="1" dirty="0">
                <a:latin typeface="Constantia" pitchFamily="18" charset="0"/>
                <a:cs typeface="Times New Roman" pitchFamily="18" charset="0"/>
                <a:sym typeface="Wingdings" pitchFamily="2" charset="2"/>
              </a:rPr>
              <a:t>C</a:t>
            </a:r>
            <a:r>
              <a:rPr lang="en-GB" sz="2100" b="1" baseline="-25000" dirty="0">
                <a:latin typeface="Constantia" pitchFamily="18" charset="0"/>
                <a:cs typeface="Times New Roman" pitchFamily="18" charset="0"/>
                <a:sym typeface="Wingdings" pitchFamily="2" charset="2"/>
              </a:rPr>
              <a:t>PS</a:t>
            </a:r>
            <a:r>
              <a:rPr lang="en-GB" sz="2100" b="1" dirty="0">
                <a:latin typeface="Constantia" pitchFamily="18" charset="0"/>
                <a:cs typeface="Times New Roman" pitchFamily="18" charset="0"/>
                <a:sym typeface="Wingdings" pitchFamily="2" charset="2"/>
              </a:rPr>
              <a:t>/</a:t>
            </a:r>
            <a:r>
              <a:rPr lang="en-GB" sz="2100" b="1" i="1" dirty="0">
                <a:latin typeface="Constantia" pitchFamily="18" charset="0"/>
                <a:cs typeface="Times New Roman" pitchFamily="18" charset="0"/>
                <a:sym typeface="Wingdings" pitchFamily="2" charset="2"/>
              </a:rPr>
              <a:t>C</a:t>
            </a:r>
            <a:r>
              <a:rPr lang="en-GB" sz="2100" b="1" baseline="-25000" dirty="0">
                <a:latin typeface="Constantia" pitchFamily="18" charset="0"/>
                <a:cs typeface="Times New Roman" pitchFamily="18" charset="0"/>
                <a:sym typeface="Wingdings" pitchFamily="2" charset="2"/>
              </a:rPr>
              <a:t>PSB</a:t>
            </a:r>
            <a:r>
              <a:rPr lang="en-GB" sz="2100" b="1" dirty="0">
                <a:latin typeface="Constantia" pitchFamily="18" charset="0"/>
                <a:cs typeface="Times New Roman" pitchFamily="18" charset="0"/>
                <a:sym typeface="Wingdings" pitchFamily="2" charset="2"/>
              </a:rPr>
              <a:t> = 4</a:t>
            </a:r>
          </a:p>
          <a:p>
            <a:pPr marL="457200" indent="-4572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Ratio virtually moved to 2/7: use </a:t>
            </a:r>
            <a:r>
              <a:rPr lang="en-GB" sz="2100" b="1" i="1" dirty="0" err="1">
                <a:solidFill>
                  <a:srgbClr val="1F497D"/>
                </a:solidFill>
                <a:latin typeface="Constantia" pitchFamily="18" charset="0"/>
                <a:cs typeface="Times New Roman" pitchFamily="18" charset="0"/>
                <a:sym typeface="Wingdings" pitchFamily="2" charset="2"/>
              </a:rPr>
              <a:t>h</a:t>
            </a:r>
            <a:r>
              <a:rPr lang="en-GB" sz="2100" b="1" baseline="-25000" dirty="0" err="1">
                <a:solidFill>
                  <a:srgbClr val="1F497D"/>
                </a:solidFill>
                <a:latin typeface="Constantia" pitchFamily="18" charset="0"/>
                <a:cs typeface="Times New Roman" pitchFamily="18" charset="0"/>
                <a:sym typeface="Wingdings" pitchFamily="2" charset="2"/>
              </a:rPr>
              <a:t>RF</a:t>
            </a:r>
            <a:r>
              <a:rPr lang="en-GB" sz="2100" b="1" dirty="0">
                <a:solidFill>
                  <a:srgbClr val="1F497D"/>
                </a:solidFill>
                <a:latin typeface="Constantia" pitchFamily="18" charset="0"/>
                <a:cs typeface="Times New Roman" pitchFamily="18" charset="0"/>
                <a:sym typeface="Wingdings" pitchFamily="2" charset="2"/>
              </a:rPr>
              <a:t> = 2 + 1</a:t>
            </a:r>
          </a:p>
        </p:txBody>
      </p:sp>
      <p:sp>
        <p:nvSpPr>
          <p:cNvPr id="3" name="Rectangle 2"/>
          <p:cNvSpPr/>
          <p:nvPr/>
        </p:nvSpPr>
        <p:spPr>
          <a:xfrm>
            <a:off x="1829543" y="4962572"/>
            <a:ext cx="992514" cy="395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512278" y="4867684"/>
            <a:ext cx="1469096" cy="584775"/>
          </a:xfrm>
          <a:prstGeom prst="rect">
            <a:avLst/>
          </a:prstGeom>
          <a:noFill/>
        </p:spPr>
        <p:txBody>
          <a:bodyPr wrap="square" rtlCol="0">
            <a:spAutoFit/>
          </a:bodyPr>
          <a:lstStyle/>
          <a:p>
            <a:pPr algn="ctr"/>
            <a:r>
              <a:rPr lang="en-GB" sz="1600" b="1" dirty="0">
                <a:latin typeface="Constantia" panose="02030602050306030303" pitchFamily="18" charset="0"/>
              </a:rPr>
              <a:t>Next bunch ejected</a:t>
            </a:r>
            <a:endParaRPr lang="en-US" sz="1600" b="1" dirty="0">
              <a:latin typeface="Constantia" panose="02030602050306030303" pitchFamily="18" charset="0"/>
            </a:endParaRPr>
          </a:p>
        </p:txBody>
      </p:sp>
      <p:sp>
        <p:nvSpPr>
          <p:cNvPr id="4" name="Rectangle 3"/>
          <p:cNvSpPr/>
          <p:nvPr/>
        </p:nvSpPr>
        <p:spPr>
          <a:xfrm>
            <a:off x="2935821" y="5206781"/>
            <a:ext cx="1179160" cy="587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778754" y="5112629"/>
            <a:ext cx="1765886" cy="584775"/>
          </a:xfrm>
          <a:prstGeom prst="rect">
            <a:avLst/>
          </a:prstGeom>
          <a:noFill/>
        </p:spPr>
        <p:txBody>
          <a:bodyPr wrap="square" rtlCol="0">
            <a:spAutoFit/>
          </a:bodyPr>
          <a:lstStyle/>
          <a:p>
            <a:pPr algn="ctr"/>
            <a:r>
              <a:rPr lang="en-GB" sz="1600" b="1" dirty="0">
                <a:latin typeface="Constantia" panose="02030602050306030303" pitchFamily="18" charset="0"/>
              </a:rPr>
              <a:t>Short gap for ejection kicker</a:t>
            </a:r>
            <a:endParaRPr lang="en-US" sz="1600" b="1" dirty="0">
              <a:latin typeface="Constantia" panose="02030602050306030303" pitchFamily="18" charset="0"/>
            </a:endParaRPr>
          </a:p>
        </p:txBody>
      </p:sp>
      <p:cxnSp>
        <p:nvCxnSpPr>
          <p:cNvPr id="6" name="Straight Arrow Connector 5"/>
          <p:cNvCxnSpPr/>
          <p:nvPr/>
        </p:nvCxnSpPr>
        <p:spPr>
          <a:xfrm flipH="1" flipV="1">
            <a:off x="2407921" y="3779521"/>
            <a:ext cx="646031" cy="1380152"/>
          </a:xfrm>
          <a:prstGeom prst="straightConnector1">
            <a:avLst/>
          </a:prstGeom>
          <a:ln w="15875">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541476" y="6096000"/>
            <a:ext cx="1313474" cy="6052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5775" name="Text Box 15"/>
          <p:cNvSpPr txBox="1">
            <a:spLocks noChangeArrowheads="1"/>
          </p:cNvSpPr>
          <p:nvPr/>
        </p:nvSpPr>
        <p:spPr bwMode="auto">
          <a:xfrm>
            <a:off x="7166708" y="6376580"/>
            <a:ext cx="161778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en-US" altLang="en-US" sz="1200" b="1" dirty="0">
                <a:latin typeface="Constantia" panose="02030602050306030303" pitchFamily="18" charset="0"/>
              </a:rPr>
              <a:t>Christian Carli</a:t>
            </a:r>
          </a:p>
        </p:txBody>
      </p:sp>
      <p:sp>
        <p:nvSpPr>
          <p:cNvPr id="22" name="TextBox 21"/>
          <p:cNvSpPr txBox="1"/>
          <p:nvPr/>
        </p:nvSpPr>
        <p:spPr>
          <a:xfrm>
            <a:off x="5140005" y="6024049"/>
            <a:ext cx="2507910" cy="584775"/>
          </a:xfrm>
          <a:prstGeom prst="rect">
            <a:avLst/>
          </a:prstGeom>
          <a:noFill/>
        </p:spPr>
        <p:txBody>
          <a:bodyPr wrap="square" rtlCol="0">
            <a:spAutoFit/>
          </a:bodyPr>
          <a:lstStyle/>
          <a:p>
            <a:pPr algn="ctr"/>
            <a:r>
              <a:rPr lang="en-GB" sz="1600" b="1" dirty="0">
                <a:latin typeface="Constantia" panose="02030602050306030303" pitchFamily="18" charset="0"/>
              </a:rPr>
              <a:t>Spacing larger than </a:t>
            </a:r>
            <a:r>
              <a:rPr lang="en-GB" sz="1600" b="1" i="1" dirty="0">
                <a:latin typeface="Constantia" panose="02030602050306030303" pitchFamily="18" charset="0"/>
              </a:rPr>
              <a:t>C</a:t>
            </a:r>
            <a:r>
              <a:rPr lang="en-GB" sz="1600" b="1" baseline="-25000" dirty="0">
                <a:latin typeface="Constantia" panose="02030602050306030303" pitchFamily="18" charset="0"/>
              </a:rPr>
              <a:t>PSB</a:t>
            </a:r>
            <a:r>
              <a:rPr lang="en-GB" sz="1600" b="1" dirty="0">
                <a:latin typeface="Constantia" panose="02030602050306030303" pitchFamily="18" charset="0"/>
              </a:rPr>
              <a:t>/2 </a:t>
            </a:r>
            <a:r>
              <a:rPr lang="en-GB" sz="1600" b="1" dirty="0">
                <a:latin typeface="Constantia" panose="02030602050306030303" pitchFamily="18" charset="0"/>
                <a:sym typeface="Symbol" panose="05050102010706020507" pitchFamily="18" charset="2"/>
              </a:rPr>
              <a:t> </a:t>
            </a:r>
            <a:r>
              <a:rPr lang="en-GB" sz="1600" b="1" i="1" dirty="0" err="1">
                <a:latin typeface="Constantia" panose="02030602050306030303" pitchFamily="18" charset="0"/>
                <a:sym typeface="Symbol" panose="05050102010706020507" pitchFamily="18" charset="2"/>
              </a:rPr>
              <a:t>h</a:t>
            </a:r>
            <a:r>
              <a:rPr lang="en-GB" sz="1600" b="1" baseline="-25000" dirty="0" err="1">
                <a:latin typeface="Constantia" panose="02030602050306030303" pitchFamily="18" charset="0"/>
                <a:sym typeface="Symbol" panose="05050102010706020507" pitchFamily="18" charset="2"/>
              </a:rPr>
              <a:t>PS</a:t>
            </a:r>
            <a:r>
              <a:rPr lang="en-GB" sz="1600" b="1" dirty="0">
                <a:latin typeface="Constantia" panose="02030602050306030303" pitchFamily="18" charset="0"/>
                <a:sym typeface="Symbol" panose="05050102010706020507" pitchFamily="18" charset="2"/>
              </a:rPr>
              <a:t> = 7, </a:t>
            </a:r>
            <a:r>
              <a:rPr lang="en-GB" sz="1600" b="1" i="1" dirty="0">
                <a:latin typeface="Constantia" panose="02030602050306030303" pitchFamily="18" charset="0"/>
                <a:sym typeface="Symbol" panose="05050102010706020507" pitchFamily="18" charset="2"/>
              </a:rPr>
              <a:t>C</a:t>
            </a:r>
            <a:r>
              <a:rPr lang="en-GB" sz="1600" b="1" baseline="-25000" dirty="0">
                <a:latin typeface="Constantia" panose="02030602050306030303" pitchFamily="18" charset="0"/>
                <a:sym typeface="Symbol" panose="05050102010706020507" pitchFamily="18" charset="2"/>
              </a:rPr>
              <a:t>PS</a:t>
            </a:r>
            <a:r>
              <a:rPr lang="en-GB" sz="1600" b="1" dirty="0">
                <a:latin typeface="Constantia" panose="02030602050306030303" pitchFamily="18" charset="0"/>
                <a:sym typeface="Symbol" panose="05050102010706020507" pitchFamily="18" charset="2"/>
              </a:rPr>
              <a:t>/7</a:t>
            </a:r>
            <a:endParaRPr lang="en-US" sz="1600" b="1" dirty="0">
              <a:latin typeface="Constantia" panose="02030602050306030303" pitchFamily="18" charset="0"/>
            </a:endParaRPr>
          </a:p>
        </p:txBody>
      </p:sp>
    </p:spTree>
    <p:extLst>
      <p:ext uri="{BB962C8B-B14F-4D97-AF65-F5344CB8AC3E}">
        <p14:creationId xmlns:p14="http://schemas.microsoft.com/office/powerpoint/2010/main" val="14590237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ext, letter&#10;&#10;Description automatically generated">
            <a:extLst>
              <a:ext uri="{FF2B5EF4-FFF2-40B4-BE49-F238E27FC236}">
                <a16:creationId xmlns:a16="http://schemas.microsoft.com/office/drawing/2014/main" id="{C22FD931-0DCA-423A-9223-930BC4816C04}"/>
              </a:ext>
            </a:extLst>
          </p:cNvPr>
          <p:cNvPicPr>
            <a:picLocks noChangeAspect="1"/>
          </p:cNvPicPr>
          <p:nvPr/>
        </p:nvPicPr>
        <p:blipFill>
          <a:blip r:embed="rId2"/>
          <a:stretch>
            <a:fillRect/>
          </a:stretch>
        </p:blipFill>
        <p:spPr>
          <a:xfrm>
            <a:off x="800028" y="1931048"/>
            <a:ext cx="3715954" cy="1303212"/>
          </a:xfrm>
          <a:prstGeom prst="rect">
            <a:avLst/>
          </a:prstGeom>
        </p:spPr>
      </p:pic>
      <p:pic>
        <p:nvPicPr>
          <p:cNvPr id="17" name="Picture 16" descr="A picture containing shape&#10;&#10;Description automatically generated">
            <a:extLst>
              <a:ext uri="{FF2B5EF4-FFF2-40B4-BE49-F238E27FC236}">
                <a16:creationId xmlns:a16="http://schemas.microsoft.com/office/drawing/2014/main" id="{96ADD503-6B11-4D67-B1DE-F8A9A8907C81}"/>
              </a:ext>
            </a:extLst>
          </p:cNvPr>
          <p:cNvPicPr>
            <a:picLocks noChangeAspect="1"/>
          </p:cNvPicPr>
          <p:nvPr/>
        </p:nvPicPr>
        <p:blipFill rotWithShape="1">
          <a:blip r:embed="rId3">
            <a:clrChange>
              <a:clrFrom>
                <a:srgbClr val="FFFFFF"/>
              </a:clrFrom>
              <a:clrTo>
                <a:srgbClr val="FFFFFF">
                  <a:alpha val="0"/>
                </a:srgbClr>
              </a:clrTo>
            </a:clrChange>
          </a:blip>
          <a:srcRect l="65050"/>
          <a:stretch/>
        </p:blipFill>
        <p:spPr>
          <a:xfrm>
            <a:off x="7434063" y="5881619"/>
            <a:ext cx="1397870" cy="581117"/>
          </a:xfrm>
          <a:prstGeom prst="rect">
            <a:avLst/>
          </a:prstGeom>
        </p:spPr>
      </p:pic>
      <p:sp>
        <p:nvSpPr>
          <p:cNvPr id="9" name="Rectangle 8"/>
          <p:cNvSpPr/>
          <p:nvPr/>
        </p:nvSpPr>
        <p:spPr>
          <a:xfrm>
            <a:off x="922338" y="4390061"/>
            <a:ext cx="1516062"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7"/>
          <p:cNvSpPr>
            <a:spLocks noChangeArrowheads="1"/>
          </p:cNvSpPr>
          <p:nvPr/>
        </p:nvSpPr>
        <p:spPr bwMode="auto">
          <a:xfrm>
            <a:off x="539750" y="3682978"/>
            <a:ext cx="8064500" cy="533422"/>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The Hamiltonian describing the system becomes </a:t>
            </a:r>
          </a:p>
          <a:p>
            <a:pPr marL="342900" indent="-342900" algn="l">
              <a:spcBef>
                <a:spcPct val="20000"/>
              </a:spcBef>
              <a:buClr>
                <a:schemeClr val="tx1"/>
              </a:buClr>
              <a:buFont typeface="Arial" panose="020B0604020202020204" pitchFamily="34" charset="0"/>
              <a:buChar char="•"/>
            </a:pPr>
            <a:endParaRPr lang="en-GB" sz="2000" b="1" baseline="30000"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000" b="1" baseline="30000" dirty="0">
              <a:latin typeface="Constantia" pitchFamily="18" charset="0"/>
              <a:cs typeface="Times New Roman" pitchFamily="18" charset="0"/>
              <a:sym typeface="Wingdings" pitchFamily="2" charset="2"/>
            </a:endParaRP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general non-linearity</a:t>
            </a:r>
            <a:endParaRPr lang="en-GB" sz="3200" dirty="0">
              <a:solidFill>
                <a:srgbClr val="1F497D"/>
              </a:solidFill>
              <a:latin typeface="Constantia" pitchFamily="18" charset="0"/>
            </a:endParaRPr>
          </a:p>
        </p:txBody>
      </p:sp>
      <p:sp>
        <p:nvSpPr>
          <p:cNvPr id="14" name="Rectangle 7"/>
          <p:cNvSpPr>
            <a:spLocks noChangeArrowheads="1"/>
          </p:cNvSpPr>
          <p:nvPr/>
        </p:nvSpPr>
        <p:spPr bwMode="auto">
          <a:xfrm>
            <a:off x="540000" y="1230417"/>
            <a:ext cx="8064500"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Equations of motion</a:t>
            </a:r>
            <a:endParaRPr lang="en-US" sz="2000" b="1" dirty="0">
              <a:latin typeface="Constantia" pitchFamily="18" charset="0"/>
              <a:cs typeface="Times New Roman" pitchFamily="18" charset="0"/>
              <a:sym typeface="Wingdings" pitchFamily="2" charset="2"/>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47077" y="1904431"/>
            <a:ext cx="1271588" cy="1298415"/>
          </a:xfrm>
          <a:prstGeom prst="rect">
            <a:avLst/>
          </a:prstGeom>
        </p:spPr>
      </p:pic>
      <p:sp>
        <p:nvSpPr>
          <p:cNvPr id="20" name="Left-Right Arrow 19"/>
          <p:cNvSpPr/>
          <p:nvPr/>
        </p:nvSpPr>
        <p:spPr>
          <a:xfrm>
            <a:off x="4757842" y="2251184"/>
            <a:ext cx="1973158" cy="733316"/>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p:cNvSpPr txBox="1"/>
          <p:nvPr/>
        </p:nvSpPr>
        <p:spPr>
          <a:xfrm>
            <a:off x="4866705" y="2423163"/>
            <a:ext cx="1806135" cy="369332"/>
          </a:xfrm>
          <a:prstGeom prst="rect">
            <a:avLst/>
          </a:prstGeom>
          <a:noFill/>
        </p:spPr>
        <p:txBody>
          <a:bodyPr wrap="none" rtlCol="0">
            <a:spAutoFit/>
          </a:bodyPr>
          <a:lstStyle/>
          <a:p>
            <a:r>
              <a:rPr lang="en-GB" b="1" dirty="0">
                <a:solidFill>
                  <a:schemeClr val="bg1"/>
                </a:solidFill>
                <a:latin typeface="Constantia" panose="02030602050306030303" pitchFamily="18" charset="0"/>
              </a:rPr>
              <a:t>same structure</a:t>
            </a:r>
          </a:p>
        </p:txBody>
      </p:sp>
      <p:sp>
        <p:nvSpPr>
          <p:cNvPr id="15" name="Rectangle 7"/>
          <p:cNvSpPr>
            <a:spLocks noChangeArrowheads="1"/>
          </p:cNvSpPr>
          <p:nvPr/>
        </p:nvSpPr>
        <p:spPr bwMode="auto">
          <a:xfrm>
            <a:off x="539750" y="681591"/>
            <a:ext cx="8064500" cy="838200"/>
          </a:xfrm>
          <a:prstGeom prst="rect">
            <a:avLst/>
          </a:prstGeom>
          <a:noFill/>
          <a:ln w="9525">
            <a:noFill/>
            <a:miter lim="800000"/>
            <a:headEnd/>
            <a:tailEnd/>
          </a:ln>
          <a:effectLst/>
        </p:spPr>
        <p:txBody>
          <a:bodyPr/>
          <a:lstStyle/>
          <a:p>
            <a:pPr algn="l">
              <a:spcBef>
                <a:spcPct val="20000"/>
              </a:spcBef>
              <a:buClr>
                <a:schemeClr val="tx1"/>
              </a:buClr>
            </a:pPr>
            <a:r>
              <a:rPr lang="en-GB" sz="2400" b="1" dirty="0">
                <a:latin typeface="Constantia" pitchFamily="18" charset="0"/>
                <a:cs typeface="Times New Roman" pitchFamily="18" charset="0"/>
                <a:sym typeface="Wingdings" pitchFamily="2" charset="2"/>
              </a:rPr>
              <a:t>Replace                                          </a:t>
            </a:r>
            <a:r>
              <a:rPr lang="en-GB" sz="2400" b="1" dirty="0">
                <a:latin typeface="Constantia" pitchFamily="18" charset="0"/>
                <a:cs typeface="Times New Roman" pitchFamily="18" charset="0"/>
                <a:sym typeface="Symbol" panose="05050102010706020507" pitchFamily="18" charset="2"/>
              </a:rPr>
              <a:t>  </a:t>
            </a:r>
            <a:r>
              <a:rPr lang="en-GB" sz="2400" b="1" dirty="0">
                <a:solidFill>
                  <a:srgbClr val="C0504D"/>
                </a:solidFill>
                <a:latin typeface="Constantia" pitchFamily="18" charset="0"/>
                <a:cs typeface="Times New Roman" pitchFamily="18" charset="0"/>
                <a:sym typeface="Symbol" panose="05050102010706020507" pitchFamily="18" charset="2"/>
              </a:rPr>
              <a:t>arbitrary amplitude</a:t>
            </a:r>
            <a:r>
              <a:rPr lang="en-GB" sz="2400" b="1" dirty="0">
                <a:solidFill>
                  <a:srgbClr val="C0504D"/>
                </a:solidFill>
                <a:latin typeface="Constantia" pitchFamily="18" charset="0"/>
                <a:cs typeface="Times New Roman" pitchFamily="18" charset="0"/>
                <a:sym typeface="Wingdings" pitchFamily="2" charset="2"/>
              </a:rPr>
              <a:t> </a:t>
            </a:r>
            <a:endParaRPr lang="en-US" sz="2000" b="1" dirty="0">
              <a:solidFill>
                <a:srgbClr val="C0504D"/>
              </a:solidFill>
              <a:latin typeface="Constantia" pitchFamily="18" charset="0"/>
              <a:cs typeface="Times New Roman" pitchFamily="18" charset="0"/>
              <a:sym typeface="Wingdings" pitchFamily="2" charset="2"/>
            </a:endParaRP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12954" y="776268"/>
            <a:ext cx="2295546" cy="335044"/>
          </a:xfrm>
          <a:prstGeom prst="rect">
            <a:avLst/>
          </a:prstGeom>
        </p:spPr>
      </p:pic>
      <p:sp>
        <p:nvSpPr>
          <p:cNvPr id="16" name="Rectangle 15"/>
          <p:cNvSpPr/>
          <p:nvPr/>
        </p:nvSpPr>
        <p:spPr>
          <a:xfrm>
            <a:off x="2106202" y="663295"/>
            <a:ext cx="6112463" cy="4693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a:extLst>
              <a:ext uri="{FF2B5EF4-FFF2-40B4-BE49-F238E27FC236}">
                <a16:creationId xmlns:a16="http://schemas.microsoft.com/office/drawing/2014/main" id="{95758361-9919-43AF-A469-A07147D7AD08}"/>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950913" y="4431925"/>
            <a:ext cx="7277277" cy="707347"/>
          </a:xfrm>
          <a:prstGeom prst="rect">
            <a:avLst/>
          </a:prstGeom>
        </p:spPr>
      </p:pic>
    </p:spTree>
    <p:extLst>
      <p:ext uri="{BB962C8B-B14F-4D97-AF65-F5344CB8AC3E}">
        <p14:creationId xmlns:p14="http://schemas.microsoft.com/office/powerpoint/2010/main" val="4421174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2301240"/>
            <a:ext cx="8185150" cy="838200"/>
          </a:xfrm>
          <a:prstGeom prst="rect">
            <a:avLst/>
          </a:prstGeom>
          <a:noFill/>
          <a:ln w="9525">
            <a:noFill/>
            <a:miter lim="800000"/>
            <a:headEnd/>
            <a:tailEnd/>
          </a:ln>
          <a:effectLst/>
        </p:spPr>
        <p:txBody>
          <a:bodyPr/>
          <a:lstStyle/>
          <a:p>
            <a:pPr algn="l">
              <a:spcBef>
                <a:spcPct val="20000"/>
              </a:spcBef>
              <a:buClr>
                <a:schemeClr val="tx1"/>
              </a:buClr>
            </a:pPr>
            <a:r>
              <a:rPr lang="en-GB" sz="2100" b="1" dirty="0">
                <a:latin typeface="Constantia" pitchFamily="18" charset="0"/>
                <a:cs typeface="Times New Roman" pitchFamily="18" charset="0"/>
                <a:sym typeface="Wingdings" pitchFamily="2" charset="2"/>
              </a:rPr>
              <a:t>Using</a:t>
            </a: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8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1400" b="1" dirty="0">
              <a:latin typeface="Constantia" pitchFamily="18" charset="0"/>
              <a:cs typeface="Times New Roman" pitchFamily="18" charset="0"/>
              <a:sym typeface="Wingdings" pitchFamily="2" charset="2"/>
            </a:endParaRPr>
          </a:p>
          <a:p>
            <a:pPr algn="l">
              <a:spcBef>
                <a:spcPct val="20000"/>
              </a:spcBef>
              <a:buClr>
                <a:schemeClr val="tx1"/>
              </a:buClr>
            </a:pPr>
            <a:r>
              <a:rPr lang="en-GB" sz="2100" b="1" dirty="0">
                <a:latin typeface="Constantia" pitchFamily="18" charset="0"/>
                <a:cs typeface="Times New Roman" pitchFamily="18" charset="0"/>
                <a:sym typeface="Wingdings" pitchFamily="2" charset="2"/>
              </a:rPr>
              <a:t>The Hamiltonian can be rewritten, with RF potential </a:t>
            </a:r>
            <a:r>
              <a:rPr lang="en-GB" sz="2100" b="1" i="1" dirty="0">
                <a:latin typeface="Constantia" pitchFamily="18" charset="0"/>
                <a:cs typeface="Times New Roman" pitchFamily="18" charset="0"/>
                <a:sym typeface="Wingdings" pitchFamily="2" charset="2"/>
              </a:rPr>
              <a:t>W</a:t>
            </a:r>
            <a:r>
              <a:rPr lang="en-GB" sz="2100" b="1" dirty="0">
                <a:latin typeface="Constantia" pitchFamily="18" charset="0"/>
                <a:cs typeface="Times New Roman" pitchFamily="18" charset="0"/>
                <a:sym typeface="Wingdings" pitchFamily="2" charset="2"/>
              </a:rPr>
              <a:t>(</a:t>
            </a:r>
            <a:r>
              <a:rPr lang="en-GB" sz="2100" b="1" dirty="0">
                <a:latin typeface="Symbol" panose="05050102010706020507" pitchFamily="18" charset="2"/>
                <a:cs typeface="Times New Roman" pitchFamily="18" charset="0"/>
                <a:sym typeface="Wingdings" pitchFamily="2" charset="2"/>
              </a:rPr>
              <a:t>f</a:t>
            </a:r>
            <a:r>
              <a:rPr lang="en-GB" sz="2100" b="1" dirty="0">
                <a:latin typeface="Constantia" pitchFamily="18" charset="0"/>
                <a:cs typeface="Times New Roman" pitchFamily="18" charset="0"/>
                <a:sym typeface="Wingdings" pitchFamily="2" charset="2"/>
              </a:rPr>
              <a:t>)</a:t>
            </a: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p:pic>
        <p:nvPicPr>
          <p:cNvPr id="8" name="Picture 7" descr="Text&#10;&#10;Description automatically generated">
            <a:extLst>
              <a:ext uri="{FF2B5EF4-FFF2-40B4-BE49-F238E27FC236}">
                <a16:creationId xmlns:a16="http://schemas.microsoft.com/office/drawing/2014/main" id="{4B3ABD7C-8374-4597-80FF-968EE4E4370C}"/>
              </a:ext>
            </a:extLst>
          </p:cNvPr>
          <p:cNvPicPr>
            <a:picLocks noChangeAspect="1"/>
          </p:cNvPicPr>
          <p:nvPr/>
        </p:nvPicPr>
        <p:blipFill>
          <a:blip r:embed="rId2"/>
          <a:stretch>
            <a:fillRect/>
          </a:stretch>
        </p:blipFill>
        <p:spPr>
          <a:xfrm>
            <a:off x="1981105" y="2113231"/>
            <a:ext cx="2590894" cy="778241"/>
          </a:xfrm>
          <a:prstGeom prst="rect">
            <a:avLst/>
          </a:prstGeom>
        </p:spPr>
      </p:pic>
      <p:sp>
        <p:nvSpPr>
          <p:cNvPr id="4" name="Rectangle 3"/>
          <p:cNvSpPr/>
          <p:nvPr/>
        </p:nvSpPr>
        <p:spPr>
          <a:xfrm>
            <a:off x="503237" y="4001464"/>
            <a:ext cx="8137525" cy="1707501"/>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41199" y="4890366"/>
            <a:ext cx="4608000" cy="710965"/>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Arbitrary RF waveform</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04739" y="4087891"/>
            <a:ext cx="3489238" cy="916859"/>
          </a:xfrm>
          <a:prstGeom prst="rect">
            <a:avLst/>
          </a:prstGeom>
        </p:spPr>
      </p:pic>
      <p:sp>
        <p:nvSpPr>
          <p:cNvPr id="12" name="Rectangle 11">
            <a:extLst>
              <a:ext uri="{FF2B5EF4-FFF2-40B4-BE49-F238E27FC236}">
                <a16:creationId xmlns:a16="http://schemas.microsoft.com/office/drawing/2014/main" id="{D22E8546-60CD-4BA0-909A-93D63D978A3F}"/>
              </a:ext>
            </a:extLst>
          </p:cNvPr>
          <p:cNvSpPr/>
          <p:nvPr/>
        </p:nvSpPr>
        <p:spPr>
          <a:xfrm>
            <a:off x="922338" y="837236"/>
            <a:ext cx="1516062"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984121D7-F8D9-432F-902D-E19260768667}"/>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950913" y="879100"/>
            <a:ext cx="7277277" cy="707347"/>
          </a:xfrm>
          <a:prstGeom prst="rect">
            <a:avLst/>
          </a:prstGeom>
        </p:spPr>
      </p:pic>
    </p:spTree>
    <p:extLst>
      <p:ext uri="{BB962C8B-B14F-4D97-AF65-F5344CB8AC3E}">
        <p14:creationId xmlns:p14="http://schemas.microsoft.com/office/powerpoint/2010/main" val="36982417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Longitudinal beam manipulations</a:t>
            </a:r>
            <a:br>
              <a:rPr lang="en-US" sz="4800" b="1" dirty="0">
                <a:solidFill>
                  <a:srgbClr val="1F497D"/>
                </a:solidFill>
                <a:latin typeface="Constantia" pitchFamily="18" charset="0"/>
              </a:rPr>
            </a:br>
            <a:r>
              <a:rPr lang="en-US" sz="4800" b="1" dirty="0">
                <a:solidFill>
                  <a:srgbClr val="1F497D"/>
                </a:solidFill>
                <a:latin typeface="Constantia" pitchFamily="18" charset="0"/>
              </a:rPr>
              <a:t>using non-linearity</a:t>
            </a:r>
          </a:p>
        </p:txBody>
      </p:sp>
    </p:spTree>
    <p:extLst>
      <p:ext uri="{BB962C8B-B14F-4D97-AF65-F5344CB8AC3E}">
        <p14:creationId xmlns:p14="http://schemas.microsoft.com/office/powerpoint/2010/main" val="22894639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564083" y="798981"/>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Calculate aspect ratio of bucket trajectories</a:t>
            </a: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bg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bg1"/>
              </a:buClr>
            </a:pPr>
            <a:r>
              <a:rPr lang="en-GB" sz="2100" b="1" dirty="0">
                <a:latin typeface="Constantia" pitchFamily="18" charset="0"/>
                <a:cs typeface="Times New Roman" pitchFamily="18" charset="0"/>
                <a:sym typeface="Wingdings" pitchFamily="2" charset="2"/>
              </a:rPr>
              <a:t>Equating both sides gives</a:t>
            </a:r>
          </a:p>
          <a:p>
            <a:pPr marL="363538" indent="-363538" algn="l" defTabSz="711200">
              <a:spcBef>
                <a:spcPct val="20000"/>
              </a:spcBef>
              <a:buClr>
                <a:schemeClr val="bg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bg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bg1"/>
              </a:buClr>
            </a:pPr>
            <a:endParaRPr lang="en-GB" sz="1100" b="1" dirty="0">
              <a:latin typeface="Constantia" pitchFamily="18" charset="0"/>
              <a:cs typeface="Times New Roman" pitchFamily="18" charset="0"/>
              <a:sym typeface="Wingdings" pitchFamily="2" charset="2"/>
            </a:endParaRPr>
          </a:p>
          <a:p>
            <a:pPr algn="l" defTabSz="711200">
              <a:spcBef>
                <a:spcPct val="20000"/>
              </a:spcBef>
              <a:buClr>
                <a:schemeClr val="bg1"/>
              </a:buClr>
            </a:pPr>
            <a:r>
              <a:rPr lang="en-GB" sz="2100" b="1" dirty="0">
                <a:latin typeface="Constantia" pitchFamily="18" charset="0"/>
                <a:cs typeface="Times New Roman" pitchFamily="18" charset="0"/>
                <a:sym typeface="Wingdings" pitchFamily="2" charset="2"/>
              </a:rPr>
              <a:t>with emittance as</a:t>
            </a:r>
          </a:p>
          <a:p>
            <a:pPr algn="l" defTabSz="711200">
              <a:spcBef>
                <a:spcPct val="20000"/>
              </a:spcBef>
              <a:buClr>
                <a:schemeClr val="bg1"/>
              </a:buClr>
            </a:pPr>
            <a:endParaRPr lang="en-GB" sz="1200" b="1" dirty="0">
              <a:latin typeface="Constantia" pitchFamily="18" charset="0"/>
              <a:cs typeface="Times New Roman" pitchFamily="18" charset="0"/>
              <a:sym typeface="Wingdings" pitchFamily="2" charset="2"/>
            </a:endParaRPr>
          </a:p>
          <a:p>
            <a:pPr marL="342900" indent="-342900" algn="l" defTabSz="711200">
              <a:spcBef>
                <a:spcPct val="20000"/>
              </a:spcBef>
              <a:buFont typeface="Symbol" panose="05050102010706020507" pitchFamily="18" charset="2"/>
              <a:buChar char="®"/>
            </a:pPr>
            <a:r>
              <a:rPr lang="en-GB" sz="2100" b="1" dirty="0">
                <a:solidFill>
                  <a:srgbClr val="FF0000"/>
                </a:solidFill>
                <a:latin typeface="Constantia" pitchFamily="18" charset="0"/>
                <a:cs typeface="Times New Roman" pitchFamily="18" charset="0"/>
                <a:sym typeface="Wingdings" pitchFamily="2" charset="2"/>
              </a:rPr>
              <a:t>Not efficient at all</a:t>
            </a:r>
          </a:p>
          <a:p>
            <a:pPr marL="342900" indent="-342900" algn="l" defTabSz="711200">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16 times more RF voltage needed to cut bunch length in half</a:t>
            </a:r>
          </a:p>
        </p:txBody>
      </p:sp>
      <p:sp>
        <p:nvSpPr>
          <p:cNvPr id="7" name="Rectangle 6"/>
          <p:cNvSpPr/>
          <p:nvPr/>
        </p:nvSpPr>
        <p:spPr>
          <a:xfrm>
            <a:off x="2676526" y="4289083"/>
            <a:ext cx="3800474" cy="79153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Text&#10;&#10;Description automatically generated">
            <a:extLst>
              <a:ext uri="{FF2B5EF4-FFF2-40B4-BE49-F238E27FC236}">
                <a16:creationId xmlns:a16="http://schemas.microsoft.com/office/drawing/2014/main" id="{D1A7A05B-7AEC-442A-B01C-F6E73A1DCDF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737125" y="4333198"/>
            <a:ext cx="3665113" cy="696182"/>
          </a:xfrm>
          <a:prstGeom prst="rect">
            <a:avLst/>
          </a:prstGeom>
        </p:spPr>
      </p:pic>
      <p:pic>
        <p:nvPicPr>
          <p:cNvPr id="19" name="Picture 18" descr="Diagram&#10;&#10;Description automatically generated">
            <a:extLst>
              <a:ext uri="{FF2B5EF4-FFF2-40B4-BE49-F238E27FC236}">
                <a16:creationId xmlns:a16="http://schemas.microsoft.com/office/drawing/2014/main" id="{A42963F8-69F8-4B8C-AA83-E3057B3D01DE}"/>
              </a:ext>
            </a:extLst>
          </p:cNvPr>
          <p:cNvPicPr>
            <a:picLocks noChangeAspect="1"/>
          </p:cNvPicPr>
          <p:nvPr/>
        </p:nvPicPr>
        <p:blipFill>
          <a:blip r:embed="rId3"/>
          <a:stretch>
            <a:fillRect/>
          </a:stretch>
        </p:blipFill>
        <p:spPr>
          <a:xfrm>
            <a:off x="4553357" y="1489952"/>
            <a:ext cx="4269008" cy="1225663"/>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200" y="1171198"/>
            <a:ext cx="3557923" cy="2739600"/>
          </a:xfrm>
          <a:prstGeom prst="rect">
            <a:avLst/>
          </a:prstGeom>
        </p:spPr>
      </p:pic>
      <p:sp>
        <p:nvSpPr>
          <p:cNvPr id="12" name="Rectangle 11"/>
          <p:cNvSpPr/>
          <p:nvPr/>
        </p:nvSpPr>
        <p:spPr>
          <a:xfrm>
            <a:off x="7341674" y="5034025"/>
            <a:ext cx="1407559" cy="78083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Change RF voltage to change bunch length?</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41057" y="5293643"/>
            <a:ext cx="2784399" cy="261601"/>
          </a:xfrm>
          <a:prstGeom prst="rect">
            <a:avLst/>
          </a:prstGeom>
        </p:spPr>
      </p:pic>
      <p:pic>
        <p:nvPicPr>
          <p:cNvPr id="6" name="Picture 5"/>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86292" y="5079979"/>
            <a:ext cx="1254471" cy="651636"/>
          </a:xfrm>
          <a:prstGeom prst="rect">
            <a:avLst/>
          </a:prstGeom>
        </p:spPr>
      </p:pic>
      <p:sp>
        <p:nvSpPr>
          <p:cNvPr id="11" name="TextBox 10"/>
          <p:cNvSpPr txBox="1"/>
          <p:nvPr/>
        </p:nvSpPr>
        <p:spPr>
          <a:xfrm>
            <a:off x="6072020" y="5067828"/>
            <a:ext cx="590226" cy="584775"/>
          </a:xfrm>
          <a:prstGeom prst="rect">
            <a:avLst/>
          </a:prstGeom>
          <a:noFill/>
        </p:spPr>
        <p:txBody>
          <a:bodyPr wrap="none" rtlCol="0">
            <a:spAutoFit/>
          </a:bodyPr>
          <a:lstStyle/>
          <a:p>
            <a:r>
              <a:rPr lang="en-GB" sz="3200" b="1" dirty="0">
                <a:latin typeface="Constantia" panose="02030602050306030303" pitchFamily="18" charset="0"/>
                <a:sym typeface="Symbol" panose="05050102010706020507" pitchFamily="18" charset="2"/>
              </a:rPr>
              <a:t></a:t>
            </a:r>
            <a:endParaRPr lang="en-GB" sz="3200" b="1" dirty="0">
              <a:latin typeface="Constantia" panose="02030602050306030303" pitchFamily="18" charset="0"/>
            </a:endParaRPr>
          </a:p>
        </p:txBody>
      </p:sp>
      <p:sp>
        <p:nvSpPr>
          <p:cNvPr id="23" name="Oval 22"/>
          <p:cNvSpPr/>
          <p:nvPr/>
        </p:nvSpPr>
        <p:spPr>
          <a:xfrm>
            <a:off x="2183391" y="1984820"/>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670446" y="2352613"/>
            <a:ext cx="93085" cy="93085"/>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2047855" y="1633002"/>
            <a:ext cx="359394" cy="415498"/>
          </a:xfrm>
          <a:prstGeom prst="rect">
            <a:avLst/>
          </a:prstGeom>
        </p:spPr>
        <p:txBody>
          <a:bodyPr wrap="none">
            <a:spAutoFit/>
          </a:bodyPr>
          <a:lstStyle/>
          <a:p>
            <a:pPr algn="ctr"/>
            <a:r>
              <a:rPr lang="en-US" sz="2100" b="1" dirty="0">
                <a:latin typeface="Constantia" pitchFamily="18" charset="0"/>
              </a:rPr>
              <a:t>1.</a:t>
            </a:r>
            <a:endParaRPr lang="en-GB" sz="2100" b="1" dirty="0">
              <a:solidFill>
                <a:srgbClr val="FF0000"/>
              </a:solidFill>
              <a:latin typeface="Constantia" pitchFamily="18" charset="0"/>
            </a:endParaRPr>
          </a:p>
        </p:txBody>
      </p:sp>
      <p:sp>
        <p:nvSpPr>
          <p:cNvPr id="26" name="Rectangle 25"/>
          <p:cNvSpPr/>
          <p:nvPr/>
        </p:nvSpPr>
        <p:spPr>
          <a:xfrm>
            <a:off x="2552236" y="2387860"/>
            <a:ext cx="391454" cy="415498"/>
          </a:xfrm>
          <a:prstGeom prst="rect">
            <a:avLst/>
          </a:prstGeom>
        </p:spPr>
        <p:txBody>
          <a:bodyPr wrap="none">
            <a:spAutoFit/>
          </a:bodyPr>
          <a:lstStyle/>
          <a:p>
            <a:pPr algn="ctr"/>
            <a:r>
              <a:rPr lang="en-US" sz="2100" b="1" dirty="0">
                <a:latin typeface="Constantia" pitchFamily="18" charset="0"/>
              </a:rPr>
              <a:t>2.</a:t>
            </a:r>
            <a:endParaRPr lang="en-GB" sz="2100" b="1" dirty="0">
              <a:solidFill>
                <a:srgbClr val="FF0000"/>
              </a:solidFill>
              <a:latin typeface="Constantia" pitchFamily="18" charset="0"/>
            </a:endParaRPr>
          </a:p>
        </p:txBody>
      </p:sp>
      <p:cxnSp>
        <p:nvCxnSpPr>
          <p:cNvPr id="27" name="Straight Arrow Connector 26"/>
          <p:cNvCxnSpPr/>
          <p:nvPr/>
        </p:nvCxnSpPr>
        <p:spPr>
          <a:xfrm flipH="1">
            <a:off x="2271715" y="1797344"/>
            <a:ext cx="2228848" cy="21496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flipV="1">
            <a:off x="2747965" y="2402836"/>
            <a:ext cx="1752598" cy="12107"/>
          </a:xfrm>
          <a:prstGeom prst="straightConnector1">
            <a:avLst/>
          </a:prstGeom>
          <a:ln w="31750">
            <a:tailEnd type="triangl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91332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851338" y="671439"/>
            <a:ext cx="7897895"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Individual particles in matched bunch oscillate </a:t>
            </a:r>
            <a:r>
              <a:rPr lang="en-GB" sz="2100" b="1" dirty="0">
                <a:solidFill>
                  <a:srgbClr val="C0504D"/>
                </a:solidFill>
                <a:latin typeface="Constantia" pitchFamily="18" charset="0"/>
                <a:cs typeface="Times New Roman" pitchFamily="18" charset="0"/>
                <a:sym typeface="Wingdings" pitchFamily="2" charset="2"/>
              </a:rPr>
              <a:t>but no macroscopic motion</a:t>
            </a:r>
          </a:p>
          <a:p>
            <a:pPr marL="342900" indent="-342900" algn="l" defTabSz="711200">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Abruptly changing the RF voltage </a:t>
            </a:r>
            <a:r>
              <a:rPr lang="en-GB" sz="2100" b="1" dirty="0">
                <a:latin typeface="Constantia" pitchFamily="18" charset="0"/>
                <a:cs typeface="Times New Roman" pitchFamily="18" charset="0"/>
                <a:sym typeface="Wingdings" pitchFamily="2" charset="2"/>
              </a:rPr>
              <a:t>flips </a:t>
            </a:r>
            <a:r>
              <a:rPr lang="en-GB" sz="2100" b="1" dirty="0">
                <a:solidFill>
                  <a:srgbClr val="C0504D"/>
                </a:solidFill>
                <a:latin typeface="Constantia" pitchFamily="18" charset="0"/>
                <a:cs typeface="Times New Roman" pitchFamily="18" charset="0"/>
                <a:sym typeface="Wingdings" pitchFamily="2" charset="2"/>
              </a:rPr>
              <a:t>particles to new trajectories</a:t>
            </a: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endParaRPr lang="en-GB" sz="2100" b="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The bunch distribution seems to rotate</a:t>
            </a:r>
          </a:p>
          <a:p>
            <a:pPr marL="342900" indent="-342900" algn="l" defTabSz="711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Exchange of bunch length and momentum spread</a:t>
            </a:r>
          </a:p>
        </p:txBody>
      </p:sp>
      <p:pic>
        <p:nvPicPr>
          <p:cNvPr id="7" name="SFTPROInjectionMatched_compressed">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802800" y="2391603"/>
            <a:ext cx="3517975" cy="3474000"/>
          </a:xfrm>
          <a:prstGeom prst="rect">
            <a:avLst/>
          </a:prstGeom>
        </p:spPr>
      </p:pic>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Abrupt change of RF voltage</a:t>
            </a:r>
            <a:endParaRPr lang="en-GB" sz="3200" dirty="0">
              <a:solidFill>
                <a:srgbClr val="1F497D"/>
              </a:solidFill>
              <a:latin typeface="Constantia" pitchFamily="18" charset="0"/>
            </a:endParaRPr>
          </a:p>
        </p:txBody>
      </p:sp>
      <p:pic>
        <p:nvPicPr>
          <p:cNvPr id="6" name="SFTPROInjectionMissMatch_compressed">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4824000" y="2391603"/>
            <a:ext cx="3517975" cy="3474000"/>
          </a:xfrm>
          <a:prstGeom prst="rect">
            <a:avLst/>
          </a:prstGeom>
        </p:spPr>
      </p:pic>
      <p:sp>
        <p:nvSpPr>
          <p:cNvPr id="8" name="TextBox 7"/>
          <p:cNvSpPr txBox="1"/>
          <p:nvPr/>
        </p:nvSpPr>
        <p:spPr>
          <a:xfrm>
            <a:off x="1384299" y="2037467"/>
            <a:ext cx="2869201" cy="338554"/>
          </a:xfrm>
          <a:prstGeom prst="rect">
            <a:avLst/>
          </a:prstGeom>
          <a:noFill/>
        </p:spPr>
        <p:txBody>
          <a:bodyPr wrap="square" rtlCol="0">
            <a:spAutoFit/>
          </a:bodyPr>
          <a:lstStyle/>
          <a:p>
            <a:pPr algn="ctr"/>
            <a:r>
              <a:rPr lang="en-GB" sz="1600" b="1" dirty="0">
                <a:latin typeface="Constantia" panose="02030602050306030303" pitchFamily="18" charset="0"/>
              </a:rPr>
              <a:t>Matched</a:t>
            </a:r>
          </a:p>
        </p:txBody>
      </p:sp>
      <p:sp>
        <p:nvSpPr>
          <p:cNvPr id="9" name="TextBox 8"/>
          <p:cNvSpPr txBox="1"/>
          <p:nvPr/>
        </p:nvSpPr>
        <p:spPr>
          <a:xfrm>
            <a:off x="5374687" y="2037467"/>
            <a:ext cx="2869201" cy="338554"/>
          </a:xfrm>
          <a:prstGeom prst="rect">
            <a:avLst/>
          </a:prstGeom>
          <a:noFill/>
        </p:spPr>
        <p:txBody>
          <a:bodyPr wrap="square" rtlCol="0">
            <a:spAutoFit/>
          </a:bodyPr>
          <a:lstStyle/>
          <a:p>
            <a:pPr algn="ctr"/>
            <a:r>
              <a:rPr lang="en-GB" sz="1600" b="1" dirty="0">
                <a:latin typeface="Constantia" panose="02030602050306030303" pitchFamily="18" charset="0"/>
              </a:rPr>
              <a:t>Mismatched</a:t>
            </a:r>
          </a:p>
        </p:txBody>
      </p:sp>
    </p:spTree>
    <p:extLst>
      <p:ext uri="{BB962C8B-B14F-4D97-AF65-F5344CB8AC3E}">
        <p14:creationId xmlns:p14="http://schemas.microsoft.com/office/powerpoint/2010/main" val="162308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733"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1733" fill="hold"/>
                                        <p:tgtEl>
                                          <p:spTgt spid="6"/>
                                        </p:tgtEl>
                                      </p:cBhvr>
                                    </p:cmd>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5">
                                            <p:txEl>
                                              <p:pRg st="12" end="12"/>
                                            </p:txEl>
                                          </p:spTgt>
                                        </p:tgtEl>
                                        <p:attrNameLst>
                                          <p:attrName>style.visibility</p:attrName>
                                        </p:attrNameLst>
                                      </p:cBhvr>
                                      <p:to>
                                        <p:strVal val="visible"/>
                                      </p:to>
                                    </p:set>
                                    <p:animEffect transition="in" filter="wipe(up)">
                                      <p:cBhvr>
                                        <p:cTn id="15" dur="500"/>
                                        <p:tgtEl>
                                          <p:spTgt spid="5">
                                            <p:txEl>
                                              <p:pRg st="12" end="12"/>
                                            </p:txEl>
                                          </p:spTgt>
                                        </p:tgtEl>
                                      </p:cBhvr>
                                    </p:animEffect>
                                  </p:childTnLst>
                                </p:cTn>
                              </p:par>
                              <p:par>
                                <p:cTn id="16" presetID="22" presetClass="entr" presetSubtype="1" fill="hold" nodeType="withEffect">
                                  <p:stCondLst>
                                    <p:cond delay="0"/>
                                  </p:stCondLst>
                                  <p:childTnLst>
                                    <p:set>
                                      <p:cBhvr>
                                        <p:cTn id="17" dur="1" fill="hold">
                                          <p:stCondLst>
                                            <p:cond delay="0"/>
                                          </p:stCondLst>
                                        </p:cTn>
                                        <p:tgtEl>
                                          <p:spTgt spid="5">
                                            <p:txEl>
                                              <p:pRg st="13" end="13"/>
                                            </p:txEl>
                                          </p:spTgt>
                                        </p:tgtEl>
                                        <p:attrNameLst>
                                          <p:attrName>style.visibility</p:attrName>
                                        </p:attrNameLst>
                                      </p:cBhvr>
                                      <p:to>
                                        <p:strVal val="visible"/>
                                      </p:to>
                                    </p:set>
                                    <p:animEffect transition="in" filter="wipe(up)">
                                      <p:cBhvr>
                                        <p:cTn id="18" dur="500"/>
                                        <p:tgtEl>
                                          <p:spTgt spid="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9" fill="hold" display="0">
                  <p:stCondLst>
                    <p:cond delay="indefinite"/>
                  </p:stCondLst>
                </p:cTn>
                <p:tgtEl>
                  <p:spTgt spid="6"/>
                </p:tgtEl>
              </p:cMediaNode>
            </p:video>
            <p:video>
              <p:cMediaNode vol="80000">
                <p:cTn id="20" fill="hold" display="0">
                  <p:stCondLst>
                    <p:cond delay="indefinite"/>
                  </p:stCondLst>
                </p:cTn>
                <p:tgtEl>
                  <p:spTgt spid="7"/>
                </p:tgtEl>
              </p:cMediaNode>
            </p:vide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sudden change: bunch rotation </a:t>
            </a:r>
            <a:endParaRPr lang="en-GB" sz="3200" dirty="0">
              <a:solidFill>
                <a:srgbClr val="1F497D"/>
              </a:solidFill>
              <a:latin typeface="Constantia"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800" y="2815200"/>
            <a:ext cx="3778285" cy="1983600"/>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6279" y="2816353"/>
            <a:ext cx="3778185" cy="1983548"/>
          </a:xfrm>
          <a:prstGeom prst="rect">
            <a:avLst/>
          </a:prstGeom>
        </p:spPr>
      </p:pic>
      <p:sp>
        <p:nvSpPr>
          <p:cNvPr id="17"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Quickly exchange longitudinal phase space behind bunch</a:t>
            </a:r>
          </a:p>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Increase RF voltage much faster than period of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S</a:t>
            </a:r>
            <a:endParaRPr lang="en-GB" sz="2100" b="1" baseline="-25000"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28739626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2815200"/>
            <a:ext cx="3778285" cy="1983600"/>
          </a:xfrm>
          <a:prstGeom prst="rect">
            <a:avLst/>
          </a:prstGeom>
        </p:spPr>
      </p:pic>
      <p:pic>
        <p:nvPicPr>
          <p:cNvPr id="16" name="Picture 15"/>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572000" y="1286297"/>
            <a:ext cx="3778185" cy="5451615"/>
          </a:xfrm>
          <a:prstGeom prst="rect">
            <a:avLst/>
          </a:prstGeom>
        </p:spPr>
      </p:pic>
      <p:sp>
        <p:nvSpPr>
          <p:cNvPr id="5"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Quickly exchange longitudinal phase space behind bunch</a:t>
            </a:r>
          </a:p>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Increase RF voltage much faster than period of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S</a:t>
            </a:r>
            <a:endParaRPr lang="en-GB" sz="2100" b="1" baseline="-25000" dirty="0">
              <a:latin typeface="Constantia" pitchFamily="18" charset="0"/>
              <a:cs typeface="Times New Roman" pitchFamily="18" charset="0"/>
              <a:sym typeface="Wingdings" pitchFamily="2" charset="2"/>
            </a:endParaRPr>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sudden change: bunch rotation </a:t>
            </a:r>
            <a:endParaRPr lang="en-GB" sz="3200" dirty="0">
              <a:solidFill>
                <a:srgbClr val="1F497D"/>
              </a:solidFill>
              <a:latin typeface="Constantia" pitchFamily="18"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800" y="2815200"/>
            <a:ext cx="3778285" cy="1983600"/>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6279" y="2816353"/>
            <a:ext cx="3778185" cy="1983548"/>
          </a:xfrm>
          <a:prstGeom prst="rect">
            <a:avLst/>
          </a:prstGeom>
        </p:spPr>
      </p:pic>
    </p:spTree>
    <p:extLst>
      <p:ext uri="{BB962C8B-B14F-4D97-AF65-F5344CB8AC3E}">
        <p14:creationId xmlns:p14="http://schemas.microsoft.com/office/powerpoint/2010/main" val="23843890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7883070" y="5472001"/>
            <a:ext cx="757693" cy="99186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859737" y="5523769"/>
            <a:ext cx="641180" cy="86625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561442" y="5513902"/>
            <a:ext cx="641180" cy="86625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27945" y="5523769"/>
            <a:ext cx="1921050" cy="793544"/>
          </a:xfrm>
          <a:prstGeom prst="rect">
            <a:avLst/>
          </a:prstGeom>
        </p:spPr>
      </p:pic>
      <p:pic>
        <p:nvPicPr>
          <p:cNvPr id="3" name="Picture 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82874" y="5522400"/>
            <a:ext cx="1817303" cy="792000"/>
          </a:xfrm>
          <a:prstGeom prst="rect">
            <a:avLst/>
          </a:prstGeom>
        </p:spPr>
      </p:pic>
      <p:sp>
        <p:nvSpPr>
          <p:cNvPr id="5"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Switch RF voltage much faster than period of </a:t>
            </a:r>
            <a:r>
              <a:rPr lang="en-GB" sz="2100" b="1" i="1" dirty="0" err="1">
                <a:latin typeface="Constantia" pitchFamily="18" charset="0"/>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S</a:t>
            </a:r>
            <a:endParaRPr lang="en-GB" sz="2100" b="1" baseline="-25000" dirty="0">
              <a:solidFill>
                <a:srgbClr val="C0504D"/>
              </a:solidFill>
              <a:latin typeface="Constantia" pitchFamily="18" charset="0"/>
              <a:cs typeface="Times New Roman" pitchFamily="18" charset="0"/>
              <a:sym typeface="Wingdings" pitchFamily="2" charset="2"/>
            </a:endParaRPr>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Introduce sudden change: bunch rotation </a:t>
            </a:r>
            <a:endParaRPr lang="en-GB" sz="3200" dirty="0">
              <a:solidFill>
                <a:srgbClr val="1F497D"/>
              </a:solidFill>
              <a:latin typeface="Constantia" pitchFamily="18" charset="0"/>
            </a:endParaRPr>
          </a:p>
        </p:txBody>
      </p:sp>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875" y="1365503"/>
            <a:ext cx="2489738" cy="3921337"/>
          </a:xfrm>
          <a:prstGeom prst="rect">
            <a:avLst/>
          </a:prstGeom>
        </p:spPr>
      </p:pic>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2827" y="1365503"/>
            <a:ext cx="2489738" cy="3921337"/>
          </a:xfrm>
          <a:prstGeom prst="rect">
            <a:avLst/>
          </a:prstGeom>
        </p:spPr>
      </p:pic>
      <p:pic>
        <p:nvPicPr>
          <p:cNvPr id="24" name="Picture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49590" y="1365503"/>
            <a:ext cx="2489738" cy="3921337"/>
          </a:xfrm>
          <a:prstGeom prst="rect">
            <a:avLst/>
          </a:prstGeom>
        </p:spPr>
      </p:pic>
      <p:pic>
        <p:nvPicPr>
          <p:cNvPr id="27" name="Picture 26"/>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30390" y="5522400"/>
            <a:ext cx="2572512" cy="866254"/>
          </a:xfrm>
          <a:prstGeom prst="rect">
            <a:avLst/>
          </a:prstGeom>
        </p:spPr>
      </p:pic>
    </p:spTree>
    <p:extLst>
      <p:ext uri="{BB962C8B-B14F-4D97-AF65-F5344CB8AC3E}">
        <p14:creationId xmlns:p14="http://schemas.microsoft.com/office/powerpoint/2010/main" val="34057072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564083" y="798981"/>
            <a:ext cx="8185150"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Arial" panose="020B0604020202020204" pitchFamily="34" charset="0"/>
              <a:buChar char="•"/>
            </a:pPr>
            <a:r>
              <a:rPr lang="en-GB" sz="2100" b="1" dirty="0">
                <a:latin typeface="Constantia" panose="02030602050306030303" pitchFamily="18" charset="0"/>
                <a:cs typeface="Times New Roman" pitchFamily="18" charset="0"/>
                <a:sym typeface="Wingdings" pitchFamily="2" charset="2"/>
              </a:rPr>
              <a:t>Fit 14 ns long bunches into 5 ns long buckets in the SPS</a:t>
            </a:r>
          </a:p>
          <a:p>
            <a:pPr marL="342900" indent="-342900" algn="l" defTabSz="711200">
              <a:spcBef>
                <a:spcPct val="20000"/>
              </a:spcBef>
              <a:buFont typeface="Symbol" panose="05050102010706020507" pitchFamily="18" charset="2"/>
              <a:buChar char="®"/>
            </a:pPr>
            <a:r>
              <a:rPr lang="en-GB" sz="2100" b="1" dirty="0">
                <a:solidFill>
                  <a:srgbClr val="C0504D"/>
                </a:solidFill>
                <a:latin typeface="Constantia" panose="02030602050306030303" pitchFamily="18" charset="0"/>
                <a:cs typeface="Times New Roman" pitchFamily="18" charset="0"/>
                <a:sym typeface="Wingdings" pitchFamily="2" charset="2"/>
              </a:rPr>
              <a:t>Double-step bunch rotation</a:t>
            </a:r>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PS to SPS transfer at CERN</a:t>
            </a:r>
            <a:endParaRPr lang="en-GB" sz="3200" dirty="0">
              <a:solidFill>
                <a:srgbClr val="1F497D"/>
              </a:solidFill>
              <a:latin typeface="Constantia" pitchFamily="18" charset="0"/>
            </a:endParaRPr>
          </a:p>
        </p:txBody>
      </p:sp>
      <p:sp>
        <p:nvSpPr>
          <p:cNvPr id="6" name="AutoShape 6"/>
          <p:cNvSpPr>
            <a:spLocks noChangeArrowheads="1"/>
          </p:cNvSpPr>
          <p:nvPr/>
        </p:nvSpPr>
        <p:spPr bwMode="auto">
          <a:xfrm>
            <a:off x="6578686" y="3994055"/>
            <a:ext cx="1371600" cy="304800"/>
          </a:xfrm>
          <a:prstGeom prst="roundRect">
            <a:avLst>
              <a:gd name="adj" fmla="val 16667"/>
            </a:avLst>
          </a:prstGeom>
          <a:solidFill>
            <a:srgbClr val="FFCC00"/>
          </a:solidFill>
          <a:ln w="1905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latin typeface="Constantia" panose="02030602050306030303" pitchFamily="18" charset="0"/>
            </a:endParaRPr>
          </a:p>
        </p:txBody>
      </p:sp>
      <p:pic>
        <p:nvPicPr>
          <p:cNvPr id="7" name="Picture 7" descr="PSExtractionProcedureCoar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0236" y="1738217"/>
            <a:ext cx="4800600" cy="2967038"/>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8"/>
          <p:cNvSpPr>
            <a:spLocks noChangeArrowheads="1"/>
          </p:cNvSpPr>
          <p:nvPr/>
        </p:nvSpPr>
        <p:spPr bwMode="auto">
          <a:xfrm flipV="1">
            <a:off x="6077036" y="1966817"/>
            <a:ext cx="2667000" cy="533400"/>
          </a:xfrm>
          <a:prstGeom prst="wedgeEllipseCallout">
            <a:avLst>
              <a:gd name="adj1" fmla="val -54764"/>
              <a:gd name="adj2" fmla="val 65472"/>
            </a:avLst>
          </a:prstGeom>
          <a:solidFill>
            <a:srgbClr val="C0C0C0"/>
          </a:solidFill>
          <a:ln w="19050">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lstStyle/>
          <a:p>
            <a:pPr algn="ctr"/>
            <a:r>
              <a:rPr lang="en-US" altLang="en-US" sz="1700" b="1" dirty="0">
                <a:solidFill>
                  <a:srgbClr val="0000FF"/>
                </a:solidFill>
                <a:latin typeface="Constantia" panose="02030602050306030303" pitchFamily="18" charset="0"/>
              </a:rPr>
              <a:t>80 MHz (</a:t>
            </a:r>
            <a:r>
              <a:rPr lang="en-US" altLang="en-US" sz="1700" b="1" i="1" dirty="0">
                <a:solidFill>
                  <a:srgbClr val="0000FF"/>
                </a:solidFill>
                <a:latin typeface="Constantia" panose="02030602050306030303" pitchFamily="18" charset="0"/>
              </a:rPr>
              <a:t>h</a:t>
            </a:r>
            <a:r>
              <a:rPr lang="en-US" altLang="en-US" sz="1700" b="1" dirty="0">
                <a:solidFill>
                  <a:srgbClr val="0000FF"/>
                </a:solidFill>
                <a:latin typeface="Constantia" panose="02030602050306030303" pitchFamily="18" charset="0"/>
              </a:rPr>
              <a:t> = 168)</a:t>
            </a:r>
          </a:p>
        </p:txBody>
      </p:sp>
      <p:sp>
        <p:nvSpPr>
          <p:cNvPr id="9" name="AutoShape 9"/>
          <p:cNvSpPr>
            <a:spLocks noChangeArrowheads="1"/>
          </p:cNvSpPr>
          <p:nvPr/>
        </p:nvSpPr>
        <p:spPr bwMode="auto">
          <a:xfrm flipV="1">
            <a:off x="6077036" y="3109817"/>
            <a:ext cx="2667000" cy="533400"/>
          </a:xfrm>
          <a:prstGeom prst="wedgeEllipseCallout">
            <a:avLst>
              <a:gd name="adj1" fmla="val -54764"/>
              <a:gd name="adj2" fmla="val 65472"/>
            </a:avLst>
          </a:prstGeom>
          <a:solidFill>
            <a:srgbClr val="C0C0C0"/>
          </a:solidFill>
          <a:ln w="1905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a:lstStyle/>
          <a:p>
            <a:pPr algn="ctr"/>
            <a:r>
              <a:rPr lang="en-US" altLang="en-US" sz="1700" b="1" dirty="0">
                <a:solidFill>
                  <a:srgbClr val="FF0000"/>
                </a:solidFill>
                <a:latin typeface="Constantia" panose="02030602050306030303" pitchFamily="18" charset="0"/>
              </a:rPr>
              <a:t>40 MHz (</a:t>
            </a:r>
            <a:r>
              <a:rPr lang="en-US" altLang="en-US" sz="1700" b="1" i="1" dirty="0">
                <a:solidFill>
                  <a:srgbClr val="FF0000"/>
                </a:solidFill>
                <a:latin typeface="Constantia" panose="02030602050306030303" pitchFamily="18" charset="0"/>
              </a:rPr>
              <a:t>h</a:t>
            </a:r>
            <a:r>
              <a:rPr lang="en-US" altLang="en-US" sz="1700" b="1" dirty="0">
                <a:solidFill>
                  <a:srgbClr val="FF0000"/>
                </a:solidFill>
                <a:latin typeface="Constantia" panose="02030602050306030303" pitchFamily="18" charset="0"/>
              </a:rPr>
              <a:t> = 84)</a:t>
            </a:r>
          </a:p>
        </p:txBody>
      </p:sp>
      <p:sp>
        <p:nvSpPr>
          <p:cNvPr id="12" name="Line 10"/>
          <p:cNvSpPr>
            <a:spLocks noChangeShapeType="1"/>
          </p:cNvSpPr>
          <p:nvPr/>
        </p:nvSpPr>
        <p:spPr bwMode="auto">
          <a:xfrm>
            <a:off x="2419436" y="3109817"/>
            <a:ext cx="9525" cy="823913"/>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3" name="Line 11"/>
          <p:cNvSpPr>
            <a:spLocks noChangeShapeType="1"/>
          </p:cNvSpPr>
          <p:nvPr/>
        </p:nvSpPr>
        <p:spPr bwMode="auto">
          <a:xfrm>
            <a:off x="4934036" y="3414617"/>
            <a:ext cx="609600" cy="30480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4" name="Text Box 12"/>
          <p:cNvSpPr txBox="1">
            <a:spLocks noChangeArrowheads="1"/>
          </p:cNvSpPr>
          <p:nvPr/>
        </p:nvSpPr>
        <p:spPr bwMode="auto">
          <a:xfrm>
            <a:off x="2038436" y="2819305"/>
            <a:ext cx="1219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b="1" dirty="0">
                <a:latin typeface="Constantia" panose="02030602050306030303" pitchFamily="18" charset="0"/>
              </a:rPr>
              <a:t>4</a:t>
            </a:r>
            <a:r>
              <a:rPr lang="en-US" altLang="en-US" sz="1800" b="1" dirty="0">
                <a:latin typeface="Symbol" panose="05050102010706020507" pitchFamily="18" charset="2"/>
              </a:rPr>
              <a:t>s</a:t>
            </a:r>
            <a:r>
              <a:rPr lang="en-US" altLang="en-US" sz="1800" b="1" dirty="0">
                <a:latin typeface="Constantia" panose="02030602050306030303" pitchFamily="18" charset="0"/>
              </a:rPr>
              <a:t> = 14 ns</a:t>
            </a:r>
          </a:p>
        </p:txBody>
      </p:sp>
      <p:sp>
        <p:nvSpPr>
          <p:cNvPr id="15" name="Text Box 13"/>
          <p:cNvSpPr txBox="1">
            <a:spLocks noChangeArrowheads="1"/>
          </p:cNvSpPr>
          <p:nvPr/>
        </p:nvSpPr>
        <p:spPr bwMode="auto">
          <a:xfrm>
            <a:off x="4324436" y="3109817"/>
            <a:ext cx="121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b="1">
                <a:latin typeface="Constantia" panose="02030602050306030303" pitchFamily="18" charset="0"/>
              </a:rPr>
              <a:t>11 ns</a:t>
            </a:r>
          </a:p>
        </p:txBody>
      </p:sp>
      <p:sp>
        <p:nvSpPr>
          <p:cNvPr id="16" name="Line 14"/>
          <p:cNvSpPr>
            <a:spLocks noChangeShapeType="1"/>
          </p:cNvSpPr>
          <p:nvPr/>
        </p:nvSpPr>
        <p:spPr bwMode="auto">
          <a:xfrm flipV="1">
            <a:off x="5162636" y="1890617"/>
            <a:ext cx="457200" cy="38100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7" name="Text Box 15"/>
          <p:cNvSpPr txBox="1">
            <a:spLocks noChangeArrowheads="1"/>
          </p:cNvSpPr>
          <p:nvPr/>
        </p:nvSpPr>
        <p:spPr bwMode="auto">
          <a:xfrm>
            <a:off x="4476836" y="2195417"/>
            <a:ext cx="121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b="1">
                <a:latin typeface="Constantia" panose="02030602050306030303" pitchFamily="18" charset="0"/>
              </a:rPr>
              <a:t>4 ns</a:t>
            </a:r>
          </a:p>
        </p:txBody>
      </p:sp>
      <p:sp>
        <p:nvSpPr>
          <p:cNvPr id="18" name="Line 16"/>
          <p:cNvSpPr>
            <a:spLocks noChangeShapeType="1"/>
          </p:cNvSpPr>
          <p:nvPr/>
        </p:nvSpPr>
        <p:spPr bwMode="auto">
          <a:xfrm>
            <a:off x="4553036" y="5091017"/>
            <a:ext cx="990600" cy="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19" name="Line 17"/>
          <p:cNvSpPr>
            <a:spLocks noChangeShapeType="1"/>
          </p:cNvSpPr>
          <p:nvPr/>
        </p:nvSpPr>
        <p:spPr bwMode="auto">
          <a:xfrm flipH="1">
            <a:off x="2467061" y="5091017"/>
            <a:ext cx="1019175" cy="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0" name="Text Box 18"/>
          <p:cNvSpPr txBox="1">
            <a:spLocks noChangeArrowheads="1"/>
          </p:cNvSpPr>
          <p:nvPr/>
        </p:nvSpPr>
        <p:spPr bwMode="auto">
          <a:xfrm>
            <a:off x="3181436" y="4786217"/>
            <a:ext cx="1676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rPr>
              <a:t>Adiabatic shortening</a:t>
            </a:r>
          </a:p>
        </p:txBody>
      </p:sp>
      <p:sp>
        <p:nvSpPr>
          <p:cNvPr id="21" name="Line 19"/>
          <p:cNvSpPr>
            <a:spLocks noChangeShapeType="1"/>
          </p:cNvSpPr>
          <p:nvPr/>
        </p:nvSpPr>
        <p:spPr bwMode="auto">
          <a:xfrm>
            <a:off x="5573799" y="4252817"/>
            <a:ext cx="0" cy="9144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2" name="Line 20"/>
          <p:cNvSpPr>
            <a:spLocks noChangeShapeType="1"/>
          </p:cNvSpPr>
          <p:nvPr/>
        </p:nvSpPr>
        <p:spPr bwMode="auto">
          <a:xfrm flipH="1" flipV="1">
            <a:off x="5599199" y="5091017"/>
            <a:ext cx="381000" cy="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3" name="Text Box 21"/>
          <p:cNvSpPr txBox="1">
            <a:spLocks noChangeArrowheads="1"/>
          </p:cNvSpPr>
          <p:nvPr/>
        </p:nvSpPr>
        <p:spPr bwMode="auto">
          <a:xfrm>
            <a:off x="5573799" y="4756055"/>
            <a:ext cx="1676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a:latin typeface="Constantia" panose="02030602050306030303" pitchFamily="18" charset="0"/>
              </a:rPr>
              <a:t>Bunch rotation</a:t>
            </a:r>
          </a:p>
        </p:txBody>
      </p:sp>
      <p:sp>
        <p:nvSpPr>
          <p:cNvPr id="24" name="Line 22"/>
          <p:cNvSpPr>
            <a:spLocks noChangeShapeType="1"/>
          </p:cNvSpPr>
          <p:nvPr/>
        </p:nvSpPr>
        <p:spPr bwMode="auto">
          <a:xfrm rot="10800000" flipH="1" flipV="1">
            <a:off x="6839036" y="5091017"/>
            <a:ext cx="381000" cy="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5" name="Line 23"/>
          <p:cNvSpPr>
            <a:spLocks noChangeShapeType="1"/>
          </p:cNvSpPr>
          <p:nvPr/>
        </p:nvSpPr>
        <p:spPr bwMode="auto">
          <a:xfrm flipV="1">
            <a:off x="7250199" y="4938617"/>
            <a:ext cx="0" cy="2286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6" name="Line 24"/>
          <p:cNvSpPr>
            <a:spLocks noChangeShapeType="1"/>
          </p:cNvSpPr>
          <p:nvPr/>
        </p:nvSpPr>
        <p:spPr bwMode="auto">
          <a:xfrm flipH="1" flipV="1">
            <a:off x="5711911" y="4249642"/>
            <a:ext cx="1536700" cy="6953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7" name="Line 25"/>
          <p:cNvSpPr>
            <a:spLocks noChangeShapeType="1"/>
          </p:cNvSpPr>
          <p:nvPr/>
        </p:nvSpPr>
        <p:spPr bwMode="auto">
          <a:xfrm>
            <a:off x="2441661" y="4481417"/>
            <a:ext cx="0" cy="68580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8" name="Line 26"/>
          <p:cNvSpPr>
            <a:spLocks noChangeShapeType="1"/>
          </p:cNvSpPr>
          <p:nvPr/>
        </p:nvSpPr>
        <p:spPr bwMode="auto">
          <a:xfrm>
            <a:off x="1886036" y="5091017"/>
            <a:ext cx="530225" cy="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29" name="Text Box 27"/>
          <p:cNvSpPr txBox="1">
            <a:spLocks noChangeArrowheads="1"/>
          </p:cNvSpPr>
          <p:nvPr/>
        </p:nvSpPr>
        <p:spPr bwMode="auto">
          <a:xfrm>
            <a:off x="590636" y="4756055"/>
            <a:ext cx="16764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b="1" dirty="0">
                <a:latin typeface="Constantia" panose="02030602050306030303" pitchFamily="18" charset="0"/>
              </a:rPr>
              <a:t>Bunch </a:t>
            </a:r>
            <a:r>
              <a:rPr lang="en-US" altLang="en-US" b="1" dirty="0" err="1">
                <a:latin typeface="Constantia" panose="02030602050306030303" pitchFamily="18" charset="0"/>
              </a:rPr>
              <a:t>splittings</a:t>
            </a:r>
            <a:endParaRPr lang="en-US" altLang="en-US" b="1" dirty="0">
              <a:latin typeface="Constantia" panose="02030602050306030303" pitchFamily="18" charset="0"/>
            </a:endParaRPr>
          </a:p>
        </p:txBody>
      </p:sp>
      <p:sp>
        <p:nvSpPr>
          <p:cNvPr id="30" name="Line 28"/>
          <p:cNvSpPr>
            <a:spLocks noChangeShapeType="1"/>
          </p:cNvSpPr>
          <p:nvPr/>
        </p:nvSpPr>
        <p:spPr bwMode="auto">
          <a:xfrm rot="10800000" flipH="1" flipV="1">
            <a:off x="7245436" y="4329017"/>
            <a:ext cx="0" cy="533400"/>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
        <p:nvSpPr>
          <p:cNvPr id="31" name="Text Box 29"/>
          <p:cNvSpPr txBox="1">
            <a:spLocks noChangeArrowheads="1"/>
          </p:cNvSpPr>
          <p:nvPr/>
        </p:nvSpPr>
        <p:spPr bwMode="auto">
          <a:xfrm>
            <a:off x="6610436" y="3948017"/>
            <a:ext cx="13398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b="1" dirty="0">
                <a:latin typeface="Constantia" panose="02030602050306030303" pitchFamily="18" charset="0"/>
              </a:rPr>
              <a:t>Extraction</a:t>
            </a:r>
          </a:p>
        </p:txBody>
      </p:sp>
      <p:sp>
        <p:nvSpPr>
          <p:cNvPr id="33" name="Line 35"/>
          <p:cNvSpPr>
            <a:spLocks noChangeShapeType="1"/>
          </p:cNvSpPr>
          <p:nvPr/>
        </p:nvSpPr>
        <p:spPr bwMode="auto">
          <a:xfrm rot="10800000">
            <a:off x="5746836" y="3570192"/>
            <a:ext cx="863600" cy="377825"/>
          </a:xfrm>
          <a:prstGeom prst="line">
            <a:avLst/>
          </a:prstGeom>
          <a:noFill/>
          <a:ln w="1905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latin typeface="Constantia" panose="02030602050306030303" pitchFamily="18" charset="0"/>
            </a:endParaRPr>
          </a:p>
        </p:txBody>
      </p:sp>
    </p:spTree>
    <p:extLst>
      <p:ext uri="{BB962C8B-B14F-4D97-AF65-F5344CB8AC3E}">
        <p14:creationId xmlns:p14="http://schemas.microsoft.com/office/powerpoint/2010/main" val="488437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Introduction</a:t>
            </a:r>
          </a:p>
        </p:txBody>
      </p:sp>
    </p:spTree>
    <p:extLst>
      <p:ext uri="{BB962C8B-B14F-4D97-AF65-F5344CB8AC3E}">
        <p14:creationId xmlns:p14="http://schemas.microsoft.com/office/powerpoint/2010/main" val="22649659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Bunch length now proportional to </a:t>
                </a:r>
                <a14:m>
                  <m:oMath xmlns:m="http://schemas.openxmlformats.org/officeDocument/2006/math">
                    <m:rad>
                      <m:radPr>
                        <m:degHide m:val="on"/>
                        <m:ctrlPr>
                          <a:rPr lang="en-GB" sz="2100" b="1" i="1" smtClean="0">
                            <a:solidFill>
                              <a:srgbClr val="C0504D"/>
                            </a:solidFill>
                            <a:latin typeface="Cambria Math" panose="02040503050406030204" pitchFamily="18" charset="0"/>
                            <a:cs typeface="Times New Roman" pitchFamily="18" charset="0"/>
                            <a:sym typeface="Wingdings" pitchFamily="2" charset="2"/>
                          </a:rPr>
                        </m:ctrlPr>
                      </m:radPr>
                      <m:deg/>
                      <m:e>
                        <m:r>
                          <a:rPr lang="en-GB" sz="2100" b="1" i="1" smtClean="0">
                            <a:solidFill>
                              <a:srgbClr val="C0504D"/>
                            </a:solidFill>
                            <a:latin typeface="Cambria Math" panose="02040503050406030204" pitchFamily="18" charset="0"/>
                            <a:cs typeface="Times New Roman" pitchFamily="18" charset="0"/>
                            <a:sym typeface="Wingdings" pitchFamily="2" charset="2"/>
                          </a:rPr>
                          <m:t>𝑽</m:t>
                        </m:r>
                      </m:e>
                    </m:rad>
                  </m:oMath>
                </a14:m>
                <a:r>
                  <a:rPr lang="en-GB" sz="2100" b="1" dirty="0">
                    <a:solidFill>
                      <a:srgbClr val="C0504D"/>
                    </a:solidFill>
                    <a:latin typeface="Constantia" pitchFamily="18" charset="0"/>
                    <a:cs typeface="Times New Roman" pitchFamily="18" charset="0"/>
                    <a:sym typeface="Wingdings" pitchFamily="2" charset="2"/>
                  </a:rPr>
                  <a:t> and not </a:t>
                </a:r>
                <a14:m>
                  <m:oMath xmlns:m="http://schemas.openxmlformats.org/officeDocument/2006/math">
                    <m:rad>
                      <m:radPr>
                        <m:ctrlPr>
                          <a:rPr lang="en-GB" sz="2100" b="1" i="1" smtClean="0">
                            <a:solidFill>
                              <a:srgbClr val="C0504D"/>
                            </a:solidFill>
                            <a:latin typeface="Cambria Math" panose="02040503050406030204" pitchFamily="18" charset="0"/>
                            <a:cs typeface="Times New Roman" pitchFamily="18" charset="0"/>
                            <a:sym typeface="Wingdings" pitchFamily="2" charset="2"/>
                          </a:rPr>
                        </m:ctrlPr>
                      </m:radPr>
                      <m:deg>
                        <m:r>
                          <m:rPr>
                            <m:brk m:alnAt="7"/>
                          </m:rPr>
                          <a:rPr lang="en-GB" sz="2100" b="1" i="1" smtClean="0">
                            <a:solidFill>
                              <a:srgbClr val="C0504D"/>
                            </a:solidFill>
                            <a:latin typeface="Cambria Math" panose="02040503050406030204" pitchFamily="18" charset="0"/>
                            <a:cs typeface="Times New Roman" pitchFamily="18" charset="0"/>
                            <a:sym typeface="Wingdings" pitchFamily="2" charset="2"/>
                          </a:rPr>
                          <m:t>𝟒</m:t>
                        </m:r>
                      </m:deg>
                      <m:e>
                        <m:r>
                          <a:rPr lang="en-GB" sz="2100" b="1" i="1" smtClean="0">
                            <a:solidFill>
                              <a:srgbClr val="C0504D"/>
                            </a:solidFill>
                            <a:latin typeface="Cambria Math" panose="02040503050406030204" pitchFamily="18" charset="0"/>
                            <a:cs typeface="Times New Roman" pitchFamily="18" charset="0"/>
                            <a:sym typeface="Wingdings" pitchFamily="2" charset="2"/>
                          </a:rPr>
                          <m:t>𝑽</m:t>
                        </m:r>
                      </m:e>
                    </m:rad>
                  </m:oMath>
                </a14:m>
                <a:endParaRPr lang="en-GB" sz="21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Can save enormous RF voltage</a:t>
                </a:r>
              </a:p>
              <a:p>
                <a:pPr marL="363538" indent="-363538" algn="l" defTabSz="711200">
                  <a:spcBef>
                    <a:spcPct val="20000"/>
                  </a:spcBef>
                  <a:buClr>
                    <a:schemeClr val="tx1"/>
                  </a:buClr>
                  <a:buFont typeface="Symbol" panose="05050102010706020507" pitchFamily="18" charset="2"/>
                  <a:buChar char="®"/>
                </a:pPr>
                <a:endParaRPr lang="en-GB" sz="1200" b="1" dirty="0">
                  <a:latin typeface="Constantia" pitchFamily="18" charset="0"/>
                  <a:cs typeface="Times New Roman" pitchFamily="18" charset="0"/>
                  <a:sym typeface="Wingdings" pitchFamily="2" charset="2"/>
                </a:endParaRPr>
              </a:p>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Bunch shortening from 14 ns to 4 ns (ratio ~3.5)</a:t>
                </a:r>
              </a:p>
              <a:p>
                <a:pPr marL="363538" indent="-363538"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Starting from 100 kV at 40 MHz</a:t>
                </a:r>
              </a:p>
              <a:p>
                <a:pPr marL="363538" indent="-363538" defTabSz="711200">
                  <a:spcBef>
                    <a:spcPct val="20000"/>
                  </a:spcBef>
                  <a:buClr>
                    <a:schemeClr val="tx1"/>
                  </a:buClr>
                  <a:buFont typeface="Symbol" panose="05050102010706020507" pitchFamily="18" charset="2"/>
                  <a:buChar char="®"/>
                </a:pPr>
                <a:endParaRPr lang="en-GB" sz="1200" b="1" dirty="0">
                  <a:latin typeface="Constantia" pitchFamily="18" charset="0"/>
                  <a:cs typeface="Times New Roman" pitchFamily="18" charset="0"/>
                  <a:sym typeface="Wingdings" pitchFamily="2" charset="2"/>
                </a:endParaRPr>
              </a:p>
              <a:p>
                <a:pPr marL="363538" indent="-363538"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Slow shortening would require </a:t>
                </a:r>
                <a14:m>
                  <m:oMath xmlns:m="http://schemas.openxmlformats.org/officeDocument/2006/math">
                    <m:r>
                      <a:rPr lang="en-GB" sz="2100" b="1" i="0" smtClean="0">
                        <a:solidFill>
                          <a:srgbClr val="C0504D"/>
                        </a:solidFill>
                        <a:latin typeface="Cambria Math" panose="02040503050406030204" pitchFamily="18" charset="0"/>
                        <a:cs typeface="Times New Roman" pitchFamily="18" charset="0"/>
                        <a:sym typeface="Wingdings" pitchFamily="2" charset="2"/>
                      </a:rPr>
                      <m:t>𝟏𝟎𝟎</m:t>
                    </m:r>
                    <m:r>
                      <a:rPr lang="en-GB" sz="2100" b="1" i="0" smtClean="0">
                        <a:solidFill>
                          <a:srgbClr val="C0504D"/>
                        </a:solidFill>
                        <a:latin typeface="Cambria Math" panose="02040503050406030204" pitchFamily="18" charset="0"/>
                        <a:cs typeface="Times New Roman" pitchFamily="18" charset="0"/>
                        <a:sym typeface="Wingdings" pitchFamily="2" charset="2"/>
                      </a:rPr>
                      <m:t> </m:t>
                    </m:r>
                    <m:r>
                      <a:rPr lang="en-GB" sz="2100" b="1" i="0" smtClean="0">
                        <a:solidFill>
                          <a:srgbClr val="C0504D"/>
                        </a:solidFill>
                        <a:latin typeface="Cambria Math" panose="02040503050406030204" pitchFamily="18" charset="0"/>
                        <a:cs typeface="Times New Roman" pitchFamily="18" charset="0"/>
                        <a:sym typeface="Wingdings" pitchFamily="2" charset="2"/>
                      </a:rPr>
                      <m:t>𝐤𝐕</m:t>
                    </m:r>
                    <m:r>
                      <a:rPr lang="en-GB" sz="2100" b="1" i="1" smtClean="0">
                        <a:solidFill>
                          <a:srgbClr val="C0504D"/>
                        </a:solidFill>
                        <a:latin typeface="Cambria Math" panose="02040503050406030204" pitchFamily="18" charset="0"/>
                        <a:cs typeface="Times New Roman" pitchFamily="18" charset="0"/>
                        <a:sym typeface="Wingdings" pitchFamily="2" charset="2"/>
                      </a:rPr>
                      <m:t>∙</m:t>
                    </m:r>
                    <m:sSup>
                      <m:sSupPr>
                        <m:ctrlPr>
                          <a:rPr lang="en-GB" sz="2100" b="1" i="1" smtClean="0">
                            <a:solidFill>
                              <a:srgbClr val="C0504D"/>
                            </a:solidFill>
                            <a:latin typeface="Cambria Math" panose="02040503050406030204" pitchFamily="18" charset="0"/>
                            <a:cs typeface="Times New Roman" pitchFamily="18" charset="0"/>
                            <a:sym typeface="Wingdings" pitchFamily="2" charset="2"/>
                          </a:rPr>
                        </m:ctrlPr>
                      </m:sSupPr>
                      <m:e>
                        <m:r>
                          <a:rPr lang="en-GB" sz="2100" b="1" i="1" smtClean="0">
                            <a:solidFill>
                              <a:srgbClr val="C0504D"/>
                            </a:solidFill>
                            <a:latin typeface="Cambria Math" panose="02040503050406030204" pitchFamily="18" charset="0"/>
                            <a:cs typeface="Times New Roman" pitchFamily="18" charset="0"/>
                            <a:sym typeface="Wingdings" pitchFamily="2" charset="2"/>
                          </a:rPr>
                          <m:t>𝟑</m:t>
                        </m:r>
                        <m:r>
                          <a:rPr lang="en-GB" sz="2100" b="1" i="1" smtClean="0">
                            <a:solidFill>
                              <a:srgbClr val="C0504D"/>
                            </a:solidFill>
                            <a:latin typeface="Cambria Math" panose="02040503050406030204" pitchFamily="18" charset="0"/>
                            <a:cs typeface="Times New Roman" pitchFamily="18" charset="0"/>
                            <a:sym typeface="Wingdings" pitchFamily="2" charset="2"/>
                          </a:rPr>
                          <m:t>.</m:t>
                        </m:r>
                        <m:r>
                          <a:rPr lang="en-GB" sz="2100" b="1" i="1" smtClean="0">
                            <a:solidFill>
                              <a:srgbClr val="C0504D"/>
                            </a:solidFill>
                            <a:latin typeface="Cambria Math" panose="02040503050406030204" pitchFamily="18" charset="0"/>
                            <a:cs typeface="Times New Roman" pitchFamily="18" charset="0"/>
                            <a:sym typeface="Wingdings" pitchFamily="2" charset="2"/>
                          </a:rPr>
                          <m:t>𝟓</m:t>
                        </m:r>
                      </m:e>
                      <m:sup>
                        <m:r>
                          <a:rPr lang="en-GB" sz="2100" b="1" i="1" smtClean="0">
                            <a:solidFill>
                              <a:srgbClr val="C0504D"/>
                            </a:solidFill>
                            <a:latin typeface="Cambria Math" panose="02040503050406030204" pitchFamily="18" charset="0"/>
                            <a:cs typeface="Times New Roman" pitchFamily="18" charset="0"/>
                            <a:sym typeface="Wingdings" pitchFamily="2" charset="2"/>
                          </a:rPr>
                          <m:t>𝟒</m:t>
                        </m:r>
                      </m:sup>
                    </m:sSup>
                    <m:r>
                      <a:rPr lang="en-GB" sz="2100" b="1" i="1" smtClean="0">
                        <a:solidFill>
                          <a:srgbClr val="C0504D"/>
                        </a:solidFill>
                        <a:latin typeface="Cambria Math" panose="02040503050406030204" pitchFamily="18" charset="0"/>
                        <a:cs typeface="Times New Roman" pitchFamily="18" charset="0"/>
                        <a:sym typeface="Wingdings" pitchFamily="2" charset="2"/>
                      </a:rPr>
                      <m:t> ~ </m:t>
                    </m:r>
                    <m:r>
                      <a:rPr lang="en-GB" sz="2100" b="1" i="1" smtClean="0">
                        <a:solidFill>
                          <a:srgbClr val="C0504D"/>
                        </a:solidFill>
                        <a:latin typeface="Cambria Math" panose="02040503050406030204" pitchFamily="18" charset="0"/>
                        <a:cs typeface="Times New Roman" pitchFamily="18" charset="0"/>
                        <a:sym typeface="Wingdings" pitchFamily="2" charset="2"/>
                      </a:rPr>
                      <m:t>𝟏𝟓</m:t>
                    </m:r>
                    <m:r>
                      <a:rPr lang="en-GB" sz="2100" b="1" i="1" smtClean="0">
                        <a:solidFill>
                          <a:srgbClr val="C0504D"/>
                        </a:solidFill>
                        <a:latin typeface="Cambria Math" panose="02040503050406030204" pitchFamily="18" charset="0"/>
                        <a:cs typeface="Times New Roman" pitchFamily="18" charset="0"/>
                        <a:sym typeface="Wingdings" pitchFamily="2" charset="2"/>
                      </a:rPr>
                      <m:t> </m:t>
                    </m:r>
                    <m:r>
                      <a:rPr lang="en-GB" sz="2100" b="1" i="0" smtClean="0">
                        <a:solidFill>
                          <a:srgbClr val="C0504D"/>
                        </a:solidFill>
                        <a:latin typeface="Cambria Math" panose="02040503050406030204" pitchFamily="18" charset="0"/>
                        <a:cs typeface="Times New Roman" pitchFamily="18" charset="0"/>
                        <a:sym typeface="Wingdings" pitchFamily="2" charset="2"/>
                      </a:rPr>
                      <m:t>𝐌</m:t>
                    </m:r>
                    <m:r>
                      <a:rPr lang="en-GB" sz="2100" b="1">
                        <a:solidFill>
                          <a:srgbClr val="C0504D"/>
                        </a:solidFill>
                        <a:latin typeface="Cambria Math" panose="02040503050406030204" pitchFamily="18" charset="0"/>
                        <a:cs typeface="Times New Roman" pitchFamily="18" charset="0"/>
                        <a:sym typeface="Wingdings" pitchFamily="2" charset="2"/>
                      </a:rPr>
                      <m:t>𝐕</m:t>
                    </m:r>
                  </m:oMath>
                </a14:m>
                <a:endParaRPr lang="en-GB" sz="2100" b="1" dirty="0">
                  <a:solidFill>
                    <a:srgbClr val="C0504D"/>
                  </a:solidFill>
                  <a:latin typeface="Constantia" pitchFamily="18" charset="0"/>
                  <a:cs typeface="Times New Roman" pitchFamily="18" charset="0"/>
                  <a:sym typeface="Wingdings" pitchFamily="2" charset="2"/>
                </a:endParaRPr>
              </a:p>
              <a:p>
                <a:pPr marL="363538" indent="-363538"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Installed RF voltage is only about 1.2 MV</a:t>
                </a:r>
              </a:p>
            </p:txBody>
          </p:sp>
        </mc:Choice>
        <mc:Fallback xmlns="">
          <p:sp>
            <p:nvSpPr>
              <p:cNvPr id="5" name="Rectangle 7"/>
              <p:cNvSpPr>
                <a:spLocks noRot="1" noChangeAspect="1" noMove="1" noResize="1" noEditPoints="1" noAdjustHandles="1" noChangeArrowheads="1" noChangeShapeType="1" noTextEdit="1"/>
              </p:cNvSpPr>
              <p:nvPr/>
            </p:nvSpPr>
            <p:spPr bwMode="auto">
              <a:xfrm>
                <a:off x="564083" y="860625"/>
                <a:ext cx="8185150" cy="838200"/>
              </a:xfrm>
              <a:prstGeom prst="rect">
                <a:avLst/>
              </a:prstGeom>
              <a:blipFill>
                <a:blip r:embed="rId4"/>
                <a:stretch>
                  <a:fillRect l="-969" t="-2899" b="-248551"/>
                </a:stretch>
              </a:blipFill>
              <a:ln w="9525">
                <a:noFill/>
                <a:miter lim="800000"/>
                <a:headEnd/>
                <a:tailEnd/>
              </a:ln>
              <a:effectLst/>
            </p:spPr>
            <p:txBody>
              <a:bodyPr/>
              <a:lstStyle/>
              <a:p>
                <a:r>
                  <a:rPr lang="en-GB">
                    <a:noFill/>
                  </a:rPr>
                  <a:t> </a:t>
                </a:r>
              </a:p>
            </p:txBody>
          </p:sp>
        </mc:Fallback>
      </mc:AlternateContent>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rotation at PS-SPS transfer</a:t>
            </a:r>
            <a:endParaRPr lang="en-GB" sz="3200" dirty="0">
              <a:solidFill>
                <a:srgbClr val="1F497D"/>
              </a:solidFill>
              <a:latin typeface="Constantia" pitchFamily="18" charset="0"/>
            </a:endParaRPr>
          </a:p>
        </p:txBody>
      </p:sp>
      <p:pic>
        <p:nvPicPr>
          <p:cNvPr id="2" name="Rotation">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88987" y="3994761"/>
            <a:ext cx="5041823" cy="2596539"/>
          </a:xfrm>
          <a:prstGeom prst="rect">
            <a:avLst/>
          </a:prstGeom>
        </p:spPr>
      </p:pic>
      <p:sp>
        <p:nvSpPr>
          <p:cNvPr id="16" name="TextBox 15"/>
          <p:cNvSpPr txBox="1"/>
          <p:nvPr/>
        </p:nvSpPr>
        <p:spPr>
          <a:xfrm>
            <a:off x="952500" y="3870000"/>
            <a:ext cx="2032000" cy="338554"/>
          </a:xfrm>
          <a:prstGeom prst="rect">
            <a:avLst/>
          </a:prstGeom>
          <a:noFill/>
        </p:spPr>
        <p:txBody>
          <a:bodyPr wrap="square" rtlCol="0">
            <a:spAutoFit/>
          </a:bodyPr>
          <a:lstStyle/>
          <a:p>
            <a:pPr algn="ctr"/>
            <a:r>
              <a:rPr lang="en-GB" sz="1600" b="1" dirty="0">
                <a:latin typeface="Constantia" panose="02030602050306030303" pitchFamily="18" charset="0"/>
              </a:rPr>
              <a:t>Simulation</a:t>
            </a:r>
          </a:p>
        </p:txBody>
      </p:sp>
      <p:grpSp>
        <p:nvGrpSpPr>
          <p:cNvPr id="3" name="Group 2"/>
          <p:cNvGrpSpPr/>
          <p:nvPr/>
        </p:nvGrpSpPr>
        <p:grpSpPr>
          <a:xfrm>
            <a:off x="5821491" y="4208818"/>
            <a:ext cx="2425936" cy="2449414"/>
            <a:chOff x="5821491" y="4208818"/>
            <a:chExt cx="2425936" cy="2449414"/>
          </a:xfrm>
        </p:grpSpPr>
        <p:pic>
          <p:nvPicPr>
            <p:cNvPr id="6" name="Picture 2" descr="C:\Heiko\Presentations\2010-07_LongitudinalLimitationsPSBastenhaus\LHC25BunchRotationSmall.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4208818"/>
              <a:ext cx="2133600" cy="1992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9"/>
            <p:cNvSpPr txBox="1">
              <a:spLocks noChangeArrowheads="1"/>
            </p:cNvSpPr>
            <p:nvPr/>
          </p:nvSpPr>
          <p:spPr bwMode="auto">
            <a:xfrm>
              <a:off x="6019800" y="4208818"/>
              <a:ext cx="11958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pPr algn="l"/>
              <a:r>
                <a:rPr lang="en-US" altLang="en-US" sz="1600" b="1">
                  <a:solidFill>
                    <a:srgbClr val="0000FF"/>
                  </a:solidFill>
                  <a:latin typeface="Constantia" panose="02030602050306030303" pitchFamily="18" charset="0"/>
                </a:rPr>
                <a:t>Extraction</a:t>
              </a:r>
            </a:p>
          </p:txBody>
        </p:sp>
        <p:sp>
          <p:nvSpPr>
            <p:cNvPr id="8" name="TextBox 70"/>
            <p:cNvSpPr txBox="1">
              <a:spLocks noChangeArrowheads="1"/>
            </p:cNvSpPr>
            <p:nvPr/>
          </p:nvSpPr>
          <p:spPr bwMode="auto">
            <a:xfrm>
              <a:off x="5821491" y="6145568"/>
              <a:ext cx="4331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r>
                <a:rPr lang="en-US" altLang="en-US" sz="1400" b="1">
                  <a:latin typeface="Constantia" panose="02030602050306030303" pitchFamily="18" charset="0"/>
                </a:rPr>
                <a:t>-30</a:t>
              </a:r>
            </a:p>
          </p:txBody>
        </p:sp>
        <p:sp>
          <p:nvSpPr>
            <p:cNvPr id="9" name="TextBox 71"/>
            <p:cNvSpPr txBox="1">
              <a:spLocks noChangeArrowheads="1"/>
            </p:cNvSpPr>
            <p:nvPr/>
          </p:nvSpPr>
          <p:spPr bwMode="auto">
            <a:xfrm>
              <a:off x="7876812" y="6145568"/>
              <a:ext cx="3706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r>
                <a:rPr lang="en-US" altLang="en-US" sz="1400" b="1">
                  <a:latin typeface="Constantia" panose="02030602050306030303" pitchFamily="18" charset="0"/>
                </a:rPr>
                <a:t>30</a:t>
              </a:r>
            </a:p>
          </p:txBody>
        </p:sp>
        <p:sp>
          <p:nvSpPr>
            <p:cNvPr id="10" name="TextBox 72"/>
            <p:cNvSpPr txBox="1">
              <a:spLocks noChangeArrowheads="1"/>
            </p:cNvSpPr>
            <p:nvPr/>
          </p:nvSpPr>
          <p:spPr bwMode="auto">
            <a:xfrm>
              <a:off x="6908038" y="6145568"/>
              <a:ext cx="2888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r>
                <a:rPr lang="en-US" altLang="en-US" sz="1400" b="1" dirty="0">
                  <a:latin typeface="Constantia" panose="02030602050306030303" pitchFamily="18" charset="0"/>
                </a:rPr>
                <a:t>0</a:t>
              </a:r>
            </a:p>
          </p:txBody>
        </p:sp>
        <p:cxnSp>
          <p:nvCxnSpPr>
            <p:cNvPr id="11" name="Straight Connector 73"/>
            <p:cNvCxnSpPr>
              <a:cxnSpLocks noChangeShapeType="1"/>
            </p:cNvCxnSpPr>
            <p:nvPr/>
          </p:nvCxnSpPr>
          <p:spPr bwMode="auto">
            <a:xfrm rot="5400000" flipH="1" flipV="1">
              <a:off x="6953250" y="4780318"/>
              <a:ext cx="838200" cy="0"/>
            </a:xfrm>
            <a:prstGeom prst="line">
              <a:avLst/>
            </a:prstGeom>
            <a:noFill/>
            <a:ln w="25400" algn="ctr">
              <a:solidFill>
                <a:srgbClr val="0000FF"/>
              </a:solidFill>
              <a:round/>
              <a:headEnd/>
              <a:tailEnd/>
            </a:ln>
          </p:spPr>
        </p:cxnSp>
        <p:cxnSp>
          <p:nvCxnSpPr>
            <p:cNvPr id="12" name="Straight Connector 74"/>
            <p:cNvCxnSpPr>
              <a:cxnSpLocks noChangeShapeType="1"/>
            </p:cNvCxnSpPr>
            <p:nvPr/>
          </p:nvCxnSpPr>
          <p:spPr bwMode="auto">
            <a:xfrm rot="5400000" flipH="1" flipV="1">
              <a:off x="7077075" y="4780318"/>
              <a:ext cx="838200" cy="0"/>
            </a:xfrm>
            <a:prstGeom prst="line">
              <a:avLst/>
            </a:prstGeom>
            <a:noFill/>
            <a:ln w="25400" algn="ctr">
              <a:solidFill>
                <a:srgbClr val="0000FF"/>
              </a:solidFill>
              <a:round/>
              <a:headEnd/>
              <a:tailEnd/>
            </a:ln>
          </p:spPr>
        </p:cxnSp>
        <p:cxnSp>
          <p:nvCxnSpPr>
            <p:cNvPr id="13" name="Straight Arrow Connector 75"/>
            <p:cNvCxnSpPr>
              <a:cxnSpLocks noChangeShapeType="1"/>
            </p:cNvCxnSpPr>
            <p:nvPr/>
          </p:nvCxnSpPr>
          <p:spPr bwMode="auto">
            <a:xfrm rot="10800000">
              <a:off x="7505700" y="4513618"/>
              <a:ext cx="581025" cy="1588"/>
            </a:xfrm>
            <a:prstGeom prst="straightConnector1">
              <a:avLst/>
            </a:prstGeom>
            <a:noFill/>
            <a:ln w="25400" algn="ctr">
              <a:solidFill>
                <a:srgbClr val="0000FF"/>
              </a:solidFill>
              <a:round/>
              <a:headEnd/>
              <a:tailEnd type="triangle" w="med" len="lg"/>
            </a:ln>
          </p:spPr>
        </p:cxnSp>
        <p:cxnSp>
          <p:nvCxnSpPr>
            <p:cNvPr id="14" name="Straight Arrow Connector 76"/>
            <p:cNvCxnSpPr>
              <a:cxnSpLocks noChangeShapeType="1"/>
            </p:cNvCxnSpPr>
            <p:nvPr/>
          </p:nvCxnSpPr>
          <p:spPr bwMode="auto">
            <a:xfrm>
              <a:off x="7196138" y="4515206"/>
              <a:ext cx="180975" cy="1587"/>
            </a:xfrm>
            <a:prstGeom prst="straightConnector1">
              <a:avLst/>
            </a:prstGeom>
            <a:noFill/>
            <a:ln w="25400" algn="ctr">
              <a:solidFill>
                <a:srgbClr val="0000FF"/>
              </a:solidFill>
              <a:round/>
              <a:headEnd/>
              <a:tailEnd type="triangle" w="med" len="lg"/>
            </a:ln>
          </p:spPr>
        </p:cxnSp>
        <p:sp>
          <p:nvSpPr>
            <p:cNvPr id="15" name="TextBox 79"/>
            <p:cNvSpPr txBox="1">
              <a:spLocks noChangeArrowheads="1"/>
            </p:cNvSpPr>
            <p:nvPr/>
          </p:nvSpPr>
          <p:spPr bwMode="auto">
            <a:xfrm>
              <a:off x="7525598" y="4451706"/>
              <a:ext cx="6126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r>
                <a:rPr lang="en-US" altLang="en-US" sz="1800" b="1">
                  <a:solidFill>
                    <a:srgbClr val="0000FF"/>
                  </a:solidFill>
                  <a:latin typeface="Constantia" panose="02030602050306030303" pitchFamily="18" charset="0"/>
                </a:rPr>
                <a:t>4 ns</a:t>
              </a:r>
            </a:p>
          </p:txBody>
        </p:sp>
        <p:sp>
          <p:nvSpPr>
            <p:cNvPr id="17" name="TextBox 72"/>
            <p:cNvSpPr txBox="1">
              <a:spLocks noChangeArrowheads="1"/>
            </p:cNvSpPr>
            <p:nvPr/>
          </p:nvSpPr>
          <p:spPr bwMode="auto">
            <a:xfrm>
              <a:off x="6740020" y="6350455"/>
              <a:ext cx="6270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50000"/>
                </a:spcBef>
                <a:defRPr sz="2300">
                  <a:solidFill>
                    <a:schemeClr val="tx1"/>
                  </a:solidFill>
                  <a:latin typeface="Times New Roman" panose="02020603050405020304" pitchFamily="18" charset="0"/>
                </a:defRPr>
              </a:lvl1pPr>
              <a:lvl2pPr marL="742950" indent="-285750" algn="ctr" eaLnBrk="0" hangingPunct="0">
                <a:spcBef>
                  <a:spcPct val="50000"/>
                </a:spcBef>
                <a:defRPr sz="2300">
                  <a:solidFill>
                    <a:schemeClr val="tx1"/>
                  </a:solidFill>
                  <a:latin typeface="Times New Roman" panose="02020603050405020304" pitchFamily="18" charset="0"/>
                </a:defRPr>
              </a:lvl2pPr>
              <a:lvl3pPr marL="1143000" indent="-228600" algn="ctr" eaLnBrk="0" hangingPunct="0">
                <a:spcBef>
                  <a:spcPct val="50000"/>
                </a:spcBef>
                <a:defRPr sz="2300">
                  <a:solidFill>
                    <a:schemeClr val="tx1"/>
                  </a:solidFill>
                  <a:latin typeface="Times New Roman" panose="02020603050405020304" pitchFamily="18" charset="0"/>
                </a:defRPr>
              </a:lvl3pPr>
              <a:lvl4pPr marL="1600200" indent="-228600" algn="ctr" eaLnBrk="0" hangingPunct="0">
                <a:spcBef>
                  <a:spcPct val="50000"/>
                </a:spcBef>
                <a:defRPr sz="2300">
                  <a:solidFill>
                    <a:schemeClr val="tx1"/>
                  </a:solidFill>
                  <a:latin typeface="Times New Roman" panose="02020603050405020304" pitchFamily="18" charset="0"/>
                </a:defRPr>
              </a:lvl4pPr>
              <a:lvl5pPr marL="2057400" indent="-228600" algn="ctr" eaLnBrk="0" hangingPunct="0">
                <a:spcBef>
                  <a:spcPct val="50000"/>
                </a:spcBef>
                <a:defRPr sz="2300">
                  <a:solidFill>
                    <a:schemeClr val="tx1"/>
                  </a:solidFill>
                  <a:latin typeface="Times New Roman" panose="02020603050405020304" pitchFamily="18" charset="0"/>
                </a:defRPr>
              </a:lvl5pPr>
              <a:lvl6pPr marL="2514600" indent="-228600" algn="ctr" eaLnBrk="0" fontAlgn="base" hangingPunct="0">
                <a:spcBef>
                  <a:spcPct val="50000"/>
                </a:spcBef>
                <a:spcAft>
                  <a:spcPct val="0"/>
                </a:spcAft>
                <a:defRPr sz="2300">
                  <a:solidFill>
                    <a:schemeClr val="tx1"/>
                  </a:solidFill>
                  <a:latin typeface="Times New Roman" panose="02020603050405020304" pitchFamily="18" charset="0"/>
                </a:defRPr>
              </a:lvl6pPr>
              <a:lvl7pPr marL="2971800" indent="-228600" algn="ctr" eaLnBrk="0" fontAlgn="base" hangingPunct="0">
                <a:spcBef>
                  <a:spcPct val="50000"/>
                </a:spcBef>
                <a:spcAft>
                  <a:spcPct val="0"/>
                </a:spcAft>
                <a:defRPr sz="2300">
                  <a:solidFill>
                    <a:schemeClr val="tx1"/>
                  </a:solidFill>
                  <a:latin typeface="Times New Roman" panose="02020603050405020304" pitchFamily="18" charset="0"/>
                </a:defRPr>
              </a:lvl7pPr>
              <a:lvl8pPr marL="3429000" indent="-228600" algn="ctr" eaLnBrk="0" fontAlgn="base" hangingPunct="0">
                <a:spcBef>
                  <a:spcPct val="50000"/>
                </a:spcBef>
                <a:spcAft>
                  <a:spcPct val="0"/>
                </a:spcAft>
                <a:defRPr sz="2300">
                  <a:solidFill>
                    <a:schemeClr val="tx1"/>
                  </a:solidFill>
                  <a:latin typeface="Times New Roman" panose="02020603050405020304" pitchFamily="18" charset="0"/>
                </a:defRPr>
              </a:lvl8pPr>
              <a:lvl9pPr marL="3886200" indent="-228600" algn="ctr" eaLnBrk="0" fontAlgn="base" hangingPunct="0">
                <a:spcBef>
                  <a:spcPct val="50000"/>
                </a:spcBef>
                <a:spcAft>
                  <a:spcPct val="0"/>
                </a:spcAft>
                <a:defRPr sz="2300">
                  <a:solidFill>
                    <a:schemeClr val="tx1"/>
                  </a:solidFill>
                  <a:latin typeface="Times New Roman" panose="02020603050405020304" pitchFamily="18" charset="0"/>
                </a:defRPr>
              </a:lvl9pPr>
            </a:lstStyle>
            <a:p>
              <a:r>
                <a:rPr lang="en-US" altLang="en-US" sz="1400" b="1" i="1" dirty="0">
                  <a:latin typeface="Constantia" panose="02030602050306030303" pitchFamily="18" charset="0"/>
                </a:rPr>
                <a:t>t</a:t>
              </a:r>
              <a:r>
                <a:rPr lang="en-US" altLang="en-US" sz="1400" b="1" dirty="0">
                  <a:latin typeface="Constantia" panose="02030602050306030303" pitchFamily="18" charset="0"/>
                </a:rPr>
                <a:t> [ns]</a:t>
              </a:r>
            </a:p>
          </p:txBody>
        </p:sp>
      </p:grpSp>
      <p:sp>
        <p:nvSpPr>
          <p:cNvPr id="18" name="TextBox 17"/>
          <p:cNvSpPr txBox="1"/>
          <p:nvPr/>
        </p:nvSpPr>
        <p:spPr>
          <a:xfrm>
            <a:off x="3566474" y="3870264"/>
            <a:ext cx="2032000" cy="338554"/>
          </a:xfrm>
          <a:prstGeom prst="rect">
            <a:avLst/>
          </a:prstGeom>
          <a:noFill/>
        </p:spPr>
        <p:txBody>
          <a:bodyPr wrap="square" rtlCol="0">
            <a:spAutoFit/>
          </a:bodyPr>
          <a:lstStyle/>
          <a:p>
            <a:pPr algn="ctr"/>
            <a:r>
              <a:rPr lang="en-GB" sz="1600" b="1" dirty="0">
                <a:latin typeface="Constantia" panose="02030602050306030303" pitchFamily="18" charset="0"/>
              </a:rPr>
              <a:t>RF voltage</a:t>
            </a:r>
          </a:p>
        </p:txBody>
      </p:sp>
      <p:sp>
        <p:nvSpPr>
          <p:cNvPr id="19" name="TextBox 18"/>
          <p:cNvSpPr txBox="1"/>
          <p:nvPr/>
        </p:nvSpPr>
        <p:spPr>
          <a:xfrm>
            <a:off x="6070600" y="3870264"/>
            <a:ext cx="2032000" cy="338554"/>
          </a:xfrm>
          <a:prstGeom prst="rect">
            <a:avLst/>
          </a:prstGeom>
          <a:noFill/>
        </p:spPr>
        <p:txBody>
          <a:bodyPr wrap="square" rtlCol="0">
            <a:spAutoFit/>
          </a:bodyPr>
          <a:lstStyle/>
          <a:p>
            <a:pPr algn="ctr"/>
            <a:r>
              <a:rPr lang="en-GB" sz="1600" b="1" dirty="0">
                <a:latin typeface="Constantia" panose="02030602050306030303" pitchFamily="18" charset="0"/>
              </a:rPr>
              <a:t>Measurement</a:t>
            </a:r>
          </a:p>
        </p:txBody>
      </p:sp>
    </p:spTree>
    <p:extLst>
      <p:ext uri="{BB962C8B-B14F-4D97-AF65-F5344CB8AC3E}">
        <p14:creationId xmlns:p14="http://schemas.microsoft.com/office/powerpoint/2010/main" val="963160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0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ChangeArrowheads="1"/>
          </p:cNvSpPr>
          <p:nvPr/>
        </p:nvSpPr>
        <p:spPr bwMode="auto">
          <a:xfrm>
            <a:off x="527685" y="696145"/>
            <a:ext cx="8185150" cy="838200"/>
          </a:xfrm>
          <a:prstGeom prst="rect">
            <a:avLst/>
          </a:prstGeom>
          <a:noFill/>
          <a:ln w="9525">
            <a:noFill/>
            <a:miter lim="800000"/>
            <a:headEnd/>
            <a:tailEnd/>
          </a:ln>
          <a:effectLst/>
        </p:spPr>
        <p:txBody>
          <a:bodyPr/>
          <a:lstStyle/>
          <a:p>
            <a:pPr algn="l" defTabSz="711200">
              <a:spcBef>
                <a:spcPct val="20000"/>
              </a:spcBef>
              <a:buClr>
                <a:schemeClr val="tx1"/>
              </a:buClr>
            </a:pPr>
            <a:r>
              <a:rPr lang="en-GB" sz="2100" b="1" dirty="0">
                <a:solidFill>
                  <a:srgbClr val="C0504D"/>
                </a:solidFill>
                <a:latin typeface="Constantia" pitchFamily="18" charset="0"/>
                <a:cs typeface="Times New Roman" pitchFamily="18" charset="0"/>
                <a:sym typeface="Wingdings" pitchFamily="2" charset="2"/>
              </a:rPr>
              <a:t>Need large momentum spread for slow extraction</a:t>
            </a:r>
          </a:p>
          <a:p>
            <a:pPr marL="355600" indent="-355600" algn="l" defTabSz="711200">
              <a:spcBef>
                <a:spcPct val="20000"/>
              </a:spcBef>
              <a:buClr>
                <a:schemeClr val="tx1"/>
              </a:buClr>
              <a:buFont typeface="+mj-lt"/>
              <a:buAutoNum type="arabicPeriod"/>
            </a:pPr>
            <a:r>
              <a:rPr lang="en-GB" sz="2100" b="1" dirty="0">
                <a:solidFill>
                  <a:srgbClr val="1F497D"/>
                </a:solidFill>
                <a:latin typeface="Constantia" pitchFamily="18" charset="0"/>
                <a:cs typeface="Times New Roman" pitchFamily="18" charset="0"/>
                <a:sym typeface="Wingdings" pitchFamily="2" charset="2"/>
              </a:rPr>
              <a:t>Jump</a:t>
            </a:r>
            <a:r>
              <a:rPr lang="en-GB" sz="2100" b="1" dirty="0">
                <a:latin typeface="Constantia" pitchFamily="18" charset="0"/>
                <a:cs typeface="Times New Roman" pitchFamily="18" charset="0"/>
                <a:sym typeface="Wingdings" pitchFamily="2" charset="2"/>
              </a:rPr>
              <a:t> RF phase such that </a:t>
            </a:r>
            <a:r>
              <a:rPr lang="en-GB" sz="2100" b="1" dirty="0">
                <a:solidFill>
                  <a:srgbClr val="1F497D"/>
                </a:solidFill>
                <a:latin typeface="Constantia" pitchFamily="18" charset="0"/>
                <a:cs typeface="Times New Roman" pitchFamily="18" charset="0"/>
                <a:sym typeface="Wingdings" pitchFamily="2" charset="2"/>
              </a:rPr>
              <a:t>bunch at unstable fixed point</a:t>
            </a:r>
          </a:p>
          <a:p>
            <a:pPr marL="355600" indent="-355600" algn="l" defTabSz="711200">
              <a:spcBef>
                <a:spcPct val="20000"/>
              </a:spcBef>
              <a:buClr>
                <a:schemeClr val="tx1"/>
              </a:buClr>
              <a:buFont typeface="+mj-lt"/>
              <a:buAutoNum type="arabicPeriod"/>
            </a:pPr>
            <a:r>
              <a:rPr lang="en-GB" sz="2100" b="1" dirty="0">
                <a:solidFill>
                  <a:srgbClr val="1F497D"/>
                </a:solidFill>
                <a:latin typeface="Constantia" pitchFamily="18" charset="0"/>
                <a:cs typeface="Times New Roman" pitchFamily="18" charset="0"/>
                <a:sym typeface="Wingdings" pitchFamily="2" charset="2"/>
              </a:rPr>
              <a:t>Jump back</a:t>
            </a:r>
          </a:p>
          <a:p>
            <a:pPr marL="355600" indent="-355600" algn="l" defTabSz="711200">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Let bunch </a:t>
            </a:r>
            <a:r>
              <a:rPr lang="en-GB" sz="2100" b="1" dirty="0">
                <a:solidFill>
                  <a:srgbClr val="1F497D"/>
                </a:solidFill>
                <a:latin typeface="Constantia" pitchFamily="18" charset="0"/>
                <a:cs typeface="Times New Roman" pitchFamily="18" charset="0"/>
                <a:sym typeface="Wingdings" pitchFamily="2" charset="2"/>
              </a:rPr>
              <a:t>rotate</a:t>
            </a:r>
            <a:r>
              <a:rPr lang="en-GB" sz="2100" b="1" dirty="0">
                <a:latin typeface="Constantia" pitchFamily="18" charset="0"/>
                <a:cs typeface="Times New Roman" pitchFamily="18" charset="0"/>
                <a:sym typeface="Wingdings" pitchFamily="2" charset="2"/>
              </a:rPr>
              <a:t>, </a:t>
            </a:r>
            <a:r>
              <a:rPr lang="en-GB" sz="2100" b="1" dirty="0">
                <a:solidFill>
                  <a:srgbClr val="1F497D"/>
                </a:solidFill>
                <a:latin typeface="Constantia" pitchFamily="18" charset="0"/>
                <a:cs typeface="Times New Roman" pitchFamily="18" charset="0"/>
                <a:sym typeface="Wingdings" pitchFamily="2" charset="2"/>
              </a:rPr>
              <a:t>switch RF off </a:t>
            </a:r>
            <a:r>
              <a:rPr lang="en-GB" sz="2100" b="1" dirty="0">
                <a:latin typeface="Constantia" pitchFamily="18" charset="0"/>
                <a:cs typeface="Times New Roman" pitchFamily="18" charset="0"/>
                <a:sym typeface="Wingdings" pitchFamily="2" charset="2"/>
              </a:rPr>
              <a:t>at large momentum spread</a:t>
            </a: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55600" indent="-3556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Non-linearly of bunch rotation helps</a:t>
            </a: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Profiting from the non-linear rotation</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270" y="2408291"/>
            <a:ext cx="3195031" cy="3349457"/>
          </a:xfrm>
          <a:prstGeom prst="rect">
            <a:avLst/>
          </a:prstGeom>
        </p:spPr>
      </p:pic>
      <p:pic>
        <p:nvPicPr>
          <p:cNvPr id="8" name="BunchRotationUnstableFixedPointRfOf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620260" y="2375572"/>
            <a:ext cx="3436620" cy="3505352"/>
          </a:xfrm>
          <a:prstGeom prst="rect">
            <a:avLst/>
          </a:prstGeom>
        </p:spPr>
      </p:pic>
      <p:sp>
        <p:nvSpPr>
          <p:cNvPr id="7" name="TextBox 6"/>
          <p:cNvSpPr txBox="1"/>
          <p:nvPr/>
        </p:nvSpPr>
        <p:spPr>
          <a:xfrm>
            <a:off x="1384299" y="2247669"/>
            <a:ext cx="2869201" cy="338554"/>
          </a:xfrm>
          <a:prstGeom prst="rect">
            <a:avLst/>
          </a:prstGeom>
          <a:noFill/>
        </p:spPr>
        <p:txBody>
          <a:bodyPr wrap="square" rtlCol="0">
            <a:spAutoFit/>
          </a:bodyPr>
          <a:lstStyle/>
          <a:p>
            <a:pPr algn="ctr"/>
            <a:r>
              <a:rPr lang="en-GB" sz="1600" b="1" dirty="0">
                <a:latin typeface="Constantia" panose="02030602050306030303" pitchFamily="18" charset="0"/>
              </a:rPr>
              <a:t>Bunch profile evolution</a:t>
            </a:r>
          </a:p>
        </p:txBody>
      </p:sp>
      <p:sp>
        <p:nvSpPr>
          <p:cNvPr id="9" name="TextBox 8"/>
          <p:cNvSpPr txBox="1"/>
          <p:nvPr/>
        </p:nvSpPr>
        <p:spPr>
          <a:xfrm>
            <a:off x="5187679" y="2265618"/>
            <a:ext cx="2869201" cy="338554"/>
          </a:xfrm>
          <a:prstGeom prst="rect">
            <a:avLst/>
          </a:prstGeom>
          <a:noFill/>
        </p:spPr>
        <p:txBody>
          <a:bodyPr wrap="square" rtlCol="0">
            <a:spAutoFit/>
          </a:bodyPr>
          <a:lstStyle/>
          <a:p>
            <a:pPr algn="ctr"/>
            <a:r>
              <a:rPr lang="en-GB" sz="1600" b="1" dirty="0">
                <a:latin typeface="Constantia" panose="02030602050306030303" pitchFamily="18" charset="0"/>
              </a:rPr>
              <a:t>Longitudinal phase space</a:t>
            </a:r>
          </a:p>
        </p:txBody>
      </p:sp>
      <p:sp>
        <p:nvSpPr>
          <p:cNvPr id="10" name="TextBox 9"/>
          <p:cNvSpPr txBox="1"/>
          <p:nvPr/>
        </p:nvSpPr>
        <p:spPr>
          <a:xfrm rot="16200000">
            <a:off x="638902" y="4396211"/>
            <a:ext cx="1688773" cy="338554"/>
          </a:xfrm>
          <a:prstGeom prst="rect">
            <a:avLst/>
          </a:prstGeom>
          <a:noFill/>
        </p:spPr>
        <p:txBody>
          <a:bodyPr wrap="square" rtlCol="0">
            <a:spAutoFit/>
          </a:bodyPr>
          <a:lstStyle/>
          <a:p>
            <a:r>
              <a:rPr lang="en-GB" sz="1600" b="1" dirty="0">
                <a:latin typeface="Constantia" panose="02030602050306030303" pitchFamily="18" charset="0"/>
              </a:rPr>
              <a:t>Measurement</a:t>
            </a:r>
          </a:p>
        </p:txBody>
      </p:sp>
      <p:sp>
        <p:nvSpPr>
          <p:cNvPr id="11" name="TextBox 10"/>
          <p:cNvSpPr txBox="1"/>
          <p:nvPr/>
        </p:nvSpPr>
        <p:spPr>
          <a:xfrm rot="16200000">
            <a:off x="4498163" y="4396211"/>
            <a:ext cx="1688773" cy="338554"/>
          </a:xfrm>
          <a:prstGeom prst="rect">
            <a:avLst/>
          </a:prstGeom>
          <a:noFill/>
        </p:spPr>
        <p:txBody>
          <a:bodyPr wrap="square" rtlCol="0">
            <a:spAutoFit/>
          </a:bodyPr>
          <a:lstStyle/>
          <a:p>
            <a:r>
              <a:rPr lang="en-GB" sz="1600" b="1" dirty="0">
                <a:latin typeface="Constantia" panose="02030602050306030303" pitchFamily="18" charset="0"/>
              </a:rPr>
              <a:t>Simulation</a:t>
            </a:r>
          </a:p>
        </p:txBody>
      </p:sp>
    </p:spTree>
    <p:extLst>
      <p:ext uri="{BB962C8B-B14F-4D97-AF65-F5344CB8AC3E}">
        <p14:creationId xmlns:p14="http://schemas.microsoft.com/office/powerpoint/2010/main" val="2733901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1867"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7"/>
          <p:cNvSpPr>
            <a:spLocks noChangeArrowheads="1"/>
          </p:cNvSpPr>
          <p:nvPr/>
        </p:nvSpPr>
        <p:spPr bwMode="auto">
          <a:xfrm>
            <a:off x="527685" y="696145"/>
            <a:ext cx="8185150" cy="838200"/>
          </a:xfrm>
          <a:prstGeom prst="rect">
            <a:avLst/>
          </a:prstGeom>
          <a:noFill/>
          <a:ln w="9525">
            <a:noFill/>
            <a:miter lim="800000"/>
            <a:headEnd/>
            <a:tailEnd/>
          </a:ln>
          <a:effectLst/>
        </p:spPr>
        <p:txBody>
          <a:bodyPr/>
          <a:lstStyle/>
          <a:p>
            <a:pPr algn="l" defTabSz="711200">
              <a:spcBef>
                <a:spcPct val="20000"/>
              </a:spcBef>
              <a:buClr>
                <a:schemeClr val="tx1"/>
              </a:buClr>
            </a:pPr>
            <a:r>
              <a:rPr lang="en-GB" sz="2100" b="1" dirty="0">
                <a:solidFill>
                  <a:srgbClr val="C0504D"/>
                </a:solidFill>
                <a:latin typeface="Constantia" pitchFamily="18" charset="0"/>
                <a:cs typeface="Times New Roman" pitchFamily="18" charset="0"/>
                <a:sym typeface="Wingdings" pitchFamily="2" charset="2"/>
              </a:rPr>
              <a:t>Need large momentum spread for slow extraction</a:t>
            </a:r>
          </a:p>
          <a:p>
            <a:pPr marL="355600" indent="-355600" algn="l" defTabSz="711200">
              <a:spcBef>
                <a:spcPct val="20000"/>
              </a:spcBef>
              <a:buClr>
                <a:schemeClr val="tx1"/>
              </a:buClr>
              <a:buFont typeface="+mj-lt"/>
              <a:buAutoNum type="arabicPeriod"/>
            </a:pPr>
            <a:r>
              <a:rPr lang="en-GB" sz="2100" b="1" dirty="0">
                <a:solidFill>
                  <a:srgbClr val="1F497D"/>
                </a:solidFill>
                <a:latin typeface="Constantia" pitchFamily="18" charset="0"/>
                <a:cs typeface="Times New Roman" pitchFamily="18" charset="0"/>
                <a:sym typeface="Wingdings" pitchFamily="2" charset="2"/>
              </a:rPr>
              <a:t>Jump</a:t>
            </a:r>
            <a:r>
              <a:rPr lang="en-GB" sz="2100" b="1" dirty="0">
                <a:latin typeface="Constantia" pitchFamily="18" charset="0"/>
                <a:cs typeface="Times New Roman" pitchFamily="18" charset="0"/>
                <a:sym typeface="Wingdings" pitchFamily="2" charset="2"/>
              </a:rPr>
              <a:t> RF phase such that </a:t>
            </a:r>
            <a:r>
              <a:rPr lang="en-GB" sz="2100" b="1" dirty="0">
                <a:solidFill>
                  <a:srgbClr val="1F497D"/>
                </a:solidFill>
                <a:latin typeface="Constantia" pitchFamily="18" charset="0"/>
                <a:cs typeface="Times New Roman" pitchFamily="18" charset="0"/>
                <a:sym typeface="Wingdings" pitchFamily="2" charset="2"/>
              </a:rPr>
              <a:t>bunch at unstable fixed point</a:t>
            </a:r>
          </a:p>
          <a:p>
            <a:pPr marL="355600" indent="-355600" algn="l" defTabSz="711200">
              <a:spcBef>
                <a:spcPct val="20000"/>
              </a:spcBef>
              <a:buClr>
                <a:schemeClr val="tx1"/>
              </a:buClr>
              <a:buFont typeface="+mj-lt"/>
              <a:buAutoNum type="arabicPeriod"/>
            </a:pPr>
            <a:r>
              <a:rPr lang="en-GB" sz="2100" b="1" dirty="0">
                <a:solidFill>
                  <a:srgbClr val="1F497D"/>
                </a:solidFill>
                <a:latin typeface="Constantia" pitchFamily="18" charset="0"/>
                <a:cs typeface="Times New Roman" pitchFamily="18" charset="0"/>
                <a:sym typeface="Wingdings" pitchFamily="2" charset="2"/>
              </a:rPr>
              <a:t>Jump back</a:t>
            </a:r>
          </a:p>
          <a:p>
            <a:pPr marL="355600" indent="-355600" algn="l" defTabSz="711200">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Let bunch </a:t>
            </a:r>
            <a:r>
              <a:rPr lang="en-GB" sz="2100" b="1" dirty="0">
                <a:solidFill>
                  <a:srgbClr val="1F497D"/>
                </a:solidFill>
                <a:latin typeface="Constantia" pitchFamily="18" charset="0"/>
                <a:cs typeface="Times New Roman" pitchFamily="18" charset="0"/>
                <a:sym typeface="Wingdings" pitchFamily="2" charset="2"/>
              </a:rPr>
              <a:t>rotate</a:t>
            </a:r>
            <a:r>
              <a:rPr lang="en-GB" sz="2100" b="1" dirty="0">
                <a:latin typeface="Constantia" pitchFamily="18" charset="0"/>
                <a:cs typeface="Times New Roman" pitchFamily="18" charset="0"/>
                <a:sym typeface="Wingdings" pitchFamily="2" charset="2"/>
              </a:rPr>
              <a:t>, </a:t>
            </a:r>
            <a:r>
              <a:rPr lang="en-GB" sz="2100" b="1" dirty="0">
                <a:solidFill>
                  <a:srgbClr val="1F497D"/>
                </a:solidFill>
                <a:latin typeface="Constantia" pitchFamily="18" charset="0"/>
                <a:cs typeface="Times New Roman" pitchFamily="18" charset="0"/>
                <a:sym typeface="Wingdings" pitchFamily="2" charset="2"/>
              </a:rPr>
              <a:t>switch RF off </a:t>
            </a:r>
            <a:r>
              <a:rPr lang="en-GB" sz="2100" b="1" dirty="0">
                <a:latin typeface="Constantia" pitchFamily="18" charset="0"/>
                <a:cs typeface="Times New Roman" pitchFamily="18" charset="0"/>
                <a:sym typeface="Wingdings" pitchFamily="2" charset="2"/>
              </a:rPr>
              <a:t>at large momentum spread</a:t>
            </a: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l" defTabSz="711200">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55600" indent="-355600" defTabSz="711200">
              <a:spcBef>
                <a:spcPct val="20000"/>
              </a:spcBef>
              <a:buClr>
                <a:schemeClr val="tx1"/>
              </a:buClr>
              <a:buFont typeface="+mj-lt"/>
              <a:buAutoNum type="arabicPeriod"/>
            </a:pPr>
            <a:endParaRPr lang="en-GB" sz="1200" b="1" dirty="0">
              <a:latin typeface="Constantia" pitchFamily="18" charset="0"/>
              <a:cs typeface="Times New Roman" pitchFamily="18" charset="0"/>
              <a:sym typeface="Wingdings" pitchFamily="2" charset="2"/>
            </a:endParaRPr>
          </a:p>
          <a:p>
            <a:pPr marL="355600" indent="-3556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Almost constant momentum distribution after rotation </a:t>
            </a:r>
          </a:p>
          <a:p>
            <a:pPr marL="355600" indent="-355600" algn="l" defTabSz="711200">
              <a:spcBef>
                <a:spcPct val="20000"/>
              </a:spcBef>
              <a:buClr>
                <a:schemeClr val="tx1"/>
              </a:buClr>
              <a:buFont typeface="+mj-lt"/>
              <a:buAutoNum type="arabicPeriod"/>
            </a:pPr>
            <a:endParaRPr lang="en-GB" sz="2100" b="1" dirty="0">
              <a:latin typeface="Constantia" pitchFamily="18" charset="0"/>
              <a:cs typeface="Times New Roman" pitchFamily="18" charset="0"/>
              <a:sym typeface="Wingdings" pitchFamily="2" charset="2"/>
            </a:endParaRPr>
          </a:p>
        </p:txBody>
      </p:sp>
      <p:sp>
        <p:nvSpPr>
          <p:cNvPr id="4"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a:solidFill>
                  <a:srgbClr val="1F497D"/>
                </a:solidFill>
                <a:latin typeface="Constantia" pitchFamily="18" charset="0"/>
              </a:rPr>
              <a:t>Example: using </a:t>
            </a:r>
            <a:r>
              <a:rPr lang="en-GB" sz="3200" b="1" dirty="0">
                <a:solidFill>
                  <a:srgbClr val="1F497D"/>
                </a:solidFill>
                <a:latin typeface="Constantia" pitchFamily="18" charset="0"/>
              </a:rPr>
              <a:t>the non-linearity</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800" y="2408291"/>
            <a:ext cx="3195031" cy="3349457"/>
          </a:xfrm>
          <a:prstGeom prst="rect">
            <a:avLst/>
          </a:prstGeom>
        </p:spPr>
      </p:pic>
      <p:grpSp>
        <p:nvGrpSpPr>
          <p:cNvPr id="2" name="Group 1"/>
          <p:cNvGrpSpPr/>
          <p:nvPr/>
        </p:nvGrpSpPr>
        <p:grpSpPr>
          <a:xfrm>
            <a:off x="4386672" y="2298471"/>
            <a:ext cx="4494367" cy="4060669"/>
            <a:chOff x="4386672" y="2107971"/>
            <a:chExt cx="4494367" cy="4060669"/>
          </a:xfrm>
        </p:grpSpPr>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b="10555"/>
            <a:stretch/>
          </p:blipFill>
          <p:spPr>
            <a:xfrm>
              <a:off x="4392000" y="2408400"/>
              <a:ext cx="4127415" cy="3668400"/>
            </a:xfrm>
            <a:prstGeom prst="rect">
              <a:avLst/>
            </a:prstGeom>
          </p:spPr>
        </p:pic>
        <p:sp>
          <p:nvSpPr>
            <p:cNvPr id="32" name="Rectangle 31"/>
            <p:cNvSpPr/>
            <p:nvPr/>
          </p:nvSpPr>
          <p:spPr>
            <a:xfrm>
              <a:off x="5044310" y="5833327"/>
              <a:ext cx="3549553" cy="2156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7438164" y="2407855"/>
              <a:ext cx="1103889" cy="1094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5167496" y="2107971"/>
              <a:ext cx="2218858" cy="338554"/>
            </a:xfrm>
            <a:prstGeom prst="rect">
              <a:avLst/>
            </a:prstGeom>
            <a:noFill/>
          </p:spPr>
          <p:txBody>
            <a:bodyPr wrap="square" rtlCol="0">
              <a:spAutoFit/>
            </a:bodyPr>
            <a:lstStyle/>
            <a:p>
              <a:pPr algn="ctr"/>
              <a:r>
                <a:rPr lang="en-GB" sz="1600" b="1" dirty="0">
                  <a:latin typeface="Constantia" panose="02030602050306030303" pitchFamily="18" charset="0"/>
                </a:rPr>
                <a:t>Time projection</a:t>
              </a:r>
            </a:p>
          </p:txBody>
        </p:sp>
        <p:sp>
          <p:nvSpPr>
            <p:cNvPr id="10" name="TextBox 9"/>
            <p:cNvSpPr txBox="1"/>
            <p:nvPr/>
          </p:nvSpPr>
          <p:spPr>
            <a:xfrm>
              <a:off x="7078394" y="2989956"/>
              <a:ext cx="1802645" cy="584775"/>
            </a:xfrm>
            <a:prstGeom prst="rect">
              <a:avLst/>
            </a:prstGeom>
            <a:noFill/>
          </p:spPr>
          <p:txBody>
            <a:bodyPr wrap="square" rtlCol="0">
              <a:spAutoFit/>
            </a:bodyPr>
            <a:lstStyle/>
            <a:p>
              <a:pPr algn="ctr"/>
              <a:r>
                <a:rPr lang="en-GB" sz="1600" b="1" dirty="0">
                  <a:latin typeface="Constantia" panose="02030602050306030303" pitchFamily="18" charset="0"/>
                </a:rPr>
                <a:t>Energy projection</a:t>
              </a:r>
            </a:p>
          </p:txBody>
        </p:sp>
        <p:sp>
          <p:nvSpPr>
            <p:cNvPr id="11" name="Rectangle 10"/>
            <p:cNvSpPr/>
            <p:nvPr/>
          </p:nvSpPr>
          <p:spPr>
            <a:xfrm>
              <a:off x="4646864" y="2332223"/>
              <a:ext cx="445962" cy="12380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4646704" y="3722496"/>
              <a:ext cx="445962" cy="19231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4822375" y="3729915"/>
              <a:ext cx="351379" cy="276999"/>
            </a:xfrm>
            <a:prstGeom prst="rect">
              <a:avLst/>
            </a:prstGeom>
            <a:noFill/>
          </p:spPr>
          <p:txBody>
            <a:bodyPr wrap="none" rtlCol="0">
              <a:spAutoFit/>
            </a:bodyPr>
            <a:lstStyle/>
            <a:p>
              <a:pPr algn="r"/>
              <a:r>
                <a:rPr lang="en-GB" sz="1200" dirty="0">
                  <a:latin typeface="Constantia" panose="02030602050306030303" pitchFamily="18" charset="0"/>
                </a:rPr>
                <a:t>60</a:t>
              </a:r>
            </a:p>
          </p:txBody>
        </p:sp>
        <p:sp>
          <p:nvSpPr>
            <p:cNvPr id="14" name="TextBox 13"/>
            <p:cNvSpPr txBox="1"/>
            <p:nvPr/>
          </p:nvSpPr>
          <p:spPr>
            <a:xfrm>
              <a:off x="4827360" y="3992435"/>
              <a:ext cx="349776" cy="276999"/>
            </a:xfrm>
            <a:prstGeom prst="rect">
              <a:avLst/>
            </a:prstGeom>
            <a:noFill/>
          </p:spPr>
          <p:txBody>
            <a:bodyPr wrap="none" rtlCol="0">
              <a:spAutoFit/>
            </a:bodyPr>
            <a:lstStyle/>
            <a:p>
              <a:pPr algn="r"/>
              <a:r>
                <a:rPr lang="en-GB" sz="1200" dirty="0">
                  <a:latin typeface="Constantia" panose="02030602050306030303" pitchFamily="18" charset="0"/>
                </a:rPr>
                <a:t>40</a:t>
              </a:r>
            </a:p>
          </p:txBody>
        </p:sp>
        <p:sp>
          <p:nvSpPr>
            <p:cNvPr id="15" name="TextBox 14"/>
            <p:cNvSpPr txBox="1"/>
            <p:nvPr/>
          </p:nvSpPr>
          <p:spPr>
            <a:xfrm>
              <a:off x="4908676" y="4550878"/>
              <a:ext cx="268022" cy="276999"/>
            </a:xfrm>
            <a:prstGeom prst="rect">
              <a:avLst/>
            </a:prstGeom>
            <a:noFill/>
          </p:spPr>
          <p:txBody>
            <a:bodyPr wrap="none" rtlCol="0">
              <a:spAutoFit/>
            </a:bodyPr>
            <a:lstStyle/>
            <a:p>
              <a:pPr algn="r"/>
              <a:r>
                <a:rPr lang="en-GB" sz="1200" dirty="0">
                  <a:latin typeface="Constantia" panose="02030602050306030303" pitchFamily="18" charset="0"/>
                </a:rPr>
                <a:t>0</a:t>
              </a:r>
            </a:p>
          </p:txBody>
        </p:sp>
        <p:sp>
          <p:nvSpPr>
            <p:cNvPr id="17" name="TextBox 16"/>
            <p:cNvSpPr txBox="1"/>
            <p:nvPr/>
          </p:nvSpPr>
          <p:spPr>
            <a:xfrm>
              <a:off x="4827694" y="4271840"/>
              <a:ext cx="343364" cy="276999"/>
            </a:xfrm>
            <a:prstGeom prst="rect">
              <a:avLst/>
            </a:prstGeom>
            <a:noFill/>
          </p:spPr>
          <p:txBody>
            <a:bodyPr wrap="none" rtlCol="0">
              <a:spAutoFit/>
            </a:bodyPr>
            <a:lstStyle/>
            <a:p>
              <a:pPr algn="r"/>
              <a:r>
                <a:rPr lang="en-GB" sz="1200" dirty="0">
                  <a:latin typeface="Constantia" panose="02030602050306030303" pitchFamily="18" charset="0"/>
                </a:rPr>
                <a:t>20</a:t>
              </a:r>
            </a:p>
          </p:txBody>
        </p:sp>
        <p:sp>
          <p:nvSpPr>
            <p:cNvPr id="18" name="TextBox 17"/>
            <p:cNvSpPr txBox="1"/>
            <p:nvPr/>
          </p:nvSpPr>
          <p:spPr>
            <a:xfrm>
              <a:off x="4776475" y="4825703"/>
              <a:ext cx="399469" cy="276999"/>
            </a:xfrm>
            <a:prstGeom prst="rect">
              <a:avLst/>
            </a:prstGeom>
            <a:noFill/>
          </p:spPr>
          <p:txBody>
            <a:bodyPr wrap="none" rtlCol="0">
              <a:spAutoFit/>
            </a:bodyPr>
            <a:lstStyle/>
            <a:p>
              <a:pPr algn="r"/>
              <a:r>
                <a:rPr lang="en-GB" sz="1200" dirty="0">
                  <a:latin typeface="Constantia" panose="02030602050306030303" pitchFamily="18" charset="0"/>
                </a:rPr>
                <a:t>-20</a:t>
              </a:r>
            </a:p>
          </p:txBody>
        </p:sp>
        <p:sp>
          <p:nvSpPr>
            <p:cNvPr id="19" name="TextBox 18"/>
            <p:cNvSpPr txBox="1"/>
            <p:nvPr/>
          </p:nvSpPr>
          <p:spPr>
            <a:xfrm>
              <a:off x="4773445" y="5088223"/>
              <a:ext cx="405881" cy="276999"/>
            </a:xfrm>
            <a:prstGeom prst="rect">
              <a:avLst/>
            </a:prstGeom>
            <a:noFill/>
          </p:spPr>
          <p:txBody>
            <a:bodyPr wrap="none" rtlCol="0">
              <a:spAutoFit/>
            </a:bodyPr>
            <a:lstStyle/>
            <a:p>
              <a:pPr algn="r"/>
              <a:r>
                <a:rPr lang="en-GB" sz="1200" dirty="0">
                  <a:latin typeface="Constantia" panose="02030602050306030303" pitchFamily="18" charset="0"/>
                </a:rPr>
                <a:t>-40</a:t>
              </a:r>
            </a:p>
          </p:txBody>
        </p:sp>
        <p:sp>
          <p:nvSpPr>
            <p:cNvPr id="20" name="TextBox 19"/>
            <p:cNvSpPr txBox="1"/>
            <p:nvPr/>
          </p:nvSpPr>
          <p:spPr>
            <a:xfrm>
              <a:off x="4765764" y="5367628"/>
              <a:ext cx="407484" cy="276999"/>
            </a:xfrm>
            <a:prstGeom prst="rect">
              <a:avLst/>
            </a:prstGeom>
            <a:noFill/>
          </p:spPr>
          <p:txBody>
            <a:bodyPr wrap="none" rtlCol="0">
              <a:spAutoFit/>
            </a:bodyPr>
            <a:lstStyle/>
            <a:p>
              <a:pPr algn="r"/>
              <a:r>
                <a:rPr lang="en-GB" sz="1200" dirty="0">
                  <a:latin typeface="Constantia" panose="02030602050306030303" pitchFamily="18" charset="0"/>
                </a:rPr>
                <a:t>-60</a:t>
              </a:r>
            </a:p>
          </p:txBody>
        </p:sp>
        <p:sp>
          <p:nvSpPr>
            <p:cNvPr id="21" name="TextBox 20"/>
            <p:cNvSpPr txBox="1"/>
            <p:nvPr/>
          </p:nvSpPr>
          <p:spPr>
            <a:xfrm>
              <a:off x="4914730" y="2639052"/>
              <a:ext cx="260008" cy="276999"/>
            </a:xfrm>
            <a:prstGeom prst="rect">
              <a:avLst/>
            </a:prstGeom>
            <a:noFill/>
          </p:spPr>
          <p:txBody>
            <a:bodyPr wrap="none" rtlCol="0">
              <a:spAutoFit/>
            </a:bodyPr>
            <a:lstStyle/>
            <a:p>
              <a:pPr algn="r"/>
              <a:r>
                <a:rPr lang="en-GB" sz="1200" dirty="0">
                  <a:latin typeface="Constantia" panose="02030602050306030303" pitchFamily="18" charset="0"/>
                </a:rPr>
                <a:t>2</a:t>
              </a:r>
            </a:p>
          </p:txBody>
        </p:sp>
        <p:sp>
          <p:nvSpPr>
            <p:cNvPr id="22" name="TextBox 21"/>
            <p:cNvSpPr txBox="1"/>
            <p:nvPr/>
          </p:nvSpPr>
          <p:spPr>
            <a:xfrm>
              <a:off x="4906278" y="3341005"/>
              <a:ext cx="268022" cy="276999"/>
            </a:xfrm>
            <a:prstGeom prst="rect">
              <a:avLst/>
            </a:prstGeom>
            <a:noFill/>
          </p:spPr>
          <p:txBody>
            <a:bodyPr wrap="none" rtlCol="0">
              <a:spAutoFit/>
            </a:bodyPr>
            <a:lstStyle/>
            <a:p>
              <a:pPr algn="r"/>
              <a:r>
                <a:rPr lang="en-GB" sz="1200" dirty="0">
                  <a:latin typeface="Constantia" panose="02030602050306030303" pitchFamily="18" charset="0"/>
                </a:rPr>
                <a:t>0</a:t>
              </a:r>
            </a:p>
          </p:txBody>
        </p:sp>
        <p:sp>
          <p:nvSpPr>
            <p:cNvPr id="23" name="TextBox 22"/>
            <p:cNvSpPr txBox="1"/>
            <p:nvPr/>
          </p:nvSpPr>
          <p:spPr>
            <a:xfrm>
              <a:off x="4935904" y="2992117"/>
              <a:ext cx="232756" cy="276999"/>
            </a:xfrm>
            <a:prstGeom prst="rect">
              <a:avLst/>
            </a:prstGeom>
            <a:noFill/>
          </p:spPr>
          <p:txBody>
            <a:bodyPr wrap="none" rtlCol="0">
              <a:spAutoFit/>
            </a:bodyPr>
            <a:lstStyle/>
            <a:p>
              <a:pPr algn="r"/>
              <a:r>
                <a:rPr lang="en-GB" sz="1200" dirty="0">
                  <a:latin typeface="Constantia" panose="02030602050306030303" pitchFamily="18" charset="0"/>
                </a:rPr>
                <a:t>1</a:t>
              </a:r>
            </a:p>
          </p:txBody>
        </p:sp>
        <p:sp>
          <p:nvSpPr>
            <p:cNvPr id="25" name="TextBox 24"/>
            <p:cNvSpPr txBox="1"/>
            <p:nvPr/>
          </p:nvSpPr>
          <p:spPr>
            <a:xfrm rot="16200000">
              <a:off x="4476152" y="2871078"/>
              <a:ext cx="484428" cy="276999"/>
            </a:xfrm>
            <a:prstGeom prst="rect">
              <a:avLst/>
            </a:prstGeom>
            <a:noFill/>
          </p:spPr>
          <p:txBody>
            <a:bodyPr wrap="none" rtlCol="0">
              <a:spAutoFit/>
            </a:bodyPr>
            <a:lstStyle/>
            <a:p>
              <a:r>
                <a:rPr lang="en-GB" sz="1200" i="1" dirty="0">
                  <a:latin typeface="Constantia" panose="02030602050306030303" pitchFamily="18" charset="0"/>
                </a:rPr>
                <a:t>I</a:t>
              </a:r>
              <a:r>
                <a:rPr lang="en-GB" sz="1200" dirty="0">
                  <a:latin typeface="Constantia" panose="02030602050306030303" pitchFamily="18" charset="0"/>
                </a:rPr>
                <a:t> [A]</a:t>
              </a:r>
            </a:p>
          </p:txBody>
        </p:sp>
        <p:sp>
          <p:nvSpPr>
            <p:cNvPr id="26" name="TextBox 25"/>
            <p:cNvSpPr txBox="1"/>
            <p:nvPr/>
          </p:nvSpPr>
          <p:spPr>
            <a:xfrm>
              <a:off x="4918442" y="2253617"/>
              <a:ext cx="260008" cy="276999"/>
            </a:xfrm>
            <a:prstGeom prst="rect">
              <a:avLst/>
            </a:prstGeom>
            <a:noFill/>
          </p:spPr>
          <p:txBody>
            <a:bodyPr wrap="none" rtlCol="0">
              <a:spAutoFit/>
            </a:bodyPr>
            <a:lstStyle/>
            <a:p>
              <a:pPr algn="r"/>
              <a:r>
                <a:rPr lang="en-GB" sz="1200" dirty="0">
                  <a:latin typeface="Constantia" panose="02030602050306030303" pitchFamily="18" charset="0"/>
                </a:rPr>
                <a:t>3</a:t>
              </a:r>
            </a:p>
          </p:txBody>
        </p:sp>
        <p:sp>
          <p:nvSpPr>
            <p:cNvPr id="27" name="Rectangle 26"/>
            <p:cNvSpPr/>
            <p:nvPr/>
          </p:nvSpPr>
          <p:spPr>
            <a:xfrm>
              <a:off x="4386672" y="3436350"/>
              <a:ext cx="445068" cy="10947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rot="16200000">
              <a:off x="4310595" y="4557386"/>
              <a:ext cx="824456" cy="276999"/>
            </a:xfrm>
            <a:prstGeom prst="rect">
              <a:avLst/>
            </a:prstGeom>
            <a:noFill/>
          </p:spPr>
          <p:txBody>
            <a:bodyPr wrap="none" rtlCol="0">
              <a:spAutoFit/>
            </a:bodyPr>
            <a:lstStyle/>
            <a:p>
              <a:r>
                <a:rPr lang="en-GB" sz="1200" dirty="0">
                  <a:latin typeface="Symbol" panose="05050102010706020507" pitchFamily="18" charset="2"/>
                </a:rPr>
                <a:t>D</a:t>
              </a:r>
              <a:r>
                <a:rPr lang="en-GB" sz="1200" i="1" dirty="0">
                  <a:latin typeface="Constantia" panose="02030602050306030303" pitchFamily="18" charset="0"/>
                </a:rPr>
                <a:t>E</a:t>
              </a:r>
              <a:r>
                <a:rPr lang="en-GB" sz="1200" dirty="0">
                  <a:latin typeface="Constantia" panose="02030602050306030303" pitchFamily="18" charset="0"/>
                </a:rPr>
                <a:t> [MeV]</a:t>
              </a:r>
            </a:p>
          </p:txBody>
        </p:sp>
        <p:sp>
          <p:nvSpPr>
            <p:cNvPr id="28" name="TextBox 27"/>
            <p:cNvSpPr txBox="1"/>
            <p:nvPr/>
          </p:nvSpPr>
          <p:spPr>
            <a:xfrm>
              <a:off x="5924998" y="5891641"/>
              <a:ext cx="537327" cy="276999"/>
            </a:xfrm>
            <a:prstGeom prst="rect">
              <a:avLst/>
            </a:prstGeom>
            <a:noFill/>
          </p:spPr>
          <p:txBody>
            <a:bodyPr wrap="none" rtlCol="0">
              <a:spAutoFit/>
            </a:bodyPr>
            <a:lstStyle/>
            <a:p>
              <a:r>
                <a:rPr lang="en-GB" sz="1200" i="1" dirty="0">
                  <a:latin typeface="Constantia" panose="02030602050306030303" pitchFamily="18" charset="0"/>
                </a:rPr>
                <a:t>t</a:t>
              </a:r>
              <a:r>
                <a:rPr lang="en-GB" sz="1200" dirty="0">
                  <a:latin typeface="Constantia" panose="02030602050306030303" pitchFamily="18" charset="0"/>
                </a:rPr>
                <a:t> [ns]</a:t>
              </a:r>
            </a:p>
          </p:txBody>
        </p:sp>
        <p:sp>
          <p:nvSpPr>
            <p:cNvPr id="29" name="TextBox 28"/>
            <p:cNvSpPr txBox="1"/>
            <p:nvPr/>
          </p:nvSpPr>
          <p:spPr>
            <a:xfrm>
              <a:off x="6062249" y="5723429"/>
              <a:ext cx="268022" cy="276999"/>
            </a:xfrm>
            <a:prstGeom prst="rect">
              <a:avLst/>
            </a:prstGeom>
            <a:noFill/>
          </p:spPr>
          <p:txBody>
            <a:bodyPr wrap="none" rtlCol="0">
              <a:spAutoFit/>
            </a:bodyPr>
            <a:lstStyle/>
            <a:p>
              <a:r>
                <a:rPr lang="en-GB" sz="1200" dirty="0">
                  <a:latin typeface="Constantia" panose="02030602050306030303" pitchFamily="18" charset="0"/>
                </a:rPr>
                <a:t>0</a:t>
              </a:r>
            </a:p>
          </p:txBody>
        </p:sp>
        <p:sp>
          <p:nvSpPr>
            <p:cNvPr id="30" name="TextBox 29"/>
            <p:cNvSpPr txBox="1"/>
            <p:nvPr/>
          </p:nvSpPr>
          <p:spPr>
            <a:xfrm>
              <a:off x="5283106" y="5723429"/>
              <a:ext cx="399468" cy="276999"/>
            </a:xfrm>
            <a:prstGeom prst="rect">
              <a:avLst/>
            </a:prstGeom>
            <a:noFill/>
          </p:spPr>
          <p:txBody>
            <a:bodyPr wrap="none" rtlCol="0">
              <a:spAutoFit/>
            </a:bodyPr>
            <a:lstStyle/>
            <a:p>
              <a:r>
                <a:rPr lang="en-GB" sz="1200" dirty="0">
                  <a:latin typeface="Constantia" panose="02030602050306030303" pitchFamily="18" charset="0"/>
                </a:rPr>
                <a:t>-20</a:t>
              </a:r>
            </a:p>
          </p:txBody>
        </p:sp>
        <p:sp>
          <p:nvSpPr>
            <p:cNvPr id="31" name="TextBox 30"/>
            <p:cNvSpPr txBox="1"/>
            <p:nvPr/>
          </p:nvSpPr>
          <p:spPr>
            <a:xfrm>
              <a:off x="6618570" y="5723429"/>
              <a:ext cx="343364" cy="276999"/>
            </a:xfrm>
            <a:prstGeom prst="rect">
              <a:avLst/>
            </a:prstGeom>
            <a:noFill/>
          </p:spPr>
          <p:txBody>
            <a:bodyPr wrap="none" rtlCol="0">
              <a:spAutoFit/>
            </a:bodyPr>
            <a:lstStyle/>
            <a:p>
              <a:r>
                <a:rPr lang="en-GB" sz="1200" dirty="0">
                  <a:latin typeface="Constantia" panose="02030602050306030303" pitchFamily="18" charset="0"/>
                </a:rPr>
                <a:t>20</a:t>
              </a:r>
            </a:p>
          </p:txBody>
        </p:sp>
      </p:grpSp>
      <p:sp>
        <p:nvSpPr>
          <p:cNvPr id="33" name="TextBox 32"/>
          <p:cNvSpPr txBox="1"/>
          <p:nvPr/>
        </p:nvSpPr>
        <p:spPr>
          <a:xfrm>
            <a:off x="1384299" y="2247669"/>
            <a:ext cx="2869201" cy="338554"/>
          </a:xfrm>
          <a:prstGeom prst="rect">
            <a:avLst/>
          </a:prstGeom>
          <a:noFill/>
        </p:spPr>
        <p:txBody>
          <a:bodyPr wrap="square" rtlCol="0">
            <a:spAutoFit/>
          </a:bodyPr>
          <a:lstStyle/>
          <a:p>
            <a:pPr algn="ctr"/>
            <a:r>
              <a:rPr lang="en-GB" sz="1600" b="1" dirty="0">
                <a:latin typeface="Constantia" panose="02030602050306030303" pitchFamily="18" charset="0"/>
              </a:rPr>
              <a:t>Bunch profile evolution</a:t>
            </a:r>
          </a:p>
        </p:txBody>
      </p:sp>
      <p:sp>
        <p:nvSpPr>
          <p:cNvPr id="36" name="TextBox 35"/>
          <p:cNvSpPr txBox="1"/>
          <p:nvPr/>
        </p:nvSpPr>
        <p:spPr>
          <a:xfrm rot="16200000">
            <a:off x="638902" y="4396211"/>
            <a:ext cx="1688773" cy="338554"/>
          </a:xfrm>
          <a:prstGeom prst="rect">
            <a:avLst/>
          </a:prstGeom>
          <a:noFill/>
        </p:spPr>
        <p:txBody>
          <a:bodyPr wrap="square" rtlCol="0">
            <a:spAutoFit/>
          </a:bodyPr>
          <a:lstStyle/>
          <a:p>
            <a:r>
              <a:rPr lang="en-GB" sz="1600" b="1" dirty="0">
                <a:latin typeface="Constantia" panose="02030602050306030303" pitchFamily="18" charset="0"/>
              </a:rPr>
              <a:t>Measurement</a:t>
            </a:r>
          </a:p>
        </p:txBody>
      </p:sp>
      <p:sp>
        <p:nvSpPr>
          <p:cNvPr id="37" name="TextBox 36"/>
          <p:cNvSpPr txBox="1"/>
          <p:nvPr/>
        </p:nvSpPr>
        <p:spPr>
          <a:xfrm rot="16200000">
            <a:off x="4410263" y="4308211"/>
            <a:ext cx="1688773" cy="338554"/>
          </a:xfrm>
          <a:prstGeom prst="rect">
            <a:avLst/>
          </a:prstGeom>
          <a:noFill/>
        </p:spPr>
        <p:txBody>
          <a:bodyPr wrap="square" rtlCol="0">
            <a:spAutoFit/>
          </a:bodyPr>
          <a:lstStyle/>
          <a:p>
            <a:r>
              <a:rPr lang="en-GB" sz="1600" b="1" dirty="0">
                <a:latin typeface="Constantia" panose="02030602050306030303" pitchFamily="18" charset="0"/>
              </a:rPr>
              <a:t>Measurement</a:t>
            </a:r>
          </a:p>
        </p:txBody>
      </p:sp>
    </p:spTree>
    <p:extLst>
      <p:ext uri="{BB962C8B-B14F-4D97-AF65-F5344CB8AC3E}">
        <p14:creationId xmlns:p14="http://schemas.microsoft.com/office/powerpoint/2010/main" val="33527463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Synchrotron frequency distribution</a:t>
            </a:r>
          </a:p>
        </p:txBody>
      </p:sp>
    </p:spTree>
    <p:extLst>
      <p:ext uri="{BB962C8B-B14F-4D97-AF65-F5344CB8AC3E}">
        <p14:creationId xmlns:p14="http://schemas.microsoft.com/office/powerpoint/2010/main" val="31934251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General synchrotron frequency</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Synchrotron frequency depends on trajectory</a:t>
            </a:r>
          </a:p>
          <a:p>
            <a:pPr marL="342900" indent="-342900"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Calculate average velocity for given trajectories in longitudinal phase space </a:t>
            </a:r>
            <a:r>
              <a:rPr lang="en-GB" sz="2100" b="1" dirty="0">
                <a:latin typeface="Constantia" pitchFamily="18" charset="0"/>
                <a:cs typeface="Times New Roman" pitchFamily="18" charset="0"/>
                <a:sym typeface="Symbol" panose="05050102010706020507" pitchFamily="18" charset="2"/>
              </a:rPr>
              <a:t> </a:t>
            </a:r>
            <a:r>
              <a:rPr lang="en-GB" sz="2100" b="1" dirty="0">
                <a:solidFill>
                  <a:srgbClr val="C0504D"/>
                </a:solidFill>
                <a:latin typeface="Constantia" pitchFamily="18" charset="0"/>
                <a:cs typeface="Times New Roman" pitchFamily="18" charset="0"/>
                <a:sym typeface="Symbol" panose="05050102010706020507" pitchFamily="18" charset="2"/>
              </a:rPr>
              <a:t>Action angle, </a:t>
            </a:r>
            <a:r>
              <a:rPr lang="en-GB" sz="2100" b="1" i="1" dirty="0">
                <a:solidFill>
                  <a:srgbClr val="C0504D"/>
                </a:solidFill>
                <a:latin typeface="Constantia" pitchFamily="18" charset="0"/>
                <a:cs typeface="Times New Roman" pitchFamily="18" charset="0"/>
                <a:sym typeface="Symbol" panose="05050102010706020507" pitchFamily="18" charset="2"/>
              </a:rPr>
              <a:t>J</a:t>
            </a:r>
            <a:endParaRPr lang="en-GB" sz="2100" b="1" i="1" dirty="0">
              <a:solidFill>
                <a:srgbClr val="C0504D"/>
              </a:solidFill>
              <a:latin typeface="Constantia" pitchFamily="18" charset="0"/>
              <a:cs typeface="Times New Roman" pitchFamily="18" charset="0"/>
              <a:sym typeface="Wingdings" pitchFamily="2" charset="2"/>
            </a:endParaRPr>
          </a:p>
        </p:txBody>
      </p:sp>
      <p:pic>
        <p:nvPicPr>
          <p:cNvPr id="2" name="SingleHarmonicPhaseSpaceConstructionAll">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811462" y="2089946"/>
            <a:ext cx="3850677" cy="352978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9093" y="2365099"/>
            <a:ext cx="3294345" cy="704571"/>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70431" y="5309177"/>
            <a:ext cx="4593019" cy="1321454"/>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2402" y="3988096"/>
            <a:ext cx="1579167" cy="564573"/>
          </a:xfrm>
          <a:prstGeom prst="rect">
            <a:avLst/>
          </a:prstGeom>
        </p:spPr>
      </p:pic>
      <p:sp>
        <p:nvSpPr>
          <p:cNvPr id="8" name="Rectangle 7"/>
          <p:cNvSpPr>
            <a:spLocks noChangeArrowheads="1"/>
          </p:cNvSpPr>
          <p:nvPr/>
        </p:nvSpPr>
        <p:spPr bwMode="auto">
          <a:xfrm>
            <a:off x="900114" y="4674840"/>
            <a:ext cx="7202942" cy="397721"/>
          </a:xfrm>
          <a:prstGeom prst="rect">
            <a:avLst/>
          </a:prstGeom>
          <a:noFill/>
          <a:ln w="9525">
            <a:noFill/>
            <a:miter lim="800000"/>
            <a:headEnd/>
            <a:tailEnd/>
          </a:ln>
          <a:effectLst/>
        </p:spPr>
        <p:txBody>
          <a:bodyPr/>
          <a:lstStyle/>
          <a:p>
            <a:pPr algn="l" defTabSz="711200">
              <a:spcBef>
                <a:spcPct val="20000"/>
              </a:spcBef>
              <a:buClr>
                <a:schemeClr val="bg1"/>
              </a:buClr>
            </a:pPr>
            <a:r>
              <a:rPr lang="en-GB" sz="2100" b="1" dirty="0">
                <a:latin typeface="Constantia" pitchFamily="18" charset="0"/>
                <a:cs typeface="Times New Roman" pitchFamily="18" charset="0"/>
                <a:sym typeface="Wingdings" pitchFamily="2" charset="2"/>
              </a:rPr>
              <a:t>General expression for </a:t>
            </a:r>
            <a:r>
              <a:rPr lang="en-GB" sz="2100" b="1" dirty="0" err="1">
                <a:latin typeface="Symbol" panose="05050102010706020507" pitchFamily="18" charset="2"/>
                <a:cs typeface="Times New Roman" pitchFamily="18" charset="0"/>
                <a:sym typeface="Wingdings" pitchFamily="2" charset="2"/>
              </a:rPr>
              <a:t>w</a:t>
            </a:r>
            <a:r>
              <a:rPr lang="en-GB" sz="2100" b="1" baseline="-25000" dirty="0" err="1">
                <a:latin typeface="Constantia" pitchFamily="18" charset="0"/>
                <a:cs typeface="Times New Roman" pitchFamily="18" charset="0"/>
                <a:sym typeface="Wingdings" pitchFamily="2" charset="2"/>
              </a:rPr>
              <a:t>S</a:t>
            </a:r>
            <a:endParaRPr lang="en-GB" sz="2100" b="1" baseline="-25000" dirty="0">
              <a:latin typeface="Constantia" pitchFamily="18" charset="0"/>
              <a:cs typeface="Times New Roman" pitchFamily="18" charset="0"/>
              <a:sym typeface="Wingdings" pitchFamily="2" charset="2"/>
            </a:endParaRPr>
          </a:p>
        </p:txBody>
      </p:sp>
      <p:sp>
        <p:nvSpPr>
          <p:cNvPr id="9" name="Rectangle 8"/>
          <p:cNvSpPr>
            <a:spLocks noChangeArrowheads="1"/>
          </p:cNvSpPr>
          <p:nvPr/>
        </p:nvSpPr>
        <p:spPr bwMode="auto">
          <a:xfrm>
            <a:off x="900113" y="3457119"/>
            <a:ext cx="4257601" cy="397721"/>
          </a:xfrm>
          <a:prstGeom prst="rect">
            <a:avLst/>
          </a:prstGeom>
          <a:noFill/>
          <a:ln w="9525">
            <a:noFill/>
            <a:miter lim="800000"/>
            <a:headEnd/>
            <a:tailEnd/>
          </a:ln>
          <a:effectLst/>
        </p:spPr>
        <p:txBody>
          <a:bodyPr/>
          <a:lstStyle/>
          <a:p>
            <a:pPr algn="l" defTabSz="711200">
              <a:spcBef>
                <a:spcPct val="20000"/>
              </a:spcBef>
              <a:buClr>
                <a:schemeClr val="bg1"/>
              </a:buClr>
            </a:pPr>
            <a:r>
              <a:rPr lang="en-GB" sz="2100" b="1" dirty="0">
                <a:latin typeface="Constantia" pitchFamily="18" charset="0"/>
                <a:cs typeface="Times New Roman" pitchFamily="18" charset="0"/>
                <a:sym typeface="Wingdings" pitchFamily="2" charset="2"/>
              </a:rPr>
              <a:t>The angular frequency becomes</a:t>
            </a:r>
          </a:p>
        </p:txBody>
      </p:sp>
      <p:sp>
        <p:nvSpPr>
          <p:cNvPr id="10" name="Rectangle 9"/>
          <p:cNvSpPr>
            <a:spLocks noChangeArrowheads="1"/>
          </p:cNvSpPr>
          <p:nvPr/>
        </p:nvSpPr>
        <p:spPr bwMode="auto">
          <a:xfrm>
            <a:off x="6154337" y="5771043"/>
            <a:ext cx="2849704" cy="397721"/>
          </a:xfrm>
          <a:prstGeom prst="rect">
            <a:avLst/>
          </a:prstGeom>
          <a:noFill/>
          <a:ln w="9525">
            <a:noFill/>
            <a:miter lim="800000"/>
            <a:headEnd/>
            <a:tailEnd/>
          </a:ln>
          <a:effectLst/>
        </p:spPr>
        <p:txBody>
          <a:bodyPr/>
          <a:lstStyle/>
          <a:p>
            <a:pPr algn="l" defTabSz="711200">
              <a:spcBef>
                <a:spcPct val="20000"/>
              </a:spcBef>
              <a:buClr>
                <a:schemeClr val="bg1"/>
              </a:buClr>
            </a:pPr>
            <a:r>
              <a:rPr lang="en-GB" sz="2100" b="1" dirty="0">
                <a:latin typeface="Constantia" pitchFamily="18" charset="0"/>
                <a:cs typeface="Times New Roman" pitchFamily="18" charset="0"/>
                <a:sym typeface="Wingdings" pitchFamily="2" charset="2"/>
              </a:rPr>
              <a:t>(for bucket</a:t>
            </a:r>
            <a:br>
              <a:rPr lang="en-GB" sz="2100" b="1" dirty="0">
                <a:latin typeface="Constantia" pitchFamily="18" charset="0"/>
                <a:cs typeface="Times New Roman" pitchFamily="18" charset="0"/>
                <a:sym typeface="Wingdings" pitchFamily="2" charset="2"/>
              </a:rPr>
            </a:br>
            <a:r>
              <a:rPr lang="en-GB" sz="2100" b="1" dirty="0">
                <a:latin typeface="Constantia" pitchFamily="18" charset="0"/>
                <a:cs typeface="Times New Roman" pitchFamily="18" charset="0"/>
                <a:sym typeface="Wingdings" pitchFamily="2" charset="2"/>
              </a:rPr>
              <a:t> boundaries </a:t>
            </a:r>
            <a:r>
              <a:rPr lang="en-GB" sz="2100" b="1" dirty="0" err="1">
                <a:latin typeface="Symbol" panose="05050102010706020507" pitchFamily="18" charset="2"/>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l</a:t>
            </a:r>
            <a:r>
              <a:rPr lang="en-GB" sz="2100" b="1" dirty="0">
                <a:latin typeface="Constantia" pitchFamily="18" charset="0"/>
                <a:cs typeface="Times New Roman" pitchFamily="18" charset="0"/>
                <a:sym typeface="Wingdings" pitchFamily="2" charset="2"/>
              </a:rPr>
              <a:t> </a:t>
            </a:r>
            <a:r>
              <a:rPr lang="en-GB" sz="2100" b="1" dirty="0">
                <a:latin typeface="Constantia" pitchFamily="18" charset="0"/>
                <a:cs typeface="Times New Roman" pitchFamily="18" charset="0"/>
                <a:sym typeface="Symbol" panose="05050102010706020507" pitchFamily="18" charset="2"/>
              </a:rPr>
              <a:t></a:t>
            </a:r>
            <a:r>
              <a:rPr lang="en-GB" sz="2100" b="1" dirty="0">
                <a:latin typeface="Constantia" pitchFamily="18" charset="0"/>
                <a:cs typeface="Times New Roman" pitchFamily="18" charset="0"/>
                <a:sym typeface="Wingdings" pitchFamily="2" charset="2"/>
              </a:rPr>
              <a:t> </a:t>
            </a:r>
            <a:r>
              <a:rPr lang="en-GB" sz="2100" b="1" dirty="0" err="1">
                <a:latin typeface="Symbol" panose="05050102010706020507" pitchFamily="18" charset="2"/>
                <a:cs typeface="Times New Roman" pitchFamily="18" charset="0"/>
                <a:sym typeface="Wingdings" pitchFamily="2" charset="2"/>
              </a:rPr>
              <a:t>f</a:t>
            </a:r>
            <a:r>
              <a:rPr lang="en-GB" sz="2100" b="1" baseline="-25000" dirty="0" err="1">
                <a:latin typeface="Constantia" pitchFamily="18" charset="0"/>
                <a:cs typeface="Times New Roman" pitchFamily="18" charset="0"/>
                <a:sym typeface="Wingdings" pitchFamily="2" charset="2"/>
              </a:rPr>
              <a:t>u</a:t>
            </a:r>
            <a:r>
              <a:rPr lang="en-GB" sz="2100" b="1" dirty="0">
                <a:latin typeface="Constantia" pitchFamily="18" charset="0"/>
                <a:cs typeface="Times New Roman" pitchFamily="18" charset="0"/>
                <a:sym typeface="Wingdings" pitchFamily="2" charset="2"/>
              </a:rPr>
              <a:t>)</a:t>
            </a:r>
          </a:p>
        </p:txBody>
      </p:sp>
    </p:spTree>
    <p:extLst>
      <p:ext uri="{BB962C8B-B14F-4D97-AF65-F5344CB8AC3E}">
        <p14:creationId xmlns:p14="http://schemas.microsoft.com/office/powerpoint/2010/main" val="1400134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4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600" y="2538000"/>
            <a:ext cx="3960707" cy="28800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Distribution for stationary bucket</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7705" y="1379066"/>
            <a:ext cx="3937519" cy="639517"/>
          </a:xfrm>
          <a:prstGeom prst="rect">
            <a:avLst/>
          </a:prstGeom>
        </p:spPr>
      </p:pic>
      <p:sp>
        <p:nvSpPr>
          <p:cNvPr id="4"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Single-harmonic RF in stationary bucket</a:t>
            </a:r>
            <a:endParaRPr lang="en-GB" sz="2100" b="1" i="1" dirty="0">
              <a:solidFill>
                <a:srgbClr val="C0504D"/>
              </a:solidFill>
              <a:latin typeface="Constantia" pitchFamily="18" charset="0"/>
              <a:cs typeface="Times New Roman" pitchFamily="18" charset="0"/>
              <a:sym typeface="Wingdings" pitchFamily="2" charset="2"/>
            </a:endParaRPr>
          </a:p>
        </p:txBody>
      </p:sp>
      <p:sp>
        <p:nvSpPr>
          <p:cNvPr id="5" name="Rectangle 4"/>
          <p:cNvSpPr>
            <a:spLocks noChangeArrowheads="1"/>
          </p:cNvSpPr>
          <p:nvPr/>
        </p:nvSpPr>
        <p:spPr bwMode="auto">
          <a:xfrm>
            <a:off x="5610657" y="1395863"/>
            <a:ext cx="3360387" cy="397721"/>
          </a:xfrm>
          <a:prstGeom prst="rect">
            <a:avLst/>
          </a:prstGeom>
          <a:noFill/>
          <a:ln w="9525">
            <a:noFill/>
            <a:miter lim="800000"/>
            <a:headEnd/>
            <a:tailEnd/>
          </a:ln>
          <a:effectLst/>
        </p:spPr>
        <p:txBody>
          <a:bodyPr/>
          <a:lstStyle/>
          <a:p>
            <a:pPr algn="l" defTabSz="711200">
              <a:spcBef>
                <a:spcPct val="20000"/>
              </a:spcBef>
              <a:buClr>
                <a:schemeClr val="bg1"/>
              </a:buClr>
            </a:pPr>
            <a:r>
              <a:rPr lang="en-GB" b="1" i="1" dirty="0">
                <a:latin typeface="Constantia" pitchFamily="18" charset="0"/>
                <a:cs typeface="Times New Roman" pitchFamily="18" charset="0"/>
                <a:sym typeface="Wingdings" pitchFamily="2" charset="2"/>
              </a:rPr>
              <a:t>K</a:t>
            </a:r>
            <a:r>
              <a:rPr lang="en-GB" b="1" dirty="0">
                <a:latin typeface="Constantia" pitchFamily="18" charset="0"/>
                <a:cs typeface="Times New Roman" pitchFamily="18" charset="0"/>
                <a:sym typeface="Wingdings" pitchFamily="2" charset="2"/>
              </a:rPr>
              <a:t>(</a:t>
            </a:r>
            <a:r>
              <a:rPr lang="en-GB" b="1" i="1" dirty="0">
                <a:latin typeface="Constantia" pitchFamily="18" charset="0"/>
                <a:cs typeface="Times New Roman" pitchFamily="18" charset="0"/>
                <a:sym typeface="Wingdings" pitchFamily="2" charset="2"/>
              </a:rPr>
              <a:t>x</a:t>
            </a:r>
            <a:r>
              <a:rPr lang="en-GB" b="1" dirty="0">
                <a:latin typeface="Constantia" pitchFamily="18" charset="0"/>
                <a:cs typeface="Times New Roman" pitchFamily="18" charset="0"/>
                <a:sym typeface="Wingdings" pitchFamily="2" charset="2"/>
              </a:rPr>
              <a:t>): 1</a:t>
            </a:r>
            <a:r>
              <a:rPr lang="en-GB" b="1" baseline="30000" dirty="0">
                <a:latin typeface="Constantia" pitchFamily="18" charset="0"/>
                <a:cs typeface="Times New Roman" pitchFamily="18" charset="0"/>
                <a:sym typeface="Wingdings" pitchFamily="2" charset="2"/>
              </a:rPr>
              <a:t>st</a:t>
            </a:r>
            <a:r>
              <a:rPr lang="en-GB" b="1" dirty="0">
                <a:latin typeface="Constantia" pitchFamily="18" charset="0"/>
                <a:cs typeface="Times New Roman" pitchFamily="18" charset="0"/>
                <a:sym typeface="Wingdings" pitchFamily="2" charset="2"/>
              </a:rPr>
              <a:t> kind elliptical 	integral function</a:t>
            </a:r>
          </a:p>
        </p:txBody>
      </p:sp>
      <p:pic>
        <p:nvPicPr>
          <p:cNvPr id="12" name="Picture 1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572000" y="2769890"/>
            <a:ext cx="4021200" cy="2648247"/>
          </a:xfrm>
          <a:prstGeom prst="rect">
            <a:avLst/>
          </a:prstGeom>
        </p:spPr>
      </p:pic>
      <p:sp>
        <p:nvSpPr>
          <p:cNvPr id="14" name="TextBox 13"/>
          <p:cNvSpPr txBox="1"/>
          <p:nvPr/>
        </p:nvSpPr>
        <p:spPr>
          <a:xfrm>
            <a:off x="900113" y="2453435"/>
            <a:ext cx="3442194" cy="338554"/>
          </a:xfrm>
          <a:prstGeom prst="rect">
            <a:avLst/>
          </a:prstGeom>
          <a:noFill/>
        </p:spPr>
        <p:txBody>
          <a:bodyPr wrap="square" rtlCol="0">
            <a:spAutoFit/>
          </a:bodyPr>
          <a:lstStyle/>
          <a:p>
            <a:pPr algn="ctr"/>
            <a:r>
              <a:rPr lang="en-GB" sz="1600" b="1" dirty="0" err="1">
                <a:latin typeface="Symbol" panose="05050102010706020507" pitchFamily="18" charset="2"/>
              </a:rPr>
              <a:t>w</a:t>
            </a:r>
            <a:r>
              <a:rPr lang="en-GB" sz="1600" b="1" baseline="-25000" dirty="0" err="1">
                <a:latin typeface="Constantia" panose="02030602050306030303" pitchFamily="18" charset="0"/>
              </a:rPr>
              <a:t>S</a:t>
            </a:r>
            <a:r>
              <a:rPr lang="en-GB" sz="1600" b="1" dirty="0">
                <a:latin typeface="Constantia" panose="02030602050306030303" pitchFamily="18" charset="0"/>
              </a:rPr>
              <a:t> versus trajectory duration</a:t>
            </a:r>
          </a:p>
        </p:txBody>
      </p:sp>
      <p:sp>
        <p:nvSpPr>
          <p:cNvPr id="15" name="TextBox 14"/>
          <p:cNvSpPr txBox="1"/>
          <p:nvPr/>
        </p:nvSpPr>
        <p:spPr>
          <a:xfrm>
            <a:off x="4860819" y="2454348"/>
            <a:ext cx="3888413" cy="338554"/>
          </a:xfrm>
          <a:prstGeom prst="rect">
            <a:avLst/>
          </a:prstGeom>
          <a:noFill/>
        </p:spPr>
        <p:txBody>
          <a:bodyPr wrap="square" rtlCol="0">
            <a:spAutoFit/>
          </a:bodyPr>
          <a:lstStyle/>
          <a:p>
            <a:pPr algn="ctr"/>
            <a:r>
              <a:rPr lang="en-GB" sz="1600" b="1" dirty="0" err="1">
                <a:latin typeface="Symbol" panose="05050102010706020507" pitchFamily="18" charset="2"/>
              </a:rPr>
              <a:t>w</a:t>
            </a:r>
            <a:r>
              <a:rPr lang="en-GB" sz="1600" b="1" baseline="-25000" dirty="0" err="1">
                <a:latin typeface="Constantia" panose="02030602050306030303" pitchFamily="18" charset="0"/>
              </a:rPr>
              <a:t>S</a:t>
            </a:r>
            <a:r>
              <a:rPr lang="en-GB" sz="1600" b="1" dirty="0">
                <a:latin typeface="Constantia" panose="02030602050306030303" pitchFamily="18" charset="0"/>
              </a:rPr>
              <a:t> vs. surface encircled by trajectory</a:t>
            </a:r>
          </a:p>
        </p:txBody>
      </p:sp>
      <p:sp>
        <p:nvSpPr>
          <p:cNvPr id="17" name="TextBox 16"/>
          <p:cNvSpPr txBox="1"/>
          <p:nvPr/>
        </p:nvSpPr>
        <p:spPr>
          <a:xfrm>
            <a:off x="906105" y="4366278"/>
            <a:ext cx="1775705" cy="523220"/>
          </a:xfrm>
          <a:prstGeom prst="rect">
            <a:avLst/>
          </a:prstGeom>
          <a:noFill/>
        </p:spPr>
        <p:txBody>
          <a:bodyPr wrap="square" rtlCol="0">
            <a:spAutoFit/>
          </a:bodyPr>
          <a:lstStyle/>
          <a:p>
            <a:r>
              <a:rPr lang="en-GB" sz="1400" b="1" dirty="0">
                <a:solidFill>
                  <a:srgbClr val="0000FF"/>
                </a:solidFill>
                <a:latin typeface="Constantia" panose="02030602050306030303" pitchFamily="18" charset="0"/>
              </a:rPr>
              <a:t>Exact</a:t>
            </a:r>
            <a:br>
              <a:rPr lang="en-GB" sz="1400" b="1" dirty="0">
                <a:solidFill>
                  <a:srgbClr val="0000FF"/>
                </a:solidFill>
                <a:latin typeface="Constantia" panose="02030602050306030303" pitchFamily="18" charset="0"/>
              </a:rPr>
            </a:br>
            <a:r>
              <a:rPr lang="en-GB" sz="1400" b="1" dirty="0">
                <a:solidFill>
                  <a:srgbClr val="0000FF"/>
                </a:solidFill>
                <a:latin typeface="Constantia" panose="02030602050306030303" pitchFamily="18" charset="0"/>
              </a:rPr>
              <a:t>Approx.</a:t>
            </a:r>
          </a:p>
        </p:txBody>
      </p:sp>
      <p:cxnSp>
        <p:nvCxnSpPr>
          <p:cNvPr id="19" name="Straight Connector 18"/>
          <p:cNvCxnSpPr/>
          <p:nvPr/>
        </p:nvCxnSpPr>
        <p:spPr>
          <a:xfrm>
            <a:off x="1569944" y="4522320"/>
            <a:ext cx="66739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762207" y="4729488"/>
            <a:ext cx="475130" cy="0"/>
          </a:xfrm>
          <a:prstGeom prst="line">
            <a:avLst/>
          </a:prstGeom>
          <a:ln w="25400">
            <a:solidFill>
              <a:srgbClr val="0000FF"/>
            </a:solidFill>
            <a:prstDash val="sysDash"/>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106112" y="4366278"/>
            <a:ext cx="1775705" cy="523220"/>
          </a:xfrm>
          <a:prstGeom prst="rect">
            <a:avLst/>
          </a:prstGeom>
          <a:noFill/>
        </p:spPr>
        <p:txBody>
          <a:bodyPr wrap="square" rtlCol="0">
            <a:spAutoFit/>
          </a:bodyPr>
          <a:lstStyle/>
          <a:p>
            <a:r>
              <a:rPr lang="en-GB" sz="1400" b="1" dirty="0">
                <a:solidFill>
                  <a:srgbClr val="0000FF"/>
                </a:solidFill>
                <a:latin typeface="Constantia" panose="02030602050306030303" pitchFamily="18" charset="0"/>
              </a:rPr>
              <a:t>Exact</a:t>
            </a:r>
            <a:br>
              <a:rPr lang="en-GB" sz="1400" b="1" dirty="0">
                <a:solidFill>
                  <a:srgbClr val="0000FF"/>
                </a:solidFill>
                <a:latin typeface="Constantia" panose="02030602050306030303" pitchFamily="18" charset="0"/>
              </a:rPr>
            </a:br>
            <a:r>
              <a:rPr lang="en-GB" sz="1400" b="1" dirty="0">
                <a:solidFill>
                  <a:srgbClr val="0000FF"/>
                </a:solidFill>
                <a:latin typeface="Constantia" panose="02030602050306030303" pitchFamily="18" charset="0"/>
              </a:rPr>
              <a:t>Approx.</a:t>
            </a:r>
          </a:p>
        </p:txBody>
      </p:sp>
      <p:cxnSp>
        <p:nvCxnSpPr>
          <p:cNvPr id="25" name="Straight Connector 24"/>
          <p:cNvCxnSpPr/>
          <p:nvPr/>
        </p:nvCxnSpPr>
        <p:spPr>
          <a:xfrm>
            <a:off x="5769951" y="4522320"/>
            <a:ext cx="66739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962214" y="4729488"/>
            <a:ext cx="475130" cy="0"/>
          </a:xfrm>
          <a:prstGeom prst="line">
            <a:avLst/>
          </a:prstGeom>
          <a:ln w="25400">
            <a:solidFill>
              <a:srgbClr val="0000FF"/>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0084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Distribution for stationary bucket</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7705" y="1379066"/>
            <a:ext cx="3937519" cy="639517"/>
          </a:xfrm>
          <a:prstGeom prst="rect">
            <a:avLst/>
          </a:prstGeom>
        </p:spPr>
      </p:pic>
      <p:sp>
        <p:nvSpPr>
          <p:cNvPr id="4"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Single-harmonic RF in stationary bucket</a:t>
            </a: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8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Different synchrotron frequencies of particles in bunch</a:t>
            </a:r>
          </a:p>
          <a:p>
            <a:pPr marL="342900" indent="-342900" algn="l" defTabSz="711200">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Total spread </a:t>
            </a:r>
            <a:r>
              <a:rPr lang="en-GB" sz="2100" b="1" dirty="0" err="1">
                <a:solidFill>
                  <a:srgbClr val="C0504D"/>
                </a:solidFill>
                <a:latin typeface="Symbol" panose="05050102010706020507" pitchFamily="18" charset="2"/>
                <a:cs typeface="Times New Roman" pitchFamily="18" charset="0"/>
                <a:sym typeface="Wingdings" pitchFamily="2" charset="2"/>
              </a:rPr>
              <a:t>Dw</a:t>
            </a:r>
            <a:r>
              <a:rPr lang="en-GB" sz="2100" b="1" dirty="0">
                <a:solidFill>
                  <a:srgbClr val="C0504D"/>
                </a:solidFill>
                <a:latin typeface="Constantia" pitchFamily="18" charset="0"/>
                <a:cs typeface="Times New Roman" pitchFamily="18" charset="0"/>
                <a:sym typeface="Wingdings" pitchFamily="2" charset="2"/>
              </a:rPr>
              <a:t>/</a:t>
            </a:r>
            <a:r>
              <a:rPr lang="en-GB" sz="2100" b="1" dirty="0" err="1">
                <a:solidFill>
                  <a:srgbClr val="C0504D"/>
                </a:solidFill>
                <a:latin typeface="Symbol" panose="05050102010706020507" pitchFamily="18" charset="2"/>
                <a:cs typeface="Times New Roman" pitchFamily="18" charset="0"/>
                <a:sym typeface="Wingdings" pitchFamily="2" charset="2"/>
              </a:rPr>
              <a:t>w</a:t>
            </a:r>
            <a:r>
              <a:rPr lang="en-GB" sz="2100" b="1" baseline="-25000" dirty="0" err="1">
                <a:solidFill>
                  <a:srgbClr val="C0504D"/>
                </a:solidFill>
                <a:latin typeface="Constantia" pitchFamily="18" charset="0"/>
                <a:cs typeface="Times New Roman" pitchFamily="18" charset="0"/>
                <a:sym typeface="Wingdings" pitchFamily="2" charset="2"/>
              </a:rPr>
              <a:t>S</a:t>
            </a:r>
            <a:r>
              <a:rPr lang="en-GB" sz="2100" b="1" dirty="0">
                <a:solidFill>
                  <a:srgbClr val="C0504D"/>
                </a:solidFill>
                <a:latin typeface="Constantia" pitchFamily="18" charset="0"/>
                <a:cs typeface="Times New Roman" pitchFamily="18" charset="0"/>
                <a:sym typeface="Wingdings" pitchFamily="2" charset="2"/>
              </a:rPr>
              <a:t> depends on filling factor of bucket</a:t>
            </a: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p:txBody>
      </p:sp>
      <p:sp>
        <p:nvSpPr>
          <p:cNvPr id="5" name="Rectangle 4"/>
          <p:cNvSpPr>
            <a:spLocks noChangeArrowheads="1"/>
          </p:cNvSpPr>
          <p:nvPr/>
        </p:nvSpPr>
        <p:spPr bwMode="auto">
          <a:xfrm>
            <a:off x="5610657" y="1395863"/>
            <a:ext cx="3360387" cy="397721"/>
          </a:xfrm>
          <a:prstGeom prst="rect">
            <a:avLst/>
          </a:prstGeom>
          <a:noFill/>
          <a:ln w="9525">
            <a:noFill/>
            <a:miter lim="800000"/>
            <a:headEnd/>
            <a:tailEnd/>
          </a:ln>
          <a:effectLst/>
        </p:spPr>
        <p:txBody>
          <a:bodyPr/>
          <a:lstStyle/>
          <a:p>
            <a:pPr algn="l" defTabSz="711200">
              <a:spcBef>
                <a:spcPct val="20000"/>
              </a:spcBef>
              <a:buClr>
                <a:schemeClr val="bg1"/>
              </a:buClr>
            </a:pPr>
            <a:r>
              <a:rPr lang="en-GB" b="1" i="1" dirty="0">
                <a:latin typeface="Constantia" pitchFamily="18" charset="0"/>
                <a:cs typeface="Times New Roman" pitchFamily="18" charset="0"/>
                <a:sym typeface="Wingdings" pitchFamily="2" charset="2"/>
              </a:rPr>
              <a:t>K</a:t>
            </a:r>
            <a:r>
              <a:rPr lang="en-GB" b="1" dirty="0">
                <a:latin typeface="Constantia" pitchFamily="18" charset="0"/>
                <a:cs typeface="Times New Roman" pitchFamily="18" charset="0"/>
                <a:sym typeface="Wingdings" pitchFamily="2" charset="2"/>
              </a:rPr>
              <a:t>(</a:t>
            </a:r>
            <a:r>
              <a:rPr lang="en-GB" b="1" i="1" dirty="0">
                <a:latin typeface="Constantia" pitchFamily="18" charset="0"/>
                <a:cs typeface="Times New Roman" pitchFamily="18" charset="0"/>
                <a:sym typeface="Wingdings" pitchFamily="2" charset="2"/>
              </a:rPr>
              <a:t>x</a:t>
            </a:r>
            <a:r>
              <a:rPr lang="en-GB" b="1" dirty="0">
                <a:latin typeface="Constantia" pitchFamily="18" charset="0"/>
                <a:cs typeface="Times New Roman" pitchFamily="18" charset="0"/>
                <a:sym typeface="Wingdings" pitchFamily="2" charset="2"/>
              </a:rPr>
              <a:t>): 1</a:t>
            </a:r>
            <a:r>
              <a:rPr lang="en-GB" b="1" baseline="30000" dirty="0">
                <a:latin typeface="Constantia" pitchFamily="18" charset="0"/>
                <a:cs typeface="Times New Roman" pitchFamily="18" charset="0"/>
                <a:sym typeface="Wingdings" pitchFamily="2" charset="2"/>
              </a:rPr>
              <a:t>st</a:t>
            </a:r>
            <a:r>
              <a:rPr lang="en-GB" b="1" dirty="0">
                <a:latin typeface="Constantia" pitchFamily="18" charset="0"/>
                <a:cs typeface="Times New Roman" pitchFamily="18" charset="0"/>
                <a:sym typeface="Wingdings" pitchFamily="2" charset="2"/>
              </a:rPr>
              <a:t> kind elliptical 	integral function</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768400"/>
            <a:ext cx="4021200" cy="2648247"/>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600" y="2538000"/>
            <a:ext cx="3960707" cy="2880000"/>
          </a:xfrm>
          <a:prstGeom prst="rect">
            <a:avLst/>
          </a:prstGeom>
        </p:spPr>
      </p:pic>
      <p:sp>
        <p:nvSpPr>
          <p:cNvPr id="12" name="TextBox 11"/>
          <p:cNvSpPr txBox="1"/>
          <p:nvPr/>
        </p:nvSpPr>
        <p:spPr>
          <a:xfrm>
            <a:off x="900113" y="2453435"/>
            <a:ext cx="3442194" cy="338554"/>
          </a:xfrm>
          <a:prstGeom prst="rect">
            <a:avLst/>
          </a:prstGeom>
          <a:noFill/>
        </p:spPr>
        <p:txBody>
          <a:bodyPr wrap="square" rtlCol="0">
            <a:spAutoFit/>
          </a:bodyPr>
          <a:lstStyle/>
          <a:p>
            <a:pPr algn="ctr"/>
            <a:r>
              <a:rPr lang="en-GB" sz="1600" b="1" dirty="0" err="1">
                <a:latin typeface="Symbol" panose="05050102010706020507" pitchFamily="18" charset="2"/>
              </a:rPr>
              <a:t>w</a:t>
            </a:r>
            <a:r>
              <a:rPr lang="en-GB" sz="1600" b="1" baseline="-25000" dirty="0" err="1">
                <a:latin typeface="Constantia" panose="02030602050306030303" pitchFamily="18" charset="0"/>
              </a:rPr>
              <a:t>S</a:t>
            </a:r>
            <a:r>
              <a:rPr lang="en-GB" sz="1600" b="1" dirty="0">
                <a:latin typeface="Constantia" panose="02030602050306030303" pitchFamily="18" charset="0"/>
              </a:rPr>
              <a:t> versus trajectory duration</a:t>
            </a:r>
          </a:p>
        </p:txBody>
      </p:sp>
      <p:sp>
        <p:nvSpPr>
          <p:cNvPr id="14" name="TextBox 13"/>
          <p:cNvSpPr txBox="1"/>
          <p:nvPr/>
        </p:nvSpPr>
        <p:spPr>
          <a:xfrm>
            <a:off x="906105" y="4366278"/>
            <a:ext cx="1775705" cy="523220"/>
          </a:xfrm>
          <a:prstGeom prst="rect">
            <a:avLst/>
          </a:prstGeom>
          <a:noFill/>
        </p:spPr>
        <p:txBody>
          <a:bodyPr wrap="square" rtlCol="0">
            <a:spAutoFit/>
          </a:bodyPr>
          <a:lstStyle/>
          <a:p>
            <a:r>
              <a:rPr lang="en-GB" sz="1400" b="1" dirty="0">
                <a:solidFill>
                  <a:srgbClr val="0000FF"/>
                </a:solidFill>
                <a:latin typeface="Constantia" panose="02030602050306030303" pitchFamily="18" charset="0"/>
              </a:rPr>
              <a:t>Exact</a:t>
            </a:r>
            <a:br>
              <a:rPr lang="en-GB" sz="1400" b="1" dirty="0">
                <a:solidFill>
                  <a:srgbClr val="0000FF"/>
                </a:solidFill>
                <a:latin typeface="Constantia" panose="02030602050306030303" pitchFamily="18" charset="0"/>
              </a:rPr>
            </a:br>
            <a:r>
              <a:rPr lang="en-GB" sz="1400" b="1" dirty="0">
                <a:solidFill>
                  <a:srgbClr val="0000FF"/>
                </a:solidFill>
                <a:latin typeface="Constantia" panose="02030602050306030303" pitchFamily="18" charset="0"/>
              </a:rPr>
              <a:t>Approx.</a:t>
            </a:r>
          </a:p>
        </p:txBody>
      </p:sp>
      <p:cxnSp>
        <p:nvCxnSpPr>
          <p:cNvPr id="15" name="Straight Connector 14"/>
          <p:cNvCxnSpPr/>
          <p:nvPr/>
        </p:nvCxnSpPr>
        <p:spPr>
          <a:xfrm>
            <a:off x="1569944" y="4522320"/>
            <a:ext cx="66739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62207" y="4729488"/>
            <a:ext cx="475130" cy="0"/>
          </a:xfrm>
          <a:prstGeom prst="line">
            <a:avLst/>
          </a:prstGeom>
          <a:ln w="25400">
            <a:solidFill>
              <a:srgbClr val="0000FF"/>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06112" y="4366278"/>
            <a:ext cx="1775705" cy="523220"/>
          </a:xfrm>
          <a:prstGeom prst="rect">
            <a:avLst/>
          </a:prstGeom>
          <a:noFill/>
        </p:spPr>
        <p:txBody>
          <a:bodyPr wrap="square" rtlCol="0">
            <a:spAutoFit/>
          </a:bodyPr>
          <a:lstStyle/>
          <a:p>
            <a:r>
              <a:rPr lang="en-GB" sz="1400" b="1" dirty="0">
                <a:solidFill>
                  <a:srgbClr val="0000FF"/>
                </a:solidFill>
                <a:latin typeface="Constantia" panose="02030602050306030303" pitchFamily="18" charset="0"/>
              </a:rPr>
              <a:t>Exact</a:t>
            </a:r>
            <a:br>
              <a:rPr lang="en-GB" sz="1400" b="1" dirty="0">
                <a:solidFill>
                  <a:srgbClr val="0000FF"/>
                </a:solidFill>
                <a:latin typeface="Constantia" panose="02030602050306030303" pitchFamily="18" charset="0"/>
              </a:rPr>
            </a:br>
            <a:r>
              <a:rPr lang="en-GB" sz="1400" b="1" dirty="0">
                <a:solidFill>
                  <a:srgbClr val="0000FF"/>
                </a:solidFill>
                <a:latin typeface="Constantia" panose="02030602050306030303" pitchFamily="18" charset="0"/>
              </a:rPr>
              <a:t>Approx.</a:t>
            </a:r>
          </a:p>
        </p:txBody>
      </p:sp>
      <p:cxnSp>
        <p:nvCxnSpPr>
          <p:cNvPr id="18" name="Straight Connector 17"/>
          <p:cNvCxnSpPr/>
          <p:nvPr/>
        </p:nvCxnSpPr>
        <p:spPr>
          <a:xfrm>
            <a:off x="5769951" y="4522320"/>
            <a:ext cx="66739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962214" y="4729488"/>
            <a:ext cx="475130" cy="0"/>
          </a:xfrm>
          <a:prstGeom prst="line">
            <a:avLst/>
          </a:prstGeom>
          <a:ln w="25400">
            <a:solidFill>
              <a:srgbClr val="0000FF"/>
            </a:solidFill>
            <a:prstDash val="sysDash"/>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947737" y="2867284"/>
            <a:ext cx="1590676" cy="338554"/>
            <a:chOff x="947737" y="2867284"/>
            <a:chExt cx="1590676" cy="338554"/>
          </a:xfrm>
        </p:grpSpPr>
        <p:cxnSp>
          <p:nvCxnSpPr>
            <p:cNvPr id="21" name="Straight Connector 20"/>
            <p:cNvCxnSpPr/>
            <p:nvPr/>
          </p:nvCxnSpPr>
          <p:spPr>
            <a:xfrm flipH="1">
              <a:off x="990600" y="3176588"/>
              <a:ext cx="1547813" cy="0"/>
            </a:xfrm>
            <a:prstGeom prst="line">
              <a:avLst/>
            </a:prstGeom>
            <a:ln w="19050">
              <a:solidFill>
                <a:srgbClr val="C0504D"/>
              </a:solidFill>
              <a:prstDash val="sysDot"/>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985835" y="2900363"/>
              <a:ext cx="0" cy="276225"/>
            </a:xfrm>
            <a:prstGeom prst="line">
              <a:avLst/>
            </a:prstGeom>
            <a:ln w="25400">
              <a:solidFill>
                <a:srgbClr val="C0504D"/>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47737" y="2867284"/>
              <a:ext cx="732893" cy="338554"/>
            </a:xfrm>
            <a:prstGeom prst="rect">
              <a:avLst/>
            </a:prstGeom>
            <a:noFill/>
          </p:spPr>
          <p:txBody>
            <a:bodyPr wrap="none" rtlCol="0">
              <a:spAutoFit/>
            </a:bodyPr>
            <a:lstStyle/>
            <a:p>
              <a:r>
                <a:rPr lang="en-GB" sz="1600" dirty="0" err="1">
                  <a:solidFill>
                    <a:srgbClr val="C0504D"/>
                  </a:solidFill>
                  <a:latin typeface="Symbol" panose="05050102010706020507" pitchFamily="18" charset="2"/>
                </a:rPr>
                <a:t>Dw</a:t>
              </a:r>
              <a:r>
                <a:rPr lang="en-GB" sz="1600" dirty="0">
                  <a:solidFill>
                    <a:srgbClr val="C0504D"/>
                  </a:solidFill>
                </a:rPr>
                <a:t>/</a:t>
              </a:r>
              <a:r>
                <a:rPr lang="en-GB" sz="1600" dirty="0" err="1">
                  <a:solidFill>
                    <a:srgbClr val="C0504D"/>
                  </a:solidFill>
                  <a:latin typeface="Symbol" panose="05050102010706020507" pitchFamily="18" charset="2"/>
                </a:rPr>
                <a:t>w</a:t>
              </a:r>
              <a:r>
                <a:rPr lang="en-GB" sz="1600" baseline="-25000" dirty="0" err="1">
                  <a:solidFill>
                    <a:srgbClr val="C0504D"/>
                  </a:solidFill>
                </a:rPr>
                <a:t>S</a:t>
              </a:r>
              <a:endParaRPr lang="en-GB" sz="1600" baseline="-25000" dirty="0">
                <a:solidFill>
                  <a:srgbClr val="C0504D"/>
                </a:solidFill>
              </a:endParaRPr>
            </a:p>
          </p:txBody>
        </p:sp>
      </p:grpSp>
      <p:grpSp>
        <p:nvGrpSpPr>
          <p:cNvPr id="31" name="Group 30"/>
          <p:cNvGrpSpPr/>
          <p:nvPr/>
        </p:nvGrpSpPr>
        <p:grpSpPr>
          <a:xfrm>
            <a:off x="5148262" y="2869200"/>
            <a:ext cx="1434338" cy="338554"/>
            <a:chOff x="947737" y="2867284"/>
            <a:chExt cx="1434338" cy="338554"/>
          </a:xfrm>
        </p:grpSpPr>
        <p:cxnSp>
          <p:nvCxnSpPr>
            <p:cNvPr id="32" name="Straight Connector 31"/>
            <p:cNvCxnSpPr/>
            <p:nvPr/>
          </p:nvCxnSpPr>
          <p:spPr>
            <a:xfrm flipH="1">
              <a:off x="990601" y="3176588"/>
              <a:ext cx="1391474" cy="0"/>
            </a:xfrm>
            <a:prstGeom prst="line">
              <a:avLst/>
            </a:prstGeom>
            <a:ln w="19050">
              <a:solidFill>
                <a:srgbClr val="C0504D"/>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985835" y="2900363"/>
              <a:ext cx="0" cy="276225"/>
            </a:xfrm>
            <a:prstGeom prst="line">
              <a:avLst/>
            </a:prstGeom>
            <a:ln w="25400">
              <a:solidFill>
                <a:srgbClr val="C0504D"/>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947737" y="2867284"/>
              <a:ext cx="732893" cy="338554"/>
            </a:xfrm>
            <a:prstGeom prst="rect">
              <a:avLst/>
            </a:prstGeom>
            <a:noFill/>
          </p:spPr>
          <p:txBody>
            <a:bodyPr wrap="none" rtlCol="0">
              <a:spAutoFit/>
            </a:bodyPr>
            <a:lstStyle/>
            <a:p>
              <a:r>
                <a:rPr lang="en-GB" sz="1600" dirty="0" err="1">
                  <a:solidFill>
                    <a:srgbClr val="C0504D"/>
                  </a:solidFill>
                  <a:latin typeface="Symbol" panose="05050102010706020507" pitchFamily="18" charset="2"/>
                </a:rPr>
                <a:t>Dw</a:t>
              </a:r>
              <a:r>
                <a:rPr lang="en-GB" sz="1600" dirty="0">
                  <a:solidFill>
                    <a:srgbClr val="C0504D"/>
                  </a:solidFill>
                </a:rPr>
                <a:t>/</a:t>
              </a:r>
              <a:r>
                <a:rPr lang="en-GB" sz="1600" dirty="0" err="1">
                  <a:solidFill>
                    <a:srgbClr val="C0504D"/>
                  </a:solidFill>
                  <a:latin typeface="Symbol" panose="05050102010706020507" pitchFamily="18" charset="2"/>
                </a:rPr>
                <a:t>w</a:t>
              </a:r>
              <a:r>
                <a:rPr lang="en-GB" sz="1600" baseline="-25000" dirty="0" err="1">
                  <a:solidFill>
                    <a:srgbClr val="C0504D"/>
                  </a:solidFill>
                </a:rPr>
                <a:t>S</a:t>
              </a:r>
              <a:endParaRPr lang="en-GB" sz="1600" baseline="-25000" dirty="0">
                <a:solidFill>
                  <a:srgbClr val="C0504D"/>
                </a:solidFill>
              </a:endParaRPr>
            </a:p>
          </p:txBody>
        </p:sp>
      </p:grpSp>
      <p:sp>
        <p:nvSpPr>
          <p:cNvPr id="24" name="TextBox 23"/>
          <p:cNvSpPr txBox="1"/>
          <p:nvPr/>
        </p:nvSpPr>
        <p:spPr>
          <a:xfrm>
            <a:off x="4860819" y="2454348"/>
            <a:ext cx="3888413" cy="338554"/>
          </a:xfrm>
          <a:prstGeom prst="rect">
            <a:avLst/>
          </a:prstGeom>
          <a:noFill/>
        </p:spPr>
        <p:txBody>
          <a:bodyPr wrap="square" rtlCol="0">
            <a:spAutoFit/>
          </a:bodyPr>
          <a:lstStyle/>
          <a:p>
            <a:pPr algn="ctr"/>
            <a:r>
              <a:rPr lang="en-GB" sz="1600" b="1" dirty="0" err="1">
                <a:latin typeface="Symbol" panose="05050102010706020507" pitchFamily="18" charset="2"/>
              </a:rPr>
              <a:t>w</a:t>
            </a:r>
            <a:r>
              <a:rPr lang="en-GB" sz="1600" b="1" baseline="-25000" dirty="0" err="1">
                <a:latin typeface="Constantia" panose="02030602050306030303" pitchFamily="18" charset="0"/>
              </a:rPr>
              <a:t>S</a:t>
            </a:r>
            <a:r>
              <a:rPr lang="en-GB" sz="1600" b="1" dirty="0">
                <a:latin typeface="Constantia" panose="02030602050306030303" pitchFamily="18" charset="0"/>
              </a:rPr>
              <a:t> vs. surface encircled by trajectory</a:t>
            </a:r>
          </a:p>
        </p:txBody>
      </p:sp>
    </p:spTree>
    <p:extLst>
      <p:ext uri="{BB962C8B-B14F-4D97-AF65-F5344CB8AC3E}">
        <p14:creationId xmlns:p14="http://schemas.microsoft.com/office/powerpoint/2010/main" val="15116899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Emittance control with noise</a:t>
            </a:r>
            <a:endParaRPr lang="en-GB" sz="3200" dirty="0">
              <a:solidFill>
                <a:srgbClr val="1F497D"/>
              </a:solidFill>
              <a:latin typeface="Constantia" pitchFamily="18"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099" y="1826419"/>
            <a:ext cx="4997480" cy="2817329"/>
          </a:xfrm>
          <a:prstGeom prst="rect">
            <a:avLst/>
          </a:prstGeom>
        </p:spPr>
      </p:pic>
      <p:sp>
        <p:nvSpPr>
          <p:cNvPr id="10" name="TextBox 9"/>
          <p:cNvSpPr txBox="1"/>
          <p:nvPr/>
        </p:nvSpPr>
        <p:spPr>
          <a:xfrm>
            <a:off x="3391918" y="3650891"/>
            <a:ext cx="1389296" cy="523220"/>
          </a:xfrm>
          <a:prstGeom prst="rect">
            <a:avLst/>
          </a:prstGeom>
          <a:noFill/>
        </p:spPr>
        <p:txBody>
          <a:bodyPr wrap="square" rtlCol="0">
            <a:spAutoFit/>
          </a:bodyPr>
          <a:lstStyle/>
          <a:p>
            <a:r>
              <a:rPr lang="fr-FR" sz="1400" b="1" i="1" dirty="0" err="1"/>
              <a:t>Current</a:t>
            </a:r>
            <a:r>
              <a:rPr lang="fr-FR" sz="1400" b="1" i="1" dirty="0"/>
              <a:t> </a:t>
            </a:r>
            <a:r>
              <a:rPr lang="fr-FR" sz="1400" b="1" i="1" dirty="0" err="1"/>
              <a:t>emittance</a:t>
            </a:r>
            <a:endParaRPr lang="en-GB" sz="1400" b="1" i="1" dirty="0"/>
          </a:p>
        </p:txBody>
      </p:sp>
      <p:sp>
        <p:nvSpPr>
          <p:cNvPr id="11" name="TextBox 10"/>
          <p:cNvSpPr txBox="1"/>
          <p:nvPr/>
        </p:nvSpPr>
        <p:spPr>
          <a:xfrm>
            <a:off x="3171568" y="2197433"/>
            <a:ext cx="1389296" cy="584775"/>
          </a:xfrm>
          <a:prstGeom prst="rect">
            <a:avLst/>
          </a:prstGeom>
          <a:noFill/>
        </p:spPr>
        <p:txBody>
          <a:bodyPr wrap="square" rtlCol="0">
            <a:spAutoFit/>
          </a:bodyPr>
          <a:lstStyle/>
          <a:p>
            <a:r>
              <a:rPr lang="fr-FR" sz="1600" b="1" i="1" dirty="0"/>
              <a:t>Target </a:t>
            </a:r>
            <a:r>
              <a:rPr lang="fr-FR" sz="1600" b="1" i="1" dirty="0" err="1"/>
              <a:t>emittance</a:t>
            </a:r>
            <a:endParaRPr lang="en-GB" sz="1600" b="1" i="1" dirty="0"/>
          </a:p>
        </p:txBody>
      </p:sp>
      <p:cxnSp>
        <p:nvCxnSpPr>
          <p:cNvPr id="12" name="Straight Arrow Connector 11"/>
          <p:cNvCxnSpPr/>
          <p:nvPr/>
        </p:nvCxnSpPr>
        <p:spPr bwMode="auto">
          <a:xfrm flipH="1" flipV="1">
            <a:off x="3117913" y="3912501"/>
            <a:ext cx="274005" cy="805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p:cNvCxnSpPr/>
          <p:nvPr/>
        </p:nvCxnSpPr>
        <p:spPr bwMode="auto">
          <a:xfrm>
            <a:off x="3956769" y="2405471"/>
            <a:ext cx="405193"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4" name="TextBox 13"/>
              <p:cNvSpPr txBox="1"/>
              <p:nvPr/>
            </p:nvSpPr>
            <p:spPr>
              <a:xfrm>
                <a:off x="1018429" y="1789389"/>
                <a:ext cx="13892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800" b="1" i="1" smtClean="0">
                              <a:solidFill>
                                <a:srgbClr val="009900"/>
                              </a:solidFill>
                              <a:latin typeface="Cambria Math" panose="02040503050406030204" pitchFamily="18" charset="0"/>
                            </a:rPr>
                          </m:ctrlPr>
                        </m:sSubPr>
                        <m:e>
                          <m:r>
                            <a:rPr lang="fr-FR" sz="1800" b="1" i="1" smtClean="0">
                              <a:solidFill>
                                <a:srgbClr val="009900"/>
                              </a:solidFill>
                              <a:latin typeface="Cambria Math" panose="02040503050406030204" pitchFamily="18" charset="0"/>
                            </a:rPr>
                            <m:t>𝒇</m:t>
                          </m:r>
                        </m:e>
                        <m:sub>
                          <m:r>
                            <a:rPr lang="fr-FR" sz="1800" b="1" i="1" smtClean="0">
                              <a:solidFill>
                                <a:srgbClr val="009900"/>
                              </a:solidFill>
                              <a:latin typeface="Cambria Math" panose="02040503050406030204" pitchFamily="18" charset="0"/>
                            </a:rPr>
                            <m:t>𝒔</m:t>
                          </m:r>
                          <m:r>
                            <a:rPr lang="en-GB" sz="1800" b="1" i="1" smtClean="0">
                              <a:solidFill>
                                <a:srgbClr val="009900"/>
                              </a:solidFill>
                              <a:latin typeface="Cambria Math" panose="02040503050406030204" pitchFamily="18" charset="0"/>
                            </a:rPr>
                            <m:t>𝟎</m:t>
                          </m:r>
                        </m:sub>
                      </m:sSub>
                    </m:oMath>
                  </m:oMathPara>
                </a14:m>
                <a:endParaRPr lang="en-GB" sz="1800" b="1" i="1" dirty="0"/>
              </a:p>
            </p:txBody>
          </p:sp>
        </mc:Choice>
        <mc:Fallback xmlns="">
          <p:sp>
            <p:nvSpPr>
              <p:cNvPr id="14" name="TextBox 13"/>
              <p:cNvSpPr txBox="1">
                <a:spLocks noRot="1" noChangeAspect="1" noMove="1" noResize="1" noEditPoints="1" noAdjustHandles="1" noChangeArrowheads="1" noChangeShapeType="1" noTextEdit="1"/>
              </p:cNvSpPr>
              <p:nvPr/>
            </p:nvSpPr>
            <p:spPr>
              <a:xfrm>
                <a:off x="1018429" y="1789389"/>
                <a:ext cx="1389296" cy="369332"/>
              </a:xfrm>
              <a:prstGeom prst="rect">
                <a:avLst/>
              </a:prstGeom>
              <a:blipFill>
                <a:blip r:embed="rId5"/>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503238" y="2350501"/>
                <a:ext cx="138929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800" b="1" i="1" smtClean="0">
                              <a:solidFill>
                                <a:srgbClr val="0070C0"/>
                              </a:solidFill>
                              <a:latin typeface="Cambria Math" panose="02040503050406030204" pitchFamily="18" charset="0"/>
                            </a:rPr>
                          </m:ctrlPr>
                        </m:sSubPr>
                        <m:e>
                          <m:r>
                            <a:rPr lang="fr-FR" sz="1800" b="1" i="1" smtClean="0">
                              <a:solidFill>
                                <a:srgbClr val="0070C0"/>
                              </a:solidFill>
                              <a:latin typeface="Cambria Math" panose="02040503050406030204" pitchFamily="18" charset="0"/>
                            </a:rPr>
                            <m:t>𝒇</m:t>
                          </m:r>
                        </m:e>
                        <m:sub>
                          <m:r>
                            <a:rPr lang="fr-FR" sz="1800" b="1" i="1" smtClean="0">
                              <a:solidFill>
                                <a:srgbClr val="0070C0"/>
                              </a:solidFill>
                              <a:latin typeface="Cambria Math" panose="02040503050406030204" pitchFamily="18" charset="0"/>
                            </a:rPr>
                            <m:t>𝒔</m:t>
                          </m:r>
                        </m:sub>
                      </m:sSub>
                    </m:oMath>
                  </m:oMathPara>
                </a14:m>
                <a:endParaRPr lang="en-GB" sz="1800" b="1" i="1" dirty="0">
                  <a:solidFill>
                    <a:srgbClr val="0070C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503238" y="2350501"/>
                <a:ext cx="1389296" cy="369332"/>
              </a:xfrm>
              <a:prstGeom prst="rect">
                <a:avLst/>
              </a:prstGeom>
              <a:blipFill>
                <a:blip r:embed="rId6"/>
                <a:stretch>
                  <a:fillRect b="-13333"/>
                </a:stretch>
              </a:blipFill>
            </p:spPr>
            <p:txBody>
              <a:bodyPr/>
              <a:lstStyle/>
              <a:p>
                <a:r>
                  <a:rPr lang="en-GB">
                    <a:noFill/>
                  </a:rPr>
                  <a:t> </a:t>
                </a:r>
              </a:p>
            </p:txBody>
          </p:sp>
        </mc:Fallback>
      </mc:AlternateContent>
      <p:sp>
        <p:nvSpPr>
          <p:cNvPr id="16" name="Rectangle 7"/>
          <p:cNvSpPr>
            <a:spLocks noChangeArrowheads="1"/>
          </p:cNvSpPr>
          <p:nvPr/>
        </p:nvSpPr>
        <p:spPr bwMode="auto">
          <a:xfrm>
            <a:off x="539750" y="657225"/>
            <a:ext cx="806450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Noise excitation of bunch by band-width limited noise</a:t>
            </a:r>
          </a:p>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Controlled longitudinal blow-up in the PSB</a:t>
            </a:r>
          </a:p>
        </p:txBody>
      </p:sp>
      <p:sp>
        <p:nvSpPr>
          <p:cNvPr id="17" name="Rectangle 7"/>
          <p:cNvSpPr>
            <a:spLocks noChangeArrowheads="1"/>
          </p:cNvSpPr>
          <p:nvPr/>
        </p:nvSpPr>
        <p:spPr bwMode="auto">
          <a:xfrm>
            <a:off x="503238" y="4633399"/>
            <a:ext cx="8137525" cy="1603594"/>
          </a:xfrm>
          <a:prstGeom prst="rect">
            <a:avLst/>
          </a:prstGeom>
          <a:noFill/>
          <a:ln w="9525">
            <a:noFill/>
            <a:miter lim="800000"/>
            <a:headEnd/>
            <a:tailEnd/>
          </a:ln>
          <a:effectLst/>
        </p:spPr>
        <p:txBody>
          <a:bodyPr/>
          <a:lstStyle/>
          <a:p>
            <a:pPr marL="457200" indent="-457200" algn="l">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Choose upper frequency to </a:t>
            </a:r>
            <a:r>
              <a:rPr lang="en-GB" sz="2100" b="1" dirty="0">
                <a:solidFill>
                  <a:srgbClr val="1F497D"/>
                </a:solidFill>
                <a:latin typeface="Constantia" pitchFamily="18" charset="0"/>
                <a:cs typeface="Times New Roman" pitchFamily="18" charset="0"/>
                <a:sym typeface="Wingdings" pitchFamily="2" charset="2"/>
              </a:rPr>
              <a:t>cover synchrotron frequency at bunch centre</a:t>
            </a:r>
          </a:p>
          <a:p>
            <a:pPr marL="457200" indent="-457200" algn="l">
              <a:spcBef>
                <a:spcPct val="20000"/>
              </a:spcBef>
              <a:buClr>
                <a:schemeClr val="tx1"/>
              </a:buClr>
              <a:buFont typeface="+mj-lt"/>
              <a:buAutoNum type="arabicPeriod"/>
            </a:pPr>
            <a:r>
              <a:rPr lang="en-GB" sz="2100" b="1" dirty="0">
                <a:latin typeface="Constantia" pitchFamily="18" charset="0"/>
                <a:cs typeface="Times New Roman" pitchFamily="18" charset="0"/>
                <a:sym typeface="Wingdings" pitchFamily="2" charset="2"/>
              </a:rPr>
              <a:t>Choose lower frequency to </a:t>
            </a:r>
            <a:r>
              <a:rPr lang="en-GB" sz="2100" b="1" dirty="0">
                <a:solidFill>
                  <a:srgbClr val="1F497D"/>
                </a:solidFill>
                <a:latin typeface="Constantia" pitchFamily="18" charset="0"/>
                <a:cs typeface="Times New Roman" pitchFamily="18" charset="0"/>
                <a:sym typeface="Wingdings" pitchFamily="2" charset="2"/>
              </a:rPr>
              <a:t>match target emittance</a:t>
            </a:r>
          </a:p>
          <a:p>
            <a:pPr marL="457200" indent="-457200" algn="l">
              <a:spcBef>
                <a:spcPct val="20000"/>
              </a:spcBef>
              <a:buClr>
                <a:schemeClr val="tx1"/>
              </a:buClr>
              <a:buFont typeface="+mj-lt"/>
              <a:buAutoNum type="arabicPeriod"/>
            </a:pPr>
            <a:r>
              <a:rPr lang="en-GB" sz="2100" b="1" dirty="0">
                <a:solidFill>
                  <a:srgbClr val="C0504D"/>
                </a:solidFill>
                <a:latin typeface="Constantia" pitchFamily="18" charset="0"/>
                <a:cs typeface="Times New Roman" pitchFamily="18" charset="0"/>
                <a:sym typeface="Wingdings" pitchFamily="2" charset="2"/>
              </a:rPr>
              <a:t>Excite</a:t>
            </a:r>
          </a:p>
        </p:txBody>
      </p:sp>
      <p:pic>
        <p:nvPicPr>
          <p:cNvPr id="18" name="single_rf_noise">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l="10140" t="448" r="10520" b="1955"/>
          <a:stretch/>
        </p:blipFill>
        <p:spPr>
          <a:xfrm>
            <a:off x="5634578" y="1577337"/>
            <a:ext cx="3026507" cy="3066412"/>
          </a:xfrm>
          <a:prstGeom prst="rect">
            <a:avLst/>
          </a:prstGeom>
        </p:spPr>
      </p:pic>
      <p:sp>
        <p:nvSpPr>
          <p:cNvPr id="19" name="TextBox 18"/>
          <p:cNvSpPr txBox="1"/>
          <p:nvPr/>
        </p:nvSpPr>
        <p:spPr>
          <a:xfrm>
            <a:off x="7601619" y="6225947"/>
            <a:ext cx="1311578"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D. </a:t>
            </a:r>
            <a:r>
              <a:rPr lang="en-GB" sz="1477" b="1" dirty="0" err="1">
                <a:solidFill>
                  <a:prstClr val="black"/>
                </a:solidFill>
                <a:latin typeface="Constantia" panose="02030602050306030303" pitchFamily="18" charset="0"/>
              </a:rPr>
              <a:t>Quartullo</a:t>
            </a:r>
            <a:endParaRPr lang="en-US" sz="1477"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2448677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023"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remove" display="0">
                  <p:stCondLst>
                    <p:cond delay="indefinite"/>
                  </p:stCondLst>
                </p:cTn>
                <p:tgtEl>
                  <p:spTgt spid="18"/>
                </p:tgtEl>
              </p:cMediaNode>
            </p:vide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Analogy: pendulums mounted on a bar</a:t>
            </a:r>
            <a:endParaRPr lang="en-GB" sz="3200" dirty="0">
              <a:solidFill>
                <a:srgbClr val="1F497D"/>
              </a:solidFill>
              <a:latin typeface="Constantia" pitchFamily="18" charset="0"/>
            </a:endParaRPr>
          </a:p>
        </p:txBody>
      </p:sp>
      <p:grpSp>
        <p:nvGrpSpPr>
          <p:cNvPr id="11" name="Group 10"/>
          <p:cNvGrpSpPr/>
          <p:nvPr/>
        </p:nvGrpSpPr>
        <p:grpSpPr>
          <a:xfrm>
            <a:off x="974910" y="1449738"/>
            <a:ext cx="303680" cy="933451"/>
            <a:chOff x="974910" y="1638300"/>
            <a:chExt cx="303680" cy="933451"/>
          </a:xfrm>
        </p:grpSpPr>
        <p:cxnSp>
          <p:nvCxnSpPr>
            <p:cNvPr id="10" name="Straight Connector 9"/>
            <p:cNvCxnSpPr>
              <a:stCxn id="8"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 name="Group 11"/>
          <p:cNvGrpSpPr/>
          <p:nvPr/>
        </p:nvGrpSpPr>
        <p:grpSpPr>
          <a:xfrm>
            <a:off x="1664914" y="1449738"/>
            <a:ext cx="303680" cy="933451"/>
            <a:chOff x="974910" y="1638300"/>
            <a:chExt cx="303680" cy="933451"/>
          </a:xfrm>
        </p:grpSpPr>
        <p:cxnSp>
          <p:nvCxnSpPr>
            <p:cNvPr id="13" name="Straight Connector 12"/>
            <p:cNvCxnSpPr>
              <a:stCxn id="14"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p:cNvGrpSpPr/>
          <p:nvPr/>
        </p:nvGrpSpPr>
        <p:grpSpPr>
          <a:xfrm>
            <a:off x="2358000" y="1449738"/>
            <a:ext cx="303680" cy="933451"/>
            <a:chOff x="974910" y="1638300"/>
            <a:chExt cx="303680" cy="933451"/>
          </a:xfrm>
        </p:grpSpPr>
        <p:cxnSp>
          <p:nvCxnSpPr>
            <p:cNvPr id="16" name="Straight Connector 15"/>
            <p:cNvCxnSpPr>
              <a:stCxn id="17"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 name="Group 17"/>
          <p:cNvGrpSpPr/>
          <p:nvPr/>
        </p:nvGrpSpPr>
        <p:grpSpPr>
          <a:xfrm>
            <a:off x="3049200" y="1449738"/>
            <a:ext cx="303680" cy="933451"/>
            <a:chOff x="974910" y="1638300"/>
            <a:chExt cx="303680" cy="933451"/>
          </a:xfrm>
        </p:grpSpPr>
        <p:cxnSp>
          <p:nvCxnSpPr>
            <p:cNvPr id="19" name="Straight Connector 18"/>
            <p:cNvCxnSpPr>
              <a:stCxn id="20"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 20"/>
          <p:cNvGrpSpPr/>
          <p:nvPr/>
        </p:nvGrpSpPr>
        <p:grpSpPr>
          <a:xfrm>
            <a:off x="3740400" y="1449738"/>
            <a:ext cx="303680" cy="933451"/>
            <a:chOff x="974910" y="1638300"/>
            <a:chExt cx="303680" cy="933451"/>
          </a:xfrm>
        </p:grpSpPr>
        <p:cxnSp>
          <p:nvCxnSpPr>
            <p:cNvPr id="22" name="Straight Connector 21"/>
            <p:cNvCxnSpPr>
              <a:stCxn id="23"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p:cNvGrpSpPr/>
          <p:nvPr/>
        </p:nvGrpSpPr>
        <p:grpSpPr>
          <a:xfrm>
            <a:off x="4431600" y="1449738"/>
            <a:ext cx="303680" cy="933451"/>
            <a:chOff x="974910" y="1638300"/>
            <a:chExt cx="303680" cy="933451"/>
          </a:xfrm>
        </p:grpSpPr>
        <p:cxnSp>
          <p:nvCxnSpPr>
            <p:cNvPr id="25" name="Straight Connector 24"/>
            <p:cNvCxnSpPr>
              <a:stCxn id="26"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26"/>
          <p:cNvGrpSpPr/>
          <p:nvPr/>
        </p:nvGrpSpPr>
        <p:grpSpPr>
          <a:xfrm>
            <a:off x="5122800" y="1449738"/>
            <a:ext cx="303680" cy="933451"/>
            <a:chOff x="974910" y="1638300"/>
            <a:chExt cx="303680" cy="933451"/>
          </a:xfrm>
        </p:grpSpPr>
        <p:cxnSp>
          <p:nvCxnSpPr>
            <p:cNvPr id="28" name="Straight Connector 27"/>
            <p:cNvCxnSpPr>
              <a:stCxn id="29"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 29"/>
          <p:cNvGrpSpPr/>
          <p:nvPr/>
        </p:nvGrpSpPr>
        <p:grpSpPr>
          <a:xfrm>
            <a:off x="5814000" y="1449738"/>
            <a:ext cx="303680" cy="933451"/>
            <a:chOff x="974910" y="1638300"/>
            <a:chExt cx="303680" cy="933451"/>
          </a:xfrm>
        </p:grpSpPr>
        <p:cxnSp>
          <p:nvCxnSpPr>
            <p:cNvPr id="31" name="Straight Connector 30"/>
            <p:cNvCxnSpPr>
              <a:stCxn id="32"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32"/>
          <p:cNvGrpSpPr/>
          <p:nvPr/>
        </p:nvGrpSpPr>
        <p:grpSpPr>
          <a:xfrm>
            <a:off x="6505200" y="1449738"/>
            <a:ext cx="303680" cy="933451"/>
            <a:chOff x="974910" y="1638300"/>
            <a:chExt cx="303680" cy="933451"/>
          </a:xfrm>
        </p:grpSpPr>
        <p:cxnSp>
          <p:nvCxnSpPr>
            <p:cNvPr id="34" name="Straight Connector 33"/>
            <p:cNvCxnSpPr>
              <a:stCxn id="35"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6" name="Group 35"/>
          <p:cNvGrpSpPr/>
          <p:nvPr/>
        </p:nvGrpSpPr>
        <p:grpSpPr>
          <a:xfrm>
            <a:off x="7196400" y="1449738"/>
            <a:ext cx="303680" cy="933451"/>
            <a:chOff x="974910" y="1638300"/>
            <a:chExt cx="303680" cy="933451"/>
          </a:xfrm>
        </p:grpSpPr>
        <p:cxnSp>
          <p:nvCxnSpPr>
            <p:cNvPr id="37" name="Straight Connector 36"/>
            <p:cNvCxnSpPr>
              <a:stCxn id="38"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 name="Straight Connector 2"/>
          <p:cNvCxnSpPr/>
          <p:nvPr/>
        </p:nvCxnSpPr>
        <p:spPr>
          <a:xfrm>
            <a:off x="974910" y="1450038"/>
            <a:ext cx="653079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Left-Right Arrow 40"/>
          <p:cNvSpPr/>
          <p:nvPr/>
        </p:nvSpPr>
        <p:spPr>
          <a:xfrm>
            <a:off x="7685161" y="1302549"/>
            <a:ext cx="558727" cy="294378"/>
          </a:xfrm>
          <a:prstGeom prst="lef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marL="342900" indent="-342900" algn="l"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All particles have the same resonance frequency</a:t>
            </a:r>
          </a:p>
          <a:p>
            <a:pPr marL="342900" indent="-342900" algn="l"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800" b="1" dirty="0">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Easy</a:t>
            </a:r>
            <a:r>
              <a:rPr lang="en-GB" sz="2100" b="1" dirty="0">
                <a:latin typeface="Constantia" pitchFamily="18" charset="0"/>
                <a:cs typeface="Times New Roman" pitchFamily="18" charset="0"/>
                <a:sym typeface="Wingdings" pitchFamily="2" charset="2"/>
              </a:rPr>
              <a:t> to excite macroscopic oscillation</a:t>
            </a:r>
          </a:p>
          <a:p>
            <a:pPr marL="342900" indent="-342900" algn="l"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Resonance frequencies of individual particles varies</a:t>
            </a:r>
          </a:p>
          <a:p>
            <a:pPr marL="342900" indent="-342900"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Arial" panose="020B0604020202020204" pitchFamily="34" charset="0"/>
              <a:buChar char="•"/>
            </a:pPr>
            <a:endParaRPr lang="en-GB" sz="1200" b="1" dirty="0">
              <a:latin typeface="Constantia" pitchFamily="18" charset="0"/>
              <a:cs typeface="Times New Roman" pitchFamily="18" charset="0"/>
              <a:sym typeface="Wingdings" pitchFamily="2" charset="2"/>
            </a:endParaRPr>
          </a:p>
          <a:p>
            <a:pPr marL="342900" indent="-342900" defTabSz="711200">
              <a:spcBef>
                <a:spcPct val="20000"/>
              </a:spcBef>
              <a:buClr>
                <a:schemeClr val="tx1"/>
              </a:buClr>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Difficult</a:t>
            </a:r>
            <a:r>
              <a:rPr lang="en-GB" sz="2100" b="1" dirty="0">
                <a:latin typeface="Constantia" pitchFamily="18" charset="0"/>
                <a:cs typeface="Times New Roman" pitchFamily="18" charset="0"/>
                <a:sym typeface="Wingdings" pitchFamily="2" charset="2"/>
              </a:rPr>
              <a:t> to excite macroscopic oscillation</a:t>
            </a:r>
          </a:p>
          <a:p>
            <a:pPr marL="342900" indent="-342900" defTabSz="7112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defTabSz="711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Large synchrotron frequency spread increases stability</a:t>
            </a:r>
            <a:endParaRPr lang="en-GB" sz="2100" b="1" i="1" dirty="0">
              <a:solidFill>
                <a:srgbClr val="C0504D"/>
              </a:solidFill>
              <a:latin typeface="Constantia" pitchFamily="18" charset="0"/>
              <a:cs typeface="Times New Roman" pitchFamily="18" charset="0"/>
              <a:sym typeface="Wingdings" pitchFamily="2" charset="2"/>
            </a:endParaRPr>
          </a:p>
        </p:txBody>
      </p:sp>
      <p:grpSp>
        <p:nvGrpSpPr>
          <p:cNvPr id="43" name="Group 42"/>
          <p:cNvGrpSpPr/>
          <p:nvPr/>
        </p:nvGrpSpPr>
        <p:grpSpPr>
          <a:xfrm>
            <a:off x="974910" y="3851983"/>
            <a:ext cx="303680" cy="754151"/>
            <a:chOff x="974910" y="1683125"/>
            <a:chExt cx="303680" cy="754151"/>
          </a:xfrm>
        </p:grpSpPr>
        <p:cxnSp>
          <p:nvCxnSpPr>
            <p:cNvPr id="44" name="Straight Connector 43"/>
            <p:cNvCxnSpPr>
              <a:stCxn id="45" idx="0"/>
            </p:cNvCxnSpPr>
            <p:nvPr/>
          </p:nvCxnSpPr>
          <p:spPr>
            <a:xfrm flipV="1">
              <a:off x="1126750" y="1683125"/>
              <a:ext cx="0" cy="4504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974910" y="2133596"/>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6" name="Group 45"/>
          <p:cNvGrpSpPr/>
          <p:nvPr/>
        </p:nvGrpSpPr>
        <p:grpSpPr>
          <a:xfrm>
            <a:off x="1664914" y="3851983"/>
            <a:ext cx="303680" cy="798976"/>
            <a:chOff x="974910" y="1772775"/>
            <a:chExt cx="303680" cy="798976"/>
          </a:xfrm>
        </p:grpSpPr>
        <p:cxnSp>
          <p:nvCxnSpPr>
            <p:cNvPr id="47" name="Straight Connector 46"/>
            <p:cNvCxnSpPr>
              <a:stCxn id="48" idx="0"/>
            </p:cNvCxnSpPr>
            <p:nvPr/>
          </p:nvCxnSpPr>
          <p:spPr>
            <a:xfrm flipV="1">
              <a:off x="1126750" y="1772775"/>
              <a:ext cx="0" cy="49529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48" name="Oval 47"/>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9" name="Group 48"/>
          <p:cNvGrpSpPr/>
          <p:nvPr/>
        </p:nvGrpSpPr>
        <p:grpSpPr>
          <a:xfrm>
            <a:off x="2358000" y="3851983"/>
            <a:ext cx="303680" cy="843801"/>
            <a:chOff x="974910" y="1727950"/>
            <a:chExt cx="303680" cy="843801"/>
          </a:xfrm>
        </p:grpSpPr>
        <p:cxnSp>
          <p:nvCxnSpPr>
            <p:cNvPr id="50" name="Straight Connector 49"/>
            <p:cNvCxnSpPr>
              <a:stCxn id="51" idx="0"/>
            </p:cNvCxnSpPr>
            <p:nvPr/>
          </p:nvCxnSpPr>
          <p:spPr>
            <a:xfrm flipV="1">
              <a:off x="1126750" y="1727950"/>
              <a:ext cx="0" cy="54012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2" name="Group 51"/>
          <p:cNvGrpSpPr/>
          <p:nvPr/>
        </p:nvGrpSpPr>
        <p:grpSpPr>
          <a:xfrm>
            <a:off x="3049200" y="3851983"/>
            <a:ext cx="303680" cy="888626"/>
            <a:chOff x="974910" y="1683125"/>
            <a:chExt cx="303680" cy="888626"/>
          </a:xfrm>
        </p:grpSpPr>
        <p:cxnSp>
          <p:nvCxnSpPr>
            <p:cNvPr id="53" name="Straight Connector 52"/>
            <p:cNvCxnSpPr>
              <a:stCxn id="54" idx="0"/>
            </p:cNvCxnSpPr>
            <p:nvPr/>
          </p:nvCxnSpPr>
          <p:spPr>
            <a:xfrm flipV="1">
              <a:off x="1126750" y="1683125"/>
              <a:ext cx="0" cy="58494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5" name="Group 54"/>
          <p:cNvGrpSpPr/>
          <p:nvPr/>
        </p:nvGrpSpPr>
        <p:grpSpPr>
          <a:xfrm>
            <a:off x="3740400" y="3851983"/>
            <a:ext cx="303680" cy="933451"/>
            <a:chOff x="974910" y="1638300"/>
            <a:chExt cx="303680" cy="933451"/>
          </a:xfrm>
        </p:grpSpPr>
        <p:cxnSp>
          <p:nvCxnSpPr>
            <p:cNvPr id="56" name="Straight Connector 55"/>
            <p:cNvCxnSpPr>
              <a:stCxn id="57" idx="0"/>
            </p:cNvCxnSpPr>
            <p:nvPr/>
          </p:nvCxnSpPr>
          <p:spPr>
            <a:xfrm flipV="1">
              <a:off x="1126750" y="1638300"/>
              <a:ext cx="0" cy="62977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57" name="Oval 56"/>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8" name="Group 57"/>
          <p:cNvGrpSpPr/>
          <p:nvPr/>
        </p:nvGrpSpPr>
        <p:grpSpPr>
          <a:xfrm>
            <a:off x="4431600" y="3851983"/>
            <a:ext cx="303680" cy="996204"/>
            <a:chOff x="974910" y="1575547"/>
            <a:chExt cx="303680" cy="996204"/>
          </a:xfrm>
        </p:grpSpPr>
        <p:cxnSp>
          <p:nvCxnSpPr>
            <p:cNvPr id="59" name="Straight Connector 58"/>
            <p:cNvCxnSpPr>
              <a:stCxn id="60" idx="0"/>
            </p:cNvCxnSpPr>
            <p:nvPr/>
          </p:nvCxnSpPr>
          <p:spPr>
            <a:xfrm flipV="1">
              <a:off x="1126750" y="1575547"/>
              <a:ext cx="0" cy="692524"/>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0" name="Oval 59"/>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1" name="Group 60"/>
          <p:cNvGrpSpPr/>
          <p:nvPr/>
        </p:nvGrpSpPr>
        <p:grpSpPr>
          <a:xfrm>
            <a:off x="5122800" y="3851983"/>
            <a:ext cx="303680" cy="1023101"/>
            <a:chOff x="974910" y="1548650"/>
            <a:chExt cx="303680" cy="1023101"/>
          </a:xfrm>
        </p:grpSpPr>
        <p:cxnSp>
          <p:nvCxnSpPr>
            <p:cNvPr id="62" name="Straight Connector 61"/>
            <p:cNvCxnSpPr>
              <a:stCxn id="63" idx="0"/>
            </p:cNvCxnSpPr>
            <p:nvPr/>
          </p:nvCxnSpPr>
          <p:spPr>
            <a:xfrm flipV="1">
              <a:off x="1126750" y="1548650"/>
              <a:ext cx="0" cy="719421"/>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3" name="Oval 62"/>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4" name="Group 63"/>
          <p:cNvGrpSpPr/>
          <p:nvPr/>
        </p:nvGrpSpPr>
        <p:grpSpPr>
          <a:xfrm>
            <a:off x="5814000" y="3851983"/>
            <a:ext cx="303680" cy="1067926"/>
            <a:chOff x="974910" y="1503825"/>
            <a:chExt cx="303680" cy="1067926"/>
          </a:xfrm>
        </p:grpSpPr>
        <p:cxnSp>
          <p:nvCxnSpPr>
            <p:cNvPr id="65" name="Straight Connector 64"/>
            <p:cNvCxnSpPr>
              <a:stCxn id="66" idx="0"/>
            </p:cNvCxnSpPr>
            <p:nvPr/>
          </p:nvCxnSpPr>
          <p:spPr>
            <a:xfrm flipV="1">
              <a:off x="1126750" y="1503825"/>
              <a:ext cx="0" cy="76424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6" name="Oval 65"/>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7" name="Group 66"/>
          <p:cNvGrpSpPr/>
          <p:nvPr/>
        </p:nvGrpSpPr>
        <p:grpSpPr>
          <a:xfrm>
            <a:off x="6505200" y="3851983"/>
            <a:ext cx="303680" cy="1121715"/>
            <a:chOff x="974910" y="1450036"/>
            <a:chExt cx="303680" cy="1121715"/>
          </a:xfrm>
        </p:grpSpPr>
        <p:cxnSp>
          <p:nvCxnSpPr>
            <p:cNvPr id="68" name="Straight Connector 67"/>
            <p:cNvCxnSpPr>
              <a:stCxn id="69" idx="0"/>
            </p:cNvCxnSpPr>
            <p:nvPr/>
          </p:nvCxnSpPr>
          <p:spPr>
            <a:xfrm flipV="1">
              <a:off x="1126750" y="1450036"/>
              <a:ext cx="0" cy="818035"/>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9" name="Oval 68"/>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0" name="Group 69"/>
          <p:cNvGrpSpPr/>
          <p:nvPr/>
        </p:nvGrpSpPr>
        <p:grpSpPr>
          <a:xfrm>
            <a:off x="7196400" y="3851983"/>
            <a:ext cx="303680" cy="1157576"/>
            <a:chOff x="974910" y="1414175"/>
            <a:chExt cx="303680" cy="1157576"/>
          </a:xfrm>
        </p:grpSpPr>
        <p:cxnSp>
          <p:nvCxnSpPr>
            <p:cNvPr id="71" name="Straight Connector 70"/>
            <p:cNvCxnSpPr>
              <a:stCxn id="72" idx="0"/>
            </p:cNvCxnSpPr>
            <p:nvPr/>
          </p:nvCxnSpPr>
          <p:spPr>
            <a:xfrm flipV="1">
              <a:off x="1126750" y="1414175"/>
              <a:ext cx="0" cy="853896"/>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974910" y="2268071"/>
              <a:ext cx="303680" cy="303680"/>
            </a:xfrm>
            <a:prstGeom prst="ellipse">
              <a:avLst/>
            </a:prstGeom>
            <a:scene3d>
              <a:camera prst="orthographicFront"/>
              <a:lightRig rig="threePt" dir="t"/>
            </a:scene3d>
            <a:sp3d>
              <a:bevelT w="152400" h="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4" name="Left-Right Arrow 73"/>
          <p:cNvSpPr/>
          <p:nvPr/>
        </p:nvSpPr>
        <p:spPr>
          <a:xfrm>
            <a:off x="7685161" y="3704794"/>
            <a:ext cx="558727" cy="294378"/>
          </a:xfrm>
          <a:prstGeom prst="leftRightArrow">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3" name="Straight Connector 72"/>
          <p:cNvCxnSpPr/>
          <p:nvPr/>
        </p:nvCxnSpPr>
        <p:spPr>
          <a:xfrm>
            <a:off x="974910" y="3852283"/>
            <a:ext cx="653079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rot="16200000">
            <a:off x="7417586" y="1811451"/>
            <a:ext cx="1087532" cy="292388"/>
          </a:xfrm>
          <a:prstGeom prst="rect">
            <a:avLst/>
          </a:prstGeom>
          <a:noFill/>
        </p:spPr>
        <p:txBody>
          <a:bodyPr wrap="square" rtlCol="0">
            <a:spAutoFit/>
          </a:bodyPr>
          <a:lstStyle/>
          <a:p>
            <a:r>
              <a:rPr lang="en-GB" sz="1300" b="1" dirty="0">
                <a:solidFill>
                  <a:srgbClr val="C0504D"/>
                </a:solidFill>
                <a:latin typeface="Constantia" panose="02030602050306030303" pitchFamily="18" charset="0"/>
              </a:rPr>
              <a:t>Excitation</a:t>
            </a:r>
          </a:p>
        </p:txBody>
      </p:sp>
      <p:sp>
        <p:nvSpPr>
          <p:cNvPr id="86" name="TextBox 85"/>
          <p:cNvSpPr txBox="1"/>
          <p:nvPr/>
        </p:nvSpPr>
        <p:spPr>
          <a:xfrm rot="16200000">
            <a:off x="7417586" y="4201085"/>
            <a:ext cx="1087532" cy="292388"/>
          </a:xfrm>
          <a:prstGeom prst="rect">
            <a:avLst/>
          </a:prstGeom>
          <a:noFill/>
        </p:spPr>
        <p:txBody>
          <a:bodyPr wrap="square" rtlCol="0">
            <a:spAutoFit/>
          </a:bodyPr>
          <a:lstStyle/>
          <a:p>
            <a:r>
              <a:rPr lang="en-GB" sz="1300" b="1" dirty="0">
                <a:solidFill>
                  <a:srgbClr val="C0504D"/>
                </a:solidFill>
                <a:latin typeface="Constantia" panose="02030602050306030303" pitchFamily="18" charset="0"/>
              </a:rPr>
              <a:t>Excitation</a:t>
            </a:r>
          </a:p>
        </p:txBody>
      </p:sp>
    </p:spTree>
    <p:extLst>
      <p:ext uri="{BB962C8B-B14F-4D97-AF65-F5344CB8AC3E}">
        <p14:creationId xmlns:p14="http://schemas.microsoft.com/office/powerpoint/2010/main" val="34141123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Bucket filling ratio</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9286" y="1116638"/>
            <a:ext cx="3090915" cy="228341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7755" y="1117819"/>
            <a:ext cx="3089317" cy="2282232"/>
          </a:xfrm>
          <a:prstGeom prst="rect">
            <a:avLst/>
          </a:prstGeom>
        </p:spPr>
      </p:pic>
      <p:sp>
        <p:nvSpPr>
          <p:cNvPr id="8" name="Left-Right Arrow 7"/>
          <p:cNvSpPr/>
          <p:nvPr/>
        </p:nvSpPr>
        <p:spPr>
          <a:xfrm>
            <a:off x="4147072" y="1843929"/>
            <a:ext cx="827458" cy="609599"/>
          </a:xfrm>
          <a:prstGeom prst="leftRight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latin typeface="Constantia" panose="02030602050306030303" pitchFamily="18" charset="0"/>
              </a:rPr>
              <a:t>?</a:t>
            </a:r>
          </a:p>
        </p:txBody>
      </p:sp>
      <p:grpSp>
        <p:nvGrpSpPr>
          <p:cNvPr id="14" name="Group 13"/>
          <p:cNvGrpSpPr/>
          <p:nvPr/>
        </p:nvGrpSpPr>
        <p:grpSpPr>
          <a:xfrm>
            <a:off x="1078001" y="3470419"/>
            <a:ext cx="3578657" cy="3248938"/>
            <a:chOff x="1078001" y="3470419"/>
            <a:chExt cx="3578657" cy="3248938"/>
          </a:xfrm>
        </p:grpSpPr>
        <p:sp>
          <p:nvSpPr>
            <p:cNvPr id="9" name="Rectangle 7"/>
            <p:cNvSpPr>
              <a:spLocks noChangeArrowheads="1"/>
            </p:cNvSpPr>
            <p:nvPr/>
          </p:nvSpPr>
          <p:spPr bwMode="auto">
            <a:xfrm>
              <a:off x="1443632" y="5881157"/>
              <a:ext cx="3213026" cy="838200"/>
            </a:xfrm>
            <a:prstGeom prst="rect">
              <a:avLst/>
            </a:prstGeom>
            <a:noFill/>
            <a:ln w="9525">
              <a:noFill/>
              <a:miter lim="800000"/>
              <a:headEnd/>
              <a:tailEnd/>
            </a:ln>
            <a:effectLst/>
          </p:spPr>
          <p:txBody>
            <a:bodyPr/>
            <a:lstStyle/>
            <a:p>
              <a:pPr marL="342900" indent="-342900" algn="l" defTabSz="711200">
                <a:spcBef>
                  <a:spcPct val="20000"/>
                </a:spcBef>
                <a:buFont typeface="Arial" panose="020B0604020202020204" pitchFamily="34" charset="0"/>
                <a:buChar char="•"/>
              </a:pPr>
              <a:r>
                <a:rPr lang="en-GB" sz="2100" b="1" dirty="0">
                  <a:solidFill>
                    <a:srgbClr val="C0504D"/>
                  </a:solidFill>
                  <a:latin typeface="Constantia" pitchFamily="18" charset="0"/>
                  <a:cs typeface="Times New Roman" pitchFamily="18" charset="0"/>
                  <a:sym typeface="Wingdings" pitchFamily="2" charset="2"/>
                </a:rPr>
                <a:t>Easy to excite</a:t>
              </a:r>
            </a:p>
            <a:p>
              <a:pPr marL="342900" indent="-342900" algn="l" defTabSz="711200">
                <a:spcBef>
                  <a:spcPct val="20000"/>
                </a:spcBef>
                <a:buFont typeface="Symbol" panose="05050102010706020507" pitchFamily="18" charset="2"/>
                <a:buChar char="®"/>
              </a:pPr>
              <a:r>
                <a:rPr lang="en-GB" sz="2100" b="1" dirty="0">
                  <a:solidFill>
                    <a:srgbClr val="FF0000"/>
                  </a:solidFill>
                  <a:latin typeface="Constantia" pitchFamily="18" charset="0"/>
                  <a:cs typeface="Times New Roman" pitchFamily="18" charset="0"/>
                  <a:sym typeface="Wingdings" pitchFamily="2" charset="2"/>
                </a:rPr>
                <a:t>Prone to instability</a:t>
              </a:r>
              <a:endParaRPr lang="en-GB" sz="2100" b="1" i="1" dirty="0">
                <a:solidFill>
                  <a:srgbClr val="FF0000"/>
                </a:solidFill>
                <a:latin typeface="Constantia" pitchFamily="18" charset="0"/>
                <a:cs typeface="Times New Roman" pitchFamily="18" charset="0"/>
                <a:sym typeface="Wingdings" pitchFamily="2" charset="2"/>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8001" y="3470419"/>
              <a:ext cx="3110370" cy="2048400"/>
            </a:xfrm>
            <a:prstGeom prst="rect">
              <a:avLst/>
            </a:prstGeom>
          </p:spPr>
        </p:pic>
        <p:sp>
          <p:nvSpPr>
            <p:cNvPr id="12" name="Down Arrow 11"/>
            <p:cNvSpPr/>
            <p:nvPr/>
          </p:nvSpPr>
          <p:spPr>
            <a:xfrm>
              <a:off x="2480041" y="5544000"/>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 name="Rectangle 7"/>
          <p:cNvSpPr>
            <a:spLocks noChangeArrowheads="1"/>
          </p:cNvSpPr>
          <p:nvPr/>
        </p:nvSpPr>
        <p:spPr bwMode="auto">
          <a:xfrm>
            <a:off x="564083" y="860625"/>
            <a:ext cx="8185150" cy="838200"/>
          </a:xfrm>
          <a:prstGeom prst="rect">
            <a:avLst/>
          </a:prstGeom>
          <a:noFill/>
          <a:ln w="9525">
            <a:noFill/>
            <a:miter lim="800000"/>
            <a:headEnd/>
            <a:tailEnd/>
          </a:ln>
          <a:effectLst/>
        </p:spPr>
        <p:txBody>
          <a:bodyPr/>
          <a:lstStyle/>
          <a:p>
            <a:pPr algn="ctr" defTabSz="711200">
              <a:spcBef>
                <a:spcPct val="20000"/>
              </a:spcBef>
              <a:buClr>
                <a:schemeClr val="tx1"/>
              </a:buClr>
            </a:pPr>
            <a:r>
              <a:rPr lang="en-GB" sz="2100" b="1" dirty="0">
                <a:latin typeface="Constantia" pitchFamily="18" charset="0"/>
                <a:cs typeface="Times New Roman" pitchFamily="18" charset="0"/>
                <a:sym typeface="Wingdings" pitchFamily="2" charset="2"/>
              </a:rPr>
              <a:t>Smaller or larger bunch or bucket? What is more stable?</a:t>
            </a: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800" b="1" i="1" dirty="0">
              <a:solidFill>
                <a:srgbClr val="C0504D"/>
              </a:solidFill>
              <a:latin typeface="Constantia" pitchFamily="18" charset="0"/>
              <a:cs typeface="Times New Roman" pitchFamily="18" charset="0"/>
              <a:sym typeface="Wingdings" pitchFamily="2" charset="2"/>
            </a:endParaRPr>
          </a:p>
          <a:p>
            <a:pPr marL="342900" indent="-342900" algn="l" defTabSz="711200">
              <a:spcBef>
                <a:spcPct val="20000"/>
              </a:spcBef>
              <a:buClr>
                <a:schemeClr val="tx1"/>
              </a:buClr>
              <a:buFont typeface="Arial" panose="020B0604020202020204" pitchFamily="34" charset="0"/>
              <a:buChar char="•"/>
            </a:pPr>
            <a:endParaRPr lang="en-GB" sz="2100" b="1" i="1" dirty="0">
              <a:solidFill>
                <a:srgbClr val="C0504D"/>
              </a:solidFill>
              <a:latin typeface="Constantia" pitchFamily="18" charset="0"/>
              <a:cs typeface="Times New Roman" pitchFamily="18" charset="0"/>
              <a:sym typeface="Wingdings" pitchFamily="2" charset="2"/>
            </a:endParaRPr>
          </a:p>
        </p:txBody>
      </p:sp>
      <p:grpSp>
        <p:nvGrpSpPr>
          <p:cNvPr id="15" name="Group 14"/>
          <p:cNvGrpSpPr/>
          <p:nvPr/>
        </p:nvGrpSpPr>
        <p:grpSpPr>
          <a:xfrm>
            <a:off x="4971535" y="3470419"/>
            <a:ext cx="3146116" cy="3248938"/>
            <a:chOff x="4971535" y="3470419"/>
            <a:chExt cx="3146116" cy="3248938"/>
          </a:xfrm>
        </p:grpSpPr>
        <p:sp>
          <p:nvSpPr>
            <p:cNvPr id="10" name="Rectangle 7"/>
            <p:cNvSpPr>
              <a:spLocks noChangeArrowheads="1"/>
            </p:cNvSpPr>
            <p:nvPr/>
          </p:nvSpPr>
          <p:spPr bwMode="auto">
            <a:xfrm>
              <a:off x="5237914" y="5881157"/>
              <a:ext cx="2879737" cy="838200"/>
            </a:xfrm>
            <a:prstGeom prst="rect">
              <a:avLst/>
            </a:prstGeom>
            <a:noFill/>
            <a:ln w="9525">
              <a:noFill/>
              <a:miter lim="800000"/>
              <a:headEnd/>
              <a:tailEnd/>
            </a:ln>
            <a:effectLst/>
          </p:spPr>
          <p:txBody>
            <a:bodyPr/>
            <a:lstStyle/>
            <a:p>
              <a:pPr marL="342900" indent="-342900" algn="l" defTabSz="711200">
                <a:spcBef>
                  <a:spcPct val="20000"/>
                </a:spcBef>
                <a:buFont typeface="Arial" panose="020B0604020202020204" pitchFamily="34" charset="0"/>
                <a:buChar char="•"/>
              </a:pPr>
              <a:r>
                <a:rPr lang="en-GB" sz="2100" b="1" dirty="0">
                  <a:solidFill>
                    <a:srgbClr val="1F497D"/>
                  </a:solidFill>
                  <a:latin typeface="Constantia" pitchFamily="18" charset="0"/>
                  <a:cs typeface="Times New Roman" pitchFamily="18" charset="0"/>
                  <a:sym typeface="Wingdings" pitchFamily="2" charset="2"/>
                </a:rPr>
                <a:t>Large </a:t>
              </a:r>
              <a:r>
                <a:rPr lang="en-GB" sz="2100" b="1" i="1" dirty="0" err="1">
                  <a:solidFill>
                    <a:srgbClr val="1F497D"/>
                  </a:solidFill>
                  <a:latin typeface="Constantia" pitchFamily="18" charset="0"/>
                  <a:cs typeface="Times New Roman" pitchFamily="18" charset="0"/>
                  <a:sym typeface="Wingdings" pitchFamily="2" charset="2"/>
                </a:rPr>
                <a:t>f</a:t>
              </a:r>
              <a:r>
                <a:rPr lang="en-GB" sz="2100" b="1" baseline="-25000" dirty="0" err="1">
                  <a:solidFill>
                    <a:srgbClr val="1F497D"/>
                  </a:solidFill>
                  <a:latin typeface="Constantia" pitchFamily="18" charset="0"/>
                  <a:cs typeface="Times New Roman" pitchFamily="18" charset="0"/>
                  <a:sym typeface="Wingdings" pitchFamily="2" charset="2"/>
                </a:rPr>
                <a:t>S</a:t>
              </a:r>
              <a:r>
                <a:rPr lang="en-GB" sz="2100" b="1" dirty="0">
                  <a:solidFill>
                    <a:srgbClr val="1F497D"/>
                  </a:solidFill>
                  <a:latin typeface="Constantia" pitchFamily="18" charset="0"/>
                  <a:cs typeface="Times New Roman" pitchFamily="18" charset="0"/>
                  <a:sym typeface="Wingdings" pitchFamily="2" charset="2"/>
                </a:rPr>
                <a:t> spread</a:t>
              </a:r>
            </a:p>
            <a:p>
              <a:pPr marL="342900" indent="-342900" algn="l" defTabSz="711200">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More stable</a:t>
              </a:r>
              <a:endParaRPr lang="en-GB" sz="2100" b="1" i="1" dirty="0">
                <a:solidFill>
                  <a:srgbClr val="1F497D"/>
                </a:solidFill>
                <a:latin typeface="Constantia" pitchFamily="18" charset="0"/>
                <a:cs typeface="Times New Roman" pitchFamily="18" charset="0"/>
                <a:sym typeface="Wingdings" pitchFamily="2" charset="2"/>
              </a:endParaRP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1535" y="3470419"/>
              <a:ext cx="3107468" cy="2046489"/>
            </a:xfrm>
            <a:prstGeom prst="rect">
              <a:avLst/>
            </a:prstGeom>
          </p:spPr>
        </p:pic>
        <p:sp>
          <p:nvSpPr>
            <p:cNvPr id="13" name="Down Arrow 12"/>
            <p:cNvSpPr/>
            <p:nvPr/>
          </p:nvSpPr>
          <p:spPr>
            <a:xfrm>
              <a:off x="6368539" y="5544000"/>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046732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up)">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539750" y="943303"/>
            <a:ext cx="8064500" cy="495300"/>
          </a:xfrm>
          <a:prstGeom prst="rect">
            <a:avLst/>
          </a:prstGeom>
          <a:noFill/>
          <a:ln w="9525">
            <a:noFill/>
            <a:miter lim="800000"/>
            <a:headEnd/>
            <a:tailEnd/>
          </a:ln>
          <a:effectLst/>
        </p:spPr>
        <p:txBody>
          <a:bodyPr/>
          <a:lstStyle/>
          <a:p>
            <a:pPr marL="342900" indent="-342900" algn="l">
              <a:spcBef>
                <a:spcPct val="20000"/>
              </a:spcBef>
              <a:buClr>
                <a:schemeClr val="tx1"/>
              </a:buClr>
              <a:buFont typeface="Arial" panose="020B0604020202020204" pitchFamily="34" charset="0"/>
              <a:buChar char="•"/>
            </a:pPr>
            <a:r>
              <a:rPr lang="en-GB" sz="2400" b="1" dirty="0">
                <a:latin typeface="Constantia" pitchFamily="18" charset="0"/>
                <a:cs typeface="Times New Roman" pitchFamily="18" charset="0"/>
                <a:sym typeface="Wingdings" pitchFamily="2" charset="2"/>
              </a:rPr>
              <a:t>Signals generated by radio-frequency systems in particle accelerators are of the form </a:t>
            </a:r>
          </a:p>
          <a:p>
            <a:pPr marL="800100" lvl="1"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Resonance effect: </a:t>
            </a:r>
            <a:r>
              <a:rPr lang="en-GB" sz="2100" b="1" dirty="0">
                <a:solidFill>
                  <a:srgbClr val="1F497D"/>
                </a:solidFill>
                <a:latin typeface="Constantia" pitchFamily="18" charset="0"/>
                <a:cs typeface="Times New Roman" pitchFamily="18" charset="0"/>
                <a:sym typeface="Wingdings" pitchFamily="2" charset="2"/>
              </a:rPr>
              <a:t>large voltage with little effort</a:t>
            </a:r>
          </a:p>
          <a:p>
            <a:pPr marL="800100" lvl="1" indent="-3429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800100" lvl="1" indent="-3429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800100" lvl="1" indent="-342900">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800100" lvl="1" indent="-342900">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Inherently non-linear</a:t>
            </a:r>
          </a:p>
          <a:p>
            <a:pPr marL="800100" lvl="1" indent="-342900">
              <a:spcBef>
                <a:spcPct val="20000"/>
              </a:spcBef>
              <a:buFont typeface="Symbol" panose="05050102010706020507" pitchFamily="18" charset="2"/>
              <a:buChar char="®"/>
            </a:pPr>
            <a:r>
              <a:rPr lang="en-GB" sz="2100" b="1" dirty="0">
                <a:solidFill>
                  <a:srgbClr val="C0504D"/>
                </a:solidFill>
                <a:latin typeface="Constantia" pitchFamily="18" charset="0"/>
                <a:cs typeface="Times New Roman" pitchFamily="18" charset="0"/>
                <a:sym typeface="Wingdings" pitchFamily="2" charset="2"/>
              </a:rPr>
              <a:t>Linear longitudinal beam dynamics only an approximation</a:t>
            </a:r>
            <a:r>
              <a:rPr lang="en-GB" sz="2400" b="1" dirty="0">
                <a:solidFill>
                  <a:srgbClr val="C0504D"/>
                </a:solidFill>
                <a:latin typeface="Constantia" pitchFamily="18" charset="0"/>
                <a:cs typeface="Times New Roman" pitchFamily="18" charset="0"/>
                <a:sym typeface="Wingdings" pitchFamily="2" charset="2"/>
              </a:rPr>
              <a:t> </a:t>
            </a:r>
          </a:p>
        </p:txBody>
      </p:sp>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Introduction</a:t>
            </a:r>
            <a:endParaRPr lang="en-GB" sz="3200" dirty="0">
              <a:solidFill>
                <a:srgbClr val="1F497D"/>
              </a:solidFill>
              <a:latin typeface="Constantia" pitchFamily="18" charset="0"/>
            </a:endParaRPr>
          </a:p>
        </p:txBody>
      </p:sp>
      <p:sp>
        <p:nvSpPr>
          <p:cNvPr id="5" name="Rectangle 7"/>
          <p:cNvSpPr>
            <a:spLocks noChangeArrowheads="1"/>
          </p:cNvSpPr>
          <p:nvPr/>
        </p:nvSpPr>
        <p:spPr bwMode="auto">
          <a:xfrm>
            <a:off x="539750" y="4592196"/>
            <a:ext cx="8064500" cy="495300"/>
          </a:xfrm>
          <a:prstGeom prst="rect">
            <a:avLst/>
          </a:prstGeom>
          <a:noFill/>
          <a:ln w="9525">
            <a:noFill/>
            <a:miter lim="800000"/>
            <a:headEnd/>
            <a:tailEnd/>
          </a:ln>
          <a:effectLst/>
        </p:spPr>
        <p:txBody>
          <a:bodyPr/>
          <a:lstStyle/>
          <a:p>
            <a:pPr marL="342900" indent="-342900">
              <a:spcBef>
                <a:spcPct val="20000"/>
              </a:spcBef>
              <a:buClr>
                <a:srgbClr val="FF0000"/>
              </a:buClr>
              <a:buFont typeface="Symbol" panose="05050102010706020507" pitchFamily="18" charset="2"/>
              <a:buChar char="®"/>
            </a:pPr>
            <a:r>
              <a:rPr lang="en-GB" sz="2400" b="1" dirty="0">
                <a:solidFill>
                  <a:srgbClr val="FF0000"/>
                </a:solidFill>
                <a:latin typeface="Constantia" pitchFamily="18" charset="0"/>
                <a:cs typeface="Times New Roman" pitchFamily="18" charset="0"/>
                <a:sym typeface="Wingdings" pitchFamily="2" charset="2"/>
              </a:rPr>
              <a:t>Effect of non-linearity on beam? </a:t>
            </a:r>
          </a:p>
        </p:txBody>
      </p:sp>
      <p:sp>
        <p:nvSpPr>
          <p:cNvPr id="8" name="Rectangle 7"/>
          <p:cNvSpPr>
            <a:spLocks noChangeArrowheads="1"/>
          </p:cNvSpPr>
          <p:nvPr/>
        </p:nvSpPr>
        <p:spPr bwMode="auto">
          <a:xfrm>
            <a:off x="539750" y="5241266"/>
            <a:ext cx="8064500" cy="495300"/>
          </a:xfrm>
          <a:prstGeom prst="rect">
            <a:avLst/>
          </a:prstGeom>
          <a:noFill/>
          <a:ln w="9525">
            <a:noFill/>
            <a:miter lim="800000"/>
            <a:headEnd/>
            <a:tailEnd/>
          </a:ln>
          <a:effectLst/>
        </p:spPr>
        <p:txBody>
          <a:bodyPr/>
          <a:lstStyle/>
          <a:p>
            <a:pPr marL="342900" indent="-342900">
              <a:spcBef>
                <a:spcPct val="20000"/>
              </a:spcBef>
              <a:buClr>
                <a:srgbClr val="1F497D"/>
              </a:buClr>
              <a:buFont typeface="Symbol" panose="05050102010706020507" pitchFamily="18" charset="2"/>
              <a:buChar char="®"/>
            </a:pPr>
            <a:r>
              <a:rPr lang="en-GB" sz="2400" b="1" dirty="0">
                <a:solidFill>
                  <a:srgbClr val="1F497D"/>
                </a:solidFill>
                <a:latin typeface="Constantia" pitchFamily="18" charset="0"/>
                <a:cs typeface="Times New Roman" pitchFamily="18" charset="0"/>
                <a:sym typeface="Wingdings" pitchFamily="2" charset="2"/>
              </a:rPr>
              <a:t>Tools to describe and analyse non-linearity</a:t>
            </a:r>
          </a:p>
          <a:p>
            <a:pPr marL="342900" indent="-342900">
              <a:spcBef>
                <a:spcPct val="20000"/>
              </a:spcBef>
              <a:buClr>
                <a:srgbClr val="1F497D"/>
              </a:buClr>
              <a:buFont typeface="Symbol" panose="05050102010706020507" pitchFamily="18" charset="2"/>
              <a:buChar char="®"/>
            </a:pPr>
            <a:r>
              <a:rPr lang="en-GB" sz="2400" b="1" dirty="0">
                <a:solidFill>
                  <a:srgbClr val="1F497D"/>
                </a:solidFill>
                <a:latin typeface="Constantia" pitchFamily="18" charset="0"/>
                <a:cs typeface="Times New Roman" pitchFamily="18" charset="0"/>
                <a:sym typeface="Wingdings" pitchFamily="2" charset="2"/>
              </a:rPr>
              <a:t>Use non-linearity to improve beam conditions</a:t>
            </a:r>
            <a:endParaRPr lang="en-GB" sz="2400" b="1" dirty="0">
              <a:latin typeface="Constantia" pitchFamily="18" charset="0"/>
              <a:cs typeface="Times New Roman" pitchFamily="18" charset="0"/>
              <a:sym typeface="Wingdings" pitchFamily="2" charset="2"/>
            </a:endParaRPr>
          </a:p>
        </p:txBody>
      </p:sp>
      <p:pic>
        <p:nvPicPr>
          <p:cNvPr id="2" name="Picture 1"/>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5724" y="1944416"/>
            <a:ext cx="7662042" cy="1665836"/>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8771" y="1403714"/>
            <a:ext cx="1746029" cy="326145"/>
          </a:xfrm>
          <a:prstGeom prst="rect">
            <a:avLst/>
          </a:prstGeom>
        </p:spPr>
      </p:pic>
    </p:spTree>
    <p:extLst>
      <p:ext uri="{BB962C8B-B14F-4D97-AF65-F5344CB8AC3E}">
        <p14:creationId xmlns:p14="http://schemas.microsoft.com/office/powerpoint/2010/main" val="3930465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wipe(up)">
                                      <p:cBhvr>
                                        <p:cTn id="7" dur="500"/>
                                        <p:tgtEl>
                                          <p:spTgt spid="7">
                                            <p:txEl>
                                              <p:pRg st="1" end="1"/>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7">
                                            <p:txEl>
                                              <p:pRg st="5" end="5"/>
                                            </p:txEl>
                                          </p:spTgt>
                                        </p:tgtEl>
                                        <p:attrNameLst>
                                          <p:attrName>style.visibility</p:attrName>
                                        </p:attrNameLst>
                                      </p:cBhvr>
                                      <p:to>
                                        <p:strVal val="visible"/>
                                      </p:to>
                                    </p:set>
                                    <p:animEffect transition="in" filter="wipe(up)">
                                      <p:cBhvr>
                                        <p:cTn id="10" dur="500"/>
                                        <p:tgtEl>
                                          <p:spTgt spid="7">
                                            <p:txEl>
                                              <p:pRg st="5" end="5"/>
                                            </p:txEl>
                                          </p:spTgt>
                                        </p:tgtEl>
                                      </p:cBhvr>
                                    </p:animEffect>
                                  </p:childTnLst>
                                </p:cTn>
                              </p:par>
                              <p:par>
                                <p:cTn id="11" presetID="22" presetClass="entr" presetSubtype="1" fill="hold" nodeType="withEffect">
                                  <p:stCondLst>
                                    <p:cond delay="0"/>
                                  </p:stCondLst>
                                  <p:childTnLst>
                                    <p:set>
                                      <p:cBhvr>
                                        <p:cTn id="12" dur="1" fill="hold">
                                          <p:stCondLst>
                                            <p:cond delay="0"/>
                                          </p:stCondLst>
                                        </p:cTn>
                                        <p:tgtEl>
                                          <p:spTgt spid="7">
                                            <p:txEl>
                                              <p:pRg st="6" end="6"/>
                                            </p:txEl>
                                          </p:spTgt>
                                        </p:tgtEl>
                                        <p:attrNameLst>
                                          <p:attrName>style.visibility</p:attrName>
                                        </p:attrNameLst>
                                      </p:cBhvr>
                                      <p:to>
                                        <p:strVal val="visible"/>
                                      </p:to>
                                    </p:set>
                                    <p:animEffect transition="in" filter="wipe(up)">
                                      <p:cBhvr>
                                        <p:cTn id="13" dur="500"/>
                                        <p:tgtEl>
                                          <p:spTgt spid="7">
                                            <p:txEl>
                                              <p:pRg st="6" end="6"/>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867" y="1442848"/>
            <a:ext cx="5774729" cy="1737231"/>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90" y="2807569"/>
            <a:ext cx="5850817" cy="1740619"/>
          </a:xfrm>
          <a:prstGeom prst="rect">
            <a:avLst/>
          </a:prstGeom>
        </p:spPr>
      </p:pic>
      <p:sp>
        <p:nvSpPr>
          <p:cNvPr id="19" name="Rectangle 7"/>
          <p:cNvSpPr>
            <a:spLocks noChangeArrowheads="1"/>
          </p:cNvSpPr>
          <p:nvPr/>
        </p:nvSpPr>
        <p:spPr bwMode="auto">
          <a:xfrm>
            <a:off x="503238" y="860625"/>
            <a:ext cx="8137525"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Acceleration of protons in the CERN PS (</a:t>
            </a:r>
            <a:r>
              <a:rPr lang="en-GB" sz="2100" b="1" i="1" dirty="0" err="1">
                <a:latin typeface="Constantia" pitchFamily="18" charset="0"/>
                <a:cs typeface="Times New Roman" pitchFamily="18" charset="0"/>
                <a:sym typeface="Wingdings" pitchFamily="2" charset="2"/>
              </a:rPr>
              <a:t>E</a:t>
            </a:r>
            <a:r>
              <a:rPr lang="en-GB" sz="2100" b="1" baseline="-25000" dirty="0" err="1">
                <a:latin typeface="Constantia" pitchFamily="18" charset="0"/>
                <a:cs typeface="Times New Roman" pitchFamily="18" charset="0"/>
                <a:sym typeface="Wingdings" pitchFamily="2" charset="2"/>
              </a:rPr>
              <a:t>total</a:t>
            </a:r>
            <a:r>
              <a:rPr lang="en-GB" sz="2100" b="1" dirty="0">
                <a:latin typeface="Constantia" pitchFamily="18" charset="0"/>
                <a:cs typeface="Times New Roman" pitchFamily="18" charset="0"/>
                <a:sym typeface="Wingdings" pitchFamily="2" charset="2"/>
              </a:rPr>
              <a:t> = 3.4 </a:t>
            </a:r>
            <a:r>
              <a:rPr lang="en-GB" sz="2100" b="1" dirty="0">
                <a:latin typeface="Constantia" pitchFamily="18" charset="0"/>
                <a:cs typeface="Times New Roman" pitchFamily="18" charset="0"/>
                <a:sym typeface="Symbol" panose="05050102010706020507" pitchFamily="18" charset="2"/>
              </a:rPr>
              <a:t> 26 GeV) </a:t>
            </a:r>
            <a:endParaRPr lang="en-GB" sz="2100" b="1" dirty="0">
              <a:latin typeface="Constantia" pitchFamily="18" charset="0"/>
              <a:cs typeface="Times New Roman" pitchFamily="18" charset="0"/>
              <a:sym typeface="Wingdings" pitchFamily="2" charset="2"/>
            </a:endParaRPr>
          </a:p>
        </p:txBody>
      </p:sp>
      <p:sp>
        <p:nvSpPr>
          <p:cNvPr id="37" name="Rectangle 3"/>
          <p:cNvSpPr>
            <a:spLocks noChangeArrowheads="1"/>
          </p:cNvSpPr>
          <p:nvPr/>
        </p:nvSpPr>
        <p:spPr bwMode="auto">
          <a:xfrm>
            <a:off x="351693" y="507248"/>
            <a:ext cx="8440615" cy="519423"/>
          </a:xfrm>
          <a:prstGeom prst="rect">
            <a:avLst/>
          </a:prstGeom>
          <a:noFill/>
          <a:ln w="9525">
            <a:noFill/>
            <a:miter lim="800000"/>
            <a:headEnd/>
            <a:tailEnd/>
          </a:ln>
          <a:effectLst/>
        </p:spPr>
        <p:txBody>
          <a:bodyPr anchor="ctr"/>
          <a:lstStyle/>
          <a:p>
            <a:pPr defTabSz="779173">
              <a:spcBef>
                <a:spcPct val="0"/>
              </a:spcBef>
            </a:pPr>
            <a:endParaRPr lang="en-GB" sz="2727" dirty="0">
              <a:solidFill>
                <a:srgbClr val="1F497D"/>
              </a:solidFill>
              <a:latin typeface="Constantia" panose="02030602050306030303" pitchFamily="18" charset="0"/>
              <a:cs typeface="Arial" panose="020B0604020202020204" pitchFamily="34" charset="0"/>
            </a:endParaRPr>
          </a:p>
        </p:txBody>
      </p:sp>
      <p:sp>
        <p:nvSpPr>
          <p:cNvPr id="14" name="TextBox 13"/>
          <p:cNvSpPr txBox="1"/>
          <p:nvPr/>
        </p:nvSpPr>
        <p:spPr>
          <a:xfrm>
            <a:off x="815576" y="1944425"/>
            <a:ext cx="1055077" cy="338554"/>
          </a:xfrm>
          <a:prstGeom prst="rect">
            <a:avLst/>
          </a:prstGeom>
          <a:noFill/>
        </p:spPr>
        <p:txBody>
          <a:bodyPr wrap="square" rtlCol="0">
            <a:spAutoFit/>
          </a:bodyPr>
          <a:lstStyle/>
          <a:p>
            <a:pPr algn="ctr"/>
            <a:r>
              <a:rPr lang="en-US" sz="1600" b="1" dirty="0">
                <a:latin typeface="Constantia" pitchFamily="18" charset="0"/>
              </a:rPr>
              <a:t>Plateau</a:t>
            </a:r>
            <a:endParaRPr lang="en-GB" sz="1600" b="1" dirty="0">
              <a:latin typeface="Constantia" pitchFamily="18" charset="0"/>
            </a:endParaRPr>
          </a:p>
        </p:txBody>
      </p:sp>
      <p:sp>
        <p:nvSpPr>
          <p:cNvPr id="15" name="TextBox 14"/>
          <p:cNvSpPr txBox="1"/>
          <p:nvPr/>
        </p:nvSpPr>
        <p:spPr>
          <a:xfrm>
            <a:off x="6298081" y="1718622"/>
            <a:ext cx="1125415" cy="584775"/>
          </a:xfrm>
          <a:prstGeom prst="rect">
            <a:avLst/>
          </a:prstGeom>
          <a:noFill/>
        </p:spPr>
        <p:txBody>
          <a:bodyPr wrap="square" rtlCol="0">
            <a:spAutoFit/>
          </a:bodyPr>
          <a:lstStyle/>
          <a:p>
            <a:pPr algn="ctr"/>
            <a:r>
              <a:rPr lang="en-US" sz="1600" b="1" dirty="0">
                <a:latin typeface="Constantia" pitchFamily="18" charset="0"/>
              </a:rPr>
              <a:t>Arrival at flat-top</a:t>
            </a:r>
            <a:endParaRPr lang="en-GB" sz="1600" b="1" dirty="0">
              <a:latin typeface="Constantia" pitchFamily="18" charset="0"/>
            </a:endParaRPr>
          </a:p>
        </p:txBody>
      </p:sp>
      <p:cxnSp>
        <p:nvCxnSpPr>
          <p:cNvPr id="16" name="Straight Arrow Connector 15"/>
          <p:cNvCxnSpPr/>
          <p:nvPr/>
        </p:nvCxnSpPr>
        <p:spPr bwMode="auto">
          <a:xfrm flipH="1">
            <a:off x="1021985" y="2238283"/>
            <a:ext cx="134505" cy="312416"/>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cxnSp>
        <p:nvCxnSpPr>
          <p:cNvPr id="17" name="Straight Arrow Connector 16"/>
          <p:cNvCxnSpPr/>
          <p:nvPr/>
        </p:nvCxnSpPr>
        <p:spPr bwMode="auto">
          <a:xfrm flipH="1" flipV="1">
            <a:off x="6244669" y="1518098"/>
            <a:ext cx="470913" cy="267446"/>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sp>
        <p:nvSpPr>
          <p:cNvPr id="27" name="TextBox 26"/>
          <p:cNvSpPr txBox="1"/>
          <p:nvPr/>
        </p:nvSpPr>
        <p:spPr>
          <a:xfrm>
            <a:off x="1781274" y="3307654"/>
            <a:ext cx="422031" cy="291170"/>
          </a:xfrm>
          <a:prstGeom prst="rect">
            <a:avLst/>
          </a:prstGeom>
          <a:noFill/>
        </p:spPr>
        <p:txBody>
          <a:bodyPr wrap="square" rtlCol="0">
            <a:spAutoFit/>
          </a:bodyPr>
          <a:lstStyle/>
          <a:p>
            <a:r>
              <a:rPr lang="en-US" sz="1292" b="1" dirty="0" err="1">
                <a:solidFill>
                  <a:srgbClr val="FF0000"/>
                </a:solidFill>
                <a:latin typeface="Symbol" panose="05050102010706020507" pitchFamily="18" charset="2"/>
              </a:rPr>
              <a:t>g</a:t>
            </a:r>
            <a:r>
              <a:rPr lang="en-US" sz="1292" b="1" baseline="-25000" dirty="0" err="1">
                <a:solidFill>
                  <a:srgbClr val="FF0000"/>
                </a:solidFill>
                <a:latin typeface="Constantia" pitchFamily="18" charset="0"/>
              </a:rPr>
              <a:t>tr</a:t>
            </a:r>
            <a:endParaRPr lang="en-GB" sz="1292" b="1" baseline="-25000" dirty="0">
              <a:solidFill>
                <a:srgbClr val="FF0000"/>
              </a:solidFill>
              <a:latin typeface="Constantia" pitchFamily="18" charset="0"/>
            </a:endParaRPr>
          </a:p>
        </p:txBody>
      </p:sp>
      <p:sp>
        <p:nvSpPr>
          <p:cNvPr id="18"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stabilization with lower voltage</a:t>
            </a:r>
            <a:endParaRPr lang="en-GB" sz="3200" dirty="0">
              <a:solidFill>
                <a:srgbClr val="1F497D"/>
              </a:solidFill>
              <a:latin typeface="Constantia" pitchFamily="18" charset="0"/>
            </a:endParaRPr>
          </a:p>
        </p:txBody>
      </p:sp>
      <p:sp>
        <p:nvSpPr>
          <p:cNvPr id="10" name="Rectangle 9"/>
          <p:cNvSpPr/>
          <p:nvPr/>
        </p:nvSpPr>
        <p:spPr>
          <a:xfrm>
            <a:off x="882472" y="4179318"/>
            <a:ext cx="5551036" cy="511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9383" y="4089569"/>
            <a:ext cx="5687899" cy="1805908"/>
          </a:xfrm>
          <a:prstGeom prst="rect">
            <a:avLst/>
          </a:prstGeom>
        </p:spPr>
      </p:pic>
      <p:cxnSp>
        <p:nvCxnSpPr>
          <p:cNvPr id="11" name="Straight Connector 10"/>
          <p:cNvCxnSpPr/>
          <p:nvPr/>
        </p:nvCxnSpPr>
        <p:spPr bwMode="auto">
          <a:xfrm>
            <a:off x="1843601" y="1442848"/>
            <a:ext cx="0" cy="4060757"/>
          </a:xfrm>
          <a:prstGeom prst="line">
            <a:avLst/>
          </a:prstGeom>
          <a:solidFill>
            <a:schemeClr val="accent1"/>
          </a:solidFill>
          <a:ln w="25400" cap="flat" cmpd="sng" algn="ctr">
            <a:solidFill>
              <a:srgbClr val="FF0000"/>
            </a:solidFill>
            <a:prstDash val="dash"/>
            <a:round/>
            <a:headEnd type="none" w="med" len="med"/>
            <a:tailEnd type="none" w="med" len="med"/>
          </a:ln>
          <a:effectLst/>
        </p:spPr>
      </p:cxnSp>
      <p:sp>
        <p:nvSpPr>
          <p:cNvPr id="21" name="Down Arrow 20"/>
          <p:cNvSpPr/>
          <p:nvPr/>
        </p:nvSpPr>
        <p:spPr>
          <a:xfrm rot="16200000">
            <a:off x="6247959" y="3308435"/>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Down Arrow 21"/>
          <p:cNvSpPr/>
          <p:nvPr/>
        </p:nvSpPr>
        <p:spPr>
          <a:xfrm rot="16200000">
            <a:off x="6247959" y="4649374"/>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7"/>
          <p:cNvSpPr>
            <a:spLocks noChangeArrowheads="1"/>
          </p:cNvSpPr>
          <p:nvPr/>
        </p:nvSpPr>
        <p:spPr bwMode="auto">
          <a:xfrm>
            <a:off x="6719217" y="3180296"/>
            <a:ext cx="1408559" cy="604997"/>
          </a:xfrm>
          <a:prstGeom prst="rect">
            <a:avLst/>
          </a:prstGeom>
          <a:noFill/>
          <a:ln w="9525">
            <a:noFill/>
            <a:miter lim="800000"/>
            <a:headEnd/>
            <a:tailEnd/>
          </a:ln>
          <a:effectLst/>
        </p:spPr>
        <p:txBody>
          <a:bodyPr/>
          <a:lstStyle/>
          <a:p>
            <a:pPr algn="l">
              <a:spcBef>
                <a:spcPct val="20000"/>
              </a:spcBef>
              <a:buClr>
                <a:schemeClr val="tx1"/>
              </a:buClr>
            </a:pPr>
            <a:r>
              <a:rPr lang="en-GB" b="1" dirty="0">
                <a:latin typeface="Constantia" pitchFamily="18" charset="0"/>
                <a:cs typeface="Times New Roman" pitchFamily="18" charset="0"/>
                <a:sym typeface="Wingdings" pitchFamily="2" charset="2"/>
              </a:rPr>
              <a:t>Constant RF voltage</a:t>
            </a:r>
            <a:endParaRPr lang="en-US" b="1" dirty="0">
              <a:solidFill>
                <a:srgbClr val="1F497D"/>
              </a:solidFill>
              <a:latin typeface="Constantia" pitchFamily="18" charset="0"/>
              <a:cs typeface="Times New Roman" pitchFamily="18" charset="0"/>
              <a:sym typeface="Wingdings" pitchFamily="2" charset="2"/>
            </a:endParaRPr>
          </a:p>
        </p:txBody>
      </p:sp>
      <p:sp>
        <p:nvSpPr>
          <p:cNvPr id="24" name="Rectangle 7"/>
          <p:cNvSpPr>
            <a:spLocks noChangeArrowheads="1"/>
          </p:cNvSpPr>
          <p:nvPr/>
        </p:nvSpPr>
        <p:spPr bwMode="auto">
          <a:xfrm>
            <a:off x="6717600" y="4321022"/>
            <a:ext cx="1715200" cy="739545"/>
          </a:xfrm>
          <a:prstGeom prst="rect">
            <a:avLst/>
          </a:prstGeom>
          <a:noFill/>
          <a:ln w="9525">
            <a:noFill/>
            <a:miter lim="800000"/>
            <a:headEnd/>
            <a:tailEnd/>
          </a:ln>
          <a:effectLst/>
        </p:spPr>
        <p:txBody>
          <a:bodyPr/>
          <a:lstStyle/>
          <a:p>
            <a:pPr algn="l">
              <a:spcBef>
                <a:spcPct val="20000"/>
              </a:spcBef>
              <a:buClr>
                <a:schemeClr val="tx1"/>
              </a:buClr>
            </a:pPr>
            <a:r>
              <a:rPr lang="en-GB" b="1" dirty="0">
                <a:solidFill>
                  <a:srgbClr val="C0504D"/>
                </a:solidFill>
                <a:latin typeface="Constantia" pitchFamily="18" charset="0"/>
                <a:cs typeface="Times New Roman" pitchFamily="18" charset="0"/>
                <a:sym typeface="Wingdings" pitchFamily="2" charset="2"/>
              </a:rPr>
              <a:t>Bucket area grows</a:t>
            </a:r>
          </a:p>
          <a:p>
            <a:pPr marL="285750" indent="-285750" algn="l">
              <a:spcBef>
                <a:spcPct val="20000"/>
              </a:spcBef>
              <a:buFont typeface="Symbol" panose="05050102010706020507" pitchFamily="18" charset="2"/>
              <a:buChar char="®"/>
            </a:pPr>
            <a:r>
              <a:rPr lang="en-GB" b="1" dirty="0">
                <a:solidFill>
                  <a:srgbClr val="FF0000"/>
                </a:solidFill>
                <a:latin typeface="Constantia" pitchFamily="18" charset="0"/>
                <a:cs typeface="Times New Roman" pitchFamily="18" charset="0"/>
                <a:sym typeface="Wingdings" pitchFamily="2" charset="2"/>
              </a:rPr>
              <a:t>Risk of </a:t>
            </a:r>
            <a:r>
              <a:rPr lang="en-GB" b="1" dirty="0">
                <a:solidFill>
                  <a:srgbClr val="FF0000"/>
                </a:solidFill>
                <a:latin typeface="Constantia" pitchFamily="18" charset="0"/>
                <a:cs typeface="Times New Roman" pitchFamily="18" charset="0"/>
                <a:sym typeface="Symbol" panose="05050102010706020507" pitchFamily="18" charset="2"/>
              </a:rPr>
              <a:t>Instability</a:t>
            </a:r>
            <a:endParaRPr lang="en-US" b="1" dirty="0">
              <a:solidFill>
                <a:srgbClr val="FF0000"/>
              </a:solidFill>
              <a:latin typeface="Constantia" pitchFamily="18" charset="0"/>
              <a:cs typeface="Times New Roman" pitchFamily="18" charset="0"/>
              <a:sym typeface="Wingdings" pitchFamily="2" charset="2"/>
            </a:endParaRPr>
          </a:p>
        </p:txBody>
      </p:sp>
      <p:sp>
        <p:nvSpPr>
          <p:cNvPr id="25" name="TextBox 24"/>
          <p:cNvSpPr txBox="1"/>
          <p:nvPr/>
        </p:nvSpPr>
        <p:spPr>
          <a:xfrm>
            <a:off x="914400" y="1441970"/>
            <a:ext cx="908411" cy="338554"/>
          </a:xfrm>
          <a:prstGeom prst="rect">
            <a:avLst/>
          </a:prstGeom>
          <a:noFill/>
        </p:spPr>
        <p:txBody>
          <a:bodyPr wrap="square" rtlCol="0">
            <a:spAutoFit/>
          </a:bodyPr>
          <a:lstStyle/>
          <a:p>
            <a:r>
              <a:rPr lang="en-US" sz="1600" b="1" dirty="0">
                <a:solidFill>
                  <a:srgbClr val="0000FF"/>
                </a:solidFill>
                <a:latin typeface="Constantia" pitchFamily="18" charset="0"/>
              </a:rPr>
              <a:t>Energy</a:t>
            </a:r>
            <a:endParaRPr lang="en-GB" sz="1600" b="1" dirty="0">
              <a:solidFill>
                <a:srgbClr val="0000FF"/>
              </a:solidFill>
              <a:latin typeface="Constantia" pitchFamily="18" charset="0"/>
            </a:endParaRPr>
          </a:p>
        </p:txBody>
      </p:sp>
      <p:sp>
        <p:nvSpPr>
          <p:cNvPr id="26" name="TextBox 25"/>
          <p:cNvSpPr txBox="1"/>
          <p:nvPr/>
        </p:nvSpPr>
        <p:spPr>
          <a:xfrm>
            <a:off x="914399" y="2953750"/>
            <a:ext cx="908411" cy="338554"/>
          </a:xfrm>
          <a:prstGeom prst="rect">
            <a:avLst/>
          </a:prstGeom>
          <a:noFill/>
        </p:spPr>
        <p:txBody>
          <a:bodyPr wrap="square" rtlCol="0">
            <a:spAutoFit/>
          </a:bodyPr>
          <a:lstStyle/>
          <a:p>
            <a:r>
              <a:rPr lang="en-US" sz="1600" b="1" dirty="0">
                <a:solidFill>
                  <a:srgbClr val="FF0000"/>
                </a:solidFill>
                <a:latin typeface="Constantia" pitchFamily="18" charset="0"/>
              </a:rPr>
              <a:t>Voltage</a:t>
            </a:r>
            <a:endParaRPr lang="en-GB" sz="1600" b="1" dirty="0">
              <a:solidFill>
                <a:srgbClr val="FF0000"/>
              </a:solidFill>
              <a:latin typeface="Constantia" pitchFamily="18" charset="0"/>
            </a:endParaRPr>
          </a:p>
        </p:txBody>
      </p:sp>
      <p:sp>
        <p:nvSpPr>
          <p:cNvPr id="28" name="TextBox 27"/>
          <p:cNvSpPr txBox="1"/>
          <p:nvPr/>
        </p:nvSpPr>
        <p:spPr>
          <a:xfrm>
            <a:off x="914400" y="4147903"/>
            <a:ext cx="908411" cy="338554"/>
          </a:xfrm>
          <a:prstGeom prst="rect">
            <a:avLst/>
          </a:prstGeom>
          <a:noFill/>
        </p:spPr>
        <p:txBody>
          <a:bodyPr wrap="square" rtlCol="0">
            <a:spAutoFit/>
          </a:bodyPr>
          <a:lstStyle/>
          <a:p>
            <a:r>
              <a:rPr lang="en-US" sz="1600" b="1" dirty="0">
                <a:solidFill>
                  <a:srgbClr val="FF0000"/>
                </a:solidFill>
                <a:latin typeface="Constantia" pitchFamily="18" charset="0"/>
              </a:rPr>
              <a:t>Area</a:t>
            </a:r>
            <a:endParaRPr lang="en-GB" sz="1600" b="1" dirty="0">
              <a:solidFill>
                <a:srgbClr val="FF0000"/>
              </a:solidFill>
              <a:latin typeface="Constantia" pitchFamily="18" charset="0"/>
            </a:endParaRPr>
          </a:p>
        </p:txBody>
      </p:sp>
    </p:spTree>
    <p:extLst>
      <p:ext uri="{BB962C8B-B14F-4D97-AF65-F5344CB8AC3E}">
        <p14:creationId xmlns:p14="http://schemas.microsoft.com/office/powerpoint/2010/main" val="3903582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867" y="1442848"/>
            <a:ext cx="5774729" cy="1737231"/>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90" y="2807569"/>
            <a:ext cx="5850817" cy="1740619"/>
          </a:xfrm>
          <a:prstGeom prst="rect">
            <a:avLst/>
          </a:prstGeom>
        </p:spPr>
      </p:pic>
      <p:sp>
        <p:nvSpPr>
          <p:cNvPr id="19" name="Rectangle 7"/>
          <p:cNvSpPr>
            <a:spLocks noChangeArrowheads="1"/>
          </p:cNvSpPr>
          <p:nvPr/>
        </p:nvSpPr>
        <p:spPr bwMode="auto">
          <a:xfrm>
            <a:off x="503238" y="860625"/>
            <a:ext cx="8137525"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Acceleration of protons in the CERN PS (3.4 </a:t>
            </a:r>
            <a:r>
              <a:rPr lang="en-GB" sz="2100" b="1" dirty="0">
                <a:latin typeface="Constantia" pitchFamily="18" charset="0"/>
                <a:cs typeface="Times New Roman" pitchFamily="18" charset="0"/>
                <a:sym typeface="Symbol" panose="05050102010706020507" pitchFamily="18" charset="2"/>
              </a:rPr>
              <a:t> 26 GeV total) </a:t>
            </a:r>
            <a:endParaRPr lang="en-GB" sz="2100" b="1" dirty="0">
              <a:latin typeface="Constantia" pitchFamily="18" charset="0"/>
              <a:cs typeface="Times New Roman" pitchFamily="18" charset="0"/>
              <a:sym typeface="Wingdings" pitchFamily="2" charset="2"/>
            </a:endParaRPr>
          </a:p>
        </p:txBody>
      </p:sp>
      <p:sp>
        <p:nvSpPr>
          <p:cNvPr id="37" name="Rectangle 3"/>
          <p:cNvSpPr>
            <a:spLocks noChangeArrowheads="1"/>
          </p:cNvSpPr>
          <p:nvPr/>
        </p:nvSpPr>
        <p:spPr bwMode="auto">
          <a:xfrm>
            <a:off x="351693" y="507248"/>
            <a:ext cx="8440615" cy="519423"/>
          </a:xfrm>
          <a:prstGeom prst="rect">
            <a:avLst/>
          </a:prstGeom>
          <a:noFill/>
          <a:ln w="9525">
            <a:noFill/>
            <a:miter lim="800000"/>
            <a:headEnd/>
            <a:tailEnd/>
          </a:ln>
          <a:effectLst/>
        </p:spPr>
        <p:txBody>
          <a:bodyPr anchor="ctr"/>
          <a:lstStyle/>
          <a:p>
            <a:pPr defTabSz="779173">
              <a:spcBef>
                <a:spcPct val="0"/>
              </a:spcBef>
            </a:pPr>
            <a:endParaRPr lang="en-GB" sz="2727" dirty="0">
              <a:solidFill>
                <a:srgbClr val="1F497D"/>
              </a:solidFill>
              <a:latin typeface="Constantia" panose="02030602050306030303" pitchFamily="18" charset="0"/>
              <a:cs typeface="Arial" panose="020B0604020202020204" pitchFamily="34" charset="0"/>
            </a:endParaRPr>
          </a:p>
        </p:txBody>
      </p:sp>
      <p:sp>
        <p:nvSpPr>
          <p:cNvPr id="14" name="TextBox 13"/>
          <p:cNvSpPr txBox="1"/>
          <p:nvPr/>
        </p:nvSpPr>
        <p:spPr>
          <a:xfrm>
            <a:off x="815576" y="1944425"/>
            <a:ext cx="1055077" cy="338554"/>
          </a:xfrm>
          <a:prstGeom prst="rect">
            <a:avLst/>
          </a:prstGeom>
          <a:noFill/>
        </p:spPr>
        <p:txBody>
          <a:bodyPr wrap="square" rtlCol="0">
            <a:spAutoFit/>
          </a:bodyPr>
          <a:lstStyle/>
          <a:p>
            <a:pPr algn="ctr"/>
            <a:r>
              <a:rPr lang="en-US" sz="1600" b="1" dirty="0">
                <a:latin typeface="Constantia" pitchFamily="18" charset="0"/>
              </a:rPr>
              <a:t>Plateau</a:t>
            </a:r>
            <a:endParaRPr lang="en-GB" sz="1600" b="1" dirty="0">
              <a:latin typeface="Constantia" pitchFamily="18" charset="0"/>
            </a:endParaRPr>
          </a:p>
        </p:txBody>
      </p:sp>
      <p:sp>
        <p:nvSpPr>
          <p:cNvPr id="15" name="TextBox 14"/>
          <p:cNvSpPr txBox="1"/>
          <p:nvPr/>
        </p:nvSpPr>
        <p:spPr>
          <a:xfrm>
            <a:off x="6298081" y="1718622"/>
            <a:ext cx="1125415" cy="584775"/>
          </a:xfrm>
          <a:prstGeom prst="rect">
            <a:avLst/>
          </a:prstGeom>
          <a:noFill/>
        </p:spPr>
        <p:txBody>
          <a:bodyPr wrap="square" rtlCol="0">
            <a:spAutoFit/>
          </a:bodyPr>
          <a:lstStyle/>
          <a:p>
            <a:pPr algn="ctr"/>
            <a:r>
              <a:rPr lang="en-US" sz="1600" b="1" dirty="0">
                <a:latin typeface="Constantia" pitchFamily="18" charset="0"/>
              </a:rPr>
              <a:t>Arrival at flat-top</a:t>
            </a:r>
            <a:endParaRPr lang="en-GB" sz="1600" b="1" dirty="0">
              <a:latin typeface="Constantia" pitchFamily="18" charset="0"/>
            </a:endParaRPr>
          </a:p>
        </p:txBody>
      </p:sp>
      <p:cxnSp>
        <p:nvCxnSpPr>
          <p:cNvPr id="16" name="Straight Arrow Connector 15"/>
          <p:cNvCxnSpPr/>
          <p:nvPr/>
        </p:nvCxnSpPr>
        <p:spPr bwMode="auto">
          <a:xfrm flipH="1">
            <a:off x="1021985" y="2238283"/>
            <a:ext cx="134505" cy="312416"/>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cxnSp>
        <p:nvCxnSpPr>
          <p:cNvPr id="17" name="Straight Arrow Connector 16"/>
          <p:cNvCxnSpPr/>
          <p:nvPr/>
        </p:nvCxnSpPr>
        <p:spPr bwMode="auto">
          <a:xfrm flipH="1" flipV="1">
            <a:off x="6244669" y="1518098"/>
            <a:ext cx="470913" cy="267446"/>
          </a:xfrm>
          <a:prstGeom prst="straightConnector1">
            <a:avLst/>
          </a:prstGeom>
          <a:solidFill>
            <a:schemeClr val="accent1"/>
          </a:solidFill>
          <a:ln w="25400" cap="flat" cmpd="sng" algn="ctr">
            <a:solidFill>
              <a:schemeClr val="tx1"/>
            </a:solidFill>
            <a:prstDash val="solid"/>
            <a:round/>
            <a:headEnd type="none" w="med" len="med"/>
            <a:tailEnd type="triangle" w="med" len="lg"/>
          </a:ln>
          <a:effectLst/>
        </p:spPr>
      </p:cxnSp>
      <p:sp>
        <p:nvSpPr>
          <p:cNvPr id="18"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stabilization with lower voltage</a:t>
            </a:r>
            <a:endParaRPr lang="en-GB" sz="3200" dirty="0">
              <a:solidFill>
                <a:srgbClr val="1F497D"/>
              </a:solidFill>
              <a:latin typeface="Constantia" pitchFamily="18" charset="0"/>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200" y="2808000"/>
            <a:ext cx="5850000" cy="1740375"/>
          </a:xfrm>
          <a:prstGeom prst="rect">
            <a:avLst/>
          </a:prstGeom>
        </p:spPr>
      </p:pic>
      <p:sp>
        <p:nvSpPr>
          <p:cNvPr id="10" name="Rectangle 9"/>
          <p:cNvSpPr/>
          <p:nvPr/>
        </p:nvSpPr>
        <p:spPr>
          <a:xfrm>
            <a:off x="882472" y="4179318"/>
            <a:ext cx="5551036" cy="5116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p:cNvCxnSpPr/>
          <p:nvPr/>
        </p:nvCxnSpPr>
        <p:spPr bwMode="auto">
          <a:xfrm>
            <a:off x="1843601" y="1442848"/>
            <a:ext cx="0" cy="4060757"/>
          </a:xfrm>
          <a:prstGeom prst="line">
            <a:avLst/>
          </a:prstGeom>
          <a:solidFill>
            <a:schemeClr val="accent1"/>
          </a:solidFill>
          <a:ln w="25400" cap="flat" cmpd="sng" algn="ctr">
            <a:solidFill>
              <a:srgbClr val="FF0000"/>
            </a:solidFill>
            <a:prstDash val="dash"/>
            <a:round/>
            <a:headEnd type="none" w="med" len="med"/>
            <a:tailEnd type="none" w="med" len="med"/>
          </a:ln>
          <a:effectLst/>
        </p:spPr>
      </p:cxnSp>
      <p:sp>
        <p:nvSpPr>
          <p:cNvPr id="21" name="Down Arrow 20"/>
          <p:cNvSpPr/>
          <p:nvPr/>
        </p:nvSpPr>
        <p:spPr>
          <a:xfrm rot="16200000">
            <a:off x="6247959" y="3308435"/>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Down Arrow 21"/>
          <p:cNvSpPr/>
          <p:nvPr/>
        </p:nvSpPr>
        <p:spPr>
          <a:xfrm rot="16200000">
            <a:off x="6247959" y="4649374"/>
            <a:ext cx="618486" cy="364260"/>
          </a:xfrm>
          <a:prstGeom prst="downArrow">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7"/>
          <p:cNvSpPr>
            <a:spLocks noChangeArrowheads="1"/>
          </p:cNvSpPr>
          <p:nvPr/>
        </p:nvSpPr>
        <p:spPr bwMode="auto">
          <a:xfrm>
            <a:off x="6719217" y="3180296"/>
            <a:ext cx="1408559" cy="604997"/>
          </a:xfrm>
          <a:prstGeom prst="rect">
            <a:avLst/>
          </a:prstGeom>
          <a:noFill/>
          <a:ln w="9525">
            <a:noFill/>
            <a:miter lim="800000"/>
            <a:headEnd/>
            <a:tailEnd/>
          </a:ln>
          <a:effectLst/>
        </p:spPr>
        <p:txBody>
          <a:bodyPr/>
          <a:lstStyle/>
          <a:p>
            <a:pPr algn="l">
              <a:spcBef>
                <a:spcPct val="20000"/>
              </a:spcBef>
              <a:buClr>
                <a:schemeClr val="tx1"/>
              </a:buClr>
            </a:pPr>
            <a:r>
              <a:rPr lang="en-GB" b="1" dirty="0">
                <a:latin typeface="Constantia" pitchFamily="18" charset="0"/>
                <a:cs typeface="Times New Roman" pitchFamily="18" charset="0"/>
                <a:sym typeface="Wingdings" pitchFamily="2" charset="2"/>
              </a:rPr>
              <a:t>Constant RF voltage</a:t>
            </a:r>
            <a:endParaRPr lang="en-US" b="1" dirty="0">
              <a:solidFill>
                <a:srgbClr val="1F497D"/>
              </a:solidFill>
              <a:latin typeface="Constantia" pitchFamily="18" charset="0"/>
              <a:cs typeface="Times New Roman" pitchFamily="18" charset="0"/>
              <a:sym typeface="Wingdings" pitchFamily="2" charset="2"/>
            </a:endParaRPr>
          </a:p>
        </p:txBody>
      </p:sp>
      <p:sp>
        <p:nvSpPr>
          <p:cNvPr id="24" name="Rectangle 7"/>
          <p:cNvSpPr>
            <a:spLocks noChangeArrowheads="1"/>
          </p:cNvSpPr>
          <p:nvPr/>
        </p:nvSpPr>
        <p:spPr bwMode="auto">
          <a:xfrm>
            <a:off x="6717600" y="4342042"/>
            <a:ext cx="1715200" cy="739545"/>
          </a:xfrm>
          <a:prstGeom prst="rect">
            <a:avLst/>
          </a:prstGeom>
          <a:noFill/>
          <a:ln w="9525">
            <a:noFill/>
            <a:miter lim="800000"/>
            <a:headEnd/>
            <a:tailEnd/>
          </a:ln>
          <a:effectLst/>
        </p:spPr>
        <p:txBody>
          <a:bodyPr/>
          <a:lstStyle/>
          <a:p>
            <a:pPr algn="l">
              <a:spcBef>
                <a:spcPct val="20000"/>
              </a:spcBef>
              <a:buClr>
                <a:schemeClr val="tx1"/>
              </a:buClr>
            </a:pPr>
            <a:r>
              <a:rPr lang="en-GB" b="1" dirty="0">
                <a:solidFill>
                  <a:srgbClr val="1F497D"/>
                </a:solidFill>
                <a:latin typeface="Constantia" pitchFamily="18" charset="0"/>
                <a:cs typeface="Times New Roman" pitchFamily="18" charset="0"/>
                <a:sym typeface="Wingdings" pitchFamily="2" charset="2"/>
              </a:rPr>
              <a:t>Bucket area constant</a:t>
            </a:r>
            <a:br>
              <a:rPr lang="en-GB" b="1" dirty="0">
                <a:solidFill>
                  <a:srgbClr val="C0504D"/>
                </a:solidFill>
                <a:latin typeface="Constantia" pitchFamily="18" charset="0"/>
                <a:cs typeface="Times New Roman" pitchFamily="18" charset="0"/>
                <a:sym typeface="Wingdings" pitchFamily="2" charset="2"/>
              </a:rPr>
            </a:br>
            <a:r>
              <a:rPr lang="en-GB" b="1" dirty="0">
                <a:solidFill>
                  <a:srgbClr val="1F497D"/>
                </a:solidFill>
                <a:latin typeface="Constantia" pitchFamily="18" charset="0"/>
                <a:cs typeface="Times New Roman" pitchFamily="18" charset="0"/>
                <a:sym typeface="Symbol" panose="05050102010706020507" pitchFamily="18" charset="2"/>
              </a:rPr>
              <a:t> Instability</a:t>
            </a:r>
            <a:endParaRPr lang="en-US" b="1" dirty="0">
              <a:solidFill>
                <a:srgbClr val="1F497D"/>
              </a:solidFill>
              <a:latin typeface="Constantia" pitchFamily="18" charset="0"/>
              <a:cs typeface="Times New Roman" pitchFamily="18" charset="0"/>
              <a:sym typeface="Wingdings" pitchFamily="2" charset="2"/>
            </a:endParaRPr>
          </a:p>
        </p:txBody>
      </p:sp>
      <p:sp>
        <p:nvSpPr>
          <p:cNvPr id="25" name="TextBox 24"/>
          <p:cNvSpPr txBox="1"/>
          <p:nvPr/>
        </p:nvSpPr>
        <p:spPr>
          <a:xfrm>
            <a:off x="914400" y="1441970"/>
            <a:ext cx="908411" cy="338554"/>
          </a:xfrm>
          <a:prstGeom prst="rect">
            <a:avLst/>
          </a:prstGeom>
          <a:noFill/>
        </p:spPr>
        <p:txBody>
          <a:bodyPr wrap="square" rtlCol="0">
            <a:spAutoFit/>
          </a:bodyPr>
          <a:lstStyle/>
          <a:p>
            <a:r>
              <a:rPr lang="en-US" sz="1600" b="1" dirty="0">
                <a:solidFill>
                  <a:srgbClr val="0000FF"/>
                </a:solidFill>
                <a:latin typeface="Constantia" pitchFamily="18" charset="0"/>
              </a:rPr>
              <a:t>Energy</a:t>
            </a:r>
            <a:endParaRPr lang="en-GB" sz="1600" b="1" dirty="0">
              <a:solidFill>
                <a:srgbClr val="0000FF"/>
              </a:solidFill>
              <a:latin typeface="Constantia" pitchFamily="18" charset="0"/>
            </a:endParaRPr>
          </a:p>
        </p:txBody>
      </p:sp>
      <p:sp>
        <p:nvSpPr>
          <p:cNvPr id="26" name="TextBox 25"/>
          <p:cNvSpPr txBox="1"/>
          <p:nvPr/>
        </p:nvSpPr>
        <p:spPr>
          <a:xfrm>
            <a:off x="914399" y="2953750"/>
            <a:ext cx="908411" cy="338554"/>
          </a:xfrm>
          <a:prstGeom prst="rect">
            <a:avLst/>
          </a:prstGeom>
          <a:noFill/>
        </p:spPr>
        <p:txBody>
          <a:bodyPr wrap="square" rtlCol="0">
            <a:spAutoFit/>
          </a:bodyPr>
          <a:lstStyle/>
          <a:p>
            <a:r>
              <a:rPr lang="en-US" sz="1600" b="1" dirty="0">
                <a:solidFill>
                  <a:srgbClr val="FF0000"/>
                </a:solidFill>
                <a:latin typeface="Constantia" pitchFamily="18" charset="0"/>
              </a:rPr>
              <a:t>Voltage</a:t>
            </a:r>
            <a:endParaRPr lang="en-GB" sz="1600" b="1" dirty="0">
              <a:solidFill>
                <a:srgbClr val="FF0000"/>
              </a:solidFill>
              <a:latin typeface="Constantia" pitchFamily="18" charset="0"/>
            </a:endParaRPr>
          </a:p>
        </p:txBody>
      </p:sp>
      <p:sp>
        <p:nvSpPr>
          <p:cNvPr id="28" name="TextBox 27"/>
          <p:cNvSpPr txBox="1"/>
          <p:nvPr/>
        </p:nvSpPr>
        <p:spPr>
          <a:xfrm>
            <a:off x="914400" y="4147903"/>
            <a:ext cx="908411" cy="338554"/>
          </a:xfrm>
          <a:prstGeom prst="rect">
            <a:avLst/>
          </a:prstGeom>
          <a:noFill/>
        </p:spPr>
        <p:txBody>
          <a:bodyPr wrap="square" rtlCol="0">
            <a:spAutoFit/>
          </a:bodyPr>
          <a:lstStyle/>
          <a:p>
            <a:r>
              <a:rPr lang="en-US" sz="1600" b="1" dirty="0">
                <a:solidFill>
                  <a:srgbClr val="FF0000"/>
                </a:solidFill>
                <a:latin typeface="Constantia" pitchFamily="18" charset="0"/>
              </a:rPr>
              <a:t>Area</a:t>
            </a:r>
            <a:endParaRPr lang="en-GB" sz="1600" b="1" dirty="0">
              <a:solidFill>
                <a:srgbClr val="FF0000"/>
              </a:solidFill>
              <a:latin typeface="Constantia" pitchFamily="18" charset="0"/>
            </a:endParaRPr>
          </a:p>
        </p:txBody>
      </p:sp>
      <p:sp>
        <p:nvSpPr>
          <p:cNvPr id="27" name="TextBox 26"/>
          <p:cNvSpPr txBox="1"/>
          <p:nvPr/>
        </p:nvSpPr>
        <p:spPr>
          <a:xfrm>
            <a:off x="1781274" y="3307654"/>
            <a:ext cx="422031" cy="291170"/>
          </a:xfrm>
          <a:prstGeom prst="rect">
            <a:avLst/>
          </a:prstGeom>
          <a:noFill/>
        </p:spPr>
        <p:txBody>
          <a:bodyPr wrap="square" rtlCol="0">
            <a:spAutoFit/>
          </a:bodyPr>
          <a:lstStyle/>
          <a:p>
            <a:r>
              <a:rPr lang="en-US" sz="1292" b="1" dirty="0" err="1">
                <a:solidFill>
                  <a:srgbClr val="FF0000"/>
                </a:solidFill>
                <a:latin typeface="Symbol" panose="05050102010706020507" pitchFamily="18" charset="2"/>
              </a:rPr>
              <a:t>g</a:t>
            </a:r>
            <a:r>
              <a:rPr lang="en-US" sz="1292" b="1" baseline="-25000" dirty="0" err="1">
                <a:solidFill>
                  <a:srgbClr val="FF0000"/>
                </a:solidFill>
                <a:latin typeface="Constantia" pitchFamily="18" charset="0"/>
              </a:rPr>
              <a:t>tr</a:t>
            </a:r>
            <a:endParaRPr lang="en-GB" sz="1292" b="1" baseline="-25000" dirty="0">
              <a:solidFill>
                <a:srgbClr val="FF0000"/>
              </a:solidFill>
              <a:latin typeface="Constantia" pitchFamily="18" charset="0"/>
            </a:endParaRPr>
          </a:p>
        </p:txBody>
      </p:sp>
      <p:pic>
        <p:nvPicPr>
          <p:cNvPr id="6" name="Picture 5"/>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8800" y="4089600"/>
            <a:ext cx="5688000" cy="1805939"/>
          </a:xfrm>
          <a:prstGeom prst="rect">
            <a:avLst/>
          </a:prstGeom>
        </p:spPr>
      </p:pic>
      <p:sp>
        <p:nvSpPr>
          <p:cNvPr id="29" name="Rectangle 7"/>
          <p:cNvSpPr>
            <a:spLocks noChangeArrowheads="1"/>
          </p:cNvSpPr>
          <p:nvPr/>
        </p:nvSpPr>
        <p:spPr bwMode="auto">
          <a:xfrm>
            <a:off x="493200" y="5986856"/>
            <a:ext cx="8137525" cy="681353"/>
          </a:xfrm>
          <a:prstGeom prst="rect">
            <a:avLst/>
          </a:prstGeom>
          <a:noFill/>
          <a:ln w="9525">
            <a:noFill/>
            <a:miter lim="800000"/>
            <a:headEnd/>
            <a:tailEnd/>
          </a:ln>
          <a:effectLst/>
        </p:spPr>
        <p:txBody>
          <a:bodyPr/>
          <a:lstStyle/>
          <a:p>
            <a:pPr marL="342900" indent="-342900" defTabSz="7112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Same principle also applied in SPS and LHC</a:t>
            </a:r>
          </a:p>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Prevent bucket filling to decrease</a:t>
            </a:r>
          </a:p>
        </p:txBody>
      </p:sp>
    </p:spTree>
    <p:extLst>
      <p:ext uri="{BB962C8B-B14F-4D97-AF65-F5344CB8AC3E}">
        <p14:creationId xmlns:p14="http://schemas.microsoft.com/office/powerpoint/2010/main" val="27895208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Additional non-linearity by double RF</a:t>
            </a:r>
            <a:endParaRPr lang="en-GB" sz="3200" dirty="0">
              <a:solidFill>
                <a:srgbClr val="1F497D"/>
              </a:solidFill>
              <a:latin typeface="Constantia"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1400" y="1422900"/>
            <a:ext cx="3445545" cy="5220000"/>
          </a:xfrm>
          <a:prstGeom prst="rect">
            <a:avLst/>
          </a:prstGeom>
        </p:spPr>
      </p:pic>
      <p:sp>
        <p:nvSpPr>
          <p:cNvPr id="8" name="TextBox 7"/>
          <p:cNvSpPr txBox="1"/>
          <p:nvPr/>
        </p:nvSpPr>
        <p:spPr>
          <a:xfrm>
            <a:off x="1429869"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V</a:t>
            </a:r>
            <a:r>
              <a:rPr lang="en-GB" sz="1600" b="1" baseline="-25000" dirty="0">
                <a:latin typeface="Constantia" panose="02030602050306030303" pitchFamily="18" charset="0"/>
              </a:rPr>
              <a:t>2</a:t>
            </a:r>
            <a:r>
              <a:rPr lang="en-GB" sz="1600" b="1" dirty="0">
                <a:latin typeface="Constantia" panose="02030602050306030303" pitchFamily="18" charset="0"/>
              </a:rPr>
              <a:t>/V</a:t>
            </a:r>
            <a:r>
              <a:rPr lang="en-GB" sz="1600" b="1" baseline="-25000" dirty="0">
                <a:latin typeface="Constantia" panose="02030602050306030303" pitchFamily="18" charset="0"/>
              </a:rPr>
              <a:t>1</a:t>
            </a:r>
            <a:r>
              <a:rPr lang="en-GB" sz="1600" b="1" dirty="0">
                <a:latin typeface="Constantia" panose="02030602050306030303" pitchFamily="18" charset="0"/>
              </a:rPr>
              <a:t> = 1/2, </a:t>
            </a:r>
            <a:r>
              <a:rPr lang="en-GB" sz="1600" b="1" i="1" dirty="0">
                <a:latin typeface="Constantia" panose="02030602050306030303" pitchFamily="18" charset="0"/>
              </a:rPr>
              <a:t>h</a:t>
            </a:r>
            <a:r>
              <a:rPr lang="en-GB" sz="1600" b="1" baseline="-25000" dirty="0">
                <a:latin typeface="Constantia" panose="02030602050306030303" pitchFamily="18" charset="0"/>
              </a:rPr>
              <a:t>2</a:t>
            </a:r>
            <a:r>
              <a:rPr lang="en-GB" sz="1600" b="1" dirty="0">
                <a:latin typeface="Constantia" panose="02030602050306030303" pitchFamily="18" charset="0"/>
              </a:rPr>
              <a:t>/</a:t>
            </a:r>
            <a:r>
              <a:rPr lang="en-GB" sz="1600" b="1" i="1" dirty="0">
                <a:latin typeface="Constantia" panose="02030602050306030303" pitchFamily="18" charset="0"/>
              </a:rPr>
              <a:t>h</a:t>
            </a:r>
            <a:r>
              <a:rPr lang="en-GB" sz="1600" b="1" baseline="-25000" dirty="0">
                <a:latin typeface="Constantia" panose="02030602050306030303" pitchFamily="18" charset="0"/>
              </a:rPr>
              <a:t>1</a:t>
            </a:r>
            <a:r>
              <a:rPr lang="en-GB" sz="1600" b="1" dirty="0">
                <a:latin typeface="Constantia" panose="02030602050306030303" pitchFamily="18" charset="0"/>
              </a:rPr>
              <a:t> = 2</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597" y="1624654"/>
            <a:ext cx="3793127" cy="2492626"/>
          </a:xfrm>
          <a:prstGeom prst="rect">
            <a:avLst/>
          </a:prstGeom>
        </p:spPr>
      </p:pic>
      <p:sp>
        <p:nvSpPr>
          <p:cNvPr id="9" name="TextBox 8"/>
          <p:cNvSpPr txBox="1"/>
          <p:nvPr/>
        </p:nvSpPr>
        <p:spPr>
          <a:xfrm>
            <a:off x="5320798"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Synchrotron frequency</a:t>
            </a:r>
          </a:p>
        </p:txBody>
      </p:sp>
      <p:sp>
        <p:nvSpPr>
          <p:cNvPr id="10" name="Rectangle 7"/>
          <p:cNvSpPr>
            <a:spLocks noChangeArrowheads="1"/>
          </p:cNvSpPr>
          <p:nvPr/>
        </p:nvSpPr>
        <p:spPr bwMode="auto">
          <a:xfrm>
            <a:off x="503238" y="718054"/>
            <a:ext cx="813752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system at twice the main frequency and at half amplitude</a:t>
            </a:r>
            <a:endParaRPr lang="en-GB" sz="2100" b="1" baseline="-25000" dirty="0">
              <a:latin typeface="Constantia" pitchFamily="18" charset="0"/>
              <a:cs typeface="Times New Roman" pitchFamily="18" charset="0"/>
              <a:sym typeface="Wingdings" pitchFamily="2" charset="2"/>
            </a:endParaRPr>
          </a:p>
        </p:txBody>
      </p:sp>
      <p:sp>
        <p:nvSpPr>
          <p:cNvPr id="11" name="Rectangle 7"/>
          <p:cNvSpPr>
            <a:spLocks noChangeArrowheads="1"/>
          </p:cNvSpPr>
          <p:nvPr/>
        </p:nvSpPr>
        <p:spPr bwMode="auto">
          <a:xfrm>
            <a:off x="4657224" y="4840288"/>
            <a:ext cx="353586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Both RF systems </a:t>
            </a:r>
            <a:r>
              <a:rPr lang="en-GB" b="1" dirty="0">
                <a:solidFill>
                  <a:srgbClr val="1F497D"/>
                </a:solidFill>
                <a:latin typeface="Constantia" pitchFamily="18" charset="0"/>
                <a:cs typeface="Times New Roman" pitchFamily="18" charset="0"/>
                <a:sym typeface="Wingdings" pitchFamily="2" charset="2"/>
              </a:rPr>
              <a:t>in phase</a:t>
            </a:r>
          </a:p>
          <a:p>
            <a:pPr marL="342900" indent="-342900" defTabSz="711200">
              <a:spcBef>
                <a:spcPct val="20000"/>
              </a:spcBef>
              <a:buClr>
                <a:schemeClr val="tx1"/>
              </a:buClr>
              <a:buFont typeface="Symbol" panose="05050102010706020507" pitchFamily="18" charset="2"/>
              <a:buChar char="®"/>
            </a:pPr>
            <a:r>
              <a:rPr lang="en-GB" b="1" dirty="0">
                <a:latin typeface="Constantia" pitchFamily="18" charset="0"/>
                <a:cs typeface="Times New Roman" pitchFamily="18" charset="0"/>
                <a:sym typeface="Wingdings" pitchFamily="2" charset="2"/>
              </a:rPr>
              <a:t>Important increase in synchrotron frequency spread</a:t>
            </a:r>
          </a:p>
          <a:p>
            <a:pPr marL="342900" indent="-342900" defTabSz="711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Improves stability</a:t>
            </a: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4889" y="3905463"/>
            <a:ext cx="2201611" cy="211817"/>
          </a:xfrm>
          <a:prstGeom prst="rect">
            <a:avLst/>
          </a:prstGeom>
        </p:spPr>
      </p:pic>
    </p:spTree>
    <p:extLst>
      <p:ext uri="{BB962C8B-B14F-4D97-AF65-F5344CB8AC3E}">
        <p14:creationId xmlns:p14="http://schemas.microsoft.com/office/powerpoint/2010/main" val="1914630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200" y="1422000"/>
            <a:ext cx="3445200" cy="5219184"/>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000" y="1623600"/>
            <a:ext cx="3790957" cy="249120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Additional non-linearity by double RF</a:t>
            </a:r>
            <a:endParaRPr lang="en-GB" sz="3200" dirty="0">
              <a:solidFill>
                <a:srgbClr val="1F497D"/>
              </a:solidFill>
              <a:latin typeface="Constantia" pitchFamily="18" charset="0"/>
            </a:endParaRPr>
          </a:p>
        </p:txBody>
      </p:sp>
      <p:sp>
        <p:nvSpPr>
          <p:cNvPr id="8" name="TextBox 7"/>
          <p:cNvSpPr txBox="1"/>
          <p:nvPr/>
        </p:nvSpPr>
        <p:spPr>
          <a:xfrm>
            <a:off x="1429869"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V</a:t>
            </a:r>
            <a:r>
              <a:rPr lang="en-GB" sz="1600" b="1" baseline="-25000" dirty="0">
                <a:latin typeface="Constantia" panose="02030602050306030303" pitchFamily="18" charset="0"/>
              </a:rPr>
              <a:t>2</a:t>
            </a:r>
            <a:r>
              <a:rPr lang="en-GB" sz="1600" b="1" dirty="0">
                <a:latin typeface="Constantia" panose="02030602050306030303" pitchFamily="18" charset="0"/>
              </a:rPr>
              <a:t>/V</a:t>
            </a:r>
            <a:r>
              <a:rPr lang="en-GB" sz="1600" b="1" baseline="-25000" dirty="0">
                <a:latin typeface="Constantia" panose="02030602050306030303" pitchFamily="18" charset="0"/>
              </a:rPr>
              <a:t>1</a:t>
            </a:r>
            <a:r>
              <a:rPr lang="en-GB" sz="1600" b="1" dirty="0">
                <a:latin typeface="Constantia" panose="02030602050306030303" pitchFamily="18" charset="0"/>
              </a:rPr>
              <a:t> = 1/3, </a:t>
            </a:r>
            <a:r>
              <a:rPr lang="en-GB" sz="1600" b="1" i="1" dirty="0">
                <a:latin typeface="Constantia" panose="02030602050306030303" pitchFamily="18" charset="0"/>
              </a:rPr>
              <a:t>h</a:t>
            </a:r>
            <a:r>
              <a:rPr lang="en-GB" sz="1600" b="1" baseline="-25000" dirty="0">
                <a:latin typeface="Constantia" panose="02030602050306030303" pitchFamily="18" charset="0"/>
              </a:rPr>
              <a:t>2</a:t>
            </a:r>
            <a:r>
              <a:rPr lang="en-GB" sz="1600" b="1" dirty="0">
                <a:latin typeface="Constantia" panose="02030602050306030303" pitchFamily="18" charset="0"/>
              </a:rPr>
              <a:t>/</a:t>
            </a:r>
            <a:r>
              <a:rPr lang="en-GB" sz="1600" b="1" i="1" dirty="0">
                <a:latin typeface="Constantia" panose="02030602050306030303" pitchFamily="18" charset="0"/>
              </a:rPr>
              <a:t>h</a:t>
            </a:r>
            <a:r>
              <a:rPr lang="en-GB" sz="1600" b="1" baseline="-25000" dirty="0">
                <a:latin typeface="Constantia" panose="02030602050306030303" pitchFamily="18" charset="0"/>
              </a:rPr>
              <a:t>1</a:t>
            </a:r>
            <a:r>
              <a:rPr lang="en-GB" sz="1600" b="1" dirty="0">
                <a:latin typeface="Constantia" panose="02030602050306030303" pitchFamily="18" charset="0"/>
              </a:rPr>
              <a:t> = 3</a:t>
            </a:r>
          </a:p>
        </p:txBody>
      </p:sp>
      <p:sp>
        <p:nvSpPr>
          <p:cNvPr id="9" name="TextBox 8"/>
          <p:cNvSpPr txBox="1"/>
          <p:nvPr/>
        </p:nvSpPr>
        <p:spPr>
          <a:xfrm>
            <a:off x="5320798"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Synchrotron frequency</a:t>
            </a:r>
          </a:p>
        </p:txBody>
      </p:sp>
      <p:sp>
        <p:nvSpPr>
          <p:cNvPr id="10" name="Rectangle 7"/>
          <p:cNvSpPr>
            <a:spLocks noChangeArrowheads="1"/>
          </p:cNvSpPr>
          <p:nvPr/>
        </p:nvSpPr>
        <p:spPr bwMode="auto">
          <a:xfrm>
            <a:off x="503238" y="718054"/>
            <a:ext cx="813752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system at twice the main frequency and at half amplitude</a:t>
            </a:r>
            <a:endParaRPr lang="en-GB" sz="2100" b="1" baseline="-25000" dirty="0">
              <a:latin typeface="Constantia" pitchFamily="18" charset="0"/>
              <a:cs typeface="Times New Roman" pitchFamily="18" charset="0"/>
              <a:sym typeface="Wingdings" pitchFamily="2" charset="2"/>
            </a:endParaRPr>
          </a:p>
        </p:txBody>
      </p:sp>
      <p:sp>
        <p:nvSpPr>
          <p:cNvPr id="11" name="Rectangle 7"/>
          <p:cNvSpPr>
            <a:spLocks noChangeArrowheads="1"/>
          </p:cNvSpPr>
          <p:nvPr/>
        </p:nvSpPr>
        <p:spPr bwMode="auto">
          <a:xfrm>
            <a:off x="4657224" y="4840288"/>
            <a:ext cx="353586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Both RF systems </a:t>
            </a:r>
            <a:r>
              <a:rPr lang="en-GB" b="1" dirty="0">
                <a:solidFill>
                  <a:srgbClr val="1F497D"/>
                </a:solidFill>
                <a:latin typeface="Constantia" pitchFamily="18" charset="0"/>
                <a:cs typeface="Times New Roman" pitchFamily="18" charset="0"/>
                <a:sym typeface="Wingdings" pitchFamily="2" charset="2"/>
              </a:rPr>
              <a:t>in phase</a:t>
            </a:r>
          </a:p>
          <a:p>
            <a:pPr marL="342900" indent="-342900" defTabSz="711200">
              <a:spcBef>
                <a:spcPct val="20000"/>
              </a:spcBef>
              <a:buFont typeface="Symbol" panose="05050102010706020507" pitchFamily="18" charset="2"/>
              <a:buChar char="®"/>
            </a:pPr>
            <a:r>
              <a:rPr lang="en-GB" b="1" dirty="0">
                <a:latin typeface="Constantia" pitchFamily="18" charset="0"/>
                <a:cs typeface="Times New Roman" pitchFamily="18" charset="0"/>
                <a:sym typeface="Wingdings" pitchFamily="2" charset="2"/>
              </a:rPr>
              <a:t>Important increase in synchrotron frequency spread</a:t>
            </a:r>
          </a:p>
          <a:p>
            <a:pPr marL="342900" indent="-342900" defTabSz="711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Improves stability</a:t>
            </a: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4889" y="3905463"/>
            <a:ext cx="2201611" cy="211817"/>
          </a:xfrm>
          <a:prstGeom prst="rect">
            <a:avLst/>
          </a:prstGeom>
        </p:spPr>
      </p:pic>
    </p:spTree>
    <p:extLst>
      <p:ext uri="{BB962C8B-B14F-4D97-AF65-F5344CB8AC3E}">
        <p14:creationId xmlns:p14="http://schemas.microsoft.com/office/powerpoint/2010/main" val="39364275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Additional non-linearity by double RF</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200" y="1422000"/>
            <a:ext cx="3445545" cy="5220000"/>
          </a:xfrm>
          <a:prstGeom prst="rect">
            <a:avLst/>
          </a:prstGeom>
        </p:spPr>
      </p:pic>
      <p:sp>
        <p:nvSpPr>
          <p:cNvPr id="5" name="TextBox 4"/>
          <p:cNvSpPr txBox="1"/>
          <p:nvPr/>
        </p:nvSpPr>
        <p:spPr>
          <a:xfrm>
            <a:off x="1429200" y="12852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V</a:t>
            </a:r>
            <a:r>
              <a:rPr lang="en-GB" sz="1600" b="1" baseline="-25000" dirty="0">
                <a:latin typeface="Constantia" panose="02030602050306030303" pitchFamily="18" charset="0"/>
              </a:rPr>
              <a:t>2</a:t>
            </a:r>
            <a:r>
              <a:rPr lang="en-GB" sz="1600" b="1" dirty="0">
                <a:latin typeface="Constantia" panose="02030602050306030303" pitchFamily="18" charset="0"/>
              </a:rPr>
              <a:t>/V</a:t>
            </a:r>
            <a:r>
              <a:rPr lang="en-GB" sz="1600" b="1" baseline="-25000" dirty="0">
                <a:latin typeface="Constantia" panose="02030602050306030303" pitchFamily="18" charset="0"/>
              </a:rPr>
              <a:t>1</a:t>
            </a:r>
            <a:r>
              <a:rPr lang="en-GB" sz="1600" b="1" dirty="0">
                <a:latin typeface="Constantia" panose="02030602050306030303" pitchFamily="18" charset="0"/>
              </a:rPr>
              <a:t> = 1/4, </a:t>
            </a:r>
            <a:r>
              <a:rPr lang="en-GB" sz="1600" b="1" i="1" dirty="0">
                <a:latin typeface="Constantia" panose="02030602050306030303" pitchFamily="18" charset="0"/>
              </a:rPr>
              <a:t>h</a:t>
            </a:r>
            <a:r>
              <a:rPr lang="en-GB" sz="1600" b="1" baseline="-25000" dirty="0">
                <a:latin typeface="Constantia" panose="02030602050306030303" pitchFamily="18" charset="0"/>
              </a:rPr>
              <a:t>2</a:t>
            </a:r>
            <a:r>
              <a:rPr lang="en-GB" sz="1600" b="1" dirty="0">
                <a:latin typeface="Constantia" panose="02030602050306030303" pitchFamily="18" charset="0"/>
              </a:rPr>
              <a:t>/</a:t>
            </a:r>
            <a:r>
              <a:rPr lang="en-GB" sz="1600" b="1" i="1" dirty="0">
                <a:latin typeface="Constantia" panose="02030602050306030303" pitchFamily="18" charset="0"/>
              </a:rPr>
              <a:t>h</a:t>
            </a:r>
            <a:r>
              <a:rPr lang="en-GB" sz="1600" b="1" baseline="-25000" dirty="0">
                <a:latin typeface="Constantia" panose="02030602050306030303" pitchFamily="18" charset="0"/>
              </a:rPr>
              <a:t>1</a:t>
            </a:r>
            <a:r>
              <a:rPr lang="en-GB" sz="1600" b="1" dirty="0">
                <a:latin typeface="Constantia" panose="02030602050306030303" pitchFamily="18" charset="0"/>
              </a:rPr>
              <a:t> = 4</a:t>
            </a:r>
          </a:p>
        </p:txBody>
      </p:sp>
      <p:sp>
        <p:nvSpPr>
          <p:cNvPr id="7" name="Rectangle 7"/>
          <p:cNvSpPr>
            <a:spLocks noChangeArrowheads="1"/>
          </p:cNvSpPr>
          <p:nvPr/>
        </p:nvSpPr>
        <p:spPr bwMode="auto">
          <a:xfrm>
            <a:off x="503238" y="718054"/>
            <a:ext cx="813752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system at twice the main frequency and at half amplitude</a:t>
            </a:r>
            <a:endParaRPr lang="en-GB" sz="2100" b="1" baseline="-25000" dirty="0">
              <a:latin typeface="Constantia" pitchFamily="18" charset="0"/>
              <a:cs typeface="Times New Roman" pitchFamily="18" charset="0"/>
              <a:sym typeface="Wingdings" pitchFamily="2" charset="2"/>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001" y="1623600"/>
            <a:ext cx="3790955" cy="2491200"/>
          </a:xfrm>
          <a:prstGeom prst="rect">
            <a:avLst/>
          </a:prstGeom>
        </p:spPr>
      </p:pic>
      <p:sp>
        <p:nvSpPr>
          <p:cNvPr id="11" name="Rectangle 7"/>
          <p:cNvSpPr>
            <a:spLocks noChangeArrowheads="1"/>
          </p:cNvSpPr>
          <p:nvPr/>
        </p:nvSpPr>
        <p:spPr bwMode="auto">
          <a:xfrm>
            <a:off x="4657224" y="4319588"/>
            <a:ext cx="3615732" cy="838200"/>
          </a:xfrm>
          <a:prstGeom prst="rect">
            <a:avLst/>
          </a:prstGeom>
          <a:noFill/>
          <a:ln w="9525">
            <a:noFill/>
            <a:miter lim="800000"/>
            <a:headEnd/>
            <a:tailEnd/>
          </a:ln>
          <a:effectLst/>
        </p:spPr>
        <p:txBody>
          <a:bodyPr/>
          <a:lstStyle/>
          <a:p>
            <a:pPr marL="342900" indent="-342900" defTabSz="711200">
              <a:spcBef>
                <a:spcPct val="20000"/>
              </a:spcBef>
              <a:buFont typeface="Arial" panose="020B0604020202020204" pitchFamily="34" charset="0"/>
              <a:buChar char="•"/>
            </a:pPr>
            <a:r>
              <a:rPr lang="en-GB" b="1" dirty="0">
                <a:solidFill>
                  <a:srgbClr val="C0504D"/>
                </a:solidFill>
                <a:latin typeface="Constantia" pitchFamily="18" charset="0"/>
                <a:cs typeface="Times New Roman" pitchFamily="18" charset="0"/>
                <a:sym typeface="Wingdings" pitchFamily="2" charset="2"/>
              </a:rPr>
              <a:t>Local regions of bunch with no </a:t>
            </a:r>
            <a:r>
              <a:rPr lang="en-GB" b="1" i="1" dirty="0" err="1">
                <a:solidFill>
                  <a:srgbClr val="C0504D"/>
                </a:solidFill>
                <a:latin typeface="Constantia" pitchFamily="18" charset="0"/>
                <a:cs typeface="Times New Roman" pitchFamily="18" charset="0"/>
                <a:sym typeface="Wingdings" pitchFamily="2" charset="2"/>
              </a:rPr>
              <a:t>f</a:t>
            </a:r>
            <a:r>
              <a:rPr lang="en-GB" b="1" baseline="-25000" dirty="0" err="1">
                <a:solidFill>
                  <a:srgbClr val="C0504D"/>
                </a:solidFill>
                <a:latin typeface="Constantia" pitchFamily="18" charset="0"/>
                <a:cs typeface="Times New Roman" pitchFamily="18" charset="0"/>
                <a:sym typeface="Wingdings" pitchFamily="2" charset="2"/>
              </a:rPr>
              <a:t>S</a:t>
            </a:r>
            <a:r>
              <a:rPr lang="en-GB" b="1" dirty="0">
                <a:solidFill>
                  <a:srgbClr val="C0504D"/>
                </a:solidFill>
                <a:latin typeface="Constantia" pitchFamily="18" charset="0"/>
                <a:cs typeface="Times New Roman" pitchFamily="18" charset="0"/>
                <a:sym typeface="Wingdings" pitchFamily="2" charset="2"/>
              </a:rPr>
              <a:t> gradient</a:t>
            </a:r>
          </a:p>
          <a:p>
            <a:pPr marL="342900" indent="-342900" defTabSz="711200">
              <a:spcBef>
                <a:spcPct val="20000"/>
              </a:spcBef>
              <a:buFont typeface="Symbol" panose="05050102010706020507" pitchFamily="18" charset="2"/>
              <a:buChar char="®"/>
            </a:pPr>
            <a:r>
              <a:rPr lang="en-GB" b="1" dirty="0">
                <a:solidFill>
                  <a:srgbClr val="C0504D"/>
                </a:solidFill>
                <a:latin typeface="Constantia" pitchFamily="18" charset="0"/>
                <a:cs typeface="Times New Roman" pitchFamily="18" charset="0"/>
                <a:sym typeface="Wingdings" pitchFamily="2" charset="2"/>
              </a:rPr>
              <a:t>Again prone to instability</a:t>
            </a:r>
          </a:p>
          <a:p>
            <a:pPr marL="342900" indent="-342900" defTabSz="711200">
              <a:spcBef>
                <a:spcPct val="20000"/>
              </a:spcBef>
              <a:buFont typeface="Symbol" panose="05050102010706020507" pitchFamily="18" charset="2"/>
              <a:buChar char="®"/>
            </a:pPr>
            <a:r>
              <a:rPr lang="en-GB" b="1" dirty="0">
                <a:latin typeface="Constantia" pitchFamily="18" charset="0"/>
                <a:cs typeface="Times New Roman" pitchFamily="18" charset="0"/>
                <a:sym typeface="Wingdings" pitchFamily="2" charset="2"/>
              </a:rPr>
              <a:t>Reduce voltage of 2</a:t>
            </a:r>
            <a:r>
              <a:rPr lang="en-GB" b="1" baseline="30000" dirty="0">
                <a:latin typeface="Constantia" pitchFamily="18" charset="0"/>
                <a:cs typeface="Times New Roman" pitchFamily="18" charset="0"/>
                <a:sym typeface="Wingdings" pitchFamily="2" charset="2"/>
              </a:rPr>
              <a:t>nd</a:t>
            </a:r>
            <a:r>
              <a:rPr lang="en-GB" b="1" dirty="0">
                <a:latin typeface="Constantia" pitchFamily="18" charset="0"/>
                <a:cs typeface="Times New Roman" pitchFamily="18" charset="0"/>
                <a:sym typeface="Wingdings" pitchFamily="2" charset="2"/>
              </a:rPr>
              <a:t> harmonic RF system</a:t>
            </a:r>
          </a:p>
          <a:p>
            <a:pPr marL="342900" indent="-342900" defTabSz="711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Improving stability depends on appropriate voltage ratio</a:t>
            </a:r>
          </a:p>
        </p:txBody>
      </p:sp>
      <p:sp>
        <p:nvSpPr>
          <p:cNvPr id="12" name="TextBox 11"/>
          <p:cNvSpPr txBox="1"/>
          <p:nvPr/>
        </p:nvSpPr>
        <p:spPr>
          <a:xfrm>
            <a:off x="5320798"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Synchrotron frequency</a:t>
            </a:r>
          </a:p>
        </p:txBody>
      </p:sp>
      <p:sp>
        <p:nvSpPr>
          <p:cNvPr id="14" name="Oval 13"/>
          <p:cNvSpPr/>
          <p:nvPr/>
        </p:nvSpPr>
        <p:spPr>
          <a:xfrm>
            <a:off x="5470525" y="2349500"/>
            <a:ext cx="1146176" cy="342804"/>
          </a:xfrm>
          <a:prstGeom prst="ellipse">
            <a:avLst/>
          </a:prstGeom>
          <a:solidFill>
            <a:srgbClr val="C0504D">
              <a:alpha val="50000"/>
            </a:srgbClr>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p:cNvCxnSpPr/>
          <p:nvPr/>
        </p:nvCxnSpPr>
        <p:spPr>
          <a:xfrm flipV="1">
            <a:off x="6032500" y="2743200"/>
            <a:ext cx="0" cy="1576388"/>
          </a:xfrm>
          <a:prstGeom prst="straightConnector1">
            <a:avLst/>
          </a:prstGeom>
          <a:ln w="38100">
            <a:solidFill>
              <a:srgbClr val="C0504D"/>
            </a:solidFill>
            <a:tailEnd type="triangle" w="med" len="lg"/>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4889" y="3905463"/>
            <a:ext cx="2201611" cy="211817"/>
          </a:xfrm>
          <a:prstGeom prst="rect">
            <a:avLst/>
          </a:prstGeom>
        </p:spPr>
      </p:pic>
    </p:spTree>
    <p:extLst>
      <p:ext uri="{BB962C8B-B14F-4D97-AF65-F5344CB8AC3E}">
        <p14:creationId xmlns:p14="http://schemas.microsoft.com/office/powerpoint/2010/main" val="204461396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Two RF systems in counter-phase?</a:t>
            </a:r>
            <a:endParaRPr lang="en-GB" sz="3200" dirty="0">
              <a:solidFill>
                <a:srgbClr val="1F497D"/>
              </a:solidFill>
              <a:latin typeface="Constantia"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200" y="1422000"/>
            <a:ext cx="3449340" cy="5220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2000" y="1560100"/>
            <a:ext cx="3702421" cy="2491200"/>
          </a:xfrm>
          <a:prstGeom prst="rect">
            <a:avLst/>
          </a:prstGeom>
        </p:spPr>
      </p:pic>
      <p:grpSp>
        <p:nvGrpSpPr>
          <p:cNvPr id="2" name="Group 1"/>
          <p:cNvGrpSpPr/>
          <p:nvPr/>
        </p:nvGrpSpPr>
        <p:grpSpPr>
          <a:xfrm>
            <a:off x="4481999" y="1558800"/>
            <a:ext cx="3702421" cy="2491200"/>
            <a:chOff x="4409610" y="4051300"/>
            <a:chExt cx="3702421" cy="2491200"/>
          </a:xfrm>
        </p:grpSpPr>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9610" y="4051300"/>
              <a:ext cx="3702421" cy="2491200"/>
            </a:xfrm>
            <a:prstGeom prst="rect">
              <a:avLst/>
            </a:prstGeom>
          </p:spPr>
        </p:pic>
        <p:sp>
          <p:nvSpPr>
            <p:cNvPr id="10" name="TextBox 9"/>
            <p:cNvSpPr txBox="1"/>
            <p:nvPr/>
          </p:nvSpPr>
          <p:spPr>
            <a:xfrm>
              <a:off x="6937731" y="4115854"/>
              <a:ext cx="1174300" cy="338554"/>
            </a:xfrm>
            <a:prstGeom prst="rect">
              <a:avLst/>
            </a:prstGeom>
            <a:noFill/>
          </p:spPr>
          <p:txBody>
            <a:bodyPr wrap="square" rtlCol="0">
              <a:spAutoFit/>
            </a:bodyPr>
            <a:lstStyle/>
            <a:p>
              <a:pPr algn="r"/>
              <a:r>
                <a:rPr lang="en-GB" sz="1600" b="1" dirty="0" err="1">
                  <a:solidFill>
                    <a:srgbClr val="FF0000"/>
                  </a:solidFill>
                  <a:latin typeface="Symbol" panose="05050102010706020507" pitchFamily="18" charset="2"/>
                </a:rPr>
                <a:t>Df</a:t>
              </a:r>
              <a:r>
                <a:rPr lang="en-GB" sz="1600" b="1" baseline="-25000" dirty="0" err="1">
                  <a:solidFill>
                    <a:srgbClr val="FF0000"/>
                  </a:solidFill>
                  <a:latin typeface="Constantia" panose="02030602050306030303" pitchFamily="18" charset="0"/>
                </a:rPr>
                <a:t>err</a:t>
              </a:r>
              <a:r>
                <a:rPr lang="en-GB" sz="1600" b="1" dirty="0">
                  <a:solidFill>
                    <a:srgbClr val="FF0000"/>
                  </a:solidFill>
                  <a:latin typeface="Constantia" panose="02030602050306030303" pitchFamily="18" charset="0"/>
                </a:rPr>
                <a:t> = 5</a:t>
              </a:r>
              <a:r>
                <a:rPr lang="en-GB" sz="1600" b="1" dirty="0">
                  <a:solidFill>
                    <a:srgbClr val="FF0000"/>
                  </a:solidFill>
                  <a:latin typeface="Calibri" panose="020F0502020204030204" pitchFamily="34" charset="0"/>
                </a:rPr>
                <a:t>°</a:t>
              </a:r>
              <a:endParaRPr lang="en-GB" sz="1600" b="1" dirty="0">
                <a:solidFill>
                  <a:srgbClr val="FF0000"/>
                </a:solidFill>
                <a:latin typeface="Constantia" panose="02030602050306030303" pitchFamily="18" charset="0"/>
              </a:endParaRPr>
            </a:p>
          </p:txBody>
        </p:sp>
      </p:grpSp>
      <p:sp>
        <p:nvSpPr>
          <p:cNvPr id="12" name="TextBox 11"/>
          <p:cNvSpPr txBox="1"/>
          <p:nvPr/>
        </p:nvSpPr>
        <p:spPr>
          <a:xfrm>
            <a:off x="1429200" y="12852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V</a:t>
            </a:r>
            <a:r>
              <a:rPr lang="en-GB" sz="1600" b="1" baseline="-25000" dirty="0">
                <a:latin typeface="Constantia" panose="02030602050306030303" pitchFamily="18" charset="0"/>
              </a:rPr>
              <a:t>2</a:t>
            </a:r>
            <a:r>
              <a:rPr lang="en-GB" sz="1600" b="1" dirty="0">
                <a:latin typeface="Constantia" panose="02030602050306030303" pitchFamily="18" charset="0"/>
              </a:rPr>
              <a:t>/V</a:t>
            </a:r>
            <a:r>
              <a:rPr lang="en-GB" sz="1600" b="1" baseline="-25000" dirty="0">
                <a:latin typeface="Constantia" panose="02030602050306030303" pitchFamily="18" charset="0"/>
              </a:rPr>
              <a:t>1</a:t>
            </a:r>
            <a:r>
              <a:rPr lang="en-GB" sz="1600" b="1" dirty="0">
                <a:latin typeface="Constantia" panose="02030602050306030303" pitchFamily="18" charset="0"/>
              </a:rPr>
              <a:t> = 1/2, </a:t>
            </a:r>
            <a:r>
              <a:rPr lang="en-GB" sz="1600" b="1" i="1" dirty="0">
                <a:latin typeface="Constantia" panose="02030602050306030303" pitchFamily="18" charset="0"/>
              </a:rPr>
              <a:t>h</a:t>
            </a:r>
            <a:r>
              <a:rPr lang="en-GB" sz="1600" b="1" baseline="-25000" dirty="0">
                <a:latin typeface="Constantia" panose="02030602050306030303" pitchFamily="18" charset="0"/>
              </a:rPr>
              <a:t>2</a:t>
            </a:r>
            <a:r>
              <a:rPr lang="en-GB" sz="1600" b="1" dirty="0">
                <a:latin typeface="Constantia" panose="02030602050306030303" pitchFamily="18" charset="0"/>
              </a:rPr>
              <a:t>/</a:t>
            </a:r>
            <a:r>
              <a:rPr lang="en-GB" sz="1600" b="1" i="1" dirty="0">
                <a:latin typeface="Constantia" panose="02030602050306030303" pitchFamily="18" charset="0"/>
              </a:rPr>
              <a:t>h</a:t>
            </a:r>
            <a:r>
              <a:rPr lang="en-GB" sz="1600" b="1" baseline="-25000" dirty="0">
                <a:latin typeface="Constantia" panose="02030602050306030303" pitchFamily="18" charset="0"/>
              </a:rPr>
              <a:t>1</a:t>
            </a:r>
            <a:r>
              <a:rPr lang="en-GB" sz="1600" b="1" dirty="0">
                <a:latin typeface="Constantia" panose="02030602050306030303" pitchFamily="18" charset="0"/>
              </a:rPr>
              <a:t> = 2</a:t>
            </a:r>
          </a:p>
        </p:txBody>
      </p:sp>
      <p:sp>
        <p:nvSpPr>
          <p:cNvPr id="13" name="TextBox 12"/>
          <p:cNvSpPr txBox="1"/>
          <p:nvPr/>
        </p:nvSpPr>
        <p:spPr>
          <a:xfrm>
            <a:off x="5320798" y="1286100"/>
            <a:ext cx="2474259" cy="338554"/>
          </a:xfrm>
          <a:prstGeom prst="rect">
            <a:avLst/>
          </a:prstGeom>
          <a:noFill/>
        </p:spPr>
        <p:txBody>
          <a:bodyPr wrap="square" rtlCol="0">
            <a:spAutoFit/>
          </a:bodyPr>
          <a:lstStyle/>
          <a:p>
            <a:pPr algn="ctr"/>
            <a:r>
              <a:rPr lang="en-GB" sz="1600" b="1" dirty="0">
                <a:latin typeface="Constantia" panose="02030602050306030303" pitchFamily="18" charset="0"/>
              </a:rPr>
              <a:t>Synchrotron frequency</a:t>
            </a:r>
          </a:p>
        </p:txBody>
      </p:sp>
      <p:sp>
        <p:nvSpPr>
          <p:cNvPr id="14" name="Rectangle 7"/>
          <p:cNvSpPr>
            <a:spLocks noChangeArrowheads="1"/>
          </p:cNvSpPr>
          <p:nvPr/>
        </p:nvSpPr>
        <p:spPr bwMode="auto">
          <a:xfrm>
            <a:off x="4657223" y="4119500"/>
            <a:ext cx="3983540"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Arial" panose="020B0604020202020204" pitchFamily="34" charset="0"/>
              <a:buChar char="•"/>
            </a:pPr>
            <a:r>
              <a:rPr lang="en-GB" b="1" dirty="0">
                <a:latin typeface="Constantia" pitchFamily="18" charset="0"/>
                <a:cs typeface="Times New Roman" pitchFamily="18" charset="0"/>
                <a:sym typeface="Wingdings" pitchFamily="2" charset="2"/>
              </a:rPr>
              <a:t>Large frequency spread at bunch centre </a:t>
            </a:r>
            <a:r>
              <a:rPr lang="en-GB" b="1" dirty="0">
                <a:solidFill>
                  <a:srgbClr val="C0504D"/>
                </a:solidFill>
                <a:latin typeface="Constantia" pitchFamily="18" charset="0"/>
                <a:cs typeface="Times New Roman" pitchFamily="18" charset="0"/>
                <a:sym typeface="Wingdings" pitchFamily="2" charset="2"/>
              </a:rPr>
              <a:t>with perfectly adjusted phases</a:t>
            </a:r>
          </a:p>
          <a:p>
            <a:pPr marL="342900" indent="-342900" defTabSz="711200">
              <a:spcBef>
                <a:spcPct val="20000"/>
              </a:spcBef>
              <a:buFont typeface="Symbol" panose="05050102010706020507" pitchFamily="18" charset="2"/>
              <a:buChar char="®"/>
            </a:pPr>
            <a:r>
              <a:rPr lang="en-GB" b="1" dirty="0">
                <a:solidFill>
                  <a:srgbClr val="C0504D"/>
                </a:solidFill>
                <a:latin typeface="Constantia" pitchFamily="18" charset="0"/>
                <a:cs typeface="Times New Roman" pitchFamily="18" charset="0"/>
                <a:sym typeface="Wingdings" pitchFamily="2" charset="2"/>
              </a:rPr>
              <a:t>Minor phase offset causes locally unstable regions</a:t>
            </a:r>
          </a:p>
          <a:p>
            <a:pPr marL="342900" indent="-342900" defTabSz="711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Wingdings" pitchFamily="2" charset="2"/>
              </a:rPr>
              <a:t>Works only for very short bunches</a:t>
            </a:r>
          </a:p>
          <a:p>
            <a:pPr marL="342900" indent="-342900" defTabSz="711200">
              <a:spcBef>
                <a:spcPct val="20000"/>
              </a:spcBef>
              <a:buFont typeface="Symbol" panose="05050102010706020507" pitchFamily="18" charset="2"/>
              <a:buChar char="®"/>
            </a:pPr>
            <a:r>
              <a:rPr lang="en-GB" b="1" dirty="0">
                <a:solidFill>
                  <a:srgbClr val="1F497D"/>
                </a:solidFill>
                <a:latin typeface="Constantia" pitchFamily="18" charset="0"/>
                <a:cs typeface="Times New Roman" pitchFamily="18" charset="0"/>
                <a:sym typeface="Symbol" panose="05050102010706020507" pitchFamily="18" charset="2"/>
              </a:rPr>
              <a:t>Electron accelerators</a:t>
            </a:r>
            <a:endParaRPr lang="en-GB" b="1" dirty="0">
              <a:solidFill>
                <a:srgbClr val="1F497D"/>
              </a:solidFill>
              <a:latin typeface="Constantia" pitchFamily="18" charset="0"/>
              <a:cs typeface="Times New Roman" pitchFamily="18" charset="0"/>
              <a:sym typeface="Wingdings" pitchFamily="2" charset="2"/>
            </a:endParaRPr>
          </a:p>
        </p:txBody>
      </p:sp>
      <p:sp>
        <p:nvSpPr>
          <p:cNvPr id="16" name="Rectangle 7"/>
          <p:cNvSpPr>
            <a:spLocks noChangeArrowheads="1"/>
          </p:cNvSpPr>
          <p:nvPr/>
        </p:nvSpPr>
        <p:spPr bwMode="auto">
          <a:xfrm>
            <a:off x="503238" y="718054"/>
            <a:ext cx="8137524" cy="838200"/>
          </a:xfrm>
          <a:prstGeom prst="rect">
            <a:avLst/>
          </a:prstGeom>
          <a:noFill/>
          <a:ln w="9525">
            <a:noFill/>
            <a:miter lim="800000"/>
            <a:headEnd/>
            <a:tailEnd/>
          </a:ln>
          <a:effectLst/>
        </p:spPr>
        <p:txBody>
          <a:bodyPr/>
          <a:lstStyle/>
          <a:p>
            <a:pPr marL="342900" indent="-342900" defTabSz="7112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2</a:t>
            </a:r>
            <a:r>
              <a:rPr lang="en-GB" sz="2100" b="1" baseline="30000" dirty="0">
                <a:latin typeface="Constantia" pitchFamily="18" charset="0"/>
                <a:cs typeface="Times New Roman" pitchFamily="18" charset="0"/>
                <a:sym typeface="Wingdings" pitchFamily="2" charset="2"/>
              </a:rPr>
              <a:t>nd</a:t>
            </a:r>
            <a:r>
              <a:rPr lang="en-GB" sz="2100" b="1" dirty="0">
                <a:latin typeface="Constantia" pitchFamily="18" charset="0"/>
                <a:cs typeface="Times New Roman" pitchFamily="18" charset="0"/>
                <a:sym typeface="Wingdings" pitchFamily="2" charset="2"/>
              </a:rPr>
              <a:t> RF twice frequency, half amplitude </a:t>
            </a:r>
            <a:r>
              <a:rPr lang="en-GB" sz="2100" b="1" dirty="0">
                <a:solidFill>
                  <a:srgbClr val="1F497D"/>
                </a:solidFill>
                <a:latin typeface="Constantia" pitchFamily="18" charset="0"/>
                <a:cs typeface="Times New Roman" pitchFamily="18" charset="0"/>
                <a:sym typeface="Wingdings" pitchFamily="2" charset="2"/>
              </a:rPr>
              <a:t>in counter-phase</a:t>
            </a:r>
            <a:endParaRPr lang="en-GB" sz="2100" b="1" baseline="-25000" dirty="0">
              <a:solidFill>
                <a:srgbClr val="1F497D"/>
              </a:solidFill>
              <a:latin typeface="Constantia" pitchFamily="18" charset="0"/>
              <a:cs typeface="Times New Roman" pitchFamily="18" charset="0"/>
              <a:sym typeface="Wingdings" pitchFamily="2" charset="2"/>
            </a:endParaRPr>
          </a:p>
        </p:txBody>
      </p:sp>
      <p:sp>
        <p:nvSpPr>
          <p:cNvPr id="17" name="Oval 16"/>
          <p:cNvSpPr/>
          <p:nvPr/>
        </p:nvSpPr>
        <p:spPr>
          <a:xfrm>
            <a:off x="4923923" y="2372328"/>
            <a:ext cx="587877" cy="463306"/>
          </a:xfrm>
          <a:prstGeom prst="ellipse">
            <a:avLst/>
          </a:prstGeom>
          <a:solidFill>
            <a:srgbClr val="C0504D">
              <a:alpha val="50000"/>
            </a:srgbClr>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34033" y="3906000"/>
            <a:ext cx="2301367" cy="220984"/>
          </a:xfrm>
          <a:prstGeom prst="rect">
            <a:avLst/>
          </a:prstGeom>
        </p:spPr>
      </p:pic>
    </p:spTree>
    <p:extLst>
      <p:ext uri="{BB962C8B-B14F-4D97-AF65-F5344CB8AC3E}">
        <p14:creationId xmlns:p14="http://schemas.microsoft.com/office/powerpoint/2010/main" val="2392244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7"/>
          <p:cNvSpPr>
            <a:spLocks noChangeArrowheads="1"/>
          </p:cNvSpPr>
          <p:nvPr/>
        </p:nvSpPr>
        <p:spPr bwMode="auto">
          <a:xfrm>
            <a:off x="560570" y="734861"/>
            <a:ext cx="8022859" cy="996369"/>
          </a:xfrm>
          <a:prstGeom prst="rect">
            <a:avLst/>
          </a:prstGeom>
          <a:noFill/>
          <a:ln w="9525">
            <a:noFill/>
            <a:miter lim="800000"/>
            <a:headEnd/>
            <a:tailEnd/>
          </a:ln>
          <a:effectLst/>
        </p:spPr>
        <p:txBody>
          <a:bodyPr/>
          <a:lstStyle/>
          <a:p>
            <a:pPr marL="250592" indent="-285750">
              <a:spcBef>
                <a:spcPct val="20000"/>
              </a:spcBef>
              <a:buFont typeface="Arial" panose="020B0604020202020204" pitchFamily="34" charset="0"/>
              <a:buChar char="•"/>
            </a:pPr>
            <a:r>
              <a:rPr lang="en-GB" sz="2100" b="1" dirty="0" err="1">
                <a:solidFill>
                  <a:srgbClr val="000000"/>
                </a:solidFill>
                <a:latin typeface="Constantia" pitchFamily="18" charset="0"/>
                <a:cs typeface="Times New Roman" pitchFamily="18" charset="0"/>
                <a:sym typeface="Wingdings" pitchFamily="2" charset="2"/>
              </a:rPr>
              <a:t>Quadrupolar</a:t>
            </a:r>
            <a:r>
              <a:rPr lang="en-GB" sz="2100" b="1" dirty="0">
                <a:solidFill>
                  <a:srgbClr val="000000"/>
                </a:solidFill>
                <a:latin typeface="Constantia" pitchFamily="18" charset="0"/>
                <a:cs typeface="Times New Roman" pitchFamily="18" charset="0"/>
                <a:sym typeface="Wingdings" pitchFamily="2" charset="2"/>
              </a:rPr>
              <a:t> coupled-bunch oscillations at flat-top</a:t>
            </a:r>
          </a:p>
          <a:p>
            <a:pPr marL="250592" indent="-285750">
              <a:spcBef>
                <a:spcPct val="20000"/>
              </a:spcBef>
              <a:buFont typeface="Arial" panose="020B0604020202020204" pitchFamily="34" charset="0"/>
              <a:buChar char="•"/>
            </a:pPr>
            <a:r>
              <a:rPr lang="en-GB" b="1" dirty="0">
                <a:solidFill>
                  <a:srgbClr val="000000"/>
                </a:solidFill>
                <a:latin typeface="Constantia" pitchFamily="18" charset="0"/>
                <a:cs typeface="Times New Roman" pitchFamily="18" charset="0"/>
                <a:sym typeface="Wingdings" pitchFamily="2" charset="2"/>
              </a:rPr>
              <a:t>Main RF system:		</a:t>
            </a:r>
            <a:r>
              <a:rPr lang="en-GB" b="1" i="1" dirty="0">
                <a:solidFill>
                  <a:srgbClr val="C0504D"/>
                </a:solidFill>
                <a:latin typeface="Constantia" pitchFamily="18" charset="0"/>
                <a:cs typeface="Times New Roman" pitchFamily="18" charset="0"/>
                <a:sym typeface="Wingdings" pitchFamily="2" charset="2"/>
              </a:rPr>
              <a:t>h</a:t>
            </a:r>
            <a:r>
              <a:rPr lang="en-GB" b="1" baseline="-25000" dirty="0">
                <a:solidFill>
                  <a:srgbClr val="C0504D"/>
                </a:solidFill>
                <a:latin typeface="Constantia" pitchFamily="18" charset="0"/>
                <a:cs typeface="Times New Roman" pitchFamily="18" charset="0"/>
                <a:sym typeface="Wingdings" pitchFamily="2" charset="2"/>
              </a:rPr>
              <a:t>1</a:t>
            </a:r>
            <a:r>
              <a:rPr lang="en-GB" b="1" dirty="0">
                <a:solidFill>
                  <a:srgbClr val="C0504D"/>
                </a:solidFill>
                <a:latin typeface="Constantia" pitchFamily="18" charset="0"/>
                <a:cs typeface="Times New Roman" pitchFamily="18" charset="0"/>
                <a:sym typeface="Wingdings" pitchFamily="2" charset="2"/>
              </a:rPr>
              <a:t> = 21</a:t>
            </a:r>
            <a:r>
              <a:rPr lang="en-GB" b="1" dirty="0">
                <a:solidFill>
                  <a:srgbClr val="000000"/>
                </a:solidFill>
                <a:latin typeface="Constantia" pitchFamily="18" charset="0"/>
                <a:cs typeface="Times New Roman" pitchFamily="18" charset="0"/>
                <a:sym typeface="Wingdings" pitchFamily="2" charset="2"/>
              </a:rPr>
              <a:t>, 	</a:t>
            </a:r>
            <a:r>
              <a:rPr lang="en-GB" b="1" dirty="0">
                <a:solidFill>
                  <a:srgbClr val="C0504D"/>
                </a:solidFill>
                <a:latin typeface="Constantia" pitchFamily="18" charset="0"/>
                <a:cs typeface="Times New Roman" pitchFamily="18" charset="0"/>
                <a:sym typeface="Wingdings" pitchFamily="2" charset="2"/>
              </a:rPr>
              <a:t>10 MHz</a:t>
            </a:r>
            <a:r>
              <a:rPr lang="en-GB" b="1" dirty="0">
                <a:solidFill>
                  <a:srgbClr val="000000"/>
                </a:solidFill>
                <a:latin typeface="Constantia" pitchFamily="18" charset="0"/>
                <a:cs typeface="Times New Roman" pitchFamily="18" charset="0"/>
                <a:sym typeface="Wingdings" pitchFamily="2" charset="2"/>
              </a:rPr>
              <a:t>, 	</a:t>
            </a:r>
            <a:r>
              <a:rPr lang="en-GB" b="1" dirty="0">
                <a:solidFill>
                  <a:srgbClr val="1F497D"/>
                </a:solidFill>
                <a:latin typeface="Constantia" pitchFamily="18" charset="0"/>
                <a:cs typeface="Times New Roman" pitchFamily="18" charset="0"/>
                <a:sym typeface="Wingdings" pitchFamily="2" charset="2"/>
              </a:rPr>
              <a:t>4 out of 18 bunches</a:t>
            </a:r>
          </a:p>
          <a:p>
            <a:pPr marL="250592" indent="-285750">
              <a:spcBef>
                <a:spcPct val="20000"/>
              </a:spcBef>
              <a:buFont typeface="Arial" panose="020B0604020202020204" pitchFamily="34" charset="0"/>
              <a:buChar char="•"/>
            </a:pPr>
            <a:r>
              <a:rPr lang="en-GB" b="1" dirty="0">
                <a:solidFill>
                  <a:srgbClr val="000000"/>
                </a:solidFill>
                <a:latin typeface="Constantia" pitchFamily="18" charset="0"/>
                <a:cs typeface="Times New Roman" pitchFamily="18" charset="0"/>
                <a:sym typeface="Wingdings" pitchFamily="2" charset="2"/>
              </a:rPr>
              <a:t>Higher-harmonic RF system: 	</a:t>
            </a:r>
            <a:r>
              <a:rPr lang="en-GB" b="1" i="1" dirty="0">
                <a:solidFill>
                  <a:srgbClr val="C0504D"/>
                </a:solidFill>
                <a:latin typeface="Constantia" pitchFamily="18" charset="0"/>
                <a:cs typeface="Times New Roman" pitchFamily="18" charset="0"/>
                <a:sym typeface="Wingdings" pitchFamily="2" charset="2"/>
              </a:rPr>
              <a:t>h</a:t>
            </a:r>
            <a:r>
              <a:rPr lang="en-GB" b="1" baseline="-25000" dirty="0">
                <a:solidFill>
                  <a:srgbClr val="C0504D"/>
                </a:solidFill>
                <a:latin typeface="Constantia" pitchFamily="18" charset="0"/>
                <a:cs typeface="Times New Roman" pitchFamily="18" charset="0"/>
                <a:sym typeface="Wingdings" pitchFamily="2" charset="2"/>
              </a:rPr>
              <a:t>2</a:t>
            </a:r>
            <a:r>
              <a:rPr lang="en-GB" b="1" i="1" dirty="0">
                <a:solidFill>
                  <a:srgbClr val="C0504D"/>
                </a:solidFill>
                <a:latin typeface="Constantia" pitchFamily="18" charset="0"/>
                <a:cs typeface="Times New Roman" pitchFamily="18" charset="0"/>
                <a:sym typeface="Wingdings" pitchFamily="2" charset="2"/>
              </a:rPr>
              <a:t> </a:t>
            </a:r>
            <a:r>
              <a:rPr lang="en-GB" b="1" dirty="0">
                <a:solidFill>
                  <a:srgbClr val="C0504D"/>
                </a:solidFill>
                <a:latin typeface="Constantia" pitchFamily="18" charset="0"/>
                <a:cs typeface="Times New Roman" pitchFamily="18" charset="0"/>
                <a:sym typeface="Wingdings" pitchFamily="2" charset="2"/>
              </a:rPr>
              <a:t>= 84</a:t>
            </a:r>
            <a:r>
              <a:rPr lang="en-GB" b="1" dirty="0">
                <a:solidFill>
                  <a:srgbClr val="000000"/>
                </a:solidFill>
                <a:latin typeface="Constantia" pitchFamily="18" charset="0"/>
                <a:cs typeface="Times New Roman" pitchFamily="18" charset="0"/>
                <a:sym typeface="Wingdings" pitchFamily="2" charset="2"/>
              </a:rPr>
              <a:t>, 	</a:t>
            </a:r>
            <a:r>
              <a:rPr lang="en-GB" b="1" dirty="0">
                <a:solidFill>
                  <a:srgbClr val="C0504D"/>
                </a:solidFill>
                <a:latin typeface="Constantia" pitchFamily="18" charset="0"/>
                <a:cs typeface="Times New Roman" pitchFamily="18" charset="0"/>
                <a:sym typeface="Wingdings" pitchFamily="2" charset="2"/>
              </a:rPr>
              <a:t>40 MHz</a:t>
            </a: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250592" indent="-285750">
              <a:spcBef>
                <a:spcPct val="20000"/>
              </a:spcBef>
              <a:buFont typeface="Arial" panose="020B0604020202020204" pitchFamily="34" charset="0"/>
              <a:buChar char="•"/>
            </a:pPr>
            <a:endParaRPr lang="en-GB" sz="2100" b="1" dirty="0">
              <a:solidFill>
                <a:srgbClr val="000000"/>
              </a:solidFill>
              <a:latin typeface="Constantia" pitchFamily="18" charset="0"/>
              <a:cs typeface="Times New Roman" pitchFamily="18" charset="0"/>
              <a:sym typeface="Wingdings" pitchFamily="2" charset="2"/>
            </a:endParaRPr>
          </a:p>
          <a:p>
            <a:pPr marL="309563" indent="-346075">
              <a:spcBef>
                <a:spcPct val="20000"/>
              </a:spcBef>
              <a:buFont typeface="Arial" panose="020B0604020202020204" pitchFamily="34" charset="0"/>
              <a:buChar char="•"/>
            </a:pPr>
            <a:endParaRPr lang="en-GB" sz="1200" b="1" dirty="0">
              <a:solidFill>
                <a:srgbClr val="000000"/>
              </a:solidFill>
              <a:latin typeface="Constantia" pitchFamily="18" charset="0"/>
              <a:cs typeface="Times New Roman" pitchFamily="18" charset="0"/>
              <a:sym typeface="Wingdings" pitchFamily="2" charset="2"/>
            </a:endParaRPr>
          </a:p>
          <a:p>
            <a:pPr algn="ctr">
              <a:spcBef>
                <a:spcPct val="20000"/>
              </a:spcBef>
            </a:pPr>
            <a:r>
              <a:rPr lang="en-GB" sz="2100" b="1" dirty="0">
                <a:solidFill>
                  <a:srgbClr val="000000"/>
                </a:solidFill>
                <a:latin typeface="Constantia" pitchFamily="18" charset="0"/>
                <a:cs typeface="Times New Roman" pitchFamily="18" charset="0"/>
                <a:sym typeface="Wingdings" pitchFamily="2" charset="2"/>
              </a:rPr>
              <a:t>Both RF systems in phase:</a:t>
            </a:r>
          </a:p>
          <a:p>
            <a:pPr marL="309563" indent="-346075" algn="ctr">
              <a:spcBef>
                <a:spcPct val="20000"/>
              </a:spcBef>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Highest peak current, but most stable</a:t>
            </a:r>
          </a:p>
        </p:txBody>
      </p:sp>
      <p:grpSp>
        <p:nvGrpSpPr>
          <p:cNvPr id="6" name="Group 5"/>
          <p:cNvGrpSpPr/>
          <p:nvPr/>
        </p:nvGrpSpPr>
        <p:grpSpPr>
          <a:xfrm>
            <a:off x="5587411" y="1875342"/>
            <a:ext cx="2842030" cy="3939822"/>
            <a:chOff x="5578446" y="1707182"/>
            <a:chExt cx="2842030" cy="3939822"/>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8446" y="1867004"/>
              <a:ext cx="2829342" cy="3780000"/>
            </a:xfrm>
            <a:prstGeom prst="rect">
              <a:avLst/>
            </a:prstGeom>
          </p:spPr>
        </p:pic>
        <p:sp>
          <p:nvSpPr>
            <p:cNvPr id="22" name="TextBox 21"/>
            <p:cNvSpPr txBox="1"/>
            <p:nvPr/>
          </p:nvSpPr>
          <p:spPr>
            <a:xfrm>
              <a:off x="5926127" y="1707182"/>
              <a:ext cx="2494349" cy="319639"/>
            </a:xfrm>
            <a:prstGeom prst="rect">
              <a:avLst/>
            </a:prstGeom>
            <a:noFill/>
          </p:spPr>
          <p:txBody>
            <a:bodyPr wrap="square" rtlCol="0">
              <a:spAutoFit/>
            </a:bodyPr>
            <a:lstStyle/>
            <a:p>
              <a:pPr algn="ctr"/>
              <a:r>
                <a:rPr lang="pt-BR" sz="1477" b="1" dirty="0">
                  <a:latin typeface="Constantia" pitchFamily="18" charset="0"/>
                </a:rPr>
                <a:t>Double RF, </a:t>
              </a:r>
              <a:r>
                <a:rPr lang="pt-BR" sz="1477" b="1" dirty="0">
                  <a:solidFill>
                    <a:srgbClr val="1F497D"/>
                  </a:solidFill>
                  <a:latin typeface="Constantia" pitchFamily="18" charset="0"/>
                </a:rPr>
                <a:t>in phase</a:t>
              </a:r>
            </a:p>
          </p:txBody>
        </p:sp>
      </p:grpSp>
      <p:grpSp>
        <p:nvGrpSpPr>
          <p:cNvPr id="5" name="Group 4"/>
          <p:cNvGrpSpPr/>
          <p:nvPr/>
        </p:nvGrpSpPr>
        <p:grpSpPr>
          <a:xfrm>
            <a:off x="3073328" y="1875343"/>
            <a:ext cx="2886707" cy="3939821"/>
            <a:chOff x="3082293" y="1707183"/>
            <a:chExt cx="2886707" cy="3939821"/>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2293" y="1867004"/>
              <a:ext cx="2829342" cy="3780000"/>
            </a:xfrm>
            <a:prstGeom prst="rect">
              <a:avLst/>
            </a:prstGeom>
          </p:spPr>
        </p:pic>
        <p:sp>
          <p:nvSpPr>
            <p:cNvPr id="21" name="TextBox 20"/>
            <p:cNvSpPr txBox="1"/>
            <p:nvPr/>
          </p:nvSpPr>
          <p:spPr>
            <a:xfrm>
              <a:off x="3394462" y="1707183"/>
              <a:ext cx="2574538" cy="319639"/>
            </a:xfrm>
            <a:prstGeom prst="rect">
              <a:avLst/>
            </a:prstGeom>
            <a:noFill/>
          </p:spPr>
          <p:txBody>
            <a:bodyPr wrap="square" rtlCol="0">
              <a:spAutoFit/>
            </a:bodyPr>
            <a:lstStyle/>
            <a:p>
              <a:pPr algn="ctr"/>
              <a:r>
                <a:rPr lang="pt-BR" sz="1477" b="1" dirty="0">
                  <a:latin typeface="Constantia" pitchFamily="18" charset="0"/>
                </a:rPr>
                <a:t>(Imperfect) </a:t>
              </a:r>
              <a:r>
                <a:rPr lang="pt-BR" sz="1477" b="1" dirty="0">
                  <a:solidFill>
                    <a:srgbClr val="1F497D"/>
                  </a:solidFill>
                  <a:latin typeface="Constantia" pitchFamily="18" charset="0"/>
                </a:rPr>
                <a:t>counter-phase</a:t>
              </a:r>
            </a:p>
          </p:txBody>
        </p:sp>
      </p:grpSp>
      <p:sp>
        <p:nvSpPr>
          <p:cNvPr id="19"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Example: damping observations in the PS</a:t>
            </a:r>
            <a:endParaRPr lang="en-GB" sz="3200" dirty="0">
              <a:solidFill>
                <a:srgbClr val="1F497D"/>
              </a:solidFill>
              <a:latin typeface="Constantia" pitchFamily="18" charset="0"/>
            </a:endParaRP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120" y="2035164"/>
            <a:ext cx="2829342" cy="3780000"/>
          </a:xfrm>
          <a:prstGeom prst="rect">
            <a:avLst/>
          </a:prstGeom>
        </p:spPr>
      </p:pic>
      <p:sp>
        <p:nvSpPr>
          <p:cNvPr id="38" name="TextBox 37"/>
          <p:cNvSpPr txBox="1"/>
          <p:nvPr/>
        </p:nvSpPr>
        <p:spPr>
          <a:xfrm>
            <a:off x="900113" y="1875344"/>
            <a:ext cx="2494349" cy="319639"/>
          </a:xfrm>
          <a:prstGeom prst="rect">
            <a:avLst/>
          </a:prstGeom>
          <a:noFill/>
        </p:spPr>
        <p:txBody>
          <a:bodyPr wrap="square" rtlCol="0">
            <a:spAutoFit/>
          </a:bodyPr>
          <a:lstStyle/>
          <a:p>
            <a:pPr algn="ctr"/>
            <a:r>
              <a:rPr lang="pt-BR" sz="1477" b="1" dirty="0">
                <a:latin typeface="Constantia" pitchFamily="18" charset="0"/>
              </a:rPr>
              <a:t>Single-harmonic RF</a:t>
            </a:r>
          </a:p>
        </p:txBody>
      </p:sp>
    </p:spTree>
    <p:extLst>
      <p:ext uri="{BB962C8B-B14F-4D97-AF65-F5344CB8AC3E}">
        <p14:creationId xmlns:p14="http://schemas.microsoft.com/office/powerpoint/2010/main" val="3401279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31">
                                            <p:txEl>
                                              <p:pRg st="14" end="14"/>
                                            </p:txEl>
                                          </p:spTgt>
                                        </p:tgtEl>
                                        <p:attrNameLst>
                                          <p:attrName>style.visibility</p:attrName>
                                        </p:attrNameLst>
                                      </p:cBhvr>
                                      <p:to>
                                        <p:strVal val="visible"/>
                                      </p:to>
                                    </p:set>
                                    <p:animEffect transition="in" filter="wipe(up)">
                                      <p:cBhvr>
                                        <p:cTn id="15" dur="500"/>
                                        <p:tgtEl>
                                          <p:spTgt spid="31">
                                            <p:txEl>
                                              <p:pRg st="14" end="14"/>
                                            </p:txEl>
                                          </p:spTgt>
                                        </p:tgtEl>
                                      </p:cBhvr>
                                    </p:animEffect>
                                  </p:childTnLst>
                                </p:cTn>
                              </p:par>
                              <p:par>
                                <p:cTn id="16" presetID="22" presetClass="entr" presetSubtype="1" fill="hold" nodeType="withEffect">
                                  <p:stCondLst>
                                    <p:cond delay="0"/>
                                  </p:stCondLst>
                                  <p:childTnLst>
                                    <p:set>
                                      <p:cBhvr>
                                        <p:cTn id="17" dur="1" fill="hold">
                                          <p:stCondLst>
                                            <p:cond delay="0"/>
                                          </p:stCondLst>
                                        </p:cTn>
                                        <p:tgtEl>
                                          <p:spTgt spid="31">
                                            <p:txEl>
                                              <p:pRg st="15" end="15"/>
                                            </p:txEl>
                                          </p:spTgt>
                                        </p:tgtEl>
                                        <p:attrNameLst>
                                          <p:attrName>style.visibility</p:attrName>
                                        </p:attrNameLst>
                                      </p:cBhvr>
                                      <p:to>
                                        <p:strVal val="visible"/>
                                      </p:to>
                                    </p:set>
                                    <p:animEffect transition="in" filter="wipe(up)">
                                      <p:cBhvr>
                                        <p:cTn id="18" dur="500"/>
                                        <p:tgtEl>
                                          <p:spTgt spid="31">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Summary</a:t>
            </a:r>
            <a:endParaRPr lang="en-GB" sz="3200" dirty="0">
              <a:solidFill>
                <a:srgbClr val="1F497D"/>
              </a:solidFill>
              <a:latin typeface="Constantia" pitchFamily="18" charset="0"/>
            </a:endParaRPr>
          </a:p>
        </p:txBody>
      </p:sp>
      <p:sp>
        <p:nvSpPr>
          <p:cNvPr id="7" name="Rectangle 7"/>
          <p:cNvSpPr>
            <a:spLocks noChangeArrowheads="1"/>
          </p:cNvSpPr>
          <p:nvPr/>
        </p:nvSpPr>
        <p:spPr bwMode="auto">
          <a:xfrm>
            <a:off x="539750" y="850900"/>
            <a:ext cx="8064500"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Longitudinal beam dynamics</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Everything non-linear</a:t>
            </a: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Longitudinal manipulations</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Tricks to adjust length and distance of bunches</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Do more with less RF</a:t>
            </a:r>
            <a:endParaRPr lang="en-US" sz="2400" b="1" dirty="0">
              <a:solidFill>
                <a:srgbClr val="C0504D"/>
              </a:solidFill>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2100" b="1" dirty="0">
                <a:latin typeface="Constantia" pitchFamily="18" charset="0"/>
                <a:cs typeface="Times New Roman" pitchFamily="18" charset="0"/>
                <a:sym typeface="Wingdings" pitchFamily="2" charset="2"/>
              </a:rPr>
              <a:t>Synchrotron frequency spread</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More RF voltage may result in less stability</a:t>
            </a: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Higher peak density may be more stable</a:t>
            </a:r>
            <a:endParaRPr lang="en-GB" sz="2400" b="1" dirty="0">
              <a:latin typeface="Constantia" pitchFamily="18" charset="0"/>
              <a:cs typeface="Times New Roman" pitchFamily="18" charset="0"/>
              <a:sym typeface="Wingdings" pitchFamily="2" charset="2"/>
            </a:endParaRPr>
          </a:p>
          <a:p>
            <a:pPr marL="800100" lvl="1" indent="-342900">
              <a:spcBef>
                <a:spcPct val="20000"/>
              </a:spcBef>
              <a:buClr>
                <a:srgbClr val="C0504D"/>
              </a:buClr>
              <a:buFont typeface="Symbol" panose="05050102010706020507" pitchFamily="18" charset="2"/>
              <a:buChar char="®"/>
            </a:pPr>
            <a:r>
              <a:rPr lang="en-GB" sz="2400" b="1" dirty="0">
                <a:solidFill>
                  <a:srgbClr val="C0504D"/>
                </a:solidFill>
                <a:latin typeface="Constantia" pitchFamily="18" charset="0"/>
                <a:cs typeface="Times New Roman" pitchFamily="18" charset="0"/>
                <a:sym typeface="Wingdings" pitchFamily="2" charset="2"/>
              </a:rPr>
              <a:t>Improve stability and control emittance</a:t>
            </a:r>
          </a:p>
        </p:txBody>
      </p:sp>
    </p:spTree>
    <p:extLst>
      <p:ext uri="{BB962C8B-B14F-4D97-AF65-F5344CB8AC3E}">
        <p14:creationId xmlns:p14="http://schemas.microsoft.com/office/powerpoint/2010/main" val="2881072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39750" y="781050"/>
            <a:ext cx="8063962" cy="838200"/>
          </a:xfrm>
          <a:prstGeom prst="rect">
            <a:avLst/>
          </a:prstGeom>
          <a:noFill/>
          <a:ln w="9525">
            <a:noFill/>
            <a:miter lim="800000"/>
            <a:headEnd/>
            <a:tailEnd/>
          </a:ln>
          <a:effectLst/>
        </p:spPr>
        <p:txBody>
          <a:bodyPr/>
          <a:lstStyle/>
          <a:p>
            <a:pPr algn="ctr">
              <a:spcBef>
                <a:spcPct val="20000"/>
              </a:spcBef>
              <a:buClr>
                <a:schemeClr val="tx1"/>
              </a:buClr>
            </a:pPr>
            <a:r>
              <a:rPr lang="en-GB" sz="4200" b="1" dirty="0">
                <a:latin typeface="Constantia" pitchFamily="18" charset="0"/>
                <a:cs typeface="Times New Roman" pitchFamily="18" charset="0"/>
                <a:sym typeface="Wingdings" pitchFamily="2" charset="2"/>
              </a:rPr>
              <a:t>A big Thank You</a:t>
            </a:r>
          </a:p>
          <a:p>
            <a:pPr algn="ctr">
              <a:spcBef>
                <a:spcPct val="20000"/>
              </a:spcBef>
              <a:buClr>
                <a:schemeClr val="tx1"/>
              </a:buClr>
            </a:pPr>
            <a:r>
              <a:rPr lang="en-GB" sz="2100" b="1" dirty="0">
                <a:latin typeface="Constantia" pitchFamily="18" charset="0"/>
                <a:cs typeface="Times New Roman" pitchFamily="18" charset="0"/>
                <a:sym typeface="Wingdings" pitchFamily="2" charset="2"/>
              </a:rPr>
              <a:t>to all colleagues providing support, material and feedback</a:t>
            </a:r>
          </a:p>
          <a:p>
            <a:pPr algn="ctr">
              <a:spcBef>
                <a:spcPct val="20000"/>
              </a:spcBef>
              <a:buClr>
                <a:schemeClr val="tx1"/>
              </a:buClr>
            </a:pPr>
            <a:endParaRPr lang="en-GB" sz="2100" b="1" dirty="0">
              <a:latin typeface="Constantia" pitchFamily="18" charset="0"/>
              <a:cs typeface="Times New Roman" pitchFamily="18" charset="0"/>
              <a:sym typeface="Wingdings" pitchFamily="2" charset="2"/>
            </a:endParaRPr>
          </a:p>
          <a:p>
            <a:pPr algn="ctr">
              <a:spcBef>
                <a:spcPct val="20000"/>
              </a:spcBef>
              <a:buClr>
                <a:schemeClr val="tx1"/>
              </a:buClr>
            </a:pPr>
            <a:r>
              <a:rPr lang="en-GB" sz="2100" b="1" dirty="0">
                <a:latin typeface="Constantia" pitchFamily="18" charset="0"/>
                <a:cs typeface="Times New Roman" pitchFamily="18" charset="0"/>
                <a:sym typeface="Wingdings" pitchFamily="2" charset="2"/>
              </a:rPr>
              <a:t>Wolfgang </a:t>
            </a:r>
            <a:r>
              <a:rPr lang="en-GB" sz="2100" b="1" dirty="0" err="1">
                <a:latin typeface="Constantia" pitchFamily="18" charset="0"/>
                <a:cs typeface="Times New Roman" pitchFamily="18" charset="0"/>
                <a:sym typeface="Wingdings" pitchFamily="2" charset="2"/>
              </a:rPr>
              <a:t>Höfle</a:t>
            </a:r>
            <a:r>
              <a:rPr lang="en-GB" sz="2100" b="1" dirty="0">
                <a:latin typeface="Constantia" pitchFamily="18" charset="0"/>
                <a:cs typeface="Times New Roman" pitchFamily="18" charset="0"/>
                <a:sym typeface="Wingdings" pitchFamily="2" charset="2"/>
              </a:rPr>
              <a:t>, Andreas Jankowiak, Erk Jensen, </a:t>
            </a:r>
            <a:r>
              <a:rPr lang="en-GB" sz="2100" b="1" dirty="0" err="1">
                <a:latin typeface="Constantia" pitchFamily="18" charset="0"/>
                <a:cs typeface="Times New Roman" pitchFamily="18" charset="0"/>
                <a:sym typeface="Wingdings" pitchFamily="2" charset="2"/>
              </a:rPr>
              <a:t>Danilo</a:t>
            </a:r>
            <a:r>
              <a:rPr lang="en-GB" sz="2100" b="1" dirty="0">
                <a:latin typeface="Constantia" pitchFamily="18" charset="0"/>
                <a:cs typeface="Times New Roman" pitchFamily="18" charset="0"/>
                <a:sym typeface="Wingdings" pitchFamily="2" charset="2"/>
              </a:rPr>
              <a:t> </a:t>
            </a:r>
            <a:r>
              <a:rPr lang="en-GB" sz="2100" b="1" dirty="0" err="1">
                <a:latin typeface="Constantia" pitchFamily="18" charset="0"/>
                <a:cs typeface="Times New Roman" pitchFamily="18" charset="0"/>
                <a:sym typeface="Wingdings" pitchFamily="2" charset="2"/>
              </a:rPr>
              <a:t>Quartullo</a:t>
            </a:r>
            <a:r>
              <a:rPr lang="en-GB" sz="2100" b="1" dirty="0">
                <a:latin typeface="Constantia" pitchFamily="18" charset="0"/>
                <a:cs typeface="Times New Roman" pitchFamily="18" charset="0"/>
                <a:sym typeface="Wingdings" pitchFamily="2" charset="2"/>
              </a:rPr>
              <a:t>, Markus </a:t>
            </a:r>
            <a:r>
              <a:rPr lang="en-GB" sz="2100" b="1" dirty="0" err="1">
                <a:latin typeface="Constantia" pitchFamily="18" charset="0"/>
                <a:cs typeface="Times New Roman" pitchFamily="18" charset="0"/>
                <a:sym typeface="Wingdings" pitchFamily="2" charset="2"/>
              </a:rPr>
              <a:t>Ries</a:t>
            </a:r>
            <a:r>
              <a:rPr lang="en-GB" sz="2100" b="1" dirty="0">
                <a:latin typeface="Constantia" pitchFamily="18" charset="0"/>
                <a:cs typeface="Times New Roman" pitchFamily="18" charset="0"/>
                <a:sym typeface="Wingdings" pitchFamily="2" charset="2"/>
              </a:rPr>
              <a:t>, Elena </a:t>
            </a:r>
            <a:r>
              <a:rPr lang="en-GB" sz="2100" b="1" dirty="0" err="1">
                <a:latin typeface="Constantia" pitchFamily="18" charset="0"/>
                <a:cs typeface="Times New Roman" pitchFamily="18" charset="0"/>
                <a:sym typeface="Wingdings" pitchFamily="2" charset="2"/>
              </a:rPr>
              <a:t>Shaposhnikova</a:t>
            </a:r>
            <a:r>
              <a:rPr lang="en-GB" sz="2100" b="1" dirty="0">
                <a:latin typeface="Constantia" pitchFamily="18" charset="0"/>
                <a:cs typeface="Times New Roman" pitchFamily="18" charset="0"/>
                <a:sym typeface="Wingdings" pitchFamily="2" charset="2"/>
              </a:rPr>
              <a:t>, Frank Tecker</a:t>
            </a:r>
          </a:p>
        </p:txBody>
      </p:sp>
    </p:spTree>
    <p:extLst>
      <p:ext uri="{BB962C8B-B14F-4D97-AF65-F5344CB8AC3E}">
        <p14:creationId xmlns:p14="http://schemas.microsoft.com/office/powerpoint/2010/main" val="41368087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92369" y="2704542"/>
            <a:ext cx="8152248" cy="1456040"/>
          </a:xfrm>
          <a:prstGeom prst="rect">
            <a:avLst/>
          </a:prstGeom>
          <a:noFill/>
        </p:spPr>
        <p:txBody>
          <a:bodyPr wrap="square" rtlCol="0">
            <a:spAutoFit/>
          </a:bodyPr>
          <a:lstStyle/>
          <a:p>
            <a:pPr algn="ctr" eaLnBrk="0" fontAlgn="base" hangingPunct="0">
              <a:spcBef>
                <a:spcPct val="50000"/>
              </a:spcBef>
              <a:spcAft>
                <a:spcPct val="0"/>
              </a:spcAft>
            </a:pPr>
            <a:r>
              <a:rPr lang="en-US" sz="4431" b="1" dirty="0">
                <a:solidFill>
                  <a:prstClr val="black"/>
                </a:solidFill>
                <a:latin typeface="Constantia" panose="02030602050306030303" pitchFamily="18" charset="0"/>
              </a:rPr>
              <a:t>Thank you very much            for your attention!</a:t>
            </a:r>
            <a:endParaRPr lang="en-GB" sz="4431" b="1" dirty="0">
              <a:solidFill>
                <a:prstClr val="black"/>
              </a:solidFill>
              <a:latin typeface="Constantia" panose="02030602050306030303" pitchFamily="18" charset="0"/>
            </a:endParaRPr>
          </a:p>
        </p:txBody>
      </p:sp>
    </p:spTree>
    <p:extLst>
      <p:ext uri="{BB962C8B-B14F-4D97-AF65-F5344CB8AC3E}">
        <p14:creationId xmlns:p14="http://schemas.microsoft.com/office/powerpoint/2010/main" val="4172597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Non-linear longitudinal dynamics </a:t>
            </a:r>
          </a:p>
        </p:txBody>
      </p:sp>
    </p:spTree>
    <p:extLst>
      <p:ext uri="{BB962C8B-B14F-4D97-AF65-F5344CB8AC3E}">
        <p14:creationId xmlns:p14="http://schemas.microsoft.com/office/powerpoint/2010/main" val="220639318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References</a:t>
            </a:r>
            <a:endParaRPr lang="en-GB" sz="3200" dirty="0">
              <a:solidFill>
                <a:srgbClr val="1F497D"/>
              </a:solidFill>
              <a:latin typeface="Constantia" pitchFamily="18" charset="0"/>
            </a:endParaRPr>
          </a:p>
        </p:txBody>
      </p:sp>
      <p:sp>
        <p:nvSpPr>
          <p:cNvPr id="3" name="Rectangle 7"/>
          <p:cNvSpPr>
            <a:spLocks noChangeArrowheads="1"/>
          </p:cNvSpPr>
          <p:nvPr/>
        </p:nvSpPr>
        <p:spPr bwMode="auto">
          <a:xfrm>
            <a:off x="539750" y="781050"/>
            <a:ext cx="8063962" cy="838200"/>
          </a:xfrm>
          <a:prstGeom prst="rect">
            <a:avLst/>
          </a:prstGeom>
          <a:noFill/>
          <a:ln w="9525">
            <a:noFill/>
            <a:miter lim="800000"/>
            <a:headEnd/>
            <a:tailEnd/>
          </a:ln>
          <a:effectLst/>
        </p:spPr>
        <p:txBody>
          <a:bodyPr/>
          <a:lstStyle/>
          <a:p>
            <a:pPr marL="342900" indent="-342900">
              <a:spcBef>
                <a:spcPct val="20000"/>
              </a:spcBef>
              <a:buClr>
                <a:schemeClr val="tx1"/>
              </a:buClr>
              <a:buFont typeface="Arial" panose="020B0604020202020204" pitchFamily="34" charset="0"/>
              <a:buChar char="•"/>
            </a:pP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A. Hofmann, Landau damping, CERN-2006-002, 2006, pp. 271-304, </a:t>
            </a:r>
            <a:r>
              <a:rPr lang="en-GB" sz="1600" b="1" dirty="0">
                <a:latin typeface="Constantia" pitchFamily="18" charset="0"/>
                <a:cs typeface="Times New Roman" pitchFamily="18" charset="0"/>
                <a:sym typeface="Wingdings" pitchFamily="2" charset="2"/>
                <a:hlinkClick r:id="rId2"/>
              </a:rPr>
              <a:t>http://cds.cern.ch/record/941315/files/p271.pdf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C. Bovet et al., A selection of formulae and data useful for the design of A.G. </a:t>
            </a:r>
            <a:r>
              <a:rPr lang="en-GB" sz="1600" b="1" dirty="0" err="1">
                <a:latin typeface="Constantia" pitchFamily="18" charset="0"/>
                <a:cs typeface="Times New Roman" pitchFamily="18" charset="0"/>
                <a:sym typeface="Wingdings" pitchFamily="2" charset="2"/>
              </a:rPr>
              <a:t>synchrontrons</a:t>
            </a:r>
            <a:r>
              <a:rPr lang="en-GB" sz="1600" b="1" dirty="0">
                <a:latin typeface="Constantia" pitchFamily="18" charset="0"/>
                <a:cs typeface="Times New Roman" pitchFamily="18" charset="0"/>
                <a:sym typeface="Wingdings" pitchFamily="2" charset="2"/>
              </a:rPr>
              <a:t>, CERN-MPS-SI-INT-DL-70-4, 1970, </a:t>
            </a:r>
            <a:r>
              <a:rPr lang="en-GB" sz="1600" b="1" dirty="0">
                <a:latin typeface="Constantia" pitchFamily="18" charset="0"/>
                <a:cs typeface="Times New Roman" pitchFamily="18" charset="0"/>
                <a:sym typeface="Wingdings" pitchFamily="2" charset="2"/>
                <a:hlinkClick r:id="rId3"/>
              </a:rPr>
              <a:t>http://cds.cern.ch/record/104153/files/cm-p00047617.pdf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G. Dome, Theory of RF Acceleration and RF noise, CERN-1984-015, 1984, pp. 215-253, </a:t>
            </a:r>
            <a:r>
              <a:rPr lang="en-GB" sz="1600" b="1" dirty="0">
                <a:latin typeface="Constantia" pitchFamily="18" charset="0"/>
                <a:cs typeface="Times New Roman" pitchFamily="18" charset="0"/>
                <a:sym typeface="Wingdings" pitchFamily="2" charset="2"/>
                <a:hlinkClick r:id="rId4"/>
              </a:rPr>
              <a:t>http://cds.cern.ch/record/863008/files/p215.pdf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D. </a:t>
            </a:r>
            <a:r>
              <a:rPr lang="en-GB" sz="1600" b="1" dirty="0" err="1">
                <a:latin typeface="Constantia" pitchFamily="18" charset="0"/>
                <a:cs typeface="Times New Roman" pitchFamily="18" charset="0"/>
                <a:sym typeface="Wingdings" pitchFamily="2" charset="2"/>
              </a:rPr>
              <a:t>Quartullo</a:t>
            </a:r>
            <a:r>
              <a:rPr lang="en-GB" sz="1600" b="1" dirty="0">
                <a:latin typeface="Constantia" pitchFamily="18" charset="0"/>
                <a:cs typeface="Times New Roman" pitchFamily="18" charset="0"/>
                <a:sym typeface="Wingdings" pitchFamily="2" charset="2"/>
              </a:rPr>
              <a:t>, E. </a:t>
            </a:r>
            <a:r>
              <a:rPr lang="en-GB" sz="1600" b="1" dirty="0" err="1">
                <a:latin typeface="Constantia" pitchFamily="18" charset="0"/>
                <a:cs typeface="Times New Roman" pitchFamily="18" charset="0"/>
                <a:sym typeface="Wingdings" pitchFamily="2" charset="2"/>
              </a:rPr>
              <a:t>Shaposhnikova</a:t>
            </a:r>
            <a:r>
              <a:rPr lang="en-GB" sz="1600" b="1" dirty="0">
                <a:latin typeface="Constantia" pitchFamily="18" charset="0"/>
                <a:cs typeface="Times New Roman" pitchFamily="18" charset="0"/>
                <a:sym typeface="Wingdings" pitchFamily="2" charset="2"/>
              </a:rPr>
              <a:t>, H. </a:t>
            </a:r>
            <a:r>
              <a:rPr lang="en-GB" sz="1600" b="1" dirty="0" err="1">
                <a:latin typeface="Constantia" pitchFamily="18" charset="0"/>
                <a:cs typeface="Times New Roman" pitchFamily="18" charset="0"/>
                <a:sym typeface="Wingdings" pitchFamily="2" charset="2"/>
              </a:rPr>
              <a:t>Timko</a:t>
            </a:r>
            <a:r>
              <a:rPr lang="en-GB" sz="1600" b="1" dirty="0">
                <a:latin typeface="Constantia" pitchFamily="18" charset="0"/>
                <a:cs typeface="Times New Roman" pitchFamily="18" charset="0"/>
                <a:sym typeface="Wingdings" pitchFamily="2" charset="2"/>
              </a:rPr>
              <a:t>, Controlled longitudinal emittance blow-up using band-limited phase noise in CERN PSB, J. Phys. : Conf. Ser. 874 012066, </a:t>
            </a:r>
            <a:r>
              <a:rPr lang="en-GB" sz="1600" b="1" dirty="0">
                <a:latin typeface="Constantia" pitchFamily="18" charset="0"/>
                <a:cs typeface="Times New Roman" pitchFamily="18" charset="0"/>
                <a:sym typeface="Wingdings" pitchFamily="2" charset="2"/>
                <a:hlinkClick r:id="rId5"/>
              </a:rPr>
              <a:t>http://iopscience.iop.org/article/10.1088/1742-6596/874/1/012066</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r>
              <a:rPr lang="en-GB" sz="1600" b="1" dirty="0">
                <a:latin typeface="Constantia" pitchFamily="18" charset="0"/>
                <a:cs typeface="Times New Roman" pitchFamily="18" charset="0"/>
                <a:sym typeface="Wingdings" pitchFamily="2" charset="2"/>
              </a:rPr>
              <a:t>F. Tecker, Longitudinal beam dynamics, CERN-2014-009, 2006, pp. 1-21, </a:t>
            </a:r>
            <a:r>
              <a:rPr lang="en-GB" sz="1600" b="1" dirty="0">
                <a:latin typeface="Constantia" pitchFamily="18" charset="0"/>
                <a:cs typeface="Times New Roman" pitchFamily="18" charset="0"/>
                <a:sym typeface="Wingdings" pitchFamily="2" charset="2"/>
                <a:hlinkClick r:id="rId6"/>
              </a:rPr>
              <a:t>http://cds.cern.ch/record/1982417/files/1-21%20Tecker.pdf</a:t>
            </a:r>
            <a:endParaRPr lang="en-GB" sz="1600" b="1" dirty="0">
              <a:latin typeface="Constantia" pitchFamily="18" charset="0"/>
              <a:cs typeface="Times New Roman" pitchFamily="18" charset="0"/>
              <a:sym typeface="Wingdings" pitchFamily="2" charset="2"/>
            </a:endParaRPr>
          </a:p>
          <a:p>
            <a:pPr marL="342900" indent="-342900">
              <a:spcBef>
                <a:spcPct val="20000"/>
              </a:spcBef>
              <a:buClr>
                <a:schemeClr val="tx1"/>
              </a:buClr>
              <a:buFont typeface="Arial" panose="020B0604020202020204" pitchFamily="34" charset="0"/>
              <a:buChar char="•"/>
            </a:pPr>
            <a:endParaRPr lang="en-GB" sz="1600" b="1" dirty="0">
              <a:latin typeface="Constantia" pitchFamily="18" charset="0"/>
              <a:cs typeface="Times New Roman" pitchFamily="18" charset="0"/>
              <a:sym typeface="Wingdings" pitchFamily="2" charset="2"/>
            </a:endParaRPr>
          </a:p>
        </p:txBody>
      </p:sp>
    </p:spTree>
    <p:extLst>
      <p:ext uri="{BB962C8B-B14F-4D97-AF65-F5344CB8AC3E}">
        <p14:creationId xmlns:p14="http://schemas.microsoft.com/office/powerpoint/2010/main" val="1271660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2514600"/>
            <a:ext cx="9144000" cy="18288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US" sz="4800" b="1" dirty="0">
                <a:solidFill>
                  <a:srgbClr val="1F497D"/>
                </a:solidFill>
                <a:latin typeface="Constantia" pitchFamily="18" charset="0"/>
              </a:rPr>
              <a:t>Spare slides</a:t>
            </a:r>
          </a:p>
        </p:txBody>
      </p:sp>
    </p:spTree>
    <p:extLst>
      <p:ext uri="{BB962C8B-B14F-4D97-AF65-F5344CB8AC3E}">
        <p14:creationId xmlns:p14="http://schemas.microsoft.com/office/powerpoint/2010/main" val="17461886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4633" y="2982670"/>
            <a:ext cx="1343742" cy="71241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7851" y="4191977"/>
            <a:ext cx="1707927" cy="680740"/>
          </a:xfrm>
          <a:prstGeom prst="rect">
            <a:avLst/>
          </a:prstGeom>
        </p:spPr>
      </p:pic>
      <p:sp>
        <p:nvSpPr>
          <p:cNvPr id="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eaLnBrk="1" fontAlgn="auto" hangingPunct="1">
              <a:spcBef>
                <a:spcPct val="0"/>
              </a:spcBef>
              <a:spcAft>
                <a:spcPts val="0"/>
              </a:spcAft>
            </a:pPr>
            <a:r>
              <a:rPr lang="en-GB" sz="3200" b="1" dirty="0">
                <a:solidFill>
                  <a:srgbClr val="1F497D"/>
                </a:solidFill>
                <a:latin typeface="Constantia" pitchFamily="18" charset="0"/>
              </a:rPr>
              <a:t>Stationary bucket in normalized coordinates </a:t>
            </a:r>
            <a:endParaRPr lang="en-GB" sz="3200" dirty="0">
              <a:solidFill>
                <a:srgbClr val="1F497D"/>
              </a:solidFill>
              <a:latin typeface="Constantia" pitchFamily="18" charset="0"/>
            </a:endParaRPr>
          </a:p>
        </p:txBody>
      </p:sp>
      <p:sp>
        <p:nvSpPr>
          <p:cNvPr id="26" name="Rectangle 7"/>
          <p:cNvSpPr>
            <a:spLocks noChangeArrowheads="1"/>
          </p:cNvSpPr>
          <p:nvPr/>
        </p:nvSpPr>
        <p:spPr bwMode="auto">
          <a:xfrm>
            <a:off x="539750" y="904240"/>
            <a:ext cx="8185150"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bucket properties become independent from accelerator parameters</a:t>
            </a:r>
          </a:p>
          <a:p>
            <a:pPr marL="342900" indent="-342900">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Significant simplification of equations, </a:t>
            </a:r>
            <a:r>
              <a:rPr lang="en-GB" sz="2100" b="1" dirty="0">
                <a:solidFill>
                  <a:srgbClr val="1F497D"/>
                </a:solidFill>
                <a:latin typeface="Constantia" pitchFamily="18" charset="0"/>
                <a:cs typeface="Times New Roman" pitchFamily="18" charset="0"/>
                <a:sym typeface="Wingdings" pitchFamily="2" charset="2"/>
              </a:rPr>
              <a:t>easy to use</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solidFill>
                  <a:srgbClr val="FF0000"/>
                </a:solidFill>
                <a:latin typeface="Constantia" pitchFamily="18" charset="0"/>
                <a:cs typeface="Times New Roman" pitchFamily="18" charset="0"/>
                <a:sym typeface="Wingdings" pitchFamily="2" charset="2"/>
              </a:rPr>
              <a:t>Exception:</a:t>
            </a:r>
            <a:r>
              <a:rPr lang="en-GB" sz="2100" b="1" dirty="0">
                <a:latin typeface="Constantia" pitchFamily="18" charset="0"/>
                <a:cs typeface="Times New Roman" pitchFamily="18" charset="0"/>
                <a:sym typeface="Wingdings" pitchFamily="2" charset="2"/>
              </a:rPr>
              <a:t> </a:t>
            </a:r>
            <a:r>
              <a:rPr lang="en-GB" sz="2100" b="1" dirty="0">
                <a:solidFill>
                  <a:srgbClr val="C0504D"/>
                </a:solidFill>
                <a:latin typeface="Constantia" pitchFamily="18" charset="0"/>
                <a:cs typeface="Times New Roman" pitchFamily="18" charset="0"/>
                <a:sym typeface="Wingdings" pitchFamily="2" charset="2"/>
              </a:rPr>
              <a:t>conservation of longitudinal phase space</a:t>
            </a: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lgn="l">
              <a:spcBef>
                <a:spcPct val="20000"/>
              </a:spcBef>
              <a:buClr>
                <a:schemeClr val="tx1"/>
              </a:buCl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Arial" panose="020B0604020202020204" pitchFamily="34" charset="0"/>
              <a:buChar char="•"/>
            </a:pPr>
            <a:endParaRPr lang="en-GB" sz="2400" b="1" dirty="0">
              <a:latin typeface="Constantia" pitchFamily="18" charset="0"/>
              <a:cs typeface="Times New Roman" pitchFamily="18" charset="0"/>
              <a:sym typeface="Wingdings" pitchFamily="2" charset="2"/>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301" y="2654300"/>
            <a:ext cx="4571998" cy="3046094"/>
          </a:xfrm>
          <a:prstGeom prst="rect">
            <a:avLst/>
          </a:prstGeom>
        </p:spPr>
      </p:pic>
      <p:sp>
        <p:nvSpPr>
          <p:cNvPr id="4" name="TextBox 3"/>
          <p:cNvSpPr txBox="1"/>
          <p:nvPr/>
        </p:nvSpPr>
        <p:spPr>
          <a:xfrm>
            <a:off x="1384300" y="2284968"/>
            <a:ext cx="3357394" cy="369332"/>
          </a:xfrm>
          <a:prstGeom prst="rect">
            <a:avLst/>
          </a:prstGeom>
          <a:noFill/>
        </p:spPr>
        <p:txBody>
          <a:bodyPr wrap="none" rtlCol="0">
            <a:spAutoFit/>
          </a:bodyPr>
          <a:lstStyle/>
          <a:p>
            <a:r>
              <a:rPr lang="en-GB" b="1" dirty="0">
                <a:latin typeface="Constantia" panose="02030602050306030303" pitchFamily="18" charset="0"/>
              </a:rPr>
              <a:t>Example of stationary bucket</a:t>
            </a:r>
          </a:p>
        </p:txBody>
      </p:sp>
      <p:sp>
        <p:nvSpPr>
          <p:cNvPr id="27" name="Rectangle 7"/>
          <p:cNvSpPr>
            <a:spLocks noChangeArrowheads="1"/>
          </p:cNvSpPr>
          <p:nvPr/>
        </p:nvSpPr>
        <p:spPr bwMode="auto">
          <a:xfrm>
            <a:off x="5165725" y="2545834"/>
            <a:ext cx="3978275" cy="838200"/>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Bucket height</a:t>
            </a: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endParaRPr lang="en-GB" sz="2100" b="1" dirty="0">
              <a:latin typeface="Constantia" pitchFamily="18" charset="0"/>
              <a:cs typeface="Times New Roman" pitchFamily="18" charset="0"/>
              <a:sym typeface="Wingdings" pitchFamily="2" charset="2"/>
            </a:endParaRPr>
          </a:p>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Bucket area</a:t>
            </a:r>
          </a:p>
        </p:txBody>
      </p:sp>
    </p:spTree>
    <p:extLst>
      <p:ext uri="{BB962C8B-B14F-4D97-AF65-F5344CB8AC3E}">
        <p14:creationId xmlns:p14="http://schemas.microsoft.com/office/powerpoint/2010/main" val="3909631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948" y="538422"/>
            <a:ext cx="7808400" cy="2248819"/>
          </a:xfrm>
          <a:prstGeom prst="rect">
            <a:avLst/>
          </a:prstGeom>
        </p:spPr>
      </p:pic>
      <p:pic>
        <p:nvPicPr>
          <p:cNvPr id="1029" name="Picture 5" descr="C:\Heiko\Presentations\2014-11_RFUpgradesHB2014\2012-01_LHCBeamSlides\LHC25\foursplitb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2123" y="2958726"/>
            <a:ext cx="2952345" cy="290436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Heiko\Presentations\2014-11_RFUpgradesHB2014\2012-01_LHCBeamSlides\LHC25\inj2all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2923" y="2962049"/>
            <a:ext cx="3058957" cy="2944246"/>
          </a:xfrm>
          <a:prstGeom prst="rect">
            <a:avLst/>
          </a:prstGeom>
          <a:noFill/>
          <a:extLst>
            <a:ext uri="{909E8E84-426E-40DD-AFC4-6F175D3DCCD1}">
              <a14:hiddenFill xmlns:a14="http://schemas.microsoft.com/office/drawing/2010/main">
                <a:solidFill>
                  <a:srgbClr val="FFFFFF"/>
                </a:solidFill>
              </a14:hiddenFill>
            </a:ext>
          </a:extLst>
        </p:spPr>
      </p:pic>
      <p:sp>
        <p:nvSpPr>
          <p:cNvPr id="10246" name="Text Box 6"/>
          <p:cNvSpPr txBox="1">
            <a:spLocks noChangeArrowheads="1"/>
          </p:cNvSpPr>
          <p:nvPr/>
        </p:nvSpPr>
        <p:spPr bwMode="auto">
          <a:xfrm>
            <a:off x="562708" y="2640269"/>
            <a:ext cx="3295650" cy="333809"/>
          </a:xfrm>
          <a:prstGeom prst="rect">
            <a:avLst/>
          </a:prstGeom>
          <a:noFill/>
          <a:ln w="9525">
            <a:noFill/>
            <a:miter lim="800000"/>
            <a:headEnd/>
            <a:tailEnd/>
          </a:ln>
        </p:spPr>
        <p:txBody>
          <a:bodyPr>
            <a:spAutoFit/>
          </a:bodyPr>
          <a:lstStyle/>
          <a:p>
            <a:r>
              <a:rPr lang="en-US" sz="1569" b="1" dirty="0">
                <a:latin typeface="Constantia" pitchFamily="18" charset="0"/>
              </a:rPr>
              <a:t>Triple splitting at </a:t>
            </a:r>
            <a:r>
              <a:rPr lang="en-US" sz="1569" b="1" dirty="0" err="1">
                <a:latin typeface="Constantia" pitchFamily="18" charset="0"/>
              </a:rPr>
              <a:t>E</a:t>
            </a:r>
            <a:r>
              <a:rPr lang="en-US" sz="1569" b="1" baseline="-25000" dirty="0" err="1">
                <a:latin typeface="Constantia" pitchFamily="18" charset="0"/>
              </a:rPr>
              <a:t>kin</a:t>
            </a:r>
            <a:r>
              <a:rPr lang="en-US" sz="1569" b="1" dirty="0">
                <a:latin typeface="Constantia" pitchFamily="18" charset="0"/>
              </a:rPr>
              <a:t> = 2.5 </a:t>
            </a:r>
            <a:r>
              <a:rPr lang="en-US" sz="1569" b="1" dirty="0" err="1">
                <a:latin typeface="Constantia" pitchFamily="18" charset="0"/>
              </a:rPr>
              <a:t>GeV</a:t>
            </a:r>
            <a:endParaRPr lang="en-US" sz="1569" b="1" dirty="0">
              <a:latin typeface="Constantia" pitchFamily="18" charset="0"/>
            </a:endParaRPr>
          </a:p>
        </p:txBody>
      </p:sp>
      <p:sp>
        <p:nvSpPr>
          <p:cNvPr id="10247" name="Text Box 7"/>
          <p:cNvSpPr txBox="1">
            <a:spLocks noChangeArrowheads="1"/>
          </p:cNvSpPr>
          <p:nvPr/>
        </p:nvSpPr>
        <p:spPr bwMode="auto">
          <a:xfrm>
            <a:off x="5323745" y="2640269"/>
            <a:ext cx="3165231" cy="333809"/>
          </a:xfrm>
          <a:prstGeom prst="rect">
            <a:avLst/>
          </a:prstGeom>
          <a:noFill/>
          <a:ln w="9525">
            <a:noFill/>
            <a:miter lim="800000"/>
            <a:headEnd/>
            <a:tailEnd/>
          </a:ln>
        </p:spPr>
        <p:txBody>
          <a:bodyPr>
            <a:spAutoFit/>
          </a:bodyPr>
          <a:lstStyle/>
          <a:p>
            <a:pPr algn="l"/>
            <a:r>
              <a:rPr lang="en-US" sz="1569" b="1" dirty="0">
                <a:latin typeface="Constantia" pitchFamily="18" charset="0"/>
              </a:rPr>
              <a:t>Split in four at flat top energy</a:t>
            </a:r>
          </a:p>
        </p:txBody>
      </p:sp>
      <p:sp>
        <p:nvSpPr>
          <p:cNvPr id="10248" name="Text Box 8"/>
          <p:cNvSpPr txBox="1">
            <a:spLocks noChangeArrowheads="1"/>
          </p:cNvSpPr>
          <p:nvPr/>
        </p:nvSpPr>
        <p:spPr bwMode="auto">
          <a:xfrm rot="-5400000">
            <a:off x="6886576" y="4681871"/>
            <a:ext cx="1195754" cy="348109"/>
          </a:xfrm>
          <a:prstGeom prst="rect">
            <a:avLst/>
          </a:prstGeom>
          <a:noFill/>
          <a:ln w="9525">
            <a:noFill/>
            <a:miter lim="800000"/>
            <a:headEnd/>
            <a:tailEnd/>
          </a:ln>
        </p:spPr>
        <p:txBody>
          <a:bodyPr>
            <a:spAutoFit/>
          </a:bodyPr>
          <a:lstStyle/>
          <a:p>
            <a:pPr algn="l"/>
            <a:r>
              <a:rPr lang="en-US" sz="1662" b="1" dirty="0">
                <a:latin typeface="Constantia" pitchFamily="18" charset="0"/>
              </a:rPr>
              <a:t>26 </a:t>
            </a:r>
            <a:r>
              <a:rPr lang="en-US" sz="1662" b="1" dirty="0" err="1">
                <a:latin typeface="Constantia" pitchFamily="18" charset="0"/>
              </a:rPr>
              <a:t>GeV</a:t>
            </a:r>
            <a:r>
              <a:rPr lang="en-US" sz="1662" b="1" dirty="0">
                <a:latin typeface="Constantia" pitchFamily="18" charset="0"/>
              </a:rPr>
              <a:t>/c</a:t>
            </a:r>
          </a:p>
        </p:txBody>
      </p:sp>
      <p:sp>
        <p:nvSpPr>
          <p:cNvPr id="10249" name="Text Box 9"/>
          <p:cNvSpPr txBox="1">
            <a:spLocks noChangeArrowheads="1"/>
          </p:cNvSpPr>
          <p:nvPr/>
        </p:nvSpPr>
        <p:spPr bwMode="auto">
          <a:xfrm rot="-5400000">
            <a:off x="2899234" y="4109192"/>
            <a:ext cx="2250832" cy="348109"/>
          </a:xfrm>
          <a:prstGeom prst="rect">
            <a:avLst/>
          </a:prstGeom>
          <a:noFill/>
          <a:ln w="9525">
            <a:noFill/>
            <a:miter lim="800000"/>
            <a:headEnd/>
            <a:tailEnd/>
          </a:ln>
        </p:spPr>
        <p:txBody>
          <a:bodyPr wrap="square">
            <a:spAutoFit/>
          </a:bodyPr>
          <a:lstStyle/>
          <a:p>
            <a:r>
              <a:rPr lang="en-US" sz="1662" b="1" i="1" dirty="0" err="1">
                <a:latin typeface="Constantia" pitchFamily="18" charset="0"/>
              </a:rPr>
              <a:t>E</a:t>
            </a:r>
            <a:r>
              <a:rPr lang="en-US" sz="1662" b="1" baseline="-25000" dirty="0" err="1">
                <a:latin typeface="Constantia" pitchFamily="18" charset="0"/>
              </a:rPr>
              <a:t>kin</a:t>
            </a:r>
            <a:r>
              <a:rPr lang="en-US" sz="1662" b="1" dirty="0">
                <a:latin typeface="Constantia" pitchFamily="18" charset="0"/>
              </a:rPr>
              <a:t> = 2.5 </a:t>
            </a:r>
            <a:r>
              <a:rPr lang="en-US" sz="1662" b="1" dirty="0" err="1">
                <a:latin typeface="Constantia" pitchFamily="18" charset="0"/>
              </a:rPr>
              <a:t>GeV</a:t>
            </a:r>
            <a:endParaRPr lang="en-US" sz="1662" b="1" dirty="0">
              <a:latin typeface="Constantia" pitchFamily="18" charset="0"/>
            </a:endParaRPr>
          </a:p>
        </p:txBody>
      </p:sp>
      <p:sp>
        <p:nvSpPr>
          <p:cNvPr id="10250" name="AutoShape 10"/>
          <p:cNvSpPr>
            <a:spLocks noChangeArrowheads="1"/>
          </p:cNvSpPr>
          <p:nvPr/>
        </p:nvSpPr>
        <p:spPr bwMode="auto">
          <a:xfrm rot="5400000">
            <a:off x="844061" y="5127307"/>
            <a:ext cx="562708" cy="562708"/>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10251" name="Text Box 11"/>
          <p:cNvSpPr txBox="1">
            <a:spLocks noChangeArrowheads="1"/>
          </p:cNvSpPr>
          <p:nvPr/>
        </p:nvSpPr>
        <p:spPr bwMode="auto">
          <a:xfrm rot="-5400000">
            <a:off x="63745" y="4079355"/>
            <a:ext cx="1688123" cy="404854"/>
          </a:xfrm>
          <a:prstGeom prst="rect">
            <a:avLst/>
          </a:prstGeom>
          <a:noFill/>
          <a:ln w="9525">
            <a:noFill/>
            <a:miter lim="800000"/>
            <a:headEnd/>
            <a:tailEnd/>
          </a:ln>
        </p:spPr>
        <p:txBody>
          <a:bodyPr>
            <a:spAutoFit/>
          </a:bodyPr>
          <a:lstStyle/>
          <a:p>
            <a:pPr algn="l"/>
            <a:r>
              <a:rPr lang="en-US" sz="2031" b="1" dirty="0">
                <a:latin typeface="Constantia" pitchFamily="18" charset="0"/>
              </a:rPr>
              <a:t>2</a:t>
            </a:r>
            <a:r>
              <a:rPr lang="en-US" sz="2031" b="1" baseline="30000" dirty="0">
                <a:latin typeface="Constantia" pitchFamily="18" charset="0"/>
              </a:rPr>
              <a:t>nd</a:t>
            </a:r>
            <a:r>
              <a:rPr lang="en-US" sz="2031" b="1" dirty="0">
                <a:latin typeface="Constantia" pitchFamily="18" charset="0"/>
              </a:rPr>
              <a:t> injection</a:t>
            </a:r>
          </a:p>
        </p:txBody>
      </p:sp>
      <p:sp>
        <p:nvSpPr>
          <p:cNvPr id="10253" name="Rectangle 13"/>
          <p:cNvSpPr>
            <a:spLocks noChangeArrowheads="1"/>
          </p:cNvSpPr>
          <p:nvPr/>
        </p:nvSpPr>
        <p:spPr bwMode="auto">
          <a:xfrm>
            <a:off x="503238" y="5865559"/>
            <a:ext cx="8229795" cy="422031"/>
          </a:xfrm>
          <a:prstGeom prst="rect">
            <a:avLst/>
          </a:prstGeom>
          <a:noFill/>
          <a:ln w="9525">
            <a:noFill/>
            <a:miter lim="800000"/>
            <a:headEnd/>
            <a:tailEnd/>
          </a:ln>
        </p:spPr>
        <p:txBody>
          <a:bodyPr/>
          <a:lstStyle/>
          <a:p>
            <a:pPr marL="313600" indent="-313600">
              <a:spcBef>
                <a:spcPct val="20000"/>
              </a:spcBef>
              <a:buFont typeface="Arial" panose="020B0604020202020204" pitchFamily="34" charset="0"/>
              <a:buChar char="•"/>
            </a:pPr>
            <a:r>
              <a:rPr lang="en-GB" b="1" dirty="0">
                <a:latin typeface="Constantia" pitchFamily="18" charset="0"/>
                <a:sym typeface="Wingdings" pitchFamily="2" charset="2"/>
              </a:rPr>
              <a:t>Non-linear RF allows to control all longitudinal parameters</a:t>
            </a:r>
          </a:p>
          <a:p>
            <a:pPr marL="285750" indent="-285750">
              <a:spcBef>
                <a:spcPct val="20000"/>
              </a:spcBef>
              <a:buFont typeface="Symbol" panose="05050102010706020507" pitchFamily="18" charset="2"/>
              <a:buChar char="®"/>
            </a:pPr>
            <a:r>
              <a:rPr lang="en-GB" b="1" dirty="0">
                <a:solidFill>
                  <a:srgbClr val="1F497D"/>
                </a:solidFill>
                <a:latin typeface="Constantia" pitchFamily="18" charset="0"/>
                <a:sym typeface="Wingdings" pitchFamily="2" charset="2"/>
              </a:rPr>
              <a:t>Number of bunches, bunch length and emittance, longitudinal stability</a:t>
            </a:r>
          </a:p>
          <a:p>
            <a:pPr marL="313600" indent="-313600">
              <a:spcBef>
                <a:spcPct val="20000"/>
              </a:spcBef>
            </a:pPr>
            <a:endParaRPr lang="en-GB" b="1" dirty="0">
              <a:latin typeface="Constantia" pitchFamily="18" charset="0"/>
              <a:sym typeface="Wingdings" pitchFamily="2" charset="2"/>
            </a:endParaRPr>
          </a:p>
        </p:txBody>
      </p:sp>
      <p:sp>
        <p:nvSpPr>
          <p:cNvPr id="10254" name="Text Box 14"/>
          <p:cNvSpPr txBox="1">
            <a:spLocks noChangeArrowheads="1"/>
          </p:cNvSpPr>
          <p:nvPr/>
        </p:nvSpPr>
        <p:spPr bwMode="auto">
          <a:xfrm>
            <a:off x="3024554" y="1475730"/>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7</a:t>
            </a:r>
          </a:p>
        </p:txBody>
      </p:sp>
      <p:sp>
        <p:nvSpPr>
          <p:cNvPr id="10255" name="Text Box 15"/>
          <p:cNvSpPr txBox="1">
            <a:spLocks noChangeArrowheads="1"/>
          </p:cNvSpPr>
          <p:nvPr/>
        </p:nvSpPr>
        <p:spPr bwMode="auto">
          <a:xfrm>
            <a:off x="6963508" y="670788"/>
            <a:ext cx="1547446" cy="603883"/>
          </a:xfrm>
          <a:prstGeom prst="rect">
            <a:avLst/>
          </a:prstGeom>
          <a:noFill/>
          <a:ln w="9525">
            <a:noFill/>
            <a:miter lim="800000"/>
            <a:headEnd/>
            <a:tailEnd/>
          </a:ln>
        </p:spPr>
        <p:txBody>
          <a:bodyPr wrap="square">
            <a:spAutoFit/>
          </a:bodyPr>
          <a:lstStyle/>
          <a:p>
            <a:pPr algn="l"/>
            <a:r>
              <a:rPr lang="en-US" sz="1662" b="1" dirty="0">
                <a:latin typeface="Constantia" pitchFamily="18" charset="0"/>
              </a:rPr>
              <a:t>Eject 72 bunches</a:t>
            </a:r>
          </a:p>
        </p:txBody>
      </p:sp>
      <p:sp>
        <p:nvSpPr>
          <p:cNvPr id="10257" name="Text Box 17"/>
          <p:cNvSpPr txBox="1">
            <a:spLocks noChangeArrowheads="1"/>
          </p:cNvSpPr>
          <p:nvPr/>
        </p:nvSpPr>
        <p:spPr bwMode="auto">
          <a:xfrm>
            <a:off x="1055077" y="765592"/>
            <a:ext cx="2180492" cy="348109"/>
          </a:xfrm>
          <a:prstGeom prst="rect">
            <a:avLst/>
          </a:prstGeom>
          <a:noFill/>
          <a:ln w="9525">
            <a:noFill/>
            <a:miter lim="800000"/>
            <a:headEnd/>
            <a:tailEnd/>
          </a:ln>
        </p:spPr>
        <p:txBody>
          <a:bodyPr>
            <a:spAutoFit/>
          </a:bodyPr>
          <a:lstStyle/>
          <a:p>
            <a:pPr algn="ctr"/>
            <a:r>
              <a:rPr lang="en-US" sz="1662" b="1" dirty="0">
                <a:latin typeface="Constantia" pitchFamily="18" charset="0"/>
              </a:rPr>
              <a:t>Inject 4+2 bunches</a:t>
            </a:r>
          </a:p>
        </p:txBody>
      </p:sp>
      <p:sp>
        <p:nvSpPr>
          <p:cNvPr id="10258" name="Line 18"/>
          <p:cNvSpPr>
            <a:spLocks noChangeShapeType="1"/>
          </p:cNvSpPr>
          <p:nvPr/>
        </p:nvSpPr>
        <p:spPr bwMode="auto">
          <a:xfrm rot="10800000" flipV="1">
            <a:off x="5064368" y="1610095"/>
            <a:ext cx="0" cy="357554"/>
          </a:xfrm>
          <a:prstGeom prst="line">
            <a:avLst/>
          </a:prstGeom>
          <a:noFill/>
          <a:ln w="31750">
            <a:solidFill>
              <a:schemeClr val="tx1"/>
            </a:solidFill>
            <a:round/>
            <a:headEnd/>
            <a:tailEnd type="triangle" w="med" len="lg"/>
          </a:ln>
        </p:spPr>
        <p:txBody>
          <a:bodyPr/>
          <a:lstStyle/>
          <a:p>
            <a:endParaRPr lang="en-US" sz="1662">
              <a:latin typeface="Constantia" pitchFamily="18" charset="0"/>
            </a:endParaRPr>
          </a:p>
        </p:txBody>
      </p:sp>
      <p:sp>
        <p:nvSpPr>
          <p:cNvPr id="10259" name="Text Box 19"/>
          <p:cNvSpPr txBox="1">
            <a:spLocks noChangeArrowheads="1"/>
          </p:cNvSpPr>
          <p:nvPr/>
        </p:nvSpPr>
        <p:spPr bwMode="auto">
          <a:xfrm>
            <a:off x="4853354" y="1258403"/>
            <a:ext cx="492369" cy="390748"/>
          </a:xfrm>
          <a:prstGeom prst="rect">
            <a:avLst/>
          </a:prstGeom>
          <a:noFill/>
          <a:ln w="9525">
            <a:noFill/>
            <a:miter lim="800000"/>
            <a:headEnd/>
            <a:tailEnd/>
          </a:ln>
        </p:spPr>
        <p:txBody>
          <a:bodyPr>
            <a:spAutoFit/>
          </a:bodyPr>
          <a:lstStyle/>
          <a:p>
            <a:pPr algn="ctr"/>
            <a:r>
              <a:rPr lang="en-US" sz="1939" b="1" dirty="0" err="1">
                <a:latin typeface="Symbol" pitchFamily="18" charset="2"/>
              </a:rPr>
              <a:t>g</a:t>
            </a:r>
            <a:r>
              <a:rPr lang="en-US" sz="1939" b="1" baseline="-25000" dirty="0" err="1">
                <a:latin typeface="Constantia" pitchFamily="18" charset="0"/>
              </a:rPr>
              <a:t>tr</a:t>
            </a:r>
            <a:endParaRPr lang="en-US" sz="1939" b="1" baseline="-25000" dirty="0">
              <a:latin typeface="Constantia" pitchFamily="18" charset="0"/>
            </a:endParaRPr>
          </a:p>
        </p:txBody>
      </p:sp>
      <p:sp>
        <p:nvSpPr>
          <p:cNvPr id="10260" name="Text Box 21"/>
          <p:cNvSpPr txBox="1">
            <a:spLocks noChangeArrowheads="1"/>
          </p:cNvSpPr>
          <p:nvPr/>
        </p:nvSpPr>
        <p:spPr bwMode="auto">
          <a:xfrm>
            <a:off x="924975" y="1196798"/>
            <a:ext cx="2180492" cy="319639"/>
          </a:xfrm>
          <a:prstGeom prst="rect">
            <a:avLst/>
          </a:prstGeom>
          <a:noFill/>
          <a:ln w="9525">
            <a:noFill/>
            <a:miter lim="800000"/>
            <a:headEnd/>
            <a:tailEnd/>
          </a:ln>
        </p:spPr>
        <p:txBody>
          <a:bodyPr>
            <a:spAutoFit/>
          </a:bodyPr>
          <a:lstStyle/>
          <a:p>
            <a:pPr algn="ctr"/>
            <a:r>
              <a:rPr lang="en-US" sz="1477" b="1" dirty="0">
                <a:solidFill>
                  <a:schemeClr val="bg2"/>
                </a:solidFill>
                <a:latin typeface="Constantia" pitchFamily="18" charset="0"/>
              </a:rPr>
              <a:t>Controlled blow-ups</a:t>
            </a:r>
          </a:p>
        </p:txBody>
      </p:sp>
      <p:sp>
        <p:nvSpPr>
          <p:cNvPr id="10261" name="Line 22"/>
          <p:cNvSpPr>
            <a:spLocks noChangeShapeType="1"/>
          </p:cNvSpPr>
          <p:nvPr/>
        </p:nvSpPr>
        <p:spPr bwMode="auto">
          <a:xfrm flipV="1">
            <a:off x="2963008" y="1149968"/>
            <a:ext cx="808892" cy="167054"/>
          </a:xfrm>
          <a:prstGeom prst="line">
            <a:avLst/>
          </a:prstGeom>
          <a:noFill/>
          <a:ln w="31750">
            <a:solidFill>
              <a:schemeClr val="bg2"/>
            </a:solidFill>
            <a:round/>
            <a:headEnd/>
            <a:tailEnd type="triangle" w="med" len="lg"/>
          </a:ln>
        </p:spPr>
        <p:txBody>
          <a:bodyPr/>
          <a:lstStyle/>
          <a:p>
            <a:endParaRPr lang="en-US" sz="1662">
              <a:latin typeface="Constantia" pitchFamily="18" charset="0"/>
            </a:endParaRPr>
          </a:p>
        </p:txBody>
      </p:sp>
      <p:sp>
        <p:nvSpPr>
          <p:cNvPr id="10262" name="Text Box 23"/>
          <p:cNvSpPr txBox="1">
            <a:spLocks noChangeArrowheads="1"/>
          </p:cNvSpPr>
          <p:nvPr/>
        </p:nvSpPr>
        <p:spPr bwMode="auto">
          <a:xfrm rot="-5400000">
            <a:off x="6286473" y="1537672"/>
            <a:ext cx="984738" cy="376385"/>
          </a:xfrm>
          <a:prstGeom prst="rect">
            <a:avLst/>
          </a:prstGeom>
          <a:noFill/>
          <a:ln w="9525">
            <a:noFill/>
            <a:miter lim="800000"/>
            <a:headEnd/>
            <a:tailEnd/>
          </a:ln>
        </p:spPr>
        <p:txBody>
          <a:bodyPr>
            <a:spAutoFit/>
          </a:bodyPr>
          <a:lstStyle/>
          <a:p>
            <a:r>
              <a:rPr lang="en-US" sz="1846" b="1" i="1" dirty="0">
                <a:latin typeface="Constantia" pitchFamily="18" charset="0"/>
              </a:rPr>
              <a:t>h</a:t>
            </a:r>
            <a:r>
              <a:rPr lang="en-US" sz="1846" b="1" dirty="0">
                <a:latin typeface="Constantia" pitchFamily="18" charset="0"/>
              </a:rPr>
              <a:t> = 84</a:t>
            </a:r>
          </a:p>
        </p:txBody>
      </p:sp>
      <p:sp>
        <p:nvSpPr>
          <p:cNvPr id="10263" name="Line 24"/>
          <p:cNvSpPr>
            <a:spLocks noChangeShapeType="1"/>
          </p:cNvSpPr>
          <p:nvPr/>
        </p:nvSpPr>
        <p:spPr bwMode="auto">
          <a:xfrm flipH="1">
            <a:off x="6666768" y="969095"/>
            <a:ext cx="367079" cy="167686"/>
          </a:xfrm>
          <a:prstGeom prst="line">
            <a:avLst/>
          </a:prstGeom>
          <a:noFill/>
          <a:ln w="31750">
            <a:solidFill>
              <a:schemeClr val="tx1"/>
            </a:solidFill>
            <a:round/>
            <a:headEnd/>
            <a:tailEnd type="triangle" w="med" len="lg"/>
          </a:ln>
        </p:spPr>
        <p:txBody>
          <a:bodyPr/>
          <a:lstStyle/>
          <a:p>
            <a:endParaRPr lang="en-US" sz="1662" dirty="0">
              <a:latin typeface="Constantia" pitchFamily="18" charset="0"/>
            </a:endParaRPr>
          </a:p>
        </p:txBody>
      </p:sp>
      <p:sp>
        <p:nvSpPr>
          <p:cNvPr id="10264" name="Text Box 28"/>
          <p:cNvSpPr txBox="1">
            <a:spLocks noChangeArrowheads="1"/>
          </p:cNvSpPr>
          <p:nvPr/>
        </p:nvSpPr>
        <p:spPr bwMode="auto">
          <a:xfrm>
            <a:off x="4000051" y="1105051"/>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21</a:t>
            </a:r>
          </a:p>
        </p:txBody>
      </p:sp>
      <p:sp>
        <p:nvSpPr>
          <p:cNvPr id="10267" name="AutoShape 31"/>
          <p:cNvSpPr>
            <a:spLocks noChangeArrowheads="1"/>
          </p:cNvSpPr>
          <p:nvPr/>
        </p:nvSpPr>
        <p:spPr bwMode="auto">
          <a:xfrm rot="2160000">
            <a:off x="4098135" y="2288572"/>
            <a:ext cx="281354" cy="633046"/>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10268" name="AutoShape 32"/>
          <p:cNvSpPr>
            <a:spLocks noChangeArrowheads="1"/>
          </p:cNvSpPr>
          <p:nvPr/>
        </p:nvSpPr>
        <p:spPr bwMode="auto">
          <a:xfrm>
            <a:off x="5134708" y="2288572"/>
            <a:ext cx="281354" cy="633046"/>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3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LHC-type beam in the CERN PS</a:t>
            </a:r>
          </a:p>
        </p:txBody>
      </p:sp>
    </p:spTree>
    <p:extLst>
      <p:ext uri="{BB962C8B-B14F-4D97-AF65-F5344CB8AC3E}">
        <p14:creationId xmlns:p14="http://schemas.microsoft.com/office/powerpoint/2010/main" val="2531160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948" y="540000"/>
            <a:ext cx="7808400" cy="2248819"/>
          </a:xfrm>
          <a:prstGeom prst="rect">
            <a:avLst/>
          </a:prstGeom>
        </p:spPr>
      </p:pic>
      <p:pic>
        <p:nvPicPr>
          <p:cNvPr id="34" name="Picture 2" descr="C:\Heiko\Presentations\2013-10_InjectorChainExoticOptionsRLIUP\TomoscopeImages\PS\inj2allb.pn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3200" y="2962800"/>
            <a:ext cx="3059532" cy="29448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Heiko\Presentations\2014-11_RFUpgradesHB2014\2012-01_LHCBeamSlides\LHC25\foursplitb1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12123" y="2958726"/>
            <a:ext cx="2952345" cy="2904369"/>
          </a:xfrm>
          <a:prstGeom prst="rect">
            <a:avLst/>
          </a:prstGeom>
          <a:noFill/>
          <a:extLst>
            <a:ext uri="{909E8E84-426E-40DD-AFC4-6F175D3DCCD1}">
              <a14:hiddenFill xmlns:a14="http://schemas.microsoft.com/office/drawing/2010/main">
                <a:solidFill>
                  <a:srgbClr val="FFFFFF"/>
                </a:solidFill>
              </a14:hiddenFill>
            </a:ext>
          </a:extLst>
        </p:spPr>
      </p:pic>
      <p:sp>
        <p:nvSpPr>
          <p:cNvPr id="10246" name="Text Box 6"/>
          <p:cNvSpPr txBox="1">
            <a:spLocks noChangeArrowheads="1"/>
          </p:cNvSpPr>
          <p:nvPr/>
        </p:nvSpPr>
        <p:spPr bwMode="auto">
          <a:xfrm>
            <a:off x="562707" y="2640269"/>
            <a:ext cx="3557229" cy="333809"/>
          </a:xfrm>
          <a:prstGeom prst="rect">
            <a:avLst/>
          </a:prstGeom>
          <a:noFill/>
          <a:ln w="9525">
            <a:noFill/>
            <a:miter lim="800000"/>
            <a:headEnd/>
            <a:tailEnd/>
          </a:ln>
        </p:spPr>
        <p:txBody>
          <a:bodyPr wrap="square">
            <a:spAutoFit/>
          </a:bodyPr>
          <a:lstStyle/>
          <a:p>
            <a:r>
              <a:rPr lang="en-US" sz="1569" b="1" dirty="0">
                <a:latin typeface="Constantia" pitchFamily="18" charset="0"/>
              </a:rPr>
              <a:t>Compression, merging and spitting</a:t>
            </a:r>
          </a:p>
        </p:txBody>
      </p:sp>
      <p:sp>
        <p:nvSpPr>
          <p:cNvPr id="10247" name="Text Box 7"/>
          <p:cNvSpPr txBox="1">
            <a:spLocks noChangeArrowheads="1"/>
          </p:cNvSpPr>
          <p:nvPr/>
        </p:nvSpPr>
        <p:spPr bwMode="auto">
          <a:xfrm>
            <a:off x="5323745" y="2640269"/>
            <a:ext cx="3165231" cy="333809"/>
          </a:xfrm>
          <a:prstGeom prst="rect">
            <a:avLst/>
          </a:prstGeom>
          <a:noFill/>
          <a:ln w="9525">
            <a:noFill/>
            <a:miter lim="800000"/>
            <a:headEnd/>
            <a:tailEnd/>
          </a:ln>
        </p:spPr>
        <p:txBody>
          <a:bodyPr>
            <a:spAutoFit/>
          </a:bodyPr>
          <a:lstStyle/>
          <a:p>
            <a:pPr algn="l"/>
            <a:r>
              <a:rPr lang="en-US" sz="1569" b="1" dirty="0">
                <a:latin typeface="Constantia" pitchFamily="18" charset="0"/>
              </a:rPr>
              <a:t>Split in four at flat top energy</a:t>
            </a:r>
          </a:p>
        </p:txBody>
      </p:sp>
      <p:sp>
        <p:nvSpPr>
          <p:cNvPr id="10248" name="Text Box 8"/>
          <p:cNvSpPr txBox="1">
            <a:spLocks noChangeArrowheads="1"/>
          </p:cNvSpPr>
          <p:nvPr/>
        </p:nvSpPr>
        <p:spPr bwMode="auto">
          <a:xfrm rot="-5400000">
            <a:off x="6886576" y="4681871"/>
            <a:ext cx="1195754" cy="348109"/>
          </a:xfrm>
          <a:prstGeom prst="rect">
            <a:avLst/>
          </a:prstGeom>
          <a:noFill/>
          <a:ln w="9525">
            <a:noFill/>
            <a:miter lim="800000"/>
            <a:headEnd/>
            <a:tailEnd/>
          </a:ln>
        </p:spPr>
        <p:txBody>
          <a:bodyPr>
            <a:spAutoFit/>
          </a:bodyPr>
          <a:lstStyle/>
          <a:p>
            <a:pPr algn="l"/>
            <a:r>
              <a:rPr lang="en-US" sz="1662" b="1" dirty="0">
                <a:latin typeface="Constantia" pitchFamily="18" charset="0"/>
              </a:rPr>
              <a:t>26 </a:t>
            </a:r>
            <a:r>
              <a:rPr lang="en-US" sz="1662" b="1" dirty="0" err="1">
                <a:latin typeface="Constantia" pitchFamily="18" charset="0"/>
              </a:rPr>
              <a:t>GeV</a:t>
            </a:r>
            <a:r>
              <a:rPr lang="en-US" sz="1662" b="1" dirty="0">
                <a:latin typeface="Constantia" pitchFamily="18" charset="0"/>
              </a:rPr>
              <a:t>/c</a:t>
            </a:r>
          </a:p>
        </p:txBody>
      </p:sp>
      <p:sp>
        <p:nvSpPr>
          <p:cNvPr id="10249" name="Text Box 9"/>
          <p:cNvSpPr txBox="1">
            <a:spLocks noChangeArrowheads="1"/>
          </p:cNvSpPr>
          <p:nvPr/>
        </p:nvSpPr>
        <p:spPr bwMode="auto">
          <a:xfrm rot="-5400000">
            <a:off x="2899234" y="4109192"/>
            <a:ext cx="2250832" cy="348109"/>
          </a:xfrm>
          <a:prstGeom prst="rect">
            <a:avLst/>
          </a:prstGeom>
          <a:noFill/>
          <a:ln w="9525">
            <a:noFill/>
            <a:miter lim="800000"/>
            <a:headEnd/>
            <a:tailEnd/>
          </a:ln>
        </p:spPr>
        <p:txBody>
          <a:bodyPr wrap="square">
            <a:spAutoFit/>
          </a:bodyPr>
          <a:lstStyle/>
          <a:p>
            <a:r>
              <a:rPr lang="en-US" sz="1662" b="1" i="1" dirty="0" err="1">
                <a:latin typeface="Constantia" pitchFamily="18" charset="0"/>
              </a:rPr>
              <a:t>E</a:t>
            </a:r>
            <a:r>
              <a:rPr lang="en-US" sz="1662" b="1" baseline="-25000" dirty="0" err="1">
                <a:latin typeface="Constantia" pitchFamily="18" charset="0"/>
              </a:rPr>
              <a:t>kin</a:t>
            </a:r>
            <a:r>
              <a:rPr lang="en-US" sz="1662" b="1" dirty="0">
                <a:latin typeface="Constantia" pitchFamily="18" charset="0"/>
              </a:rPr>
              <a:t> = 2.5 </a:t>
            </a:r>
            <a:r>
              <a:rPr lang="en-US" sz="1662" b="1" dirty="0" err="1">
                <a:latin typeface="Constantia" pitchFamily="18" charset="0"/>
              </a:rPr>
              <a:t>GeV</a:t>
            </a:r>
            <a:endParaRPr lang="en-US" sz="1662" b="1" dirty="0">
              <a:latin typeface="Constantia" pitchFamily="18" charset="0"/>
            </a:endParaRPr>
          </a:p>
        </p:txBody>
      </p:sp>
      <p:sp>
        <p:nvSpPr>
          <p:cNvPr id="10250" name="AutoShape 10"/>
          <p:cNvSpPr>
            <a:spLocks noChangeArrowheads="1"/>
          </p:cNvSpPr>
          <p:nvPr/>
        </p:nvSpPr>
        <p:spPr bwMode="auto">
          <a:xfrm rot="5400000">
            <a:off x="844061" y="5127307"/>
            <a:ext cx="562708" cy="562708"/>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10251" name="Text Box 11"/>
          <p:cNvSpPr txBox="1">
            <a:spLocks noChangeArrowheads="1"/>
          </p:cNvSpPr>
          <p:nvPr/>
        </p:nvSpPr>
        <p:spPr bwMode="auto">
          <a:xfrm rot="-5400000">
            <a:off x="63745" y="4079355"/>
            <a:ext cx="1688123" cy="404854"/>
          </a:xfrm>
          <a:prstGeom prst="rect">
            <a:avLst/>
          </a:prstGeom>
          <a:noFill/>
          <a:ln w="9525">
            <a:noFill/>
            <a:miter lim="800000"/>
            <a:headEnd/>
            <a:tailEnd/>
          </a:ln>
        </p:spPr>
        <p:txBody>
          <a:bodyPr>
            <a:spAutoFit/>
          </a:bodyPr>
          <a:lstStyle/>
          <a:p>
            <a:pPr algn="l"/>
            <a:r>
              <a:rPr lang="en-US" sz="2031" b="1" dirty="0">
                <a:latin typeface="Constantia" pitchFamily="18" charset="0"/>
              </a:rPr>
              <a:t>2</a:t>
            </a:r>
            <a:r>
              <a:rPr lang="en-US" sz="2031" b="1" baseline="30000" dirty="0">
                <a:latin typeface="Constantia" pitchFamily="18" charset="0"/>
              </a:rPr>
              <a:t>nd</a:t>
            </a:r>
            <a:r>
              <a:rPr lang="en-US" sz="2031" b="1" dirty="0">
                <a:latin typeface="Constantia" pitchFamily="18" charset="0"/>
              </a:rPr>
              <a:t> injection</a:t>
            </a:r>
          </a:p>
        </p:txBody>
      </p:sp>
      <p:sp>
        <p:nvSpPr>
          <p:cNvPr id="10253" name="Rectangle 13"/>
          <p:cNvSpPr>
            <a:spLocks noChangeArrowheads="1"/>
          </p:cNvSpPr>
          <p:nvPr/>
        </p:nvSpPr>
        <p:spPr bwMode="auto">
          <a:xfrm>
            <a:off x="503238" y="5865559"/>
            <a:ext cx="8229795" cy="422031"/>
          </a:xfrm>
          <a:prstGeom prst="rect">
            <a:avLst/>
          </a:prstGeom>
          <a:noFill/>
          <a:ln w="9525">
            <a:noFill/>
            <a:miter lim="800000"/>
            <a:headEnd/>
            <a:tailEnd/>
          </a:ln>
        </p:spPr>
        <p:txBody>
          <a:bodyPr/>
          <a:lstStyle/>
          <a:p>
            <a:pPr marL="313600" indent="-313600">
              <a:spcBef>
                <a:spcPct val="20000"/>
              </a:spcBef>
              <a:buFont typeface="Arial" panose="020B0604020202020204" pitchFamily="34" charset="0"/>
              <a:buChar char="•"/>
            </a:pPr>
            <a:r>
              <a:rPr lang="en-GB" b="1" dirty="0">
                <a:latin typeface="Constantia" pitchFamily="18" charset="0"/>
                <a:sym typeface="Wingdings" pitchFamily="2" charset="2"/>
              </a:rPr>
              <a:t>Non-linear RF allows to control all longitudinal parameters</a:t>
            </a:r>
          </a:p>
          <a:p>
            <a:pPr marL="285750" indent="-285750">
              <a:spcBef>
                <a:spcPct val="20000"/>
              </a:spcBef>
              <a:buFont typeface="Symbol" panose="05050102010706020507" pitchFamily="18" charset="2"/>
              <a:buChar char="®"/>
            </a:pPr>
            <a:r>
              <a:rPr lang="en-GB" b="1" dirty="0">
                <a:solidFill>
                  <a:srgbClr val="1F497D"/>
                </a:solidFill>
                <a:latin typeface="Constantia" pitchFamily="18" charset="0"/>
                <a:sym typeface="Wingdings" pitchFamily="2" charset="2"/>
              </a:rPr>
              <a:t>Number of bunches, bunch length and emittance, longitudinal stability</a:t>
            </a:r>
          </a:p>
          <a:p>
            <a:pPr marL="313600" indent="-313600">
              <a:spcBef>
                <a:spcPct val="20000"/>
              </a:spcBef>
            </a:pPr>
            <a:endParaRPr lang="en-GB" b="1" dirty="0">
              <a:latin typeface="Constantia" pitchFamily="18" charset="0"/>
              <a:sym typeface="Wingdings" pitchFamily="2" charset="2"/>
            </a:endParaRPr>
          </a:p>
        </p:txBody>
      </p:sp>
      <p:sp>
        <p:nvSpPr>
          <p:cNvPr id="10254" name="Text Box 14"/>
          <p:cNvSpPr txBox="1">
            <a:spLocks noChangeArrowheads="1"/>
          </p:cNvSpPr>
          <p:nvPr/>
        </p:nvSpPr>
        <p:spPr bwMode="auto">
          <a:xfrm>
            <a:off x="2986976" y="1663620"/>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9</a:t>
            </a:r>
          </a:p>
        </p:txBody>
      </p:sp>
      <p:sp>
        <p:nvSpPr>
          <p:cNvPr id="10255" name="Text Box 15"/>
          <p:cNvSpPr txBox="1">
            <a:spLocks noChangeArrowheads="1"/>
          </p:cNvSpPr>
          <p:nvPr/>
        </p:nvSpPr>
        <p:spPr bwMode="auto">
          <a:xfrm>
            <a:off x="6963508" y="670788"/>
            <a:ext cx="1547446" cy="603883"/>
          </a:xfrm>
          <a:prstGeom prst="rect">
            <a:avLst/>
          </a:prstGeom>
          <a:noFill/>
          <a:ln w="9525">
            <a:noFill/>
            <a:miter lim="800000"/>
            <a:headEnd/>
            <a:tailEnd/>
          </a:ln>
        </p:spPr>
        <p:txBody>
          <a:bodyPr wrap="square">
            <a:spAutoFit/>
          </a:bodyPr>
          <a:lstStyle/>
          <a:p>
            <a:pPr algn="l"/>
            <a:r>
              <a:rPr lang="en-US" sz="1662" b="1" dirty="0">
                <a:latin typeface="Constantia" pitchFamily="18" charset="0"/>
              </a:rPr>
              <a:t>Eject 48 bunches</a:t>
            </a:r>
          </a:p>
        </p:txBody>
      </p:sp>
      <p:sp>
        <p:nvSpPr>
          <p:cNvPr id="10257" name="Text Box 17"/>
          <p:cNvSpPr txBox="1">
            <a:spLocks noChangeArrowheads="1"/>
          </p:cNvSpPr>
          <p:nvPr/>
        </p:nvSpPr>
        <p:spPr bwMode="auto">
          <a:xfrm>
            <a:off x="1055077" y="765592"/>
            <a:ext cx="2180492" cy="348109"/>
          </a:xfrm>
          <a:prstGeom prst="rect">
            <a:avLst/>
          </a:prstGeom>
          <a:noFill/>
          <a:ln w="9525">
            <a:noFill/>
            <a:miter lim="800000"/>
            <a:headEnd/>
            <a:tailEnd/>
          </a:ln>
        </p:spPr>
        <p:txBody>
          <a:bodyPr>
            <a:spAutoFit/>
          </a:bodyPr>
          <a:lstStyle/>
          <a:p>
            <a:pPr algn="ctr"/>
            <a:r>
              <a:rPr lang="en-US" sz="1662" b="1" dirty="0">
                <a:latin typeface="Constantia" pitchFamily="18" charset="0"/>
              </a:rPr>
              <a:t>Inject 4+4 bunches</a:t>
            </a:r>
          </a:p>
        </p:txBody>
      </p:sp>
      <p:sp>
        <p:nvSpPr>
          <p:cNvPr id="10258" name="Line 18"/>
          <p:cNvSpPr>
            <a:spLocks noChangeShapeType="1"/>
          </p:cNvSpPr>
          <p:nvPr/>
        </p:nvSpPr>
        <p:spPr bwMode="auto">
          <a:xfrm rot="10800000" flipV="1">
            <a:off x="5064368" y="1610095"/>
            <a:ext cx="0" cy="357554"/>
          </a:xfrm>
          <a:prstGeom prst="line">
            <a:avLst/>
          </a:prstGeom>
          <a:noFill/>
          <a:ln w="31750">
            <a:solidFill>
              <a:schemeClr val="tx1"/>
            </a:solidFill>
            <a:round/>
            <a:headEnd/>
            <a:tailEnd type="triangle" w="med" len="lg"/>
          </a:ln>
        </p:spPr>
        <p:txBody>
          <a:bodyPr/>
          <a:lstStyle/>
          <a:p>
            <a:endParaRPr lang="en-US" sz="1662">
              <a:latin typeface="Constantia" pitchFamily="18" charset="0"/>
            </a:endParaRPr>
          </a:p>
        </p:txBody>
      </p:sp>
      <p:sp>
        <p:nvSpPr>
          <p:cNvPr id="10259" name="Text Box 19"/>
          <p:cNvSpPr txBox="1">
            <a:spLocks noChangeArrowheads="1"/>
          </p:cNvSpPr>
          <p:nvPr/>
        </p:nvSpPr>
        <p:spPr bwMode="auto">
          <a:xfrm>
            <a:off x="4853354" y="1258403"/>
            <a:ext cx="492369" cy="390748"/>
          </a:xfrm>
          <a:prstGeom prst="rect">
            <a:avLst/>
          </a:prstGeom>
          <a:noFill/>
          <a:ln w="9525">
            <a:noFill/>
            <a:miter lim="800000"/>
            <a:headEnd/>
            <a:tailEnd/>
          </a:ln>
        </p:spPr>
        <p:txBody>
          <a:bodyPr>
            <a:spAutoFit/>
          </a:bodyPr>
          <a:lstStyle/>
          <a:p>
            <a:pPr algn="ctr"/>
            <a:r>
              <a:rPr lang="en-US" sz="1939" b="1" dirty="0" err="1">
                <a:latin typeface="Symbol" pitchFamily="18" charset="2"/>
              </a:rPr>
              <a:t>g</a:t>
            </a:r>
            <a:r>
              <a:rPr lang="en-US" sz="1939" b="1" baseline="-25000" dirty="0" err="1">
                <a:latin typeface="Constantia" pitchFamily="18" charset="0"/>
              </a:rPr>
              <a:t>tr</a:t>
            </a:r>
            <a:endParaRPr lang="en-US" sz="1939" b="1" baseline="-25000" dirty="0">
              <a:latin typeface="Constantia" pitchFamily="18" charset="0"/>
            </a:endParaRPr>
          </a:p>
        </p:txBody>
      </p:sp>
      <p:sp>
        <p:nvSpPr>
          <p:cNvPr id="10260" name="Text Box 21"/>
          <p:cNvSpPr txBox="1">
            <a:spLocks noChangeArrowheads="1"/>
          </p:cNvSpPr>
          <p:nvPr/>
        </p:nvSpPr>
        <p:spPr bwMode="auto">
          <a:xfrm>
            <a:off x="924975" y="1196798"/>
            <a:ext cx="2180492" cy="319639"/>
          </a:xfrm>
          <a:prstGeom prst="rect">
            <a:avLst/>
          </a:prstGeom>
          <a:noFill/>
          <a:ln w="9525">
            <a:noFill/>
            <a:miter lim="800000"/>
            <a:headEnd/>
            <a:tailEnd/>
          </a:ln>
        </p:spPr>
        <p:txBody>
          <a:bodyPr>
            <a:spAutoFit/>
          </a:bodyPr>
          <a:lstStyle/>
          <a:p>
            <a:pPr algn="ctr"/>
            <a:r>
              <a:rPr lang="en-US" sz="1477" b="1" dirty="0">
                <a:solidFill>
                  <a:schemeClr val="bg2"/>
                </a:solidFill>
                <a:latin typeface="Constantia" pitchFamily="18" charset="0"/>
              </a:rPr>
              <a:t>Controlled blow-ups</a:t>
            </a:r>
          </a:p>
        </p:txBody>
      </p:sp>
      <p:sp>
        <p:nvSpPr>
          <p:cNvPr id="10261" name="Line 22"/>
          <p:cNvSpPr>
            <a:spLocks noChangeShapeType="1"/>
          </p:cNvSpPr>
          <p:nvPr/>
        </p:nvSpPr>
        <p:spPr bwMode="auto">
          <a:xfrm flipV="1">
            <a:off x="2963008" y="1149968"/>
            <a:ext cx="808892" cy="167054"/>
          </a:xfrm>
          <a:prstGeom prst="line">
            <a:avLst/>
          </a:prstGeom>
          <a:noFill/>
          <a:ln w="31750">
            <a:solidFill>
              <a:schemeClr val="bg2"/>
            </a:solidFill>
            <a:round/>
            <a:headEnd/>
            <a:tailEnd type="triangle" w="med" len="lg"/>
          </a:ln>
        </p:spPr>
        <p:txBody>
          <a:bodyPr/>
          <a:lstStyle/>
          <a:p>
            <a:endParaRPr lang="en-US" sz="1662">
              <a:latin typeface="Constantia" pitchFamily="18" charset="0"/>
            </a:endParaRPr>
          </a:p>
        </p:txBody>
      </p:sp>
      <p:sp>
        <p:nvSpPr>
          <p:cNvPr id="10262" name="Text Box 23"/>
          <p:cNvSpPr txBox="1">
            <a:spLocks noChangeArrowheads="1"/>
          </p:cNvSpPr>
          <p:nvPr/>
        </p:nvSpPr>
        <p:spPr bwMode="auto">
          <a:xfrm rot="-5400000">
            <a:off x="6324051" y="1700510"/>
            <a:ext cx="984738" cy="376385"/>
          </a:xfrm>
          <a:prstGeom prst="rect">
            <a:avLst/>
          </a:prstGeom>
          <a:noFill/>
          <a:ln w="9525">
            <a:noFill/>
            <a:miter lim="800000"/>
            <a:headEnd/>
            <a:tailEnd/>
          </a:ln>
        </p:spPr>
        <p:txBody>
          <a:bodyPr>
            <a:spAutoFit/>
          </a:bodyPr>
          <a:lstStyle/>
          <a:p>
            <a:r>
              <a:rPr lang="en-US" sz="1846" b="1" i="1" dirty="0">
                <a:latin typeface="Constantia" pitchFamily="18" charset="0"/>
              </a:rPr>
              <a:t>h</a:t>
            </a:r>
            <a:r>
              <a:rPr lang="en-US" sz="1846" b="1" dirty="0">
                <a:latin typeface="Constantia" pitchFamily="18" charset="0"/>
              </a:rPr>
              <a:t> = 84</a:t>
            </a:r>
          </a:p>
        </p:txBody>
      </p:sp>
      <p:sp>
        <p:nvSpPr>
          <p:cNvPr id="10263" name="Line 24"/>
          <p:cNvSpPr>
            <a:spLocks noChangeShapeType="1"/>
          </p:cNvSpPr>
          <p:nvPr/>
        </p:nvSpPr>
        <p:spPr bwMode="auto">
          <a:xfrm flipH="1">
            <a:off x="6682152" y="1196797"/>
            <a:ext cx="628245" cy="452353"/>
          </a:xfrm>
          <a:prstGeom prst="line">
            <a:avLst/>
          </a:prstGeom>
          <a:noFill/>
          <a:ln w="31750">
            <a:solidFill>
              <a:schemeClr val="tx1"/>
            </a:solidFill>
            <a:round/>
            <a:headEnd/>
            <a:tailEnd type="triangle" w="med" len="lg"/>
          </a:ln>
        </p:spPr>
        <p:txBody>
          <a:bodyPr/>
          <a:lstStyle/>
          <a:p>
            <a:endParaRPr lang="en-US" sz="1662" dirty="0">
              <a:latin typeface="Constantia" pitchFamily="18" charset="0"/>
            </a:endParaRPr>
          </a:p>
        </p:txBody>
      </p:sp>
      <p:sp>
        <p:nvSpPr>
          <p:cNvPr id="10264" name="Text Box 28"/>
          <p:cNvSpPr txBox="1">
            <a:spLocks noChangeArrowheads="1"/>
          </p:cNvSpPr>
          <p:nvPr/>
        </p:nvSpPr>
        <p:spPr bwMode="auto">
          <a:xfrm>
            <a:off x="4000051" y="1305467"/>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21</a:t>
            </a:r>
          </a:p>
        </p:txBody>
      </p:sp>
      <p:sp>
        <p:nvSpPr>
          <p:cNvPr id="10267" name="AutoShape 31"/>
          <p:cNvSpPr>
            <a:spLocks noChangeArrowheads="1"/>
          </p:cNvSpPr>
          <p:nvPr/>
        </p:nvSpPr>
        <p:spPr bwMode="auto">
          <a:xfrm rot="2160000">
            <a:off x="4098135" y="2288572"/>
            <a:ext cx="281354" cy="633046"/>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10268" name="AutoShape 32"/>
          <p:cNvSpPr>
            <a:spLocks noChangeArrowheads="1"/>
          </p:cNvSpPr>
          <p:nvPr/>
        </p:nvSpPr>
        <p:spPr bwMode="auto">
          <a:xfrm>
            <a:off x="5134708" y="2288572"/>
            <a:ext cx="281354" cy="633046"/>
          </a:xfrm>
          <a:prstGeom prst="upArrow">
            <a:avLst>
              <a:gd name="adj1" fmla="val 50000"/>
              <a:gd name="adj2" fmla="val 56250"/>
            </a:avLst>
          </a:prstGeom>
          <a:solidFill>
            <a:schemeClr val="accent1"/>
          </a:solidFill>
          <a:ln w="9525">
            <a:solidFill>
              <a:schemeClr val="tx1"/>
            </a:solidFill>
            <a:miter lim="800000"/>
            <a:headEnd/>
            <a:tailEnd/>
          </a:ln>
        </p:spPr>
        <p:txBody>
          <a:bodyPr wrap="none" anchor="ctr"/>
          <a:lstStyle/>
          <a:p>
            <a:endParaRPr lang="en-US" sz="1662">
              <a:latin typeface="Constantia" pitchFamily="18" charset="0"/>
            </a:endParaRPr>
          </a:p>
        </p:txBody>
      </p:sp>
      <p:sp>
        <p:nvSpPr>
          <p:cNvPr id="36"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Example: LHC-type beam in the CERN PS</a:t>
            </a:r>
          </a:p>
        </p:txBody>
      </p:sp>
    </p:spTree>
    <p:extLst>
      <p:ext uri="{BB962C8B-B14F-4D97-AF65-F5344CB8AC3E}">
        <p14:creationId xmlns:p14="http://schemas.microsoft.com/office/powerpoint/2010/main" val="2734814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948" y="540000"/>
            <a:ext cx="7808400" cy="2248819"/>
          </a:xfrm>
          <a:prstGeom prst="rect">
            <a:avLst/>
          </a:prstGeom>
        </p:spPr>
      </p:pic>
      <p:sp>
        <p:nvSpPr>
          <p:cNvPr id="10257" name="Text Box 17"/>
          <p:cNvSpPr txBox="1">
            <a:spLocks noChangeArrowheads="1"/>
          </p:cNvSpPr>
          <p:nvPr/>
        </p:nvSpPr>
        <p:spPr bwMode="auto">
          <a:xfrm>
            <a:off x="1055077" y="765592"/>
            <a:ext cx="2180492" cy="348109"/>
          </a:xfrm>
          <a:prstGeom prst="rect">
            <a:avLst/>
          </a:prstGeom>
          <a:noFill/>
          <a:ln w="9525">
            <a:noFill/>
            <a:miter lim="800000"/>
            <a:headEnd/>
            <a:tailEnd/>
          </a:ln>
        </p:spPr>
        <p:txBody>
          <a:bodyPr>
            <a:spAutoFit/>
          </a:bodyPr>
          <a:lstStyle/>
          <a:p>
            <a:pPr algn="ctr"/>
            <a:r>
              <a:rPr lang="en-US" sz="1662" b="1" dirty="0">
                <a:latin typeface="Constantia" pitchFamily="18" charset="0"/>
              </a:rPr>
              <a:t>Inject 4+4 bunches</a:t>
            </a:r>
          </a:p>
        </p:txBody>
      </p:sp>
      <p:sp>
        <p:nvSpPr>
          <p:cNvPr id="10258" name="Line 18"/>
          <p:cNvSpPr>
            <a:spLocks noChangeShapeType="1"/>
          </p:cNvSpPr>
          <p:nvPr/>
        </p:nvSpPr>
        <p:spPr bwMode="auto">
          <a:xfrm rot="10800000" flipV="1">
            <a:off x="5064368" y="1610095"/>
            <a:ext cx="0" cy="357554"/>
          </a:xfrm>
          <a:prstGeom prst="line">
            <a:avLst/>
          </a:prstGeom>
          <a:noFill/>
          <a:ln w="31750">
            <a:solidFill>
              <a:schemeClr val="tx1"/>
            </a:solidFill>
            <a:round/>
            <a:headEnd/>
            <a:tailEnd type="triangle" w="med" len="lg"/>
          </a:ln>
        </p:spPr>
        <p:txBody>
          <a:bodyPr/>
          <a:lstStyle/>
          <a:p>
            <a:endParaRPr lang="en-US" sz="1662">
              <a:latin typeface="Constantia" pitchFamily="18" charset="0"/>
            </a:endParaRPr>
          </a:p>
        </p:txBody>
      </p:sp>
      <p:sp>
        <p:nvSpPr>
          <p:cNvPr id="10259" name="Text Box 19"/>
          <p:cNvSpPr txBox="1">
            <a:spLocks noChangeArrowheads="1"/>
          </p:cNvSpPr>
          <p:nvPr/>
        </p:nvSpPr>
        <p:spPr bwMode="auto">
          <a:xfrm>
            <a:off x="4853354" y="1258403"/>
            <a:ext cx="492369" cy="390748"/>
          </a:xfrm>
          <a:prstGeom prst="rect">
            <a:avLst/>
          </a:prstGeom>
          <a:noFill/>
          <a:ln w="9525">
            <a:noFill/>
            <a:miter lim="800000"/>
            <a:headEnd/>
            <a:tailEnd/>
          </a:ln>
        </p:spPr>
        <p:txBody>
          <a:bodyPr>
            <a:spAutoFit/>
          </a:bodyPr>
          <a:lstStyle/>
          <a:p>
            <a:pPr algn="ctr"/>
            <a:r>
              <a:rPr lang="en-US" sz="1939" b="1" dirty="0" err="1">
                <a:latin typeface="Symbol" pitchFamily="18" charset="2"/>
              </a:rPr>
              <a:t>g</a:t>
            </a:r>
            <a:r>
              <a:rPr lang="en-US" sz="1939" b="1" baseline="-25000" dirty="0" err="1">
                <a:latin typeface="Constantia" pitchFamily="18" charset="0"/>
              </a:rPr>
              <a:t>tr</a:t>
            </a:r>
            <a:endParaRPr lang="en-US" sz="1939" b="1" baseline="-25000" dirty="0">
              <a:latin typeface="Constantia" pitchFamily="18" charset="0"/>
            </a:endParaRPr>
          </a:p>
        </p:txBody>
      </p:sp>
      <p:sp>
        <p:nvSpPr>
          <p:cNvPr id="10260" name="Text Box 21"/>
          <p:cNvSpPr txBox="1">
            <a:spLocks noChangeArrowheads="1"/>
          </p:cNvSpPr>
          <p:nvPr/>
        </p:nvSpPr>
        <p:spPr bwMode="auto">
          <a:xfrm>
            <a:off x="924975" y="1196798"/>
            <a:ext cx="2180492" cy="319639"/>
          </a:xfrm>
          <a:prstGeom prst="rect">
            <a:avLst/>
          </a:prstGeom>
          <a:noFill/>
          <a:ln w="9525">
            <a:noFill/>
            <a:miter lim="800000"/>
            <a:headEnd/>
            <a:tailEnd/>
          </a:ln>
        </p:spPr>
        <p:txBody>
          <a:bodyPr>
            <a:spAutoFit/>
          </a:bodyPr>
          <a:lstStyle/>
          <a:p>
            <a:pPr algn="ctr"/>
            <a:r>
              <a:rPr lang="en-US" sz="1477" b="1" dirty="0">
                <a:solidFill>
                  <a:schemeClr val="bg2"/>
                </a:solidFill>
                <a:latin typeface="Constantia" pitchFamily="18" charset="0"/>
              </a:rPr>
              <a:t>Controlled blow-ups</a:t>
            </a:r>
          </a:p>
        </p:txBody>
      </p:sp>
      <p:sp>
        <p:nvSpPr>
          <p:cNvPr id="10261" name="Line 22"/>
          <p:cNvSpPr>
            <a:spLocks noChangeShapeType="1"/>
          </p:cNvSpPr>
          <p:nvPr/>
        </p:nvSpPr>
        <p:spPr bwMode="auto">
          <a:xfrm flipV="1">
            <a:off x="2963008" y="1149968"/>
            <a:ext cx="808892" cy="167054"/>
          </a:xfrm>
          <a:prstGeom prst="line">
            <a:avLst/>
          </a:prstGeom>
          <a:noFill/>
          <a:ln w="31750">
            <a:solidFill>
              <a:schemeClr val="bg2"/>
            </a:solidFill>
            <a:round/>
            <a:headEnd/>
            <a:tailEnd type="triangle" w="med" len="lg"/>
          </a:ln>
        </p:spPr>
        <p:txBody>
          <a:bodyPr/>
          <a:lstStyle/>
          <a:p>
            <a:endParaRPr lang="en-US" sz="1662">
              <a:latin typeface="Constantia" pitchFamily="18" charset="0"/>
            </a:endParaRPr>
          </a:p>
        </p:txBody>
      </p:sp>
      <p:sp>
        <p:nvSpPr>
          <p:cNvPr id="35" name="Rectangle 3"/>
          <p:cNvSpPr>
            <a:spLocks noChangeArrowheads="1"/>
          </p:cNvSpPr>
          <p:nvPr/>
        </p:nvSpPr>
        <p:spPr bwMode="auto">
          <a:xfrm>
            <a:off x="0" y="0"/>
            <a:ext cx="9144000" cy="609600"/>
          </a:xfrm>
          <a:prstGeom prst="rect">
            <a:avLst/>
          </a:prstGeom>
          <a:noFill/>
          <a:ln w="9525">
            <a:noFill/>
            <a:miter lim="800000"/>
            <a:headEnd/>
            <a:tailEnd/>
          </a:ln>
          <a:effectLst/>
        </p:spPr>
        <p:txBody>
          <a:bodyPr anchor="ctr"/>
          <a:lstStyle/>
          <a:p>
            <a:pPr algn="ctr">
              <a:spcBef>
                <a:spcPct val="0"/>
              </a:spcBef>
            </a:pPr>
            <a:r>
              <a:rPr lang="en-GB" sz="3200" b="1" dirty="0">
                <a:solidFill>
                  <a:srgbClr val="1F497D"/>
                </a:solidFill>
                <a:latin typeface="Constantia" pitchFamily="18" charset="0"/>
              </a:rPr>
              <a:t>Where profit from non-linear RF?</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290" y="2499507"/>
            <a:ext cx="7665039" cy="2457602"/>
          </a:xfrm>
          <a:prstGeom prst="rect">
            <a:avLst/>
          </a:prstGeom>
        </p:spPr>
      </p:pic>
      <p:grpSp>
        <p:nvGrpSpPr>
          <p:cNvPr id="9" name="Group 8"/>
          <p:cNvGrpSpPr/>
          <p:nvPr/>
        </p:nvGrpSpPr>
        <p:grpSpPr>
          <a:xfrm>
            <a:off x="706582" y="2593975"/>
            <a:ext cx="7732568" cy="3000383"/>
            <a:chOff x="706582" y="2593975"/>
            <a:chExt cx="7732568" cy="3000383"/>
          </a:xfrm>
        </p:grpSpPr>
        <p:cxnSp>
          <p:nvCxnSpPr>
            <p:cNvPr id="5" name="Straight Connector 4"/>
            <p:cNvCxnSpPr/>
            <p:nvPr/>
          </p:nvCxnSpPr>
          <p:spPr>
            <a:xfrm>
              <a:off x="5040000" y="2593975"/>
              <a:ext cx="0" cy="1879600"/>
            </a:xfrm>
            <a:prstGeom prst="line">
              <a:avLst/>
            </a:prstGeom>
            <a:ln w="22225">
              <a:solidFill>
                <a:srgbClr val="00FF00">
                  <a:alpha val="50000"/>
                </a:srgbClr>
              </a:solidFill>
            </a:ln>
          </p:spPr>
          <p:style>
            <a:lnRef idx="1">
              <a:schemeClr val="accent1"/>
            </a:lnRef>
            <a:fillRef idx="0">
              <a:schemeClr val="accent1"/>
            </a:fillRef>
            <a:effectRef idx="0">
              <a:schemeClr val="accent1"/>
            </a:effectRef>
            <a:fontRef idx="minor">
              <a:schemeClr val="tx1"/>
            </a:fontRef>
          </p:style>
        </p:cxnSp>
        <p:sp>
          <p:nvSpPr>
            <p:cNvPr id="37" name="Rectangle 7"/>
            <p:cNvSpPr>
              <a:spLocks noChangeArrowheads="1"/>
            </p:cNvSpPr>
            <p:nvPr/>
          </p:nvSpPr>
          <p:spPr bwMode="auto">
            <a:xfrm>
              <a:off x="706582" y="522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Transition crossing</a:t>
              </a:r>
              <a:endParaRPr lang="en-US" sz="2100" b="1" dirty="0">
                <a:solidFill>
                  <a:srgbClr val="1F497D"/>
                </a:solidFill>
                <a:latin typeface="Constantia" pitchFamily="18" charset="0"/>
                <a:cs typeface="Times New Roman" pitchFamily="18" charset="0"/>
                <a:sym typeface="Wingdings" pitchFamily="2" charset="2"/>
              </a:endParaRPr>
            </a:p>
          </p:txBody>
        </p:sp>
      </p:grpSp>
      <p:grpSp>
        <p:nvGrpSpPr>
          <p:cNvPr id="10" name="Group 9"/>
          <p:cNvGrpSpPr/>
          <p:nvPr/>
        </p:nvGrpSpPr>
        <p:grpSpPr>
          <a:xfrm>
            <a:off x="706582" y="2866835"/>
            <a:ext cx="7732568" cy="3087523"/>
            <a:chOff x="706582" y="2866835"/>
            <a:chExt cx="7732568" cy="3087523"/>
          </a:xfrm>
        </p:grpSpPr>
        <p:sp>
          <p:nvSpPr>
            <p:cNvPr id="28" name="Rectangle 27"/>
            <p:cNvSpPr/>
            <p:nvPr/>
          </p:nvSpPr>
          <p:spPr bwMode="auto">
            <a:xfrm rot="1835485">
              <a:off x="4732139" y="2866835"/>
              <a:ext cx="1682666" cy="324925"/>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38" name="Rectangle 7"/>
            <p:cNvSpPr>
              <a:spLocks noChangeArrowheads="1"/>
            </p:cNvSpPr>
            <p:nvPr/>
          </p:nvSpPr>
          <p:spPr bwMode="auto">
            <a:xfrm>
              <a:off x="706582" y="558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a:t>
              </a:r>
              <a:r>
                <a:rPr lang="en-GB" sz="2100" b="1" dirty="0">
                  <a:solidFill>
                    <a:srgbClr val="1F497D"/>
                  </a:solidFill>
                  <a:latin typeface="Constantia" pitchFamily="18" charset="0"/>
                  <a:cs typeface="Times New Roman" pitchFamily="18" charset="0"/>
                  <a:sym typeface="Wingdings" pitchFamily="2" charset="2"/>
                </a:rPr>
                <a:t>voltage reduction </a:t>
              </a:r>
              <a:r>
                <a:rPr lang="en-GB" sz="2100" b="1" dirty="0">
                  <a:latin typeface="Constantia" pitchFamily="18" charset="0"/>
                  <a:cs typeface="Times New Roman" pitchFamily="18" charset="0"/>
                  <a:sym typeface="Wingdings" pitchFamily="2" charset="2"/>
                </a:rPr>
                <a:t>during acceleration</a:t>
              </a:r>
            </a:p>
          </p:txBody>
        </p:sp>
      </p:grpSp>
      <p:grpSp>
        <p:nvGrpSpPr>
          <p:cNvPr id="8" name="Group 7"/>
          <p:cNvGrpSpPr/>
          <p:nvPr/>
        </p:nvGrpSpPr>
        <p:grpSpPr>
          <a:xfrm>
            <a:off x="706582" y="3105055"/>
            <a:ext cx="7732568" cy="2128636"/>
            <a:chOff x="706582" y="3105055"/>
            <a:chExt cx="7732568" cy="2128636"/>
          </a:xfrm>
        </p:grpSpPr>
        <p:sp>
          <p:nvSpPr>
            <p:cNvPr id="27" name="Rectangle 26"/>
            <p:cNvSpPr/>
            <p:nvPr/>
          </p:nvSpPr>
          <p:spPr bwMode="auto">
            <a:xfrm>
              <a:off x="3797300" y="3105055"/>
              <a:ext cx="1081454" cy="1362170"/>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36" name="Rectangle 7"/>
            <p:cNvSpPr>
              <a:spLocks noChangeArrowheads="1"/>
            </p:cNvSpPr>
            <p:nvPr/>
          </p:nvSpPr>
          <p:spPr bwMode="auto">
            <a:xfrm>
              <a:off x="706582" y="4859333"/>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RF manipulation from </a:t>
              </a:r>
              <a:r>
                <a:rPr lang="en-GB" sz="2100" b="1" dirty="0">
                  <a:solidFill>
                    <a:srgbClr val="1F497D"/>
                  </a:solidFill>
                  <a:latin typeface="Constantia" pitchFamily="18" charset="0"/>
                  <a:cs typeface="Times New Roman" pitchFamily="18" charset="0"/>
                  <a:sym typeface="Wingdings" pitchFamily="2" charset="2"/>
                </a:rPr>
                <a:t>8 bunches in </a:t>
              </a:r>
              <a:r>
                <a:rPr lang="en-GB" sz="2100" b="1" i="1" dirty="0">
                  <a:solidFill>
                    <a:srgbClr val="1F497D"/>
                  </a:solidFill>
                  <a:latin typeface="Constantia" pitchFamily="18" charset="0"/>
                  <a:cs typeface="Times New Roman" pitchFamily="18" charset="0"/>
                  <a:sym typeface="Wingdings" pitchFamily="2" charset="2"/>
                </a:rPr>
                <a:t>h</a:t>
              </a:r>
              <a:r>
                <a:rPr lang="en-GB" sz="2100" b="1" dirty="0">
                  <a:solidFill>
                    <a:srgbClr val="1F497D"/>
                  </a:solidFill>
                  <a:latin typeface="Constantia" pitchFamily="18" charset="0"/>
                  <a:cs typeface="Times New Roman" pitchFamily="18" charset="0"/>
                  <a:sym typeface="Wingdings" pitchFamily="2" charset="2"/>
                </a:rPr>
                <a:t> = 9 to 12 in </a:t>
              </a:r>
              <a:r>
                <a:rPr lang="en-GB" sz="2100" b="1" i="1" dirty="0">
                  <a:solidFill>
                    <a:srgbClr val="1F497D"/>
                  </a:solidFill>
                  <a:latin typeface="Constantia" pitchFamily="18" charset="0"/>
                  <a:cs typeface="Times New Roman" pitchFamily="18" charset="0"/>
                  <a:sym typeface="Wingdings" pitchFamily="2" charset="2"/>
                </a:rPr>
                <a:t>h</a:t>
              </a:r>
              <a:r>
                <a:rPr lang="en-GB" sz="2100" b="1" dirty="0">
                  <a:solidFill>
                    <a:srgbClr val="1F497D"/>
                  </a:solidFill>
                  <a:latin typeface="Constantia" pitchFamily="18" charset="0"/>
                  <a:cs typeface="Times New Roman" pitchFamily="18" charset="0"/>
                  <a:sym typeface="Wingdings" pitchFamily="2" charset="2"/>
                </a:rPr>
                <a:t> = 21  </a:t>
              </a:r>
              <a:endParaRPr lang="en-US" sz="2100" b="1" dirty="0">
                <a:solidFill>
                  <a:srgbClr val="1F497D"/>
                </a:solidFill>
                <a:latin typeface="Constantia" pitchFamily="18" charset="0"/>
                <a:cs typeface="Times New Roman" pitchFamily="18" charset="0"/>
                <a:sym typeface="Wingdings" pitchFamily="2" charset="2"/>
              </a:endParaRPr>
            </a:p>
          </p:txBody>
        </p:sp>
        <p:pic>
          <p:nvPicPr>
            <p:cNvPr id="39" name="Picture 2" descr="C:\Heiko\Presentations\2013-10_InjectorChainExoticOptionsRLIUP\TomoscopeImages\PS\inj2allb.png"/>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33045" y="3126223"/>
              <a:ext cx="1109170" cy="10675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p:cNvGrpSpPr/>
          <p:nvPr/>
        </p:nvGrpSpPr>
        <p:grpSpPr>
          <a:xfrm>
            <a:off x="701723" y="3412596"/>
            <a:ext cx="7732568" cy="2901762"/>
            <a:chOff x="701723" y="3412596"/>
            <a:chExt cx="7732568" cy="2901762"/>
          </a:xfrm>
        </p:grpSpPr>
        <p:grpSp>
          <p:nvGrpSpPr>
            <p:cNvPr id="11" name="Group 10"/>
            <p:cNvGrpSpPr/>
            <p:nvPr/>
          </p:nvGrpSpPr>
          <p:grpSpPr>
            <a:xfrm>
              <a:off x="701723" y="3771904"/>
              <a:ext cx="7732568" cy="2542454"/>
              <a:chOff x="701723" y="3771904"/>
              <a:chExt cx="7732568" cy="2542454"/>
            </a:xfrm>
          </p:grpSpPr>
          <p:sp>
            <p:nvSpPr>
              <p:cNvPr id="41" name="Rectangle 40"/>
              <p:cNvSpPr/>
              <p:nvPr/>
            </p:nvSpPr>
            <p:spPr bwMode="auto">
              <a:xfrm rot="5400000">
                <a:off x="6024895" y="3939580"/>
                <a:ext cx="733427" cy="398076"/>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42" name="Rectangle 7"/>
              <p:cNvSpPr>
                <a:spLocks noChangeArrowheads="1"/>
              </p:cNvSpPr>
              <p:nvPr/>
            </p:nvSpPr>
            <p:spPr bwMode="auto">
              <a:xfrm>
                <a:off x="701723" y="594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solidFill>
                      <a:srgbClr val="1F497D"/>
                    </a:solidFill>
                    <a:latin typeface="Constantia" pitchFamily="18" charset="0"/>
                    <a:cs typeface="Times New Roman" pitchFamily="18" charset="0"/>
                    <a:sym typeface="Wingdings" pitchFamily="2" charset="2"/>
                  </a:rPr>
                  <a:t>Splitting</a:t>
                </a:r>
                <a:r>
                  <a:rPr lang="en-GB" sz="2100" b="1" dirty="0">
                    <a:latin typeface="Constantia" pitchFamily="18" charset="0"/>
                    <a:cs typeface="Times New Roman" pitchFamily="18" charset="0"/>
                    <a:sym typeface="Wingdings" pitchFamily="2" charset="2"/>
                  </a:rPr>
                  <a:t> at the flat-top</a:t>
                </a:r>
              </a:p>
            </p:txBody>
          </p:sp>
        </p:grpSp>
        <p:pic>
          <p:nvPicPr>
            <p:cNvPr id="40" name="Picture 5" descr="C:\Heiko\Presentations\2014-11_RFUpgradesHB2014\2012-01_LHCBeamSlides\LHC25\foursplitb1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9323" y="3412596"/>
              <a:ext cx="1086862" cy="1069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Group 3"/>
          <p:cNvGrpSpPr/>
          <p:nvPr/>
        </p:nvGrpSpPr>
        <p:grpSpPr>
          <a:xfrm>
            <a:off x="701723" y="2511426"/>
            <a:ext cx="7732568" cy="4162932"/>
            <a:chOff x="701723" y="2511426"/>
            <a:chExt cx="7732568" cy="4162932"/>
          </a:xfrm>
        </p:grpSpPr>
        <p:sp>
          <p:nvSpPr>
            <p:cNvPr id="29" name="Rectangle 28"/>
            <p:cNvSpPr/>
            <p:nvPr/>
          </p:nvSpPr>
          <p:spPr bwMode="auto">
            <a:xfrm rot="5400000">
              <a:off x="5646409" y="3455664"/>
              <a:ext cx="1993903" cy="105428"/>
            </a:xfrm>
            <a:prstGeom prst="rect">
              <a:avLst/>
            </a:prstGeom>
            <a:solidFill>
              <a:srgbClr val="00FF00">
                <a:alpha val="4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2300" b="0" i="0" u="none" strike="noStrike" cap="none" normalizeH="0" baseline="0">
                <a:ln>
                  <a:noFill/>
                </a:ln>
                <a:solidFill>
                  <a:schemeClr val="tx1"/>
                </a:solidFill>
                <a:effectLst/>
                <a:latin typeface="Times New Roman" pitchFamily="18" charset="0"/>
              </a:endParaRPr>
            </a:p>
          </p:txBody>
        </p:sp>
        <p:sp>
          <p:nvSpPr>
            <p:cNvPr id="43" name="Rectangle 7"/>
            <p:cNvSpPr>
              <a:spLocks noChangeArrowheads="1"/>
            </p:cNvSpPr>
            <p:nvPr/>
          </p:nvSpPr>
          <p:spPr bwMode="auto">
            <a:xfrm>
              <a:off x="701723" y="6300000"/>
              <a:ext cx="7732568" cy="374358"/>
            </a:xfrm>
            <a:prstGeom prst="rect">
              <a:avLst/>
            </a:prstGeom>
            <a:noFill/>
            <a:ln w="9525">
              <a:noFill/>
              <a:miter lim="800000"/>
              <a:headEnd/>
              <a:tailEnd/>
            </a:ln>
            <a:effectLst/>
          </p:spPr>
          <p:txBody>
            <a:bodyPr/>
            <a:lstStyle/>
            <a:p>
              <a:pPr marL="342900" indent="-342900" algn="l">
                <a:spcBef>
                  <a:spcPct val="20000"/>
                </a:spcBef>
                <a:buClr>
                  <a:schemeClr val="tx1"/>
                </a:buClr>
                <a:buFont typeface="Symbol" panose="05050102010706020507" pitchFamily="18" charset="2"/>
                <a:buChar char="®"/>
              </a:pPr>
              <a:r>
                <a:rPr lang="en-GB" sz="2100" b="1" dirty="0">
                  <a:latin typeface="Constantia" pitchFamily="18" charset="0"/>
                  <a:cs typeface="Times New Roman" pitchFamily="18" charset="0"/>
                  <a:sym typeface="Wingdings" pitchFamily="2" charset="2"/>
                </a:rPr>
                <a:t>Bunch </a:t>
              </a:r>
              <a:r>
                <a:rPr lang="en-GB" sz="2100" b="1" dirty="0">
                  <a:solidFill>
                    <a:srgbClr val="1F497D"/>
                  </a:solidFill>
                  <a:latin typeface="Constantia" pitchFamily="18" charset="0"/>
                  <a:cs typeface="Times New Roman" pitchFamily="18" charset="0"/>
                  <a:sym typeface="Wingdings" pitchFamily="2" charset="2"/>
                </a:rPr>
                <a:t>shortening (rotation)</a:t>
              </a:r>
              <a:r>
                <a:rPr lang="en-GB" sz="2100" b="1" dirty="0">
                  <a:latin typeface="Constantia" pitchFamily="18" charset="0"/>
                  <a:cs typeface="Times New Roman" pitchFamily="18" charset="0"/>
                  <a:sym typeface="Wingdings" pitchFamily="2" charset="2"/>
                </a:rPr>
                <a:t> before extraction</a:t>
              </a:r>
            </a:p>
          </p:txBody>
        </p:sp>
      </p:grpSp>
      <p:sp>
        <p:nvSpPr>
          <p:cNvPr id="44" name="Text Box 14"/>
          <p:cNvSpPr txBox="1">
            <a:spLocks noChangeArrowheads="1"/>
          </p:cNvSpPr>
          <p:nvPr/>
        </p:nvSpPr>
        <p:spPr bwMode="auto">
          <a:xfrm>
            <a:off x="2986976" y="1663620"/>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9</a:t>
            </a:r>
          </a:p>
        </p:txBody>
      </p:sp>
      <p:sp>
        <p:nvSpPr>
          <p:cNvPr id="45" name="Text Box 15"/>
          <p:cNvSpPr txBox="1">
            <a:spLocks noChangeArrowheads="1"/>
          </p:cNvSpPr>
          <p:nvPr/>
        </p:nvSpPr>
        <p:spPr bwMode="auto">
          <a:xfrm>
            <a:off x="6963508" y="670788"/>
            <a:ext cx="1547446" cy="603883"/>
          </a:xfrm>
          <a:prstGeom prst="rect">
            <a:avLst/>
          </a:prstGeom>
          <a:noFill/>
          <a:ln w="9525">
            <a:noFill/>
            <a:miter lim="800000"/>
            <a:headEnd/>
            <a:tailEnd/>
          </a:ln>
        </p:spPr>
        <p:txBody>
          <a:bodyPr wrap="square">
            <a:spAutoFit/>
          </a:bodyPr>
          <a:lstStyle/>
          <a:p>
            <a:pPr algn="l"/>
            <a:r>
              <a:rPr lang="en-US" sz="1662" b="1" dirty="0">
                <a:latin typeface="Constantia" pitchFamily="18" charset="0"/>
              </a:rPr>
              <a:t>Eject 48 bunches</a:t>
            </a:r>
          </a:p>
        </p:txBody>
      </p:sp>
      <p:sp>
        <p:nvSpPr>
          <p:cNvPr id="46" name="Text Box 23"/>
          <p:cNvSpPr txBox="1">
            <a:spLocks noChangeArrowheads="1"/>
          </p:cNvSpPr>
          <p:nvPr/>
        </p:nvSpPr>
        <p:spPr bwMode="auto">
          <a:xfrm rot="-5400000">
            <a:off x="6324051" y="1700510"/>
            <a:ext cx="984738" cy="376385"/>
          </a:xfrm>
          <a:prstGeom prst="rect">
            <a:avLst/>
          </a:prstGeom>
          <a:noFill/>
          <a:ln w="9525">
            <a:noFill/>
            <a:miter lim="800000"/>
            <a:headEnd/>
            <a:tailEnd/>
          </a:ln>
        </p:spPr>
        <p:txBody>
          <a:bodyPr>
            <a:spAutoFit/>
          </a:bodyPr>
          <a:lstStyle/>
          <a:p>
            <a:r>
              <a:rPr lang="en-US" sz="1846" b="1" i="1" dirty="0">
                <a:latin typeface="Constantia" pitchFamily="18" charset="0"/>
              </a:rPr>
              <a:t>h</a:t>
            </a:r>
            <a:r>
              <a:rPr lang="en-US" sz="1846" b="1" dirty="0">
                <a:latin typeface="Constantia" pitchFamily="18" charset="0"/>
              </a:rPr>
              <a:t> = 84</a:t>
            </a:r>
          </a:p>
        </p:txBody>
      </p:sp>
      <p:sp>
        <p:nvSpPr>
          <p:cNvPr id="47" name="Line 24"/>
          <p:cNvSpPr>
            <a:spLocks noChangeShapeType="1"/>
          </p:cNvSpPr>
          <p:nvPr/>
        </p:nvSpPr>
        <p:spPr bwMode="auto">
          <a:xfrm flipH="1">
            <a:off x="6682152" y="1196797"/>
            <a:ext cx="628245" cy="452353"/>
          </a:xfrm>
          <a:prstGeom prst="line">
            <a:avLst/>
          </a:prstGeom>
          <a:noFill/>
          <a:ln w="31750">
            <a:solidFill>
              <a:schemeClr val="tx1"/>
            </a:solidFill>
            <a:round/>
            <a:headEnd/>
            <a:tailEnd type="triangle" w="med" len="lg"/>
          </a:ln>
        </p:spPr>
        <p:txBody>
          <a:bodyPr/>
          <a:lstStyle/>
          <a:p>
            <a:endParaRPr lang="en-US" sz="1662" dirty="0">
              <a:latin typeface="Constantia" pitchFamily="18" charset="0"/>
            </a:endParaRPr>
          </a:p>
        </p:txBody>
      </p:sp>
      <p:sp>
        <p:nvSpPr>
          <p:cNvPr id="48" name="Text Box 28"/>
          <p:cNvSpPr txBox="1">
            <a:spLocks noChangeArrowheads="1"/>
          </p:cNvSpPr>
          <p:nvPr/>
        </p:nvSpPr>
        <p:spPr bwMode="auto">
          <a:xfrm>
            <a:off x="4000051" y="1305467"/>
            <a:ext cx="984738" cy="376385"/>
          </a:xfrm>
          <a:prstGeom prst="rect">
            <a:avLst/>
          </a:prstGeom>
          <a:noFill/>
          <a:ln w="9525">
            <a:noFill/>
            <a:miter lim="800000"/>
            <a:headEnd/>
            <a:tailEnd/>
          </a:ln>
        </p:spPr>
        <p:txBody>
          <a:bodyPr>
            <a:spAutoFit/>
          </a:bodyPr>
          <a:lstStyle/>
          <a:p>
            <a:pPr algn="ctr"/>
            <a:r>
              <a:rPr lang="en-US" sz="1846" b="1" i="1" dirty="0">
                <a:latin typeface="Constantia" pitchFamily="18" charset="0"/>
              </a:rPr>
              <a:t>h</a:t>
            </a:r>
            <a:r>
              <a:rPr lang="en-US" sz="1846" b="1" dirty="0">
                <a:latin typeface="Constantia" pitchFamily="18" charset="0"/>
              </a:rPr>
              <a:t> = 21</a:t>
            </a:r>
          </a:p>
        </p:txBody>
      </p:sp>
    </p:spTree>
    <p:extLst>
      <p:ext uri="{BB962C8B-B14F-4D97-AF65-F5344CB8AC3E}">
        <p14:creationId xmlns:p14="http://schemas.microsoft.com/office/powerpoint/2010/main" val="3016564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24459</TotalTime>
  <Words>2637</Words>
  <Application>Microsoft Office PowerPoint</Application>
  <PresentationFormat>On-screen Show (4:3)</PresentationFormat>
  <Paragraphs>691</Paragraphs>
  <Slides>62</Slides>
  <Notes>8</Notes>
  <HiddenSlides>0</HiddenSlides>
  <MMClips>7</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62</vt:i4>
      </vt:variant>
    </vt:vector>
  </HeadingPairs>
  <TitlesOfParts>
    <vt:vector size="72" baseType="lpstr">
      <vt:lpstr>Arial</vt:lpstr>
      <vt:lpstr>Calibri</vt:lpstr>
      <vt:lpstr>Calibri Light</vt:lpstr>
      <vt:lpstr>Cambria Math</vt:lpstr>
      <vt:lpstr>Constantia</vt:lpstr>
      <vt:lpstr>Symbol</vt:lpstr>
      <vt:lpstr>Times New Roman</vt:lpstr>
      <vt:lpstr>Wingdings</vt:lpstr>
      <vt:lpstr>Office Theme</vt:lpstr>
      <vt:lpstr>1_Office Theme</vt:lpstr>
      <vt:lpstr>Introduction to Non-linear Longitudinal Beam Dynamics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Timing, Synchronization &amp; Longitudinal Aspects I</dc:title>
  <dc:creator>Heiko Damerau</dc:creator>
  <cp:lastModifiedBy>Heiko Damerau</cp:lastModifiedBy>
  <cp:revision>583</cp:revision>
  <cp:lastPrinted>2017-03-02T19:30:10Z</cp:lastPrinted>
  <dcterms:created xsi:type="dcterms:W3CDTF">2017-02-20T17:52:05Z</dcterms:created>
  <dcterms:modified xsi:type="dcterms:W3CDTF">2021-10-04T07:04:19Z</dcterms:modified>
</cp:coreProperties>
</file>