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13" r:id="rId2"/>
    <p:sldMasterId id="2147483725" r:id="rId3"/>
    <p:sldMasterId id="2147483738" r:id="rId4"/>
  </p:sldMasterIdLst>
  <p:notesMasterIdLst>
    <p:notesMasterId r:id="rId56"/>
  </p:notesMasterIdLst>
  <p:handoutMasterIdLst>
    <p:handoutMasterId r:id="rId57"/>
  </p:handoutMasterIdLst>
  <p:sldIdLst>
    <p:sldId id="262" r:id="rId5"/>
    <p:sldId id="373" r:id="rId6"/>
    <p:sldId id="430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344" r:id="rId15"/>
    <p:sldId id="402" r:id="rId16"/>
    <p:sldId id="403" r:id="rId17"/>
    <p:sldId id="330" r:id="rId18"/>
    <p:sldId id="314" r:id="rId19"/>
    <p:sldId id="405" r:id="rId20"/>
    <p:sldId id="404" r:id="rId21"/>
    <p:sldId id="316" r:id="rId22"/>
    <p:sldId id="348" r:id="rId23"/>
    <p:sldId id="315" r:id="rId24"/>
    <p:sldId id="317" r:id="rId25"/>
    <p:sldId id="322" r:id="rId26"/>
    <p:sldId id="352" r:id="rId27"/>
    <p:sldId id="321" r:id="rId28"/>
    <p:sldId id="323" r:id="rId29"/>
    <p:sldId id="370" r:id="rId30"/>
    <p:sldId id="408" r:id="rId31"/>
    <p:sldId id="410" r:id="rId32"/>
    <p:sldId id="412" r:id="rId33"/>
    <p:sldId id="345" r:id="rId34"/>
    <p:sldId id="350" r:id="rId35"/>
    <p:sldId id="363" r:id="rId36"/>
    <p:sldId id="390" r:id="rId37"/>
    <p:sldId id="393" r:id="rId38"/>
    <p:sldId id="392" r:id="rId39"/>
    <p:sldId id="391" r:id="rId40"/>
    <p:sldId id="414" r:id="rId41"/>
    <p:sldId id="415" r:id="rId42"/>
    <p:sldId id="416" r:id="rId43"/>
    <p:sldId id="417" r:id="rId44"/>
    <p:sldId id="418" r:id="rId45"/>
    <p:sldId id="419" r:id="rId46"/>
    <p:sldId id="420" r:id="rId47"/>
    <p:sldId id="423" r:id="rId48"/>
    <p:sldId id="425" r:id="rId49"/>
    <p:sldId id="426" r:id="rId50"/>
    <p:sldId id="427" r:id="rId51"/>
    <p:sldId id="428" r:id="rId52"/>
    <p:sldId id="429" r:id="rId53"/>
    <p:sldId id="413" r:id="rId54"/>
    <p:sldId id="406" r:id="rId55"/>
  </p:sldIdLst>
  <p:sldSz cx="104409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FF"/>
    <a:srgbClr val="8000FF"/>
    <a:srgbClr val="008000"/>
    <a:srgbClr val="0089FF"/>
    <a:srgbClr val="66FF66"/>
    <a:srgbClr val="00FF00"/>
    <a:srgbClr val="FF0000"/>
    <a:srgbClr val="000000"/>
    <a:srgbClr val="447CC2"/>
    <a:srgbClr val="56C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4" autoAdjust="0"/>
    <p:restoredTop sz="93634" autoAdjust="0"/>
  </p:normalViewPr>
  <p:slideViewPr>
    <p:cSldViewPr snapToGrid="0" snapToObjects="1">
      <p:cViewPr>
        <p:scale>
          <a:sx n="81" d="100"/>
          <a:sy n="81" d="100"/>
        </p:scale>
        <p:origin x="-552" y="-546"/>
      </p:cViewPr>
      <p:guideLst>
        <p:guide orient="horz" pos="2160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image" Target="../media/image5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image" Target="../media/image7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19150" y="685800"/>
            <a:ext cx="521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5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4E9E00-F01D-6146-893F-56AA9290973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688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439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the time dependence!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06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long bunches or big </a:t>
            </a:r>
            <a:r>
              <a:rPr lang="en-GB" dirty="0" err="1" smtClean="0"/>
              <a:t>xing</a:t>
            </a:r>
            <a:r>
              <a:rPr lang="en-GB" dirty="0" smtClean="0"/>
              <a:t> angle make the reduction bigger</a:t>
            </a:r>
          </a:p>
          <a:p>
            <a:r>
              <a:rPr lang="en-GB" dirty="0" err="1" smtClean="0"/>
              <a:t>eg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sep</a:t>
            </a:r>
            <a:r>
              <a:rPr lang="en-GB" baseline="0" dirty="0" smtClean="0"/>
              <a:t> = 1/</a:t>
            </a:r>
            <a:r>
              <a:rPr lang="en-GB" baseline="0" dirty="0" err="1" smtClean="0"/>
              <a:t>sqrt</a:t>
            </a:r>
            <a:r>
              <a:rPr lang="en-GB" baseline="0" dirty="0" smtClean="0"/>
              <a:t> (beta*) … beta 4 times smaller needs 2x the crossing angle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12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always</a:t>
            </a:r>
            <a:r>
              <a:rPr lang="en-GB" baseline="0" dirty="0" smtClean="0"/>
              <a:t> makes you lose on luminosity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02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264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19150" y="685800"/>
            <a:ext cx="5219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9EF52A-E221-4B7B-B7C0-FAD3F3B4A605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0218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19150" y="685800"/>
            <a:ext cx="52197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500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EBFF5-0A1E-2746-994C-9C6EAB44E22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</a:rPr>
              <a:pPr marL="0" marR="0" lvl="0" indent="0" algn="r" defTabSz="500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431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46100" y="739775"/>
            <a:ext cx="5626100" cy="3695700"/>
          </a:xfrm>
        </p:spPr>
      </p:sp>
      <p:sp>
        <p:nvSpPr>
          <p:cNvPr id="9625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1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75" y="2181663"/>
            <a:ext cx="2877438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100" y="2703285"/>
            <a:ext cx="1338756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74" y="2130427"/>
            <a:ext cx="887484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6148" y="3886200"/>
            <a:ext cx="730869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91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74" y="2130427"/>
            <a:ext cx="887484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6148" y="3886200"/>
            <a:ext cx="730869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06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Click to edit Master text styles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39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766" y="4406902"/>
            <a:ext cx="88748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766" y="2906713"/>
            <a:ext cx="88748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61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050" y="1600202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7502" y="1600202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844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50" y="1535113"/>
            <a:ext cx="461324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050" y="2174875"/>
            <a:ext cx="461324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3879" y="1535113"/>
            <a:ext cx="461506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3879" y="2174875"/>
            <a:ext cx="461506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454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0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2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100" y="2703285"/>
            <a:ext cx="1338756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273050"/>
            <a:ext cx="34350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136" y="273052"/>
            <a:ext cx="583680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2050" y="1435102"/>
            <a:ext cx="34350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46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06" y="4800600"/>
            <a:ext cx="626459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46506" y="612775"/>
            <a:ext cx="626459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6506" y="5367338"/>
            <a:ext cx="626459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94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85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9716" y="274640"/>
            <a:ext cx="2349222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2050" y="274640"/>
            <a:ext cx="687365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27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74" y="2130457"/>
            <a:ext cx="887484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6148" y="3886200"/>
            <a:ext cx="730869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90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32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766" y="4406932"/>
            <a:ext cx="88748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766" y="2906713"/>
            <a:ext cx="88748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168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050" y="1600206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7502" y="1600206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464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50" y="1535113"/>
            <a:ext cx="461324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050" y="2174875"/>
            <a:ext cx="461324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3894" y="1535113"/>
            <a:ext cx="461506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3894" y="2174875"/>
            <a:ext cx="461506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224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3798" y="6492907"/>
            <a:ext cx="2436231" cy="365125"/>
          </a:xfr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9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775" y="2169000"/>
            <a:ext cx="2877438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26578" y="6492907"/>
            <a:ext cx="2436231" cy="365125"/>
          </a:xfr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53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2" y="273050"/>
            <a:ext cx="34350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2137" y="273082"/>
            <a:ext cx="583680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2052" y="1435103"/>
            <a:ext cx="34350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740" y="6504972"/>
            <a:ext cx="2436231" cy="365125"/>
          </a:xfr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7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06" y="4800600"/>
            <a:ext cx="626459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46506" y="612775"/>
            <a:ext cx="626459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6506" y="5367338"/>
            <a:ext cx="626459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2951" y="6470682"/>
            <a:ext cx="2436231" cy="365125"/>
          </a:xfrm>
        </p:spPr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350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234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69716" y="274670"/>
            <a:ext cx="2349222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2050" y="274670"/>
            <a:ext cx="687365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897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37" y="901257"/>
            <a:ext cx="10094297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D5DAD-1863-D145-AC2E-8781BCC1CB6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07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04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461" y="2420890"/>
            <a:ext cx="1338756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55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74" y="2130429"/>
            <a:ext cx="887484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6148" y="3886200"/>
            <a:ext cx="7308692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84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798" y="2878269"/>
            <a:ext cx="139526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155560" y="110614"/>
            <a:ext cx="7806883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13349" y="1094684"/>
            <a:ext cx="9449094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2" y="174050"/>
            <a:ext cx="1849781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767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155560" y="110614"/>
            <a:ext cx="7806883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13349" y="1094684"/>
            <a:ext cx="9449094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02" y="174050"/>
            <a:ext cx="1849781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40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615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2050" y="2444816"/>
            <a:ext cx="93937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522049" y="3391124"/>
            <a:ext cx="7270997" cy="1713056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2050" y="2444816"/>
            <a:ext cx="93937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22049" y="1972062"/>
            <a:ext cx="483692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 smtClean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522050" y="3391126"/>
            <a:ext cx="3132296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2049" y="274638"/>
            <a:ext cx="8526807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22050" y="1600201"/>
            <a:ext cx="4176395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72461" y="1600202"/>
            <a:ext cx="4176395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332F2B"/>
              </a:clrFrom>
              <a:clrTo>
                <a:srgbClr val="332F2B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7118"/>
            <a:ext cx="10440988" cy="6208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2050" y="273052"/>
            <a:ext cx="9396889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50" y="5101967"/>
            <a:ext cx="4613249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303879" y="5101967"/>
            <a:ext cx="4615061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22050" y="1269779"/>
            <a:ext cx="4613249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303879" y="1269779"/>
            <a:ext cx="4615061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22050" y="233494"/>
            <a:ext cx="93937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22050" y="1325608"/>
            <a:ext cx="93937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390506" y="6362379"/>
            <a:ext cx="3025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415525" y="6356352"/>
            <a:ext cx="28086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46393" y="6356352"/>
            <a:ext cx="5725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113" indent="-2286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51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3336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8888" indent="-18732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050" y="0"/>
            <a:ext cx="9396889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50" y="930835"/>
            <a:ext cx="9396889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2049" y="6492877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7338" y="6492877"/>
            <a:ext cx="33063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82708" y="6492877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78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2050" y="0"/>
            <a:ext cx="9396889" cy="52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50" y="930835"/>
            <a:ext cx="9396889" cy="5195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2049" y="6492907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7338" y="6492907"/>
            <a:ext cx="33063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82708" y="6492907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75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22049" y="274638"/>
            <a:ext cx="8526807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22049" y="1600202"/>
            <a:ext cx="8526807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1577" y="6356824"/>
            <a:ext cx="90443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62721" y="6338552"/>
            <a:ext cx="443996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Hermann Schmickler</a:t>
            </a:r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0440988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7482708" y="6356352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17376" y="6266289"/>
            <a:ext cx="53075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HL-LHC and FCC</a:t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CAS, </a:t>
            </a:r>
            <a:r>
              <a:rPr lang="en-GB" sz="1000" b="0" baseline="0" dirty="0" err="1" smtClean="0">
                <a:solidFill>
                  <a:schemeClr val="bg1"/>
                </a:solidFill>
              </a:rPr>
              <a:t>Archamps</a:t>
            </a:r>
            <a:r>
              <a:rPr lang="en-GB" sz="1000" b="0" baseline="0" dirty="0" smtClean="0">
                <a:solidFill>
                  <a:schemeClr val="bg1"/>
                </a:solidFill>
              </a:rPr>
              <a:t>, 29 June 2018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2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5.emf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31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8.e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0.emf"/><Relationship Id="rId5" Type="http://schemas.openxmlformats.org/officeDocument/2006/relationships/image" Target="../media/image27.emf"/><Relationship Id="rId15" Type="http://schemas.openxmlformats.org/officeDocument/2006/relationships/image" Target="../media/image32.e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29.emf"/><Relationship Id="rId1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9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jpeg"/><Relationship Id="rId5" Type="http://schemas.openxmlformats.org/officeDocument/2006/relationships/image" Target="../media/image36.emf"/><Relationship Id="rId4" Type="http://schemas.openxmlformats.org/officeDocument/2006/relationships/oleObject" Target="../embeddings/oleObject1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41.emf"/><Relationship Id="rId4" Type="http://schemas.openxmlformats.org/officeDocument/2006/relationships/oleObject" Target="../embeddings/oleObject1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jpeg"/><Relationship Id="rId11" Type="http://schemas.openxmlformats.org/officeDocument/2006/relationships/image" Target="../media/image48.emf"/><Relationship Id="rId5" Type="http://schemas.openxmlformats.org/officeDocument/2006/relationships/image" Target="../media/image46.jpeg"/><Relationship Id="rId10" Type="http://schemas.openxmlformats.org/officeDocument/2006/relationships/image" Target="../media/image44.emf"/><Relationship Id="rId4" Type="http://schemas.openxmlformats.org/officeDocument/2006/relationships/image" Target="../media/image45.png"/><Relationship Id="rId9" Type="http://schemas.openxmlformats.org/officeDocument/2006/relationships/oleObject" Target="../embeddings/oleObject18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52.emf"/><Relationship Id="rId5" Type="http://schemas.openxmlformats.org/officeDocument/2006/relationships/image" Target="../media/image53.png"/><Relationship Id="rId10" Type="http://schemas.openxmlformats.org/officeDocument/2006/relationships/oleObject" Target="../embeddings/oleObject22.bin"/><Relationship Id="rId4" Type="http://schemas.openxmlformats.org/officeDocument/2006/relationships/image" Target="../media/image49.emf"/><Relationship Id="rId9" Type="http://schemas.openxmlformats.org/officeDocument/2006/relationships/image" Target="../media/image5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7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7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7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308.6176v3.pdf" TargetMode="Externa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88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6" y="0"/>
            <a:ext cx="10440988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739920" y="1208090"/>
            <a:ext cx="665613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Luminosity and</a:t>
            </a:r>
            <a:b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GB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tx1">
                      <a:alpha val="75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(future) colliders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tx1">
                    <a:alpha val="75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477319" y="2751366"/>
            <a:ext cx="5481519" cy="5588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0055A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Hermann Schmickler (CERN, ATS-DO)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55167" y="550063"/>
            <a:ext cx="3069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CERN Accelerator School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Chavannes de </a:t>
            </a:r>
            <a:r>
              <a:rPr lang="en-US" sz="1400" dirty="0" err="1" smtClean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Bogis</a:t>
            </a:r>
            <a:r>
              <a:rPr lang="en-US" sz="1400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, 2021</a:t>
            </a:r>
            <a:endParaRPr lang="en-US" sz="1400" dirty="0">
              <a:solidFill>
                <a:srgbClr val="FF0000"/>
              </a:solidFill>
              <a:effectLst>
                <a:glow rad="101600">
                  <a:schemeClr val="bg1">
                    <a:alpha val="75000"/>
                  </a:schemeClr>
                </a:glow>
              </a:effectLst>
            </a:endParaRP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1739920" y="3777594"/>
            <a:ext cx="6355943" cy="1997565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3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With many slides taken from:</a:t>
            </a:r>
            <a:b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/>
            </a:r>
            <a:br>
              <a:rPr lang="en-US" sz="18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G.Papotti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 (CERN): CAS 2016, Budapest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W.Herr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 (CERN): CAS 2018, Constanta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r>
              <a:rPr lang="en-US" sz="2400" b="1" dirty="0" err="1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M.Benedikt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(CERN): CAS@ESI 2018</a:t>
            </a:r>
            <a:b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</a:br>
            <a:endParaRPr lang="en-US" sz="2400" b="1" dirty="0">
              <a:solidFill>
                <a:srgbClr val="0070C0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(But </a:t>
            </a:r>
            <a:r>
              <a:rPr lang="en-US" sz="2400" b="1" dirty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also with a few slides by </a:t>
            </a:r>
            <a:r>
              <a:rPr lang="en-US" sz="2400" b="1" dirty="0" smtClean="0">
                <a:solidFill>
                  <a:srgbClr val="0070C0"/>
                </a:solidFill>
                <a:effectLst>
                  <a:glow rad="177800">
                    <a:schemeClr val="bg1">
                      <a:alpha val="75000"/>
                    </a:schemeClr>
                  </a:glow>
                </a:effectLst>
              </a:rPr>
              <a:t>myself)</a:t>
            </a:r>
            <a:endParaRPr lang="en-US" sz="2400" b="1" dirty="0">
              <a:solidFill>
                <a:srgbClr val="0070C0"/>
              </a:solidFill>
              <a:effectLst>
                <a:glow rad="177800">
                  <a:schemeClr val="bg1"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63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0"/>
            <a:ext cx="9396889" cy="1130968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What do physicists with </a:t>
            </a:r>
            <a:r>
              <a:rPr lang="en-GB" sz="3600" dirty="0" smtClean="0"/>
              <a:t>their </a:t>
            </a:r>
            <a:r>
              <a:rPr lang="en-GB" sz="3600" dirty="0" smtClean="0"/>
              <a:t>data?</a:t>
            </a:r>
            <a:br>
              <a:rPr lang="en-GB" sz="3600" dirty="0" smtClean="0"/>
            </a:br>
            <a:r>
              <a:rPr lang="en-GB" sz="3600" dirty="0" smtClean="0"/>
              <a:t>…short outline in a nutshell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3378" y="1278023"/>
            <a:ext cx="869624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 primary interaction is not visible.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Physicists measure </a:t>
            </a:r>
            <a:r>
              <a:rPr lang="en-GB" sz="2400" dirty="0" smtClean="0">
                <a:solidFill>
                  <a:srgbClr val="0080FF"/>
                </a:solidFill>
              </a:rPr>
              <a:t>identity and energy/momentum of secondary particles</a:t>
            </a:r>
            <a:r>
              <a:rPr lang="en-GB" sz="2400" dirty="0" smtClean="0"/>
              <a:t>, which emerge from the primary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Physicists make </a:t>
            </a:r>
            <a:r>
              <a:rPr lang="en-GB" sz="2400" dirty="0" smtClean="0">
                <a:solidFill>
                  <a:srgbClr val="0080FF"/>
                </a:solidFill>
              </a:rPr>
              <a:t>model assumptions </a:t>
            </a:r>
            <a:r>
              <a:rPr lang="en-GB" sz="2400" dirty="0" smtClean="0"/>
              <a:t>about the primary interaction and compare observables like the angular distribution of the </a:t>
            </a:r>
            <a:r>
              <a:rPr lang="en-GB" sz="2400" dirty="0" err="1" smtClean="0"/>
              <a:t>secondaries</a:t>
            </a:r>
            <a:r>
              <a:rPr lang="en-GB" sz="2400" dirty="0" smtClean="0"/>
              <a:t> with the model. If it fits in all aspects, they declare the model the “truth”.</a:t>
            </a:r>
            <a:br>
              <a:rPr lang="en-GB" sz="2400" dirty="0" smtClean="0"/>
            </a:br>
            <a:r>
              <a:rPr lang="en-GB" sz="2400" dirty="0" smtClean="0"/>
              <a:t>(historic example: Rutherford scattering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8000"/>
                </a:solidFill>
              </a:rPr>
              <a:t>Quantitative measurements </a:t>
            </a:r>
            <a:r>
              <a:rPr lang="en-GB" sz="2400" dirty="0" smtClean="0"/>
              <a:t>like the mass of a new particle are possible, if all secondary particles are measured and the invariant mass is computed.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It is very useful to know the </a:t>
            </a:r>
            <a:r>
              <a:rPr lang="en-GB" sz="2400" dirty="0" smtClean="0">
                <a:solidFill>
                  <a:srgbClr val="0080FF"/>
                </a:solidFill>
              </a:rPr>
              <a:t>total energy of the original collision</a:t>
            </a:r>
            <a:r>
              <a:rPr lang="en-GB" sz="2400" dirty="0" smtClean="0"/>
              <a:t>, which is only the case for collisions of elementary particles (leptons)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Most of the processes have “background” signals with similar signature.</a:t>
            </a:r>
            <a:br>
              <a:rPr lang="en-GB" sz="2400" dirty="0" smtClean="0"/>
            </a:br>
            <a:r>
              <a:rPr lang="en-GB" sz="2400" dirty="0" smtClean="0">
                <a:solidFill>
                  <a:srgbClr val="FF0000"/>
                </a:solidFill>
              </a:rPr>
              <a:t>Very careful simulations of this background</a:t>
            </a:r>
            <a:r>
              <a:rPr lang="en-GB" sz="2400" dirty="0" smtClean="0"/>
              <a:t> must accompany every measurement.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764" y="134459"/>
            <a:ext cx="1981036" cy="1375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Particle identification: a CMS slice</a:t>
            </a:r>
            <a:endParaRPr lang="en-GB" sz="32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647776" y="1111573"/>
            <a:ext cx="6133583" cy="43294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b="1" dirty="0"/>
              <a:t>or “what the experiments do with the collisions”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7178"/>
          <a:stretch/>
        </p:blipFill>
        <p:spPr>
          <a:xfrm>
            <a:off x="1339369" y="1591067"/>
            <a:ext cx="7762251" cy="42915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36721" y="1547334"/>
            <a:ext cx="224104" cy="1660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4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145" y="480646"/>
            <a:ext cx="77247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3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86" y="1"/>
            <a:ext cx="7744878" cy="678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Collider figures of merit: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87" t="1903" r="2500" b="2107"/>
          <a:stretch/>
        </p:blipFill>
        <p:spPr>
          <a:xfrm>
            <a:off x="7345852" y="698887"/>
            <a:ext cx="2187666" cy="236076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12115" y="3213280"/>
            <a:ext cx="8381801" cy="2340807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sz="2800" b="1" dirty="0"/>
              <a:t>The cross section of a process:</a:t>
            </a:r>
          </a:p>
          <a:p>
            <a:pPr marL="36512" indent="0">
              <a:buNone/>
            </a:pPr>
            <a:r>
              <a:rPr lang="en-GB" sz="2700" i="1" dirty="0" smtClean="0"/>
              <a:t>cross-section</a:t>
            </a:r>
            <a:r>
              <a:rPr lang="en-GB" sz="2700" dirty="0" smtClean="0"/>
              <a:t> </a:t>
            </a:r>
            <a:r>
              <a:rPr lang="en-GB" sz="2700" dirty="0" err="1">
                <a:latin typeface="Symbol" charset="2"/>
                <a:cs typeface="Symbol" charset="2"/>
              </a:rPr>
              <a:t>s</a:t>
            </a:r>
            <a:r>
              <a:rPr lang="en-GB" sz="2700" baseline="-25000" dirty="0" err="1"/>
              <a:t>ev</a:t>
            </a:r>
            <a:r>
              <a:rPr lang="en-GB" sz="2700" dirty="0"/>
              <a:t> expresses the likelihood of the </a:t>
            </a:r>
            <a:r>
              <a:rPr lang="en-GB" sz="2700" dirty="0" smtClean="0"/>
              <a:t>process to be produced</a:t>
            </a:r>
            <a:endParaRPr lang="en-GB" sz="2700" dirty="0"/>
          </a:p>
          <a:p>
            <a:pPr marL="723900" lvl="1" indent="-276225"/>
            <a:r>
              <a:rPr lang="en-GB" sz="2400" dirty="0" err="1">
                <a:latin typeface="Symbol" charset="2"/>
                <a:cs typeface="Symbol" charset="2"/>
              </a:rPr>
              <a:t>s</a:t>
            </a:r>
            <a:r>
              <a:rPr lang="en-GB" sz="2400" baseline="-25000" dirty="0" err="1"/>
              <a:t>ev</a:t>
            </a:r>
            <a:r>
              <a:rPr lang="en-GB" sz="2400" dirty="0"/>
              <a:t> </a:t>
            </a:r>
            <a:r>
              <a:rPr lang="en-GB" sz="2400" dirty="0" smtClean="0"/>
              <a:t>can be understood as an “area”, which the beam has to hit.</a:t>
            </a:r>
            <a:endParaRPr lang="en-GB" sz="2400" dirty="0"/>
          </a:p>
          <a:p>
            <a:pPr marL="723900" lvl="1" indent="-276225"/>
            <a:r>
              <a:rPr lang="en-GB" sz="2300" dirty="0"/>
              <a:t>units: [m</a:t>
            </a:r>
            <a:r>
              <a:rPr lang="en-GB" sz="2300" baseline="30000" dirty="0"/>
              <a:t>2</a:t>
            </a:r>
            <a:r>
              <a:rPr lang="en-GB" sz="2300" dirty="0"/>
              <a:t>]</a:t>
            </a:r>
          </a:p>
          <a:p>
            <a:pPr marL="990600" lvl="2" indent="-241300"/>
            <a:r>
              <a:rPr lang="en-GB" sz="2200" dirty="0"/>
              <a:t>in nuclear and high energy physics: 1 barn (1 b = 10</a:t>
            </a:r>
            <a:r>
              <a:rPr lang="en-GB" sz="2200" baseline="30000" dirty="0"/>
              <a:t>-24</a:t>
            </a:r>
            <a:r>
              <a:rPr lang="en-GB" sz="2200" dirty="0"/>
              <a:t> cm</a:t>
            </a:r>
            <a:r>
              <a:rPr lang="en-GB" sz="2200" baseline="30000" dirty="0"/>
              <a:t>2</a:t>
            </a:r>
            <a:r>
              <a:rPr lang="en-GB" sz="2200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3056" y="1307617"/>
            <a:ext cx="57597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b="1" dirty="0" err="1">
                <a:solidFill>
                  <a:srgbClr val="0080FF"/>
                </a:solidFill>
              </a:rPr>
              <a:t>c</a:t>
            </a:r>
            <a:r>
              <a:rPr lang="en-GB" b="1" dirty="0" err="1" smtClean="0">
                <a:solidFill>
                  <a:srgbClr val="0080FF"/>
                </a:solidFill>
              </a:rPr>
              <a:t>.m.s</a:t>
            </a:r>
            <a:r>
              <a:rPr lang="en-GB" b="1" dirty="0" smtClean="0">
                <a:solidFill>
                  <a:srgbClr val="0080FF"/>
                </a:solidFill>
              </a:rPr>
              <a:t>. energy</a:t>
            </a:r>
            <a:r>
              <a:rPr lang="en-GB" dirty="0" smtClean="0"/>
              <a:t>: higher energy means particles with higher masses can be produced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80FF"/>
                </a:solidFill>
              </a:rPr>
              <a:t>Luminosity</a:t>
            </a:r>
            <a:r>
              <a:rPr lang="en-GB" dirty="0" smtClean="0"/>
              <a:t>: A number characterizing a collider to produce a certain number of events of a given process 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78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977483"/>
              </p:ext>
            </p:extLst>
          </p:nvPr>
        </p:nvGraphicFramePr>
        <p:xfrm>
          <a:off x="1691223" y="2865440"/>
          <a:ext cx="240904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2" name="Equation" r:id="rId4" imgW="1130300" imgH="279400" progId="Equation.3">
                  <p:embed/>
                </p:oleObj>
              </mc:Choice>
              <mc:Fallback>
                <p:oleObj name="Equation" r:id="rId4" imgW="1130300" imgH="279400" progId="Equation.3">
                  <p:embed/>
                  <p:pic>
                    <p:nvPicPr>
                      <p:cNvPr id="0" name="Picture 5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223" y="2865440"/>
                        <a:ext cx="2409040" cy="7651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701450"/>
              </p:ext>
            </p:extLst>
          </p:nvPr>
        </p:nvGraphicFramePr>
        <p:xfrm>
          <a:off x="1678987" y="1382715"/>
          <a:ext cx="2621123" cy="9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3" name="Equation" r:id="rId6" imgW="1168400" imgH="393700" progId="Equation.3">
                  <p:embed/>
                </p:oleObj>
              </mc:Choice>
              <mc:Fallback>
                <p:oleObj name="Equation" r:id="rId6" imgW="1168400" imgH="393700" progId="Equation.3">
                  <p:embed/>
                  <p:pic>
                    <p:nvPicPr>
                      <p:cNvPr id="0" name="Picture 5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8987" y="1382715"/>
                        <a:ext cx="2621123" cy="973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definition: Luminosity (L)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2603" y="1325608"/>
            <a:ext cx="4363465" cy="2765119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luminosity </a:t>
            </a:r>
            <a:r>
              <a:rPr lang="en-GB" dirty="0"/>
              <a:t>L </a:t>
            </a:r>
            <a:r>
              <a:rPr lang="en-GB" dirty="0" smtClean="0"/>
              <a:t>relates cross</a:t>
            </a:r>
            <a:r>
              <a:rPr lang="en-GB" dirty="0"/>
              <a:t>-section 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dirty="0" smtClean="0"/>
              <a:t> and event </a:t>
            </a:r>
            <a:r>
              <a:rPr lang="en-GB" dirty="0"/>
              <a:t>rate </a:t>
            </a:r>
            <a:r>
              <a:rPr lang="en-GB" dirty="0" smtClean="0"/>
              <a:t>R = </a:t>
            </a:r>
            <a:r>
              <a:rPr lang="en-GB" dirty="0" err="1" smtClean="0"/>
              <a:t>dN</a:t>
            </a:r>
            <a:r>
              <a:rPr lang="en-GB" baseline="-25000" dirty="0" err="1" smtClean="0"/>
              <a:t>ev</a:t>
            </a:r>
            <a:r>
              <a:rPr lang="en-GB" dirty="0" smtClean="0"/>
              <a:t>/</a:t>
            </a:r>
            <a:r>
              <a:rPr lang="en-GB" dirty="0" err="1" smtClean="0"/>
              <a:t>dt</a:t>
            </a:r>
            <a:r>
              <a:rPr lang="en-GB" dirty="0" smtClean="0"/>
              <a:t> at </a:t>
            </a:r>
            <a:r>
              <a:rPr lang="en-GB" dirty="0"/>
              <a:t>time </a:t>
            </a:r>
            <a:r>
              <a:rPr lang="en-GB" dirty="0" smtClean="0"/>
              <a:t>t: </a:t>
            </a:r>
          </a:p>
          <a:p>
            <a:pPr lvl="1"/>
            <a:r>
              <a:rPr lang="en-GB" dirty="0"/>
              <a:t>quantifies </a:t>
            </a:r>
            <a:r>
              <a:rPr lang="en-GB" dirty="0" smtClean="0"/>
              <a:t>performance of collider</a:t>
            </a:r>
          </a:p>
          <a:p>
            <a:pPr lvl="1"/>
            <a:r>
              <a:rPr lang="en-GB" dirty="0" smtClean="0"/>
              <a:t>relativistic invariant and independent of physical reaction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accelerator operation aims at maximizing the </a:t>
            </a:r>
            <a:r>
              <a:rPr lang="en-GB" dirty="0"/>
              <a:t>total number of events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ev</a:t>
            </a:r>
            <a:r>
              <a:rPr lang="en-GB" dirty="0" smtClean="0"/>
              <a:t> for the experiments</a:t>
            </a:r>
          </a:p>
          <a:p>
            <a:pPr lvl="1"/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ev</a:t>
            </a:r>
            <a:r>
              <a:rPr lang="en-GB" dirty="0" smtClean="0"/>
              <a:t> is fixed by Nature</a:t>
            </a:r>
          </a:p>
          <a:p>
            <a:pPr lvl="1"/>
            <a:r>
              <a:rPr lang="en-GB" dirty="0" smtClean="0"/>
              <a:t>aim at maximizing </a:t>
            </a:r>
            <a:r>
              <a:rPr lang="en-US" dirty="0" smtClean="0"/>
              <a:t>∫L(t)</a:t>
            </a:r>
            <a:r>
              <a:rPr lang="en-US" dirty="0" err="1" smtClean="0"/>
              <a:t>dt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702859" y="4090726"/>
            <a:ext cx="8528622" cy="20587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US" dirty="0" smtClean="0"/>
              <a:t>Luminosity unit </a:t>
            </a:r>
            <a:r>
              <a:rPr lang="en-US" dirty="0"/>
              <a:t>: [m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 smtClean="0"/>
              <a:t>]</a:t>
            </a:r>
          </a:p>
          <a:p>
            <a:pPr marL="266700" indent="-230188"/>
            <a:r>
              <a:rPr lang="en-US" dirty="0" smtClean="0"/>
              <a:t>The integrated luminosity ∫</a:t>
            </a:r>
            <a:r>
              <a:rPr lang="en-US" dirty="0" err="1"/>
              <a:t>Ldt</a:t>
            </a:r>
            <a:r>
              <a:rPr lang="en-US" dirty="0"/>
              <a:t> is frequently expressed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/>
              <a:t>= 10</a:t>
            </a:r>
            <a:r>
              <a:rPr lang="en-US" baseline="30000" dirty="0"/>
              <a:t>36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or fb</a:t>
            </a:r>
            <a:r>
              <a:rPr lang="en-US" baseline="30000" dirty="0"/>
              <a:t>-1</a:t>
            </a:r>
            <a:r>
              <a:rPr lang="en-US" dirty="0"/>
              <a:t> = 10</a:t>
            </a:r>
            <a:r>
              <a:rPr lang="en-US" baseline="30000" dirty="0"/>
              <a:t>39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08" y="1481489"/>
            <a:ext cx="2580746" cy="2045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727" y="227905"/>
            <a:ext cx="2681079" cy="32507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623" y="5020324"/>
            <a:ext cx="8787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integrated luminosity LHC Run 2: </a:t>
            </a:r>
            <a:r>
              <a:rPr lang="en-GB" dirty="0" smtClean="0">
                <a:solidFill>
                  <a:srgbClr val="8000FF"/>
                </a:solidFill>
              </a:rPr>
              <a:t>150 fb</a:t>
            </a:r>
            <a:r>
              <a:rPr lang="en-GB" baseline="30000" dirty="0" smtClean="0">
                <a:solidFill>
                  <a:srgbClr val="8000FF"/>
                </a:solidFill>
              </a:rPr>
              <a:t>-1</a:t>
            </a:r>
          </a:p>
          <a:p>
            <a:r>
              <a:rPr lang="en-GB" dirty="0" smtClean="0"/>
              <a:t>Total cross section pp collisions: </a:t>
            </a:r>
            <a:r>
              <a:rPr lang="en-GB" dirty="0" smtClean="0">
                <a:solidFill>
                  <a:srgbClr val="00B050"/>
                </a:solidFill>
              </a:rPr>
              <a:t>100 </a:t>
            </a:r>
            <a:r>
              <a:rPr lang="en-GB" dirty="0" err="1" smtClean="0">
                <a:solidFill>
                  <a:srgbClr val="00B050"/>
                </a:solidFill>
              </a:rPr>
              <a:t>mb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Ncollisions</a:t>
            </a:r>
            <a:r>
              <a:rPr lang="en-GB" dirty="0" smtClean="0">
                <a:sym typeface="Wingdings" panose="05000000000000000000" pitchFamily="2" charset="2"/>
              </a:rPr>
              <a:t> = 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150 * 10</a:t>
            </a:r>
            <a:r>
              <a:rPr lang="en-GB" baseline="30000" dirty="0" smtClean="0">
                <a:solidFill>
                  <a:srgbClr val="8000FF"/>
                </a:solidFill>
                <a:sym typeface="Wingdings" panose="05000000000000000000" pitchFamily="2" charset="2"/>
              </a:rPr>
              <a:t>12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 mb</a:t>
            </a:r>
            <a:r>
              <a:rPr lang="en-GB" baseline="30000" dirty="0" smtClean="0">
                <a:solidFill>
                  <a:srgbClr val="8000FF"/>
                </a:solidFill>
                <a:sym typeface="Wingdings" panose="05000000000000000000" pitchFamily="2" charset="2"/>
              </a:rPr>
              <a:t>-1</a:t>
            </a:r>
            <a:r>
              <a:rPr lang="en-GB" dirty="0" smtClean="0">
                <a:solidFill>
                  <a:srgbClr val="8000FF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* 100 </a:t>
            </a:r>
            <a:r>
              <a:rPr lang="en-GB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mb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= 15 * 10</a:t>
            </a:r>
            <a:r>
              <a:rPr lang="en-GB" baseline="30000" dirty="0" smtClean="0">
                <a:sym typeface="Wingdings" panose="05000000000000000000" pitchFamily="2" charset="2"/>
              </a:rPr>
              <a:t>15</a:t>
            </a:r>
            <a:r>
              <a:rPr lang="en-GB" dirty="0" smtClean="0">
                <a:sym typeface="Wingdings" panose="05000000000000000000" pitchFamily="2" charset="2"/>
              </a:rPr>
              <a:t> events !!!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 Only a small fraction gets recorded….still </a:t>
            </a:r>
            <a:r>
              <a:rPr lang="en-GB" dirty="0" err="1" smtClean="0">
                <a:sym typeface="Wingdings" panose="05000000000000000000" pitchFamily="2" charset="2"/>
              </a:rPr>
              <a:t>Pbytes</a:t>
            </a:r>
            <a:r>
              <a:rPr lang="en-GB" dirty="0" smtClean="0">
                <a:sym typeface="Wingdings" panose="05000000000000000000" pitchFamily="2" charset="2"/>
              </a:rPr>
              <a:t> of data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779" y="919657"/>
            <a:ext cx="4912079" cy="389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on luminosity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280" y="1325606"/>
            <a:ext cx="6762076" cy="3906794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luminosity</a:t>
            </a:r>
          </a:p>
          <a:p>
            <a:pPr lvl="1"/>
            <a:r>
              <a:rPr lang="en-GB" dirty="0" smtClean="0"/>
              <a:t>derivation from machine parameters</a:t>
            </a:r>
          </a:p>
          <a:p>
            <a:pPr lvl="1"/>
            <a:r>
              <a:rPr lang="en-GB" dirty="0" smtClean="0"/>
              <a:t>head-</a:t>
            </a:r>
            <a:r>
              <a:rPr lang="en-GB" dirty="0"/>
              <a:t>on and </a:t>
            </a:r>
            <a:r>
              <a:rPr lang="en-GB" dirty="0" smtClean="0"/>
              <a:t>offset collisions</a:t>
            </a:r>
          </a:p>
          <a:p>
            <a:pPr lvl="1"/>
            <a:r>
              <a:rPr lang="en-GB" dirty="0" smtClean="0"/>
              <a:t>reduction factors</a:t>
            </a:r>
          </a:p>
          <a:p>
            <a:pPr lvl="2"/>
            <a:r>
              <a:rPr lang="en-GB" dirty="0" smtClean="0"/>
              <a:t>crossing angles and crab cavities, hourglass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uminosity lifetime, contributions</a:t>
            </a:r>
            <a:endParaRPr lang="en-GB" dirty="0"/>
          </a:p>
          <a:p>
            <a:pPr lvl="1"/>
            <a:r>
              <a:rPr lang="en-GB" dirty="0" smtClean="0"/>
              <a:t>luminosity scans and luminosity levelling</a:t>
            </a:r>
          </a:p>
          <a:p>
            <a:r>
              <a:rPr lang="en-GB" dirty="0" smtClean="0"/>
              <a:t>integrated luminosity and ideal run time </a:t>
            </a:r>
          </a:p>
          <a:p>
            <a:pPr marL="36513" indent="0"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7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 </a:t>
            </a:r>
            <a:r>
              <a:rPr lang="en-GB" dirty="0"/>
              <a:t>from machine </a:t>
            </a:r>
            <a:r>
              <a:rPr lang="en-GB" dirty="0" smtClean="0"/>
              <a:t>parameters -1-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1" y="1325609"/>
            <a:ext cx="7045315" cy="50085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intuitively: more L if there are more protons and more tightly packed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61840"/>
              </p:ext>
            </p:extLst>
          </p:nvPr>
        </p:nvGraphicFramePr>
        <p:xfrm>
          <a:off x="2096355" y="3627438"/>
          <a:ext cx="641685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9" name="Equation" r:id="rId4" imgW="3429000" imgH="393700" progId="Equation.3">
                  <p:embed/>
                </p:oleObj>
              </mc:Choice>
              <mc:Fallback>
                <p:oleObj name="Equation" r:id="rId4" imgW="3429000" imgH="393700" progId="Equation.3">
                  <p:embed/>
                  <p:pic>
                    <p:nvPicPr>
                      <p:cNvPr id="0" name="Picture 4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355" y="3627438"/>
                        <a:ext cx="6416857" cy="87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1"/>
          <p:cNvSpPr txBox="1">
            <a:spLocks/>
          </p:cNvSpPr>
          <p:nvPr/>
        </p:nvSpPr>
        <p:spPr>
          <a:xfrm>
            <a:off x="1696662" y="4553329"/>
            <a:ext cx="5233613" cy="159049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US" sz="1400" dirty="0"/>
              <a:t>K = 2 </a:t>
            </a:r>
            <a:r>
              <a:rPr lang="en-US" sz="1400" i="1" dirty="0"/>
              <a:t>c</a:t>
            </a:r>
            <a:r>
              <a:rPr lang="en-US" sz="1400" dirty="0"/>
              <a:t>: kinematic factor (see </a:t>
            </a:r>
            <a:r>
              <a:rPr lang="en-US" sz="1400" i="1" dirty="0"/>
              <a:t>W. Herr, “Kinematics of Particle Beams I - Relativity”</a:t>
            </a:r>
            <a:r>
              <a:rPr lang="en-US" sz="1400" dirty="0"/>
              <a:t>)</a:t>
            </a:r>
          </a:p>
          <a:p>
            <a:pPr marL="266700" indent="-230188"/>
            <a:r>
              <a:rPr lang="en-US" sz="1400" dirty="0"/>
              <a:t>N</a:t>
            </a:r>
            <a:r>
              <a:rPr lang="en-US" sz="1400" baseline="-25000" dirty="0"/>
              <a:t>b1</a:t>
            </a:r>
            <a:r>
              <a:rPr lang="en-US" sz="1400" dirty="0"/>
              <a:t>, N</a:t>
            </a:r>
            <a:r>
              <a:rPr lang="en-US" sz="1400" baseline="-25000" dirty="0"/>
              <a:t>b2</a:t>
            </a:r>
            <a:r>
              <a:rPr lang="en-US" sz="1400" dirty="0"/>
              <a:t>: bunch population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30188"/>
            <a:r>
              <a:rPr lang="en-US" sz="1400" dirty="0">
                <a:latin typeface="Symbol" charset="2"/>
                <a:cs typeface="Symbol" charset="2"/>
              </a:rPr>
              <a:t>r</a:t>
            </a:r>
            <a:r>
              <a:rPr lang="en-US" sz="1400" baseline="-25000" dirty="0"/>
              <a:t>1,2</a:t>
            </a:r>
            <a:r>
              <a:rPr lang="en-US" sz="1400" dirty="0"/>
              <a:t>: density distribution of the particles (normalized to 1)</a:t>
            </a:r>
          </a:p>
          <a:p>
            <a:pPr marL="266700" indent="-230188"/>
            <a:r>
              <a:rPr lang="en-US" sz="1400" dirty="0" err="1"/>
              <a:t>x,y</a:t>
            </a:r>
            <a:r>
              <a:rPr lang="en-US" sz="1400" dirty="0"/>
              <a:t>: transverse coordinates</a:t>
            </a:r>
          </a:p>
          <a:p>
            <a:pPr marL="266700" indent="-230188"/>
            <a:r>
              <a:rPr lang="en-US" sz="1400" dirty="0"/>
              <a:t>z: longitudinal coordinate</a:t>
            </a:r>
          </a:p>
          <a:p>
            <a:pPr marL="266700" indent="-230188"/>
            <a:r>
              <a:rPr lang="en-US" sz="1400" dirty="0"/>
              <a:t>z</a:t>
            </a:r>
            <a:r>
              <a:rPr lang="en-US" sz="1400" baseline="-25000" dirty="0"/>
              <a:t>0</a:t>
            </a:r>
            <a:r>
              <a:rPr lang="en-US" sz="1400" dirty="0"/>
              <a:t>: “time variable”, z</a:t>
            </a:r>
            <a:r>
              <a:rPr lang="en-US" sz="1400" baseline="-25000" dirty="0"/>
              <a:t>0</a:t>
            </a:r>
            <a:r>
              <a:rPr lang="en-US" sz="1400" dirty="0"/>
              <a:t> = </a:t>
            </a:r>
            <a:r>
              <a:rPr lang="en-US" sz="1400" i="1" dirty="0"/>
              <a:t>c t</a:t>
            </a:r>
            <a:endParaRPr lang="en-US" sz="1400" dirty="0"/>
          </a:p>
          <a:p>
            <a:pPr marL="266700" indent="-230188"/>
            <a:r>
              <a:rPr lang="en-US" sz="1400" dirty="0" err="1">
                <a:latin typeface="Symbol" charset="2"/>
                <a:cs typeface="Symbol" charset="2"/>
              </a:rPr>
              <a:t>W</a:t>
            </a:r>
            <a:r>
              <a:rPr lang="en-US" sz="1400" baseline="-25000" dirty="0" err="1"/>
              <a:t>x,y</a:t>
            </a:r>
            <a:r>
              <a:rPr lang="en-US" sz="1400" dirty="0"/>
              <a:t>: overlap integral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142250"/>
              </p:ext>
            </p:extLst>
          </p:nvPr>
        </p:nvGraphicFramePr>
        <p:xfrm>
          <a:off x="2114029" y="1789113"/>
          <a:ext cx="1794545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0" name="Equation" r:id="rId6" imgW="952500" imgH="228600" progId="Equation.3">
                  <p:embed/>
                </p:oleObj>
              </mc:Choice>
              <mc:Fallback>
                <p:oleObj name="Equation" r:id="rId6" imgW="952500" imgH="228600" progId="Equation.3">
                  <p:embed/>
                  <p:pic>
                    <p:nvPicPr>
                      <p:cNvPr id="0" name="Picture 4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4029" y="1789113"/>
                        <a:ext cx="1794545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3064340" y="2361194"/>
            <a:ext cx="4387124" cy="1081568"/>
            <a:chOff x="2138952" y="3183873"/>
            <a:chExt cx="5122869" cy="1081568"/>
          </a:xfrm>
        </p:grpSpPr>
        <p:sp>
          <p:nvSpPr>
            <p:cNvPr id="15" name="Oval 14"/>
            <p:cNvSpPr/>
            <p:nvPr/>
          </p:nvSpPr>
          <p:spPr>
            <a:xfrm>
              <a:off x="2138952" y="3502526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5556884" y="3502526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956369" y="3636514"/>
              <a:ext cx="1148139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5215222" y="3641861"/>
              <a:ext cx="11481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261232" y="3730095"/>
              <a:ext cx="15814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N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b1</a:t>
              </a:r>
              <a:r>
                <a:rPr lang="en-GB" sz="14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r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1</a:t>
              </a:r>
              <a:r>
                <a:rPr lang="en-GB" sz="1400" dirty="0">
                  <a:solidFill>
                    <a:srgbClr val="0000FF"/>
                  </a:solidFill>
                </a:rPr>
                <a:t>(x,y,z,-z</a:t>
              </a:r>
              <a:r>
                <a:rPr lang="en-GB" sz="1400" baseline="-25000" dirty="0">
                  <a:solidFill>
                    <a:srgbClr val="0000FF"/>
                  </a:solidFill>
                </a:rPr>
                <a:t>0</a:t>
              </a:r>
              <a:r>
                <a:rPr lang="en-GB" sz="140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49601" y="3183873"/>
              <a:ext cx="15122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N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b2</a:t>
              </a:r>
              <a:r>
                <a:rPr lang="en-GB" sz="14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r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2</a:t>
              </a:r>
              <a:r>
                <a:rPr lang="en-GB" sz="1400" dirty="0">
                  <a:solidFill>
                    <a:srgbClr val="FF0000"/>
                  </a:solidFill>
                </a:rPr>
                <a:t>(x,y,z,z</a:t>
              </a:r>
              <a:r>
                <a:rPr lang="en-GB" sz="1400" baseline="-25000" dirty="0">
                  <a:solidFill>
                    <a:srgbClr val="FF0000"/>
                  </a:solidFill>
                </a:rPr>
                <a:t>0</a:t>
              </a:r>
              <a:r>
                <a:rPr lang="en-GB" sz="1400" dirty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24" name="Explosion 2 23"/>
            <p:cNvSpPr/>
            <p:nvPr/>
          </p:nvSpPr>
          <p:spPr>
            <a:xfrm>
              <a:off x="4551947" y="3462724"/>
              <a:ext cx="280737" cy="347579"/>
            </a:xfrm>
            <a:prstGeom prst="irregularSeal2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678947" y="4037872"/>
              <a:ext cx="1684414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diamond"/>
              <a:tailEnd type="diamon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329894" y="3957664"/>
              <a:ext cx="3990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accent6"/>
                  </a:solidFill>
                </a:rPr>
                <a:t>z</a:t>
              </a:r>
              <a:r>
                <a:rPr lang="en-GB" sz="1400" i="1" baseline="-25000" dirty="0">
                  <a:solidFill>
                    <a:schemeClr val="accent6"/>
                  </a:solidFill>
                </a:rPr>
                <a:t>0</a:t>
              </a:r>
              <a:endParaRPr lang="en-GB" sz="1400" i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 </a:t>
            </a:r>
            <a:r>
              <a:rPr lang="en-GB" dirty="0"/>
              <a:t>from machine </a:t>
            </a:r>
            <a:r>
              <a:rPr lang="en-GB" dirty="0" smtClean="0"/>
              <a:t>parameters -2-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695104" y="5334000"/>
            <a:ext cx="4397990" cy="809818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/>
            <a:r>
              <a:rPr lang="en-US" sz="1400" dirty="0"/>
              <a:t>f: revolution frequency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66700"/>
            <a:r>
              <a:rPr lang="en-US" sz="1400" dirty="0" err="1"/>
              <a:t>n</a:t>
            </a:r>
            <a:r>
              <a:rPr lang="en-US" sz="1400" baseline="-25000" dirty="0" err="1"/>
              <a:t>b</a:t>
            </a:r>
            <a:r>
              <a:rPr lang="en-US" sz="1400" dirty="0"/>
              <a:t>: number of colliding bunch pairs at that Interaction Point (IP)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66700" indent="-266700"/>
            <a:r>
              <a:rPr lang="en-US" sz="1400" dirty="0"/>
              <a:t>N</a:t>
            </a:r>
            <a:r>
              <a:rPr lang="en-US" sz="1400" baseline="-25000" dirty="0"/>
              <a:t>b1</a:t>
            </a:r>
            <a:r>
              <a:rPr lang="en-US" sz="1400" dirty="0"/>
              <a:t>, N</a:t>
            </a:r>
            <a:r>
              <a:rPr lang="en-US" sz="1400" baseline="-25000" dirty="0"/>
              <a:t>b2</a:t>
            </a:r>
            <a:r>
              <a:rPr lang="en-US" sz="1400" dirty="0"/>
              <a:t>: bunch population</a:t>
            </a:r>
            <a:endParaRPr lang="en-US" sz="1800" dirty="0"/>
          </a:p>
          <a:p>
            <a:pPr marL="266700" indent="-266700"/>
            <a:r>
              <a:rPr lang="en-GB" sz="1400" dirty="0" err="1">
                <a:latin typeface="Symbol" charset="2"/>
                <a:cs typeface="Symbol" charset="2"/>
              </a:rPr>
              <a:t>s</a:t>
            </a:r>
            <a:r>
              <a:rPr lang="en-GB" sz="1400" baseline="-25000" dirty="0" err="1"/>
              <a:t>x,y</a:t>
            </a:r>
            <a:r>
              <a:rPr lang="en-GB" sz="1400" dirty="0"/>
              <a:t>: transverse beam size at the collision point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09871"/>
              </p:ext>
            </p:extLst>
          </p:nvPr>
        </p:nvGraphicFramePr>
        <p:xfrm>
          <a:off x="1337751" y="2398713"/>
          <a:ext cx="776684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3" name="Equation" r:id="rId4" imgW="4978400" imgH="393700" progId="Equation.3">
                  <p:embed/>
                </p:oleObj>
              </mc:Choice>
              <mc:Fallback>
                <p:oleObj name="Equation" r:id="rId4" imgW="4978400" imgH="393700" progId="Equation.3">
                  <p:embed/>
                  <p:pic>
                    <p:nvPicPr>
                      <p:cNvPr id="0" name="Picture 5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7751" y="2398713"/>
                        <a:ext cx="7766845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1696661" y="1320687"/>
            <a:ext cx="7165892" cy="1114805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for a circular machine can reuse the beams f times per second (storage ring)</a:t>
            </a:r>
          </a:p>
          <a:p>
            <a:pPr marL="266700" indent="-230188"/>
            <a:r>
              <a:rPr lang="en-GB" dirty="0"/>
              <a:t>for </a:t>
            </a:r>
            <a:r>
              <a:rPr lang="en-GB" dirty="0" err="1"/>
              <a:t>n</a:t>
            </a:r>
            <a:r>
              <a:rPr lang="en-GB" baseline="-25000" dirty="0" err="1"/>
              <a:t>b</a:t>
            </a:r>
            <a:r>
              <a:rPr lang="en-GB" dirty="0"/>
              <a:t> colliding bunch pairs per beam</a:t>
            </a:r>
          </a:p>
          <a:p>
            <a:pPr marL="266700" indent="-230188"/>
            <a:r>
              <a:rPr lang="en-GB" dirty="0"/>
              <a:t>for uncorrelated densities in all planes: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696663" y="3423422"/>
            <a:ext cx="4396431" cy="191057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for Gaussian bunches:</a:t>
            </a:r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marL="266700" indent="-230188"/>
            <a:r>
              <a:rPr lang="en-GB" dirty="0"/>
              <a:t>for equal beams in x or y: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1x</a:t>
            </a:r>
            <a:r>
              <a:rPr lang="en-GB" dirty="0"/>
              <a:t> =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2x</a:t>
            </a:r>
            <a:r>
              <a:rPr lang="en-GB" dirty="0"/>
              <a:t>,</a:t>
            </a:r>
            <a:r>
              <a:rPr lang="en-GB" dirty="0">
                <a:latin typeface="Symbol" charset="2"/>
                <a:cs typeface="Symbol" charset="2"/>
              </a:rPr>
              <a:t> s</a:t>
            </a:r>
            <a:r>
              <a:rPr lang="en-GB" baseline="-25000" dirty="0"/>
              <a:t>1y</a:t>
            </a:r>
            <a:r>
              <a:rPr lang="en-GB" dirty="0"/>
              <a:t> = </a:t>
            </a:r>
            <a:r>
              <a:rPr lang="en-GB" dirty="0">
                <a:latin typeface="Symbol" charset="2"/>
                <a:cs typeface="Symbol" charset="2"/>
              </a:rPr>
              <a:t>s</a:t>
            </a:r>
            <a:r>
              <a:rPr lang="en-GB" baseline="-25000" dirty="0"/>
              <a:t>2y</a:t>
            </a:r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marL="266700" indent="-230188"/>
            <a:r>
              <a:rPr lang="en-GB" dirty="0"/>
              <a:t>can derive a closed expression:</a:t>
            </a: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646902"/>
              </p:ext>
            </p:extLst>
          </p:nvPr>
        </p:nvGraphicFramePr>
        <p:xfrm>
          <a:off x="4036857" y="3184650"/>
          <a:ext cx="250012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4" name="Equation" r:id="rId6" imgW="2082800" imgH="482600" progId="Equation.3">
                  <p:embed/>
                </p:oleObj>
              </mc:Choice>
              <mc:Fallback>
                <p:oleObj name="Equation" r:id="rId6" imgW="2082800" imgH="482600" progId="Equation.3">
                  <p:embed/>
                  <p:pic>
                    <p:nvPicPr>
                      <p:cNvPr id="0" name="Picture 5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6857" y="3184650"/>
                        <a:ext cx="2500128" cy="7810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603884"/>
              </p:ext>
            </p:extLst>
          </p:nvPr>
        </p:nvGraphicFramePr>
        <p:xfrm>
          <a:off x="3372638" y="3659976"/>
          <a:ext cx="483828" cy="222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5" name="Equation" r:id="rId8" imgW="456840" imgH="155160" progId="Equation.3">
                  <p:embed/>
                </p:oleObj>
              </mc:Choice>
              <mc:Fallback>
                <p:oleObj name="Equation" r:id="rId8" imgW="456840" imgH="155160" progId="Equation.3">
                  <p:embed/>
                  <p:pic>
                    <p:nvPicPr>
                      <p:cNvPr id="0" name="Picture 5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2638" y="3659976"/>
                        <a:ext cx="483828" cy="222978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082733"/>
              </p:ext>
            </p:extLst>
          </p:nvPr>
        </p:nvGraphicFramePr>
        <p:xfrm>
          <a:off x="4707961" y="4487865"/>
          <a:ext cx="168442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6" name="Equation" r:id="rId10" imgW="952500" imgH="444500" progId="Equation.3">
                  <p:embed/>
                </p:oleObj>
              </mc:Choice>
              <mc:Fallback>
                <p:oleObj name="Equation" r:id="rId10" imgW="952500" imgH="444500" progId="Equation.3">
                  <p:embed/>
                  <p:pic>
                    <p:nvPicPr>
                      <p:cNvPr id="0" name="Picture 5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7961" y="4487865"/>
                        <a:ext cx="1684425" cy="93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987798"/>
              </p:ext>
            </p:extLst>
          </p:nvPr>
        </p:nvGraphicFramePr>
        <p:xfrm>
          <a:off x="6988515" y="4079472"/>
          <a:ext cx="2065182" cy="22555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20651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n</a:t>
                      </a:r>
                      <a:r>
                        <a:rPr lang="en-GB" sz="1600" baseline="-25000" dirty="0" err="1" smtClean="0"/>
                        <a:t>b</a:t>
                      </a:r>
                      <a:r>
                        <a:rPr lang="en-GB" sz="1600" dirty="0" smtClean="0"/>
                        <a:t> = 2808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</a:t>
                      </a:r>
                      <a:r>
                        <a:rPr lang="en-GB" sz="1600" baseline="-25000" dirty="0" smtClean="0"/>
                        <a:t>b1</a:t>
                      </a:r>
                      <a:r>
                        <a:rPr lang="en-GB" sz="1600" dirty="0" smtClean="0"/>
                        <a:t>,N</a:t>
                      </a:r>
                      <a:r>
                        <a:rPr lang="en-GB" sz="1600" baseline="-25000" dirty="0" smtClean="0"/>
                        <a:t>b2</a:t>
                      </a:r>
                      <a:r>
                        <a:rPr lang="en-GB" sz="1600" dirty="0" smtClean="0"/>
                        <a:t> = 1.15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dirty="0" smtClean="0"/>
                        <a:t> ppb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 = 11.25 kHz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</a:t>
                      </a:r>
                      <a:r>
                        <a:rPr lang="en-GB" sz="1600" dirty="0" smtClean="0"/>
                        <a:t>, </a:t>
                      </a:r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y</a:t>
                      </a:r>
                      <a:r>
                        <a:rPr lang="en-GB" sz="1600" baseline="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073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 =</a:t>
                      </a:r>
                      <a:r>
                        <a:rPr lang="en-GB" sz="1600" baseline="0" dirty="0" smtClean="0"/>
                        <a:t> 1.2 </a:t>
                      </a:r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34</a:t>
                      </a:r>
                      <a:r>
                        <a:rPr lang="en-GB" sz="1600" dirty="0" smtClean="0"/>
                        <a:t> cm</a:t>
                      </a:r>
                      <a:r>
                        <a:rPr lang="en-GB" sz="1600" baseline="30000" dirty="0" smtClean="0"/>
                        <a:t>-2</a:t>
                      </a:r>
                      <a:r>
                        <a:rPr lang="en-GB" sz="1600" dirty="0" smtClean="0"/>
                        <a:t>s</a:t>
                      </a:r>
                      <a:r>
                        <a:rPr lang="en-GB" sz="1600" baseline="30000" dirty="0" smtClean="0"/>
                        <a:t>-1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022835"/>
              </p:ext>
            </p:extLst>
          </p:nvPr>
        </p:nvGraphicFramePr>
        <p:xfrm>
          <a:off x="5293907" y="1776413"/>
          <a:ext cx="277474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7" name="Equation" r:id="rId12" imgW="2032000" imgH="228600" progId="Equation.3">
                  <p:embed/>
                </p:oleObj>
              </mc:Choice>
              <mc:Fallback>
                <p:oleObj name="Equation" r:id="rId12" imgW="2032000" imgH="228600" progId="Equation.3">
                  <p:embed/>
                  <p:pic>
                    <p:nvPicPr>
                      <p:cNvPr id="0" name="Picture 5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3907" y="1776413"/>
                        <a:ext cx="2774747" cy="431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013521"/>
              </p:ext>
            </p:extLst>
          </p:nvPr>
        </p:nvGraphicFramePr>
        <p:xfrm>
          <a:off x="7079766" y="3218622"/>
          <a:ext cx="1143501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08" name="Equation" r:id="rId14" imgW="812800" imgH="457200" progId="Equation.3">
                  <p:embed/>
                </p:oleObj>
              </mc:Choice>
              <mc:Fallback>
                <p:oleObj name="Equation" r:id="rId14" imgW="812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9766" y="3218622"/>
                        <a:ext cx="1143501" cy="739775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17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1" y="1325608"/>
            <a:ext cx="7045315" cy="5171447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Why colliding beams?</a:t>
            </a:r>
          </a:p>
          <a:p>
            <a:r>
              <a:rPr lang="en-GB" dirty="0" smtClean="0"/>
              <a:t>What do </a:t>
            </a:r>
            <a:r>
              <a:rPr lang="en-GB" dirty="0" smtClean="0"/>
              <a:t>physicists </a:t>
            </a:r>
            <a:r>
              <a:rPr lang="en-GB" dirty="0" smtClean="0"/>
              <a:t>with </a:t>
            </a:r>
            <a:r>
              <a:rPr lang="en-GB" dirty="0" smtClean="0"/>
              <a:t>their </a:t>
            </a:r>
            <a:r>
              <a:rPr lang="en-GB" dirty="0" smtClean="0"/>
              <a:t>data?</a:t>
            </a:r>
          </a:p>
          <a:p>
            <a:r>
              <a:rPr lang="en-GB" dirty="0" smtClean="0"/>
              <a:t>Lepton or Hadron Collider?</a:t>
            </a:r>
          </a:p>
          <a:p>
            <a:r>
              <a:rPr lang="en-GB" dirty="0" smtClean="0"/>
              <a:t>Figures of merits: Energy and luminosity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sz="2400" dirty="0">
                <a:sym typeface="Wingdings" panose="05000000000000000000" pitchFamily="2" charset="2"/>
              </a:rPr>
              <a:t></a:t>
            </a:r>
            <a:r>
              <a:rPr lang="en-GB" sz="2400" dirty="0"/>
              <a:t>Details on luminosity</a:t>
            </a:r>
          </a:p>
          <a:p>
            <a:r>
              <a:rPr lang="en-GB" dirty="0" smtClean="0"/>
              <a:t>Not too much: </a:t>
            </a:r>
            <a:br>
              <a:rPr lang="en-GB" dirty="0" smtClean="0"/>
            </a:b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Detector Occupancy in hadron collisions</a:t>
            </a:r>
          </a:p>
          <a:p>
            <a:r>
              <a:rPr lang="en-GB" sz="3200" dirty="0"/>
              <a:t>The possible future at CERN: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	HL-LHC</a:t>
            </a:r>
            <a:br>
              <a:rPr lang="en-GB" sz="2400" dirty="0"/>
            </a:br>
            <a:r>
              <a:rPr lang="en-GB" sz="2400" dirty="0"/>
              <a:t>	FCC</a:t>
            </a:r>
            <a:br>
              <a:rPr lang="en-GB" sz="2400" dirty="0"/>
            </a:br>
            <a:r>
              <a:rPr lang="en-GB" sz="2400" dirty="0"/>
              <a:t>	CLIC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628880" y="3556002"/>
            <a:ext cx="4079913" cy="2676025"/>
            <a:chOff x="1545757" y="3556000"/>
            <a:chExt cx="4764137" cy="26760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r="4379"/>
            <a:stretch/>
          </p:blipFill>
          <p:spPr>
            <a:xfrm>
              <a:off x="1545757" y="3556000"/>
              <a:ext cx="4764137" cy="249785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35284" y="5955026"/>
              <a:ext cx="984961" cy="276999"/>
            </a:xfrm>
            <a:prstGeom prst="rect">
              <a:avLst/>
            </a:prstGeom>
            <a:noFill/>
            <a:ln>
              <a:solidFill>
                <a:srgbClr val="969696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4"/>
                  </a:solidFill>
                </a:rPr>
                <a:t>J. Jowett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for small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1" y="1325607"/>
            <a:ext cx="7045315" cy="251826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expand physical beam size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x,y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* means “at the IP”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 smtClean="0"/>
              <a:t>try and conserve low </a:t>
            </a:r>
            <a:r>
              <a:rPr lang="en-GB" dirty="0" smtClean="0">
                <a:latin typeface="Symbol" charset="2"/>
                <a:cs typeface="Symbol" charset="2"/>
              </a:rPr>
              <a:t>e</a:t>
            </a:r>
            <a:r>
              <a:rPr lang="en-GB" dirty="0" smtClean="0"/>
              <a:t> from injectors</a:t>
            </a:r>
          </a:p>
          <a:p>
            <a:pPr lvl="1"/>
            <a:r>
              <a:rPr lang="en-GB" dirty="0" smtClean="0"/>
              <a:t>explicit dependence on energy (</a:t>
            </a:r>
            <a:r>
              <a:rPr lang="en-GB" dirty="0" smtClean="0">
                <a:latin typeface="Symbol" charset="2"/>
                <a:cs typeface="Symbol" charset="2"/>
              </a:rPr>
              <a:t>g</a:t>
            </a:r>
            <a:r>
              <a:rPr lang="en-GB" baseline="-25000" dirty="0" smtClean="0"/>
              <a:t>r</a:t>
            </a:r>
            <a:r>
              <a:rPr lang="en-GB" dirty="0" smtClean="0"/>
              <a:t>)</a:t>
            </a:r>
          </a:p>
          <a:p>
            <a:r>
              <a:rPr lang="en-GB" dirty="0" smtClean="0"/>
              <a:t>intensity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b</a:t>
            </a:r>
            <a:r>
              <a:rPr lang="en-GB" dirty="0" smtClean="0"/>
              <a:t> pays more than </a:t>
            </a:r>
            <a:r>
              <a:rPr lang="en-GB" dirty="0" smtClean="0">
                <a:latin typeface="Symbol" charset="2"/>
                <a:cs typeface="Symbol" charset="2"/>
              </a:rPr>
              <a:t>e</a:t>
            </a:r>
            <a:r>
              <a:rPr lang="en-GB" dirty="0" smtClean="0"/>
              <a:t> and</a:t>
            </a:r>
            <a:r>
              <a:rPr lang="en-GB" dirty="0" smtClean="0">
                <a:latin typeface="Symbol" charset="2"/>
                <a:cs typeface="Symbol" charset="2"/>
              </a:rPr>
              <a:t> b</a:t>
            </a:r>
            <a:r>
              <a:rPr lang="en-GB" dirty="0"/>
              <a:t>* </a:t>
            </a:r>
            <a:endParaRPr lang="en-GB" dirty="0" smtClean="0"/>
          </a:p>
          <a:p>
            <a:r>
              <a:rPr lang="en-GB" dirty="0" smtClean="0"/>
              <a:t>design low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insertions</a:t>
            </a:r>
          </a:p>
          <a:p>
            <a:pPr lvl="1"/>
            <a:r>
              <a:rPr lang="en-GB" dirty="0" smtClean="0"/>
              <a:t>limits by triplet aperture, protection by collimators</a:t>
            </a:r>
          </a:p>
          <a:p>
            <a:pPr lvl="1"/>
            <a:r>
              <a:rPr lang="en-GB" dirty="0" smtClean="0"/>
              <a:t>in LHC nominal cycle: “squeeze”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976584"/>
              </p:ext>
            </p:extLst>
          </p:nvPr>
        </p:nvGraphicFramePr>
        <p:xfrm>
          <a:off x="7021295" y="1074738"/>
          <a:ext cx="180134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" name="Equation" r:id="rId4" imgW="1066800" imgH="431800" progId="Equation.3">
                  <p:embed/>
                </p:oleObj>
              </mc:Choice>
              <mc:Fallback>
                <p:oleObj name="Equation" r:id="rId4" imgW="1066800" imgH="431800" progId="Equation.3">
                  <p:embed/>
                  <p:pic>
                    <p:nvPicPr>
                      <p:cNvPr id="0" name="Picture 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1295" y="1074738"/>
                        <a:ext cx="1801343" cy="914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437266"/>
              </p:ext>
            </p:extLst>
          </p:nvPr>
        </p:nvGraphicFramePr>
        <p:xfrm>
          <a:off x="5259920" y="1057277"/>
          <a:ext cx="1374458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" name="Equation" r:id="rId6" imgW="1016000" imgH="495300" progId="Equation.3">
                  <p:embed/>
                </p:oleObj>
              </mc:Choice>
              <mc:Fallback>
                <p:oleObj name="Equation" r:id="rId6" imgW="1016000" imgH="495300" progId="Equation.3">
                  <p:embed/>
                  <p:pic>
                    <p:nvPicPr>
                      <p:cNvPr id="0" name="Picture 4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9920" y="1057277"/>
                        <a:ext cx="1374458" cy="841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892895"/>
              </p:ext>
            </p:extLst>
          </p:nvPr>
        </p:nvGraphicFramePr>
        <p:xfrm>
          <a:off x="7512682" y="4417126"/>
          <a:ext cx="1538312" cy="192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53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2185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 = 18 </a:t>
                      </a:r>
                      <a:r>
                        <a:rPr lang="en-GB" sz="1200" baseline="0" dirty="0" smtClean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</a:t>
                      </a:r>
                      <a:r>
                        <a:rPr lang="en-GB" sz="1600" baseline="0" dirty="0" smtClean="0"/>
                        <a:t> 0.55 m</a:t>
                      </a:r>
                      <a:endParaRPr lang="en-GB" sz="16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GB" sz="1600" dirty="0" smtClean="0"/>
                        <a:t> = 3.75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GB" sz="1600" baseline="-25000" dirty="0" smtClean="0"/>
                        <a:t>r</a:t>
                      </a:r>
                      <a:r>
                        <a:rPr lang="en-GB" sz="1600" dirty="0" smtClean="0"/>
                        <a:t> = 7463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18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x,y</a:t>
                      </a:r>
                      <a:r>
                        <a:rPr lang="en-GB" sz="160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  <a:endParaRPr lang="en-GB" sz="16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71304" y="1339523"/>
            <a:ext cx="40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GB" sz="1600" dirty="0"/>
          </a:p>
        </p:txBody>
      </p:sp>
      <p:sp>
        <p:nvSpPr>
          <p:cNvPr id="12" name="Rounded Rectangle 11"/>
          <p:cNvSpPr/>
          <p:nvPr/>
        </p:nvSpPr>
        <p:spPr>
          <a:xfrm>
            <a:off x="7021296" y="1007393"/>
            <a:ext cx="1833469" cy="1026978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70000">
              <a:schemeClr val="tx1">
                <a:lumMod val="60000"/>
                <a:lumOff val="40000"/>
                <a:alpha val="18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0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988994"/>
            <a:ext cx="9393754" cy="1645922"/>
          </a:xfrm>
        </p:spPr>
        <p:txBody>
          <a:bodyPr>
            <a:normAutofit/>
          </a:bodyPr>
          <a:lstStyle/>
          <a:p>
            <a:r>
              <a:rPr lang="en-GB" dirty="0" smtClean="0"/>
              <a:t>Luminosity reduction factors (F</a:t>
            </a:r>
            <a:r>
              <a:rPr lang="en-GB" baseline="-25000" dirty="0" smtClean="0"/>
              <a:t>i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L = </a:t>
            </a:r>
            <a:r>
              <a:rPr lang="en-GB" dirty="0" err="1" smtClean="0"/>
              <a:t>L</a:t>
            </a:r>
            <a:r>
              <a:rPr lang="en-GB" baseline="-25000" dirty="0" err="1" smtClean="0"/>
              <a:t>max</a:t>
            </a:r>
            <a:r>
              <a:rPr lang="en-GB" baseline="-25000" dirty="0" smtClean="0"/>
              <a:t> </a:t>
            </a:r>
            <a:r>
              <a:rPr lang="en-GB" dirty="0" smtClean="0"/>
              <a:t>* F</a:t>
            </a:r>
            <a:r>
              <a:rPr lang="en-GB" baseline="-25000" dirty="0" smtClean="0"/>
              <a:t>1</a:t>
            </a:r>
            <a:r>
              <a:rPr lang="en-GB" dirty="0" smtClean="0"/>
              <a:t> * F</a:t>
            </a:r>
            <a:r>
              <a:rPr lang="en-GB" baseline="-25000" dirty="0" smtClean="0"/>
              <a:t>2</a:t>
            </a:r>
            <a:r>
              <a:rPr lang="en-GB" dirty="0" smtClean="0"/>
              <a:t> * F</a:t>
            </a:r>
            <a:r>
              <a:rPr lang="en-GB" baseline="-25000" dirty="0" smtClean="0"/>
              <a:t>3</a:t>
            </a:r>
            <a:r>
              <a:rPr lang="en-GB" dirty="0" smtClean="0"/>
              <a:t>….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transverse offsets</a:t>
            </a:r>
          </a:p>
          <a:p>
            <a:r>
              <a:rPr lang="en-GB" dirty="0" smtClean="0"/>
              <a:t>crossing angles and crab cavities</a:t>
            </a:r>
          </a:p>
          <a:p>
            <a:r>
              <a:rPr lang="en-GB" dirty="0" smtClean="0"/>
              <a:t>hourglass effect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ASgaussoffset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7" t="18514" r="21295" b="14347"/>
          <a:stretch/>
        </p:blipFill>
        <p:spPr>
          <a:xfrm>
            <a:off x="7568581" y="1579044"/>
            <a:ext cx="1127109" cy="1113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offsets -1-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2" y="1325609"/>
            <a:ext cx="6727918" cy="2430165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 case the beams do not overlap in the transverse plane (e.g. in x)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more generally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339284"/>
              </p:ext>
            </p:extLst>
          </p:nvPr>
        </p:nvGraphicFramePr>
        <p:xfrm>
          <a:off x="3609484" y="3067050"/>
          <a:ext cx="333486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9" name="Equation" r:id="rId4" imgW="2133600" imgH="508000" progId="Equation.3">
                  <p:embed/>
                </p:oleObj>
              </mc:Choice>
              <mc:Fallback>
                <p:oleObj name="Equation" r:id="rId4" imgW="2133600" imgH="508000" progId="Equation.3">
                  <p:embed/>
                  <p:pic>
                    <p:nvPicPr>
                      <p:cNvPr id="0" name="Picture 2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484" y="3067050"/>
                        <a:ext cx="3334862" cy="9461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2591447" y="2004666"/>
            <a:ext cx="4312312" cy="441153"/>
            <a:chOff x="2054245" y="2659403"/>
            <a:chExt cx="5035511" cy="441153"/>
          </a:xfrm>
        </p:grpSpPr>
        <p:sp>
          <p:nvSpPr>
            <p:cNvPr id="13" name="Oval 12"/>
            <p:cNvSpPr/>
            <p:nvPr/>
          </p:nvSpPr>
          <p:spPr>
            <a:xfrm>
              <a:off x="2054245" y="2819819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5472177" y="2659403"/>
              <a:ext cx="1617579" cy="28073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871662" y="2953807"/>
              <a:ext cx="1148139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130515" y="2798738"/>
              <a:ext cx="11481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xplosion 2 21"/>
            <p:cNvSpPr/>
            <p:nvPr/>
          </p:nvSpPr>
          <p:spPr>
            <a:xfrm>
              <a:off x="4467240" y="2699809"/>
              <a:ext cx="280737" cy="347579"/>
            </a:xfrm>
            <a:prstGeom prst="irregularSeal2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614297" y="2798738"/>
              <a:ext cx="0" cy="15507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diamond"/>
              <a:tailEnd type="diamon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88634" y="2688634"/>
              <a:ext cx="4608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solidFill>
                    <a:srgbClr val="4D4D4D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sz="1400" b="1" dirty="0" err="1">
                  <a:solidFill>
                    <a:srgbClr val="4D4D4D"/>
                  </a:solidFill>
                </a:rPr>
                <a:t>x</a:t>
              </a:r>
              <a:endParaRPr lang="en-GB" sz="1400" b="1" dirty="0">
                <a:solidFill>
                  <a:srgbClr val="4D4D4D"/>
                </a:solidFill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071811"/>
              </p:ext>
            </p:extLst>
          </p:nvPr>
        </p:nvGraphicFramePr>
        <p:xfrm>
          <a:off x="7858852" y="3749192"/>
          <a:ext cx="1195393" cy="23469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4914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39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9929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GB" sz="1600" dirty="0" err="1" smtClean="0"/>
                        <a:t>x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0</a:t>
                      </a:r>
                      <a:endParaRPr lang="en-GB" sz="1600" dirty="0" smtClean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1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0.779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2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0.368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3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0.105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4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0.018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9929"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5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0.002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8281126" y="1973867"/>
            <a:ext cx="774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4D4D4D"/>
                </a:solidFill>
                <a:latin typeface="Symbol" charset="2"/>
                <a:cs typeface="Symbol" charset="2"/>
              </a:rPr>
              <a:t>D</a:t>
            </a:r>
            <a:r>
              <a:rPr lang="en-GB" sz="1400" b="1" dirty="0" err="1">
                <a:solidFill>
                  <a:srgbClr val="4D4D4D"/>
                </a:solidFill>
              </a:rPr>
              <a:t>x</a:t>
            </a:r>
            <a:r>
              <a:rPr lang="en-GB" sz="1400" b="1" dirty="0">
                <a:solidFill>
                  <a:srgbClr val="4D4D4D"/>
                </a:solidFill>
              </a:rPr>
              <a:t>=1</a:t>
            </a:r>
            <a:r>
              <a:rPr lang="en-GB" sz="1400" b="1" dirty="0">
                <a:solidFill>
                  <a:srgbClr val="4D4D4D"/>
                </a:solidFill>
                <a:latin typeface="Symbol" charset="2"/>
                <a:cs typeface="Symbol" charset="2"/>
              </a:rPr>
              <a:t>s</a:t>
            </a:r>
            <a:r>
              <a:rPr lang="en-GB" sz="1400" b="1" baseline="-25000" dirty="0">
                <a:solidFill>
                  <a:srgbClr val="4D4D4D"/>
                </a:solidFill>
                <a:latin typeface="Arial"/>
                <a:cs typeface="Arial"/>
              </a:rPr>
              <a:t>x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437384" y="4222452"/>
            <a:ext cx="2466374" cy="1997758"/>
            <a:chOff x="3657556" y="4222452"/>
            <a:chExt cx="2879999" cy="199775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556" y="4222452"/>
              <a:ext cx="2879999" cy="197885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251134" y="5966294"/>
              <a:ext cx="31110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</a:p>
          </p:txBody>
        </p:sp>
      </p:grpSp>
      <p:sp>
        <p:nvSpPr>
          <p:cNvPr id="19" name="Oval 18"/>
          <p:cNvSpPr/>
          <p:nvPr/>
        </p:nvSpPr>
        <p:spPr>
          <a:xfrm>
            <a:off x="5050326" y="2874213"/>
            <a:ext cx="2005453" cy="1348241"/>
          </a:xfrm>
          <a:prstGeom prst="ellipse">
            <a:avLst/>
          </a:prstGeom>
          <a:noFill/>
          <a:ln>
            <a:solidFill>
              <a:srgbClr val="56C5F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910319" y="299435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092" y="4187260"/>
            <a:ext cx="2454723" cy="20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experts: transverse offsets -2-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2" y="1646309"/>
            <a:ext cx="7916603" cy="1349555"/>
          </a:xfrm>
        </p:spPr>
        <p:txBody>
          <a:bodyPr>
            <a:normAutofit fontScale="55000" lnSpcReduction="20000"/>
          </a:bodyPr>
          <a:lstStyle/>
          <a:p>
            <a:r>
              <a:rPr lang="en-GB" sz="5100" dirty="0" smtClean="0"/>
              <a:t>more general expression including different beam sizes: </a:t>
            </a:r>
          </a:p>
          <a:p>
            <a:pPr lvl="1"/>
            <a:r>
              <a:rPr lang="en-GB" sz="5100" dirty="0" smtClean="0">
                <a:latin typeface="Symbol" charset="2"/>
                <a:cs typeface="Symbol" charset="2"/>
              </a:rPr>
              <a:t>s</a:t>
            </a:r>
            <a:r>
              <a:rPr lang="en-GB" sz="5100" baseline="-25000" dirty="0" smtClean="0"/>
              <a:t>1x</a:t>
            </a:r>
            <a:r>
              <a:rPr lang="en-GB" sz="5100" dirty="0" smtClean="0"/>
              <a:t> </a:t>
            </a:r>
            <a:r>
              <a:rPr lang="en-GB" sz="5100" dirty="0"/>
              <a:t>≠ </a:t>
            </a:r>
            <a:r>
              <a:rPr lang="en-GB" sz="5100" dirty="0">
                <a:latin typeface="Symbol" charset="2"/>
                <a:cs typeface="Symbol" charset="2"/>
              </a:rPr>
              <a:t>s</a:t>
            </a:r>
            <a:r>
              <a:rPr lang="en-GB" sz="5100" baseline="-25000" dirty="0"/>
              <a:t>2x</a:t>
            </a:r>
            <a:r>
              <a:rPr lang="en-GB" sz="5100" dirty="0"/>
              <a:t>,</a:t>
            </a:r>
            <a:r>
              <a:rPr lang="en-GB" sz="5100" dirty="0">
                <a:latin typeface="Symbol" charset="2"/>
                <a:cs typeface="Symbol" charset="2"/>
              </a:rPr>
              <a:t> s</a:t>
            </a:r>
            <a:r>
              <a:rPr lang="en-GB" sz="5100" baseline="-25000" dirty="0"/>
              <a:t>1y</a:t>
            </a:r>
            <a:r>
              <a:rPr lang="en-GB" sz="5100" dirty="0"/>
              <a:t> ≠ </a:t>
            </a:r>
            <a:r>
              <a:rPr lang="en-GB" sz="5100" dirty="0" smtClean="0">
                <a:latin typeface="Symbol" charset="2"/>
                <a:cs typeface="Symbol" charset="2"/>
              </a:rPr>
              <a:t>s</a:t>
            </a:r>
            <a:r>
              <a:rPr lang="en-GB" sz="5100" baseline="-25000" dirty="0" smtClean="0"/>
              <a:t>2y</a:t>
            </a:r>
            <a:r>
              <a:rPr lang="en-GB" sz="5100" dirty="0" smtClean="0"/>
              <a:t> </a:t>
            </a:r>
          </a:p>
          <a:p>
            <a:endParaRPr lang="en-GB" sz="4000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757733"/>
              </p:ext>
            </p:extLst>
          </p:nvPr>
        </p:nvGraphicFramePr>
        <p:xfrm>
          <a:off x="288501" y="3349710"/>
          <a:ext cx="9854058" cy="1554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75" name="Equation" r:id="rId3" imgW="4152900" imgH="546100" progId="Equation.3">
                  <p:embed/>
                </p:oleObj>
              </mc:Choice>
              <mc:Fallback>
                <p:oleObj name="Equation" r:id="rId3" imgW="4152900" imgH="5461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501" y="3349710"/>
                        <a:ext cx="9854058" cy="1554243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crossing angles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2" y="1325609"/>
            <a:ext cx="3871866" cy="275176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to avoid parasitic collisions when there are many bunches</a:t>
            </a:r>
          </a:p>
          <a:p>
            <a:pPr lvl="1"/>
            <a:r>
              <a:rPr lang="en-GB" dirty="0" smtClean="0"/>
              <a:t>otherwise collisions elsewhere than in interaction point only</a:t>
            </a:r>
          </a:p>
          <a:p>
            <a:pPr lvl="2"/>
            <a:r>
              <a:rPr lang="en-GB" dirty="0" smtClean="0"/>
              <a:t>e.g.: </a:t>
            </a:r>
            <a:r>
              <a:rPr lang="en-GB" dirty="0"/>
              <a:t>CMS </a:t>
            </a:r>
            <a:r>
              <a:rPr lang="en-GB" dirty="0" smtClean="0"/>
              <a:t>experiment is 21 </a:t>
            </a:r>
            <a:r>
              <a:rPr lang="en-GB" dirty="0"/>
              <a:t>m </a:t>
            </a:r>
            <a:r>
              <a:rPr lang="en-GB" dirty="0" smtClean="0"/>
              <a:t>long, common vacuum pipe is 120 m long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luminosity is </a:t>
            </a:r>
            <a:r>
              <a:rPr lang="en-GB" dirty="0"/>
              <a:t>reduced </a:t>
            </a:r>
            <a:r>
              <a:rPr lang="en-GB" dirty="0" smtClean="0"/>
              <a:t>as the </a:t>
            </a:r>
            <a:r>
              <a:rPr lang="en-GB" dirty="0"/>
              <a:t>particles no longer traverse the entire length of the counter-rotating bunch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6196555"/>
              </p:ext>
            </p:extLst>
          </p:nvPr>
        </p:nvGraphicFramePr>
        <p:xfrm>
          <a:off x="2080041" y="4279900"/>
          <a:ext cx="3110544" cy="144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1" name="Equation" r:id="rId4" imgW="1981200" imgH="736600" progId="Equation.3">
                  <p:embed/>
                </p:oleObj>
              </mc:Choice>
              <mc:Fallback>
                <p:oleObj name="Equation" r:id="rId4" imgW="1981200" imgH="736600" progId="Equation.3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0041" y="4279900"/>
                        <a:ext cx="3110544" cy="144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504519"/>
              </p:ext>
            </p:extLst>
          </p:nvPr>
        </p:nvGraphicFramePr>
        <p:xfrm>
          <a:off x="7834848" y="4752171"/>
          <a:ext cx="1216146" cy="15849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161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011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f</a:t>
                      </a:r>
                      <a:r>
                        <a:rPr lang="en-GB" sz="1600" baseline="0" dirty="0" smtClean="0"/>
                        <a:t> = 285 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err="1" smtClean="0"/>
                        <a:t>rad</a:t>
                      </a:r>
                      <a:endParaRPr lang="en-GB" sz="1600" baseline="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z</a:t>
                      </a:r>
                      <a:r>
                        <a:rPr lang="en-GB" sz="1600" baseline="0" dirty="0" smtClean="0"/>
                        <a:t> = 7.5 cm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= 0.84</a:t>
                      </a:r>
                      <a:endParaRPr lang="en-GB" sz="1600" baseline="-250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988250" y="5745990"/>
            <a:ext cx="2935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valid for small </a:t>
            </a:r>
            <a:r>
              <a:rPr lang="en-GB" sz="1600" dirty="0">
                <a:latin typeface="Symbol" charset="2"/>
                <a:cs typeface="Symbol" charset="2"/>
              </a:rPr>
              <a:t>f</a:t>
            </a:r>
            <a:r>
              <a:rPr lang="en-GB" sz="1600" dirty="0"/>
              <a:t> and 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z</a:t>
            </a:r>
            <a:r>
              <a:rPr lang="en-GB" sz="1600" dirty="0"/>
              <a:t>&gt;&gt;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x</a:t>
            </a:r>
            <a:r>
              <a:rPr lang="en-GB" sz="1600" dirty="0" err="1"/>
              <a:t>,</a:t>
            </a:r>
            <a:r>
              <a:rPr lang="en-GB" sz="1600" dirty="0" err="1">
                <a:latin typeface="Symbol" charset="2"/>
                <a:cs typeface="Symbol" charset="2"/>
              </a:rPr>
              <a:t>s</a:t>
            </a:r>
            <a:r>
              <a:rPr lang="en-GB" sz="1600" baseline="-25000" dirty="0" err="1"/>
              <a:t>y</a:t>
            </a:r>
            <a:endParaRPr lang="en-GB" sz="1600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695112" y="1393104"/>
            <a:ext cx="3129877" cy="2554909"/>
            <a:chOff x="5126212" y="1393102"/>
            <a:chExt cx="3654775" cy="2554909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5361214" y="1580181"/>
              <a:ext cx="3207704" cy="1768412"/>
            </a:xfrm>
            <a:prstGeom prst="line">
              <a:avLst/>
            </a:prstGeom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 rot="19968395" flipH="1">
              <a:off x="6755608" y="2374667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338567" y="1571791"/>
              <a:ext cx="3212040" cy="1784760"/>
            </a:xfrm>
            <a:prstGeom prst="line">
              <a:avLst/>
            </a:prstGeom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 rot="1631605">
              <a:off x="5126212" y="147964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 rot="1631605">
              <a:off x="5929394" y="192583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 rot="1631605">
              <a:off x="6732576" y="237202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 rot="1631605">
              <a:off x="7535758" y="2818219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 rot="1631605">
              <a:off x="8338941" y="3264410"/>
              <a:ext cx="423333" cy="184283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 rot="19968395" flipH="1">
              <a:off x="8358225" y="1488883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 rot="19968395" flipH="1">
              <a:off x="7556128" y="1930986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 rot="19968395" flipH="1">
              <a:off x="6754030" y="2373089"/>
              <a:ext cx="422762" cy="182595"/>
            </a:xfrm>
            <a:prstGeom prst="ellipse">
              <a:avLst/>
            </a:prstGeom>
            <a:solidFill>
              <a:srgbClr val="FF0000">
                <a:alpha val="4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 rot="19968395" flipH="1">
              <a:off x="5951932" y="2815192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 rot="19968395" flipH="1">
              <a:off x="5149833" y="3257296"/>
              <a:ext cx="422762" cy="1825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5568258" y="1402373"/>
              <a:ext cx="616974" cy="355615"/>
            </a:xfrm>
            <a:prstGeom prst="straightConnector1">
              <a:avLst/>
            </a:prstGeom>
            <a:ln>
              <a:solidFill>
                <a:srgbClr val="0080FF"/>
              </a:solidFill>
              <a:tailEnd type="arrow"/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7692990" y="1393102"/>
              <a:ext cx="694506" cy="357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Block Arc 34"/>
            <p:cNvSpPr/>
            <p:nvPr/>
          </p:nvSpPr>
          <p:spPr>
            <a:xfrm rot="5400000">
              <a:off x="7270036" y="2308719"/>
              <a:ext cx="493572" cy="352335"/>
            </a:xfrm>
            <a:prstGeom prst="blockArc">
              <a:avLst>
                <a:gd name="adj1" fmla="val 11779841"/>
                <a:gd name="adj2" fmla="val 20670325"/>
                <a:gd name="adj3" fmla="val 0"/>
              </a:avLst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68928" y="2258357"/>
              <a:ext cx="356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808080"/>
                  </a:solidFill>
                  <a:latin typeface="Symbol" charset="2"/>
                  <a:cs typeface="Symbol" charset="2"/>
                </a:rPr>
                <a:t>f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7624795" y="3125497"/>
              <a:ext cx="803183" cy="446191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arrow" w="med" len="med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309429" y="3578679"/>
              <a:ext cx="21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770282">
              <a:off x="7203887" y="3366212"/>
              <a:ext cx="15221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0000"/>
                  </a:solidFill>
                </a:rPr>
                <a:t>25 ns = 7.5 m</a:t>
              </a:r>
            </a:p>
          </p:txBody>
        </p:sp>
      </p:grpSp>
      <p:sp>
        <p:nvSpPr>
          <p:cNvPr id="41" name="Oval 40"/>
          <p:cNvSpPr/>
          <p:nvPr/>
        </p:nvSpPr>
        <p:spPr>
          <a:xfrm>
            <a:off x="3452868" y="4127111"/>
            <a:ext cx="1911227" cy="1881451"/>
          </a:xfrm>
          <a:prstGeom prst="ellipse">
            <a:avLst/>
          </a:prstGeom>
          <a:noFill/>
          <a:ln>
            <a:solidFill>
              <a:srgbClr val="56C5F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294838" y="466592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</a:p>
        </p:txBody>
      </p:sp>
      <p:graphicFrame>
        <p:nvGraphicFramePr>
          <p:cNvPr id="3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131288"/>
              </p:ext>
            </p:extLst>
          </p:nvPr>
        </p:nvGraphicFramePr>
        <p:xfrm>
          <a:off x="1328236" y="5689602"/>
          <a:ext cx="53292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2" name="Equation" r:id="rId6" imgW="558800" imgH="431800" progId="Equation.3">
                  <p:embed/>
                </p:oleObj>
              </mc:Choice>
              <mc:Fallback>
                <p:oleObj name="Equation" r:id="rId6" imgW="558800" imgH="431800" progId="Equation.3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8236" y="5689602"/>
                        <a:ext cx="532925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796224" y="5786562"/>
            <a:ext cx="2007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is called the </a:t>
            </a:r>
            <a:r>
              <a:rPr lang="en-GB" sz="1200" dirty="0" err="1"/>
              <a:t>Piwinski</a:t>
            </a:r>
            <a:r>
              <a:rPr lang="en-GB" sz="1200" dirty="0"/>
              <a:t> angle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4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hourglass effect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460490" y="1405818"/>
            <a:ext cx="3949936" cy="231385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 depends on longitudinal position z</a:t>
            </a:r>
          </a:p>
          <a:p>
            <a:pPr lvl="1"/>
            <a:r>
              <a:rPr lang="en-GB" dirty="0" smtClean="0"/>
              <a:t>see </a:t>
            </a:r>
            <a:r>
              <a:rPr lang="en-GB" i="1" dirty="0" err="1" smtClean="0"/>
              <a:t>W.Hillert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i="1" dirty="0" smtClean="0"/>
              <a:t>“</a:t>
            </a:r>
            <a:r>
              <a:rPr lang="en-GB" i="1" dirty="0"/>
              <a:t>Transverse Beam </a:t>
            </a:r>
            <a:r>
              <a:rPr lang="en-GB" i="1" dirty="0" smtClean="0"/>
              <a:t>Dynamics”</a:t>
            </a:r>
          </a:p>
          <a:p>
            <a:pPr marL="452437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r>
              <a:rPr lang="en-GB" dirty="0" smtClean="0">
                <a:latin typeface="Arial"/>
                <a:cs typeface="Arial"/>
              </a:rPr>
              <a:t>then beam size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x,y</a:t>
            </a:r>
            <a:r>
              <a:rPr lang="en-GB" dirty="0" smtClean="0"/>
              <a:t> depends </a:t>
            </a:r>
            <a:r>
              <a:rPr lang="en-GB" dirty="0"/>
              <a:t>on z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&gt;&gt;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z</a:t>
            </a:r>
            <a:r>
              <a:rPr lang="en-GB" dirty="0" smtClean="0"/>
              <a:t>, effect is negligible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~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z</a:t>
            </a:r>
            <a:r>
              <a:rPr lang="en-GB" dirty="0" smtClean="0"/>
              <a:t>, bunch samples bigger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 than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 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425" y="395991"/>
            <a:ext cx="666216" cy="7779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28" y="1119701"/>
            <a:ext cx="1976167" cy="1585548"/>
          </a:xfrm>
          <a:prstGeom prst="rect">
            <a:avLst/>
          </a:prstGeom>
        </p:spPr>
      </p:pic>
      <p:pic>
        <p:nvPicPr>
          <p:cNvPr id="11" name="Picture 10" descr="sigmaofsatip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32" y="2705249"/>
            <a:ext cx="1983020" cy="159104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051926" y="3378599"/>
            <a:ext cx="242672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683250"/>
              </p:ext>
            </p:extLst>
          </p:nvPr>
        </p:nvGraphicFramePr>
        <p:xfrm>
          <a:off x="5284393" y="1350965"/>
          <a:ext cx="1606933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1" name="Equation" r:id="rId7" imgW="1320800" imgH="558800" progId="Equation.3">
                  <p:embed/>
                </p:oleObj>
              </mc:Choice>
              <mc:Fallback>
                <p:oleObj name="Equation" r:id="rId7" imgW="1320800" imgH="558800" progId="Equation.3">
                  <p:embed/>
                  <p:pic>
                    <p:nvPicPr>
                      <p:cNvPr id="0" name="Picture 2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4393" y="1350965"/>
                        <a:ext cx="1606933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778522"/>
              </p:ext>
            </p:extLst>
          </p:nvPr>
        </p:nvGraphicFramePr>
        <p:xfrm>
          <a:off x="5155239" y="2759075"/>
          <a:ext cx="1940012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2" name="Equation" r:id="rId9" imgW="1574800" imgH="596900" progId="Equation.3">
                  <p:embed/>
                </p:oleObj>
              </mc:Choice>
              <mc:Fallback>
                <p:oleObj name="Equation" r:id="rId9" imgW="1574800" imgH="596900" progId="Equation.3">
                  <p:embed/>
                  <p:pic>
                    <p:nvPicPr>
                      <p:cNvPr id="0" name="Picture 2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5239" y="2759075"/>
                        <a:ext cx="1940012" cy="922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Content Placeholder 9"/>
          <p:cNvSpPr txBox="1">
            <a:spLocks/>
          </p:cNvSpPr>
          <p:nvPr/>
        </p:nvSpPr>
        <p:spPr>
          <a:xfrm>
            <a:off x="4842148" y="4409174"/>
            <a:ext cx="3209779" cy="675155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30188"/>
            <a:r>
              <a:rPr lang="en-GB" dirty="0"/>
              <a:t>L reduction is non-negligible for long bunches and small </a:t>
            </a:r>
            <a:r>
              <a:rPr lang="en-GB" dirty="0">
                <a:latin typeface="Symbol" charset="2"/>
                <a:cs typeface="Symbol" charset="2"/>
              </a:rPr>
              <a:t>b</a:t>
            </a:r>
            <a:r>
              <a:rPr lang="en-GB" dirty="0"/>
              <a:t>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934823" y="3719678"/>
            <a:ext cx="3033253" cy="2611088"/>
            <a:chOff x="902011" y="3288631"/>
            <a:chExt cx="4105660" cy="3229778"/>
          </a:xfrm>
        </p:grpSpPr>
        <p:pic>
          <p:nvPicPr>
            <p:cNvPr id="8" name="Picture 7" descr="hg1in.pd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011" y="3288631"/>
              <a:ext cx="3947884" cy="3050637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945858" y="3544732"/>
              <a:ext cx="4061813" cy="2973677"/>
              <a:chOff x="945858" y="3544732"/>
              <a:chExt cx="4061813" cy="297367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676165" y="5463363"/>
                <a:ext cx="978383" cy="342633"/>
              </a:xfrm>
              <a:prstGeom prst="rect">
                <a:avLst/>
              </a:prstGeom>
              <a:noFill/>
              <a:ln>
                <a:solidFill>
                  <a:srgbClr val="969696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>
                    <a:solidFill>
                      <a:schemeClr val="accent4"/>
                    </a:solidFill>
                  </a:rPr>
                  <a:t>W. Herr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363572" y="5871214"/>
                <a:ext cx="3644099" cy="64719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0                       </a:t>
                </a:r>
                <a:r>
                  <a:rPr lang="en-GB" sz="1400" b="1" dirty="0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b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*/</a:t>
                </a:r>
                <a:r>
                  <a:rPr lang="en-GB" sz="1400" b="1" dirty="0" err="1">
                    <a:solidFill>
                      <a:srgbClr val="000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GB" sz="1400" b="1" baseline="-25000" dirty="0" err="1">
                    <a:solidFill>
                      <a:srgbClr val="000000"/>
                    </a:solidFill>
                  </a:rPr>
                  <a:t>z</a:t>
                </a:r>
                <a:r>
                  <a:rPr lang="en-GB" sz="1400" b="1" dirty="0">
                    <a:solidFill>
                      <a:srgbClr val="000000"/>
                    </a:solidFill>
                  </a:rPr>
                  <a:t>                    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45858" y="4625445"/>
                <a:ext cx="532021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 F 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81211" y="3544732"/>
                <a:ext cx="384479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1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1711" y="5566660"/>
                <a:ext cx="586266" cy="38070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000000"/>
                    </a:solidFill>
                  </a:rPr>
                  <a:t>0.1</a:t>
                </a:r>
                <a:endParaRPr lang="en-GB" sz="1400" b="1" baseline="-25000" dirty="0">
                  <a:solidFill>
                    <a:srgbClr val="000000"/>
                  </a:solidFill>
                </a:endParaRPr>
              </a:p>
            </p:txBody>
          </p:sp>
        </p:grpSp>
      </p:grp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762397"/>
              </p:ext>
            </p:extLst>
          </p:nvPr>
        </p:nvGraphicFramePr>
        <p:xfrm>
          <a:off x="7337241" y="5084327"/>
          <a:ext cx="1714548" cy="17373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8572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2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00111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HL-LHC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*/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>
                          <a:latin typeface="+mn-lt"/>
                          <a:cs typeface="+mn-cs"/>
                        </a:rPr>
                        <a:t>z</a:t>
                      </a:r>
                      <a:r>
                        <a:rPr lang="en-GB" sz="1600" baseline="0" dirty="0" smtClean="0"/>
                        <a:t> &gt; 7</a:t>
                      </a:r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*/</a:t>
                      </a: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>
                          <a:latin typeface="+mn-lt"/>
                          <a:cs typeface="+mn-cs"/>
                        </a:rPr>
                        <a:t>z</a:t>
                      </a:r>
                      <a:r>
                        <a:rPr lang="en-GB" sz="1600" baseline="0" dirty="0" smtClean="0"/>
                        <a:t> ~ 2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~ 1</a:t>
                      </a:r>
                      <a:endParaRPr lang="en-GB" sz="1600" baseline="-25000" dirty="0" smtClean="0"/>
                    </a:p>
                  </a:txBody>
                  <a:tcPr marL="78307" marR="7830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 ~ 0.90</a:t>
                      </a:r>
                      <a:endParaRPr lang="en-GB" sz="1600" baseline="-250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3" name="Oval 22"/>
          <p:cNvSpPr/>
          <p:nvPr/>
        </p:nvSpPr>
        <p:spPr>
          <a:xfrm>
            <a:off x="8051926" y="2208073"/>
            <a:ext cx="242672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6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0" y="2288751"/>
            <a:ext cx="4725635" cy="380141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important for high brilliance beams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i.e. high luminosity </a:t>
            </a:r>
            <a:r>
              <a:rPr lang="is-IS" dirty="0" smtClean="0"/>
              <a:t>…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gives an amplitude dependent tune shift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for small amplitude, linear tune shift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the slope of the force at zero amplitude is called the </a:t>
            </a:r>
            <a:r>
              <a:rPr lang="en-US" i="1" dirty="0" smtClean="0"/>
              <a:t>beam-beam parameter</a:t>
            </a:r>
            <a:r>
              <a:rPr lang="en-US" dirty="0" smtClean="0"/>
              <a:t> </a:t>
            </a:r>
          </a:p>
          <a:p>
            <a:pPr lvl="1">
              <a:lnSpc>
                <a:spcPct val="120000"/>
              </a:lnSpc>
            </a:pPr>
            <a:endParaRPr lang="en-US" dirty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indicates the strength of the beam-beam force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but does not describe changes to the optical functions, non-linear part</a:t>
            </a:r>
            <a:r>
              <a:rPr lang="is-IS" dirty="0" smtClean="0"/>
              <a:t>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006265"/>
              </p:ext>
            </p:extLst>
          </p:nvPr>
        </p:nvGraphicFramePr>
        <p:xfrm>
          <a:off x="7374425" y="4413767"/>
          <a:ext cx="1677365" cy="19202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6773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769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LHC</a:t>
                      </a:r>
                      <a:endParaRPr lang="en-GB" sz="1600" dirty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600" baseline="-25000" dirty="0" err="1" smtClean="0"/>
                        <a:t>x,y</a:t>
                      </a:r>
                      <a:r>
                        <a:rPr lang="en-GB" sz="1600" baseline="0" dirty="0" smtClean="0"/>
                        <a:t> = 16.6 </a:t>
                      </a: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GB" sz="1600" baseline="0" dirty="0" smtClean="0"/>
                        <a:t>m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GB" sz="1600" baseline="0" dirty="0" smtClean="0"/>
                        <a:t>* = 0.55 m</a:t>
                      </a:r>
                      <a:endParaRPr lang="en-GB" sz="1600" baseline="-250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3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N = 1.15 × 10</a:t>
                      </a:r>
                      <a:r>
                        <a:rPr lang="en-GB" sz="1600" baseline="30000" dirty="0" smtClean="0"/>
                        <a:t>11</a:t>
                      </a:r>
                      <a:r>
                        <a:rPr lang="en-GB" sz="1600" baseline="0" dirty="0" smtClean="0"/>
                        <a:t> ppb</a:t>
                      </a:r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5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latin typeface="Symbol" charset="2"/>
                          <a:cs typeface="Symbol" charset="2"/>
                        </a:rPr>
                        <a:t>x</a:t>
                      </a:r>
                      <a:r>
                        <a:rPr lang="en-GB" sz="1600" baseline="0" dirty="0" smtClean="0"/>
                        <a:t> = 0.0037</a:t>
                      </a:r>
                      <a:endParaRPr lang="en-GB" sz="1600" baseline="30000" dirty="0" smtClean="0"/>
                    </a:p>
                  </a:txBody>
                  <a:tcPr marL="78307" marR="7830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743358"/>
              </p:ext>
            </p:extLst>
          </p:nvPr>
        </p:nvGraphicFramePr>
        <p:xfrm>
          <a:off x="2656471" y="1230313"/>
          <a:ext cx="2119467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65" name="Equation" r:id="rId3" imgW="1346200" imgH="546100" progId="Equation.3">
                  <p:embed/>
                </p:oleObj>
              </mc:Choice>
              <mc:Fallback>
                <p:oleObj name="Equation" r:id="rId3" imgW="13462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56471" y="1230313"/>
                        <a:ext cx="2119467" cy="1003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 descr="plot_bbforc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586" y="480417"/>
            <a:ext cx="2893204" cy="265446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986576" y="4194157"/>
            <a:ext cx="4435719" cy="842963"/>
            <a:chOff x="795736" y="4101545"/>
            <a:chExt cx="5179614" cy="842963"/>
          </a:xfrm>
        </p:grpSpPr>
        <p:graphicFrame>
          <p:nvGraphicFramePr>
            <p:cNvPr id="19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7182458"/>
                </p:ext>
              </p:extLst>
            </p:nvPr>
          </p:nvGraphicFramePr>
          <p:xfrm>
            <a:off x="795736" y="4335389"/>
            <a:ext cx="1003300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66" name="Equation" r:id="rId6" imgW="546100" imgH="203200" progId="Equation.3">
                    <p:embed/>
                  </p:oleObj>
                </mc:Choice>
                <mc:Fallback>
                  <p:oleObj name="Equation" r:id="rId6" imgW="546100" imgH="203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95736" y="4335389"/>
                          <a:ext cx="1003300" cy="3746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5938140"/>
                </p:ext>
              </p:extLst>
            </p:nvPr>
          </p:nvGraphicFramePr>
          <p:xfrm>
            <a:off x="3175000" y="4101545"/>
            <a:ext cx="2800350" cy="842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467" name="Equation" r:id="rId8" imgW="1524000" imgH="457200" progId="Equation.3">
                    <p:embed/>
                  </p:oleObj>
                </mc:Choice>
                <mc:Fallback>
                  <p:oleObj name="Equation" r:id="rId8" imgW="152400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175000" y="4101545"/>
                          <a:ext cx="2800350" cy="8429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2176159" y="4338048"/>
              <a:ext cx="694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with</a:t>
              </a:r>
            </a:p>
          </p:txBody>
        </p:sp>
      </p:grp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382525"/>
              </p:ext>
            </p:extLst>
          </p:nvPr>
        </p:nvGraphicFramePr>
        <p:xfrm>
          <a:off x="6018695" y="5543566"/>
          <a:ext cx="1098479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68" name="Equation" r:id="rId10" imgW="698500" imgH="215900" progId="Equation.3">
                  <p:embed/>
                </p:oleObj>
              </mc:Choice>
              <mc:Fallback>
                <p:oleObj name="Equation" r:id="rId10" imgW="6985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18695" y="5543566"/>
                        <a:ext cx="1098479" cy="39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08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2444816"/>
            <a:ext cx="9393754" cy="122753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linear colliders:</a:t>
            </a:r>
            <a:br>
              <a:rPr lang="en-GB" dirty="0" smtClean="0"/>
            </a:br>
            <a:r>
              <a:rPr lang="en-GB" dirty="0" smtClean="0"/>
              <a:t> additional reduction/enhancement factors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disruption, pinch </a:t>
            </a:r>
            <a:r>
              <a:rPr lang="en-GB" dirty="0"/>
              <a:t>effect</a:t>
            </a:r>
            <a:endParaRPr lang="en-GB" dirty="0" smtClean="0"/>
          </a:p>
          <a:p>
            <a:r>
              <a:rPr lang="en-US" dirty="0" err="1" smtClean="0"/>
              <a:t>beamstrahlung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58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disruption effects -1-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1" y="1325609"/>
            <a:ext cx="7045315" cy="223569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strong field by one </a:t>
            </a:r>
            <a:r>
              <a:rPr lang="en-US" dirty="0"/>
              <a:t>beam bends the </a:t>
            </a:r>
            <a:r>
              <a:rPr lang="en-US" dirty="0" smtClean="0"/>
              <a:t>opposing particle trajectories</a:t>
            </a:r>
          </a:p>
          <a:p>
            <a:endParaRPr lang="en-US" dirty="0" smtClean="0"/>
          </a:p>
          <a:p>
            <a:r>
              <a:rPr lang="en-US" dirty="0" smtClean="0"/>
              <a:t>quantified by disruption parameter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nominal beam size is reduced by the disruptive field (</a:t>
            </a:r>
            <a:r>
              <a:rPr lang="en-US" i="1" dirty="0" smtClean="0"/>
              <a:t>pinch effect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additional focusing for the opposing beam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5546776" y="1803400"/>
          <a:ext cx="2010706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7" name="Equation" r:id="rId3" imgW="1371600" imgH="457200" progId="Equation.3">
                  <p:embed/>
                </p:oleObj>
              </mc:Choice>
              <mc:Fallback>
                <p:oleObj name="Equation" r:id="rId3" imgW="1371600" imgH="4572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6776" y="1803400"/>
                        <a:ext cx="2010706" cy="793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695104" y="5525990"/>
            <a:ext cx="2796152" cy="71469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electron classical radius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lumMod val="50000"/>
                  <a:lumOff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bunch population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s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x,y,z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beam size at the collision point</a:t>
            </a:r>
          </a:p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g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relativistic factor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37870" y="3556060"/>
            <a:ext cx="6086272" cy="1831222"/>
            <a:chOff x="855632" y="3556060"/>
            <a:chExt cx="7106974" cy="1831222"/>
          </a:xfrm>
        </p:grpSpPr>
        <p:pic>
          <p:nvPicPr>
            <p:cNvPr id="20" name="Picture 19" descr="pinch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8409" y="3556060"/>
              <a:ext cx="3374197" cy="1831222"/>
            </a:xfrm>
            <a:prstGeom prst="rect">
              <a:avLst/>
            </a:prstGeom>
          </p:spPr>
        </p:pic>
        <p:pic>
          <p:nvPicPr>
            <p:cNvPr id="21" name="Picture 20" descr="nopinch.tif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632" y="3561304"/>
              <a:ext cx="3439633" cy="1825978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981725" y="3623565"/>
              <a:ext cx="844049" cy="276999"/>
            </a:xfrm>
            <a:prstGeom prst="rect">
              <a:avLst/>
            </a:prstGeom>
            <a:noFill/>
            <a:ln>
              <a:solidFill>
                <a:srgbClr val="969696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W. Herr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960803" y="1948180"/>
            <a:ext cx="213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</a:t>
            </a:r>
            <a:r>
              <a:rPr lang="en-GB" baseline="-25000" dirty="0" err="1" smtClean="0"/>
              <a:t>x,y</a:t>
            </a:r>
            <a:r>
              <a:rPr lang="en-GB" dirty="0" smtClean="0"/>
              <a:t> normally &gt;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176" y="1363836"/>
            <a:ext cx="7045315" cy="399144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disruption at the interaction point is a strong bending: </a:t>
            </a:r>
          </a:p>
          <a:p>
            <a:r>
              <a:rPr lang="en-US" dirty="0" smtClean="0"/>
              <a:t>results in synchrotron radiation (</a:t>
            </a:r>
            <a:r>
              <a:rPr lang="en-US" i="1" dirty="0" err="1" smtClean="0"/>
              <a:t>beamstrahlung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causes spread of </a:t>
            </a:r>
            <a:r>
              <a:rPr lang="en-US" dirty="0" err="1" smtClean="0"/>
              <a:t>centre</a:t>
            </a:r>
            <a:r>
              <a:rPr lang="en-US" dirty="0" smtClean="0"/>
              <a:t>-of-mass energy</a:t>
            </a:r>
          </a:p>
          <a:p>
            <a:pPr lvl="1"/>
            <a:r>
              <a:rPr lang="en-US" dirty="0" smtClean="0"/>
              <a:t>high energy photons increase detector background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quantified by </a:t>
            </a:r>
            <a:r>
              <a:rPr lang="en-US" dirty="0" err="1" smtClean="0"/>
              <a:t>beamstrahlung</a:t>
            </a:r>
            <a:r>
              <a:rPr lang="en-US" dirty="0" smtClean="0"/>
              <a:t> parameter 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589232"/>
              </p:ext>
            </p:extLst>
          </p:nvPr>
        </p:nvGraphicFramePr>
        <p:xfrm>
          <a:off x="1771225" y="3444736"/>
          <a:ext cx="3447701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2" name="Equation" r:id="rId3" imgW="2006600" imgH="482600" progId="Equation.3">
                  <p:embed/>
                </p:oleObj>
              </mc:Choice>
              <mc:Fallback>
                <p:oleObj name="Equation" r:id="rId3" imgW="2006600" imgH="48260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1225" y="3444736"/>
                        <a:ext cx="3447701" cy="981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119322"/>
              </p:ext>
            </p:extLst>
          </p:nvPr>
        </p:nvGraphicFramePr>
        <p:xfrm>
          <a:off x="1900014" y="4536655"/>
          <a:ext cx="2628499" cy="744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3" name="Equation" r:id="rId5" imgW="1701800" imgH="406400" progId="Equation.3">
                  <p:embed/>
                </p:oleObj>
              </mc:Choice>
              <mc:Fallback>
                <p:oleObj name="Equation" r:id="rId5" imgW="1701800" imgH="406400" progId="Equation.3">
                  <p:embed/>
                  <p:pic>
                    <p:nvPicPr>
                      <p:cNvPr id="1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014" y="4536655"/>
                        <a:ext cx="2628499" cy="74433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609" y="2597580"/>
            <a:ext cx="4069128" cy="365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182" y="71006"/>
            <a:ext cx="8132010" cy="620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Not too much Luminosity please (in pp)…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6661" y="1325609"/>
            <a:ext cx="6526607" cy="211007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experiments might need luminosity control</a:t>
            </a:r>
            <a:endParaRPr lang="en-GB" dirty="0"/>
          </a:p>
          <a:p>
            <a:pPr lvl="1"/>
            <a:r>
              <a:rPr lang="en-GB" dirty="0"/>
              <a:t>if too high can cause high voltage trips </a:t>
            </a:r>
            <a:r>
              <a:rPr lang="en-GB" dirty="0" smtClean="0"/>
              <a:t>then impact </a:t>
            </a:r>
            <a:r>
              <a:rPr lang="en-GB" dirty="0"/>
              <a:t>efficiency</a:t>
            </a:r>
          </a:p>
          <a:p>
            <a:pPr lvl="1"/>
            <a:r>
              <a:rPr lang="en-GB" dirty="0" smtClean="0"/>
              <a:t>might have event </a:t>
            </a:r>
            <a:r>
              <a:rPr lang="en-GB" dirty="0"/>
              <a:t>size or bandwidth limitations in read-out</a:t>
            </a:r>
          </a:p>
          <a:p>
            <a:pPr lvl="1"/>
            <a:r>
              <a:rPr lang="en-GB" dirty="0" smtClean="0"/>
              <a:t>too many simultaneous event cause loss </a:t>
            </a:r>
            <a:r>
              <a:rPr lang="en-GB" dirty="0"/>
              <a:t>of </a:t>
            </a:r>
            <a:r>
              <a:rPr lang="en-GB" dirty="0" smtClean="0"/>
              <a:t>resolution</a:t>
            </a:r>
            <a:endParaRPr lang="en-GB" dirty="0"/>
          </a:p>
          <a:p>
            <a:r>
              <a:rPr lang="en-GB" dirty="0" smtClean="0"/>
              <a:t>...experiments also care about:</a:t>
            </a:r>
          </a:p>
          <a:p>
            <a:pPr lvl="1"/>
            <a:r>
              <a:rPr lang="en-GB" dirty="0" smtClean="0"/>
              <a:t>time structure of the interactions: </a:t>
            </a:r>
            <a:r>
              <a:rPr lang="en-GB" i="1" dirty="0" smtClean="0"/>
              <a:t>pile up</a:t>
            </a:r>
            <a:r>
              <a:rPr lang="en-GB" dirty="0" smtClean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average </a:t>
            </a:r>
            <a:r>
              <a:rPr lang="en-GB" dirty="0"/>
              <a:t>number of inelastic interactions per bunch </a:t>
            </a:r>
            <a:r>
              <a:rPr lang="en-GB" dirty="0" smtClean="0"/>
              <a:t>crossing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64391"/>
              </p:ext>
            </p:extLst>
          </p:nvPr>
        </p:nvGraphicFramePr>
        <p:xfrm>
          <a:off x="1795354" y="3490915"/>
          <a:ext cx="208955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84" name="Equation" r:id="rId3" imgW="1181100" imgH="431800" progId="Equation.3">
                  <p:embed/>
                </p:oleObj>
              </mc:Choice>
              <mc:Fallback>
                <p:oleObj name="Equation" r:id="rId3" imgW="1181100" imgH="431800" progId="Equation.3">
                  <p:embed/>
                  <p:pic>
                    <p:nvPicPr>
                      <p:cNvPr id="0" name="Picture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354" y="3490915"/>
                        <a:ext cx="2089557" cy="846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692642"/>
              </p:ext>
            </p:extLst>
          </p:nvPr>
        </p:nvGraphicFramePr>
        <p:xfrm>
          <a:off x="4012412" y="3512040"/>
          <a:ext cx="4988977" cy="822960"/>
        </p:xfrm>
        <a:graphic>
          <a:graphicData uri="http://schemas.openxmlformats.org/drawingml/2006/table">
            <a:tbl>
              <a:tblPr bandRow="1">
                <a:tableStyleId>{793D81CF-94F2-401A-BA57-92F5A7B2D0C5}</a:tableStyleId>
              </a:tblPr>
              <a:tblGrid>
                <a:gridCol w="2932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7081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0703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design</a:t>
                      </a:r>
                      <a:endParaRPr lang="en-GB" sz="1400" b="1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2010</a:t>
                      </a:r>
                      <a:endParaRPr lang="en-GB" sz="1400" b="1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2011</a:t>
                      </a:r>
                      <a:endParaRPr lang="en-GB" sz="1400" b="1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2012</a:t>
                      </a:r>
                      <a:endParaRPr lang="en-GB" sz="1400" b="1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2015</a:t>
                      </a:r>
                      <a:endParaRPr lang="en-GB" sz="1400" b="1" dirty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2016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Arial"/>
                          <a:cs typeface="Arial"/>
                        </a:rPr>
                        <a:t>HL-LHC</a:t>
                      </a:r>
                    </a:p>
                  </a:txBody>
                  <a:tcPr marL="78307" marR="78307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87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endParaRPr lang="en-GB" sz="1400" b="1" dirty="0" smtClean="0"/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21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17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37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17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41</a:t>
                      </a:r>
                    </a:p>
                  </a:txBody>
                  <a:tcPr marL="78307" marR="7830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140</a:t>
                      </a:r>
                      <a:endParaRPr lang="en-GB" sz="1400" dirty="0"/>
                    </a:p>
                  </a:txBody>
                  <a:tcPr marL="78307" marR="78307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1795353" y="4518526"/>
            <a:ext cx="7045315" cy="1510487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3900" lvl="1" indent="-276225" defTabSz="266700"/>
            <a:r>
              <a:rPr lang="en-GB" dirty="0" smtClean="0">
                <a:solidFill>
                  <a:schemeClr val="accent6"/>
                </a:solidFill>
              </a:rPr>
              <a:t>f = bunch repetition frequency</a:t>
            </a:r>
          </a:p>
          <a:p>
            <a:pPr marL="723900" lvl="1" indent="-276225" defTabSz="266700"/>
            <a:r>
              <a:rPr lang="en-GB" dirty="0" smtClean="0"/>
              <a:t>spatial </a:t>
            </a:r>
            <a:r>
              <a:rPr lang="en-GB" dirty="0"/>
              <a:t>distribution of the interactions: </a:t>
            </a:r>
            <a:r>
              <a:rPr lang="en-GB" i="1" dirty="0"/>
              <a:t>pile-up density</a:t>
            </a:r>
            <a:r>
              <a:rPr lang="en-GB" dirty="0"/>
              <a:t> </a:t>
            </a:r>
          </a:p>
          <a:p>
            <a:pPr marL="990600" lvl="2" indent="-241300"/>
            <a:r>
              <a:rPr lang="en-GB" dirty="0"/>
              <a:t>e.g. HL-LHC: accept max pile up density of 1.3 events/mm</a:t>
            </a:r>
          </a:p>
          <a:p>
            <a:pPr marL="723900" lvl="1" indent="-276225"/>
            <a:r>
              <a:rPr lang="en-GB" dirty="0"/>
              <a:t>quality of the interactions (e.g. background)</a:t>
            </a:r>
          </a:p>
          <a:p>
            <a:pPr marL="723900" lvl="1" indent="-276225"/>
            <a:r>
              <a:rPr lang="en-GB" dirty="0"/>
              <a:t>size of luminous region</a:t>
            </a:r>
          </a:p>
          <a:p>
            <a:pPr marL="990600" lvl="2" indent="-241300"/>
            <a:r>
              <a:rPr lang="en-GB" dirty="0"/>
              <a:t>e.g. need constant length (input to </a:t>
            </a:r>
            <a:r>
              <a:rPr lang="en-GB" dirty="0" err="1"/>
              <a:t>MonteCarlo</a:t>
            </a:r>
            <a:r>
              <a:rPr lang="en-GB" dirty="0"/>
              <a:t> simulations)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98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vertic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124" y="40532"/>
            <a:ext cx="7830741" cy="615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fld id="{ACE91491-4375-AA41-8137-3861025BA0D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pile-</a:t>
            </a:r>
            <a:r>
              <a:rPr lang="en-US" dirty="0" smtClean="0">
                <a:effectLst>
                  <a:glow rad="101600">
                    <a:schemeClr val="bg1">
                      <a:alpha val="75000"/>
                    </a:schemeClr>
                  </a:glow>
                </a:effectLst>
              </a:rPr>
              <a:t>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3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 levelling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735" y="1325606"/>
            <a:ext cx="8072241" cy="489472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some experiments need </a:t>
            </a:r>
            <a:r>
              <a:rPr lang="en-GB" dirty="0"/>
              <a:t>to limit </a:t>
            </a:r>
            <a:r>
              <a:rPr lang="en-GB" dirty="0" smtClean="0"/>
              <a:t>the pile</a:t>
            </a:r>
            <a:r>
              <a:rPr lang="en-GB" dirty="0"/>
              <a:t>-up </a:t>
            </a:r>
            <a:endParaRPr lang="en-GB" dirty="0" smtClean="0"/>
          </a:p>
          <a:p>
            <a:pPr lvl="1"/>
            <a:r>
              <a:rPr lang="en-GB" dirty="0" smtClean="0"/>
              <a:t>thus </a:t>
            </a:r>
            <a:r>
              <a:rPr lang="en-GB" dirty="0"/>
              <a:t>luminosity per bunch </a:t>
            </a:r>
            <a:r>
              <a:rPr lang="en-GB" dirty="0" smtClean="0"/>
              <a:t>pair</a:t>
            </a:r>
            <a:endParaRPr lang="en-GB" dirty="0"/>
          </a:p>
          <a:p>
            <a:pPr lvl="2"/>
            <a:r>
              <a:rPr lang="en-GB" dirty="0"/>
              <a:t>e.g. </a:t>
            </a:r>
            <a:r>
              <a:rPr lang="en-GB" dirty="0">
                <a:latin typeface="Symbol" charset="2"/>
                <a:cs typeface="Symbol" charset="2"/>
              </a:rPr>
              <a:t>m</a:t>
            </a:r>
            <a:r>
              <a:rPr lang="en-GB" dirty="0"/>
              <a:t> &lt; 2.1 at </a:t>
            </a:r>
            <a:r>
              <a:rPr lang="en-GB" dirty="0" err="1"/>
              <a:t>LHCb</a:t>
            </a:r>
            <a:r>
              <a:rPr lang="en-GB" dirty="0"/>
              <a:t> in </a:t>
            </a:r>
            <a:r>
              <a:rPr lang="en-GB" dirty="0" smtClean="0"/>
              <a:t>2012</a:t>
            </a:r>
          </a:p>
          <a:p>
            <a:endParaRPr lang="en-GB" dirty="0" smtClean="0"/>
          </a:p>
          <a:p>
            <a:r>
              <a:rPr lang="en-GB" dirty="0" smtClean="0"/>
              <a:t>stay </a:t>
            </a:r>
            <a:r>
              <a:rPr lang="en-GB" dirty="0"/>
              <a:t>as long as possible at the maximum value that </a:t>
            </a:r>
            <a:r>
              <a:rPr lang="en-GB" dirty="0" smtClean="0"/>
              <a:t>experiment </a:t>
            </a:r>
            <a:r>
              <a:rPr lang="en-GB" dirty="0"/>
              <a:t>can </a:t>
            </a:r>
            <a:r>
              <a:rPr lang="en-GB" dirty="0" smtClean="0"/>
              <a:t>manage</a:t>
            </a:r>
          </a:p>
          <a:p>
            <a:pPr lvl="1"/>
            <a:r>
              <a:rPr lang="en-GB" dirty="0"/>
              <a:t>which is lower than what the machine could provide</a:t>
            </a:r>
            <a:endParaRPr lang="en-GB" dirty="0" smtClean="0"/>
          </a:p>
          <a:p>
            <a:r>
              <a:rPr lang="en-GB" dirty="0" smtClean="0"/>
              <a:t>maintain </a:t>
            </a:r>
            <a:r>
              <a:rPr lang="en-GB" dirty="0"/>
              <a:t>the luminosity constant over a period of time (i.e. the fill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US" dirty="0" smtClean="0"/>
              <a:t>possible techniques:</a:t>
            </a:r>
          </a:p>
          <a:p>
            <a:pPr lvl="1"/>
            <a:r>
              <a:rPr lang="en-US" dirty="0" smtClean="0"/>
              <a:t>by transversely </a:t>
            </a:r>
            <a:r>
              <a:rPr lang="en-US" dirty="0"/>
              <a:t>offsetting the beams at the IP</a:t>
            </a:r>
          </a:p>
          <a:p>
            <a:pPr lvl="1"/>
            <a:r>
              <a:rPr lang="en-GB" dirty="0" smtClean="0"/>
              <a:t>by changing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dirty="0" smtClean="0"/>
              <a:t>* </a:t>
            </a:r>
          </a:p>
          <a:p>
            <a:pPr lvl="1"/>
            <a:r>
              <a:rPr lang="en-GB" dirty="0" smtClean="0"/>
              <a:t>by decreasing the crossing angle</a:t>
            </a:r>
          </a:p>
          <a:p>
            <a:pPr lvl="1"/>
            <a:r>
              <a:rPr lang="en-GB" dirty="0" smtClean="0"/>
              <a:t>by bunch length variations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Introductory CAS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Hermann Schmickler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5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22050" y="217864"/>
            <a:ext cx="9396889" cy="818773"/>
          </a:xfrm>
          <a:noFill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The possible </a:t>
            </a:r>
            <a:r>
              <a:rPr lang="en-US" sz="3600" dirty="0" err="1" smtClean="0">
                <a:solidFill>
                  <a:srgbClr val="000000"/>
                </a:solidFill>
              </a:rPr>
              <a:t>future@CERN</a:t>
            </a:r>
            <a:r>
              <a:rPr lang="en-US" sz="3600" dirty="0" smtClean="0">
                <a:solidFill>
                  <a:srgbClr val="000000"/>
                </a:solidFill>
              </a:rPr>
              <a:t>: Some physics arguments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522050" y="1167092"/>
            <a:ext cx="9396889" cy="5195329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1800" dirty="0"/>
              <a:t>Hadron collisions: </a:t>
            </a:r>
            <a:r>
              <a:rPr lang="en-US" sz="1800" dirty="0" smtClean="0"/>
              <a:t>collision of compound </a:t>
            </a:r>
            <a:r>
              <a:rPr lang="en-US" sz="1800" dirty="0"/>
              <a:t>particles</a:t>
            </a:r>
          </a:p>
          <a:p>
            <a:pPr lvl="1" eaLnBrk="1" hangingPunct="1">
              <a:defRPr/>
            </a:pPr>
            <a:r>
              <a:rPr lang="en-US" sz="1800" dirty="0"/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800" dirty="0"/>
              <a:t>Parton energy spread</a:t>
            </a:r>
          </a:p>
          <a:p>
            <a:pPr lvl="1" eaLnBrk="1" hangingPunct="1">
              <a:defRPr/>
            </a:pPr>
            <a:r>
              <a:rPr lang="en-US" sz="1800" dirty="0"/>
              <a:t>QCD processes large background sources </a:t>
            </a:r>
            <a:br>
              <a:rPr lang="en-US" sz="1800" dirty="0"/>
            </a:br>
            <a:r>
              <a:rPr lang="en-US" sz="1800" dirty="0" smtClean="0"/>
              <a:t>total cross section increases with log s; </a:t>
            </a:r>
            <a:br>
              <a:rPr lang="en-US" sz="1800" dirty="0" smtClean="0"/>
            </a:br>
            <a:r>
              <a:rPr lang="en-US" sz="1800" dirty="0" smtClean="0"/>
              <a:t>“interesting cross sections” decrease with s</a:t>
            </a:r>
            <a:endParaRPr lang="en-US" sz="1800" dirty="0"/>
          </a:p>
          <a:p>
            <a:pPr lvl="1" eaLnBrk="1" hangingPunct="1">
              <a:defRPr/>
            </a:pPr>
            <a:r>
              <a:rPr lang="en-US" sz="1800" dirty="0"/>
              <a:t>Hadron collisions  </a:t>
            </a:r>
            <a:r>
              <a:rPr lang="en-US" sz="1800" dirty="0">
                <a:sym typeface="Symbol" charset="0"/>
              </a:rPr>
              <a:t>  large discovery range</a:t>
            </a:r>
          </a:p>
          <a:p>
            <a:pPr lvl="1" eaLnBrk="1" hangingPunct="1">
              <a:defRPr/>
            </a:pPr>
            <a:endParaRPr lang="en-US" sz="1800" b="1" i="1" dirty="0"/>
          </a:p>
          <a:p>
            <a:pPr eaLnBrk="1" hangingPunct="1">
              <a:defRPr/>
            </a:pPr>
            <a:r>
              <a:rPr lang="en-US" sz="1800" dirty="0"/>
              <a:t>Lepton collisions: </a:t>
            </a:r>
            <a:r>
              <a:rPr lang="en-US" sz="1800" dirty="0" smtClean="0"/>
              <a:t>collision of elementary </a:t>
            </a:r>
            <a:r>
              <a:rPr lang="en-US" sz="1800" dirty="0"/>
              <a:t>particles</a:t>
            </a:r>
          </a:p>
          <a:p>
            <a:pPr lvl="1" eaLnBrk="1" hangingPunct="1">
              <a:defRPr/>
            </a:pPr>
            <a:r>
              <a:rPr lang="en-US" sz="1800" dirty="0"/>
              <a:t>Collision process known</a:t>
            </a:r>
          </a:p>
          <a:p>
            <a:pPr lvl="1" eaLnBrk="1" hangingPunct="1">
              <a:defRPr/>
            </a:pPr>
            <a:r>
              <a:rPr lang="en-US" sz="1800" dirty="0"/>
              <a:t>Well defined energy</a:t>
            </a:r>
          </a:p>
          <a:p>
            <a:pPr lvl="1" eaLnBrk="1" hangingPunct="1">
              <a:defRPr/>
            </a:pPr>
            <a:r>
              <a:rPr lang="en-US" sz="1800" dirty="0"/>
              <a:t>Other physics background limited </a:t>
            </a:r>
          </a:p>
          <a:p>
            <a:pPr lvl="1" eaLnBrk="1" hangingPunct="1">
              <a:defRPr/>
            </a:pPr>
            <a:r>
              <a:rPr lang="en-US" sz="1800" dirty="0" smtClean="0"/>
              <a:t>All cross sections decrease with s</a:t>
            </a:r>
            <a:endParaRPr lang="en-US" sz="1800" dirty="0"/>
          </a:p>
          <a:p>
            <a:pPr marL="448056" lvl="1" indent="0">
              <a:buNone/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Lepton-</a:t>
            </a:r>
            <a:r>
              <a:rPr lang="en-US" sz="1800" dirty="0" err="1"/>
              <a:t>hadron</a:t>
            </a:r>
            <a:r>
              <a:rPr lang="en-US" sz="1800" dirty="0"/>
              <a:t> is also possible</a:t>
            </a:r>
          </a:p>
        </p:txBody>
      </p:sp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086" y="4141648"/>
            <a:ext cx="1255895" cy="214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355" y="1167092"/>
            <a:ext cx="2919356" cy="271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6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2050" y="1"/>
            <a:ext cx="9396889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708" y="-171525"/>
            <a:ext cx="7866312" cy="684696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2050" y="1"/>
            <a:ext cx="9396889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50" y="0"/>
            <a:ext cx="9396889" cy="6858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Higgs Physics in </a:t>
            </a:r>
            <a:r>
              <a:rPr lang="en-US" dirty="0" err="1" smtClean="0">
                <a:solidFill>
                  <a:srgbClr val="000000"/>
                </a:solidFill>
              </a:rPr>
              <a:t>e+e</a:t>
            </a:r>
            <a:r>
              <a:rPr lang="en-US" dirty="0" smtClean="0">
                <a:solidFill>
                  <a:srgbClr val="000000"/>
                </a:solidFill>
              </a:rPr>
              <a:t>- Collisions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2-08-19 at 11.25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416" y="831847"/>
            <a:ext cx="4294411" cy="4177198"/>
          </a:xfrm>
          <a:prstGeom prst="rect">
            <a:avLst/>
          </a:prstGeom>
        </p:spPr>
      </p:pic>
      <p:pic>
        <p:nvPicPr>
          <p:cNvPr id="7" name="Picture 6" descr="Screen Shot 2012-06-03 at 6.27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619" y="5111931"/>
            <a:ext cx="1245014" cy="1246123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8" name="Picture 7" descr="Screen Shot 2012-11-25 at 8.58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34" y="5111931"/>
            <a:ext cx="1370452" cy="1246123"/>
          </a:xfrm>
          <a:prstGeom prst="rect">
            <a:avLst/>
          </a:prstGeom>
          <a:ln w="19050" cmpd="sng">
            <a:solidFill>
              <a:srgbClr val="008000"/>
            </a:solidFill>
          </a:ln>
        </p:spPr>
      </p:pic>
      <p:pic>
        <p:nvPicPr>
          <p:cNvPr id="9" name="Picture 8" descr="Screen Shot 2012-11-26 at 8.05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538" y="5111928"/>
            <a:ext cx="1459563" cy="1246124"/>
          </a:xfrm>
          <a:prstGeom prst="rect">
            <a:avLst/>
          </a:prstGeom>
          <a:ln w="19050" cmpd="sng">
            <a:solidFill>
              <a:srgbClr val="FF6600"/>
            </a:solidFill>
          </a:ln>
        </p:spPr>
      </p:pic>
      <p:pic>
        <p:nvPicPr>
          <p:cNvPr id="10" name="Picture 9" descr="Screen Shot 2012-11-26 at 8.05.54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870" y="5111931"/>
            <a:ext cx="1482995" cy="1246123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632829" y="1086662"/>
            <a:ext cx="34378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Precision Higgs measurements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Model-independent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couplings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 mass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energy span of linear colliders allows to collect a maximum of information: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ILC: 500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(1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CLIC: ~350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3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TeV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6173743" y="5111929"/>
            <a:ext cx="1459563" cy="1246124"/>
            <a:chOff x="5685114" y="5111929"/>
            <a:chExt cx="1704340" cy="1246124"/>
          </a:xfrm>
        </p:grpSpPr>
        <p:pic>
          <p:nvPicPr>
            <p:cNvPr id="13" name="Picture 12" descr="Screen Shot 2012-11-26 at 8.05.36 A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5114" y="5111929"/>
              <a:ext cx="1704340" cy="1246124"/>
            </a:xfrm>
            <a:prstGeom prst="rect">
              <a:avLst/>
            </a:prstGeom>
            <a:ln w="19050" cmpd="sng">
              <a:solidFill>
                <a:schemeClr val="accent4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 rot="19264518">
              <a:off x="6976535" y="5850469"/>
              <a:ext cx="245533" cy="4487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Picture 15" descr="Screen Shot 2014-10-23 at 22.13.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67340">
              <a:off x="6728859" y="5770043"/>
              <a:ext cx="511098" cy="443594"/>
            </a:xfrm>
            <a:prstGeom prst="rect">
              <a:avLst/>
            </a:prstGeom>
          </p:spPr>
        </p:pic>
        <p:pic>
          <p:nvPicPr>
            <p:cNvPr id="17" name="Picture 16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134" y="5952065"/>
              <a:ext cx="139446" cy="209169"/>
            </a:xfrm>
            <a:prstGeom prst="rect">
              <a:avLst/>
            </a:prstGeom>
          </p:spPr>
        </p:pic>
        <p:pic>
          <p:nvPicPr>
            <p:cNvPr id="18" name="Picture 17" descr="Screen Shot 2014-10-23 at 22.15.2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920" y="6146799"/>
              <a:ext cx="139446" cy="209169"/>
            </a:xfrm>
            <a:prstGeom prst="rect">
              <a:avLst/>
            </a:prstGeom>
          </p:spPr>
        </p:pic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49" y="303805"/>
            <a:ext cx="9627003" cy="520636"/>
          </a:xfrm>
          <a:noFill/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Future seen from the accelerators: Lepton Collider Options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2050" y="1101493"/>
            <a:ext cx="9396889" cy="51953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Three main approaches</a:t>
            </a:r>
          </a:p>
          <a:p>
            <a:r>
              <a:rPr lang="en-US" dirty="0" smtClean="0"/>
              <a:t>Big LEP-type collider ring</a:t>
            </a:r>
          </a:p>
          <a:p>
            <a:pPr lvl="1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(or/and </a:t>
            </a:r>
            <a:r>
              <a:rPr lang="en-US" dirty="0" err="1" smtClean="0"/>
              <a:t>CepC</a:t>
            </a:r>
            <a:r>
              <a:rPr lang="en-US" dirty="0" smtClean="0"/>
              <a:t> in China)</a:t>
            </a:r>
          </a:p>
          <a:p>
            <a:pPr lvl="1"/>
            <a:r>
              <a:rPr lang="en-US" dirty="0" smtClean="0"/>
              <a:t>Later a proton collider in the same tunnel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Linear collider</a:t>
            </a:r>
          </a:p>
          <a:p>
            <a:pPr lvl="1"/>
            <a:r>
              <a:rPr lang="en-US" dirty="0" smtClean="0"/>
              <a:t>CLIC (or ILC in Japan)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Muon collider  (presently all efforts stopped)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0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204036"/>
            <a:ext cx="9396889" cy="520636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e+ e- Ring Collider Energy Limitation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3980628" y="1001712"/>
            <a:ext cx="4727163" cy="3024188"/>
            <a:chOff x="1533" y="527"/>
            <a:chExt cx="2382" cy="1010"/>
          </a:xfrm>
        </p:grpSpPr>
        <p:grpSp>
          <p:nvGrpSpPr>
            <p:cNvPr id="7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8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34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2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CC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</a:t>
                  </a:r>
                  <a:endParaRPr kumimoji="0" sz="1000" b="0" i="0" u="none" strike="noStrike" kern="1200" cap="none" spc="0" normalizeH="0" baseline="0" noProof="1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CC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</a:t>
                  </a:r>
                  <a:endParaRPr kumimoji="0" sz="1000" b="0" i="0" u="none" strike="noStrike" kern="1200" cap="none" spc="0" normalizeH="0" baseline="0" noProof="1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9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</a:t>
                </a:r>
                <a:endParaRPr kumimoji="0" sz="1000" b="0" i="0" u="none" strike="noStrike" kern="1200" cap="none" spc="0" normalizeH="0" baseline="0" noProof="1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endParaRPr kumimoji="0" sz="1000" b="0" i="0" u="none" strike="noStrike" kern="1200" cap="none" spc="0" normalizeH="0" baseline="0" noProof="1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26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6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4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3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accelerating cavities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1455178" y="846377"/>
            <a:ext cx="33609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can be used many times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Lepton beam energy is below LHC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magnets are not a problem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488347" y="2343833"/>
            <a:ext cx="34876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But synchrotron radiation is: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 LEP2 lost 2.75GeV/turn for E=105GeV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Pay for installed voltage (ΔE) and size (R),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 scale as: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479164" y="5330304"/>
            <a:ext cx="3473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use heavier particles, e.g.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or linear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(-&gt; or try to push a bit harder on cost)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696661" y="2795361"/>
          <a:ext cx="1636842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1" name="Equation" r:id="rId3" imgW="927100" imgH="431800" progId="Equation.3">
                  <p:embed/>
                </p:oleObj>
              </mc:Choice>
              <mc:Fallback>
                <p:oleObj name="Equation" r:id="rId3" imgW="927100" imgH="431800" progId="Equation.3">
                  <p:embed/>
                  <p:pic>
                    <p:nvPicPr>
                      <p:cNvPr id="184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6661" y="2795361"/>
                        <a:ext cx="1636842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778260" y="4728360"/>
          <a:ext cx="1747268" cy="176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2" name="Equation" r:id="rId5" imgW="1041400" imgH="901700" progId="Equation.3">
                  <p:embed/>
                </p:oleObj>
              </mc:Choice>
              <mc:Fallback>
                <p:oleObj name="Equation" r:id="rId5" imgW="1041400" imgH="901700" progId="Equation.3">
                  <p:embed/>
                  <p:pic>
                    <p:nvPicPr>
                      <p:cNvPr id="18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260" y="4728360"/>
                        <a:ext cx="1747268" cy="17647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238332"/>
              </p:ext>
            </p:extLst>
          </p:nvPr>
        </p:nvGraphicFramePr>
        <p:xfrm>
          <a:off x="5914748" y="4175611"/>
          <a:ext cx="3038090" cy="74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3" name="Equation" r:id="rId7" imgW="965200" imgH="203200" progId="Equation.3">
                  <p:embed/>
                </p:oleObj>
              </mc:Choice>
              <mc:Fallback>
                <p:oleObj name="Equation" r:id="rId7" imgW="965200" imgH="203200" progId="Equation.3">
                  <p:embed/>
                  <p:pic>
                    <p:nvPicPr>
                      <p:cNvPr id="184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4748" y="4175611"/>
                        <a:ext cx="3038090" cy="74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3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7" y="358360"/>
            <a:ext cx="9396889" cy="5206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 Collider Energy Limitation</a:t>
            </a:r>
            <a:endParaRPr lang="en-US" dirty="0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780427" y="1327738"/>
            <a:ext cx="6963900" cy="915987"/>
            <a:chOff x="509" y="2341"/>
            <a:chExt cx="5549" cy="577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2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3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7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58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Rectangle 28"/>
            <p:cNvSpPr>
              <a:spLocks noChangeArrowheads="1"/>
            </p:cNvSpPr>
            <p:nvPr/>
          </p:nvSpPr>
          <p:spPr bwMode="auto">
            <a:xfrm>
              <a:off x="509" y="2757"/>
              <a:ext cx="424" cy="1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</a:t>
              </a:r>
            </a:p>
          </p:txBody>
        </p:sp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1819" y="2763"/>
              <a:ext cx="569" cy="15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main linac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0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1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2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3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5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4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8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6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6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3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1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79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7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5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3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6" name="TextBox 105"/>
          <p:cNvSpPr txBox="1"/>
          <p:nvPr/>
        </p:nvSpPr>
        <p:spPr>
          <a:xfrm>
            <a:off x="1806781" y="2540001"/>
            <a:ext cx="640245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Hardly any synchrotron radiation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can only be used only once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-&gt; strong beam-beam effects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Acceleration gradient is an important issue</a:t>
            </a:r>
          </a:p>
        </p:txBody>
      </p:sp>
      <p:graphicFrame>
        <p:nvGraphicFramePr>
          <p:cNvPr id="7526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778809"/>
              </p:ext>
            </p:extLst>
          </p:nvPr>
        </p:nvGraphicFramePr>
        <p:xfrm>
          <a:off x="6491631" y="3028950"/>
          <a:ext cx="3347703" cy="84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7" name="Equation" r:id="rId3" imgW="939800" imgH="203200" progId="Equation.3">
                  <p:embed/>
                </p:oleObj>
              </mc:Choice>
              <mc:Fallback>
                <p:oleObj name="Equation" r:id="rId3" imgW="939800" imgH="203200" progId="Equation.3">
                  <p:embed/>
                  <p:pic>
                    <p:nvPicPr>
                      <p:cNvPr id="75264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1631" y="3028950"/>
                        <a:ext cx="3347703" cy="8452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05126" y="61898"/>
            <a:ext cx="7830740" cy="492443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Past/Existing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6219" y="800102"/>
            <a:ext cx="74400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Only referring to the highest energy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Lepton colliders: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(Large Electron Positron Colliders)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90GeV electron-positron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160GeV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Maximum 209 GeV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 for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higgs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search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(bad luck: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e+e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Z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H needs about 250 GeV)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Closed in the year 2000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SLC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Standford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Linear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factory at 90GeV electron-positron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energy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Single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linac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for e+ and e-, two return arcs for collision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Closed in summer 1998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(Large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Collider):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Proton-proton with 13TeV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Ion-ion operation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Cost Scaling Comparison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065342" y="3073400"/>
          <a:ext cx="170481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0" name="Equation" r:id="rId3" imgW="965200" imgH="203200" progId="Equation.3">
                  <p:embed/>
                </p:oleObj>
              </mc:Choice>
              <mc:Fallback>
                <p:oleObj name="Equation" r:id="rId3" imgW="965200" imgH="2032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5342" y="3073400"/>
                        <a:ext cx="1704818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0595" name="Object 3"/>
          <p:cNvGraphicFramePr>
            <a:graphicFrameLocks noChangeAspect="1"/>
          </p:cNvGraphicFramePr>
          <p:nvPr/>
        </p:nvGraphicFramePr>
        <p:xfrm>
          <a:off x="7065341" y="1698627"/>
          <a:ext cx="1548474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1" name="Equation" r:id="rId5" imgW="876300" imgH="177800" progId="Equation.3">
                  <p:embed/>
                </p:oleObj>
              </mc:Choice>
              <mc:Fallback>
                <p:oleObj name="Equation" r:id="rId5" imgW="876300" imgH="177800" progId="Equation.3">
                  <p:embed/>
                  <p:pic>
                    <p:nvPicPr>
                      <p:cNvPr id="7505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5341" y="1698627"/>
                        <a:ext cx="1548474" cy="36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065342" y="977900"/>
            <a:ext cx="7873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Linac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65341" y="2540000"/>
            <a:ext cx="707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Ring: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38158" y="5191316"/>
            <a:ext cx="6107378" cy="36933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There will always be an energy where linear colliders are better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17154" y="3910568"/>
            <a:ext cx="2088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Power consumption behaves similar to cost  for constant luminosity</a:t>
            </a:r>
          </a:p>
        </p:txBody>
      </p:sp>
      <p:pic>
        <p:nvPicPr>
          <p:cNvPr id="16" name="Picture 15" descr="ring_vs_linac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9607" y="712897"/>
            <a:ext cx="5394510" cy="440944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64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Circular vs. Linear Colliders</a:t>
            </a:r>
            <a:endParaRPr lang="en-US" dirty="0"/>
          </a:p>
        </p:txBody>
      </p:sp>
      <p:grpSp>
        <p:nvGrpSpPr>
          <p:cNvPr id="7" name="Group 30"/>
          <p:cNvGrpSpPr/>
          <p:nvPr/>
        </p:nvGrpSpPr>
        <p:grpSpPr>
          <a:xfrm>
            <a:off x="1791656" y="935310"/>
            <a:ext cx="6696312" cy="5025908"/>
            <a:chOff x="899592" y="315748"/>
            <a:chExt cx="6332008" cy="3905340"/>
          </a:xfrm>
        </p:grpSpPr>
        <p:pic>
          <p:nvPicPr>
            <p:cNvPr id="8" name="Picture 7" descr="Untitled.png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584414"/>
              <a:ext cx="6332008" cy="3636674"/>
            </a:xfrm>
            <a:prstGeom prst="rect">
              <a:avLst/>
            </a:prstGeom>
            <a:solidFill>
              <a:srgbClr val="666633"/>
            </a:solidFill>
            <a:ln>
              <a:solidFill>
                <a:schemeClr val="tx1"/>
              </a:solidFill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3779912" y="3068960"/>
              <a:ext cx="864096" cy="28803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 flipV="1">
              <a:off x="4572000" y="2600037"/>
              <a:ext cx="10690" cy="68494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4211960" y="3140968"/>
              <a:ext cx="629358" cy="25111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8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Linear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2080800" y="2430000"/>
              <a:ext cx="109728" cy="109728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-111" charset="0"/>
                <a:ea typeface="+mn-ea"/>
                <a:cs typeface="+mn-cs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4878000" y="836713"/>
              <a:ext cx="88880" cy="88880"/>
            </a:xfrm>
            <a:prstGeom prst="ellipse">
              <a:avLst/>
            </a:prstGeom>
            <a:solidFill>
              <a:srgbClr val="66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-111" charset="0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692696"/>
              <a:ext cx="990480" cy="2391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CepC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(2 IPs)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2080800" y="925594"/>
              <a:ext cx="1431012" cy="30153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511813" y="315748"/>
              <a:ext cx="969460" cy="9685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Circular,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adding four experiments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460363" y="880607"/>
            <a:ext cx="264369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Modified from original version: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http://arxiv.org/pdf/1308.6176v3.pdf</a:t>
            </a:r>
            <a:endParaRPr kumimoji="0" lang="da-DK" sz="1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18414" y="697468"/>
            <a:ext cx="113588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Gianotti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9322" y="3967442"/>
            <a:ext cx="2283966" cy="9233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China prepares a project similar to 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70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5097162" y="966072"/>
            <a:ext cx="4038703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28616" y="1106737"/>
            <a:ext cx="3792038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spcBef>
                <a:spcPts val="1200"/>
              </a:spcBef>
              <a:defRPr/>
            </a:pP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16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6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  <a:endParaRPr lang="en-US" sz="16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80-100 km tunnel infrastructure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site specific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6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16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6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16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16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  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integration one IP, FCC-</a:t>
            </a:r>
            <a:r>
              <a:rPr lang="en-US" sz="1600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&amp; ERL</a:t>
            </a:r>
          </a:p>
          <a:p>
            <a:pPr marL="342900" indent="-34290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16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6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6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16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3307" y="5175798"/>
            <a:ext cx="4199708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sz="20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20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0341" y="6124"/>
            <a:ext cx="7836040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GB" sz="2800" dirty="0">
                <a:latin typeface="Arial"/>
              </a:rPr>
              <a:t>       </a:t>
            </a:r>
            <a:r>
              <a:rPr lang="en-GB" sz="2400" dirty="0">
                <a:latin typeface="Arial"/>
              </a:rPr>
              <a:t>Future Circular Collider Study            </a:t>
            </a:r>
          </a:p>
          <a:p>
            <a:pPr defTabSz="914400"/>
            <a:r>
              <a:rPr lang="en-GB" sz="2400" dirty="0">
                <a:latin typeface="Arial"/>
              </a:rPr>
              <a:t>  Goal: CDR for European Strategy Update 2018/19</a:t>
            </a:r>
          </a:p>
        </p:txBody>
      </p:sp>
    </p:spTree>
    <p:extLst>
      <p:ext uri="{BB962C8B-B14F-4D97-AF65-F5344CB8AC3E}">
        <p14:creationId xmlns:p14="http://schemas.microsoft.com/office/powerpoint/2010/main" val="91841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330" y="260650"/>
            <a:ext cx="7862008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2378622" y="3104740"/>
            <a:ext cx="2646645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6" name="椭圆 8"/>
          <p:cNvSpPr/>
          <p:nvPr/>
        </p:nvSpPr>
        <p:spPr>
          <a:xfrm>
            <a:off x="4254934" y="2798310"/>
            <a:ext cx="1647518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>
              <a:defRPr/>
            </a:pPr>
            <a:endParaRPr lang="zh-CN" altLang="en-US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5126" y="156423"/>
            <a:ext cx="7830740" cy="615553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 defTabSz="914400">
              <a:defRPr/>
            </a:pPr>
            <a:r>
              <a:rPr lang="en-GB" sz="2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CepC</a:t>
            </a:r>
            <a:r>
              <a:rPr lang="en-GB" sz="2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/</a:t>
            </a:r>
            <a:r>
              <a:rPr lang="en-GB" sz="2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SppC</a:t>
            </a:r>
            <a:r>
              <a:rPr lang="en-GB" sz="2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study (CAS-IHEP) 100 km (new baseline!) , </a:t>
            </a:r>
            <a:r>
              <a:rPr lang="en-GB" sz="2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000" b="1" kern="0" baseline="3000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+</a:t>
            </a:r>
            <a:r>
              <a:rPr lang="en-GB" sz="2000" b="1" kern="0" dirty="0" err="1">
                <a:solidFill>
                  <a:srgbClr val="FFFF00"/>
                </a:solidFill>
                <a:latin typeface="Arial"/>
                <a:cs typeface="Calibri" pitchFamily="34" charset="0"/>
              </a:rPr>
              <a:t>e</a:t>
            </a:r>
            <a:r>
              <a:rPr lang="en-GB" sz="2000" b="1" kern="0" baseline="30000" dirty="0">
                <a:solidFill>
                  <a:srgbClr val="FFFF00"/>
                </a:solidFill>
                <a:latin typeface="Arial"/>
                <a:cs typeface="Calibri" pitchFamily="34" charset="0"/>
              </a:rPr>
              <a:t>-</a:t>
            </a:r>
            <a:r>
              <a:rPr lang="en-GB" sz="2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~2028; </a:t>
            </a:r>
            <a:r>
              <a:rPr lang="en-GB" sz="2000" b="1" i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pp</a:t>
            </a:r>
            <a:r>
              <a:rPr lang="en-GB" sz="2000" b="1" kern="0" dirty="0">
                <a:solidFill>
                  <a:srgbClr val="FFFF00"/>
                </a:solidFill>
                <a:latin typeface="Arial"/>
                <a:cs typeface="Calibri" pitchFamily="34" charset="0"/>
              </a:rPr>
              <a:t> collisions ~2042</a:t>
            </a:r>
          </a:p>
        </p:txBody>
      </p:sp>
      <p:sp>
        <p:nvSpPr>
          <p:cNvPr id="9" name="Rectangle 8"/>
          <p:cNvSpPr/>
          <p:nvPr/>
        </p:nvSpPr>
        <p:spPr>
          <a:xfrm>
            <a:off x="4769947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39238" y="3356994"/>
            <a:ext cx="220456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easy access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300 km east 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from Beijing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3 h by car</a:t>
            </a:r>
          </a:p>
          <a:p>
            <a:pPr defTabSz="9144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latin typeface="Arial"/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latin typeface="Arial"/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503" y="5928973"/>
            <a:ext cx="148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dirty="0">
                <a:solidFill>
                  <a:prstClr val="white"/>
                </a:solidFill>
                <a:latin typeface="Arial"/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790349" y="2011268"/>
            <a:ext cx="226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  <a:latin typeface="Arial"/>
              </a:rPr>
              <a:t>CepC</a:t>
            </a:r>
            <a:r>
              <a:rPr lang="en-GB" sz="2800" b="1" dirty="0">
                <a:solidFill>
                  <a:srgbClr val="FF0000"/>
                </a:solidFill>
                <a:latin typeface="Arial"/>
              </a:rPr>
              <a:t>, </a:t>
            </a:r>
            <a:r>
              <a:rPr lang="en-GB" sz="2800" b="1" dirty="0" err="1">
                <a:solidFill>
                  <a:srgbClr val="FF0000"/>
                </a:solidFill>
                <a:latin typeface="Arial"/>
              </a:rPr>
              <a:t>SppC</a:t>
            </a:r>
            <a:endParaRPr lang="en-GB" sz="28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29784" y="5759096"/>
            <a:ext cx="301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2400" b="1" i="1" dirty="0">
                <a:solidFill>
                  <a:srgbClr val="FFC000"/>
                </a:solidFill>
                <a:latin typeface="Arial"/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574106" y="3240445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  <a:latin typeface="Arial"/>
              </a:rPr>
              <a:t>100 km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853763" y="3016570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  <a:latin typeface="Arial"/>
              </a:rPr>
              <a:t>50 km </a:t>
            </a:r>
          </a:p>
        </p:txBody>
      </p:sp>
    </p:spTree>
    <p:extLst>
      <p:ext uri="{BB962C8B-B14F-4D97-AF65-F5344CB8AC3E}">
        <p14:creationId xmlns:p14="http://schemas.microsoft.com/office/powerpoint/2010/main" val="29573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871" y="781504"/>
            <a:ext cx="8240176" cy="58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lic-profil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5927" y="2400025"/>
            <a:ext cx="2320323" cy="167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64585" y="4784151"/>
            <a:ext cx="2298901" cy="1571625"/>
          </a:xfrm>
        </p:spPr>
      </p:pic>
      <p:sp>
        <p:nvSpPr>
          <p:cNvPr id="10" name="TextBox 9"/>
          <p:cNvSpPr txBox="1"/>
          <p:nvPr/>
        </p:nvSpPr>
        <p:spPr>
          <a:xfrm>
            <a:off x="6584850" y="4077003"/>
            <a:ext cx="2878646" cy="5230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marL="0" marR="0" lvl="0" indent="0" algn="l" defTabSz="9128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Tunnel implementations  (laser straight)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71867" y="6355786"/>
            <a:ext cx="2795634" cy="308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lIns="91283" tIns="45644" rIns="91283" bIns="45644">
            <a:spAutoFit/>
          </a:bodyPr>
          <a:lstStyle/>
          <a:p>
            <a:pPr marL="0" marR="0" lvl="0" indent="0" algn="l" defTabSz="4564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ＭＳ Ｐゴシック" charset="0"/>
              </a:rPr>
              <a:t>Central MDI &amp; Interaction Region</a:t>
            </a: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1580542" y="45113"/>
            <a:ext cx="7172471" cy="55850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Calibri" charset="0"/>
              </a:rPr>
              <a:t>CLIC near CERN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60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226843"/>
            <a:ext cx="9396889" cy="5206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main technology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376" y="930835"/>
            <a:ext cx="10025408" cy="5770754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FCC – </a:t>
            </a:r>
            <a:r>
              <a:rPr lang="en-GB" sz="2800" dirty="0" err="1" smtClean="0"/>
              <a:t>hh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	- SC dipole magnets with 16T or 20T field strength</a:t>
            </a:r>
            <a:br>
              <a:rPr lang="en-GB" sz="2800" dirty="0" smtClean="0"/>
            </a:br>
            <a:r>
              <a:rPr lang="en-GB" sz="2800" dirty="0" smtClean="0"/>
              <a:t>			- machine protection and beam collimation</a:t>
            </a:r>
          </a:p>
          <a:p>
            <a:r>
              <a:rPr lang="en-GB" sz="2800" dirty="0" err="1" smtClean="0"/>
              <a:t>FCC-e</a:t>
            </a:r>
            <a:r>
              <a:rPr lang="en-GB" sz="2800" baseline="30000" dirty="0" err="1" smtClean="0"/>
              <a:t>+</a:t>
            </a:r>
            <a:r>
              <a:rPr lang="en-GB" sz="2800" dirty="0" err="1" smtClean="0"/>
              <a:t>e</a:t>
            </a:r>
            <a:r>
              <a:rPr lang="en-GB" sz="2800" baseline="30000" dirty="0" smtClean="0"/>
              <a:t>-</a:t>
            </a:r>
          </a:p>
          <a:p>
            <a:pPr marL="0" indent="0">
              <a:buNone/>
            </a:pPr>
            <a:r>
              <a:rPr lang="en-GB" sz="2800" baseline="30000" dirty="0" smtClean="0"/>
              <a:t>			</a:t>
            </a:r>
            <a:r>
              <a:rPr lang="en-GB" sz="2800" dirty="0" smtClean="0"/>
              <a:t>- 100 MW synchrotron radiation power</a:t>
            </a:r>
            <a:br>
              <a:rPr lang="en-GB" sz="2800" dirty="0" smtClean="0"/>
            </a:br>
            <a:r>
              <a:rPr lang="en-GB" sz="2800" dirty="0" smtClean="0"/>
              <a:t>			- @350 GeV </a:t>
            </a:r>
            <a:r>
              <a:rPr lang="en-GB" sz="2800" dirty="0" err="1" smtClean="0"/>
              <a:t>cms</a:t>
            </a:r>
            <a:r>
              <a:rPr lang="en-GB" sz="2800" dirty="0" smtClean="0"/>
              <a:t> energy &gt; 10GV energy loss/turn</a:t>
            </a:r>
            <a:br>
              <a:rPr lang="en-GB" sz="2800" dirty="0" smtClean="0"/>
            </a:br>
            <a:r>
              <a:rPr lang="en-GB" sz="2800" dirty="0" smtClean="0"/>
              <a:t>			- huge RF plants based on SC-RF</a:t>
            </a:r>
          </a:p>
          <a:p>
            <a:r>
              <a:rPr lang="en-GB" sz="2800" dirty="0" smtClean="0"/>
              <a:t>CLIC</a:t>
            </a:r>
            <a:br>
              <a:rPr lang="en-GB" sz="2800" dirty="0" smtClean="0"/>
            </a:br>
            <a:r>
              <a:rPr lang="en-GB" sz="2800" dirty="0" smtClean="0"/>
              <a:t>			- 100 MV/m gradient for acceleration</a:t>
            </a:r>
            <a:br>
              <a:rPr lang="en-GB" sz="2800" dirty="0" smtClean="0"/>
            </a:br>
            <a:r>
              <a:rPr lang="en-GB" sz="2800" dirty="0" smtClean="0"/>
              <a:t>			- Uses drive-beam of 100 A! (electrons) to power main </a:t>
            </a:r>
            <a:r>
              <a:rPr lang="en-GB" sz="2800" dirty="0" err="1" smtClean="0"/>
              <a:t>linac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			- vertical beam size at IP = 1nm for high luminosity (10 </a:t>
            </a:r>
            <a:r>
              <a:rPr lang="en-GB" sz="2800" baseline="30000" dirty="0" smtClean="0"/>
              <a:t>34</a:t>
            </a:r>
            <a:r>
              <a:rPr lang="en-GB" sz="2800" dirty="0" smtClean="0"/>
              <a:t>)</a:t>
            </a:r>
            <a:br>
              <a:rPr lang="en-GB" sz="2800" dirty="0" smtClean="0"/>
            </a:br>
            <a:r>
              <a:rPr lang="en-GB" sz="2800" dirty="0" smtClean="0"/>
              <a:t>			- very high demand on alignment of RF (</a:t>
            </a:r>
            <a:r>
              <a:rPr lang="en-GB" sz="2800" dirty="0" err="1" smtClean="0"/>
              <a:t>wakefields</a:t>
            </a:r>
            <a:r>
              <a:rPr lang="en-GB" sz="2800" dirty="0" smtClean="0"/>
              <a:t>) and on 						quadrupole mechanical stability (in order to maintain small emittance)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3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/>
              <a:t>Drive beam time structure</a:t>
            </a:r>
            <a:endParaRPr lang="en-US" sz="3200"/>
          </a:p>
        </p:txBody>
      </p:sp>
      <p:sp>
        <p:nvSpPr>
          <p:cNvPr id="51204" name="Text Box 240"/>
          <p:cNvSpPr txBox="1">
            <a:spLocks noChangeArrowheads="1"/>
          </p:cNvSpPr>
          <p:nvPr/>
        </p:nvSpPr>
        <p:spPr bwMode="auto">
          <a:xfrm>
            <a:off x="2663834" y="6177865"/>
            <a:ext cx="4567563" cy="349949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 charge:  8.4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 Current in train:  100 A</a:t>
            </a:r>
          </a:p>
        </p:txBody>
      </p:sp>
      <p:grpSp>
        <p:nvGrpSpPr>
          <p:cNvPr id="2" name="Group 246"/>
          <p:cNvGrpSpPr>
            <a:grpSpLocks/>
          </p:cNvGrpSpPr>
          <p:nvPr/>
        </p:nvGrpSpPr>
        <p:grpSpPr bwMode="auto">
          <a:xfrm>
            <a:off x="996272" y="3942174"/>
            <a:ext cx="8024699" cy="1981200"/>
            <a:chOff x="568" y="1956"/>
            <a:chExt cx="4427" cy="1248"/>
          </a:xfrm>
        </p:grpSpPr>
        <p:sp>
          <p:nvSpPr>
            <p:cNvPr id="51268" name="Line 144"/>
            <p:cNvSpPr>
              <a:spLocks noChangeShapeType="1"/>
            </p:cNvSpPr>
            <p:nvPr/>
          </p:nvSpPr>
          <p:spPr bwMode="auto">
            <a:xfrm>
              <a:off x="8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69" name="Line 145"/>
            <p:cNvSpPr>
              <a:spLocks noChangeShapeType="1"/>
            </p:cNvSpPr>
            <p:nvPr/>
          </p:nvSpPr>
          <p:spPr bwMode="auto">
            <a:xfrm>
              <a:off x="86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0" name="Line 146"/>
            <p:cNvSpPr>
              <a:spLocks noChangeShapeType="1"/>
            </p:cNvSpPr>
            <p:nvPr/>
          </p:nvSpPr>
          <p:spPr bwMode="auto">
            <a:xfrm>
              <a:off x="90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1" name="Line 147"/>
            <p:cNvSpPr>
              <a:spLocks noChangeShapeType="1"/>
            </p:cNvSpPr>
            <p:nvPr/>
          </p:nvSpPr>
          <p:spPr bwMode="auto">
            <a:xfrm>
              <a:off x="91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2" name="Line 148"/>
            <p:cNvSpPr>
              <a:spLocks noChangeShapeType="1"/>
            </p:cNvSpPr>
            <p:nvPr/>
          </p:nvSpPr>
          <p:spPr bwMode="auto">
            <a:xfrm>
              <a:off x="95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3" name="Line 149"/>
            <p:cNvSpPr>
              <a:spLocks noChangeShapeType="1"/>
            </p:cNvSpPr>
            <p:nvPr/>
          </p:nvSpPr>
          <p:spPr bwMode="auto">
            <a:xfrm>
              <a:off x="1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4" name="Line 150"/>
            <p:cNvSpPr>
              <a:spLocks noChangeShapeType="1"/>
            </p:cNvSpPr>
            <p:nvPr/>
          </p:nvSpPr>
          <p:spPr bwMode="auto">
            <a:xfrm>
              <a:off x="113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5" name="Line 151"/>
            <p:cNvSpPr>
              <a:spLocks noChangeShapeType="1"/>
            </p:cNvSpPr>
            <p:nvPr/>
          </p:nvSpPr>
          <p:spPr bwMode="auto">
            <a:xfrm>
              <a:off x="118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6" name="Line 153"/>
            <p:cNvSpPr>
              <a:spLocks noChangeShapeType="1"/>
            </p:cNvSpPr>
            <p:nvPr/>
          </p:nvSpPr>
          <p:spPr bwMode="auto">
            <a:xfrm>
              <a:off x="813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7" name="Line 154"/>
            <p:cNvSpPr>
              <a:spLocks noChangeShapeType="1"/>
            </p:cNvSpPr>
            <p:nvPr/>
          </p:nvSpPr>
          <p:spPr bwMode="auto">
            <a:xfrm>
              <a:off x="2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8" name="Line 155"/>
            <p:cNvSpPr>
              <a:spLocks noChangeShapeType="1"/>
            </p:cNvSpPr>
            <p:nvPr/>
          </p:nvSpPr>
          <p:spPr bwMode="auto">
            <a:xfrm>
              <a:off x="213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79" name="Line 156"/>
            <p:cNvSpPr>
              <a:spLocks noChangeShapeType="1"/>
            </p:cNvSpPr>
            <p:nvPr/>
          </p:nvSpPr>
          <p:spPr bwMode="auto">
            <a:xfrm>
              <a:off x="218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0" name="Line 157"/>
            <p:cNvSpPr>
              <a:spLocks noChangeShapeType="1"/>
            </p:cNvSpPr>
            <p:nvPr/>
          </p:nvSpPr>
          <p:spPr bwMode="auto">
            <a:xfrm>
              <a:off x="218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1" name="Line 158"/>
            <p:cNvSpPr>
              <a:spLocks noChangeShapeType="1"/>
            </p:cNvSpPr>
            <p:nvPr/>
          </p:nvSpPr>
          <p:spPr bwMode="auto">
            <a:xfrm>
              <a:off x="222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2" name="Line 159"/>
            <p:cNvSpPr>
              <a:spLocks noChangeShapeType="1"/>
            </p:cNvSpPr>
            <p:nvPr/>
          </p:nvSpPr>
          <p:spPr bwMode="auto">
            <a:xfrm>
              <a:off x="236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3" name="Line 160"/>
            <p:cNvSpPr>
              <a:spLocks noChangeShapeType="1"/>
            </p:cNvSpPr>
            <p:nvPr/>
          </p:nvSpPr>
          <p:spPr bwMode="auto">
            <a:xfrm>
              <a:off x="240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4" name="Line 161"/>
            <p:cNvSpPr>
              <a:spLocks noChangeShapeType="1"/>
            </p:cNvSpPr>
            <p:nvPr/>
          </p:nvSpPr>
          <p:spPr bwMode="auto">
            <a:xfrm>
              <a:off x="245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5" name="Line 162"/>
            <p:cNvSpPr>
              <a:spLocks noChangeShapeType="1"/>
            </p:cNvSpPr>
            <p:nvPr/>
          </p:nvSpPr>
          <p:spPr bwMode="auto">
            <a:xfrm>
              <a:off x="208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6" name="Line 163"/>
            <p:cNvSpPr>
              <a:spLocks noChangeShapeType="1"/>
            </p:cNvSpPr>
            <p:nvPr/>
          </p:nvSpPr>
          <p:spPr bwMode="auto">
            <a:xfrm>
              <a:off x="335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7" name="Line 164"/>
            <p:cNvSpPr>
              <a:spLocks noChangeShapeType="1"/>
            </p:cNvSpPr>
            <p:nvPr/>
          </p:nvSpPr>
          <p:spPr bwMode="auto">
            <a:xfrm>
              <a:off x="339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8" name="Line 165"/>
            <p:cNvSpPr>
              <a:spLocks noChangeShapeType="1"/>
            </p:cNvSpPr>
            <p:nvPr/>
          </p:nvSpPr>
          <p:spPr bwMode="auto">
            <a:xfrm>
              <a:off x="344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89" name="Line 166"/>
            <p:cNvSpPr>
              <a:spLocks noChangeShapeType="1"/>
            </p:cNvSpPr>
            <p:nvPr/>
          </p:nvSpPr>
          <p:spPr bwMode="auto">
            <a:xfrm>
              <a:off x="344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0" name="Line 167"/>
            <p:cNvSpPr>
              <a:spLocks noChangeShapeType="1"/>
            </p:cNvSpPr>
            <p:nvPr/>
          </p:nvSpPr>
          <p:spPr bwMode="auto">
            <a:xfrm>
              <a:off x="348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1" name="Line 168"/>
            <p:cNvSpPr>
              <a:spLocks noChangeShapeType="1"/>
            </p:cNvSpPr>
            <p:nvPr/>
          </p:nvSpPr>
          <p:spPr bwMode="auto">
            <a:xfrm>
              <a:off x="3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2" name="Line 169"/>
            <p:cNvSpPr>
              <a:spLocks noChangeShapeType="1"/>
            </p:cNvSpPr>
            <p:nvPr/>
          </p:nvSpPr>
          <p:spPr bwMode="auto">
            <a:xfrm>
              <a:off x="366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3" name="Line 170"/>
            <p:cNvSpPr>
              <a:spLocks noChangeShapeType="1"/>
            </p:cNvSpPr>
            <p:nvPr/>
          </p:nvSpPr>
          <p:spPr bwMode="auto">
            <a:xfrm>
              <a:off x="371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4" name="Line 171"/>
            <p:cNvSpPr>
              <a:spLocks noChangeShapeType="1"/>
            </p:cNvSpPr>
            <p:nvPr/>
          </p:nvSpPr>
          <p:spPr bwMode="auto">
            <a:xfrm>
              <a:off x="334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5" name="Line 172"/>
            <p:cNvSpPr>
              <a:spLocks noChangeShapeType="1"/>
            </p:cNvSpPr>
            <p:nvPr/>
          </p:nvSpPr>
          <p:spPr bwMode="auto">
            <a:xfrm>
              <a:off x="4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6" name="Line 173"/>
            <p:cNvSpPr>
              <a:spLocks noChangeShapeType="1"/>
            </p:cNvSpPr>
            <p:nvPr/>
          </p:nvSpPr>
          <p:spPr bwMode="auto">
            <a:xfrm>
              <a:off x="467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7" name="Line 174"/>
            <p:cNvSpPr>
              <a:spLocks noChangeShapeType="1"/>
            </p:cNvSpPr>
            <p:nvPr/>
          </p:nvSpPr>
          <p:spPr bwMode="auto">
            <a:xfrm>
              <a:off x="47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8" name="Line 175"/>
            <p:cNvSpPr>
              <a:spLocks noChangeShapeType="1"/>
            </p:cNvSpPr>
            <p:nvPr/>
          </p:nvSpPr>
          <p:spPr bwMode="auto">
            <a:xfrm>
              <a:off x="471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299" name="Line 176"/>
            <p:cNvSpPr>
              <a:spLocks noChangeShapeType="1"/>
            </p:cNvSpPr>
            <p:nvPr/>
          </p:nvSpPr>
          <p:spPr bwMode="auto">
            <a:xfrm>
              <a:off x="476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0" name="Line 177"/>
            <p:cNvSpPr>
              <a:spLocks noChangeShapeType="1"/>
            </p:cNvSpPr>
            <p:nvPr/>
          </p:nvSpPr>
          <p:spPr bwMode="auto">
            <a:xfrm>
              <a:off x="489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1" name="Line 178"/>
            <p:cNvSpPr>
              <a:spLocks noChangeShapeType="1"/>
            </p:cNvSpPr>
            <p:nvPr/>
          </p:nvSpPr>
          <p:spPr bwMode="auto">
            <a:xfrm>
              <a:off x="494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2" name="Line 179"/>
            <p:cNvSpPr>
              <a:spLocks noChangeShapeType="1"/>
            </p:cNvSpPr>
            <p:nvPr/>
          </p:nvSpPr>
          <p:spPr bwMode="auto">
            <a:xfrm>
              <a:off x="498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03" name="Line 180"/>
            <p:cNvSpPr>
              <a:spLocks noChangeShapeType="1"/>
            </p:cNvSpPr>
            <p:nvPr/>
          </p:nvSpPr>
          <p:spPr bwMode="auto">
            <a:xfrm>
              <a:off x="4621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" name="Group 189"/>
            <p:cNvGrpSpPr>
              <a:grpSpLocks/>
            </p:cNvGrpSpPr>
            <p:nvPr/>
          </p:nvGrpSpPr>
          <p:grpSpPr bwMode="auto">
            <a:xfrm>
              <a:off x="965" y="2571"/>
              <a:ext cx="91" cy="69"/>
              <a:chOff x="2610" y="3225"/>
              <a:chExt cx="91" cy="69"/>
            </a:xfrm>
          </p:grpSpPr>
          <p:sp>
            <p:nvSpPr>
              <p:cNvPr id="51333" name="Line 18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4" name="Line 18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2236" y="2571"/>
              <a:ext cx="91" cy="69"/>
              <a:chOff x="2610" y="3225"/>
              <a:chExt cx="91" cy="69"/>
            </a:xfrm>
          </p:grpSpPr>
          <p:sp>
            <p:nvSpPr>
              <p:cNvPr id="51331" name="Line 191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2" name="Line 192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193"/>
            <p:cNvGrpSpPr>
              <a:grpSpLocks/>
            </p:cNvGrpSpPr>
            <p:nvPr/>
          </p:nvGrpSpPr>
          <p:grpSpPr bwMode="auto">
            <a:xfrm>
              <a:off x="1636" y="2571"/>
              <a:ext cx="91" cy="69"/>
              <a:chOff x="2610" y="3225"/>
              <a:chExt cx="91" cy="69"/>
            </a:xfrm>
          </p:grpSpPr>
          <p:sp>
            <p:nvSpPr>
              <p:cNvPr id="51329" name="Line 194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30" name="Line 195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196"/>
            <p:cNvGrpSpPr>
              <a:grpSpLocks/>
            </p:cNvGrpSpPr>
            <p:nvPr/>
          </p:nvGrpSpPr>
          <p:grpSpPr bwMode="auto">
            <a:xfrm>
              <a:off x="2883" y="2571"/>
              <a:ext cx="91" cy="69"/>
              <a:chOff x="2610" y="3225"/>
              <a:chExt cx="91" cy="69"/>
            </a:xfrm>
          </p:grpSpPr>
          <p:sp>
            <p:nvSpPr>
              <p:cNvPr id="51327" name="Line 19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8" name="Line 19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199"/>
            <p:cNvGrpSpPr>
              <a:grpSpLocks/>
            </p:cNvGrpSpPr>
            <p:nvPr/>
          </p:nvGrpSpPr>
          <p:grpSpPr bwMode="auto">
            <a:xfrm>
              <a:off x="4058" y="2571"/>
              <a:ext cx="91" cy="69"/>
              <a:chOff x="2610" y="3225"/>
              <a:chExt cx="91" cy="69"/>
            </a:xfrm>
          </p:grpSpPr>
          <p:sp>
            <p:nvSpPr>
              <p:cNvPr id="51325" name="Line 200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6" name="Line 201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202"/>
            <p:cNvGrpSpPr>
              <a:grpSpLocks/>
            </p:cNvGrpSpPr>
            <p:nvPr/>
          </p:nvGrpSpPr>
          <p:grpSpPr bwMode="auto">
            <a:xfrm>
              <a:off x="3494" y="2571"/>
              <a:ext cx="91" cy="69"/>
              <a:chOff x="2610" y="3225"/>
              <a:chExt cx="91" cy="69"/>
            </a:xfrm>
          </p:grpSpPr>
          <p:sp>
            <p:nvSpPr>
              <p:cNvPr id="51323" name="Line 203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4" name="Line 204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4773" y="2571"/>
              <a:ext cx="91" cy="69"/>
              <a:chOff x="2610" y="3225"/>
              <a:chExt cx="91" cy="69"/>
            </a:xfrm>
          </p:grpSpPr>
          <p:sp>
            <p:nvSpPr>
              <p:cNvPr id="51321" name="Line 206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2" name="Line 207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1311" name="Text Box 220"/>
            <p:cNvSpPr txBox="1">
              <a:spLocks noChangeArrowheads="1"/>
            </p:cNvSpPr>
            <p:nvPr/>
          </p:nvSpPr>
          <p:spPr bwMode="auto">
            <a:xfrm>
              <a:off x="809" y="2689"/>
              <a:ext cx="366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240 ns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" name="Group 234"/>
            <p:cNvGrpSpPr>
              <a:grpSpLocks/>
            </p:cNvGrpSpPr>
            <p:nvPr/>
          </p:nvGrpSpPr>
          <p:grpSpPr bwMode="auto">
            <a:xfrm>
              <a:off x="793" y="2772"/>
              <a:ext cx="1274" cy="187"/>
              <a:chOff x="494" y="3266"/>
              <a:chExt cx="1274" cy="187"/>
            </a:xfrm>
          </p:grpSpPr>
          <p:sp>
            <p:nvSpPr>
              <p:cNvPr id="51319" name="Line 181"/>
              <p:cNvSpPr>
                <a:spLocks noChangeShapeType="1"/>
              </p:cNvSpPr>
              <p:nvPr/>
            </p:nvSpPr>
            <p:spPr bwMode="auto">
              <a:xfrm>
                <a:off x="494" y="3453"/>
                <a:ext cx="1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320" name="Text Box 222"/>
              <p:cNvSpPr txBox="1">
                <a:spLocks noChangeArrowheads="1"/>
              </p:cNvSpPr>
              <p:nvPr/>
            </p:nvSpPr>
            <p:spPr bwMode="auto">
              <a:xfrm>
                <a:off x="947" y="3266"/>
                <a:ext cx="324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5.8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+mn-cs"/>
                  </a:rPr>
                  <a:t>m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1313" name="Text Box 223"/>
            <p:cNvSpPr txBox="1">
              <a:spLocks noChangeArrowheads="1"/>
            </p:cNvSpPr>
            <p:nvPr/>
          </p:nvSpPr>
          <p:spPr bwMode="auto">
            <a:xfrm>
              <a:off x="568" y="1956"/>
              <a:ext cx="684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2904 bunches</a:t>
              </a:r>
              <a:b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83 ps (12 GHz)</a:t>
              </a: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4" name="Line 227"/>
            <p:cNvSpPr>
              <a:spLocks noChangeShapeType="1"/>
            </p:cNvSpPr>
            <p:nvPr/>
          </p:nvSpPr>
          <p:spPr bwMode="auto">
            <a:xfrm rot="2700000">
              <a:off x="1001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5" name="Line 232"/>
            <p:cNvSpPr>
              <a:spLocks noChangeShapeType="1"/>
            </p:cNvSpPr>
            <p:nvPr/>
          </p:nvSpPr>
          <p:spPr bwMode="auto">
            <a:xfrm rot="-2700000">
              <a:off x="772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6" name="Line 183"/>
            <p:cNvSpPr>
              <a:spLocks noChangeShapeType="1"/>
            </p:cNvSpPr>
            <p:nvPr/>
          </p:nvSpPr>
          <p:spPr bwMode="auto">
            <a:xfrm flipV="1">
              <a:off x="795" y="3200"/>
              <a:ext cx="4200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7" name="Text Box 221"/>
            <p:cNvSpPr txBox="1">
              <a:spLocks noChangeArrowheads="1"/>
            </p:cNvSpPr>
            <p:nvPr/>
          </p:nvSpPr>
          <p:spPr bwMode="auto">
            <a:xfrm>
              <a:off x="2396" y="3017"/>
              <a:ext cx="74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Symbol" charset="2"/>
                  <a:ea typeface="+mn-ea"/>
                  <a:cs typeface="+mn-cs"/>
                </a:rPr>
                <a:t>140m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 24 trains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318" name="Line 143"/>
            <p:cNvSpPr>
              <a:spLocks noChangeShapeType="1"/>
            </p:cNvSpPr>
            <p:nvPr/>
          </p:nvSpPr>
          <p:spPr bwMode="auto">
            <a:xfrm>
              <a:off x="813" y="260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35" name="Picture 104" descr="drive_beam_movie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637" y="850469"/>
            <a:ext cx="962779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33745" r="58471" b="52671"/>
          <a:stretch/>
        </p:blipFill>
        <p:spPr>
          <a:xfrm>
            <a:off x="1693913" y="2488573"/>
            <a:ext cx="6543201" cy="1154491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90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4233494" y="2655893"/>
            <a:ext cx="1619170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/>
            <a:r>
              <a:rPr lang="en-US" sz="3400"/>
              <a:t>Power extraction structure PETS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8844" y="815977"/>
            <a:ext cx="8197807" cy="5686425"/>
          </a:xfrm>
        </p:spPr>
        <p:txBody>
          <a:bodyPr/>
          <a:lstStyle/>
          <a:p>
            <a:pPr eaLnBrk="1"/>
            <a:r>
              <a:rPr lang="en-US" sz="2300" dirty="0"/>
              <a:t>must </a:t>
            </a:r>
            <a:r>
              <a:rPr lang="en-US" sz="2300" dirty="0">
                <a:solidFill>
                  <a:srgbClr val="FF0000"/>
                </a:solidFill>
              </a:rPr>
              <a:t>extract</a:t>
            </a:r>
            <a:r>
              <a:rPr lang="en-US" sz="2300" dirty="0"/>
              <a:t> efficiently  </a:t>
            </a:r>
            <a:r>
              <a:rPr lang="en-US" sz="2300" dirty="0">
                <a:solidFill>
                  <a:srgbClr val="FF0000"/>
                </a:solidFill>
              </a:rPr>
              <a:t>&gt;100</a:t>
            </a:r>
            <a:r>
              <a:rPr lang="en-US" sz="2300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en-US" sz="2300" dirty="0">
                <a:solidFill>
                  <a:srgbClr val="FF0000"/>
                </a:solidFill>
              </a:rPr>
              <a:t>MW power</a:t>
            </a:r>
            <a:r>
              <a:rPr lang="en-US" sz="2300" dirty="0"/>
              <a:t> from high current drive beam</a:t>
            </a:r>
          </a:p>
          <a:p>
            <a:pPr eaLnBrk="1"/>
            <a:r>
              <a:rPr lang="en-US" sz="2300" dirty="0"/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300" dirty="0"/>
              <a:t>periodically corrugated structure with low impedance (big a/</a:t>
            </a:r>
            <a:r>
              <a:rPr lang="el-GR" sz="2300" dirty="0"/>
              <a:t>λ</a:t>
            </a:r>
            <a:r>
              <a:rPr lang="en-US" sz="2300" dirty="0"/>
              <a:t>)</a:t>
            </a:r>
          </a:p>
          <a:p>
            <a:pPr eaLnBrk="1"/>
            <a:r>
              <a:rPr lang="en-US" sz="2300" dirty="0"/>
              <a:t>ON/OFF</a:t>
            </a:r>
            <a:br>
              <a:rPr lang="en-US" sz="2300" dirty="0"/>
            </a:br>
            <a:r>
              <a:rPr lang="en-US" sz="2300" dirty="0"/>
              <a:t>mechanism</a:t>
            </a:r>
          </a:p>
        </p:txBody>
      </p:sp>
      <p:pic>
        <p:nvPicPr>
          <p:cNvPr id="9011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1780" y="4659313"/>
            <a:ext cx="1808141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37"/>
          <p:cNvPicPr>
            <a:picLocks noChangeAspect="1" noChangeArrowheads="1"/>
          </p:cNvPicPr>
          <p:nvPr/>
        </p:nvPicPr>
        <p:blipFill>
          <a:blip r:embed="rId5"/>
          <a:srcRect l="18706" t="7597" r="23532" b="15154"/>
          <a:stretch>
            <a:fillRect/>
          </a:stretch>
        </p:blipFill>
        <p:spPr bwMode="auto">
          <a:xfrm>
            <a:off x="1127030" y="4203700"/>
            <a:ext cx="1776871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38"/>
          <p:cNvSpPr>
            <a:spLocks noChangeArrowheads="1"/>
          </p:cNvSpPr>
          <p:nvPr/>
        </p:nvSpPr>
        <p:spPr bwMode="auto">
          <a:xfrm>
            <a:off x="3442263" y="4608513"/>
            <a:ext cx="925822" cy="487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579438" marR="0" lvl="0" indent="-579438" algn="ctr" defTabSz="868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eye</a:t>
            </a:r>
          </a:p>
          <a:p>
            <a:pPr marL="579438" marR="0" lvl="0" indent="-579438" algn="ctr" defTabSz="8683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view</a:t>
            </a:r>
          </a:p>
        </p:txBody>
      </p:sp>
      <p:sp>
        <p:nvSpPr>
          <p:cNvPr id="90121" name="Rectangle 137"/>
          <p:cNvSpPr>
            <a:spLocks noChangeArrowheads="1"/>
          </p:cNvSpPr>
          <p:nvPr/>
        </p:nvSpPr>
        <p:spPr bwMode="auto">
          <a:xfrm>
            <a:off x="6270032" y="2681294"/>
            <a:ext cx="293109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The power produced by the bunched (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ω</a:t>
            </a:r>
            <a:r>
              <a:rPr kumimoji="0" lang="en-US" altLang="ja-JP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  <a:sym typeface="Symbol" charset="2"/>
              </a:rPr>
              <a:t>0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) beam in a constant impedance structure: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418222" y="3486152"/>
            <a:ext cx="2608558" cy="1378633"/>
            <a:chOff x="6262330" y="3352558"/>
            <a:chExt cx="3046718" cy="1379836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90114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433" name="Equation" r:id="rId6" imgW="1231900" imgH="457200" progId="Equation.DSMT4">
                      <p:embed/>
                    </p:oleObj>
                  </mc:Choice>
                  <mc:Fallback>
                    <p:oleObj name="Equation" r:id="rId6" imgW="1231900" imgH="457200" progId="Equation.DSMT4">
                      <p:embed/>
                      <p:pic>
                        <p:nvPicPr>
                          <p:cNvPr id="90114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0130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131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132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auto" latinLnBrk="0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0126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919441" cy="235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charset="0"/>
                  <a:ea typeface="ＭＳ Ｐゴシック" panose="020B0600070205080204" pitchFamily="34" charset="-128"/>
                  <a:cs typeface="ＭＳ Ｐゴシック" charset="-128"/>
                </a:rPr>
                <a:t>Design input parameters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endParaRPr>
            </a:p>
          </p:txBody>
        </p:sp>
        <p:sp>
          <p:nvSpPr>
            <p:cNvPr id="90127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128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1078797" cy="235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Tx/>
                <a:buNone/>
                <a:tabLst/>
                <a:defRPr/>
              </a:pPr>
              <a:r>
                <a:rPr kumimoji="0" lang="en-US" altLang="ja-JP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charset="0"/>
                  <a:ea typeface="ＭＳ Ｐゴシック" panose="020B0600070205080204" pitchFamily="34" charset="-128"/>
                  <a:cs typeface="ＭＳ Ｐゴシック" charset="-128"/>
                </a:rPr>
                <a:t>PETS design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+mn-ea"/>
                <a:cs typeface="+mn-cs"/>
              </a:endParaRPr>
            </a:p>
          </p:txBody>
        </p:sp>
        <p:sp>
          <p:nvSpPr>
            <p:cNvPr id="90129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0123" name="Rectangle 147"/>
          <p:cNvSpPr>
            <a:spLocks noChangeArrowheads="1"/>
          </p:cNvSpPr>
          <p:nvPr/>
        </p:nvSpPr>
        <p:spPr bwMode="auto">
          <a:xfrm>
            <a:off x="6392386" y="5005388"/>
            <a:ext cx="2665987" cy="1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P – RF power, determined by the accelerating structure needs and the module layout.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I – Drive beam current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L – Active length of the PETS</a:t>
            </a:r>
            <a:b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</a:b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F</a:t>
            </a:r>
            <a:r>
              <a:rPr kumimoji="0" lang="en-US" altLang="ja-JP" sz="1400" b="0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b</a:t>
            </a:r>
            <a:r>
              <a:rPr kumimoji="0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charset="0"/>
                <a:ea typeface="ＭＳ Ｐゴシック" panose="020B0600070205080204" pitchFamily="34" charset="-128"/>
                <a:cs typeface="ＭＳ Ｐゴシック" charset="-128"/>
              </a:rPr>
              <a:t> – single bunch form factor (≈ 1)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charset="0"/>
              <a:ea typeface="+mn-ea"/>
              <a:cs typeface="+mn-cs"/>
            </a:endParaRPr>
          </a:p>
        </p:txBody>
      </p:sp>
      <p:sp>
        <p:nvSpPr>
          <p:cNvPr id="90124" name="Rectangle 148"/>
          <p:cNvSpPr>
            <a:spLocks noChangeArrowheads="1"/>
          </p:cNvSpPr>
          <p:nvPr/>
        </p:nvSpPr>
        <p:spPr bwMode="auto">
          <a:xfrm>
            <a:off x="6270032" y="2570169"/>
            <a:ext cx="2931090" cy="394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6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59328" y="781050"/>
            <a:ext cx="213306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9" descr="DSC00429"/>
          <p:cNvPicPr>
            <a:picLocks noChangeAspect="1" noChangeArrowheads="1"/>
          </p:cNvPicPr>
          <p:nvPr/>
        </p:nvPicPr>
        <p:blipFill>
          <a:blip r:embed="rId4"/>
          <a:srcRect l="7611" r="2521" b="-4482"/>
          <a:stretch>
            <a:fillRect/>
          </a:stretch>
        </p:blipFill>
        <p:spPr bwMode="auto">
          <a:xfrm>
            <a:off x="6729543" y="781050"/>
            <a:ext cx="2544991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091682" y="763592"/>
            <a:ext cx="2806016" cy="2393950"/>
            <a:chOff x="762000" y="533407"/>
            <a:chExt cx="3276600" cy="2393943"/>
          </a:xfrm>
        </p:grpSpPr>
        <p:pic>
          <p:nvPicPr>
            <p:cNvPr id="95244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0" y="547688"/>
              <a:ext cx="3276600" cy="237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245" name="Rectangle 10"/>
            <p:cNvSpPr>
              <a:spLocks noChangeArrowheads="1"/>
            </p:cNvSpPr>
            <p:nvPr/>
          </p:nvSpPr>
          <p:spPr bwMode="auto">
            <a:xfrm>
              <a:off x="762002" y="533407"/>
              <a:ext cx="2259640" cy="235430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68000"/>
                <a:buFont typeface="StarSymbol" charset="0"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Times" charset="0"/>
                  <a:cs typeface="+mn-cs"/>
                </a:rPr>
                <a:t>8 bars, as received from VDL</a:t>
              </a:r>
              <a:endPara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charset="0"/>
                <a:ea typeface="Times" charset="0"/>
                <a:cs typeface="+mn-cs"/>
              </a:endParaRPr>
            </a:p>
          </p:txBody>
        </p:sp>
      </p:grp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6022604" y="780809"/>
            <a:ext cx="1572832" cy="235431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lIns="91423" tIns="45711" rIns="91423" bIns="45711" anchor="ctr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charset="0"/>
                <a:ea typeface="Times" charset="0"/>
                <a:cs typeface="+mn-cs"/>
              </a:rPr>
              <a:t>PETS octants assembly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charset="0"/>
              <a:ea typeface="Times" charset="0"/>
              <a:cs typeface="+mn-cs"/>
            </a:endParaRPr>
          </a:p>
        </p:txBody>
      </p:sp>
      <p:pic>
        <p:nvPicPr>
          <p:cNvPr id="95240" name="Picture 12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58990" y="3962406"/>
            <a:ext cx="1827173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2" name="TextBox 11"/>
          <p:cNvSpPr txBox="1">
            <a:spLocks noChangeArrowheads="1"/>
          </p:cNvSpPr>
          <p:nvPr/>
        </p:nvSpPr>
        <p:spPr bwMode="auto">
          <a:xfrm>
            <a:off x="8291160" y="6234119"/>
            <a:ext cx="1137457" cy="3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 Syratchev</a:t>
            </a:r>
          </a:p>
        </p:txBody>
      </p:sp>
      <p:sp>
        <p:nvSpPr>
          <p:cNvPr id="9524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 GHz </a:t>
            </a:r>
            <a:r>
              <a:rPr lang="en-US" dirty="0" smtClean="0"/>
              <a:t>PETS </a:t>
            </a:r>
            <a:r>
              <a:rPr lang="en-US" dirty="0"/>
              <a:t>assembly</a:t>
            </a:r>
          </a:p>
        </p:txBody>
      </p:sp>
      <p:pic>
        <p:nvPicPr>
          <p:cNvPr id="15" name="Picture 16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7744" y="3366960"/>
            <a:ext cx="4913406" cy="322583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742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050" y="610333"/>
            <a:ext cx="9396889" cy="5206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817" y="1670231"/>
            <a:ext cx="87683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Interesting time ahead of us in high energy physics</a:t>
            </a:r>
            <a:br>
              <a:rPr lang="en-GB" sz="2400" dirty="0" smtClean="0"/>
            </a:br>
            <a:r>
              <a:rPr lang="en-GB" sz="2400" dirty="0" smtClean="0">
                <a:sym typeface="Wingdings" panose="05000000000000000000" pitchFamily="2" charset="2"/>
              </a:rPr>
              <a:t> LHC still “</a:t>
            </a:r>
            <a:r>
              <a:rPr lang="en-GB" sz="2400" dirty="0" err="1" smtClean="0">
                <a:sym typeface="Wingdings" panose="05000000000000000000" pitchFamily="2" charset="2"/>
              </a:rPr>
              <a:t>usefull</a:t>
            </a:r>
            <a:r>
              <a:rPr lang="en-GB" sz="2400" dirty="0" smtClean="0">
                <a:sym typeface="Wingdings" panose="05000000000000000000" pitchFamily="2" charset="2"/>
              </a:rPr>
              <a:t>” until about the year 2035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 LHC will get a luminosity upgrade around the year </a:t>
            </a:r>
            <a:r>
              <a:rPr lang="en-GB" sz="2400" dirty="0" smtClean="0">
                <a:sym typeface="Wingdings" panose="05000000000000000000" pitchFamily="2" charset="2"/>
              </a:rPr>
              <a:t>2027</a:t>
            </a:r>
            <a:r>
              <a:rPr lang="en-GB" sz="2400" dirty="0" smtClean="0">
                <a:sym typeface="Wingdings" panose="05000000000000000000" pitchFamily="2" charset="2"/>
              </a:rPr>
              <a:t/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     ( 5-10 times integrated luminosity/year)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ym typeface="Wingdings" panose="05000000000000000000" pitchFamily="2" charset="2"/>
              </a:rPr>
              <a:t>HE-LHC (LHC tunnel filled with FCC magnets) is also an actively discussed </a:t>
            </a:r>
            <a:r>
              <a:rPr lang="en-GB" sz="2400" dirty="0" smtClean="0">
                <a:sym typeface="Wingdings" panose="05000000000000000000" pitchFamily="2" charset="2"/>
              </a:rPr>
              <a:t>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ym typeface="Wingdings" panose="05000000000000000000" pitchFamily="2" charset="2"/>
              </a:rPr>
              <a:t>CERN presently tries to rewrite LEP-LHC history by scheduling 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FCC </a:t>
            </a:r>
            <a:r>
              <a:rPr lang="en-GB" sz="2400" dirty="0" err="1" smtClean="0">
                <a:sym typeface="Wingdings" panose="05000000000000000000" pitchFamily="2" charset="2"/>
              </a:rPr>
              <a:t>e+e</a:t>
            </a:r>
            <a:r>
              <a:rPr lang="en-GB" sz="2400" dirty="0" smtClean="0">
                <a:sym typeface="Wingdings" panose="05000000000000000000" pitchFamily="2" charset="2"/>
              </a:rPr>
              <a:t>- before FCC-pp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ym typeface="Wingdings" panose="05000000000000000000" pitchFamily="2" charset="2"/>
              </a:rPr>
              <a:t>All </a:t>
            </a:r>
            <a:r>
              <a:rPr lang="en-GB" sz="2400" dirty="0" smtClean="0">
                <a:sym typeface="Wingdings" panose="05000000000000000000" pitchFamily="2" charset="2"/>
              </a:rPr>
              <a:t>options require a lot of resources and collaboration across the whole </a:t>
            </a:r>
            <a:r>
              <a:rPr lang="en-GB" sz="2400" dirty="0" smtClean="0">
                <a:sym typeface="Wingdings" panose="05000000000000000000" pitchFamily="2" charset="2"/>
              </a:rPr>
              <a:t>world  maybe your future?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47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05126" y="-184323"/>
            <a:ext cx="7830740" cy="984885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Considered Future High Energy Frontier Colliders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6219" y="800101"/>
            <a:ext cx="744000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Circular colliders: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(Future Circular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100TeV proton-proton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ion operation possible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Potential intermediate step 90-350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lepton collider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FCC-he: Lepton-hadron option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CEPC /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(Circular Electron-positron Collider/Super Proton-proton Collider)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240GeV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SppC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70TeV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Linear colliders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ILC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(International Linear Collider):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500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Japan considers hosting project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(Compact Linear Collider):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380GeV-3TeV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energy, CERN hosts collaboration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 collider, has been supported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mainly 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US but effort has stopped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Plasma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wakefield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acceleration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linear collider…not yet ready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Photon-photon collider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6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Backup </a:t>
            </a:r>
            <a:r>
              <a:rPr lang="en-GB" dirty="0" smtClean="0"/>
              <a:t>Slide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Introductory CAS 2021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Hermann Schmickler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Past/present circular colliders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4918" y="6356352"/>
            <a:ext cx="42941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696661" y="1532246"/>
          <a:ext cx="7045315" cy="4618367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4419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75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7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63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419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018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Machine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Years in operation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Beam</a:t>
                      </a:r>
                      <a:r>
                        <a:rPr lang="en-US" sz="1800" baseline="0" smtClean="0"/>
                        <a:t> type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Beam energy [</a:t>
                      </a:r>
                      <a:r>
                        <a:rPr lang="en-US" sz="1800" dirty="0" err="1" smtClean="0"/>
                        <a:t>GeV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Luminosity [cm</a:t>
                      </a:r>
                      <a:r>
                        <a:rPr lang="en-US" sz="1800" baseline="30000" dirty="0" smtClean="0"/>
                        <a:t>-2</a:t>
                      </a:r>
                      <a:r>
                        <a:rPr lang="en-US" sz="1800" dirty="0" smtClean="0"/>
                        <a:t> s</a:t>
                      </a:r>
                      <a:r>
                        <a:rPr lang="en-US" sz="1800" baseline="30000" dirty="0" smtClean="0"/>
                        <a:t>-1</a:t>
                      </a:r>
                      <a:r>
                        <a:rPr lang="en-US" sz="1800" dirty="0" smtClean="0"/>
                        <a:t>]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ISR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800" baseline="0" dirty="0" smtClean="0"/>
                        <a:t>1971-’84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 p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31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&gt;2x10</a:t>
                      </a:r>
                      <a:r>
                        <a:rPr lang="en-US" sz="1800" baseline="30000" dirty="0" smtClean="0"/>
                        <a:t>31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LEP I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1989-’95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45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3x10</a:t>
                      </a:r>
                      <a:r>
                        <a:rPr lang="en-US" sz="1800" baseline="30000" dirty="0" smtClean="0"/>
                        <a:t>30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LEP II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en-US" sz="1800" baseline="0" dirty="0" smtClean="0"/>
                        <a:t>1995-2000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90-104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32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KEKB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1999-2010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e+ e-</a:t>
                      </a:r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</a:t>
                      </a:r>
                      <a:r>
                        <a:rPr lang="en-US" sz="1800" baseline="0" dirty="0" smtClean="0"/>
                        <a:t> x 3.5</a:t>
                      </a:r>
                      <a:endParaRPr lang="en-US" sz="1800" dirty="0" smtClean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2x10</a:t>
                      </a:r>
                      <a:r>
                        <a:rPr lang="en-US" sz="1800" baseline="30000" dirty="0" smtClean="0"/>
                        <a:t>34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SppS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1981-’84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anti-p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315</a:t>
                      </a:r>
                      <a:r>
                        <a:rPr lang="en-US" sz="1800" baseline="0" dirty="0" smtClean="0"/>
                        <a:t> (400)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6x10</a:t>
                      </a:r>
                      <a:r>
                        <a:rPr lang="en-US" sz="1800" baseline="30000" dirty="0" smtClean="0"/>
                        <a:t>30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TEVATRON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1983-2011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anti-p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980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2x10</a:t>
                      </a:r>
                      <a:r>
                        <a:rPr lang="en-US" sz="1800" baseline="30000" dirty="0" smtClean="0"/>
                        <a:t>32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LHC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2008-?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 p (</a:t>
                      </a:r>
                      <a:r>
                        <a:rPr lang="en-US" sz="1800" dirty="0" err="1" smtClean="0"/>
                        <a:t>Pb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7000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</a:t>
                      </a:r>
                      <a:r>
                        <a:rPr lang="en-US" sz="1800" baseline="30000" dirty="0" smtClean="0"/>
                        <a:t>34</a:t>
                      </a:r>
                      <a:endParaRPr lang="en-US" sz="1800" baseline="30000" dirty="0"/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HL-LHC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~2026-2037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</a:t>
                      </a:r>
                      <a:r>
                        <a:rPr lang="en-US" sz="1800" baseline="0" dirty="0" smtClean="0"/>
                        <a:t> p</a:t>
                      </a:r>
                      <a:r>
                        <a:rPr lang="en-US" sz="1800" dirty="0" smtClean="0"/>
                        <a:t> (</a:t>
                      </a:r>
                      <a:r>
                        <a:rPr lang="en-US" sz="1800" dirty="0" err="1" smtClean="0"/>
                        <a:t>Pb</a:t>
                      </a:r>
                      <a:r>
                        <a:rPr lang="en-US" sz="1800" dirty="0" smtClean="0"/>
                        <a:t>)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7000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5x10</a:t>
                      </a:r>
                      <a:r>
                        <a:rPr lang="en-US" sz="1800" baseline="30000" dirty="0" smtClean="0"/>
                        <a:t>34</a:t>
                      </a:r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FCC-</a:t>
                      </a:r>
                      <a:r>
                        <a:rPr lang="en-US" sz="1800" dirty="0" err="1" smtClean="0"/>
                        <a:t>hh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2040+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p p (</a:t>
                      </a:r>
                      <a:r>
                        <a:rPr lang="en-US" sz="1800" baseline="0" dirty="0" err="1" smtClean="0"/>
                        <a:t>Pb</a:t>
                      </a:r>
                      <a:r>
                        <a:rPr lang="en-US" sz="1800" baseline="0" dirty="0" smtClean="0"/>
                        <a:t>) 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50000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2-3x10</a:t>
                      </a:r>
                      <a:r>
                        <a:rPr lang="en-US" sz="1800" baseline="30000" dirty="0" smtClean="0"/>
                        <a:t>35</a:t>
                      </a:r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9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FCC-</a:t>
                      </a:r>
                      <a:r>
                        <a:rPr lang="en-US" sz="1800" dirty="0" err="1" smtClean="0"/>
                        <a:t>ee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aseline="0" dirty="0" smtClean="0"/>
                        <a:t>2040+</a:t>
                      </a:r>
                      <a:endParaRPr lang="en-US" sz="1800" baseline="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e+</a:t>
                      </a:r>
                      <a:r>
                        <a:rPr lang="en-US" sz="1800" baseline="0" dirty="0" smtClean="0"/>
                        <a:t> e-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45-175</a:t>
                      </a:r>
                      <a:endParaRPr lang="en-US" sz="1800" dirty="0"/>
                    </a:p>
                  </a:txBody>
                  <a:tcPr marL="78307" marR="78307" marT="45727" marB="4572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~10</a:t>
                      </a:r>
                      <a:r>
                        <a:rPr lang="en-US" sz="1800" baseline="30000" dirty="0" smtClean="0"/>
                        <a:t>36</a:t>
                      </a:r>
                    </a:p>
                  </a:txBody>
                  <a:tcPr marL="78307" marR="78307" marT="45727" marB="45727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0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 (at CERN)</a:t>
            </a:r>
            <a:endParaRPr lang="en-US" dirty="0"/>
          </a:p>
        </p:txBody>
      </p:sp>
      <p:pic>
        <p:nvPicPr>
          <p:cNvPr id="5" name="Content Placeholder 4" descr="lep1.gif"/>
          <p:cNvPicPr>
            <a:picLocks noGrp="1" noChangeAspect="1"/>
          </p:cNvPicPr>
          <p:nvPr>
            <p:ph idx="1"/>
          </p:nvPr>
        </p:nvPicPr>
        <p:blipFill>
          <a:blip r:embed="rId2"/>
          <a:srcRect t="-5731" b="-5731"/>
          <a:stretch>
            <a:fillRect/>
          </a:stretch>
        </p:blipFill>
        <p:spPr>
          <a:xfrm>
            <a:off x="5846424" y="541908"/>
            <a:ext cx="3189396" cy="5195888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6661" y="3455288"/>
            <a:ext cx="378485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6662" y="676214"/>
            <a:ext cx="42932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27km circumference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Electron-positron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experiments: ALEPH, DELPHI, L3, OPAL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energy: 90GeV (LEP I) - 209GeV (LEP II)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1989-2000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Highest particle speed in any accelerator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5124" y="0"/>
            <a:ext cx="7830741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SLC (at SLAC)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r="24358"/>
          <a:stretch>
            <a:fillRect/>
          </a:stretch>
        </p:blipFill>
        <p:spPr bwMode="auto">
          <a:xfrm>
            <a:off x="3920756" y="950742"/>
            <a:ext cx="5215110" cy="4759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32324" y="950740"/>
            <a:ext cx="25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Electron-positron linear collider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experiments: first MARK II, then SLD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energy: 92GeV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2x10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1989-1998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only linear collider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sofar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9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LHC (at CERN)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633" y="3699702"/>
            <a:ext cx="378485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66750" y="838202"/>
            <a:ext cx="414613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27km circumference (well, the LEP tunnel)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main experiments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Nominal CMS energy: 14TeV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Peak Luminosity: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Operation: 2009-today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Highest particle energy in any accelerator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9987" y="920670"/>
            <a:ext cx="3995877" cy="27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4491" y="3654443"/>
            <a:ext cx="4001373" cy="310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5124" y="1"/>
            <a:ext cx="78307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05124" y="16494"/>
            <a:ext cx="7817220" cy="585866"/>
          </a:xfrm>
          <a:prstGeom prst="rect">
            <a:avLst/>
          </a:prstGeom>
          <a:solidFill>
            <a:schemeClr val="bg1"/>
          </a:solidFill>
        </p:spPr>
        <p:txBody>
          <a:bodyPr wrap="square" bIns="468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 Colliders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Introductory CAS 2021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Hermann Schmickler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1172-E7DC-2746-BF06-17A076C1B07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6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19116</TotalTime>
  <Words>2547</Words>
  <Application>Microsoft Office PowerPoint</Application>
  <PresentationFormat>Custom</PresentationFormat>
  <Paragraphs>683</Paragraphs>
  <Slides>51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CERNCorporate4-3</vt:lpstr>
      <vt:lpstr>4_Office Theme</vt:lpstr>
      <vt:lpstr>2_Office Theme</vt:lpstr>
      <vt:lpstr>FC5643-CERN3027 - Scale of contributions</vt:lpstr>
      <vt:lpstr>Equation</vt:lpstr>
      <vt:lpstr>Luminosity and (future) colliders</vt:lpstr>
      <vt:lpstr>Outline</vt:lpstr>
      <vt:lpstr>PowerPoint Presentation</vt:lpstr>
      <vt:lpstr>PowerPoint Presentation</vt:lpstr>
      <vt:lpstr>PowerPoint Presentation</vt:lpstr>
      <vt:lpstr>LEP (at CERN)</vt:lpstr>
      <vt:lpstr>SLC (at SLAC)</vt:lpstr>
      <vt:lpstr>The LHC (at CERN)</vt:lpstr>
      <vt:lpstr>PowerPoint Presentation</vt:lpstr>
      <vt:lpstr>What do physicists with their data? …short outline in a nutshell</vt:lpstr>
      <vt:lpstr>Particle identification: a CMS slice</vt:lpstr>
      <vt:lpstr>PowerPoint Presentation</vt:lpstr>
      <vt:lpstr>PowerPoint Presentation</vt:lpstr>
      <vt:lpstr>Collider figures of merit:</vt:lpstr>
      <vt:lpstr>definition: Luminosity (L)</vt:lpstr>
      <vt:lpstr>Example: LHC</vt:lpstr>
      <vt:lpstr>Details on luminosity</vt:lpstr>
      <vt:lpstr>L from machine parameters -1-</vt:lpstr>
      <vt:lpstr>L from machine parameters -2-</vt:lpstr>
      <vt:lpstr>need for small b*</vt:lpstr>
      <vt:lpstr>Luminosity reduction factors (Fi) L = Lmax * F1 * F2 * F3….</vt:lpstr>
      <vt:lpstr>transverse offsets -1-</vt:lpstr>
      <vt:lpstr>For experts: transverse offsets -2-</vt:lpstr>
      <vt:lpstr>crossing angles </vt:lpstr>
      <vt:lpstr>hourglass effect</vt:lpstr>
      <vt:lpstr>beam-beam force</vt:lpstr>
      <vt:lpstr>linear colliders:  additional reduction/enhancement factors</vt:lpstr>
      <vt:lpstr>disruption effects -1-</vt:lpstr>
      <vt:lpstr>beamstrahlung</vt:lpstr>
      <vt:lpstr>Not too much Luminosity please (in pp)…</vt:lpstr>
      <vt:lpstr>pile-up</vt:lpstr>
      <vt:lpstr>Luminosity  levelling</vt:lpstr>
      <vt:lpstr>The possible future@CERN: Some physics arguments</vt:lpstr>
      <vt:lpstr>PowerPoint Presentation</vt:lpstr>
      <vt:lpstr>PowerPoint Presentation</vt:lpstr>
      <vt:lpstr>Higgs Physics in e+e- Collisions</vt:lpstr>
      <vt:lpstr>Future seen from the accelerators: Lepton Collider Options</vt:lpstr>
      <vt:lpstr> e+ e- Ring Collider Energy Limitation</vt:lpstr>
      <vt:lpstr>Linear Collider Energy Limitation</vt:lpstr>
      <vt:lpstr>Simplified Cost Scaling Comparison</vt:lpstr>
      <vt:lpstr>Circular vs. Linear Colliders</vt:lpstr>
      <vt:lpstr>PowerPoint Presentation</vt:lpstr>
      <vt:lpstr>PowerPoint Presentation</vt:lpstr>
      <vt:lpstr>CLIC near CERN</vt:lpstr>
      <vt:lpstr>The main technology challenges</vt:lpstr>
      <vt:lpstr>Drive beam time structure</vt:lpstr>
      <vt:lpstr>Power extraction structure PETS</vt:lpstr>
      <vt:lpstr>12 GHz PETS assembly</vt:lpstr>
      <vt:lpstr>Summary</vt:lpstr>
      <vt:lpstr>PowerPoint Presentation</vt:lpstr>
      <vt:lpstr>Past/present circular colliders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Hermann.Schmickler@cern.ch</dc:creator>
  <cp:lastModifiedBy>Hermann</cp:lastModifiedBy>
  <cp:revision>903</cp:revision>
  <cp:lastPrinted>2016-10-03T07:13:10Z</cp:lastPrinted>
  <dcterms:created xsi:type="dcterms:W3CDTF">2013-08-27T13:15:14Z</dcterms:created>
  <dcterms:modified xsi:type="dcterms:W3CDTF">2021-09-22T10:12:01Z</dcterms:modified>
</cp:coreProperties>
</file>