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70" r:id="rId3"/>
    <p:sldId id="263" r:id="rId4"/>
    <p:sldId id="269" r:id="rId5"/>
    <p:sldId id="259" r:id="rId6"/>
    <p:sldId id="271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14"/>
    <p:restoredTop sz="94686"/>
  </p:normalViewPr>
  <p:slideViewPr>
    <p:cSldViewPr snapToGrid="0" snapToObjects="1">
      <p:cViewPr varScale="1">
        <p:scale>
          <a:sx n="105" d="100"/>
          <a:sy n="105" d="100"/>
        </p:scale>
        <p:origin x="11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E7B9B-AB44-8F4B-9240-33FAC6E56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86B14-F3B7-CE41-A0ED-48E739B2BC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F82F2-695E-E74D-96EC-976751F8E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422CE-D630-604A-B8F5-DF8DAFB8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8F17C-EE8F-484B-92D6-9ADB8B800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3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A53CB-770F-D140-9C38-CBA833E08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FA3F12-BDB4-B649-BD5B-2AE94AFCE5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4491E-E33F-EC48-BB9F-C6DAB31B6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D9A89-0A9D-0C40-8287-FDB2EDC05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4D7EB-451D-D34B-84C3-B5E20652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9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68F705-325A-4C47-A8D3-F2098F6124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3FAFC5-B9C4-4844-9B09-E48DE3DCB8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4B550-3653-0945-A790-548A15692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256BA-50B2-7F4F-A020-A9ADC6A68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D07FD-4A85-914F-A098-AEF4E3794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62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A0ED-8687-3F4C-AD23-979926790A55}" type="datetime1">
              <a:rPr lang="it-IT" smtClean="0"/>
              <a:t>30/03/21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61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CF437-33C7-824A-8720-1CD961196679}" type="datetime1">
              <a:rPr lang="it-IT" smtClean="0"/>
              <a:t>30/03/21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93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A06D-75DD-6049-BF59-F1F09EAF9DE7}" type="datetime1">
              <a:rPr lang="it-IT" smtClean="0"/>
              <a:t>30/03/21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78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4492-6FF1-DE4E-8810-892E7DAEB13F}" type="datetime1">
              <a:rPr lang="it-IT" smtClean="0"/>
              <a:t>30/03/21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06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6AF2-9A9A-BA4B-B1A9-639600DC6C77}" type="datetime1">
              <a:rPr lang="it-IT" smtClean="0"/>
              <a:t>30/03/21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57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A403-936F-664F-AEE3-A610FBADAE61}" type="datetime1">
              <a:rPr lang="it-IT" smtClean="0"/>
              <a:t>30/03/21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653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F97C-413A-A244-AE2B-C5E67BF3DD0C}" type="datetime1">
              <a:rPr lang="it-IT" smtClean="0"/>
              <a:t>30/03/21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49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F06B-E8FE-A342-9008-48781C6A0A00}" type="datetime1">
              <a:rPr lang="it-IT" smtClean="0"/>
              <a:t>30/03/21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45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A7ADA-7A59-6F43-80BF-34AAB67FE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57726-EA97-0B41-84B8-8A6B41204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6BB0B-371F-BD46-8661-9C9BE7405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23327-12B8-DB40-AF5D-4038CD80A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694F9-8FFA-8D4D-95A1-FD3A9993B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850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D55E4-3798-3549-9B53-028A8BD479CB}" type="datetime1">
              <a:rPr lang="it-IT" smtClean="0"/>
              <a:t>30/03/21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3324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4A5F-DFAD-DF4D-A349-0E7CD309440A}" type="datetime1">
              <a:rPr lang="it-IT" smtClean="0"/>
              <a:t>30/03/21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86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5652C-F789-F947-BA25-E5D66DA62D9F}" type="datetime1">
              <a:rPr lang="it-IT" smtClean="0"/>
              <a:t>30/03/21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02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2450439"/>
            <a:ext cx="10985501" cy="3096005"/>
          </a:xfrm>
          <a:prstGeom prst="rect">
            <a:avLst/>
          </a:prstGeom>
        </p:spPr>
        <p:txBody>
          <a:bodyPr numCol="2" spcCol="585893"/>
          <a:lstStyle>
            <a:lvl1pPr marL="303599" indent="-303599" defTabSz="1219126">
              <a:lnSpc>
                <a:spcPct val="90000"/>
              </a:lnSpc>
              <a:spcBef>
                <a:spcPts val="2250"/>
              </a:spcBef>
              <a:buSzPct val="123000"/>
              <a:buChar char="•"/>
              <a:defRPr sz="2391" b="0"/>
            </a:lvl1pPr>
            <a:lvl2pPr marL="732208" indent="-303599" defTabSz="1219126">
              <a:lnSpc>
                <a:spcPct val="90000"/>
              </a:lnSpc>
              <a:spcBef>
                <a:spcPts val="2250"/>
              </a:spcBef>
              <a:buSzPct val="123000"/>
              <a:buChar char="•"/>
              <a:defRPr sz="2391" b="0"/>
            </a:lvl2pPr>
            <a:lvl3pPr marL="1160818" indent="-303599" defTabSz="1219126">
              <a:lnSpc>
                <a:spcPct val="90000"/>
              </a:lnSpc>
              <a:spcBef>
                <a:spcPts val="2250"/>
              </a:spcBef>
              <a:buSzPct val="123000"/>
              <a:buChar char="•"/>
              <a:defRPr sz="2391" b="0"/>
            </a:lvl3pPr>
            <a:lvl4pPr marL="1589428" indent="-303599" defTabSz="1219126">
              <a:lnSpc>
                <a:spcPct val="90000"/>
              </a:lnSpc>
              <a:spcBef>
                <a:spcPts val="2250"/>
              </a:spcBef>
              <a:buSzPct val="123000"/>
              <a:buChar char="•"/>
              <a:defRPr sz="2391" b="0"/>
            </a:lvl4pPr>
            <a:lvl5pPr marL="2018038" indent="-303599" defTabSz="1219126">
              <a:lnSpc>
                <a:spcPct val="90000"/>
              </a:lnSpc>
              <a:spcBef>
                <a:spcPts val="2250"/>
              </a:spcBef>
              <a:buSzPct val="123000"/>
              <a:buChar char="•"/>
              <a:defRPr sz="2391" b="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381143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35B45-A958-F041-9967-0415746DA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C4F70-4F98-884A-B43D-3DEE3CC09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F1D9B-EBCB-1743-BDAB-98CEEB763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2749-2A92-7341-8CF2-3C8887995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DA4B9-BD8B-AF44-9226-9CB43BA0B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01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719C2-C23B-E64C-968C-FA9CDE12F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57464-A7A1-BB41-ABF2-604FE3978D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499441-3D89-034C-BBB9-8141981E59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3D52FC-CEEC-A743-B33F-49CED2BA2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6E7E5-618B-BC43-BAED-B5E94BA17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A8AB4-A1CD-5747-8322-57863EA9C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03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56796-FCEB-014F-B500-5E2B08179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22584-4F9F-3849-8E9A-9E14EA156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529EFE-5730-3A44-A81E-218406159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72A6A5-C77C-FD44-ACC9-BECDD40453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1D5365-CB87-5F41-A30C-BF5F4681A6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8A6688-B3B9-634D-87E2-3F64D6938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B9782-FDDC-3644-8CE7-1D6BA9DF6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188B3-E053-8549-8DA8-77F658B81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30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1BA66-92D5-0042-A72F-A6D58E0E6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17ADF9-6028-FE45-8484-43BA62115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436380-484F-274F-9BC9-289B90A9D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F4E48F-3214-2144-86CB-311FEC98A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37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196D74-98B3-7B4F-870E-FF4E090D5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FC097-3981-D743-A434-D13586051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32DA9E-606D-924D-8C08-4BF02AD9A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67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63EFB-5AB9-A642-8269-D180CC81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EE0D58-D23F-FE41-847E-D54E04DF8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3A0C7E-FB07-0C40-8E39-4A61D65E7C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E2BA0E-6A73-1243-ADE6-1F2E0FFC8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AFB88-ABCD-2D41-B0DC-498AE2C2F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A75959-FB4B-AE42-82AB-950773AEB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366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2177-6B21-D243-A3B3-12AF1B67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B95233-6416-1041-9E5D-940374EF21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001142-77DC-CF4A-A139-91D0F571BF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D86A5-D138-1C4F-9CCD-09F82667E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921CC-AFF5-9643-BD87-E6EB903B7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4C0213-E7D9-4C4A-9450-C642E2E35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16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5B1C50-61F6-D04F-8614-4E7D8D8C2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04B1E7-E1D8-2343-9875-3062093AD4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13CC3-B6E9-7F44-B62E-4212581421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C4AF3-E3F2-D142-B2D7-0A2DD280E4A0}" type="datetimeFigureOut">
              <a:rPr lang="en-US" smtClean="0"/>
              <a:t>3/30/21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DF996-15FF-D84C-BD3F-F4701E42CE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8C430-875A-2849-B031-77D81E6939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7CB86-822E-3A47-AD68-4233E52F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57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79974C3B-870B-B542-BDBF-992E46C68507}" type="datetime1">
              <a:rPr lang="it-IT" smtClean="0"/>
              <a:t>30/03/21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AIDA WP12 - Software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3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73;p14">
            <a:extLst>
              <a:ext uri="{FF2B5EF4-FFF2-40B4-BE49-F238E27FC236}">
                <a16:creationId xmlns:a16="http://schemas.microsoft.com/office/drawing/2014/main" id="{6B51AB8C-08EB-484B-9CBA-99A3FC8F8828}"/>
              </a:ext>
            </a:extLst>
          </p:cNvPr>
          <p:cNvPicPr preferRelativeResize="0"/>
          <p:nvPr/>
        </p:nvPicPr>
        <p:blipFill rotWithShape="1">
          <a:blip r:embed="rId2"/>
          <a:srcRect l="1348" t="8287" r="1843" b="2258"/>
          <a:stretch/>
        </p:blipFill>
        <p:spPr>
          <a:xfrm>
            <a:off x="798288" y="827314"/>
            <a:ext cx="9681029" cy="5196116"/>
          </a:xfrm>
          <a:prstGeom prst="rect">
            <a:avLst/>
          </a:prstGeom>
          <a:noFill/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A3E6A-6C1C-FE42-9FC2-7925F5CBD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 WP12 -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52AAD-A5CE-F84A-BA9B-49CA12B82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1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32C022-536C-8F44-A08A-ED313FFB84E1}"/>
              </a:ext>
            </a:extLst>
          </p:cNvPr>
          <p:cNvSpPr/>
          <p:nvPr/>
        </p:nvSpPr>
        <p:spPr>
          <a:xfrm>
            <a:off x="715383" y="3766457"/>
            <a:ext cx="8091160" cy="111034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0833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00B06-3C85-E642-AB1A-2858E05446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12.4 </a:t>
            </a:r>
            <a:r>
              <a:rPr lang="en-US" dirty="0"/>
              <a:t>track reconstruction</a:t>
            </a:r>
            <a:endParaRPr lang="it-I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1B6133-BFAA-014D-8B3A-4CE76C45A4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/>
              <a:t>INFN sites: Bologna, Ferrara, LNF, Torino</a:t>
            </a:r>
          </a:p>
          <a:p>
            <a:r>
              <a:rPr lang="en-AU"/>
              <a:t>Contact person: Gianluigi Cibinetto (Ferrara)</a:t>
            </a:r>
          </a:p>
        </p:txBody>
      </p:sp>
    </p:spTree>
    <p:extLst>
      <p:ext uri="{BB962C8B-B14F-4D97-AF65-F5344CB8AC3E}">
        <p14:creationId xmlns:p14="http://schemas.microsoft.com/office/powerpoint/2010/main" val="611668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9FC57-DC0A-2340-B9F5-7C1361BEF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Development of Machine Learning algorithms for Micro Pattern Gaseous Detectors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2D700-4A01-E94F-BA76-1A97DF7E7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2177140"/>
            <a:ext cx="10691265" cy="404948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b="1" dirty="0"/>
              <a:t>Task timeline and deliverables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b="1" dirty="0"/>
              <a:t>Timeline and task: 4 years</a:t>
            </a:r>
            <a:endParaRPr lang="it-IT" sz="2400" dirty="0"/>
          </a:p>
          <a:p>
            <a:pPr lvl="1"/>
            <a:r>
              <a:rPr lang="en-US" sz="2000" dirty="0"/>
              <a:t>First year: </a:t>
            </a:r>
            <a:r>
              <a:rPr lang="en-US" sz="2000" dirty="0" err="1"/>
              <a:t>uRWELL</a:t>
            </a:r>
            <a:r>
              <a:rPr lang="en-US" sz="2000" dirty="0"/>
              <a:t> simulation </a:t>
            </a:r>
            <a:r>
              <a:rPr lang="en-US" sz="2000" dirty="0">
                <a:sym typeface="Wingdings" pitchFamily="2" charset="2"/>
              </a:rPr>
              <a:t></a:t>
            </a:r>
            <a:r>
              <a:rPr lang="en-US" sz="2000" dirty="0"/>
              <a:t> cluster reconstruction GEM and </a:t>
            </a:r>
            <a:r>
              <a:rPr lang="en-US" sz="2000" dirty="0" err="1"/>
              <a:t>uRWELL</a:t>
            </a:r>
            <a:r>
              <a:rPr lang="en-US" sz="2000" dirty="0"/>
              <a:t>.</a:t>
            </a:r>
            <a:endParaRPr lang="it-IT" sz="2000" dirty="0"/>
          </a:p>
          <a:p>
            <a:pPr lvl="1"/>
            <a:r>
              <a:rPr lang="en-US" sz="2000" dirty="0"/>
              <a:t>Second year: development of track finding</a:t>
            </a:r>
            <a:endParaRPr lang="it-IT" sz="2000" dirty="0"/>
          </a:p>
          <a:p>
            <a:pPr lvl="1"/>
            <a:r>
              <a:rPr lang="en-US" sz="2000" dirty="0"/>
              <a:t>Third year: track cleaning and refinement</a:t>
            </a:r>
            <a:endParaRPr lang="it-IT" sz="2000" dirty="0"/>
          </a:p>
          <a:p>
            <a:pPr lvl="1"/>
            <a:r>
              <a:rPr lang="en-US" sz="2000" dirty="0"/>
              <a:t>Fourth year: application to IDEA detector pre-shower and muon </a:t>
            </a:r>
            <a:r>
              <a:rPr lang="en-US" sz="2000" dirty="0">
                <a:sym typeface="Wingdings" pitchFamily="2" charset="2"/>
              </a:rPr>
              <a:t> optimization</a:t>
            </a:r>
            <a:endParaRPr lang="it-IT" sz="2000" dirty="0"/>
          </a:p>
          <a:p>
            <a:pPr marL="0" indent="0">
              <a:buNone/>
            </a:pPr>
            <a:r>
              <a:rPr lang="en-US" sz="2400" dirty="0"/>
              <a:t> </a:t>
            </a:r>
            <a:endParaRPr lang="it-IT" sz="2400" dirty="0"/>
          </a:p>
          <a:p>
            <a:r>
              <a:rPr lang="en-US" sz="2400" b="1" dirty="0"/>
              <a:t>Deliverables</a:t>
            </a:r>
            <a:endParaRPr lang="it-IT" sz="2400" dirty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A scientific paper describing the performed activity and the results.</a:t>
            </a:r>
            <a:endParaRPr lang="it-IT" sz="2000" dirty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An open-source software suite for training and testing ML algorithms with MPGD data and simulations.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51804B-9289-5246-9B2E-A14D5EBF0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AIDA WP12 - Software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414563-4322-3F41-9EEF-20BCA7203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DB2ADC-AF19-4574-8C10-79B5B04FCA27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2452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72E11-C134-CE4E-80AD-E78CA00F3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215" y="340112"/>
            <a:ext cx="3704303" cy="1195644"/>
          </a:xfrm>
        </p:spPr>
        <p:txBody>
          <a:bodyPr>
            <a:normAutofit/>
          </a:bodyPr>
          <a:lstStyle/>
          <a:p>
            <a:r>
              <a:rPr lang="en-US" sz="3600" dirty="0"/>
              <a:t>Simulation and ML development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007C234-4662-1042-B6FD-9E4B3E5707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949" y="2038076"/>
            <a:ext cx="5674996" cy="4226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B46004-068A-CA49-B58A-991090FADCCD}"/>
              </a:ext>
            </a:extLst>
          </p:cNvPr>
          <p:cNvSpPr txBox="1"/>
          <p:nvPr/>
        </p:nvSpPr>
        <p:spPr>
          <a:xfrm>
            <a:off x="6612910" y="161434"/>
            <a:ext cx="55348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For triple-GEM, we developed a parametric simulation which takes into account diffusion, transparency, gain, induction and readout electronics.</a:t>
            </a:r>
          </a:p>
          <a:p>
            <a:endParaRPr lang="en-US" sz="1600" dirty="0"/>
          </a:p>
          <a:p>
            <a:r>
              <a:rPr lang="en-US" sz="1600" dirty="0"/>
              <a:t>We tuned it to test beam data </a:t>
            </a:r>
            <a:r>
              <a:rPr lang="en-US" sz="1600" dirty="0">
                <a:sym typeface="Wingdings" pitchFamily="2" charset="2"/>
              </a:rPr>
              <a:t> both charge and time readout for </a:t>
            </a:r>
            <a:r>
              <a:rPr lang="en-US" sz="1600" dirty="0" err="1">
                <a:sym typeface="Wingdings" pitchFamily="2" charset="2"/>
              </a:rPr>
              <a:t>CoG</a:t>
            </a:r>
            <a:r>
              <a:rPr lang="en-US" sz="1600" dirty="0">
                <a:sym typeface="Wingdings" pitchFamily="2" charset="2"/>
              </a:rPr>
              <a:t> and </a:t>
            </a:r>
            <a:r>
              <a:rPr lang="en-US" sz="1600" dirty="0" err="1">
                <a:sym typeface="Wingdings" pitchFamily="2" charset="2"/>
              </a:rPr>
              <a:t>uTPC</a:t>
            </a:r>
            <a:r>
              <a:rPr lang="en-US" sz="1600" dirty="0">
                <a:sym typeface="Wingdings" pitchFamily="2" charset="2"/>
              </a:rPr>
              <a:t> cluster reconstruction.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>
                <a:solidFill>
                  <a:srgbClr val="C00000"/>
                </a:solidFill>
              </a:rPr>
              <a:t>Goal I:</a:t>
            </a:r>
            <a:r>
              <a:rPr lang="en-US" sz="1600" dirty="0"/>
              <a:t> extend the simulation to other MPGD detectors.</a:t>
            </a:r>
          </a:p>
          <a:p>
            <a:endParaRPr lang="en-US" sz="1600" dirty="0"/>
          </a:p>
          <a:p>
            <a:r>
              <a:rPr lang="en-US" sz="1600" dirty="0">
                <a:solidFill>
                  <a:srgbClr val="C00000"/>
                </a:solidFill>
              </a:rPr>
              <a:t>Goal II:</a:t>
            </a:r>
            <a:r>
              <a:rPr lang="en-US" sz="1600" dirty="0"/>
              <a:t> develop general purpose Machine Learning tracking algorithms.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4527E3-D647-094D-B563-0B801BA00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6707" y="3168040"/>
            <a:ext cx="4584700" cy="3103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1B98C7-62CA-8248-B388-A5724C9A8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4018258" y="192626"/>
            <a:ext cx="2304451" cy="15265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2CED47-3A62-A541-8481-56E9159592CD}"/>
              </a:ext>
            </a:extLst>
          </p:cNvPr>
          <p:cNvSpPr txBox="1"/>
          <p:nvPr/>
        </p:nvSpPr>
        <p:spPr>
          <a:xfrm>
            <a:off x="240215" y="6378133"/>
            <a:ext cx="712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Simulation and ML algorithms can be developed in the general framework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A54027-9305-DA48-B5D0-90B3E1C90E6A}"/>
              </a:ext>
            </a:extLst>
          </p:cNvPr>
          <p:cNvSpPr/>
          <p:nvPr/>
        </p:nvSpPr>
        <p:spPr>
          <a:xfrm>
            <a:off x="7051455" y="6017341"/>
            <a:ext cx="24317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</a:rPr>
              <a:t>B. Liu et al., CHEP2018</a:t>
            </a:r>
            <a:endParaRPr lang="en-US" sz="14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FEC957-7B2D-BF4F-BDF5-DD9EE5C45E88}"/>
              </a:ext>
            </a:extLst>
          </p:cNvPr>
          <p:cNvSpPr txBox="1"/>
          <p:nvPr/>
        </p:nvSpPr>
        <p:spPr>
          <a:xfrm>
            <a:off x="377761" y="1723491"/>
            <a:ext cx="4807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R. </a:t>
            </a:r>
            <a:r>
              <a:rPr lang="en-US" sz="1600" i="1" dirty="0" err="1"/>
              <a:t>Farinelli</a:t>
            </a:r>
            <a:r>
              <a:rPr lang="en-US" sz="1600" i="1" dirty="0"/>
              <a:t> and L. </a:t>
            </a:r>
            <a:r>
              <a:rPr lang="en-US" sz="1600" i="1" dirty="0" err="1"/>
              <a:t>Lavezzi</a:t>
            </a:r>
            <a:r>
              <a:rPr lang="en-US" sz="1600" i="1" dirty="0"/>
              <a:t>, RD51 coll. Meeting - Oct 2019</a:t>
            </a:r>
          </a:p>
        </p:txBody>
      </p:sp>
    </p:spTree>
    <p:extLst>
      <p:ext uri="{BB962C8B-B14F-4D97-AF65-F5344CB8AC3E}">
        <p14:creationId xmlns:p14="http://schemas.microsoft.com/office/powerpoint/2010/main" val="1189165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90CF5-F030-3343-BCF5-12A6E5FFE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group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E546B-B76A-6E43-B7B0-3D24B04A4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group</a:t>
            </a:r>
          </a:p>
          <a:p>
            <a:pPr lvl="1"/>
            <a:r>
              <a:rPr lang="en-US" sz="1600" dirty="0"/>
              <a:t>INFN Bologna: main sub-task </a:t>
            </a:r>
            <a:r>
              <a:rPr lang="en-US" sz="1600" dirty="0">
                <a:sym typeface="Wingdings" pitchFamily="2" charset="2"/>
              </a:rPr>
              <a:t> porting and integration with IDEA general framework</a:t>
            </a:r>
            <a:endParaRPr lang="en-US" sz="1600" dirty="0"/>
          </a:p>
          <a:p>
            <a:pPr lvl="1"/>
            <a:r>
              <a:rPr lang="en-US" sz="1600" dirty="0"/>
              <a:t>INFN Ferrara/Torino: MPGD parametric simulation, </a:t>
            </a:r>
            <a:r>
              <a:rPr lang="en-US" sz="1600" dirty="0" err="1"/>
              <a:t>uTPC</a:t>
            </a:r>
            <a:r>
              <a:rPr lang="en-US" sz="1600" dirty="0"/>
              <a:t> development and ML algorithms</a:t>
            </a:r>
          </a:p>
          <a:p>
            <a:pPr lvl="1"/>
            <a:r>
              <a:rPr lang="en-US" sz="1600" dirty="0"/>
              <a:t>INFN Frascati Laboratory: responsible for </a:t>
            </a:r>
            <a:r>
              <a:rPr lang="en-US" sz="1600" dirty="0" err="1"/>
              <a:t>uRWELL</a:t>
            </a:r>
            <a:r>
              <a:rPr lang="en-US" sz="1600" dirty="0"/>
              <a:t> technology and test beam data</a:t>
            </a:r>
          </a:p>
          <a:p>
            <a:pPr lvl="1"/>
            <a:r>
              <a:rPr lang="en-US" sz="1600" dirty="0"/>
              <a:t>INFN Ferrara/Torino and IHEP (Beijing): tracking and ML development</a:t>
            </a:r>
          </a:p>
          <a:p>
            <a:endParaRPr lang="en-US" dirty="0"/>
          </a:p>
          <a:p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C257A8-D38B-5F48-B9ED-8ADDD55BE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AIDA WP12 - Software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8A239-9ED9-2C47-98C4-E07FD0244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DB2ADC-AF19-4574-8C10-79B5B04FCA27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7327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hronicleVTI">
  <a:themeElements>
    <a:clrScheme name="AnalogousFromRegularSeedLeftStep">
      <a:dk1>
        <a:srgbClr val="000000"/>
      </a:dk1>
      <a:lt1>
        <a:srgbClr val="FFFFFF"/>
      </a:lt1>
      <a:dk2>
        <a:srgbClr val="1D3326"/>
      </a:dk2>
      <a:lt2>
        <a:srgbClr val="E8E3E2"/>
      </a:lt2>
      <a:accent1>
        <a:srgbClr val="42AFCE"/>
      </a:accent1>
      <a:accent2>
        <a:srgbClr val="2EB49B"/>
      </a:accent2>
      <a:accent3>
        <a:srgbClr val="3AB66A"/>
      </a:accent3>
      <a:accent4>
        <a:srgbClr val="33BA2F"/>
      </a:accent4>
      <a:accent5>
        <a:srgbClr val="6EB239"/>
      </a:accent5>
      <a:accent6>
        <a:srgbClr val="99AB2B"/>
      </a:accent6>
      <a:hlink>
        <a:srgbClr val="BF5C3F"/>
      </a:hlink>
      <a:folHlink>
        <a:srgbClr val="7F7F7F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281</Words>
  <Application>Microsoft Macintosh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Calisto MT</vt:lpstr>
      <vt:lpstr>Univers Condensed</vt:lpstr>
      <vt:lpstr>Office Theme</vt:lpstr>
      <vt:lpstr>ChronicleVTI</vt:lpstr>
      <vt:lpstr>PowerPoint Presentation</vt:lpstr>
      <vt:lpstr>12.4 track reconstruction</vt:lpstr>
      <vt:lpstr>Development of Machine Learning algorithms for Micro Pattern Gaseous Detectors</vt:lpstr>
      <vt:lpstr>Simulation and ML development</vt:lpstr>
      <vt:lpstr>The group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Machine Learning algorithms for Micro Pattern Gaseous Detectors</dc:title>
  <dc:creator>Microsoft Office User</dc:creator>
  <cp:lastModifiedBy>Gianluigi Cibinetto</cp:lastModifiedBy>
  <cp:revision>17</cp:revision>
  <cp:lastPrinted>2019-11-22T10:34:31Z</cp:lastPrinted>
  <dcterms:created xsi:type="dcterms:W3CDTF">2019-11-22T08:30:09Z</dcterms:created>
  <dcterms:modified xsi:type="dcterms:W3CDTF">2021-03-30T14:05:33Z</dcterms:modified>
</cp:coreProperties>
</file>