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8"/>
  </p:notesMasterIdLst>
  <p:sldIdLst>
    <p:sldId id="337" r:id="rId2"/>
    <p:sldId id="318" r:id="rId3"/>
    <p:sldId id="319" r:id="rId4"/>
    <p:sldId id="320" r:id="rId5"/>
    <p:sldId id="321" r:id="rId6"/>
    <p:sldId id="322" r:id="rId7"/>
    <p:sldId id="323" r:id="rId8"/>
    <p:sldId id="312" r:id="rId9"/>
    <p:sldId id="313" r:id="rId10"/>
    <p:sldId id="293" r:id="rId11"/>
    <p:sldId id="315" r:id="rId12"/>
    <p:sldId id="316" r:id="rId13"/>
    <p:sldId id="317" r:id="rId14"/>
    <p:sldId id="324" r:id="rId15"/>
    <p:sldId id="325" r:id="rId16"/>
    <p:sldId id="326" r:id="rId17"/>
    <p:sldId id="327" r:id="rId18"/>
    <p:sldId id="329" r:id="rId19"/>
    <p:sldId id="330" r:id="rId20"/>
    <p:sldId id="331" r:id="rId21"/>
    <p:sldId id="332" r:id="rId22"/>
    <p:sldId id="333" r:id="rId23"/>
    <p:sldId id="334" r:id="rId24"/>
    <p:sldId id="335" r:id="rId25"/>
    <p:sldId id="336" r:id="rId26"/>
    <p:sldId id="310" r:id="rId27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ristine Kotte-Eriksen" initials="KK" lastIdx="28" clrIdx="0">
    <p:extLst>
      <p:ext uri="{19B8F6BF-5375-455C-9EA6-DF929625EA0E}">
        <p15:presenceInfo xmlns:p15="http://schemas.microsoft.com/office/powerpoint/2012/main" userId="S-1-5-21-1526224874-1540688658-1361462980-733333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71E61"/>
    <a:srgbClr val="0E163E"/>
    <a:srgbClr val="001E60"/>
    <a:srgbClr val="95C6C8"/>
    <a:srgbClr val="2BCAD0"/>
    <a:srgbClr val="FFFFFF"/>
    <a:srgbClr val="63C5C9"/>
    <a:srgbClr val="63D9DF"/>
    <a:srgbClr val="11B4B9"/>
    <a:srgbClr val="0095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2638" autoAdjust="0"/>
  </p:normalViewPr>
  <p:slideViewPr>
    <p:cSldViewPr>
      <p:cViewPr varScale="1">
        <p:scale>
          <a:sx n="55" d="100"/>
          <a:sy n="55" d="100"/>
        </p:scale>
        <p:origin x="634" y="4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3D75BB3-CA11-48E8-86EE-EE5D40C23F3E}" type="doc">
      <dgm:prSet loTypeId="urn:microsoft.com/office/officeart/2008/layout/VerticalCurvedList" loCatId="list" qsTypeId="urn:microsoft.com/office/officeart/2005/8/quickstyle/simple1" qsCatId="simple" csTypeId="urn:microsoft.com/office/officeart/2005/8/colors/accent4_3" csCatId="accent4" phldr="1"/>
      <dgm:spPr/>
      <dgm:t>
        <a:bodyPr/>
        <a:lstStyle/>
        <a:p>
          <a:endParaRPr lang="en-US"/>
        </a:p>
      </dgm:t>
    </dgm:pt>
    <dgm:pt modelId="{42E155A3-324F-42EF-80AE-E4EEDC42D031}">
      <dgm:prSet phldrT="[Text]" custT="1"/>
      <dgm:spPr/>
      <dgm:t>
        <a:bodyPr/>
        <a:lstStyle/>
        <a:p>
          <a:r>
            <a:rPr lang="en-US" sz="2800" dirty="0" smtClean="0"/>
            <a:t>Targets accelerate the process</a:t>
          </a:r>
          <a:endParaRPr lang="en-US" sz="2800" dirty="0"/>
        </a:p>
      </dgm:t>
    </dgm:pt>
    <dgm:pt modelId="{6E8EB0A4-7071-4E49-AB23-AD581D8F8B33}" type="parTrans" cxnId="{674709A8-2AEB-45BE-97CA-D919111C6061}">
      <dgm:prSet/>
      <dgm:spPr/>
      <dgm:t>
        <a:bodyPr/>
        <a:lstStyle/>
        <a:p>
          <a:endParaRPr lang="en-US"/>
        </a:p>
      </dgm:t>
    </dgm:pt>
    <dgm:pt modelId="{32F2031B-48EC-4816-8878-745A0358522C}" type="sibTrans" cxnId="{674709A8-2AEB-45BE-97CA-D919111C6061}">
      <dgm:prSet/>
      <dgm:spPr/>
      <dgm:t>
        <a:bodyPr/>
        <a:lstStyle/>
        <a:p>
          <a:endParaRPr lang="en-US"/>
        </a:p>
      </dgm:t>
    </dgm:pt>
    <dgm:pt modelId="{05FFE4C9-61B8-4E6C-9711-B8B4B7FB8645}">
      <dgm:prSet phldrT="[Text]" custT="1"/>
      <dgm:spPr/>
      <dgm:t>
        <a:bodyPr/>
        <a:lstStyle/>
        <a:p>
          <a:r>
            <a:rPr lang="en-US" sz="2800" dirty="0" smtClean="0"/>
            <a:t>Leadership-led </a:t>
          </a:r>
          <a:endParaRPr lang="en-US" sz="2800" dirty="0"/>
        </a:p>
      </dgm:t>
    </dgm:pt>
    <dgm:pt modelId="{D4129C22-E2CF-49EC-AF8A-C5DDBA5F6015}" type="parTrans" cxnId="{67A469E5-5100-49FB-A4DE-7CD58EEBCCC0}">
      <dgm:prSet/>
      <dgm:spPr/>
      <dgm:t>
        <a:bodyPr/>
        <a:lstStyle/>
        <a:p>
          <a:endParaRPr lang="en-US"/>
        </a:p>
      </dgm:t>
    </dgm:pt>
    <dgm:pt modelId="{474C882B-6A4E-4A98-99CC-D4BADC455141}" type="sibTrans" cxnId="{67A469E5-5100-49FB-A4DE-7CD58EEBCCC0}">
      <dgm:prSet/>
      <dgm:spPr/>
      <dgm:t>
        <a:bodyPr/>
        <a:lstStyle/>
        <a:p>
          <a:endParaRPr lang="en-US"/>
        </a:p>
      </dgm:t>
    </dgm:pt>
    <dgm:pt modelId="{0A1A35FF-D953-4E55-BA43-4A4426596A45}">
      <dgm:prSet phldrT="[Text]" custT="1"/>
      <dgm:spPr/>
      <dgm:t>
        <a:bodyPr/>
        <a:lstStyle/>
        <a:p>
          <a:r>
            <a:rPr lang="en-US" sz="2800" dirty="0" smtClean="0"/>
            <a:t>Measured CERN-wide, collaborative</a:t>
          </a:r>
          <a:endParaRPr lang="en-US" sz="2800" dirty="0"/>
        </a:p>
      </dgm:t>
    </dgm:pt>
    <dgm:pt modelId="{601B389A-B5C6-4CAA-96B5-A2E12770894A}" type="parTrans" cxnId="{5F04CAEB-518C-4C14-AC71-A7166BF3DC7B}">
      <dgm:prSet/>
      <dgm:spPr/>
      <dgm:t>
        <a:bodyPr/>
        <a:lstStyle/>
        <a:p>
          <a:endParaRPr lang="en-US"/>
        </a:p>
      </dgm:t>
    </dgm:pt>
    <dgm:pt modelId="{51A34CEA-21E1-4A30-A564-99FBB933B63E}" type="sibTrans" cxnId="{5F04CAEB-518C-4C14-AC71-A7166BF3DC7B}">
      <dgm:prSet/>
      <dgm:spPr/>
      <dgm:t>
        <a:bodyPr/>
        <a:lstStyle/>
        <a:p>
          <a:endParaRPr lang="en-US"/>
        </a:p>
      </dgm:t>
    </dgm:pt>
    <dgm:pt modelId="{3E468A12-C26C-4410-BB27-04BB28B32FD1}">
      <dgm:prSet phldrT="[Text]" custT="1"/>
      <dgm:spPr/>
      <dgm:t>
        <a:bodyPr/>
        <a:lstStyle/>
        <a:p>
          <a:r>
            <a:rPr lang="en-US" sz="2400" dirty="0" smtClean="0"/>
            <a:t>“Excellence” and diversity are not mutually exclusive</a:t>
          </a:r>
          <a:endParaRPr lang="en-US" sz="2400" dirty="0"/>
        </a:p>
      </dgm:t>
    </dgm:pt>
    <dgm:pt modelId="{2D3C47E9-EC5B-4CA5-92E3-0C21DDC7973B}" type="parTrans" cxnId="{FE9C835D-F96F-4784-9B9D-050B11E5FA96}">
      <dgm:prSet/>
      <dgm:spPr/>
      <dgm:t>
        <a:bodyPr/>
        <a:lstStyle/>
        <a:p>
          <a:endParaRPr lang="en-US"/>
        </a:p>
      </dgm:t>
    </dgm:pt>
    <dgm:pt modelId="{6B350910-B546-4165-B412-D6AA366BCD72}" type="sibTrans" cxnId="{FE9C835D-F96F-4784-9B9D-050B11E5FA96}">
      <dgm:prSet/>
      <dgm:spPr/>
      <dgm:t>
        <a:bodyPr/>
        <a:lstStyle/>
        <a:p>
          <a:endParaRPr lang="en-US"/>
        </a:p>
      </dgm:t>
    </dgm:pt>
    <dgm:pt modelId="{79FB66B4-C996-44F4-9F69-1C35D99EC77C}">
      <dgm:prSet phldrT="[Text]" custT="1"/>
      <dgm:spPr/>
      <dgm:t>
        <a:bodyPr/>
        <a:lstStyle/>
        <a:p>
          <a:r>
            <a:rPr lang="en-US" sz="2800" dirty="0" smtClean="0"/>
            <a:t>Any measured improvement = success</a:t>
          </a:r>
          <a:endParaRPr lang="en-US" sz="2800" dirty="0"/>
        </a:p>
      </dgm:t>
    </dgm:pt>
    <dgm:pt modelId="{33083657-9A35-4A8A-8BDB-80BAC4F92F7F}" type="parTrans" cxnId="{73EB4ED3-A4C5-49B5-B67E-E9AD48702F38}">
      <dgm:prSet/>
      <dgm:spPr/>
      <dgm:t>
        <a:bodyPr/>
        <a:lstStyle/>
        <a:p>
          <a:endParaRPr lang="en-US"/>
        </a:p>
      </dgm:t>
    </dgm:pt>
    <dgm:pt modelId="{7B859BBB-DB48-48C0-BFD4-EC85348204B0}" type="sibTrans" cxnId="{73EB4ED3-A4C5-49B5-B67E-E9AD48702F38}">
      <dgm:prSet/>
      <dgm:spPr/>
      <dgm:t>
        <a:bodyPr/>
        <a:lstStyle/>
        <a:p>
          <a:endParaRPr lang="en-US"/>
        </a:p>
      </dgm:t>
    </dgm:pt>
    <dgm:pt modelId="{BFA4FB98-686F-42E1-8AE6-11D0DB59C53E}" type="pres">
      <dgm:prSet presAssocID="{B3D75BB3-CA11-48E8-86EE-EE5D40C23F3E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BF0EDAEE-7AAA-45BA-A4F5-E786644F4AE0}" type="pres">
      <dgm:prSet presAssocID="{B3D75BB3-CA11-48E8-86EE-EE5D40C23F3E}" presName="Name1" presStyleCnt="0"/>
      <dgm:spPr/>
    </dgm:pt>
    <dgm:pt modelId="{B8E88FFA-E7BC-475A-AF1D-2A1FBEEEAF60}" type="pres">
      <dgm:prSet presAssocID="{B3D75BB3-CA11-48E8-86EE-EE5D40C23F3E}" presName="cycle" presStyleCnt="0"/>
      <dgm:spPr/>
    </dgm:pt>
    <dgm:pt modelId="{EF0227D6-EF96-4D47-884C-0F845F31D7A4}" type="pres">
      <dgm:prSet presAssocID="{B3D75BB3-CA11-48E8-86EE-EE5D40C23F3E}" presName="srcNode" presStyleLbl="node1" presStyleIdx="0" presStyleCnt="5"/>
      <dgm:spPr/>
    </dgm:pt>
    <dgm:pt modelId="{F1F15066-3F14-4B12-99B1-8EBFFE9ACFC2}" type="pres">
      <dgm:prSet presAssocID="{B3D75BB3-CA11-48E8-86EE-EE5D40C23F3E}" presName="conn" presStyleLbl="parChTrans1D2" presStyleIdx="0" presStyleCnt="1"/>
      <dgm:spPr/>
      <dgm:t>
        <a:bodyPr/>
        <a:lstStyle/>
        <a:p>
          <a:endParaRPr lang="en-US"/>
        </a:p>
      </dgm:t>
    </dgm:pt>
    <dgm:pt modelId="{262A13FB-2024-4612-B243-6062D201912F}" type="pres">
      <dgm:prSet presAssocID="{B3D75BB3-CA11-48E8-86EE-EE5D40C23F3E}" presName="extraNode" presStyleLbl="node1" presStyleIdx="0" presStyleCnt="5"/>
      <dgm:spPr/>
    </dgm:pt>
    <dgm:pt modelId="{0F42092A-3D7E-41EA-9D5F-301C21FCEE41}" type="pres">
      <dgm:prSet presAssocID="{B3D75BB3-CA11-48E8-86EE-EE5D40C23F3E}" presName="dstNode" presStyleLbl="node1" presStyleIdx="0" presStyleCnt="5"/>
      <dgm:spPr/>
    </dgm:pt>
    <dgm:pt modelId="{56935591-B210-4C6D-9065-196E82BEDD5E}" type="pres">
      <dgm:prSet presAssocID="{42E155A3-324F-42EF-80AE-E4EEDC42D031}" presName="text_1" presStyleLbl="node1" presStyleIdx="0" presStyleCnt="5" custLinFactNeighborX="-426" custLinFactNeighborY="163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14D4C08-A7BD-4DA6-AEC1-FF0A09891A91}" type="pres">
      <dgm:prSet presAssocID="{42E155A3-324F-42EF-80AE-E4EEDC42D031}" presName="accent_1" presStyleCnt="0"/>
      <dgm:spPr/>
    </dgm:pt>
    <dgm:pt modelId="{99D1D64B-473E-4F77-AAA9-468B96209006}" type="pres">
      <dgm:prSet presAssocID="{42E155A3-324F-42EF-80AE-E4EEDC42D031}" presName="accentRepeatNode" presStyleLbl="solidFgAcc1" presStyleIdx="0" presStyleCnt="5"/>
      <dgm:spPr/>
    </dgm:pt>
    <dgm:pt modelId="{8D1B7235-E5B9-460C-BAD1-F1C8E1899B58}" type="pres">
      <dgm:prSet presAssocID="{05FFE4C9-61B8-4E6C-9711-B8B4B7FB8645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13047D-28CF-4A90-9883-2ED608BC21BE}" type="pres">
      <dgm:prSet presAssocID="{05FFE4C9-61B8-4E6C-9711-B8B4B7FB8645}" presName="accent_2" presStyleCnt="0"/>
      <dgm:spPr/>
    </dgm:pt>
    <dgm:pt modelId="{C56B5C38-620F-4B39-95FE-6AF521FC09E0}" type="pres">
      <dgm:prSet presAssocID="{05FFE4C9-61B8-4E6C-9711-B8B4B7FB8645}" presName="accentRepeatNode" presStyleLbl="solidFgAcc1" presStyleIdx="1" presStyleCnt="5"/>
      <dgm:spPr/>
    </dgm:pt>
    <dgm:pt modelId="{3D90758F-FB7E-47D8-B4CD-5547B9383254}" type="pres">
      <dgm:prSet presAssocID="{0A1A35FF-D953-4E55-BA43-4A4426596A45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6A42DA-82D7-4E93-8439-C1FA77C956A4}" type="pres">
      <dgm:prSet presAssocID="{0A1A35FF-D953-4E55-BA43-4A4426596A45}" presName="accent_3" presStyleCnt="0"/>
      <dgm:spPr/>
    </dgm:pt>
    <dgm:pt modelId="{6D01B24F-0A84-442F-9DBC-F18F7D6D9AAF}" type="pres">
      <dgm:prSet presAssocID="{0A1A35FF-D953-4E55-BA43-4A4426596A45}" presName="accentRepeatNode" presStyleLbl="solidFgAcc1" presStyleIdx="2" presStyleCnt="5"/>
      <dgm:spPr/>
    </dgm:pt>
    <dgm:pt modelId="{D2CF5DB9-6FAF-48CE-8C7E-BBA6E38FE2B2}" type="pres">
      <dgm:prSet presAssocID="{3E468A12-C26C-4410-BB27-04BB28B32FD1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50C0E9-3D2A-40A5-B819-93E97FFEE600}" type="pres">
      <dgm:prSet presAssocID="{3E468A12-C26C-4410-BB27-04BB28B32FD1}" presName="accent_4" presStyleCnt="0"/>
      <dgm:spPr/>
    </dgm:pt>
    <dgm:pt modelId="{EC433458-DF58-47B1-8358-8EEBB16295F9}" type="pres">
      <dgm:prSet presAssocID="{3E468A12-C26C-4410-BB27-04BB28B32FD1}" presName="accentRepeatNode" presStyleLbl="solidFgAcc1" presStyleIdx="3" presStyleCnt="5"/>
      <dgm:spPr/>
    </dgm:pt>
    <dgm:pt modelId="{D86F22C2-1C76-43BE-8E23-54483D19690A}" type="pres">
      <dgm:prSet presAssocID="{79FB66B4-C996-44F4-9F69-1C35D99EC77C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047B8D4-C9C9-46F1-A094-28D921EA63D7}" type="pres">
      <dgm:prSet presAssocID="{79FB66B4-C996-44F4-9F69-1C35D99EC77C}" presName="accent_5" presStyleCnt="0"/>
      <dgm:spPr/>
    </dgm:pt>
    <dgm:pt modelId="{381367B3-AA2A-4A58-9B38-9B1DD3FBD9F8}" type="pres">
      <dgm:prSet presAssocID="{79FB66B4-C996-44F4-9F69-1C35D99EC77C}" presName="accentRepeatNode" presStyleLbl="solidFgAcc1" presStyleIdx="4" presStyleCnt="5"/>
      <dgm:spPr/>
    </dgm:pt>
  </dgm:ptLst>
  <dgm:cxnLst>
    <dgm:cxn modelId="{1AD5B91E-251B-42C2-AC03-15BACE117EE8}" type="presOf" srcId="{32F2031B-48EC-4816-8878-745A0358522C}" destId="{F1F15066-3F14-4B12-99B1-8EBFFE9ACFC2}" srcOrd="0" destOrd="0" presId="urn:microsoft.com/office/officeart/2008/layout/VerticalCurvedList"/>
    <dgm:cxn modelId="{BFDC84E5-1A74-4025-88FD-50FDAD99155B}" type="presOf" srcId="{3E468A12-C26C-4410-BB27-04BB28B32FD1}" destId="{D2CF5DB9-6FAF-48CE-8C7E-BBA6E38FE2B2}" srcOrd="0" destOrd="0" presId="urn:microsoft.com/office/officeart/2008/layout/VerticalCurvedList"/>
    <dgm:cxn modelId="{A2ADAE0C-6F70-45D8-B331-05593FA50354}" type="presOf" srcId="{0A1A35FF-D953-4E55-BA43-4A4426596A45}" destId="{3D90758F-FB7E-47D8-B4CD-5547B9383254}" srcOrd="0" destOrd="0" presId="urn:microsoft.com/office/officeart/2008/layout/VerticalCurvedList"/>
    <dgm:cxn modelId="{FE9C835D-F96F-4784-9B9D-050B11E5FA96}" srcId="{B3D75BB3-CA11-48E8-86EE-EE5D40C23F3E}" destId="{3E468A12-C26C-4410-BB27-04BB28B32FD1}" srcOrd="3" destOrd="0" parTransId="{2D3C47E9-EC5B-4CA5-92E3-0C21DDC7973B}" sibTransId="{6B350910-B546-4165-B412-D6AA366BCD72}"/>
    <dgm:cxn modelId="{42F83128-BA03-4AFD-9A18-1DB0F865AE59}" type="presOf" srcId="{B3D75BB3-CA11-48E8-86EE-EE5D40C23F3E}" destId="{BFA4FB98-686F-42E1-8AE6-11D0DB59C53E}" srcOrd="0" destOrd="0" presId="urn:microsoft.com/office/officeart/2008/layout/VerticalCurvedList"/>
    <dgm:cxn modelId="{67A469E5-5100-49FB-A4DE-7CD58EEBCCC0}" srcId="{B3D75BB3-CA11-48E8-86EE-EE5D40C23F3E}" destId="{05FFE4C9-61B8-4E6C-9711-B8B4B7FB8645}" srcOrd="1" destOrd="0" parTransId="{D4129C22-E2CF-49EC-AF8A-C5DDBA5F6015}" sibTransId="{474C882B-6A4E-4A98-99CC-D4BADC455141}"/>
    <dgm:cxn modelId="{73EB4ED3-A4C5-49B5-B67E-E9AD48702F38}" srcId="{B3D75BB3-CA11-48E8-86EE-EE5D40C23F3E}" destId="{79FB66B4-C996-44F4-9F69-1C35D99EC77C}" srcOrd="4" destOrd="0" parTransId="{33083657-9A35-4A8A-8BDB-80BAC4F92F7F}" sibTransId="{7B859BBB-DB48-48C0-BFD4-EC85348204B0}"/>
    <dgm:cxn modelId="{5F04CAEB-518C-4C14-AC71-A7166BF3DC7B}" srcId="{B3D75BB3-CA11-48E8-86EE-EE5D40C23F3E}" destId="{0A1A35FF-D953-4E55-BA43-4A4426596A45}" srcOrd="2" destOrd="0" parTransId="{601B389A-B5C6-4CAA-96B5-A2E12770894A}" sibTransId="{51A34CEA-21E1-4A30-A564-99FBB933B63E}"/>
    <dgm:cxn modelId="{870D0A32-97A7-42A7-8D56-5BEDBC61507C}" type="presOf" srcId="{42E155A3-324F-42EF-80AE-E4EEDC42D031}" destId="{56935591-B210-4C6D-9065-196E82BEDD5E}" srcOrd="0" destOrd="0" presId="urn:microsoft.com/office/officeart/2008/layout/VerticalCurvedList"/>
    <dgm:cxn modelId="{425B3585-A84E-4D23-93AC-DF3098332081}" type="presOf" srcId="{79FB66B4-C996-44F4-9F69-1C35D99EC77C}" destId="{D86F22C2-1C76-43BE-8E23-54483D19690A}" srcOrd="0" destOrd="0" presId="urn:microsoft.com/office/officeart/2008/layout/VerticalCurvedList"/>
    <dgm:cxn modelId="{891FBE0D-19FB-4342-9E68-DBD81AF330A8}" type="presOf" srcId="{05FFE4C9-61B8-4E6C-9711-B8B4B7FB8645}" destId="{8D1B7235-E5B9-460C-BAD1-F1C8E1899B58}" srcOrd="0" destOrd="0" presId="urn:microsoft.com/office/officeart/2008/layout/VerticalCurvedList"/>
    <dgm:cxn modelId="{674709A8-2AEB-45BE-97CA-D919111C6061}" srcId="{B3D75BB3-CA11-48E8-86EE-EE5D40C23F3E}" destId="{42E155A3-324F-42EF-80AE-E4EEDC42D031}" srcOrd="0" destOrd="0" parTransId="{6E8EB0A4-7071-4E49-AB23-AD581D8F8B33}" sibTransId="{32F2031B-48EC-4816-8878-745A0358522C}"/>
    <dgm:cxn modelId="{8367B6E5-547A-4BA0-8CC6-8986645F742C}" type="presParOf" srcId="{BFA4FB98-686F-42E1-8AE6-11D0DB59C53E}" destId="{BF0EDAEE-7AAA-45BA-A4F5-E786644F4AE0}" srcOrd="0" destOrd="0" presId="urn:microsoft.com/office/officeart/2008/layout/VerticalCurvedList"/>
    <dgm:cxn modelId="{F36F62CF-1991-459B-8A0E-5922FE1B7EDC}" type="presParOf" srcId="{BF0EDAEE-7AAA-45BA-A4F5-E786644F4AE0}" destId="{B8E88FFA-E7BC-475A-AF1D-2A1FBEEEAF60}" srcOrd="0" destOrd="0" presId="urn:microsoft.com/office/officeart/2008/layout/VerticalCurvedList"/>
    <dgm:cxn modelId="{1DDA4BC5-C23A-4CA7-83FB-A38E07CDEBA7}" type="presParOf" srcId="{B8E88FFA-E7BC-475A-AF1D-2A1FBEEEAF60}" destId="{EF0227D6-EF96-4D47-884C-0F845F31D7A4}" srcOrd="0" destOrd="0" presId="urn:microsoft.com/office/officeart/2008/layout/VerticalCurvedList"/>
    <dgm:cxn modelId="{E818B5D3-4D79-4206-889D-9CD698807CEF}" type="presParOf" srcId="{B8E88FFA-E7BC-475A-AF1D-2A1FBEEEAF60}" destId="{F1F15066-3F14-4B12-99B1-8EBFFE9ACFC2}" srcOrd="1" destOrd="0" presId="urn:microsoft.com/office/officeart/2008/layout/VerticalCurvedList"/>
    <dgm:cxn modelId="{6780E566-7783-4CE9-A5FA-9B3AEB3C36D4}" type="presParOf" srcId="{B8E88FFA-E7BC-475A-AF1D-2A1FBEEEAF60}" destId="{262A13FB-2024-4612-B243-6062D201912F}" srcOrd="2" destOrd="0" presId="urn:microsoft.com/office/officeart/2008/layout/VerticalCurvedList"/>
    <dgm:cxn modelId="{955246E2-94B1-4D36-B006-EFE2AE3D1CDB}" type="presParOf" srcId="{B8E88FFA-E7BC-475A-AF1D-2A1FBEEEAF60}" destId="{0F42092A-3D7E-41EA-9D5F-301C21FCEE41}" srcOrd="3" destOrd="0" presId="urn:microsoft.com/office/officeart/2008/layout/VerticalCurvedList"/>
    <dgm:cxn modelId="{D0B96967-BC63-4D7E-9B4F-A945410044E1}" type="presParOf" srcId="{BF0EDAEE-7AAA-45BA-A4F5-E786644F4AE0}" destId="{56935591-B210-4C6D-9065-196E82BEDD5E}" srcOrd="1" destOrd="0" presId="urn:microsoft.com/office/officeart/2008/layout/VerticalCurvedList"/>
    <dgm:cxn modelId="{CDDF9D76-20FD-4BCA-8B4A-0CB8BAB5BAD1}" type="presParOf" srcId="{BF0EDAEE-7AAA-45BA-A4F5-E786644F4AE0}" destId="{D14D4C08-A7BD-4DA6-AEC1-FF0A09891A91}" srcOrd="2" destOrd="0" presId="urn:microsoft.com/office/officeart/2008/layout/VerticalCurvedList"/>
    <dgm:cxn modelId="{D989A0F8-A883-4AC7-BCEA-7725468398D5}" type="presParOf" srcId="{D14D4C08-A7BD-4DA6-AEC1-FF0A09891A91}" destId="{99D1D64B-473E-4F77-AAA9-468B96209006}" srcOrd="0" destOrd="0" presId="urn:microsoft.com/office/officeart/2008/layout/VerticalCurvedList"/>
    <dgm:cxn modelId="{330DF148-2337-49B4-A0C7-F163C8DEED59}" type="presParOf" srcId="{BF0EDAEE-7AAA-45BA-A4F5-E786644F4AE0}" destId="{8D1B7235-E5B9-460C-BAD1-F1C8E1899B58}" srcOrd="3" destOrd="0" presId="urn:microsoft.com/office/officeart/2008/layout/VerticalCurvedList"/>
    <dgm:cxn modelId="{0299F92D-96B1-4798-8654-39DC272E6798}" type="presParOf" srcId="{BF0EDAEE-7AAA-45BA-A4F5-E786644F4AE0}" destId="{3213047D-28CF-4A90-9883-2ED608BC21BE}" srcOrd="4" destOrd="0" presId="urn:microsoft.com/office/officeart/2008/layout/VerticalCurvedList"/>
    <dgm:cxn modelId="{D15D3242-8CEA-4776-AECA-7634034A6A38}" type="presParOf" srcId="{3213047D-28CF-4A90-9883-2ED608BC21BE}" destId="{C56B5C38-620F-4B39-95FE-6AF521FC09E0}" srcOrd="0" destOrd="0" presId="urn:microsoft.com/office/officeart/2008/layout/VerticalCurvedList"/>
    <dgm:cxn modelId="{30724EF7-C28F-4E36-B530-8B1018D1F3E0}" type="presParOf" srcId="{BF0EDAEE-7AAA-45BA-A4F5-E786644F4AE0}" destId="{3D90758F-FB7E-47D8-B4CD-5547B9383254}" srcOrd="5" destOrd="0" presId="urn:microsoft.com/office/officeart/2008/layout/VerticalCurvedList"/>
    <dgm:cxn modelId="{CB67A2E4-A77E-4234-AEF4-A070B2220223}" type="presParOf" srcId="{BF0EDAEE-7AAA-45BA-A4F5-E786644F4AE0}" destId="{506A42DA-82D7-4E93-8439-C1FA77C956A4}" srcOrd="6" destOrd="0" presId="urn:microsoft.com/office/officeart/2008/layout/VerticalCurvedList"/>
    <dgm:cxn modelId="{ACE42AE4-9E4C-489F-80E3-BA838E805A7E}" type="presParOf" srcId="{506A42DA-82D7-4E93-8439-C1FA77C956A4}" destId="{6D01B24F-0A84-442F-9DBC-F18F7D6D9AAF}" srcOrd="0" destOrd="0" presId="urn:microsoft.com/office/officeart/2008/layout/VerticalCurvedList"/>
    <dgm:cxn modelId="{EA9910B3-9C35-413B-B8FB-FEF82189CA7D}" type="presParOf" srcId="{BF0EDAEE-7AAA-45BA-A4F5-E786644F4AE0}" destId="{D2CF5DB9-6FAF-48CE-8C7E-BBA6E38FE2B2}" srcOrd="7" destOrd="0" presId="urn:microsoft.com/office/officeart/2008/layout/VerticalCurvedList"/>
    <dgm:cxn modelId="{148E82BE-F0C4-47E2-A84B-5593D990F1F0}" type="presParOf" srcId="{BF0EDAEE-7AAA-45BA-A4F5-E786644F4AE0}" destId="{AD50C0E9-3D2A-40A5-B819-93E97FFEE600}" srcOrd="8" destOrd="0" presId="urn:microsoft.com/office/officeart/2008/layout/VerticalCurvedList"/>
    <dgm:cxn modelId="{B14C9F20-7E8B-4107-BF09-398ED881C47B}" type="presParOf" srcId="{AD50C0E9-3D2A-40A5-B819-93E97FFEE600}" destId="{EC433458-DF58-47B1-8358-8EEBB16295F9}" srcOrd="0" destOrd="0" presId="urn:microsoft.com/office/officeart/2008/layout/VerticalCurvedList"/>
    <dgm:cxn modelId="{0F4BC4A8-AA33-4707-AAE1-C493469DCCD9}" type="presParOf" srcId="{BF0EDAEE-7AAA-45BA-A4F5-E786644F4AE0}" destId="{D86F22C2-1C76-43BE-8E23-54483D19690A}" srcOrd="9" destOrd="0" presId="urn:microsoft.com/office/officeart/2008/layout/VerticalCurvedList"/>
    <dgm:cxn modelId="{60C3DD52-60FF-4C07-ACBC-C402F2CACFF0}" type="presParOf" srcId="{BF0EDAEE-7AAA-45BA-A4F5-E786644F4AE0}" destId="{F047B8D4-C9C9-46F1-A094-28D921EA63D7}" srcOrd="10" destOrd="0" presId="urn:microsoft.com/office/officeart/2008/layout/VerticalCurvedList"/>
    <dgm:cxn modelId="{4EA0F7DC-BBCC-4451-912E-0C6B3048A7D6}" type="presParOf" srcId="{F047B8D4-C9C9-46F1-A094-28D921EA63D7}" destId="{381367B3-AA2A-4A58-9B38-9B1DD3FBD9F8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F737DBC-136C-4039-BD52-B1F3042663A6}" type="doc">
      <dgm:prSet loTypeId="urn:microsoft.com/office/officeart/2005/8/layout/vList2" loCatId="list" qsTypeId="urn:microsoft.com/office/officeart/2005/8/quickstyle/simple1" qsCatId="simple" csTypeId="urn:microsoft.com/office/officeart/2005/8/colors/accent4_3" csCatId="accent4" phldr="1"/>
      <dgm:spPr/>
      <dgm:t>
        <a:bodyPr/>
        <a:lstStyle/>
        <a:p>
          <a:endParaRPr lang="en-US"/>
        </a:p>
      </dgm:t>
    </dgm:pt>
    <dgm:pt modelId="{F88C242A-A807-4087-A038-237BBF593724}">
      <dgm:prSet phldrT="[Text]"/>
      <dgm:spPr/>
      <dgm:t>
        <a:bodyPr/>
        <a:lstStyle/>
        <a:p>
          <a:pPr algn="ctr"/>
          <a:r>
            <a:rPr lang="en-US" dirty="0" smtClean="0"/>
            <a:t>1. ED </a:t>
          </a:r>
          <a:r>
            <a:rPr lang="en-US" b="1" dirty="0" smtClean="0"/>
            <a:t>Endorsement</a:t>
          </a:r>
          <a:r>
            <a:rPr lang="en-US" dirty="0" smtClean="0"/>
            <a:t> and Commitment</a:t>
          </a:r>
        </a:p>
        <a:p>
          <a:pPr algn="ctr"/>
          <a:r>
            <a:rPr lang="en-US" dirty="0" smtClean="0">
              <a:solidFill>
                <a:srgbClr val="2BCAD0"/>
              </a:solidFill>
            </a:rPr>
            <a:t>Q1, March 2021</a:t>
          </a:r>
          <a:endParaRPr lang="en-US" dirty="0"/>
        </a:p>
      </dgm:t>
    </dgm:pt>
    <dgm:pt modelId="{7DBE1D7A-6594-41BD-B8AE-66ABDD0FA360}" type="parTrans" cxnId="{5133FDA0-C830-4DE0-B1F8-E10762C8B98B}">
      <dgm:prSet/>
      <dgm:spPr/>
      <dgm:t>
        <a:bodyPr/>
        <a:lstStyle/>
        <a:p>
          <a:endParaRPr lang="en-US"/>
        </a:p>
      </dgm:t>
    </dgm:pt>
    <dgm:pt modelId="{5C6A361A-F420-4CBA-8763-6796F29AB6EC}" type="sibTrans" cxnId="{5133FDA0-C830-4DE0-B1F8-E10762C8B98B}">
      <dgm:prSet/>
      <dgm:spPr/>
      <dgm:t>
        <a:bodyPr/>
        <a:lstStyle/>
        <a:p>
          <a:endParaRPr lang="en-US"/>
        </a:p>
      </dgm:t>
    </dgm:pt>
    <dgm:pt modelId="{4C739893-9296-4A19-9355-DD6BDA81BC93}">
      <dgm:prSet phldrT="[Text]"/>
      <dgm:spPr/>
      <dgm:t>
        <a:bodyPr/>
        <a:lstStyle/>
        <a:p>
          <a:pPr algn="ctr"/>
          <a:r>
            <a:rPr lang="en-US" dirty="0" smtClean="0"/>
            <a:t>2. DH to designate diverse </a:t>
          </a:r>
          <a:r>
            <a:rPr lang="en-US" b="1" dirty="0" smtClean="0"/>
            <a:t>focal point(s) </a:t>
          </a:r>
        </a:p>
        <a:p>
          <a:pPr algn="ctr"/>
          <a:r>
            <a:rPr lang="en-US" dirty="0" smtClean="0">
              <a:solidFill>
                <a:srgbClr val="63D9DF"/>
              </a:solidFill>
            </a:rPr>
            <a:t>Q2</a:t>
          </a:r>
          <a:endParaRPr lang="en-US" dirty="0">
            <a:solidFill>
              <a:srgbClr val="63D9DF"/>
            </a:solidFill>
          </a:endParaRPr>
        </a:p>
      </dgm:t>
    </dgm:pt>
    <dgm:pt modelId="{3020DEE3-F838-450B-BBC7-B17D124F8BB2}" type="parTrans" cxnId="{D4029587-8711-47F4-A843-E7A609EB563D}">
      <dgm:prSet/>
      <dgm:spPr/>
      <dgm:t>
        <a:bodyPr/>
        <a:lstStyle/>
        <a:p>
          <a:endParaRPr lang="en-US"/>
        </a:p>
      </dgm:t>
    </dgm:pt>
    <dgm:pt modelId="{1F0D19DF-7B02-4882-B09F-34A78DB2139E}" type="sibTrans" cxnId="{D4029587-8711-47F4-A843-E7A609EB563D}">
      <dgm:prSet/>
      <dgm:spPr/>
      <dgm:t>
        <a:bodyPr/>
        <a:lstStyle/>
        <a:p>
          <a:endParaRPr lang="en-US"/>
        </a:p>
      </dgm:t>
    </dgm:pt>
    <dgm:pt modelId="{E0E40D2D-F9E3-4837-AA31-8BE7E73167E2}">
      <dgm:prSet/>
      <dgm:spPr/>
      <dgm:t>
        <a:bodyPr/>
        <a:lstStyle/>
        <a:p>
          <a:pPr algn="ctr"/>
          <a:r>
            <a:rPr lang="en-US" dirty="0" smtClean="0"/>
            <a:t>3. Department - tailored “</a:t>
          </a:r>
          <a:r>
            <a:rPr lang="en-US" b="1" dirty="0" smtClean="0"/>
            <a:t>Fitness plans</a:t>
          </a:r>
          <a:r>
            <a:rPr lang="en-US" dirty="0" smtClean="0"/>
            <a:t>” ready </a:t>
          </a:r>
        </a:p>
        <a:p>
          <a:pPr algn="ctr"/>
          <a:r>
            <a:rPr lang="en-US" dirty="0" smtClean="0">
              <a:solidFill>
                <a:srgbClr val="009599"/>
              </a:solidFill>
            </a:rPr>
            <a:t>Q2 – Q3</a:t>
          </a:r>
        </a:p>
      </dgm:t>
    </dgm:pt>
    <dgm:pt modelId="{74D59085-F7EA-4871-B686-1108BD7E4C63}" type="parTrans" cxnId="{0271CD96-CFAB-4FCF-8EBB-4BFB4B0A86DE}">
      <dgm:prSet/>
      <dgm:spPr/>
      <dgm:t>
        <a:bodyPr/>
        <a:lstStyle/>
        <a:p>
          <a:endParaRPr lang="en-US"/>
        </a:p>
      </dgm:t>
    </dgm:pt>
    <dgm:pt modelId="{CB72DEDF-6D4B-4384-8778-81FA14E3130F}" type="sibTrans" cxnId="{0271CD96-CFAB-4FCF-8EBB-4BFB4B0A86DE}">
      <dgm:prSet/>
      <dgm:spPr/>
      <dgm:t>
        <a:bodyPr/>
        <a:lstStyle/>
        <a:p>
          <a:endParaRPr lang="en-US"/>
        </a:p>
      </dgm:t>
    </dgm:pt>
    <dgm:pt modelId="{201E09A3-2E6B-4FB5-8021-50A6CFE479B7}">
      <dgm:prSet phldrT="[Text]"/>
      <dgm:spPr/>
      <dgm:t>
        <a:bodyPr/>
        <a:lstStyle/>
        <a:p>
          <a:pPr algn="ctr"/>
          <a:r>
            <a:rPr lang="en-US" dirty="0" smtClean="0"/>
            <a:t>4. IR &amp; HR: 25 by ’25 </a:t>
          </a:r>
          <a:r>
            <a:rPr lang="en-US" b="1" dirty="0" err="1" smtClean="0"/>
            <a:t>Comms</a:t>
          </a:r>
          <a:r>
            <a:rPr lang="en-US" dirty="0" smtClean="0"/>
            <a:t> Strategy</a:t>
          </a:r>
        </a:p>
        <a:p>
          <a:pPr algn="ctr"/>
          <a:r>
            <a:rPr lang="en-US" dirty="0" smtClean="0">
              <a:solidFill>
                <a:srgbClr val="009599"/>
              </a:solidFill>
            </a:rPr>
            <a:t>Q2 - Q3</a:t>
          </a:r>
          <a:r>
            <a:rPr lang="en-US" dirty="0" smtClean="0"/>
            <a:t> </a:t>
          </a:r>
          <a:endParaRPr lang="en-US" dirty="0">
            <a:solidFill>
              <a:schemeClr val="bg1"/>
            </a:solidFill>
          </a:endParaRPr>
        </a:p>
      </dgm:t>
    </dgm:pt>
    <dgm:pt modelId="{A130B2F8-4BCA-4D04-80C9-EF15F7A70692}" type="parTrans" cxnId="{7CC837EA-F3EE-4730-A78F-2C9C1EAC6270}">
      <dgm:prSet/>
      <dgm:spPr/>
      <dgm:t>
        <a:bodyPr/>
        <a:lstStyle/>
        <a:p>
          <a:endParaRPr lang="en-US"/>
        </a:p>
      </dgm:t>
    </dgm:pt>
    <dgm:pt modelId="{F26BB74F-53BD-46A7-B8B2-F1723AE5CD1B}" type="sibTrans" cxnId="{7CC837EA-F3EE-4730-A78F-2C9C1EAC6270}">
      <dgm:prSet/>
      <dgm:spPr/>
      <dgm:t>
        <a:bodyPr/>
        <a:lstStyle/>
        <a:p>
          <a:endParaRPr lang="en-US"/>
        </a:p>
      </dgm:t>
    </dgm:pt>
    <dgm:pt modelId="{BAAD6B57-DE98-42D4-A9FC-BAEEEB406B5C}">
      <dgm:prSet phldrT="[Text]"/>
      <dgm:spPr/>
      <dgm:t>
        <a:bodyPr/>
        <a:lstStyle/>
        <a:p>
          <a:pPr algn="ctr"/>
          <a:r>
            <a:rPr lang="en-US" dirty="0" smtClean="0">
              <a:solidFill>
                <a:schemeClr val="bg1"/>
              </a:solidFill>
            </a:rPr>
            <a:t>5. Regular </a:t>
          </a:r>
          <a:r>
            <a:rPr lang="en-US" b="1" dirty="0" smtClean="0">
              <a:solidFill>
                <a:schemeClr val="bg1"/>
              </a:solidFill>
            </a:rPr>
            <a:t>reporting</a:t>
          </a:r>
          <a:r>
            <a:rPr lang="en-US" dirty="0" smtClean="0">
              <a:solidFill>
                <a:schemeClr val="bg1"/>
              </a:solidFill>
            </a:rPr>
            <a:t>, adjusting, &amp; engage the </a:t>
          </a:r>
          <a:r>
            <a:rPr lang="en-US" b="1" dirty="0" smtClean="0">
              <a:solidFill>
                <a:schemeClr val="bg1"/>
              </a:solidFill>
            </a:rPr>
            <a:t>Experiments</a:t>
          </a:r>
          <a:r>
            <a:rPr lang="en-US" dirty="0" smtClean="0">
              <a:solidFill>
                <a:schemeClr val="bg1"/>
              </a:solidFill>
            </a:rPr>
            <a:t> </a:t>
          </a:r>
        </a:p>
        <a:p>
          <a:pPr algn="ctr"/>
          <a:r>
            <a:rPr lang="en-US" dirty="0" smtClean="0">
              <a:solidFill>
                <a:schemeClr val="bg1"/>
              </a:solidFill>
            </a:rPr>
            <a:t>2021 to 2025</a:t>
          </a:r>
          <a:endParaRPr lang="en-US" dirty="0">
            <a:solidFill>
              <a:schemeClr val="bg1"/>
            </a:solidFill>
          </a:endParaRPr>
        </a:p>
      </dgm:t>
    </dgm:pt>
    <dgm:pt modelId="{592AD32A-25F8-4941-86F8-DB45DBA78E41}" type="parTrans" cxnId="{344D7BC4-3CE1-4585-ABBC-02F50AB18D88}">
      <dgm:prSet/>
      <dgm:spPr/>
      <dgm:t>
        <a:bodyPr/>
        <a:lstStyle/>
        <a:p>
          <a:endParaRPr lang="en-US"/>
        </a:p>
      </dgm:t>
    </dgm:pt>
    <dgm:pt modelId="{A32C65E5-F8C4-4431-9C9F-BD04A9128587}" type="sibTrans" cxnId="{344D7BC4-3CE1-4585-ABBC-02F50AB18D88}">
      <dgm:prSet/>
      <dgm:spPr/>
      <dgm:t>
        <a:bodyPr/>
        <a:lstStyle/>
        <a:p>
          <a:endParaRPr lang="en-US"/>
        </a:p>
      </dgm:t>
    </dgm:pt>
    <dgm:pt modelId="{D0C67AF4-F084-49FD-9F91-D677C9F12F4D}" type="pres">
      <dgm:prSet presAssocID="{3F737DBC-136C-4039-BD52-B1F3042663A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8F93F1C-9664-416B-BB90-34682299AC9D}" type="pres">
      <dgm:prSet presAssocID="{F88C242A-A807-4087-A038-237BBF593724}" presName="parentText" presStyleLbl="node1" presStyleIdx="0" presStyleCnt="5" custLinFactNeighborX="-1980" custLinFactNeighborY="4727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1EDD7F-B605-4A5C-8303-0F6750F744F4}" type="pres">
      <dgm:prSet presAssocID="{5C6A361A-F420-4CBA-8763-6796F29AB6EC}" presName="spacer" presStyleCnt="0"/>
      <dgm:spPr/>
    </dgm:pt>
    <dgm:pt modelId="{690011F0-CC51-49B6-B190-89CF043D3013}" type="pres">
      <dgm:prSet presAssocID="{4C739893-9296-4A19-9355-DD6BDA81BC93}" presName="parentText" presStyleLbl="node1" presStyleIdx="1" presStyleCnt="5" custLinFactNeighborX="-1485" custLinFactNeighborY="1894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DDA232-E4C1-40FA-BB7F-B4E96C037E2F}" type="pres">
      <dgm:prSet presAssocID="{1F0D19DF-7B02-4882-B09F-34A78DB2139E}" presName="spacer" presStyleCnt="0"/>
      <dgm:spPr/>
    </dgm:pt>
    <dgm:pt modelId="{4AF03583-AE1F-4426-9FF5-452194243258}" type="pres">
      <dgm:prSet presAssocID="{E0E40D2D-F9E3-4837-AA31-8BE7E73167E2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020C35-64AC-4EE3-A98D-2213FC0CFD8B}" type="pres">
      <dgm:prSet presAssocID="{CB72DEDF-6D4B-4384-8778-81FA14E3130F}" presName="spacer" presStyleCnt="0"/>
      <dgm:spPr/>
    </dgm:pt>
    <dgm:pt modelId="{57298328-EF2D-430D-8BBC-8ED1D2A73E1C}" type="pres">
      <dgm:prSet presAssocID="{201E09A3-2E6B-4FB5-8021-50A6CFE479B7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B5A02B-4D50-49CE-8D84-E8486279B7CC}" type="pres">
      <dgm:prSet presAssocID="{F26BB74F-53BD-46A7-B8B2-F1723AE5CD1B}" presName="spacer" presStyleCnt="0"/>
      <dgm:spPr/>
    </dgm:pt>
    <dgm:pt modelId="{9868B175-7569-4F12-AD27-BF7959A76B3B}" type="pres">
      <dgm:prSet presAssocID="{BAAD6B57-DE98-42D4-A9FC-BAEEEB406B5C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271CD96-CFAB-4FCF-8EBB-4BFB4B0A86DE}" srcId="{3F737DBC-136C-4039-BD52-B1F3042663A6}" destId="{E0E40D2D-F9E3-4837-AA31-8BE7E73167E2}" srcOrd="2" destOrd="0" parTransId="{74D59085-F7EA-4871-B686-1108BD7E4C63}" sibTransId="{CB72DEDF-6D4B-4384-8778-81FA14E3130F}"/>
    <dgm:cxn modelId="{FF10ED06-3E21-42C2-86F3-2A4EC01C2F09}" type="presOf" srcId="{201E09A3-2E6B-4FB5-8021-50A6CFE479B7}" destId="{57298328-EF2D-430D-8BBC-8ED1D2A73E1C}" srcOrd="0" destOrd="0" presId="urn:microsoft.com/office/officeart/2005/8/layout/vList2"/>
    <dgm:cxn modelId="{344D7BC4-3CE1-4585-ABBC-02F50AB18D88}" srcId="{3F737DBC-136C-4039-BD52-B1F3042663A6}" destId="{BAAD6B57-DE98-42D4-A9FC-BAEEEB406B5C}" srcOrd="4" destOrd="0" parTransId="{592AD32A-25F8-4941-86F8-DB45DBA78E41}" sibTransId="{A32C65E5-F8C4-4431-9C9F-BD04A9128587}"/>
    <dgm:cxn modelId="{E81947C1-A8C4-404D-B8B4-801AB7068518}" type="presOf" srcId="{4C739893-9296-4A19-9355-DD6BDA81BC93}" destId="{690011F0-CC51-49B6-B190-89CF043D3013}" srcOrd="0" destOrd="0" presId="urn:microsoft.com/office/officeart/2005/8/layout/vList2"/>
    <dgm:cxn modelId="{7CC837EA-F3EE-4730-A78F-2C9C1EAC6270}" srcId="{3F737DBC-136C-4039-BD52-B1F3042663A6}" destId="{201E09A3-2E6B-4FB5-8021-50A6CFE479B7}" srcOrd="3" destOrd="0" parTransId="{A130B2F8-4BCA-4D04-80C9-EF15F7A70692}" sibTransId="{F26BB74F-53BD-46A7-B8B2-F1723AE5CD1B}"/>
    <dgm:cxn modelId="{E7D7F0C5-97FB-4C33-B5DA-C35263CC0C5A}" type="presOf" srcId="{BAAD6B57-DE98-42D4-A9FC-BAEEEB406B5C}" destId="{9868B175-7569-4F12-AD27-BF7959A76B3B}" srcOrd="0" destOrd="0" presId="urn:microsoft.com/office/officeart/2005/8/layout/vList2"/>
    <dgm:cxn modelId="{D6E4FBFD-0F84-4170-B8AA-1CF69C69C24B}" type="presOf" srcId="{F88C242A-A807-4087-A038-237BBF593724}" destId="{C8F93F1C-9664-416B-BB90-34682299AC9D}" srcOrd="0" destOrd="0" presId="urn:microsoft.com/office/officeart/2005/8/layout/vList2"/>
    <dgm:cxn modelId="{5133FDA0-C830-4DE0-B1F8-E10762C8B98B}" srcId="{3F737DBC-136C-4039-BD52-B1F3042663A6}" destId="{F88C242A-A807-4087-A038-237BBF593724}" srcOrd="0" destOrd="0" parTransId="{7DBE1D7A-6594-41BD-B8AE-66ABDD0FA360}" sibTransId="{5C6A361A-F420-4CBA-8763-6796F29AB6EC}"/>
    <dgm:cxn modelId="{794927E1-F89E-45D3-AE6C-3DD941AA5974}" type="presOf" srcId="{E0E40D2D-F9E3-4837-AA31-8BE7E73167E2}" destId="{4AF03583-AE1F-4426-9FF5-452194243258}" srcOrd="0" destOrd="0" presId="urn:microsoft.com/office/officeart/2005/8/layout/vList2"/>
    <dgm:cxn modelId="{A6C090EB-5108-4794-8B23-0584DFD81366}" type="presOf" srcId="{3F737DBC-136C-4039-BD52-B1F3042663A6}" destId="{D0C67AF4-F084-49FD-9F91-D677C9F12F4D}" srcOrd="0" destOrd="0" presId="urn:microsoft.com/office/officeart/2005/8/layout/vList2"/>
    <dgm:cxn modelId="{D4029587-8711-47F4-A843-E7A609EB563D}" srcId="{3F737DBC-136C-4039-BD52-B1F3042663A6}" destId="{4C739893-9296-4A19-9355-DD6BDA81BC93}" srcOrd="1" destOrd="0" parTransId="{3020DEE3-F838-450B-BBC7-B17D124F8BB2}" sibTransId="{1F0D19DF-7B02-4882-B09F-34A78DB2139E}"/>
    <dgm:cxn modelId="{A805BAFC-8E1F-4876-B757-3B33F21E55EC}" type="presParOf" srcId="{D0C67AF4-F084-49FD-9F91-D677C9F12F4D}" destId="{C8F93F1C-9664-416B-BB90-34682299AC9D}" srcOrd="0" destOrd="0" presId="urn:microsoft.com/office/officeart/2005/8/layout/vList2"/>
    <dgm:cxn modelId="{1A11BF12-7B18-4B1A-8EB6-3D7E258652E8}" type="presParOf" srcId="{D0C67AF4-F084-49FD-9F91-D677C9F12F4D}" destId="{911EDD7F-B605-4A5C-8303-0F6750F744F4}" srcOrd="1" destOrd="0" presId="urn:microsoft.com/office/officeart/2005/8/layout/vList2"/>
    <dgm:cxn modelId="{4D1D7B07-E365-444A-944F-707B1980D2A1}" type="presParOf" srcId="{D0C67AF4-F084-49FD-9F91-D677C9F12F4D}" destId="{690011F0-CC51-49B6-B190-89CF043D3013}" srcOrd="2" destOrd="0" presId="urn:microsoft.com/office/officeart/2005/8/layout/vList2"/>
    <dgm:cxn modelId="{536206DE-5528-451F-B308-5F9920BD15EA}" type="presParOf" srcId="{D0C67AF4-F084-49FD-9F91-D677C9F12F4D}" destId="{53DDA232-E4C1-40FA-BB7F-B4E96C037E2F}" srcOrd="3" destOrd="0" presId="urn:microsoft.com/office/officeart/2005/8/layout/vList2"/>
    <dgm:cxn modelId="{66BEC9EA-8B1E-4579-9750-5237CFF97408}" type="presParOf" srcId="{D0C67AF4-F084-49FD-9F91-D677C9F12F4D}" destId="{4AF03583-AE1F-4426-9FF5-452194243258}" srcOrd="4" destOrd="0" presId="urn:microsoft.com/office/officeart/2005/8/layout/vList2"/>
    <dgm:cxn modelId="{42112992-129D-4587-A44B-3B078C0265A4}" type="presParOf" srcId="{D0C67AF4-F084-49FD-9F91-D677C9F12F4D}" destId="{D4020C35-64AC-4EE3-A98D-2213FC0CFD8B}" srcOrd="5" destOrd="0" presId="urn:microsoft.com/office/officeart/2005/8/layout/vList2"/>
    <dgm:cxn modelId="{4BAC0930-F336-419A-9292-73A685728CCC}" type="presParOf" srcId="{D0C67AF4-F084-49FD-9F91-D677C9F12F4D}" destId="{57298328-EF2D-430D-8BBC-8ED1D2A73E1C}" srcOrd="6" destOrd="0" presId="urn:microsoft.com/office/officeart/2005/8/layout/vList2"/>
    <dgm:cxn modelId="{02B164A1-9FA7-4CD5-8189-66BCFFE7F85D}" type="presParOf" srcId="{D0C67AF4-F084-49FD-9F91-D677C9F12F4D}" destId="{F9B5A02B-4D50-49CE-8D84-E8486279B7CC}" srcOrd="7" destOrd="0" presId="urn:microsoft.com/office/officeart/2005/8/layout/vList2"/>
    <dgm:cxn modelId="{A0231538-921F-4968-BE6C-AD07A10C41EB}" type="presParOf" srcId="{D0C67AF4-F084-49FD-9F91-D677C9F12F4D}" destId="{9868B175-7569-4F12-AD27-BF7959A76B3B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F15066-3F14-4B12-99B1-8EBFFE9ACFC2}">
      <dsp:nvSpPr>
        <dsp:cNvPr id="0" name=""/>
        <dsp:cNvSpPr/>
      </dsp:nvSpPr>
      <dsp:spPr>
        <a:xfrm>
          <a:off x="-5515437" y="-844439"/>
          <a:ext cx="6567018" cy="6567018"/>
        </a:xfrm>
        <a:prstGeom prst="blockArc">
          <a:avLst>
            <a:gd name="adj1" fmla="val 18900000"/>
            <a:gd name="adj2" fmla="val 2700000"/>
            <a:gd name="adj3" fmla="val 329"/>
          </a:avLst>
        </a:prstGeom>
        <a:noFill/>
        <a:ln w="12700" cap="flat" cmpd="sng" algn="ctr">
          <a:solidFill>
            <a:schemeClr val="accent4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6935591-B210-4C6D-9065-196E82BEDD5E}">
      <dsp:nvSpPr>
        <dsp:cNvPr id="0" name=""/>
        <dsp:cNvSpPr/>
      </dsp:nvSpPr>
      <dsp:spPr>
        <a:xfrm>
          <a:off x="423673" y="314728"/>
          <a:ext cx="8473185" cy="609962"/>
        </a:xfrm>
        <a:prstGeom prst="rect">
          <a:avLst/>
        </a:prstGeom>
        <a:solidFill>
          <a:schemeClr val="accent4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4158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Targets accelerate the process</a:t>
          </a:r>
          <a:endParaRPr lang="en-US" sz="2800" kern="1200" dirty="0"/>
        </a:p>
      </dsp:txBody>
      <dsp:txXfrm>
        <a:off x="423673" y="314728"/>
        <a:ext cx="8473185" cy="609962"/>
      </dsp:txXfrm>
    </dsp:sp>
    <dsp:sp modelId="{99D1D64B-473E-4F77-AAA9-468B96209006}">
      <dsp:nvSpPr>
        <dsp:cNvPr id="0" name=""/>
        <dsp:cNvSpPr/>
      </dsp:nvSpPr>
      <dsp:spPr>
        <a:xfrm>
          <a:off x="78543" y="228540"/>
          <a:ext cx="762453" cy="76245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D1B7235-E5B9-460C-BAD1-F1C8E1899B58}">
      <dsp:nvSpPr>
        <dsp:cNvPr id="0" name=""/>
        <dsp:cNvSpPr/>
      </dsp:nvSpPr>
      <dsp:spPr>
        <a:xfrm>
          <a:off x="896850" y="1219437"/>
          <a:ext cx="8036104" cy="609962"/>
        </a:xfrm>
        <a:prstGeom prst="rect">
          <a:avLst/>
        </a:prstGeom>
        <a:solidFill>
          <a:schemeClr val="accent4">
            <a:shade val="80000"/>
            <a:hueOff val="17785"/>
            <a:satOff val="-17063"/>
            <a:lumOff val="961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4158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Leadership-led </a:t>
          </a:r>
          <a:endParaRPr lang="en-US" sz="2800" kern="1200" dirty="0"/>
        </a:p>
      </dsp:txBody>
      <dsp:txXfrm>
        <a:off x="896850" y="1219437"/>
        <a:ext cx="8036104" cy="609962"/>
      </dsp:txXfrm>
    </dsp:sp>
    <dsp:sp modelId="{C56B5C38-620F-4B39-95FE-6AF521FC09E0}">
      <dsp:nvSpPr>
        <dsp:cNvPr id="0" name=""/>
        <dsp:cNvSpPr/>
      </dsp:nvSpPr>
      <dsp:spPr>
        <a:xfrm>
          <a:off x="515624" y="1143191"/>
          <a:ext cx="762453" cy="76245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shade val="80000"/>
              <a:hueOff val="17785"/>
              <a:satOff val="-17063"/>
              <a:lumOff val="961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D90758F-FB7E-47D8-B4CD-5547B9383254}">
      <dsp:nvSpPr>
        <dsp:cNvPr id="0" name=""/>
        <dsp:cNvSpPr/>
      </dsp:nvSpPr>
      <dsp:spPr>
        <a:xfrm>
          <a:off x="1030999" y="2134088"/>
          <a:ext cx="7901955" cy="609962"/>
        </a:xfrm>
        <a:prstGeom prst="rect">
          <a:avLst/>
        </a:prstGeom>
        <a:solidFill>
          <a:schemeClr val="accent4">
            <a:shade val="80000"/>
            <a:hueOff val="35571"/>
            <a:satOff val="-34126"/>
            <a:lumOff val="1923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4158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Measured CERN-wide, collaborative</a:t>
          </a:r>
          <a:endParaRPr lang="en-US" sz="2800" kern="1200" dirty="0"/>
        </a:p>
      </dsp:txBody>
      <dsp:txXfrm>
        <a:off x="1030999" y="2134088"/>
        <a:ext cx="7901955" cy="609962"/>
      </dsp:txXfrm>
    </dsp:sp>
    <dsp:sp modelId="{6D01B24F-0A84-442F-9DBC-F18F7D6D9AAF}">
      <dsp:nvSpPr>
        <dsp:cNvPr id="0" name=""/>
        <dsp:cNvSpPr/>
      </dsp:nvSpPr>
      <dsp:spPr>
        <a:xfrm>
          <a:off x="649773" y="2057842"/>
          <a:ext cx="762453" cy="76245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shade val="80000"/>
              <a:hueOff val="35571"/>
              <a:satOff val="-34126"/>
              <a:lumOff val="1923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2CF5DB9-6FAF-48CE-8C7E-BBA6E38FE2B2}">
      <dsp:nvSpPr>
        <dsp:cNvPr id="0" name=""/>
        <dsp:cNvSpPr/>
      </dsp:nvSpPr>
      <dsp:spPr>
        <a:xfrm>
          <a:off x="896850" y="3048739"/>
          <a:ext cx="8036104" cy="609962"/>
        </a:xfrm>
        <a:prstGeom prst="rect">
          <a:avLst/>
        </a:prstGeom>
        <a:solidFill>
          <a:schemeClr val="accent4">
            <a:shade val="80000"/>
            <a:hueOff val="53356"/>
            <a:satOff val="-51189"/>
            <a:lumOff val="2884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4158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“Excellence” and diversity are not mutually exclusive</a:t>
          </a:r>
          <a:endParaRPr lang="en-US" sz="2400" kern="1200" dirty="0"/>
        </a:p>
      </dsp:txBody>
      <dsp:txXfrm>
        <a:off x="896850" y="3048739"/>
        <a:ext cx="8036104" cy="609962"/>
      </dsp:txXfrm>
    </dsp:sp>
    <dsp:sp modelId="{EC433458-DF58-47B1-8358-8EEBB16295F9}">
      <dsp:nvSpPr>
        <dsp:cNvPr id="0" name=""/>
        <dsp:cNvSpPr/>
      </dsp:nvSpPr>
      <dsp:spPr>
        <a:xfrm>
          <a:off x="515624" y="2972493"/>
          <a:ext cx="762453" cy="76245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shade val="80000"/>
              <a:hueOff val="53356"/>
              <a:satOff val="-51189"/>
              <a:lumOff val="2884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6F22C2-1C76-43BE-8E23-54483D19690A}">
      <dsp:nvSpPr>
        <dsp:cNvPr id="0" name=""/>
        <dsp:cNvSpPr/>
      </dsp:nvSpPr>
      <dsp:spPr>
        <a:xfrm>
          <a:off x="459769" y="3963390"/>
          <a:ext cx="8473185" cy="609962"/>
        </a:xfrm>
        <a:prstGeom prst="rect">
          <a:avLst/>
        </a:prstGeom>
        <a:solidFill>
          <a:schemeClr val="accent4">
            <a:shade val="80000"/>
            <a:hueOff val="71141"/>
            <a:satOff val="-68252"/>
            <a:lumOff val="384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4158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Any measured improvement = success</a:t>
          </a:r>
          <a:endParaRPr lang="en-US" sz="2800" kern="1200" dirty="0"/>
        </a:p>
      </dsp:txBody>
      <dsp:txXfrm>
        <a:off x="459769" y="3963390"/>
        <a:ext cx="8473185" cy="609962"/>
      </dsp:txXfrm>
    </dsp:sp>
    <dsp:sp modelId="{381367B3-AA2A-4A58-9B38-9B1DD3FBD9F8}">
      <dsp:nvSpPr>
        <dsp:cNvPr id="0" name=""/>
        <dsp:cNvSpPr/>
      </dsp:nvSpPr>
      <dsp:spPr>
        <a:xfrm>
          <a:off x="78543" y="3887145"/>
          <a:ext cx="762453" cy="76245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shade val="80000"/>
              <a:hueOff val="71141"/>
              <a:satOff val="-68252"/>
              <a:lumOff val="3846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F93F1C-9664-416B-BB90-34682299AC9D}">
      <dsp:nvSpPr>
        <dsp:cNvPr id="0" name=""/>
        <dsp:cNvSpPr/>
      </dsp:nvSpPr>
      <dsp:spPr>
        <a:xfrm>
          <a:off x="0" y="157900"/>
          <a:ext cx="5544616" cy="988905"/>
        </a:xfrm>
        <a:prstGeom prst="roundRect">
          <a:avLst/>
        </a:prstGeom>
        <a:solidFill>
          <a:schemeClr val="accent4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1. ED </a:t>
          </a:r>
          <a:r>
            <a:rPr lang="en-US" sz="1700" b="1" kern="1200" dirty="0" smtClean="0"/>
            <a:t>Endorsement</a:t>
          </a:r>
          <a:r>
            <a:rPr lang="en-US" sz="1700" kern="1200" dirty="0" smtClean="0"/>
            <a:t> and Commitment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solidFill>
                <a:srgbClr val="2BCAD0"/>
              </a:solidFill>
            </a:rPr>
            <a:t>Q1, March 2021</a:t>
          </a:r>
          <a:endParaRPr lang="en-US" sz="1700" kern="1200" dirty="0"/>
        </a:p>
      </dsp:txBody>
      <dsp:txXfrm>
        <a:off x="48274" y="206174"/>
        <a:ext cx="5448068" cy="892357"/>
      </dsp:txXfrm>
    </dsp:sp>
    <dsp:sp modelId="{690011F0-CC51-49B6-B190-89CF043D3013}">
      <dsp:nvSpPr>
        <dsp:cNvPr id="0" name=""/>
        <dsp:cNvSpPr/>
      </dsp:nvSpPr>
      <dsp:spPr>
        <a:xfrm>
          <a:off x="0" y="1181897"/>
          <a:ext cx="5544616" cy="988905"/>
        </a:xfrm>
        <a:prstGeom prst="roundRect">
          <a:avLst/>
        </a:prstGeom>
        <a:solidFill>
          <a:schemeClr val="accent4">
            <a:shade val="80000"/>
            <a:hueOff val="17785"/>
            <a:satOff val="-17063"/>
            <a:lumOff val="961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2. DH to designate diverse </a:t>
          </a:r>
          <a:r>
            <a:rPr lang="en-US" sz="1700" b="1" kern="1200" dirty="0" smtClean="0"/>
            <a:t>focal point(s) 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solidFill>
                <a:srgbClr val="63D9DF"/>
              </a:solidFill>
            </a:rPr>
            <a:t>Q2</a:t>
          </a:r>
          <a:endParaRPr lang="en-US" sz="1700" kern="1200" dirty="0">
            <a:solidFill>
              <a:srgbClr val="63D9DF"/>
            </a:solidFill>
          </a:endParaRPr>
        </a:p>
      </dsp:txBody>
      <dsp:txXfrm>
        <a:off x="48274" y="1230171"/>
        <a:ext cx="5448068" cy="892357"/>
      </dsp:txXfrm>
    </dsp:sp>
    <dsp:sp modelId="{4AF03583-AE1F-4426-9FF5-452194243258}">
      <dsp:nvSpPr>
        <dsp:cNvPr id="0" name=""/>
        <dsp:cNvSpPr/>
      </dsp:nvSpPr>
      <dsp:spPr>
        <a:xfrm>
          <a:off x="0" y="2210486"/>
          <a:ext cx="5544616" cy="988905"/>
        </a:xfrm>
        <a:prstGeom prst="roundRect">
          <a:avLst/>
        </a:prstGeom>
        <a:solidFill>
          <a:schemeClr val="accent4">
            <a:shade val="80000"/>
            <a:hueOff val="35571"/>
            <a:satOff val="-34126"/>
            <a:lumOff val="1923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3. Department - tailored “</a:t>
          </a:r>
          <a:r>
            <a:rPr lang="en-US" sz="1700" b="1" kern="1200" dirty="0" smtClean="0"/>
            <a:t>Fitness plans</a:t>
          </a:r>
          <a:r>
            <a:rPr lang="en-US" sz="1700" kern="1200" dirty="0" smtClean="0"/>
            <a:t>” ready 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solidFill>
                <a:srgbClr val="009599"/>
              </a:solidFill>
            </a:rPr>
            <a:t>Q2 – Q3</a:t>
          </a:r>
        </a:p>
      </dsp:txBody>
      <dsp:txXfrm>
        <a:off x="48274" y="2258760"/>
        <a:ext cx="5448068" cy="892357"/>
      </dsp:txXfrm>
    </dsp:sp>
    <dsp:sp modelId="{57298328-EF2D-430D-8BBC-8ED1D2A73E1C}">
      <dsp:nvSpPr>
        <dsp:cNvPr id="0" name=""/>
        <dsp:cNvSpPr/>
      </dsp:nvSpPr>
      <dsp:spPr>
        <a:xfrm>
          <a:off x="0" y="3248352"/>
          <a:ext cx="5544616" cy="988905"/>
        </a:xfrm>
        <a:prstGeom prst="roundRect">
          <a:avLst/>
        </a:prstGeom>
        <a:solidFill>
          <a:schemeClr val="accent4">
            <a:shade val="80000"/>
            <a:hueOff val="53356"/>
            <a:satOff val="-51189"/>
            <a:lumOff val="2884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4. IR &amp; HR: 25 by ’25 </a:t>
          </a:r>
          <a:r>
            <a:rPr lang="en-US" sz="1700" b="1" kern="1200" dirty="0" err="1" smtClean="0"/>
            <a:t>Comms</a:t>
          </a:r>
          <a:r>
            <a:rPr lang="en-US" sz="1700" kern="1200" dirty="0" smtClean="0"/>
            <a:t> Strategy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solidFill>
                <a:srgbClr val="009599"/>
              </a:solidFill>
            </a:rPr>
            <a:t>Q2 - Q3</a:t>
          </a:r>
          <a:r>
            <a:rPr lang="en-US" sz="1700" kern="1200" dirty="0" smtClean="0"/>
            <a:t> </a:t>
          </a:r>
          <a:endParaRPr lang="en-US" sz="1700" kern="1200" dirty="0">
            <a:solidFill>
              <a:schemeClr val="bg1"/>
            </a:solidFill>
          </a:endParaRPr>
        </a:p>
      </dsp:txBody>
      <dsp:txXfrm>
        <a:off x="48274" y="3296626"/>
        <a:ext cx="5448068" cy="892357"/>
      </dsp:txXfrm>
    </dsp:sp>
    <dsp:sp modelId="{9868B175-7569-4F12-AD27-BF7959A76B3B}">
      <dsp:nvSpPr>
        <dsp:cNvPr id="0" name=""/>
        <dsp:cNvSpPr/>
      </dsp:nvSpPr>
      <dsp:spPr>
        <a:xfrm>
          <a:off x="0" y="4286218"/>
          <a:ext cx="5544616" cy="988905"/>
        </a:xfrm>
        <a:prstGeom prst="roundRect">
          <a:avLst/>
        </a:prstGeom>
        <a:solidFill>
          <a:schemeClr val="accent4">
            <a:shade val="80000"/>
            <a:hueOff val="71141"/>
            <a:satOff val="-68252"/>
            <a:lumOff val="384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solidFill>
                <a:schemeClr val="bg1"/>
              </a:solidFill>
            </a:rPr>
            <a:t>5. Regular </a:t>
          </a:r>
          <a:r>
            <a:rPr lang="en-US" sz="1700" b="1" kern="1200" dirty="0" smtClean="0">
              <a:solidFill>
                <a:schemeClr val="bg1"/>
              </a:solidFill>
            </a:rPr>
            <a:t>reporting</a:t>
          </a:r>
          <a:r>
            <a:rPr lang="en-US" sz="1700" kern="1200" dirty="0" smtClean="0">
              <a:solidFill>
                <a:schemeClr val="bg1"/>
              </a:solidFill>
            </a:rPr>
            <a:t>, adjusting, &amp; engage the </a:t>
          </a:r>
          <a:r>
            <a:rPr lang="en-US" sz="1700" b="1" kern="1200" dirty="0" smtClean="0">
              <a:solidFill>
                <a:schemeClr val="bg1"/>
              </a:solidFill>
            </a:rPr>
            <a:t>Experiments</a:t>
          </a:r>
          <a:r>
            <a:rPr lang="en-US" sz="1700" kern="1200" dirty="0" smtClean="0">
              <a:solidFill>
                <a:schemeClr val="bg1"/>
              </a:solidFill>
            </a:rPr>
            <a:t> 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solidFill>
                <a:schemeClr val="bg1"/>
              </a:solidFill>
            </a:rPr>
            <a:t>2021 to 2025</a:t>
          </a:r>
          <a:endParaRPr lang="en-US" sz="1700" kern="1200" dirty="0">
            <a:solidFill>
              <a:schemeClr val="bg1"/>
            </a:solidFill>
          </a:endParaRPr>
        </a:p>
      </dsp:txBody>
      <dsp:txXfrm>
        <a:off x="48274" y="4334492"/>
        <a:ext cx="5448068" cy="8923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diversity-and-inclusion.web.cern.ch/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diversity-and-inclusion.web.cern.ch/anti-harassment" TargetMode="External"/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>
                <a:hlinkClick r:id="rId3"/>
              </a:rPr>
              <a:t>https://diversity-and-inclusion.web.cern.ch/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7550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b="1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2331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baseline="0" dirty="0" smtClean="0">
              <a:sym typeface="Wingdings" panose="05000000000000000000" pitchFamily="2" charset="2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95520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baseline="0" dirty="0" smtClean="0">
                <a:solidFill>
                  <a:schemeClr val="bg1"/>
                </a:solidFill>
              </a:rPr>
              <a:t>4 TBA including HR. (-DG unit)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4327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32741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dirty="0" smtClean="0"/>
              <a:t>Barriers: D&amp;I Reporting,</a:t>
            </a:r>
            <a:r>
              <a:rPr lang="en-US" sz="1200" b="0" baseline="0" dirty="0" smtClean="0"/>
              <a:t> bring the activists to the table</a:t>
            </a:r>
            <a:endParaRPr lang="en-US" sz="1200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42713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1324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19312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9605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solidFill>
                <a:srgbClr val="00206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9781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>
                <a:hlinkClick r:id="rId3"/>
              </a:rPr>
              <a:t>https://diversity-and-inclusion.web.cern.ch/anti-harassment</a:t>
            </a:r>
            <a:endParaRPr lang="en-US" sz="1200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7469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30164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solidFill>
                <a:srgbClr val="00206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19454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49032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85337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2558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2506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B3D4C81-F64F-40E0-88B7-EA16181E7505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>
            <a:normAutofit/>
          </a:bodyPr>
          <a:lstStyle/>
          <a:p>
            <a:pPr eaLnBrk="1" hangingPunct="1">
              <a:buFontTx/>
              <a:buNone/>
            </a:pPr>
            <a:endParaRPr lang="fr-FR" sz="1000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3319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6016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4197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 smtClean="0"/>
              <a:t>We have an</a:t>
            </a:r>
            <a:r>
              <a:rPr lang="en-US" sz="1200" baseline="0" dirty="0" smtClean="0"/>
              <a:t> a</a:t>
            </a:r>
            <a:r>
              <a:rPr lang="en-US" sz="1200" dirty="0" smtClean="0"/>
              <a:t>dvisory role within</a:t>
            </a:r>
            <a:r>
              <a:rPr lang="en-US" sz="1200" baseline="0" dirty="0" smtClean="0"/>
              <a:t> the Organization</a:t>
            </a:r>
            <a:endParaRPr lang="en-US" sz="1200" dirty="0" smtClean="0"/>
          </a:p>
          <a:p>
            <a:endParaRPr lang="en-US" sz="1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7263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335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Having a gender equality plan (GEP) is now an eligibility criterion for participation in Horizon Europe projects, applicable to all public research organisations.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dirty="0" smtClean="0">
                <a:solidFill>
                  <a:schemeClr val="accent6">
                    <a:lumMod val="90000"/>
                    <a:lumOff val="10000"/>
                  </a:schemeClr>
                </a:solidFill>
              </a:rPr>
              <a:t>Diversity ranked No.1 workplace attribute in the</a:t>
            </a:r>
            <a:r>
              <a:rPr lang="en-US" sz="1200" baseline="0" dirty="0" smtClean="0">
                <a:solidFill>
                  <a:schemeClr val="accent6">
                    <a:lumMod val="90000"/>
                    <a:lumOff val="10000"/>
                  </a:schemeClr>
                </a:solidFill>
              </a:rPr>
              <a:t> 2019 </a:t>
            </a:r>
            <a:r>
              <a:rPr lang="en-US" sz="1200" dirty="0" smtClean="0">
                <a:solidFill>
                  <a:schemeClr val="accent6">
                    <a:lumMod val="90000"/>
                    <a:lumOff val="10000"/>
                  </a:schemeClr>
                </a:solidFill>
              </a:rPr>
              <a:t>Staff Survey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1594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8108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5/18/2021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 smtClean="0"/>
              <a:t>Edit Master text styles</a:t>
            </a:r>
          </a:p>
          <a:p>
            <a:pPr lvl="1">
              <a:defRPr/>
            </a:pPr>
            <a:r>
              <a:rPr lang="en-US" smtClean="0"/>
              <a:t>Second level</a:t>
            </a:r>
          </a:p>
          <a:p>
            <a:pPr lvl="2">
              <a:defRPr/>
            </a:pPr>
            <a:r>
              <a:rPr lang="en-US" smtClean="0"/>
              <a:t>Third level</a:t>
            </a:r>
          </a:p>
          <a:p>
            <a:pPr lvl="3">
              <a:defRPr/>
            </a:pPr>
            <a:r>
              <a:rPr lang="en-US" smtClean="0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5/18/2021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 smtClean="0"/>
              <a:t>Edit Master text styles</a:t>
            </a:r>
          </a:p>
          <a:p>
            <a:pPr lvl="1">
              <a:defRPr/>
            </a:pPr>
            <a:r>
              <a:rPr lang="en-US" smtClean="0"/>
              <a:t>Second level</a:t>
            </a:r>
          </a:p>
          <a:p>
            <a:pPr lvl="2">
              <a:defRPr/>
            </a:pPr>
            <a:r>
              <a:rPr lang="en-US" smtClean="0"/>
              <a:t>Third level</a:t>
            </a:r>
          </a:p>
          <a:p>
            <a:pPr lvl="3">
              <a:defRPr/>
            </a:pPr>
            <a:r>
              <a:rPr lang="en-US" smtClean="0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5/18/2021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 smtClean="0"/>
              <a:t>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 smtClean="0"/>
              <a:t>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5/18/2021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 smtClean="0"/>
              <a:t>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 smtClean="0"/>
              <a:t>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 smtClean="0"/>
              <a:t>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5/18/2021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 smtClean="0"/>
              <a:t>Edit Master text styles</a:t>
            </a:r>
          </a:p>
          <a:p>
            <a:pPr lvl="1">
              <a:defRPr/>
            </a:pPr>
            <a:r>
              <a:rPr lang="en-US" smtClean="0"/>
              <a:t>Second level</a:t>
            </a:r>
          </a:p>
          <a:p>
            <a:pPr lvl="2">
              <a:defRPr/>
            </a:pPr>
            <a:r>
              <a:rPr lang="en-US" smtClean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 smtClean="0"/>
              <a:t>Edit Master text styles</a:t>
            </a:r>
          </a:p>
          <a:p>
            <a:pPr lvl="1">
              <a:defRPr/>
            </a:pPr>
            <a:r>
              <a:rPr lang="en-US" smtClean="0"/>
              <a:t>Second level</a:t>
            </a:r>
          </a:p>
          <a:p>
            <a:pPr lvl="2">
              <a:defRPr/>
            </a:pPr>
            <a:r>
              <a:rPr lang="en-US" smtClean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5/18/2021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 smtClean="0"/>
              <a:t>Edit Master text styles</a:t>
            </a:r>
          </a:p>
          <a:p>
            <a:pPr lvl="1">
              <a:defRPr/>
            </a:pPr>
            <a:r>
              <a:rPr lang="en-US" smtClean="0"/>
              <a:t>Second level</a:t>
            </a:r>
          </a:p>
          <a:p>
            <a:pPr lvl="2">
              <a:defRPr/>
            </a:pPr>
            <a:r>
              <a:rPr lang="en-US" smtClean="0"/>
              <a:t>Third level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 smtClean="0"/>
              <a:t>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5/18/2021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5/18/2021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5/18/2021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45041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891B3A32-BAB3-0443-8E17-6C835E3534C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-23854"/>
            <a:ext cx="12234407" cy="6881854"/>
          </a:xfrm>
          <a:prstGeom prst="rect">
            <a:avLst/>
          </a:prstGeom>
        </p:spPr>
      </p:pic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smtClean="0"/>
              <a:t>Edit Master text styles</a:t>
            </a:r>
          </a:p>
          <a:p>
            <a:pPr lvl="1">
              <a:defRPr/>
            </a:pPr>
            <a:r>
              <a:rPr lang="en-US" smtClean="0"/>
              <a:t>Second level</a:t>
            </a:r>
          </a:p>
          <a:p>
            <a:pPr lvl="2">
              <a:defRPr/>
            </a:pPr>
            <a:r>
              <a:rPr lang="en-US" smtClean="0"/>
              <a:t>Third level</a:t>
            </a:r>
          </a:p>
          <a:p>
            <a:pPr lvl="3">
              <a:defRPr/>
            </a:pPr>
            <a:r>
              <a:rPr lang="en-US" smtClean="0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5/18/2021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5/18/2021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5/18/2021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smtClean="0"/>
              <a:t>Edit Master text styles</a:t>
            </a:r>
          </a:p>
          <a:p>
            <a:pPr lvl="1">
              <a:defRPr/>
            </a:pPr>
            <a:r>
              <a:rPr lang="en-US" smtClean="0"/>
              <a:t>Second level</a:t>
            </a:r>
          </a:p>
          <a:p>
            <a:pPr lvl="2">
              <a:defRPr/>
            </a:pPr>
            <a:r>
              <a:rPr lang="en-US" smtClean="0"/>
              <a:t>Third level</a:t>
            </a:r>
          </a:p>
          <a:p>
            <a:pPr lvl="3">
              <a:defRPr/>
            </a:pPr>
            <a:r>
              <a:rPr lang="en-US" smtClean="0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5/18/2021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 smtClean="0"/>
              <a:t>Edit Master text styles</a:t>
            </a:r>
          </a:p>
          <a:p>
            <a:pPr lvl="1">
              <a:defRPr/>
            </a:pPr>
            <a:r>
              <a:rPr lang="en-US" smtClean="0"/>
              <a:t>Second level</a:t>
            </a:r>
          </a:p>
          <a:p>
            <a:pPr lvl="2">
              <a:defRPr/>
            </a:pPr>
            <a:r>
              <a:rPr lang="en-US" smtClean="0"/>
              <a:t>Third level</a:t>
            </a:r>
          </a:p>
          <a:p>
            <a:pPr lvl="3">
              <a:defRPr/>
            </a:pPr>
            <a:r>
              <a:rPr lang="en-US" smtClean="0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 smtClean="0"/>
              <a:t>Edit Master text styles</a:t>
            </a:r>
          </a:p>
          <a:p>
            <a:pPr lvl="1">
              <a:defRPr/>
            </a:pPr>
            <a:r>
              <a:rPr lang="en-US" smtClean="0"/>
              <a:t>Second level</a:t>
            </a:r>
          </a:p>
          <a:p>
            <a:pPr lvl="2">
              <a:defRPr/>
            </a:pPr>
            <a:r>
              <a:rPr lang="en-US" smtClean="0"/>
              <a:t>Third level</a:t>
            </a:r>
          </a:p>
          <a:p>
            <a:pPr lvl="3">
              <a:defRPr/>
            </a:pPr>
            <a:r>
              <a:rPr lang="en-US" smtClean="0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5/18/2021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 smtClean="0"/>
              <a:t>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 smtClean="0"/>
              <a:t>Edit Master text styles</a:t>
            </a:r>
          </a:p>
          <a:p>
            <a:pPr lvl="1">
              <a:defRPr/>
            </a:pPr>
            <a:r>
              <a:rPr lang="en-US" smtClean="0"/>
              <a:t>Second level</a:t>
            </a:r>
          </a:p>
          <a:p>
            <a:pPr lvl="2">
              <a:defRPr/>
            </a:pPr>
            <a:r>
              <a:rPr lang="en-US" smtClean="0"/>
              <a:t>Third level</a:t>
            </a:r>
          </a:p>
          <a:p>
            <a:pPr lvl="3">
              <a:defRPr/>
            </a:pPr>
            <a:r>
              <a:rPr lang="en-US" smtClean="0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 smtClean="0"/>
              <a:t>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 smtClean="0"/>
              <a:t>Edit Master text styles</a:t>
            </a:r>
          </a:p>
          <a:p>
            <a:pPr lvl="1">
              <a:defRPr/>
            </a:pPr>
            <a:r>
              <a:rPr lang="en-US" smtClean="0"/>
              <a:t>Second level</a:t>
            </a:r>
          </a:p>
          <a:p>
            <a:pPr lvl="2">
              <a:defRPr/>
            </a:pPr>
            <a:r>
              <a:rPr lang="en-US" smtClean="0"/>
              <a:t>Third level</a:t>
            </a:r>
          </a:p>
          <a:p>
            <a:pPr lvl="3">
              <a:defRPr/>
            </a:pPr>
            <a:r>
              <a:rPr lang="en-US" smtClean="0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5/18/2021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 smtClean="0"/>
              <a:t>Edit Master text styles</a:t>
            </a:r>
          </a:p>
          <a:p>
            <a:pPr lvl="1">
              <a:defRPr/>
            </a:pPr>
            <a:r>
              <a:rPr lang="en-US" smtClean="0"/>
              <a:t>Second level</a:t>
            </a:r>
          </a:p>
          <a:p>
            <a:pPr lvl="2">
              <a:defRPr/>
            </a:pPr>
            <a:r>
              <a:rPr lang="en-US" smtClean="0"/>
              <a:t>Third level</a:t>
            </a:r>
          </a:p>
          <a:p>
            <a:pPr lvl="3">
              <a:defRPr/>
            </a:pPr>
            <a:r>
              <a:rPr lang="en-US" smtClean="0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5/18/2021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t>5/18/2021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117FE32-0FAB-0C48-8BE8-6E909429915C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0" y="6328800"/>
            <a:ext cx="12192000" cy="5334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4" r:id="rId14"/>
    <p:sldLayoutId id="2147483666" r:id="rId15"/>
    <p:sldLayoutId id="2147483668" r:id="rId16"/>
    <p:sldLayoutId id="2147483669" r:id="rId17"/>
    <p:sldLayoutId id="2147483670" r:id="rId18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cds.cern.ch/record/2194543/files/CERN-Brochure-2016-963-Eng.pdf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6.xml"/><Relationship Id="rId5" Type="http://schemas.openxmlformats.org/officeDocument/2006/relationships/hyperlink" Target="https://www.linkedin.com/groups/4702467" TargetMode="External"/><Relationship Id="rId4" Type="http://schemas.openxmlformats.org/officeDocument/2006/relationships/image" Target="../media/image25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s://medical-service.web.cern.ch/" TargetMode="External"/><Relationship Id="rId13" Type="http://schemas.openxmlformats.org/officeDocument/2006/relationships/hyperlink" Target="https://diversity-and-inclusion.web.cern.ch/contact-0" TargetMode="External"/><Relationship Id="rId3" Type="http://schemas.openxmlformats.org/officeDocument/2006/relationships/image" Target="../media/image26.png"/><Relationship Id="rId7" Type="http://schemas.openxmlformats.org/officeDocument/2006/relationships/hyperlink" Target="https://hr-dep.web.cern.ch/social/social-affairs-service" TargetMode="External"/><Relationship Id="rId12" Type="http://schemas.openxmlformats.org/officeDocument/2006/relationships/hyperlink" Target="http://staff-association.web.cern.ch/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hr-dep.web.cern.ch/content/anti-harassment-policy" TargetMode="External"/><Relationship Id="rId11" Type="http://schemas.openxmlformats.org/officeDocument/2006/relationships/hyperlink" Target="https://diversity-and-inclusion.web.cern.ch/disability-network" TargetMode="External"/><Relationship Id="rId5" Type="http://schemas.openxmlformats.org/officeDocument/2006/relationships/hyperlink" Target="https://hr-dep.web.cern.ch/content/hr-key-contacts" TargetMode="External"/><Relationship Id="rId10" Type="http://schemas.openxmlformats.org/officeDocument/2006/relationships/hyperlink" Target="https://diversity-and-inclusion.web.cern.ch/lgbtq-network" TargetMode="External"/><Relationship Id="rId4" Type="http://schemas.openxmlformats.org/officeDocument/2006/relationships/hyperlink" Target="https://ombuds.web.cern.ch/" TargetMode="External"/><Relationship Id="rId9" Type="http://schemas.openxmlformats.org/officeDocument/2006/relationships/hyperlink" Target="https://hse.cern/content/psychologist" TargetMode="Externa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JP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1385" y="3429000"/>
            <a:ext cx="11376026" cy="1649209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dirty="0" smtClean="0"/>
              <a:t>Diversity &amp; Inclusion Programme</a:t>
            </a:r>
            <a:br>
              <a:rPr lang="en-US" dirty="0" smtClean="0"/>
            </a:br>
            <a:r>
              <a:rPr lang="en-US" sz="2800" b="0" smtClean="0"/>
              <a:t>Induction 2021</a:t>
            </a:r>
            <a:endParaRPr lang="en-US" sz="6000" b="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368" y="6381328"/>
            <a:ext cx="11520043" cy="288032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1800" dirty="0" smtClean="0"/>
              <a:t>Kristine Kotte-Eriksen 						diversity-and-inclusion.web.cern.ch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836668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10</a:t>
            </a:fld>
            <a:endParaRPr lang="en-US"/>
          </a:p>
        </p:txBody>
      </p:sp>
      <p:sp>
        <p:nvSpPr>
          <p:cNvPr id="8" name="Google Shape;72;p12"/>
          <p:cNvSpPr txBox="1"/>
          <p:nvPr/>
        </p:nvSpPr>
        <p:spPr>
          <a:xfrm>
            <a:off x="9336360" y="5789199"/>
            <a:ext cx="2736304" cy="5040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GB" sz="1100" dirty="0">
                <a:solidFill>
                  <a:schemeClr val="accent6"/>
                </a:solidFill>
                <a:latin typeface="+mn-lt"/>
                <a:ea typeface="Ubuntu"/>
                <a:cs typeface="Ubuntu"/>
                <a:sym typeface="Ubuntu"/>
              </a:rPr>
              <a:t>Source: </a:t>
            </a:r>
            <a:r>
              <a:rPr lang="en-GB" sz="1100" dirty="0" smtClean="0">
                <a:solidFill>
                  <a:schemeClr val="accent6"/>
                </a:solidFill>
                <a:latin typeface="+mn-lt"/>
                <a:ea typeface="Ubuntu"/>
                <a:cs typeface="Ubuntu"/>
                <a:sym typeface="Ubuntu"/>
              </a:rPr>
              <a:t>OECD (SIRP) D&amp;I Survey 2021</a:t>
            </a:r>
            <a:endParaRPr dirty="0">
              <a:solidFill>
                <a:schemeClr val="accent6"/>
              </a:solidFill>
              <a:latin typeface="+mn-lt"/>
            </a:endParaRPr>
          </a:p>
        </p:txBody>
      </p:sp>
      <p:sp>
        <p:nvSpPr>
          <p:cNvPr id="9" name="Title 2"/>
          <p:cNvSpPr>
            <a:spLocks noGrp="1"/>
          </p:cNvSpPr>
          <p:nvPr>
            <p:ph type="title"/>
          </p:nvPr>
        </p:nvSpPr>
        <p:spPr>
          <a:xfrm>
            <a:off x="335360" y="260648"/>
            <a:ext cx="11232628" cy="769898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071E61"/>
                </a:solidFill>
              </a:rPr>
              <a:t>F</a:t>
            </a:r>
            <a:r>
              <a:rPr lang="en-US" dirty="0" smtClean="0">
                <a:solidFill>
                  <a:srgbClr val="071E61"/>
                </a:solidFill>
              </a:rPr>
              <a:t>emale staff in comparator IGOs</a:t>
            </a:r>
            <a:r>
              <a:rPr lang="en-US" dirty="0">
                <a:solidFill>
                  <a:srgbClr val="071E61"/>
                </a:solidFill>
              </a:rPr>
              <a:t> </a:t>
            </a:r>
            <a:r>
              <a:rPr lang="en-US" dirty="0" smtClean="0">
                <a:solidFill>
                  <a:srgbClr val="071E61"/>
                </a:solidFill>
              </a:rPr>
              <a:t/>
            </a:r>
            <a:br>
              <a:rPr lang="en-US" dirty="0" smtClean="0">
                <a:solidFill>
                  <a:srgbClr val="071E61"/>
                </a:solidFill>
              </a:rPr>
            </a:br>
            <a:r>
              <a:rPr lang="en-US" sz="1400" dirty="0" smtClean="0">
                <a:solidFill>
                  <a:srgbClr val="071E61"/>
                </a:solidFill>
              </a:rPr>
              <a:t>support</a:t>
            </a:r>
            <a:r>
              <a:rPr lang="en-US" sz="1400" dirty="0">
                <a:solidFill>
                  <a:srgbClr val="071E61"/>
                </a:solidFill>
              </a:rPr>
              <a:t>, professional, and managerial </a:t>
            </a:r>
            <a:r>
              <a:rPr lang="en-US" sz="1400" dirty="0" smtClean="0">
                <a:solidFill>
                  <a:srgbClr val="071E61"/>
                </a:solidFill>
              </a:rPr>
              <a:t>positions </a:t>
            </a:r>
            <a:r>
              <a:rPr lang="en-US" dirty="0" smtClean="0">
                <a:solidFill>
                  <a:srgbClr val="071E61"/>
                </a:solidFill>
              </a:rPr>
              <a:t/>
            </a:r>
            <a:br>
              <a:rPr lang="en-US" dirty="0" smtClean="0">
                <a:solidFill>
                  <a:srgbClr val="071E61"/>
                </a:solidFill>
              </a:rPr>
            </a:br>
            <a:r>
              <a:rPr lang="en-US" dirty="0" smtClean="0">
                <a:solidFill>
                  <a:srgbClr val="071E61"/>
                </a:solidFill>
              </a:rPr>
              <a:t> </a:t>
            </a:r>
            <a:endParaRPr lang="en-GB" dirty="0">
              <a:solidFill>
                <a:srgbClr val="071E6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7728" y="1283708"/>
            <a:ext cx="4993453" cy="4628602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3719736" y="1916832"/>
            <a:ext cx="504056" cy="36004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 bwMode="auto">
          <a:xfrm>
            <a:off x="407988" y="1480327"/>
            <a:ext cx="2519660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b="1" u="sng" dirty="0" err="1" smtClean="0">
                <a:solidFill>
                  <a:srgbClr val="071E61"/>
                </a:solidFill>
              </a:rPr>
              <a:t>Overall</a:t>
            </a:r>
            <a:r>
              <a:rPr lang="fr-CH" b="1" u="sng" dirty="0" smtClean="0">
                <a:solidFill>
                  <a:srgbClr val="071E61"/>
                </a:solidFill>
              </a:rPr>
              <a:t> </a:t>
            </a:r>
            <a:r>
              <a:rPr lang="fr-CH" b="1" u="sng" dirty="0" err="1" smtClean="0">
                <a:solidFill>
                  <a:srgbClr val="071E61"/>
                </a:solidFill>
              </a:rPr>
              <a:t>average</a:t>
            </a:r>
            <a:endParaRPr lang="fr-CH" b="1" u="sng" dirty="0" smtClean="0">
              <a:solidFill>
                <a:srgbClr val="071E61"/>
              </a:solidFill>
            </a:endParaRPr>
          </a:p>
          <a:p>
            <a:pPr algn="ctr"/>
            <a:endParaRPr lang="fr-CH" b="1" dirty="0" smtClean="0">
              <a:solidFill>
                <a:srgbClr val="071E61"/>
              </a:solidFill>
            </a:endParaRPr>
          </a:p>
          <a:p>
            <a:r>
              <a:rPr lang="fr-CH" sz="2400" b="1" dirty="0" smtClean="0">
                <a:solidFill>
                  <a:srgbClr val="071E61"/>
                </a:solidFill>
              </a:rPr>
              <a:t>&gt; </a:t>
            </a:r>
            <a:r>
              <a:rPr lang="fr-CH" sz="2000" b="1" dirty="0" smtClean="0">
                <a:solidFill>
                  <a:srgbClr val="071E61"/>
                </a:solidFill>
              </a:rPr>
              <a:t>25%:</a:t>
            </a:r>
            <a:endParaRPr lang="fr-CH" sz="2000" b="1" dirty="0">
              <a:solidFill>
                <a:srgbClr val="071E61"/>
              </a:solidFill>
            </a:endParaRPr>
          </a:p>
          <a:p>
            <a:pPr lvl="1"/>
            <a:r>
              <a:rPr lang="fr-CH" dirty="0">
                <a:solidFill>
                  <a:srgbClr val="071E61"/>
                </a:solidFill>
              </a:rPr>
              <a:t>EC: </a:t>
            </a:r>
            <a:r>
              <a:rPr lang="fr-CH" dirty="0" smtClean="0">
                <a:solidFill>
                  <a:srgbClr val="071E61"/>
                </a:solidFill>
              </a:rPr>
              <a:t>56%</a:t>
            </a:r>
          </a:p>
          <a:p>
            <a:pPr lvl="1"/>
            <a:r>
              <a:rPr lang="fr-CH" dirty="0" smtClean="0">
                <a:solidFill>
                  <a:srgbClr val="071E61"/>
                </a:solidFill>
              </a:rPr>
              <a:t>UNOG: 48%</a:t>
            </a:r>
          </a:p>
          <a:p>
            <a:pPr lvl="1"/>
            <a:r>
              <a:rPr lang="fr-CH" dirty="0" smtClean="0">
                <a:solidFill>
                  <a:srgbClr val="071E61"/>
                </a:solidFill>
              </a:rPr>
              <a:t>EMBL: 47%</a:t>
            </a:r>
          </a:p>
          <a:p>
            <a:pPr lvl="1"/>
            <a:r>
              <a:rPr lang="fr-CH" dirty="0">
                <a:solidFill>
                  <a:srgbClr val="071E61"/>
                </a:solidFill>
              </a:rPr>
              <a:t>OPCW: 42%</a:t>
            </a:r>
          </a:p>
          <a:p>
            <a:pPr lvl="1"/>
            <a:r>
              <a:rPr lang="fr-CH" dirty="0" smtClean="0">
                <a:solidFill>
                  <a:srgbClr val="071E61"/>
                </a:solidFill>
              </a:rPr>
              <a:t>EPO: 34%</a:t>
            </a:r>
          </a:p>
          <a:p>
            <a:pPr lvl="1"/>
            <a:r>
              <a:rPr lang="fr-CH" dirty="0" smtClean="0">
                <a:solidFill>
                  <a:srgbClr val="071E61"/>
                </a:solidFill>
              </a:rPr>
              <a:t>ESA: 29%</a:t>
            </a:r>
          </a:p>
          <a:p>
            <a:pPr algn="ctr"/>
            <a:endParaRPr lang="fr-CH" dirty="0" smtClean="0">
              <a:solidFill>
                <a:srgbClr val="071E61"/>
              </a:solidFill>
            </a:endParaRPr>
          </a:p>
          <a:p>
            <a:r>
              <a:rPr lang="fr-CH" sz="2400" b="1" dirty="0" smtClean="0">
                <a:solidFill>
                  <a:srgbClr val="071E61"/>
                </a:solidFill>
              </a:rPr>
              <a:t>&lt; </a:t>
            </a:r>
            <a:r>
              <a:rPr lang="fr-CH" sz="2000" b="1" dirty="0" smtClean="0">
                <a:solidFill>
                  <a:srgbClr val="071E61"/>
                </a:solidFill>
              </a:rPr>
              <a:t>25%:</a:t>
            </a:r>
          </a:p>
          <a:p>
            <a:pPr lvl="1"/>
            <a:r>
              <a:rPr lang="fr-CH" dirty="0" smtClean="0">
                <a:solidFill>
                  <a:srgbClr val="071E61"/>
                </a:solidFill>
              </a:rPr>
              <a:t>ESO: 24%</a:t>
            </a:r>
          </a:p>
          <a:p>
            <a:pPr lvl="1"/>
            <a:r>
              <a:rPr lang="fr-CH" b="1" dirty="0" smtClean="0">
                <a:solidFill>
                  <a:srgbClr val="071E61"/>
                </a:solidFill>
              </a:rPr>
              <a:t>CERN: 21%</a:t>
            </a:r>
          </a:p>
          <a:p>
            <a:pPr lvl="1"/>
            <a:r>
              <a:rPr lang="fr-CH" dirty="0" smtClean="0">
                <a:solidFill>
                  <a:srgbClr val="071E61"/>
                </a:solidFill>
              </a:rPr>
              <a:t>ITER: 20%</a:t>
            </a:r>
          </a:p>
          <a:p>
            <a:endParaRPr lang="en-GB" dirty="0">
              <a:solidFill>
                <a:srgbClr val="071E6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3200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2"/>
            <a:ext cx="11376025" cy="1221991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071E61"/>
                </a:solidFill>
              </a:rPr>
              <a:t>25 by ’25 strategy </a:t>
            </a:r>
            <a:br>
              <a:rPr lang="en-US" dirty="0" smtClean="0">
                <a:solidFill>
                  <a:srgbClr val="071E61"/>
                </a:solidFill>
              </a:rPr>
            </a:br>
            <a:endParaRPr lang="en-GB" sz="2000" dirty="0">
              <a:solidFill>
                <a:srgbClr val="071E6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11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 bwMode="auto">
          <a:xfrm>
            <a:off x="7853273" y="2042990"/>
            <a:ext cx="3668224" cy="33855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GB" sz="1600" b="1" u="sng" dirty="0" smtClean="0">
                <a:solidFill>
                  <a:srgbClr val="FFC000"/>
                </a:solidFill>
              </a:rPr>
              <a:t>Goal</a:t>
            </a:r>
            <a:r>
              <a:rPr lang="en-GB" sz="1600" b="1" dirty="0" smtClean="0">
                <a:solidFill>
                  <a:srgbClr val="FFC000"/>
                </a:solidFill>
              </a:rPr>
              <a:t>: more balanced MS return</a:t>
            </a:r>
          </a:p>
        </p:txBody>
      </p:sp>
      <p:sp>
        <p:nvSpPr>
          <p:cNvPr id="10" name="TextBox 9"/>
          <p:cNvSpPr txBox="1"/>
          <p:nvPr/>
        </p:nvSpPr>
        <p:spPr bwMode="auto">
          <a:xfrm>
            <a:off x="1055440" y="1979448"/>
            <a:ext cx="3888432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GB" sz="1600" b="1" u="sng" dirty="0" smtClean="0">
                <a:solidFill>
                  <a:srgbClr val="FFC000"/>
                </a:solidFill>
              </a:rPr>
              <a:t>Goal</a:t>
            </a:r>
            <a:r>
              <a:rPr lang="en-GB" sz="1600" b="1" dirty="0" smtClean="0">
                <a:solidFill>
                  <a:srgbClr val="FFC000"/>
                </a:solidFill>
              </a:rPr>
              <a:t>: 25% women MPEs by 2025</a:t>
            </a:r>
            <a:endParaRPr lang="en-GB" sz="1400" dirty="0" smtClean="0">
              <a:solidFill>
                <a:srgbClr val="FFC000"/>
              </a:solidFill>
            </a:endParaRPr>
          </a:p>
          <a:p>
            <a:r>
              <a:rPr lang="en-GB" sz="1600" dirty="0">
                <a:solidFill>
                  <a:srgbClr val="FFC000"/>
                </a:solidFill>
              </a:rPr>
              <a:t> </a:t>
            </a:r>
            <a:r>
              <a:rPr lang="en-GB" sz="1600" dirty="0" smtClean="0">
                <a:solidFill>
                  <a:srgbClr val="FFC000"/>
                </a:solidFill>
              </a:rPr>
              <a:t>    </a:t>
            </a:r>
            <a:endParaRPr lang="en-GB" sz="1600" dirty="0">
              <a:solidFill>
                <a:srgbClr val="FFC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 bwMode="auto">
          <a:xfrm>
            <a:off x="1187010" y="1342232"/>
            <a:ext cx="29645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2BCAD0"/>
                </a:solidFill>
              </a:rPr>
              <a:t>GENDER </a:t>
            </a:r>
            <a:r>
              <a:rPr lang="en-US" sz="2400" b="1" u="sng" dirty="0" smtClean="0">
                <a:solidFill>
                  <a:srgbClr val="2BCAD0"/>
                </a:solidFill>
              </a:rPr>
              <a:t>target</a:t>
            </a:r>
            <a:endParaRPr lang="en-GB" sz="2400" b="1" u="sng" dirty="0">
              <a:solidFill>
                <a:srgbClr val="2BCAD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 bwMode="auto">
          <a:xfrm>
            <a:off x="7669168" y="1370133"/>
            <a:ext cx="37437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4"/>
                </a:solidFill>
              </a:rPr>
              <a:t>NATIONALITY </a:t>
            </a:r>
            <a:r>
              <a:rPr lang="en-US" sz="2400" b="1" u="sng" dirty="0" smtClean="0">
                <a:solidFill>
                  <a:schemeClr val="accent4"/>
                </a:solidFill>
              </a:rPr>
              <a:t>indicator</a:t>
            </a:r>
            <a:endParaRPr lang="en-GB" sz="2400" b="1" u="sng" dirty="0">
              <a:solidFill>
                <a:schemeClr val="accent4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653315" y="2973370"/>
            <a:ext cx="1320899" cy="1289134"/>
          </a:xfrm>
          <a:prstGeom prst="ellipse">
            <a:avLst/>
          </a:prstGeom>
          <a:solidFill>
            <a:srgbClr val="2BCA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21%</a:t>
            </a:r>
          </a:p>
        </p:txBody>
      </p:sp>
      <p:sp>
        <p:nvSpPr>
          <p:cNvPr id="20" name="Oval 19"/>
          <p:cNvSpPr/>
          <p:nvPr/>
        </p:nvSpPr>
        <p:spPr>
          <a:xfrm>
            <a:off x="7536160" y="2798174"/>
            <a:ext cx="1512168" cy="146432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25 %</a:t>
            </a:r>
          </a:p>
          <a:p>
            <a:pPr algn="ctr"/>
            <a:r>
              <a:rPr lang="en-US" sz="1600" b="1" dirty="0"/>
              <a:t>i</a:t>
            </a:r>
            <a:r>
              <a:rPr lang="en-US" sz="1600" b="1" dirty="0" smtClean="0"/>
              <a:t>ndicator</a:t>
            </a:r>
          </a:p>
        </p:txBody>
      </p:sp>
      <p:sp>
        <p:nvSpPr>
          <p:cNvPr id="21" name="Rectangle 20"/>
          <p:cNvSpPr/>
          <p:nvPr/>
        </p:nvSpPr>
        <p:spPr>
          <a:xfrm>
            <a:off x="9408368" y="3204038"/>
            <a:ext cx="2376623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accent4"/>
                </a:solidFill>
              </a:rPr>
              <a:t>Identify nationality clusters above 25%</a:t>
            </a:r>
          </a:p>
          <a:p>
            <a:endParaRPr lang="en-US" sz="1600" dirty="0" smtClean="0">
              <a:solidFill>
                <a:schemeClr val="accent4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7853273" y="4365299"/>
            <a:ext cx="407537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1400" dirty="0" err="1" smtClean="0">
                <a:solidFill>
                  <a:schemeClr val="accent4"/>
                </a:solidFill>
              </a:rPr>
              <a:t>With</a:t>
            </a:r>
            <a:r>
              <a:rPr lang="fr-CH" sz="1400" dirty="0">
                <a:solidFill>
                  <a:schemeClr val="accent4"/>
                </a:solidFill>
              </a:rPr>
              <a:t> </a:t>
            </a:r>
            <a:r>
              <a:rPr lang="fr-CH" sz="1400" dirty="0" err="1" smtClean="0">
                <a:solidFill>
                  <a:schemeClr val="accent4"/>
                </a:solidFill>
              </a:rPr>
              <a:t>particular</a:t>
            </a:r>
            <a:r>
              <a:rPr lang="fr-CH" sz="1400" dirty="0" smtClean="0">
                <a:solidFill>
                  <a:schemeClr val="accent4"/>
                </a:solidFill>
              </a:rPr>
              <a:t> focus on </a:t>
            </a:r>
            <a:r>
              <a:rPr lang="fr-CH" sz="1400" dirty="0" err="1" smtClean="0">
                <a:solidFill>
                  <a:schemeClr val="accent4"/>
                </a:solidFill>
              </a:rPr>
              <a:t>under-represented</a:t>
            </a:r>
            <a:r>
              <a:rPr lang="fr-CH" sz="1400" dirty="0" smtClean="0">
                <a:solidFill>
                  <a:schemeClr val="accent4"/>
                </a:solidFill>
              </a:rPr>
              <a:t> MS</a:t>
            </a:r>
          </a:p>
        </p:txBody>
      </p:sp>
      <p:sp>
        <p:nvSpPr>
          <p:cNvPr id="13" name="TextBox 12"/>
          <p:cNvSpPr txBox="1"/>
          <p:nvPr/>
        </p:nvSpPr>
        <p:spPr bwMode="auto">
          <a:xfrm>
            <a:off x="967562" y="4380358"/>
            <a:ext cx="39604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 err="1" smtClean="0">
                <a:solidFill>
                  <a:srgbClr val="2BCAD0"/>
                </a:solidFill>
              </a:rPr>
              <a:t>With</a:t>
            </a:r>
            <a:r>
              <a:rPr lang="fr-CH" sz="1400" dirty="0" smtClean="0">
                <a:solidFill>
                  <a:srgbClr val="2BCAD0"/>
                </a:solidFill>
              </a:rPr>
              <a:t> </a:t>
            </a:r>
            <a:r>
              <a:rPr lang="fr-CH" sz="1400" dirty="0" err="1" smtClean="0">
                <a:solidFill>
                  <a:srgbClr val="2BCAD0"/>
                </a:solidFill>
              </a:rPr>
              <a:t>particular</a:t>
            </a:r>
            <a:r>
              <a:rPr lang="fr-CH" sz="1400" dirty="0" smtClean="0">
                <a:solidFill>
                  <a:srgbClr val="2BCAD0"/>
                </a:solidFill>
              </a:rPr>
              <a:t> focus on </a:t>
            </a:r>
            <a:r>
              <a:rPr lang="fr-CH" sz="1400" dirty="0" err="1" smtClean="0">
                <a:solidFill>
                  <a:srgbClr val="2BCAD0"/>
                </a:solidFill>
              </a:rPr>
              <a:t>women</a:t>
            </a:r>
            <a:r>
              <a:rPr lang="fr-CH" sz="1400" dirty="0" smtClean="0">
                <a:solidFill>
                  <a:srgbClr val="2BCAD0"/>
                </a:solidFill>
              </a:rPr>
              <a:t> in STEM</a:t>
            </a:r>
            <a:endParaRPr lang="en-GB" sz="1400" dirty="0">
              <a:solidFill>
                <a:srgbClr val="2BCAD0"/>
              </a:solidFill>
            </a:endParaRPr>
          </a:p>
        </p:txBody>
      </p:sp>
      <p:sp>
        <p:nvSpPr>
          <p:cNvPr id="22" name="Oval 21"/>
          <p:cNvSpPr/>
          <p:nvPr/>
        </p:nvSpPr>
        <p:spPr>
          <a:xfrm>
            <a:off x="3170612" y="2814158"/>
            <a:ext cx="1450131" cy="1448346"/>
          </a:xfrm>
          <a:prstGeom prst="ellipse">
            <a:avLst/>
          </a:prstGeom>
          <a:solidFill>
            <a:srgbClr val="2BCA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2400" b="1" dirty="0" smtClean="0"/>
              <a:t>25%</a:t>
            </a:r>
          </a:p>
          <a:p>
            <a:pPr algn="ctr"/>
            <a:r>
              <a:rPr lang="fr-CH" b="1" dirty="0"/>
              <a:t>i</a:t>
            </a:r>
            <a:r>
              <a:rPr lang="fr-CH" b="1" dirty="0" smtClean="0"/>
              <a:t>n 2025</a:t>
            </a:r>
            <a:endParaRPr lang="en-GB" b="1" dirty="0"/>
          </a:p>
        </p:txBody>
      </p:sp>
      <p:sp>
        <p:nvSpPr>
          <p:cNvPr id="15" name="Right Arrow 14"/>
          <p:cNvSpPr/>
          <p:nvPr/>
        </p:nvSpPr>
        <p:spPr>
          <a:xfrm>
            <a:off x="2250671" y="3436574"/>
            <a:ext cx="643484" cy="222189"/>
          </a:xfrm>
          <a:prstGeom prst="rightArrow">
            <a:avLst/>
          </a:prstGeom>
          <a:solidFill>
            <a:srgbClr val="2BCA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9446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  <p:bldP spid="20" grpId="0" animBg="1"/>
      <p:bldP spid="21" grpId="0"/>
      <p:bldP spid="2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12</a:t>
            </a:fld>
            <a:endParaRPr lang="en-US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731691992"/>
              </p:ext>
            </p:extLst>
          </p:nvPr>
        </p:nvGraphicFramePr>
        <p:xfrm>
          <a:off x="1595500" y="1196752"/>
          <a:ext cx="9001000" cy="48781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2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071E61"/>
                </a:solidFill>
              </a:rPr>
              <a:t>25 by ’25: why targets?</a:t>
            </a:r>
            <a:endParaRPr lang="en-GB" dirty="0">
              <a:solidFill>
                <a:srgbClr val="071E61"/>
              </a:solidFill>
            </a:endParaRPr>
          </a:p>
        </p:txBody>
      </p:sp>
      <p:sp>
        <p:nvSpPr>
          <p:cNvPr id="2" name="TextBox 1"/>
          <p:cNvSpPr txBox="1"/>
          <p:nvPr/>
        </p:nvSpPr>
        <p:spPr bwMode="auto">
          <a:xfrm>
            <a:off x="1919536" y="170080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9121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F1F15066-3F14-4B12-99B1-8EBFFE9ACFC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99D1D64B-473E-4F77-AAA9-468B962090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56935591-B210-4C6D-9065-196E82BEDD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C56B5C38-620F-4B39-95FE-6AF521FC09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8D1B7235-E5B9-460C-BAD1-F1C8E1899B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6D01B24F-0A84-442F-9DBC-F18F7D6D9A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3D90758F-FB7E-47D8-B4CD-5547B93832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EC433458-DF58-47B1-8358-8EEBB16295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D2CF5DB9-6FAF-48CE-8C7E-BBA6E38FE2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381367B3-AA2A-4A58-9B38-9B1DD3FBD9F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D86F22C2-1C76-43BE-8E23-54483D1969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Dgm bld="one"/>
        </p:bldSub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69781" y="180463"/>
            <a:ext cx="11376025" cy="448724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071E61"/>
                </a:solidFill>
              </a:rPr>
              <a:t>25 by ’25 Next Steps</a:t>
            </a:r>
            <a:endParaRPr lang="en-GB" dirty="0">
              <a:solidFill>
                <a:srgbClr val="071E6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13</a:t>
            </a:fld>
            <a:endParaRPr lang="en-US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814811223"/>
              </p:ext>
            </p:extLst>
          </p:nvPr>
        </p:nvGraphicFramePr>
        <p:xfrm>
          <a:off x="3285485" y="836712"/>
          <a:ext cx="5544616" cy="54098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extBox 1"/>
          <p:cNvSpPr txBox="1"/>
          <p:nvPr/>
        </p:nvSpPr>
        <p:spPr bwMode="auto">
          <a:xfrm>
            <a:off x="2063552" y="126876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b="1" dirty="0" smtClean="0">
                <a:solidFill>
                  <a:srgbClr val="F69302"/>
                </a:solidFill>
              </a:rPr>
              <a:t>2021</a:t>
            </a:r>
            <a:r>
              <a:rPr lang="fr-CH" sz="2000" b="1" dirty="0" smtClean="0">
                <a:solidFill>
                  <a:srgbClr val="F69302"/>
                </a:solidFill>
                <a:sym typeface="Wingdings" panose="05000000000000000000" pitchFamily="2" charset="2"/>
              </a:rPr>
              <a:t></a:t>
            </a:r>
            <a:endParaRPr lang="en-GB" sz="2000" b="1" dirty="0">
              <a:solidFill>
                <a:srgbClr val="F69302"/>
              </a:solidFill>
            </a:endParaRPr>
          </a:p>
        </p:txBody>
      </p:sp>
      <p:sp>
        <p:nvSpPr>
          <p:cNvPr id="5" name="TextBox 4"/>
          <p:cNvSpPr txBox="1"/>
          <p:nvPr/>
        </p:nvSpPr>
        <p:spPr bwMode="auto">
          <a:xfrm>
            <a:off x="9192344" y="5445224"/>
            <a:ext cx="14287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b="1" dirty="0" smtClean="0">
                <a:solidFill>
                  <a:srgbClr val="F69302"/>
                </a:solidFill>
                <a:sym typeface="Wingdings" panose="05000000000000000000" pitchFamily="2" charset="2"/>
              </a:rPr>
              <a:t> </a:t>
            </a:r>
            <a:r>
              <a:rPr lang="fr-CH" sz="2400" b="1" dirty="0" smtClean="0">
                <a:solidFill>
                  <a:srgbClr val="F69302"/>
                </a:solidFill>
              </a:rPr>
              <a:t>2025</a:t>
            </a:r>
            <a:endParaRPr lang="en-GB" sz="2400" b="1" dirty="0">
              <a:solidFill>
                <a:srgbClr val="F6930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3367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1E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4640" y="-43268"/>
            <a:ext cx="4787360" cy="6424596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-11777" y="2049944"/>
            <a:ext cx="7404640" cy="2099135"/>
          </a:xfrm>
        </p:spPr>
        <p:txBody>
          <a:bodyPr/>
          <a:lstStyle/>
          <a:p>
            <a:pPr algn="ctr"/>
            <a:r>
              <a:rPr lang="en-GB" sz="4800" dirty="0" smtClean="0">
                <a:solidFill>
                  <a:schemeClr val="bg1"/>
                </a:solidFill>
              </a:rPr>
              <a:t>The </a:t>
            </a:r>
            <a:br>
              <a:rPr lang="en-GB" sz="4800" dirty="0" smtClean="0">
                <a:solidFill>
                  <a:schemeClr val="bg1"/>
                </a:solidFill>
              </a:rPr>
            </a:br>
            <a:r>
              <a:rPr lang="en-GB" sz="4800" dirty="0" smtClean="0">
                <a:solidFill>
                  <a:schemeClr val="bg1"/>
                </a:solidFill>
              </a:rPr>
              <a:t>Diversity </a:t>
            </a:r>
            <a:br>
              <a:rPr lang="en-GB" sz="4800" dirty="0" smtClean="0">
                <a:solidFill>
                  <a:schemeClr val="bg1"/>
                </a:solidFill>
              </a:rPr>
            </a:br>
            <a:r>
              <a:rPr lang="en-GB" sz="4800" dirty="0" smtClean="0">
                <a:solidFill>
                  <a:schemeClr val="bg1"/>
                </a:solidFill>
              </a:rPr>
              <a:t>Roundtable</a:t>
            </a:r>
            <a:endParaRPr lang="en-GB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8461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1E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0" y="1891307"/>
            <a:ext cx="5668582" cy="41299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2085009" y="275828"/>
            <a:ext cx="8151300" cy="611688"/>
          </a:xfrm>
        </p:spPr>
        <p:txBody>
          <a:bodyPr/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The Diversity Roundtable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2" name="Content Placeholder 24"/>
          <p:cNvSpPr>
            <a:spLocks noGrp="1"/>
          </p:cNvSpPr>
          <p:nvPr>
            <p:ph sz="half" idx="1"/>
          </p:nvPr>
        </p:nvSpPr>
        <p:spPr>
          <a:xfrm>
            <a:off x="6459006" y="2846005"/>
            <a:ext cx="5151603" cy="3056595"/>
          </a:xfrm>
          <a:ln>
            <a:noFill/>
          </a:ln>
        </p:spPr>
        <p:txBody>
          <a:bodyPr/>
          <a:lstStyle/>
          <a:p>
            <a:pPr marL="0" indent="0" algn="ctr">
              <a:buNone/>
            </a:pPr>
            <a:r>
              <a:rPr lang="en-US" sz="2000" b="0" dirty="0" smtClean="0">
                <a:solidFill>
                  <a:srgbClr val="001B58"/>
                </a:solidFill>
              </a:rPr>
              <a:t>Diversity Roundtable Recommendations </a:t>
            </a:r>
            <a:r>
              <a:rPr lang="en-US" sz="2000" dirty="0" smtClean="0">
                <a:solidFill>
                  <a:srgbClr val="001B58"/>
                </a:solidFill>
              </a:rPr>
              <a:t>“wholeheartedly” approved by the </a:t>
            </a:r>
            <a:r>
              <a:rPr lang="en-US" sz="2000" dirty="0">
                <a:solidFill>
                  <a:srgbClr val="001B58"/>
                </a:solidFill>
              </a:rPr>
              <a:t/>
            </a:r>
            <a:br>
              <a:rPr lang="en-US" sz="2000" dirty="0">
                <a:solidFill>
                  <a:srgbClr val="001B58"/>
                </a:solidFill>
              </a:rPr>
            </a:br>
            <a:r>
              <a:rPr lang="en-US" sz="2000" dirty="0" smtClean="0">
                <a:solidFill>
                  <a:srgbClr val="001B58"/>
                </a:solidFill>
              </a:rPr>
              <a:t>DG 2020</a:t>
            </a:r>
            <a:endParaRPr lang="en-US" sz="2000" dirty="0">
              <a:solidFill>
                <a:srgbClr val="001B58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1600" b="0" dirty="0" smtClean="0">
                <a:solidFill>
                  <a:srgbClr val="001B58"/>
                </a:solidFill>
              </a:rPr>
              <a:t>Making CERN’s Science Gateway accessible and inclusive.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600" b="0" dirty="0" smtClean="0">
                <a:solidFill>
                  <a:srgbClr val="001B58"/>
                </a:solidFill>
              </a:rPr>
              <a:t>Gender-inclusive language for Staff Rules and Regulations.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600" b="0" dirty="0" smtClean="0">
                <a:solidFill>
                  <a:srgbClr val="001B58"/>
                </a:solidFill>
              </a:rPr>
              <a:t>Extension of Fellow’s employment contract following maternity leave.</a:t>
            </a: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158428"/>
            <a:ext cx="5668582" cy="1588921"/>
          </a:xfrm>
          <a:prstGeom prst="rect">
            <a:avLst/>
          </a:prstGeom>
          <a:ln>
            <a:noFill/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46" t="21852" r="6656" b="14815"/>
          <a:stretch/>
        </p:blipFill>
        <p:spPr>
          <a:xfrm>
            <a:off x="768710" y="1177362"/>
            <a:ext cx="4533900" cy="271926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40307" y="4056718"/>
            <a:ext cx="482453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fr-CH" sz="1600" dirty="0" smtClean="0">
                <a:solidFill>
                  <a:schemeClr val="bg1"/>
                </a:solidFill>
                <a:cs typeface="Calibri" panose="020F0502020204030204" pitchFamily="34" charset="0"/>
                <a:sym typeface="Wingdings" panose="05000000000000000000" pitchFamily="2" charset="2"/>
              </a:rPr>
              <a:t>ATLAS</a:t>
            </a:r>
            <a:r>
              <a:rPr lang="fr-CH" sz="1600" dirty="0">
                <a:solidFill>
                  <a:schemeClr val="bg1"/>
                </a:solidFill>
                <a:cs typeface="Calibri" panose="020F0502020204030204" pitchFamily="34" charset="0"/>
                <a:sym typeface="Wingdings" panose="05000000000000000000" pitchFamily="2" charset="2"/>
              </a:rPr>
              <a:t>, ALICE, CMS, </a:t>
            </a:r>
            <a:r>
              <a:rPr lang="fr-CH" sz="1600" dirty="0" err="1">
                <a:solidFill>
                  <a:schemeClr val="bg1"/>
                </a:solidFill>
                <a:cs typeface="Calibri" panose="020F0502020204030204" pitchFamily="34" charset="0"/>
                <a:sym typeface="Wingdings" panose="05000000000000000000" pitchFamily="2" charset="2"/>
              </a:rPr>
              <a:t>LHCb</a:t>
            </a:r>
            <a:endParaRPr lang="fr-CH" sz="1600" dirty="0">
              <a:solidFill>
                <a:schemeClr val="bg1"/>
              </a:solidFill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fr-CH" sz="1600" dirty="0">
                <a:solidFill>
                  <a:schemeClr val="bg1"/>
                </a:solidFill>
                <a:cs typeface="Calibri" panose="020F0502020204030204" pitchFamily="34" charset="0"/>
                <a:sym typeface="Wingdings" panose="05000000000000000000" pitchFamily="2" charset="2"/>
              </a:rPr>
              <a:t>LGBTQ Network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fr-CH" sz="1600" dirty="0" err="1">
                <a:solidFill>
                  <a:schemeClr val="bg1"/>
                </a:solidFill>
                <a:cs typeface="Calibri" panose="020F0502020204030204" pitchFamily="34" charset="0"/>
                <a:sym typeface="Wingdings" panose="05000000000000000000" pitchFamily="2" charset="2"/>
              </a:rPr>
              <a:t>Women</a:t>
            </a:r>
            <a:r>
              <a:rPr lang="fr-CH" sz="1600" dirty="0">
                <a:solidFill>
                  <a:schemeClr val="bg1"/>
                </a:solidFill>
                <a:cs typeface="Calibri" panose="020F0502020204030204" pitchFamily="34" charset="0"/>
                <a:sym typeface="Wingdings" panose="05000000000000000000" pitchFamily="2" charset="2"/>
              </a:rPr>
              <a:t> in </a:t>
            </a:r>
            <a:r>
              <a:rPr lang="fr-CH" sz="1600" dirty="0" err="1">
                <a:solidFill>
                  <a:schemeClr val="bg1"/>
                </a:solidFill>
                <a:cs typeface="Calibri" panose="020F0502020204030204" pitchFamily="34" charset="0"/>
                <a:sym typeface="Wingdings" panose="05000000000000000000" pitchFamily="2" charset="2"/>
              </a:rPr>
              <a:t>Technology</a:t>
            </a:r>
            <a:r>
              <a:rPr lang="fr-CH" sz="1600" dirty="0">
                <a:solidFill>
                  <a:schemeClr val="bg1"/>
                </a:solidFill>
                <a:cs typeface="Calibri" panose="020F0502020204030204" pitchFamily="34" charset="0"/>
                <a:sym typeface="Wingdings" panose="05000000000000000000" pitchFamily="2" charset="2"/>
              </a:rPr>
              <a:t> Network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fr-CH" sz="1600" dirty="0" err="1">
                <a:solidFill>
                  <a:schemeClr val="bg1"/>
                </a:solidFill>
                <a:cs typeface="Calibri" panose="020F0502020204030204" pitchFamily="34" charset="0"/>
                <a:sym typeface="Wingdings" panose="05000000000000000000" pitchFamily="2" charset="2"/>
              </a:rPr>
              <a:t>Disability</a:t>
            </a:r>
            <a:r>
              <a:rPr lang="fr-CH" sz="1600" dirty="0">
                <a:solidFill>
                  <a:schemeClr val="bg1"/>
                </a:solidFill>
                <a:cs typeface="Calibri" panose="020F0502020204030204" pitchFamily="34" charset="0"/>
                <a:sym typeface="Wingdings" panose="05000000000000000000" pitchFamily="2" charset="2"/>
              </a:rPr>
              <a:t> Network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fr-CH" sz="1600" dirty="0" smtClean="0">
                <a:solidFill>
                  <a:schemeClr val="bg1"/>
                </a:solidFill>
                <a:cs typeface="Calibri" panose="020F0502020204030204" pitchFamily="34" charset="0"/>
                <a:sym typeface="Wingdings" panose="05000000000000000000" pitchFamily="2" charset="2"/>
              </a:rPr>
              <a:t>TH Diversity </a:t>
            </a:r>
            <a:r>
              <a:rPr lang="fr-CH" sz="1600" dirty="0">
                <a:solidFill>
                  <a:schemeClr val="bg1"/>
                </a:solidFill>
                <a:cs typeface="Calibri" panose="020F0502020204030204" pitchFamily="34" charset="0"/>
                <a:sym typeface="Wingdings" panose="05000000000000000000" pitchFamily="2" charset="2"/>
              </a:rPr>
              <a:t>&amp; </a:t>
            </a:r>
            <a:r>
              <a:rPr lang="fr-CH" sz="1600" dirty="0" err="1">
                <a:solidFill>
                  <a:schemeClr val="bg1"/>
                </a:solidFill>
                <a:cs typeface="Calibri" panose="020F0502020204030204" pitchFamily="34" charset="0"/>
                <a:sym typeface="Wingdings" panose="05000000000000000000" pitchFamily="2" charset="2"/>
              </a:rPr>
              <a:t>gender</a:t>
            </a:r>
            <a:r>
              <a:rPr lang="fr-CH" sz="1600" dirty="0">
                <a:solidFill>
                  <a:schemeClr val="bg1"/>
                </a:solidFill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fr-CH" sz="1600" dirty="0" err="1" smtClean="0">
                <a:solidFill>
                  <a:schemeClr val="bg1"/>
                </a:solidFill>
                <a:cs typeface="Calibri" panose="020F0502020204030204" pitchFamily="34" charset="0"/>
                <a:sym typeface="Wingdings" panose="05000000000000000000" pitchFamily="2" charset="2"/>
              </a:rPr>
              <a:t>representative</a:t>
            </a:r>
            <a:endParaRPr lang="fr-CH" sz="1600" dirty="0">
              <a:solidFill>
                <a:schemeClr val="bg1"/>
              </a:solidFill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fr-CH" sz="1600" dirty="0">
                <a:solidFill>
                  <a:schemeClr val="bg1"/>
                </a:solidFill>
                <a:cs typeface="Calibri" panose="020F0502020204030204" pitchFamily="34" charset="0"/>
                <a:sym typeface="Wingdings" panose="05000000000000000000" pitchFamily="2" charset="2"/>
              </a:rPr>
              <a:t>International Relations taskforce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fr-CH" sz="1600" dirty="0">
                <a:solidFill>
                  <a:schemeClr val="bg1"/>
                </a:solidFill>
                <a:cs typeface="Calibri" panose="020F0502020204030204" pitchFamily="34" charset="0"/>
                <a:sym typeface="Wingdings" panose="05000000000000000000" pitchFamily="2" charset="2"/>
              </a:rPr>
              <a:t>Staff </a:t>
            </a:r>
            <a:r>
              <a:rPr lang="fr-CH" sz="1600" dirty="0" smtClean="0">
                <a:solidFill>
                  <a:schemeClr val="bg1"/>
                </a:solidFill>
                <a:cs typeface="Calibri" panose="020F0502020204030204" pitchFamily="34" charset="0"/>
                <a:sym typeface="Wingdings" panose="05000000000000000000" pitchFamily="2" charset="2"/>
              </a:rPr>
              <a:t>Association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fr-CH" sz="1600" dirty="0" err="1" smtClean="0">
                <a:solidFill>
                  <a:schemeClr val="bg1"/>
                </a:solidFill>
                <a:cs typeface="Calibri" panose="020F0502020204030204" pitchFamily="34" charset="0"/>
                <a:sym typeface="Wingdings" panose="05000000000000000000" pitchFamily="2" charset="2"/>
              </a:rPr>
              <a:t>Chaired</a:t>
            </a:r>
            <a:r>
              <a:rPr lang="fr-CH" sz="1600" dirty="0" smtClean="0">
                <a:solidFill>
                  <a:schemeClr val="bg1"/>
                </a:solidFill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fr-CH" sz="1600" dirty="0">
                <a:solidFill>
                  <a:schemeClr val="bg1"/>
                </a:solidFill>
                <a:cs typeface="Calibri" panose="020F0502020204030204" pitchFamily="34" charset="0"/>
                <a:sym typeface="Wingdings" panose="05000000000000000000" pitchFamily="2" charset="2"/>
              </a:rPr>
              <a:t>by D&amp;I Programme </a:t>
            </a:r>
            <a:endParaRPr lang="fr-CH" sz="1000" dirty="0">
              <a:solidFill>
                <a:schemeClr val="bg1"/>
              </a:solidFill>
              <a:cs typeface="Calibri" panose="020F0502020204030204" pitchFamily="34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004814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2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1E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2265180" y="2780928"/>
            <a:ext cx="7661639" cy="1065742"/>
          </a:xfrm>
        </p:spPr>
        <p:txBody>
          <a:bodyPr/>
          <a:lstStyle/>
          <a:p>
            <a:pPr algn="ctr"/>
            <a:r>
              <a:rPr lang="en-GB" sz="4800" dirty="0" smtClean="0">
                <a:solidFill>
                  <a:schemeClr val="bg1"/>
                </a:solidFill>
              </a:rPr>
              <a:t>Inclusive workplace</a:t>
            </a:r>
            <a:endParaRPr lang="en-GB" sz="4800" dirty="0">
              <a:solidFill>
                <a:schemeClr val="bg1"/>
              </a:solidFill>
            </a:endParaRPr>
          </a:p>
        </p:txBody>
      </p:sp>
      <p:sp>
        <p:nvSpPr>
          <p:cNvPr id="33" name="Oval 32"/>
          <p:cNvSpPr/>
          <p:nvPr/>
        </p:nvSpPr>
        <p:spPr>
          <a:xfrm>
            <a:off x="47328" y="25010"/>
            <a:ext cx="792089" cy="792089"/>
          </a:xfrm>
          <a:prstGeom prst="ellipse">
            <a:avLst/>
          </a:prstGeom>
          <a:solidFill>
            <a:srgbClr val="E737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/>
          <p:cNvSpPr txBox="1"/>
          <p:nvPr/>
        </p:nvSpPr>
        <p:spPr>
          <a:xfrm>
            <a:off x="-105027" y="314856"/>
            <a:ext cx="108845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2060"/>
                </a:solidFill>
              </a:rPr>
              <a:t>Inclusion</a:t>
            </a:r>
          </a:p>
        </p:txBody>
      </p:sp>
    </p:spTree>
    <p:extLst>
      <p:ext uri="{BB962C8B-B14F-4D97-AF65-F5344CB8AC3E}">
        <p14:creationId xmlns:p14="http://schemas.microsoft.com/office/powerpoint/2010/main" val="3146172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7"/>
          <p:cNvSpPr>
            <a:spLocks noGrp="1"/>
          </p:cNvSpPr>
          <p:nvPr>
            <p:ph type="title"/>
          </p:nvPr>
        </p:nvSpPr>
        <p:spPr>
          <a:xfrm>
            <a:off x="1991544" y="333588"/>
            <a:ext cx="7992888" cy="1065742"/>
          </a:xfrm>
        </p:spPr>
        <p:txBody>
          <a:bodyPr/>
          <a:lstStyle/>
          <a:p>
            <a:pPr algn="ctr"/>
            <a:r>
              <a:rPr lang="en-GB" sz="4800" dirty="0" smtClean="0">
                <a:solidFill>
                  <a:srgbClr val="002060"/>
                </a:solidFill>
              </a:rPr>
              <a:t>Your life @CERN brochure</a:t>
            </a:r>
            <a:endParaRPr lang="en-GB" sz="4800" dirty="0">
              <a:solidFill>
                <a:srgbClr val="002060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47328" y="25010"/>
            <a:ext cx="792089" cy="792089"/>
          </a:xfrm>
          <a:prstGeom prst="ellipse">
            <a:avLst/>
          </a:prstGeom>
          <a:solidFill>
            <a:srgbClr val="E73775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-96688" y="314856"/>
            <a:ext cx="108845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2060"/>
                </a:solidFill>
              </a:rPr>
              <a:t>Inclusion</a:t>
            </a:r>
          </a:p>
        </p:txBody>
      </p:sp>
      <p:pic>
        <p:nvPicPr>
          <p:cNvPr id="2" name="Picture 1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76286" y="1344870"/>
            <a:ext cx="4393848" cy="375694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87577" y="2353023"/>
            <a:ext cx="4200821" cy="354496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17722" y="1124744"/>
            <a:ext cx="4133419" cy="3756941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9120336" y="5686341"/>
            <a:ext cx="26642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hlinkClick r:id="rId3"/>
              </a:rPr>
              <a:t>Click here for brochure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8227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1E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2567610" y="382685"/>
            <a:ext cx="7661639" cy="886075"/>
          </a:xfrm>
        </p:spPr>
        <p:txBody>
          <a:bodyPr/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Disability inclusion</a:t>
            </a:r>
          </a:p>
        </p:txBody>
      </p:sp>
      <p:sp>
        <p:nvSpPr>
          <p:cNvPr id="9" name="Rectangle 8"/>
          <p:cNvSpPr/>
          <p:nvPr/>
        </p:nvSpPr>
        <p:spPr>
          <a:xfrm>
            <a:off x="5133724" y="1961965"/>
            <a:ext cx="584162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dirty="0">
                <a:solidFill>
                  <a:schemeClr val="bg1"/>
                </a:solidFill>
              </a:rPr>
              <a:t>Short-term internship for STEM students with disabilities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277740" y="3389656"/>
            <a:ext cx="5040560" cy="19389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600" i="1" dirty="0">
                <a:solidFill>
                  <a:schemeClr val="bg1"/>
                </a:solidFill>
              </a:rPr>
              <a:t>“This was an excellent experience. We have benefited not only from a smart and very productive student but also from integrating a co-worker with special needs into the team. It was a good change for the team (even though they might not have noticed) and definitely a good challenge for me.”</a:t>
            </a:r>
            <a:br>
              <a:rPr lang="en-GB" sz="1600" i="1" dirty="0">
                <a:solidFill>
                  <a:schemeClr val="bg1"/>
                </a:solidFill>
              </a:rPr>
            </a:br>
            <a:endParaRPr lang="en-GB" sz="1600" i="1" dirty="0">
              <a:solidFill>
                <a:schemeClr val="bg1"/>
              </a:solidFill>
            </a:endParaRPr>
          </a:p>
          <a:p>
            <a:pPr algn="ctr"/>
            <a:r>
              <a:rPr lang="en-GB" sz="1400" dirty="0">
                <a:solidFill>
                  <a:schemeClr val="bg1"/>
                </a:solidFill>
              </a:rPr>
              <a:t>- Supervisor, Experimental Physics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456" y="1370153"/>
            <a:ext cx="3087253" cy="4391415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4926037" y="2114100"/>
            <a:ext cx="207689" cy="207689"/>
          </a:xfrm>
          <a:prstGeom prst="ellipse">
            <a:avLst/>
          </a:prstGeom>
          <a:solidFill>
            <a:srgbClr val="E73775">
              <a:alpha val="7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47328" y="25010"/>
            <a:ext cx="792089" cy="792089"/>
          </a:xfrm>
          <a:prstGeom prst="ellipse">
            <a:avLst/>
          </a:prstGeom>
          <a:solidFill>
            <a:srgbClr val="E73775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-96688" y="314856"/>
            <a:ext cx="108845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2060"/>
                </a:solidFill>
              </a:rPr>
              <a:t>Inclusion</a:t>
            </a:r>
          </a:p>
        </p:txBody>
      </p:sp>
    </p:spTree>
    <p:extLst>
      <p:ext uri="{BB962C8B-B14F-4D97-AF65-F5344CB8AC3E}">
        <p14:creationId xmlns:p14="http://schemas.microsoft.com/office/powerpoint/2010/main" val="584399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0" grpId="0"/>
      <p:bldP spid="1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1E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07368" y="368461"/>
            <a:ext cx="4752528" cy="57352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5159898" y="677282"/>
            <a:ext cx="6941559" cy="1065743"/>
          </a:xfrm>
        </p:spPr>
        <p:txBody>
          <a:bodyPr/>
          <a:lstStyle/>
          <a:p>
            <a:pPr algn="ctr"/>
            <a:r>
              <a:rPr lang="en-GB" sz="4000" dirty="0">
                <a:solidFill>
                  <a:schemeClr val="bg1"/>
                </a:solidFill>
              </a:rPr>
              <a:t>Visible, tangible change</a:t>
            </a:r>
          </a:p>
        </p:txBody>
      </p:sp>
      <p:sp>
        <p:nvSpPr>
          <p:cNvPr id="9" name="Rectangle 8"/>
          <p:cNvSpPr/>
          <p:nvPr/>
        </p:nvSpPr>
        <p:spPr>
          <a:xfrm>
            <a:off x="6384033" y="2325194"/>
            <a:ext cx="597411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NEW official CERN lanyard</a:t>
            </a:r>
          </a:p>
          <a:p>
            <a:endParaRPr lang="en-US" sz="2400" dirty="0">
              <a:solidFill>
                <a:schemeClr val="bg1"/>
              </a:solidFill>
            </a:endParaRPr>
          </a:p>
          <a:p>
            <a:r>
              <a:rPr lang="en-US" sz="2400" dirty="0">
                <a:solidFill>
                  <a:schemeClr val="bg1"/>
                </a:solidFill>
              </a:rPr>
              <a:t>Moving, vibrant, merging particles reflecting diversity &amp; inclusion at CERN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Available in building 55.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9576" y="2202762"/>
            <a:ext cx="2268494" cy="226468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3431" y="623049"/>
            <a:ext cx="1437292" cy="5276816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6226835" y="3185947"/>
            <a:ext cx="169571" cy="169571"/>
          </a:xfrm>
          <a:prstGeom prst="ellipse">
            <a:avLst/>
          </a:prstGeom>
          <a:solidFill>
            <a:srgbClr val="F2E5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6226059" y="2476003"/>
            <a:ext cx="170347" cy="170347"/>
          </a:xfrm>
          <a:prstGeom prst="ellipse">
            <a:avLst/>
          </a:prstGeom>
          <a:solidFill>
            <a:srgbClr val="E73775">
              <a:alpha val="9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6231505" y="4297879"/>
            <a:ext cx="169571" cy="169571"/>
          </a:xfrm>
          <a:prstGeom prst="ellipse">
            <a:avLst/>
          </a:prstGeom>
          <a:solidFill>
            <a:srgbClr val="61C4D3">
              <a:alpha val="9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6270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1E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val 19"/>
          <p:cNvSpPr/>
          <p:nvPr/>
        </p:nvSpPr>
        <p:spPr>
          <a:xfrm>
            <a:off x="6487522" y="1503995"/>
            <a:ext cx="3929847" cy="3929847"/>
          </a:xfrm>
          <a:prstGeom prst="ellipse">
            <a:avLst/>
          </a:prstGeom>
          <a:solidFill>
            <a:srgbClr val="54BCBE">
              <a:alpha val="80000"/>
            </a:srgbClr>
          </a:solidFill>
          <a:ln>
            <a:noFill/>
          </a:ln>
          <a:effectLst>
            <a:glow rad="101600">
              <a:srgbClr val="49A4AD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1481390" y="1728526"/>
            <a:ext cx="3315375" cy="3668073"/>
          </a:xfrm>
          <a:prstGeom prst="rect">
            <a:avLst/>
          </a:prstGeom>
          <a:solidFill>
            <a:srgbClr val="8AA5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9" y="373594"/>
            <a:ext cx="11376025" cy="578057"/>
          </a:xfrm>
        </p:spPr>
        <p:txBody>
          <a:bodyPr>
            <a:noAutofit/>
          </a:bodyPr>
          <a:lstStyle/>
          <a:p>
            <a:pPr algn="ctr"/>
            <a:r>
              <a:rPr lang="fr-CH" sz="4800" dirty="0">
                <a:solidFill>
                  <a:schemeClr val="bg1"/>
                </a:solidFill>
              </a:rPr>
              <a:t>CERN </a:t>
            </a:r>
            <a:r>
              <a:rPr lang="fr-CH" sz="4800" dirty="0" err="1">
                <a:solidFill>
                  <a:schemeClr val="bg1"/>
                </a:solidFill>
              </a:rPr>
              <a:t>Core</a:t>
            </a:r>
            <a:r>
              <a:rPr lang="fr-CH" sz="4800" dirty="0">
                <a:solidFill>
                  <a:schemeClr val="bg1"/>
                </a:solidFill>
              </a:rPr>
              <a:t> Value</a:t>
            </a:r>
            <a:endParaRPr lang="en-GB" sz="4800" dirty="0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722725" y="2087381"/>
            <a:ext cx="36004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Diversity &amp; Inclusion at </a:t>
            </a:r>
          </a:p>
          <a:p>
            <a:pPr algn="ctr"/>
            <a:r>
              <a:rPr lang="en-GB" dirty="0">
                <a:solidFill>
                  <a:schemeClr val="bg1"/>
                </a:solidFill>
              </a:rPr>
              <a:t>CERN is based on the three principles of </a:t>
            </a:r>
            <a:r>
              <a:rPr lang="en-GB" dirty="0" smtClean="0">
                <a:solidFill>
                  <a:schemeClr val="bg1"/>
                </a:solidFill>
              </a:rPr>
              <a:t>:</a:t>
            </a:r>
            <a:endParaRPr lang="en-GB" dirty="0">
              <a:solidFill>
                <a:schemeClr val="bg1"/>
              </a:solidFill>
            </a:endParaRPr>
          </a:p>
          <a:p>
            <a:pPr algn="ctr"/>
            <a:endParaRPr lang="en-GB" dirty="0">
              <a:solidFill>
                <a:schemeClr val="bg1"/>
              </a:solidFill>
            </a:endParaRPr>
          </a:p>
          <a:p>
            <a:pPr algn="ctr"/>
            <a:r>
              <a:rPr lang="en-GB" b="1" dirty="0">
                <a:solidFill>
                  <a:schemeClr val="bg1"/>
                </a:solidFill>
              </a:rPr>
              <a:t>appreciating differences,  fostering equality, </a:t>
            </a:r>
          </a:p>
          <a:p>
            <a:pPr algn="ctr"/>
            <a:r>
              <a:rPr lang="en-GB" b="1" dirty="0">
                <a:solidFill>
                  <a:schemeClr val="bg1"/>
                </a:solidFill>
              </a:rPr>
              <a:t>promoting collaboration</a:t>
            </a:r>
            <a:endParaRPr lang="en-GB" dirty="0">
              <a:solidFill>
                <a:schemeClr val="bg1"/>
              </a:solidFill>
            </a:endParaRPr>
          </a:p>
          <a:p>
            <a:pPr algn="ctr"/>
            <a:endParaRPr lang="en-GB" dirty="0">
              <a:solidFill>
                <a:schemeClr val="bg1"/>
              </a:solidFill>
            </a:endParaRPr>
          </a:p>
          <a:p>
            <a:pPr algn="ctr"/>
            <a:r>
              <a:rPr lang="en-GB" dirty="0">
                <a:solidFill>
                  <a:schemeClr val="bg1"/>
                </a:solidFill>
              </a:rPr>
              <a:t>CERN's Diversity value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091" y="1787643"/>
            <a:ext cx="5163723" cy="3646199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64043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1E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2265180" y="2780928"/>
            <a:ext cx="7661639" cy="1080120"/>
          </a:xfrm>
        </p:spPr>
        <p:txBody>
          <a:bodyPr/>
          <a:lstStyle/>
          <a:p>
            <a:pPr algn="ctr"/>
            <a:r>
              <a:rPr lang="en-GB" sz="4800" dirty="0" smtClean="0">
                <a:solidFill>
                  <a:schemeClr val="bg1"/>
                </a:solidFill>
              </a:rPr>
              <a:t>Spouse / partner support</a:t>
            </a:r>
            <a:endParaRPr lang="en-GB" sz="4800" dirty="0">
              <a:solidFill>
                <a:schemeClr val="bg1"/>
              </a:solidFill>
            </a:endParaRPr>
          </a:p>
        </p:txBody>
      </p:sp>
      <p:sp>
        <p:nvSpPr>
          <p:cNvPr id="33" name="Oval 32"/>
          <p:cNvSpPr/>
          <p:nvPr/>
        </p:nvSpPr>
        <p:spPr>
          <a:xfrm>
            <a:off x="47328" y="25010"/>
            <a:ext cx="955718" cy="955718"/>
          </a:xfrm>
          <a:prstGeom prst="ellipse">
            <a:avLst/>
          </a:prstGeom>
          <a:solidFill>
            <a:srgbClr val="61C4D3">
              <a:alpha val="9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/>
          <p:cNvSpPr txBox="1"/>
          <p:nvPr/>
        </p:nvSpPr>
        <p:spPr>
          <a:xfrm>
            <a:off x="19375" y="318203"/>
            <a:ext cx="103606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2060"/>
                </a:solidFill>
              </a:rPr>
              <a:t>Partner</a:t>
            </a:r>
          </a:p>
          <a:p>
            <a:pPr algn="ctr"/>
            <a:r>
              <a:rPr lang="en-US" sz="1200" dirty="0" smtClean="0">
                <a:solidFill>
                  <a:srgbClr val="002060"/>
                </a:solidFill>
              </a:rPr>
              <a:t>support</a:t>
            </a:r>
          </a:p>
        </p:txBody>
      </p:sp>
    </p:spTree>
    <p:extLst>
      <p:ext uri="{BB962C8B-B14F-4D97-AF65-F5344CB8AC3E}">
        <p14:creationId xmlns:p14="http://schemas.microsoft.com/office/powerpoint/2010/main" val="2114863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1E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2265180" y="488470"/>
            <a:ext cx="7661639" cy="1065742"/>
          </a:xfrm>
        </p:spPr>
        <p:txBody>
          <a:bodyPr/>
          <a:lstStyle/>
          <a:p>
            <a:pPr algn="ctr"/>
            <a:r>
              <a:rPr lang="en-GB" sz="4800" dirty="0" smtClean="0">
                <a:solidFill>
                  <a:schemeClr val="bg1"/>
                </a:solidFill>
              </a:rPr>
              <a:t>Spouse / partner support</a:t>
            </a:r>
            <a:endParaRPr lang="en-GB" sz="4800" dirty="0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175188" y="2250380"/>
            <a:ext cx="774534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dirty="0" smtClean="0">
                <a:solidFill>
                  <a:schemeClr val="bg1"/>
                </a:solidFill>
              </a:rPr>
              <a:t>Spouse Welcome brochure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*</a:t>
            </a:r>
            <a:r>
              <a:rPr lang="en-US" dirty="0" smtClean="0">
                <a:solidFill>
                  <a:schemeClr val="bg1"/>
                </a:solidFill>
              </a:rPr>
              <a:t>Staff, Fellows, Administrative, Technical and Doctoral students</a:t>
            </a:r>
          </a:p>
          <a:p>
            <a:endParaRPr lang="en-US" sz="3000" dirty="0">
              <a:solidFill>
                <a:schemeClr val="bg1"/>
              </a:solidFill>
            </a:endParaRPr>
          </a:p>
          <a:p>
            <a:r>
              <a:rPr lang="en-US" sz="3000" dirty="0" smtClean="0">
                <a:solidFill>
                  <a:schemeClr val="bg1"/>
                </a:solidFill>
              </a:rPr>
              <a:t>International Dual Career Network (IDCN) </a:t>
            </a:r>
          </a:p>
          <a:p>
            <a:endParaRPr lang="en-US" sz="3000" dirty="0" smtClean="0">
              <a:solidFill>
                <a:schemeClr val="bg1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2780199" y="3597514"/>
            <a:ext cx="337658" cy="337658"/>
          </a:xfrm>
          <a:prstGeom prst="ellipse">
            <a:avLst/>
          </a:prstGeom>
          <a:solidFill>
            <a:srgbClr val="F2E514">
              <a:alpha val="8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2778113" y="2348880"/>
            <a:ext cx="339202" cy="339202"/>
          </a:xfrm>
          <a:prstGeom prst="ellipse">
            <a:avLst/>
          </a:prstGeom>
          <a:solidFill>
            <a:srgbClr val="E73775">
              <a:alpha val="7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47328" y="25010"/>
            <a:ext cx="955718" cy="955718"/>
          </a:xfrm>
          <a:prstGeom prst="ellipse">
            <a:avLst/>
          </a:prstGeom>
          <a:solidFill>
            <a:srgbClr val="61C4D3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ight Arrow 1"/>
          <p:cNvSpPr/>
          <p:nvPr/>
        </p:nvSpPr>
        <p:spPr>
          <a:xfrm>
            <a:off x="10416480" y="4580528"/>
            <a:ext cx="288032" cy="220202"/>
          </a:xfrm>
          <a:prstGeom prst="rightArrow">
            <a:avLst/>
          </a:prstGeom>
          <a:solidFill>
            <a:srgbClr val="D1EAEA">
              <a:alpha val="5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19375" y="318203"/>
            <a:ext cx="103606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2060"/>
                </a:solidFill>
              </a:rPr>
              <a:t>Partner</a:t>
            </a:r>
          </a:p>
          <a:p>
            <a:pPr algn="ctr"/>
            <a:r>
              <a:rPr lang="en-US" sz="1200" dirty="0" smtClean="0">
                <a:solidFill>
                  <a:srgbClr val="002060"/>
                </a:solidFill>
              </a:rPr>
              <a:t>support</a:t>
            </a:r>
          </a:p>
        </p:txBody>
      </p:sp>
      <p:sp>
        <p:nvSpPr>
          <p:cNvPr id="4" name="Rectangle 3"/>
          <p:cNvSpPr/>
          <p:nvPr/>
        </p:nvSpPr>
        <p:spPr>
          <a:xfrm>
            <a:off x="7461218" y="5962758"/>
            <a:ext cx="473078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https://diversity-and-inclusion.web.cern.ch/spousesupport</a:t>
            </a:r>
          </a:p>
        </p:txBody>
      </p:sp>
    </p:spTree>
    <p:extLst>
      <p:ext uri="{BB962C8B-B14F-4D97-AF65-F5344CB8AC3E}">
        <p14:creationId xmlns:p14="http://schemas.microsoft.com/office/powerpoint/2010/main" val="1924849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95C6C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/>
          <p:cNvSpPr/>
          <p:nvPr/>
        </p:nvSpPr>
        <p:spPr>
          <a:xfrm>
            <a:off x="47328" y="25010"/>
            <a:ext cx="955718" cy="955718"/>
          </a:xfrm>
          <a:prstGeom prst="ellipse">
            <a:avLst/>
          </a:prstGeom>
          <a:solidFill>
            <a:srgbClr val="61C4D3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8" name="TextShape 1"/>
          <p:cNvSpPr txBox="1"/>
          <p:nvPr/>
        </p:nvSpPr>
        <p:spPr>
          <a:xfrm>
            <a:off x="639475" y="37080"/>
            <a:ext cx="10966680" cy="777240"/>
          </a:xfrm>
          <a:prstGeom prst="rect">
            <a:avLst/>
          </a:prstGeom>
          <a:noFill/>
          <a:ln w="12600">
            <a:noFill/>
          </a:ln>
        </p:spPr>
        <p:txBody>
          <a:bodyPr lIns="22860" rIns="2286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300" b="1" spc="-1" dirty="0">
                <a:solidFill>
                  <a:srgbClr val="FFFFFF"/>
                </a:solidFill>
              </a:rPr>
              <a:t>What you can expect from IDCN </a:t>
            </a:r>
            <a:endParaRPr lang="en-US" sz="3300" spc="-1" dirty="0">
              <a:solidFill>
                <a:srgbClr val="000000"/>
              </a:solidFill>
            </a:endParaRPr>
          </a:p>
        </p:txBody>
      </p:sp>
      <p:sp>
        <p:nvSpPr>
          <p:cNvPr id="329" name="TextShape 2"/>
          <p:cNvSpPr txBox="1"/>
          <p:nvPr/>
        </p:nvSpPr>
        <p:spPr>
          <a:xfrm>
            <a:off x="604712" y="1160508"/>
            <a:ext cx="5178420" cy="3951624"/>
          </a:xfrm>
          <a:prstGeom prst="rect">
            <a:avLst/>
          </a:prstGeom>
          <a:noFill/>
          <a:ln w="12600">
            <a:noFill/>
          </a:ln>
        </p:spPr>
        <p:txBody>
          <a:bodyPr lIns="0" tIns="0" rIns="0" bIns="0" anchor="ctr">
            <a:normAutofit/>
          </a:bodyPr>
          <a:lstStyle/>
          <a:p>
            <a:pPr marL="343080" indent="-342900">
              <a:spcBef>
                <a:spcPts val="200"/>
              </a:spcBef>
              <a:buClr>
                <a:srgbClr val="FFFFFF"/>
              </a:buClr>
              <a:buFont typeface="Wingdings" panose="05000000000000000000" pitchFamily="2" charset="2"/>
              <a:buChar char="ü"/>
            </a:pPr>
            <a:r>
              <a:rPr lang="en-GB" sz="2400" b="1" spc="-1" dirty="0" smtClean="0">
                <a:solidFill>
                  <a:srgbClr val="FFFFFF"/>
                </a:solidFill>
              </a:rPr>
              <a:t> An ally in your professional Swiss journey.</a:t>
            </a:r>
            <a:endParaRPr lang="en-GB" sz="2400" spc="-1" dirty="0" smtClean="0">
              <a:solidFill>
                <a:srgbClr val="000000"/>
              </a:solidFill>
            </a:endParaRPr>
          </a:p>
          <a:p>
            <a:pPr marL="343080" indent="-342900">
              <a:spcBef>
                <a:spcPts val="200"/>
              </a:spcBef>
              <a:buClr>
                <a:srgbClr val="FFFFFF"/>
              </a:buClr>
              <a:buFont typeface="Wingdings" panose="05000000000000000000" pitchFamily="2" charset="2"/>
              <a:buChar char="ü"/>
            </a:pPr>
            <a:r>
              <a:rPr lang="en-GB" sz="2400" b="1" spc="-1" dirty="0" smtClean="0">
                <a:solidFill>
                  <a:srgbClr val="FFFFFF"/>
                </a:solidFill>
              </a:rPr>
              <a:t> Help decoding Swiss job market and culture.</a:t>
            </a:r>
            <a:endParaRPr lang="en-GB" sz="2400" spc="-1" dirty="0" smtClean="0">
              <a:solidFill>
                <a:srgbClr val="000000"/>
              </a:solidFill>
            </a:endParaRPr>
          </a:p>
          <a:p>
            <a:pPr marL="343080" indent="-342900">
              <a:spcBef>
                <a:spcPts val="200"/>
              </a:spcBef>
              <a:buClr>
                <a:srgbClr val="FFFFFF"/>
              </a:buClr>
              <a:buFont typeface="Wingdings" panose="05000000000000000000" pitchFamily="2" charset="2"/>
              <a:buChar char="ü"/>
            </a:pPr>
            <a:r>
              <a:rPr lang="en-GB" sz="2400" b="1" spc="-1" dirty="0" smtClean="0">
                <a:solidFill>
                  <a:srgbClr val="FFFFFF"/>
                </a:solidFill>
              </a:rPr>
              <a:t> Enhance your visibility to top employers in the region.</a:t>
            </a:r>
            <a:endParaRPr lang="en-GB" sz="2400" spc="-1" dirty="0" smtClean="0">
              <a:solidFill>
                <a:srgbClr val="000000"/>
              </a:solidFill>
            </a:endParaRPr>
          </a:p>
          <a:p>
            <a:pPr marL="343080" indent="-342900">
              <a:spcBef>
                <a:spcPts val="200"/>
              </a:spcBef>
              <a:buClr>
                <a:srgbClr val="FFFFFF"/>
              </a:buClr>
              <a:buFont typeface="Wingdings" panose="05000000000000000000" pitchFamily="2" charset="2"/>
              <a:buChar char="ü"/>
            </a:pPr>
            <a:r>
              <a:rPr lang="en-GB" sz="2400" b="1" spc="-1" dirty="0" smtClean="0">
                <a:solidFill>
                  <a:srgbClr val="FFFFFF"/>
                </a:solidFill>
              </a:rPr>
              <a:t> To be in contact with other spouses  in your same situation. </a:t>
            </a:r>
            <a:endParaRPr lang="en-GB" sz="2400" spc="-1" dirty="0" smtClean="0">
              <a:solidFill>
                <a:srgbClr val="000000"/>
              </a:solidFill>
            </a:endParaRPr>
          </a:p>
          <a:p>
            <a:pPr marL="343080" indent="-342900">
              <a:spcBef>
                <a:spcPts val="200"/>
              </a:spcBef>
              <a:buClr>
                <a:srgbClr val="FFFFFF"/>
              </a:buClr>
              <a:buFont typeface="Wingdings" panose="05000000000000000000" pitchFamily="2" charset="2"/>
              <a:buChar char="ü"/>
            </a:pPr>
            <a:r>
              <a:rPr lang="en-GB" sz="2400" b="1" spc="-1" dirty="0" smtClean="0">
                <a:solidFill>
                  <a:srgbClr val="E9FFF9"/>
                </a:solidFill>
              </a:rPr>
              <a:t> Opportunity to volunteer. </a:t>
            </a:r>
            <a:endParaRPr lang="en-GB" sz="2400" spc="-1" dirty="0">
              <a:solidFill>
                <a:srgbClr val="000000"/>
              </a:solidFill>
            </a:endParaRPr>
          </a:p>
        </p:txBody>
      </p:sp>
      <p:sp>
        <p:nvSpPr>
          <p:cNvPr id="330" name="CustomShape 3"/>
          <p:cNvSpPr/>
          <p:nvPr/>
        </p:nvSpPr>
        <p:spPr>
          <a:xfrm>
            <a:off x="6905455" y="2780928"/>
            <a:ext cx="4069080" cy="2510712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rmAutofit/>
          </a:bodyPr>
          <a:lstStyle/>
          <a:p>
            <a:pPr marL="171540" indent="-171360">
              <a:spcBef>
                <a:spcPts val="501"/>
              </a:spcBef>
              <a:buClr>
                <a:srgbClr val="FFFFFF"/>
              </a:buClr>
              <a:buFont typeface="Wingdings" charset="2"/>
              <a:buChar char=""/>
            </a:pPr>
            <a:r>
              <a:rPr lang="en-GB" sz="2400" b="1" spc="-1" dirty="0" smtClean="0">
                <a:solidFill>
                  <a:srgbClr val="FFFFFF"/>
                </a:solidFill>
                <a:ea typeface="MS PGothic"/>
              </a:rPr>
              <a:t> Find a job for you.</a:t>
            </a:r>
            <a:endParaRPr lang="en-GB" sz="2400" spc="-1" dirty="0" smtClean="0"/>
          </a:p>
          <a:p>
            <a:pPr marL="171540" indent="-171360">
              <a:spcBef>
                <a:spcPts val="501"/>
              </a:spcBef>
              <a:buClr>
                <a:srgbClr val="FFFFFF"/>
              </a:buClr>
              <a:buFont typeface="Wingdings" charset="2"/>
              <a:buChar char=""/>
            </a:pPr>
            <a:r>
              <a:rPr lang="en-GB" sz="2400" b="1" spc="-1" dirty="0" smtClean="0">
                <a:solidFill>
                  <a:srgbClr val="FFFFFF"/>
                </a:solidFill>
                <a:ea typeface="MS PGothic"/>
              </a:rPr>
              <a:t> Do networking for you. </a:t>
            </a:r>
            <a:endParaRPr lang="en-GB" sz="2400" spc="-1" dirty="0" smtClean="0"/>
          </a:p>
          <a:p>
            <a:pPr>
              <a:spcBef>
                <a:spcPts val="501"/>
              </a:spcBef>
            </a:pPr>
            <a:endParaRPr lang="en-GB" sz="2400" spc="-1" dirty="0" smtClean="0"/>
          </a:p>
          <a:p>
            <a:pPr>
              <a:spcBef>
                <a:spcPts val="501"/>
              </a:spcBef>
            </a:pPr>
            <a:endParaRPr lang="en-GB" sz="2400" spc="-1" dirty="0" smtClean="0"/>
          </a:p>
          <a:p>
            <a:pPr>
              <a:spcBef>
                <a:spcPts val="501"/>
              </a:spcBef>
            </a:pPr>
            <a:endParaRPr lang="en-GB" sz="2400" spc="-1" dirty="0"/>
          </a:p>
        </p:txBody>
      </p:sp>
      <p:pic>
        <p:nvPicPr>
          <p:cNvPr id="331" name="Picture 2_3" descr="C:\Users\noemi\AppData\Local\Microsoft\Windows\INetCache\IE\0316LJPX\primary-ok[1].png"/>
          <p:cNvPicPr/>
          <p:nvPr/>
        </p:nvPicPr>
        <p:blipFill>
          <a:blip r:embed="rId2"/>
          <a:stretch/>
        </p:blipFill>
        <p:spPr>
          <a:xfrm>
            <a:off x="2142655" y="5029200"/>
            <a:ext cx="1198080" cy="970560"/>
          </a:xfrm>
          <a:prstGeom prst="rect">
            <a:avLst/>
          </a:prstGeom>
          <a:ln>
            <a:noFill/>
          </a:ln>
        </p:spPr>
      </p:pic>
      <p:pic>
        <p:nvPicPr>
          <p:cNvPr id="332" name="Picture 2_4" descr="C:\Users\noemi\AppData\Local\Microsoft\Windows\INetCache\IE\7LAST9Z1\OK-2[1].png"/>
          <p:cNvPicPr/>
          <p:nvPr/>
        </p:nvPicPr>
        <p:blipFill>
          <a:blip r:embed="rId3"/>
          <a:stretch/>
        </p:blipFill>
        <p:spPr>
          <a:xfrm>
            <a:off x="8324215" y="4780440"/>
            <a:ext cx="989460" cy="893520"/>
          </a:xfrm>
          <a:prstGeom prst="rect">
            <a:avLst/>
          </a:prstGeom>
          <a:ln>
            <a:noFill/>
          </a:ln>
        </p:spPr>
      </p:pic>
      <p:pic>
        <p:nvPicPr>
          <p:cNvPr id="333" name="Picture 2_5"/>
          <p:cNvPicPr/>
          <p:nvPr/>
        </p:nvPicPr>
        <p:blipFill>
          <a:blip r:embed="rId4"/>
          <a:stretch/>
        </p:blipFill>
        <p:spPr>
          <a:xfrm>
            <a:off x="9226195" y="6097320"/>
            <a:ext cx="2975940" cy="731520"/>
          </a:xfrm>
          <a:prstGeom prst="rect">
            <a:avLst/>
          </a:prstGeom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19375" y="318203"/>
            <a:ext cx="103606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2060"/>
                </a:solidFill>
              </a:rPr>
              <a:t>Partner</a:t>
            </a:r>
          </a:p>
          <a:p>
            <a:pPr algn="ctr"/>
            <a:r>
              <a:rPr lang="en-US" sz="1200" dirty="0" smtClean="0">
                <a:solidFill>
                  <a:srgbClr val="002060"/>
                </a:solidFill>
              </a:rPr>
              <a:t>support</a:t>
            </a:r>
          </a:p>
        </p:txBody>
      </p:sp>
      <p:sp>
        <p:nvSpPr>
          <p:cNvPr id="2" name="Rectangle 1"/>
          <p:cNvSpPr/>
          <p:nvPr/>
        </p:nvSpPr>
        <p:spPr>
          <a:xfrm>
            <a:off x="4568710" y="6212498"/>
            <a:ext cx="6405825" cy="501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ts val="451"/>
              </a:spcBef>
            </a:pPr>
            <a:r>
              <a:rPr lang="en-US" sz="1400" b="1" spc="-1" dirty="0" smtClean="0">
                <a:solidFill>
                  <a:srgbClr val="0E6E6D"/>
                </a:solidFill>
                <a:ea typeface="Arial"/>
              </a:rPr>
              <a:t>Website:</a:t>
            </a:r>
            <a:r>
              <a:rPr lang="en-US" sz="1400" spc="-1" dirty="0" smtClean="0">
                <a:solidFill>
                  <a:srgbClr val="000000"/>
                </a:solidFill>
                <a:ea typeface="Arial"/>
              </a:rPr>
              <a:t> </a:t>
            </a:r>
            <a:r>
              <a:rPr lang="en-US" sz="1400" b="1" spc="-1" dirty="0" smtClean="0">
                <a:solidFill>
                  <a:schemeClr val="bg1"/>
                </a:solidFill>
                <a:ea typeface="Arial"/>
              </a:rPr>
              <a:t>www.idcn.info</a:t>
            </a:r>
            <a:endParaRPr lang="en-US" sz="1400" spc="-1" dirty="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  <a:spcBef>
                <a:spcPts val="451"/>
              </a:spcBef>
            </a:pPr>
            <a:r>
              <a:rPr lang="en-US" sz="1400" b="1" spc="-1" dirty="0" smtClean="0">
                <a:solidFill>
                  <a:srgbClr val="0E6E6D"/>
                </a:solidFill>
                <a:ea typeface="Arial"/>
              </a:rPr>
              <a:t>LinkedIn:</a:t>
            </a:r>
            <a:r>
              <a:rPr lang="en-US" sz="1400" spc="-1" dirty="0" smtClean="0">
                <a:solidFill>
                  <a:srgbClr val="000000"/>
                </a:solidFill>
                <a:ea typeface="Arial"/>
              </a:rPr>
              <a:t> </a:t>
            </a:r>
            <a:r>
              <a:rPr lang="en-US" sz="1400" b="1" spc="-1" dirty="0" smtClean="0">
                <a:solidFill>
                  <a:schemeClr val="bg1"/>
                </a:solidFill>
                <a:ea typeface="Arial"/>
                <a:hlinkClick r:id="rId5"/>
              </a:rPr>
              <a:t>IDCN </a:t>
            </a:r>
            <a:r>
              <a:rPr lang="en-US" sz="1400" b="1" spc="-1" dirty="0">
                <a:solidFill>
                  <a:schemeClr val="bg1"/>
                </a:solidFill>
                <a:ea typeface="Arial"/>
                <a:hlinkClick r:id="rId5"/>
              </a:rPr>
              <a:t>Lake Geneva Region</a:t>
            </a:r>
            <a:endParaRPr lang="en-US" sz="1400" spc="-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2463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E163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7"/>
          <p:cNvSpPr>
            <a:spLocks noGrp="1"/>
          </p:cNvSpPr>
          <p:nvPr>
            <p:ph type="title"/>
          </p:nvPr>
        </p:nvSpPr>
        <p:spPr>
          <a:xfrm>
            <a:off x="1055440" y="333589"/>
            <a:ext cx="10585176" cy="1065743"/>
          </a:xfrm>
        </p:spPr>
        <p:txBody>
          <a:bodyPr/>
          <a:lstStyle/>
          <a:p>
            <a:pPr algn="ctr"/>
            <a:r>
              <a:rPr lang="en-GB" sz="4400" dirty="0">
                <a:solidFill>
                  <a:schemeClr val="bg1"/>
                </a:solidFill>
              </a:rPr>
              <a:t>Anti-Harassment Support Structures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/>
          </p:nvPr>
        </p:nvGraphicFramePr>
        <p:xfrm>
          <a:off x="2013491" y="1124744"/>
          <a:ext cx="8292469" cy="4987833"/>
        </p:xfrm>
        <a:graphic>
          <a:graphicData uri="http://schemas.openxmlformats.org/drawingml/2006/table">
            <a:tbl>
              <a:tblPr firstRow="1" bandRow="1"/>
              <a:tblGrid>
                <a:gridCol w="1999703">
                  <a:extLst>
                    <a:ext uri="{9D8B030D-6E8A-4147-A177-3AD203B41FA5}">
                      <a16:colId xmlns:a16="http://schemas.microsoft.com/office/drawing/2014/main" val="3707068966"/>
                    </a:ext>
                  </a:extLst>
                </a:gridCol>
                <a:gridCol w="2084313">
                  <a:extLst>
                    <a:ext uri="{9D8B030D-6E8A-4147-A177-3AD203B41FA5}">
                      <a16:colId xmlns:a16="http://schemas.microsoft.com/office/drawing/2014/main" val="2040217264"/>
                    </a:ext>
                  </a:extLst>
                </a:gridCol>
                <a:gridCol w="839947">
                  <a:extLst>
                    <a:ext uri="{9D8B030D-6E8A-4147-A177-3AD203B41FA5}">
                      <a16:colId xmlns:a16="http://schemas.microsoft.com/office/drawing/2014/main" val="1673834183"/>
                    </a:ext>
                  </a:extLst>
                </a:gridCol>
                <a:gridCol w="832171">
                  <a:extLst>
                    <a:ext uri="{9D8B030D-6E8A-4147-A177-3AD203B41FA5}">
                      <a16:colId xmlns:a16="http://schemas.microsoft.com/office/drawing/2014/main" val="1188756652"/>
                    </a:ext>
                  </a:extLst>
                </a:gridCol>
                <a:gridCol w="816615">
                  <a:extLst>
                    <a:ext uri="{9D8B030D-6E8A-4147-A177-3AD203B41FA5}">
                      <a16:colId xmlns:a16="http://schemas.microsoft.com/office/drawing/2014/main" val="3096775349"/>
                    </a:ext>
                  </a:extLst>
                </a:gridCol>
                <a:gridCol w="1719720">
                  <a:extLst>
                    <a:ext uri="{9D8B030D-6E8A-4147-A177-3AD203B41FA5}">
                      <a16:colId xmlns:a16="http://schemas.microsoft.com/office/drawing/2014/main" val="3686783621"/>
                    </a:ext>
                  </a:extLst>
                </a:gridCol>
              </a:tblGrid>
              <a:tr h="735875">
                <a:tc>
                  <a:txBody>
                    <a:bodyPr/>
                    <a:lstStyle/>
                    <a:p>
                      <a:pPr marL="0" marR="0" algn="ctr" defTabSz="128016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1100" b="1" kern="12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Handling </a:t>
                      </a:r>
                      <a:r>
                        <a:rPr lang="fr-CH" sz="1100" b="1" kern="120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your</a:t>
                      </a:r>
                      <a:r>
                        <a:rPr lang="fr-CH" sz="1100" b="1" kern="12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CH" sz="1100" b="1" kern="120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concern</a:t>
                      </a:r>
                      <a:r>
                        <a:rPr lang="fr-CH" sz="1100" b="1" kern="12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in </a:t>
                      </a:r>
                      <a:r>
                        <a:rPr lang="fr-CH" sz="1100" b="1" u="sng" kern="12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full </a:t>
                      </a:r>
                      <a:r>
                        <a:rPr lang="fr-CH" sz="1100" b="1" u="sng" kern="120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confidentiality</a:t>
                      </a:r>
                      <a:endParaRPr lang="en-GB" sz="1100" b="1" u="sng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15" marR="65315" marT="32657" marB="32657" anchor="ctr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Contact Information </a:t>
                      </a:r>
                      <a:endParaRPr lang="en-GB" sz="1100" b="1" dirty="0" smtClean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1100" b="1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Building</a:t>
                      </a:r>
                      <a:r>
                        <a:rPr lang="fr-CH" sz="1100" b="1" baseline="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</a:t>
                      </a:r>
                      <a:r>
                        <a:rPr lang="fr-CH" sz="1100" b="1" baseline="0" dirty="0" err="1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floor</a:t>
                      </a:r>
                      <a:r>
                        <a:rPr lang="fr-CH" sz="1100" b="1" baseline="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-o</a:t>
                      </a:r>
                      <a:r>
                        <a:rPr lang="fr-CH" sz="1100" b="1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ffice location</a:t>
                      </a:r>
                      <a:endParaRPr lang="en-GB" sz="11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15" marR="65315" marT="32657" marB="326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Listening</a:t>
                      </a:r>
                      <a:endParaRPr lang="en-GB" sz="11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15" marR="65315" marT="32657" marB="326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Mediation </a:t>
                      </a:r>
                      <a:endParaRPr lang="en-GB" sz="11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15" marR="65315" marT="32657" marB="326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Advice </a:t>
                      </a:r>
                      <a:br>
                        <a:rPr lang="en-US" sz="11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1100" b="1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&amp;/or </a:t>
                      </a:r>
                      <a:r>
                        <a:rPr lang="en-US" sz="11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Guidance</a:t>
                      </a:r>
                      <a:endParaRPr lang="en-GB" sz="11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15" marR="65315" marT="32657" marB="326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Receipt of formal</a:t>
                      </a:r>
                      <a:r>
                        <a:rPr lang="en-US" sz="1100" b="1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complaint;</a:t>
                      </a:r>
                      <a:endParaRPr lang="en-GB" sz="11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Investigation;</a:t>
                      </a:r>
                      <a:endParaRPr lang="en-GB" sz="11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Disciplinary action </a:t>
                      </a:r>
                      <a:endParaRPr lang="en-GB" sz="11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15" marR="65315" marT="32657" marB="326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78036"/>
                  </a:ext>
                </a:extLst>
              </a:tr>
              <a:tr h="55299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1100" b="1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Ombud’s</a:t>
                      </a:r>
                      <a:r>
                        <a:rPr lang="fr-CH" sz="11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Office</a:t>
                      </a:r>
                    </a:p>
                    <a:p>
                      <a:pPr marL="0" marR="0" lvl="0" indent="0" algn="l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8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 </a:t>
                      </a:r>
                      <a:endParaRPr lang="en-GB" sz="8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15" marR="65315" marT="32657" marB="32657" anchor="ctr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ombuds</a:t>
                      </a:r>
                      <a:r>
                        <a:rPr lang="el-GR" sz="11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@</a:t>
                      </a:r>
                      <a:r>
                        <a:rPr lang="fr-CH" sz="11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cern.ch </a:t>
                      </a:r>
                    </a:p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100" b="1" kern="12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500-1-04</a:t>
                      </a:r>
                      <a:endParaRPr lang="en-GB" sz="110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1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15" marR="65315" marT="32657" marB="326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E163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28016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2300" b="1" kern="12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230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15" marR="65315" marT="32657" marB="326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DD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28016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2300" b="1" kern="12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230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15" marR="65315" marT="32657" marB="326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DD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28016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2300" b="1" kern="12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230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15" marR="65315" marT="32657" marB="326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DD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28016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endParaRPr lang="en-GB" sz="150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15" marR="65315" marT="32657" marB="326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DD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051880"/>
                  </a:ext>
                </a:extLst>
              </a:tr>
              <a:tr h="55299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Social Affairs Service</a:t>
                      </a:r>
                    </a:p>
                    <a:p>
                      <a:pPr marL="0" marR="0" lvl="0" indent="0" algn="l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8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 </a:t>
                      </a:r>
                      <a:endParaRPr lang="en-GB" sz="8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15" marR="65315" marT="32657" marB="32657" anchor="ctr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social.affairs@cern.ch</a:t>
                      </a:r>
                    </a:p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100" b="1" kern="12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33-1-38</a:t>
                      </a:r>
                      <a:endParaRPr lang="en-GB" sz="110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1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15" marR="65315" marT="32657" marB="326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E163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28016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2300" b="1" kern="12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230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15" marR="65315" marT="32657" marB="326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DD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28016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endParaRPr lang="en-GB" sz="150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15" marR="65315" marT="32657" marB="326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DD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28016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2300" b="1" kern="12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230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15" marR="65315" marT="32657" marB="326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DD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28016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endParaRPr lang="en-GB" sz="150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15" marR="65315" marT="32657" marB="326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DD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122199"/>
                  </a:ext>
                </a:extLst>
              </a:tr>
              <a:tr h="55299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11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Medical Service</a:t>
                      </a:r>
                    </a:p>
                    <a:p>
                      <a:pPr marL="0" marR="0" lvl="0" indent="0" algn="l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800" b="1" kern="12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 </a:t>
                      </a:r>
                      <a:endParaRPr lang="en-GB" sz="80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15" marR="65315" marT="32657" marB="32657" anchor="ctr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medical.service@cern.ch</a:t>
                      </a:r>
                    </a:p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100" b="1" kern="12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57-1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1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15" marR="65315" marT="32657" marB="326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E163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28016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2300" b="1" kern="12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230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15" marR="65315" marT="32657" marB="326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DD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28016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endParaRPr lang="en-GB" sz="150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15" marR="65315" marT="32657" marB="326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DD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28016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2300" b="1" kern="12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230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15" marR="65315" marT="32657" marB="326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DD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28016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endParaRPr lang="en-GB" sz="150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15" marR="65315" marT="32657" marB="326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DD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8721330"/>
                  </a:ext>
                </a:extLst>
              </a:tr>
              <a:tr h="67491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HR </a:t>
                      </a:r>
                      <a:r>
                        <a:rPr lang="en-GB" sz="1100" b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Adviser</a:t>
                      </a:r>
                      <a:r>
                        <a:rPr lang="en-GB" sz="1100" b="1" baseline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(Staff</a:t>
                      </a:r>
                      <a:r>
                        <a:rPr lang="en-GB" sz="1100" b="1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)</a:t>
                      </a:r>
                      <a:r>
                        <a:rPr lang="en-GB" sz="11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or</a:t>
                      </a: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HR Coordinator (Fellows, Trainees, Students)</a:t>
                      </a:r>
                    </a:p>
                    <a:p>
                      <a:pPr marL="0" marR="0" lvl="0" indent="0" algn="l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800" b="1" kern="12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 </a:t>
                      </a:r>
                      <a:endParaRPr lang="en-GB" sz="800" b="0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15" marR="65315" marT="32657" marB="32657" anchor="ctr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cern.ch/hr/hr-key-contacts</a:t>
                      </a:r>
                    </a:p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100" b="1" kern="12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5-1 </a:t>
                      </a:r>
                      <a:r>
                        <a:rPr lang="en-GB" sz="1100" b="1" kern="12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&amp;</a:t>
                      </a:r>
                      <a:r>
                        <a:rPr lang="en-GB" sz="1100" b="1" kern="12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5-2</a:t>
                      </a:r>
                      <a:endParaRPr lang="en-GB" sz="110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1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15" marR="65315" marT="32657" marB="326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E163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28016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2300" b="1" kern="12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230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15" marR="65315" marT="32657" marB="326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2E7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28016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2300" b="1" kern="12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230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15" marR="65315" marT="32657" marB="326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2E7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28016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2300" b="1" kern="12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230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15" marR="65315" marT="32657" marB="326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2E7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28016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endParaRPr lang="en-GB" sz="150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15" marR="65315" marT="32657" marB="326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2E7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5944068"/>
                  </a:ext>
                </a:extLst>
              </a:tr>
              <a:tr h="552995">
                <a:tc>
                  <a:txBody>
                    <a:bodyPr/>
                    <a:lstStyle/>
                    <a:p>
                      <a:pPr marL="0" marR="0" lvl="0" indent="0" algn="l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100" b="1" kern="12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Staff Association </a:t>
                      </a:r>
                    </a:p>
                    <a:p>
                      <a:pPr marL="0" marR="0" lvl="0" indent="0" algn="l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kern="12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 </a:t>
                      </a:r>
                      <a:endParaRPr lang="en-GB" sz="8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15" marR="65315" marT="32657" marB="32657" anchor="ctr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staff.association@cern.ch</a:t>
                      </a:r>
                    </a:p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64-R-010</a:t>
                      </a:r>
                      <a:endParaRPr lang="en-GB" sz="110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15" marR="65315" marT="32657" marB="326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E163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28016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2300" b="1" kern="12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230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15" marR="65315" marT="32657" marB="326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DD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28016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endParaRPr lang="en-GB" sz="150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15" marR="65315" marT="32657" marB="326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DD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28016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2300" b="1" kern="12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230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15" marR="65315" marT="32657" marB="326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DD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28016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endParaRPr lang="en-GB" sz="150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15" marR="65315" marT="32657" marB="326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DD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3957497"/>
                  </a:ext>
                </a:extLst>
              </a:tr>
              <a:tr h="63427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1100" b="1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Your</a:t>
                      </a:r>
                      <a:r>
                        <a:rPr lang="fr-CH" sz="11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CH" sz="1100" b="1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Department</a:t>
                      </a:r>
                      <a:r>
                        <a:rPr lang="fr-CH" sz="11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Head, or Head,</a:t>
                      </a:r>
                      <a:r>
                        <a:rPr lang="fr-CH" sz="1100" b="1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H</a:t>
                      </a:r>
                      <a:r>
                        <a:rPr lang="en-GB" sz="1100" b="1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uman</a:t>
                      </a:r>
                      <a:r>
                        <a:rPr lang="en-GB" sz="11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Resources</a:t>
                      </a:r>
                      <a:endParaRPr lang="en-GB" sz="8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8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15" marR="65315" marT="32657" marB="32657" anchor="ctr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11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fr-CH" sz="1100" b="1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name</a:t>
                      </a:r>
                      <a:r>
                        <a:rPr lang="fr-CH" sz="11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)@cern.ch, or</a:t>
                      </a:r>
                      <a:endParaRPr lang="en-GB" sz="11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hr-dept.head@cern.ch</a:t>
                      </a:r>
                    </a:p>
                  </a:txBody>
                  <a:tcPr marL="65315" marR="65315" marT="32657" marB="326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E163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28016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2300" b="1" kern="12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230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15" marR="65315" marT="32657" marB="326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DD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28016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endParaRPr lang="en-GB" sz="150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15" marR="65315" marT="32657" marB="326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DD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300" b="1" kern="12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  <a:sym typeface="Wingdings 2" panose="05020102010507070707" pitchFamily="18" charset="2"/>
                        </a:rPr>
                        <a:t></a:t>
                      </a:r>
                      <a:endParaRPr kumimoji="0" lang="en-GB" sz="2300" b="1" kern="1200" dirty="0" smtClean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indent="0" algn="ctr" defTabSz="128016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endParaRPr lang="en-GB" sz="150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15" marR="65315" marT="32657" marB="326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DD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28016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2300" b="1" kern="12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230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15" marR="65315" marT="32657" marB="326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DD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8502442"/>
                  </a:ext>
                </a:extLst>
              </a:tr>
              <a:tr h="63427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Harassment Investigation Panel (HIP)</a:t>
                      </a:r>
                    </a:p>
                  </a:txBody>
                  <a:tcPr marL="65315" marR="65315" marT="32657" marB="32657" anchor="ctr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baseline="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HIP Chairperson</a:t>
                      </a:r>
                      <a:endParaRPr lang="en-US" sz="1100" b="1" baseline="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US" sz="1100" b="1" baseline="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HIP.Chair@cern.ch</a:t>
                      </a:r>
                      <a:r>
                        <a:rPr lang="en-US" sz="900" b="1" baseline="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</a:t>
                      </a:r>
                      <a:r>
                        <a:rPr lang="en-US" sz="1100" b="1" baseline="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GB" sz="11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5315" marR="65315" marT="32657" marB="326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E163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28016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endParaRPr lang="en-GB" sz="230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15" marR="65315" marT="32657" marB="326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DD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28016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endParaRPr lang="en-GB" sz="150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15" marR="65315" marT="32657" marB="326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DD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300" b="1" kern="12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  <a:sym typeface="Wingdings 2" panose="05020102010507070707" pitchFamily="18" charset="2"/>
                        </a:rPr>
                        <a:t></a:t>
                      </a:r>
                      <a:endParaRPr kumimoji="0" lang="en-GB" sz="2300" b="1" kern="1200" dirty="0" smtClean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indent="0" algn="ctr" defTabSz="128016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endParaRPr lang="en-GB" sz="150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15" marR="65315" marT="32657" marB="326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DD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28016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2300" b="1" kern="12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230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15" marR="65315" marT="32657" marB="326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DD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6872240"/>
                  </a:ext>
                </a:extLst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5902770" y="6102971"/>
            <a:ext cx="1844796" cy="4971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Staff, Fellows, Trainees,</a:t>
            </a:r>
          </a:p>
          <a:p>
            <a:r>
              <a:rPr lang="en-GB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Students*</a:t>
            </a:r>
            <a:endParaRPr lang="en-GB" sz="1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425573" y="6168981"/>
            <a:ext cx="287287" cy="365124"/>
          </a:xfrm>
          <a:prstGeom prst="rect">
            <a:avLst/>
          </a:prstGeom>
          <a:solidFill>
            <a:srgbClr val="00DD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87">
              <a:latin typeface="PT serif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728331" y="6149651"/>
            <a:ext cx="1834988" cy="40011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GB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members of personnel (incl. Users)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534151" y="6172663"/>
            <a:ext cx="287287" cy="365124"/>
          </a:xfrm>
          <a:prstGeom prst="rect">
            <a:avLst/>
          </a:prstGeom>
          <a:solidFill>
            <a:srgbClr val="FF2E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87">
              <a:latin typeface="PT serif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448600" y="6183832"/>
            <a:ext cx="2857357" cy="378309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929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*Students: TECH, ADMIN, DOCT, Short-Term</a:t>
            </a:r>
          </a:p>
          <a:p>
            <a:pPr algn="r"/>
            <a:r>
              <a:rPr lang="en-US" sz="929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Internship </a:t>
            </a:r>
            <a:r>
              <a:rPr lang="en-US" sz="929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programmes</a:t>
            </a:r>
            <a:r>
              <a:rPr lang="en-US" sz="929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coordinated by CERN HR</a:t>
            </a:r>
            <a:endParaRPr lang="en-GB" sz="929" u="sng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47328" y="25010"/>
            <a:ext cx="955718" cy="955718"/>
          </a:xfrm>
          <a:prstGeom prst="ellipse">
            <a:avLst/>
          </a:prstGeom>
          <a:solidFill>
            <a:srgbClr val="0033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-33019" y="260648"/>
            <a:ext cx="108845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Anti-Harassment</a:t>
            </a:r>
          </a:p>
        </p:txBody>
      </p:sp>
    </p:spTree>
    <p:extLst>
      <p:ext uri="{BB962C8B-B14F-4D97-AF65-F5344CB8AC3E}">
        <p14:creationId xmlns:p14="http://schemas.microsoft.com/office/powerpoint/2010/main" val="2155187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71E6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494832" y="491546"/>
            <a:ext cx="8705623" cy="1232148"/>
          </a:xfrm>
        </p:spPr>
        <p:txBody>
          <a:bodyPr/>
          <a:lstStyle/>
          <a:p>
            <a:pPr algn="ctr"/>
            <a:r>
              <a:rPr lang="en-GB" sz="4000" dirty="0" smtClean="0">
                <a:solidFill>
                  <a:schemeClr val="bg1"/>
                </a:solidFill>
              </a:rPr>
              <a:t>From embedding to mainstreaming</a:t>
            </a:r>
            <a:endParaRPr lang="en-GB" sz="4000" dirty="0">
              <a:solidFill>
                <a:schemeClr val="bg1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1523577" y="2322985"/>
            <a:ext cx="177423" cy="177423"/>
          </a:xfrm>
          <a:prstGeom prst="ellipse">
            <a:avLst/>
          </a:prstGeom>
          <a:solidFill>
            <a:srgbClr val="F2E514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1517763" y="1894282"/>
            <a:ext cx="178234" cy="178234"/>
          </a:xfrm>
          <a:prstGeom prst="ellipse">
            <a:avLst/>
          </a:prstGeom>
          <a:solidFill>
            <a:srgbClr val="BF3A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1719739" y="1662474"/>
            <a:ext cx="8886235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1200"/>
              </a:spcBef>
              <a:tabLst>
                <a:tab pos="268288" algn="l"/>
              </a:tabLst>
              <a:defRPr/>
            </a:pPr>
            <a:r>
              <a:rPr lang="en-US" sz="2000" dirty="0" smtClean="0">
                <a:solidFill>
                  <a:schemeClr val="bg1"/>
                </a:solidFill>
              </a:rPr>
              <a:t>Embedding D&amp;I in Staff Recruitment and Sourcing Policy</a:t>
            </a:r>
            <a:br>
              <a:rPr lang="en-US" sz="2000" dirty="0" smtClean="0">
                <a:solidFill>
                  <a:schemeClr val="bg1"/>
                </a:solidFill>
              </a:rPr>
            </a:br>
            <a:r>
              <a:rPr lang="en-US" sz="2000" dirty="0" smtClean="0">
                <a:solidFill>
                  <a:schemeClr val="bg1"/>
                </a:solidFill>
              </a:rPr>
              <a:t>Embedding D&amp;I principles in training modules</a:t>
            </a:r>
            <a:br>
              <a:rPr lang="en-US" sz="2000" dirty="0" smtClean="0">
                <a:solidFill>
                  <a:schemeClr val="bg1"/>
                </a:solidFill>
              </a:rPr>
            </a:br>
            <a:r>
              <a:rPr lang="en-US" sz="2000" dirty="0" smtClean="0">
                <a:solidFill>
                  <a:schemeClr val="bg1"/>
                </a:solidFill>
              </a:rPr>
              <a:t>D&amp;I topics included in Staff &amp; </a:t>
            </a:r>
            <a:r>
              <a:rPr lang="en-US" sz="2000" dirty="0">
                <a:solidFill>
                  <a:schemeClr val="bg1"/>
                </a:solidFill>
              </a:rPr>
              <a:t>Fellow Survey</a:t>
            </a:r>
            <a:br>
              <a:rPr lang="en-US" sz="2000" dirty="0">
                <a:solidFill>
                  <a:schemeClr val="bg1"/>
                </a:solidFill>
              </a:rPr>
            </a:br>
            <a:r>
              <a:rPr lang="en-US" sz="2000" dirty="0">
                <a:solidFill>
                  <a:schemeClr val="bg1"/>
                </a:solidFill>
              </a:rPr>
              <a:t>Phonebook: new </a:t>
            </a:r>
            <a:r>
              <a:rPr lang="en-US" sz="2000" dirty="0" smtClean="0">
                <a:solidFill>
                  <a:schemeClr val="bg1"/>
                </a:solidFill>
              </a:rPr>
              <a:t>version more inclusive</a:t>
            </a:r>
            <a:br>
              <a:rPr lang="en-US" sz="2000" dirty="0" smtClean="0">
                <a:solidFill>
                  <a:schemeClr val="bg1"/>
                </a:solidFill>
              </a:rPr>
            </a:br>
            <a:endParaRPr lang="en-US" sz="2000" b="1" dirty="0" smtClean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  <a:spcBef>
                <a:spcPts val="1200"/>
              </a:spcBef>
              <a:tabLst>
                <a:tab pos="268288" algn="l"/>
              </a:tabLst>
              <a:defRPr/>
            </a:pPr>
            <a:r>
              <a:rPr lang="en-US" sz="2000" b="1" dirty="0" smtClean="0">
                <a:solidFill>
                  <a:schemeClr val="bg1"/>
                </a:solidFill>
              </a:rPr>
              <a:t>D&amp;I advisory role:</a:t>
            </a:r>
            <a:r>
              <a:rPr lang="en-US" sz="2000" dirty="0" smtClean="0">
                <a:solidFill>
                  <a:schemeClr val="bg1"/>
                </a:solidFill>
              </a:rPr>
              <a:t/>
            </a:r>
            <a:br>
              <a:rPr lang="en-US" sz="2000" dirty="0" smtClean="0">
                <a:solidFill>
                  <a:schemeClr val="bg1"/>
                </a:solidFill>
              </a:rPr>
            </a:br>
            <a:r>
              <a:rPr lang="en-US" sz="2000" dirty="0" smtClean="0">
                <a:solidFill>
                  <a:schemeClr val="bg1"/>
                </a:solidFill>
              </a:rPr>
              <a:t>	Recent media events</a:t>
            </a:r>
            <a:br>
              <a:rPr lang="en-US" sz="2000" dirty="0" smtClean="0">
                <a:solidFill>
                  <a:schemeClr val="bg1"/>
                </a:solidFill>
              </a:rPr>
            </a:br>
            <a:r>
              <a:rPr lang="en-US" sz="2000" dirty="0" smtClean="0">
                <a:solidFill>
                  <a:schemeClr val="bg1"/>
                </a:solidFill>
              </a:rPr>
              <a:t>	Hearing impairment inclusiveness in online conferences and meetings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21" name="Oval 20"/>
          <p:cNvSpPr/>
          <p:nvPr/>
        </p:nvSpPr>
        <p:spPr>
          <a:xfrm>
            <a:off x="1519633" y="2792813"/>
            <a:ext cx="177423" cy="177423"/>
          </a:xfrm>
          <a:prstGeom prst="ellipse">
            <a:avLst/>
          </a:prstGeom>
          <a:solidFill>
            <a:srgbClr val="1F71CC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1518574" y="3264525"/>
            <a:ext cx="177423" cy="177423"/>
          </a:xfrm>
          <a:prstGeom prst="ellipse">
            <a:avLst/>
          </a:prstGeom>
          <a:solidFill>
            <a:srgbClr val="61C4D3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>
            <a:off x="1878388" y="4821740"/>
            <a:ext cx="113156" cy="113156"/>
          </a:xfrm>
          <a:prstGeom prst="ellipse">
            <a:avLst/>
          </a:prstGeom>
          <a:solidFill>
            <a:srgbClr val="BF3A73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/>
          <p:cNvSpPr/>
          <p:nvPr/>
        </p:nvSpPr>
        <p:spPr>
          <a:xfrm>
            <a:off x="1878387" y="5260882"/>
            <a:ext cx="113156" cy="113156"/>
          </a:xfrm>
          <a:prstGeom prst="ellipse">
            <a:avLst/>
          </a:prstGeom>
          <a:solidFill>
            <a:srgbClr val="F2E514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6384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992140" y="379860"/>
            <a:ext cx="9424340" cy="814500"/>
          </a:xfrm>
        </p:spPr>
        <p:txBody>
          <a:bodyPr/>
          <a:lstStyle/>
          <a:p>
            <a:pPr algn="ctr"/>
            <a:r>
              <a:rPr lang="en-GB" sz="4800" dirty="0" smtClean="0">
                <a:solidFill>
                  <a:srgbClr val="002060"/>
                </a:solidFill>
              </a:rPr>
              <a:t>Additional Resources</a:t>
            </a:r>
            <a:endParaRPr lang="en-GB" sz="2400" dirty="0">
              <a:solidFill>
                <a:srgbClr val="00206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6133"/>
            <a:ext cx="12192000" cy="541867"/>
          </a:xfrm>
          <a:prstGeom prst="rect">
            <a:avLst/>
          </a:prstGeom>
        </p:spPr>
      </p:pic>
      <p:sp>
        <p:nvSpPr>
          <p:cNvPr id="15" name="Oval 5"/>
          <p:cNvSpPr/>
          <p:nvPr/>
        </p:nvSpPr>
        <p:spPr bwMode="auto">
          <a:xfrm>
            <a:off x="7428783" y="2629872"/>
            <a:ext cx="1944254" cy="1944254"/>
          </a:xfrm>
          <a:prstGeom prst="ellipse">
            <a:avLst/>
          </a:prstGeom>
          <a:solidFill>
            <a:srgbClr val="00206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dirty="0"/>
              <a:t>Diversity</a:t>
            </a:r>
            <a:endParaRPr lang="en-GB" dirty="0"/>
          </a:p>
        </p:txBody>
      </p:sp>
      <p:sp>
        <p:nvSpPr>
          <p:cNvPr id="16" name="Oval 7"/>
          <p:cNvSpPr/>
          <p:nvPr/>
        </p:nvSpPr>
        <p:spPr bwMode="auto">
          <a:xfrm>
            <a:off x="8993991" y="1309311"/>
            <a:ext cx="1834272" cy="1834272"/>
          </a:xfrm>
          <a:prstGeom prst="ellipse">
            <a:avLst/>
          </a:prstGeom>
          <a:solidFill>
            <a:srgbClr val="0070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1600"/>
              <a:t>Mission/ Scientific Contribution</a:t>
            </a:r>
            <a:endParaRPr lang="en-GB" sz="1600"/>
          </a:p>
        </p:txBody>
      </p:sp>
      <p:sp>
        <p:nvSpPr>
          <p:cNvPr id="17" name="Oval 8"/>
          <p:cNvSpPr>
            <a:spLocks noChangeAspect="1"/>
          </p:cNvSpPr>
          <p:nvPr/>
        </p:nvSpPr>
        <p:spPr bwMode="auto">
          <a:xfrm>
            <a:off x="9607129" y="3184134"/>
            <a:ext cx="1420217" cy="1420217"/>
          </a:xfrm>
          <a:prstGeom prst="ellipse">
            <a:avLst/>
          </a:prstGeom>
          <a:solidFill>
            <a:srgbClr val="00B0F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1600"/>
              <a:t>Other</a:t>
            </a:r>
            <a:endParaRPr lang="en-GB" sz="1600"/>
          </a:p>
        </p:txBody>
      </p:sp>
      <p:sp>
        <p:nvSpPr>
          <p:cNvPr id="18" name="Oval 9"/>
          <p:cNvSpPr>
            <a:spLocks noChangeAspect="1"/>
          </p:cNvSpPr>
          <p:nvPr/>
        </p:nvSpPr>
        <p:spPr bwMode="auto">
          <a:xfrm>
            <a:off x="9037325" y="4399577"/>
            <a:ext cx="1002506" cy="1002506"/>
          </a:xfrm>
          <a:prstGeom prst="ellipse">
            <a:avLst/>
          </a:prstGeom>
          <a:solidFill>
            <a:srgbClr val="00B05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700"/>
              <a:t>Colleagues</a:t>
            </a:r>
            <a:endParaRPr lang="en-GB" sz="700"/>
          </a:p>
        </p:txBody>
      </p:sp>
      <p:sp>
        <p:nvSpPr>
          <p:cNvPr id="19" name="Oval 10"/>
          <p:cNvSpPr>
            <a:spLocks noChangeAspect="1"/>
          </p:cNvSpPr>
          <p:nvPr/>
        </p:nvSpPr>
        <p:spPr bwMode="auto">
          <a:xfrm>
            <a:off x="7936874" y="4662273"/>
            <a:ext cx="1002506" cy="1002506"/>
          </a:xfrm>
          <a:prstGeom prst="ellipse">
            <a:avLst/>
          </a:prstGeom>
          <a:solidFill>
            <a:srgbClr val="92D05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700"/>
              <a:t>The work itself</a:t>
            </a:r>
            <a:endParaRPr lang="en-GB" sz="700"/>
          </a:p>
        </p:txBody>
      </p:sp>
      <p:sp>
        <p:nvSpPr>
          <p:cNvPr id="20" name="Oval 14"/>
          <p:cNvSpPr>
            <a:spLocks noChangeAspect="1"/>
          </p:cNvSpPr>
          <p:nvPr/>
        </p:nvSpPr>
        <p:spPr bwMode="auto">
          <a:xfrm>
            <a:off x="6751971" y="4327758"/>
            <a:ext cx="949343" cy="949343"/>
          </a:xfrm>
          <a:prstGeom prst="ellipse">
            <a:avLst/>
          </a:prstGeom>
          <a:solidFill>
            <a:srgbClr val="FFFF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700">
                <a:solidFill>
                  <a:sysClr val="windowText" lastClr="000000"/>
                </a:solidFill>
              </a:rPr>
              <a:t>Challenges</a:t>
            </a:r>
            <a:endParaRPr lang="en-GB" sz="700">
              <a:solidFill>
                <a:sysClr val="windowText" lastClr="000000"/>
              </a:solidFill>
            </a:endParaRPr>
          </a:p>
        </p:txBody>
      </p:sp>
      <p:sp>
        <p:nvSpPr>
          <p:cNvPr id="21" name="Oval 15"/>
          <p:cNvSpPr>
            <a:spLocks noChangeAspect="1"/>
          </p:cNvSpPr>
          <p:nvPr/>
        </p:nvSpPr>
        <p:spPr bwMode="auto">
          <a:xfrm>
            <a:off x="6406736" y="3288830"/>
            <a:ext cx="949343" cy="949343"/>
          </a:xfrm>
          <a:prstGeom prst="ellipse">
            <a:avLst/>
          </a:prstGeom>
          <a:solidFill>
            <a:srgbClr val="FFC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700">
                <a:solidFill>
                  <a:sysClr val="windowText" lastClr="000000"/>
                </a:solidFill>
              </a:rPr>
              <a:t>Tech- nologies</a:t>
            </a:r>
            <a:endParaRPr lang="en-GB" sz="700">
              <a:solidFill>
                <a:sysClr val="windowText" lastClr="000000"/>
              </a:solidFill>
            </a:endParaRPr>
          </a:p>
        </p:txBody>
      </p:sp>
      <p:sp>
        <p:nvSpPr>
          <p:cNvPr id="22" name="Oval 16"/>
          <p:cNvSpPr>
            <a:spLocks noChangeAspect="1"/>
          </p:cNvSpPr>
          <p:nvPr/>
        </p:nvSpPr>
        <p:spPr bwMode="auto">
          <a:xfrm>
            <a:off x="6705250" y="2092654"/>
            <a:ext cx="949343" cy="949343"/>
          </a:xfrm>
          <a:prstGeom prst="ellipse">
            <a:avLst/>
          </a:prstGeom>
          <a:solidFill>
            <a:srgbClr val="FF0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700" dirty="0">
                <a:solidFill>
                  <a:sysClr val="windowText" lastClr="000000"/>
                </a:solidFill>
              </a:rPr>
              <a:t>Benefits and Remuneration</a:t>
            </a:r>
            <a:endParaRPr lang="en-GB" sz="700" dirty="0">
              <a:solidFill>
                <a:sysClr val="windowText" lastClr="000000"/>
              </a:solidFill>
            </a:endParaRPr>
          </a:p>
        </p:txBody>
      </p:sp>
      <p:sp>
        <p:nvSpPr>
          <p:cNvPr id="23" name="Oval 17"/>
          <p:cNvSpPr>
            <a:spLocks noChangeAspect="1"/>
          </p:cNvSpPr>
          <p:nvPr/>
        </p:nvSpPr>
        <p:spPr bwMode="auto">
          <a:xfrm>
            <a:off x="7883850" y="1566050"/>
            <a:ext cx="949343" cy="949343"/>
          </a:xfrm>
          <a:prstGeom prst="ellipse">
            <a:avLst/>
          </a:prstGeom>
          <a:solidFill>
            <a:srgbClr val="C00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700">
                <a:solidFill>
                  <a:sysClr val="windowText" lastClr="000000"/>
                </a:solidFill>
              </a:rPr>
              <a:t>Pride</a:t>
            </a:r>
            <a:endParaRPr lang="en-GB" sz="700">
              <a:solidFill>
                <a:sysClr val="windowText" lastClr="00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926413" y="1276009"/>
            <a:ext cx="6096000" cy="4651979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 err="1">
                <a:solidFill>
                  <a:srgbClr val="0E163E"/>
                </a:solidFill>
                <a:latin typeface="PT Sans"/>
                <a:hlinkClick r:id="rId4"/>
              </a:rPr>
              <a:t>Ombuds</a:t>
            </a:r>
            <a:r>
              <a:rPr lang="en-GB" sz="2000" dirty="0">
                <a:solidFill>
                  <a:srgbClr val="0E163E"/>
                </a:solidFill>
                <a:latin typeface="PT Sans"/>
                <a:hlinkClick r:id="rId4"/>
              </a:rPr>
              <a:t> Office</a:t>
            </a:r>
            <a:endParaRPr lang="en-GB" sz="2000" dirty="0">
              <a:solidFill>
                <a:srgbClr val="0E163E"/>
              </a:solidFill>
              <a:latin typeface="PT Sans"/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E163E"/>
                </a:solidFill>
                <a:latin typeface="PT Sans"/>
                <a:hlinkClick r:id="rId5"/>
              </a:rPr>
              <a:t>HR Key Contacts</a:t>
            </a:r>
            <a:endParaRPr lang="en-GB" sz="2000" dirty="0">
              <a:solidFill>
                <a:srgbClr val="0E163E"/>
              </a:solidFill>
              <a:latin typeface="PT Sans"/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E163E"/>
                </a:solidFill>
                <a:latin typeface="PT Sans"/>
                <a:hlinkClick r:id="rId6"/>
              </a:rPr>
              <a:t>Anti-Harassment Policy</a:t>
            </a:r>
            <a:endParaRPr lang="en-GB" sz="2000" dirty="0">
              <a:solidFill>
                <a:srgbClr val="0E163E"/>
              </a:solidFill>
              <a:latin typeface="PT Sans"/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E163E"/>
                </a:solidFill>
                <a:latin typeface="PT Sans"/>
                <a:hlinkClick r:id="rId7"/>
              </a:rPr>
              <a:t>Social Affairs Service</a:t>
            </a:r>
            <a:endParaRPr lang="en-GB" sz="2000" dirty="0">
              <a:solidFill>
                <a:srgbClr val="0E163E"/>
              </a:solidFill>
              <a:latin typeface="PT Sans"/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E163E"/>
                </a:solidFill>
                <a:latin typeface="PT Sans"/>
                <a:hlinkClick r:id="rId8"/>
              </a:rPr>
              <a:t>Medical Service</a:t>
            </a:r>
            <a:endParaRPr lang="en-GB" sz="2000" dirty="0">
              <a:solidFill>
                <a:srgbClr val="0E163E"/>
              </a:solidFill>
              <a:latin typeface="PT Sans"/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E163E"/>
                </a:solidFill>
                <a:latin typeface="PT Sans"/>
                <a:hlinkClick r:id="rId9"/>
              </a:rPr>
              <a:t>Psychologist</a:t>
            </a:r>
            <a:r>
              <a:rPr lang="en-GB" sz="2000" dirty="0">
                <a:solidFill>
                  <a:srgbClr val="0E163E"/>
                </a:solidFill>
                <a:latin typeface="PT Sans"/>
              </a:rPr>
              <a:t> 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E163E"/>
                </a:solidFill>
                <a:latin typeface="PT Sans"/>
                <a:hlinkClick r:id="rId10"/>
              </a:rPr>
              <a:t>LGBTQ CERN</a:t>
            </a:r>
            <a:endParaRPr lang="en-GB" sz="2000" dirty="0">
              <a:solidFill>
                <a:srgbClr val="0E163E"/>
              </a:solidFill>
              <a:latin typeface="PT Sans"/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E163E"/>
                </a:solidFill>
                <a:latin typeface="PT Sans"/>
                <a:hlinkClick r:id="rId11"/>
              </a:rPr>
              <a:t>Disability Network</a:t>
            </a:r>
            <a:endParaRPr lang="en-GB" sz="2000" dirty="0">
              <a:solidFill>
                <a:srgbClr val="0E163E"/>
              </a:solidFill>
              <a:latin typeface="PT Sans"/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E163E"/>
                </a:solidFill>
                <a:latin typeface="PT Sans"/>
                <a:hlinkClick r:id="rId12"/>
              </a:rPr>
              <a:t>Staff </a:t>
            </a:r>
            <a:r>
              <a:rPr lang="en-GB" sz="2000" dirty="0" smtClean="0">
                <a:solidFill>
                  <a:srgbClr val="0E163E"/>
                </a:solidFill>
                <a:latin typeface="PT Sans"/>
                <a:hlinkClick r:id="rId12"/>
              </a:rPr>
              <a:t>Association</a:t>
            </a:r>
            <a:endParaRPr lang="en-GB" sz="2000" dirty="0" smtClean="0">
              <a:solidFill>
                <a:srgbClr val="0E163E"/>
              </a:solidFill>
              <a:latin typeface="PT Sans"/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E163E"/>
                </a:solidFill>
                <a:latin typeface="PT Sans"/>
                <a:hlinkClick r:id="rId13"/>
              </a:rPr>
              <a:t>D&amp;I Newsletter</a:t>
            </a:r>
            <a:endParaRPr lang="en-GB" sz="2000" dirty="0" smtClean="0">
              <a:solidFill>
                <a:srgbClr val="0E163E"/>
              </a:solidFill>
              <a:latin typeface="PT Sans"/>
            </a:endParaRPr>
          </a:p>
        </p:txBody>
      </p:sp>
    </p:spTree>
    <p:extLst>
      <p:ext uri="{BB962C8B-B14F-4D97-AF65-F5344CB8AC3E}">
        <p14:creationId xmlns:p14="http://schemas.microsoft.com/office/powerpoint/2010/main" val="1324163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407368" y="3429000"/>
            <a:ext cx="11376025" cy="2153265"/>
          </a:xfrm>
        </p:spPr>
        <p:txBody>
          <a:bodyPr/>
          <a:lstStyle/>
          <a:p>
            <a:pPr algn="ctr">
              <a:defRPr/>
            </a:pPr>
            <a:r>
              <a:rPr lang="en-US" dirty="0" smtClean="0"/>
              <a:t>Thank </a:t>
            </a:r>
            <a:r>
              <a:rPr lang="en-US" dirty="0" smtClean="0"/>
              <a:t>you!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69762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rgbClr val="001E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7"/>
          <p:cNvSpPr>
            <a:spLocks noGrp="1"/>
          </p:cNvSpPr>
          <p:nvPr>
            <p:ph type="title"/>
          </p:nvPr>
        </p:nvSpPr>
        <p:spPr>
          <a:xfrm>
            <a:off x="263352" y="333589"/>
            <a:ext cx="11665296" cy="1065743"/>
          </a:xfrm>
        </p:spPr>
        <p:txBody>
          <a:bodyPr>
            <a:noAutofit/>
          </a:bodyPr>
          <a:lstStyle/>
          <a:p>
            <a:pPr algn="ctr"/>
            <a:r>
              <a:rPr lang="en-GB" sz="4267" dirty="0">
                <a:solidFill>
                  <a:schemeClr val="bg1"/>
                </a:solidFill>
              </a:rPr>
              <a:t>Diversity = No.1 </a:t>
            </a:r>
            <a:br>
              <a:rPr lang="en-GB" sz="4267" dirty="0">
                <a:solidFill>
                  <a:schemeClr val="bg1"/>
                </a:solidFill>
              </a:rPr>
            </a:br>
            <a:r>
              <a:rPr lang="en-GB" sz="4267" dirty="0">
                <a:solidFill>
                  <a:schemeClr val="bg1"/>
                </a:solidFill>
              </a:rPr>
              <a:t>most appreciated workplace attribute</a:t>
            </a:r>
          </a:p>
        </p:txBody>
      </p:sp>
      <p:graphicFrame>
        <p:nvGraphicFramePr>
          <p:cNvPr id="18" name="Table 6"/>
          <p:cNvGraphicFramePr>
            <a:graphicFrameLocks noGrp="1"/>
          </p:cNvGraphicFramePr>
          <p:nvPr>
            <p:extLst/>
          </p:nvPr>
        </p:nvGraphicFramePr>
        <p:xfrm>
          <a:off x="418846" y="3289787"/>
          <a:ext cx="1937754" cy="2431969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endPos="65000" dist="50800" dir="5400000" sy="-100000" algn="bl" rotWithShape="0"/>
                </a:effectLst>
              </a:tblPr>
              <a:tblGrid>
                <a:gridCol w="1571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58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0340"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en-GB" sz="800" dirty="0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endParaRPr>
                    </a:p>
                  </a:txBody>
                  <a:tcPr>
                    <a:lnL w="12700" algn="ctr">
                      <a:noFill/>
                    </a:lnL>
                    <a:lnR w="3175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en-GB" sz="800" dirty="0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endParaRPr>
                    </a:p>
                  </a:txBody>
                  <a:tcPr>
                    <a:lnL w="3175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0340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800" b="1" dirty="0">
                          <a:solidFill>
                            <a:schemeClr val="tx2">
                              <a:lumMod val="10000"/>
                              <a:lumOff val="90000"/>
                            </a:schemeClr>
                          </a:solidFill>
                        </a:rPr>
                        <a:t>Diversity</a:t>
                      </a:r>
                      <a:endParaRPr lang="en-GB" sz="800" b="1" dirty="0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endParaRPr>
                    </a:p>
                  </a:txBody>
                  <a:tcPr>
                    <a:lnL w="12700" algn="ctr">
                      <a:noFill/>
                    </a:lnL>
                    <a:lnR w="3175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800" b="1" dirty="0">
                          <a:solidFill>
                            <a:schemeClr val="tx2">
                              <a:lumMod val="10000"/>
                              <a:lumOff val="90000"/>
                            </a:schemeClr>
                          </a:solidFill>
                        </a:rPr>
                        <a:t>256</a:t>
                      </a:r>
                      <a:endParaRPr lang="en-GB" sz="800" b="1" dirty="0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endParaRPr>
                    </a:p>
                  </a:txBody>
                  <a:tcPr>
                    <a:lnL w="3175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3083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800" dirty="0">
                          <a:solidFill>
                            <a:schemeClr val="tx2">
                              <a:lumMod val="10000"/>
                              <a:lumOff val="90000"/>
                            </a:schemeClr>
                          </a:solidFill>
                        </a:rPr>
                        <a:t>Mission/Scientific Contribution</a:t>
                      </a:r>
                      <a:endParaRPr lang="en-GB" sz="800" dirty="0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endParaRPr>
                    </a:p>
                  </a:txBody>
                  <a:tcPr>
                    <a:lnL w="12700" algn="ctr">
                      <a:noFill/>
                    </a:lnL>
                    <a:lnR w="3175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800">
                          <a:solidFill>
                            <a:schemeClr val="tx2">
                              <a:lumMod val="10000"/>
                              <a:lumOff val="90000"/>
                            </a:schemeClr>
                          </a:solidFill>
                        </a:rPr>
                        <a:t>251</a:t>
                      </a:r>
                      <a:endParaRPr lang="en-GB" sz="800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endParaRPr>
                    </a:p>
                  </a:txBody>
                  <a:tcPr>
                    <a:lnL w="3175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0340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800">
                          <a:solidFill>
                            <a:schemeClr val="tx2">
                              <a:lumMod val="10000"/>
                              <a:lumOff val="90000"/>
                            </a:schemeClr>
                          </a:solidFill>
                        </a:rPr>
                        <a:t>Other</a:t>
                      </a:r>
                      <a:endParaRPr lang="en-GB" sz="800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endParaRPr>
                    </a:p>
                  </a:txBody>
                  <a:tcPr>
                    <a:lnL w="12700" algn="ctr">
                      <a:noFill/>
                    </a:lnL>
                    <a:lnR w="3175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800">
                          <a:solidFill>
                            <a:schemeClr val="tx2">
                              <a:lumMod val="10000"/>
                              <a:lumOff val="90000"/>
                            </a:schemeClr>
                          </a:solidFill>
                        </a:rPr>
                        <a:t>187</a:t>
                      </a:r>
                      <a:endParaRPr lang="en-GB" sz="800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endParaRPr>
                    </a:p>
                  </a:txBody>
                  <a:tcPr>
                    <a:lnL w="3175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3083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800" dirty="0">
                          <a:solidFill>
                            <a:schemeClr val="tx2">
                              <a:lumMod val="10000"/>
                              <a:lumOff val="90000"/>
                            </a:schemeClr>
                          </a:solidFill>
                        </a:rPr>
                        <a:t>Colleagues and Collaboration</a:t>
                      </a:r>
                      <a:endParaRPr lang="en-GB" sz="800" dirty="0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endParaRPr>
                    </a:p>
                  </a:txBody>
                  <a:tcPr>
                    <a:lnL w="12700" algn="ctr">
                      <a:noFill/>
                    </a:lnL>
                    <a:lnR w="3175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800" dirty="0">
                          <a:solidFill>
                            <a:schemeClr val="tx2">
                              <a:lumMod val="10000"/>
                              <a:lumOff val="90000"/>
                            </a:schemeClr>
                          </a:solidFill>
                        </a:rPr>
                        <a:t>132</a:t>
                      </a:r>
                      <a:endParaRPr lang="en-GB" sz="800" dirty="0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endParaRPr>
                    </a:p>
                  </a:txBody>
                  <a:tcPr>
                    <a:lnL w="3175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0340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800" dirty="0">
                          <a:solidFill>
                            <a:schemeClr val="tx2">
                              <a:lumMod val="10000"/>
                              <a:lumOff val="90000"/>
                            </a:schemeClr>
                          </a:solidFill>
                        </a:rPr>
                        <a:t>The work itself</a:t>
                      </a:r>
                      <a:endParaRPr lang="en-GB" sz="800" dirty="0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endParaRPr>
                    </a:p>
                  </a:txBody>
                  <a:tcPr>
                    <a:lnL w="12700" algn="ctr">
                      <a:noFill/>
                    </a:lnL>
                    <a:lnR w="3175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800" dirty="0">
                          <a:solidFill>
                            <a:schemeClr val="tx2">
                              <a:lumMod val="10000"/>
                              <a:lumOff val="90000"/>
                            </a:schemeClr>
                          </a:solidFill>
                        </a:rPr>
                        <a:t>131</a:t>
                      </a:r>
                      <a:endParaRPr lang="en-GB" sz="800" dirty="0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endParaRPr>
                    </a:p>
                  </a:txBody>
                  <a:tcPr>
                    <a:lnL w="3175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0340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800" dirty="0">
                          <a:solidFill>
                            <a:schemeClr val="tx2">
                              <a:lumMod val="10000"/>
                              <a:lumOff val="90000"/>
                            </a:schemeClr>
                          </a:solidFill>
                        </a:rPr>
                        <a:t>Work environment</a:t>
                      </a:r>
                      <a:endParaRPr lang="en-GB" sz="800" dirty="0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endParaRPr>
                    </a:p>
                  </a:txBody>
                  <a:tcPr>
                    <a:lnL w="12700" algn="ctr">
                      <a:noFill/>
                    </a:lnL>
                    <a:lnR w="3175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800">
                          <a:solidFill>
                            <a:schemeClr val="tx2">
                              <a:lumMod val="10000"/>
                              <a:lumOff val="90000"/>
                            </a:schemeClr>
                          </a:solidFill>
                        </a:rPr>
                        <a:t>83</a:t>
                      </a:r>
                      <a:endParaRPr lang="en-GB" sz="800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endParaRPr>
                    </a:p>
                  </a:txBody>
                  <a:tcPr>
                    <a:lnL w="3175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0340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800">
                          <a:solidFill>
                            <a:schemeClr val="tx2">
                              <a:lumMod val="10000"/>
                              <a:lumOff val="90000"/>
                            </a:schemeClr>
                          </a:solidFill>
                        </a:rPr>
                        <a:t>Challenges</a:t>
                      </a:r>
                      <a:endParaRPr lang="en-GB" sz="800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endParaRPr>
                    </a:p>
                  </a:txBody>
                  <a:tcPr>
                    <a:lnL w="12700" algn="ctr">
                      <a:noFill/>
                    </a:lnL>
                    <a:lnR w="3175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800">
                          <a:solidFill>
                            <a:schemeClr val="tx2">
                              <a:lumMod val="10000"/>
                              <a:lumOff val="90000"/>
                            </a:schemeClr>
                          </a:solidFill>
                        </a:rPr>
                        <a:t>78</a:t>
                      </a:r>
                      <a:endParaRPr lang="en-GB" sz="800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endParaRPr>
                    </a:p>
                  </a:txBody>
                  <a:tcPr>
                    <a:lnL w="3175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20340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800">
                          <a:solidFill>
                            <a:schemeClr val="tx2">
                              <a:lumMod val="10000"/>
                              <a:lumOff val="90000"/>
                            </a:schemeClr>
                          </a:solidFill>
                        </a:rPr>
                        <a:t>Technologies</a:t>
                      </a:r>
                      <a:endParaRPr lang="en-GB" sz="800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endParaRPr>
                    </a:p>
                  </a:txBody>
                  <a:tcPr>
                    <a:lnL w="12700" algn="ctr">
                      <a:noFill/>
                    </a:lnL>
                    <a:lnR w="3175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800">
                          <a:solidFill>
                            <a:schemeClr val="tx2">
                              <a:lumMod val="10000"/>
                              <a:lumOff val="90000"/>
                            </a:schemeClr>
                          </a:solidFill>
                        </a:rPr>
                        <a:t>63</a:t>
                      </a:r>
                      <a:endParaRPr lang="en-GB" sz="800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endParaRPr>
                    </a:p>
                  </a:txBody>
                  <a:tcPr>
                    <a:lnL w="3175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23083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800">
                          <a:solidFill>
                            <a:schemeClr val="tx2">
                              <a:lumMod val="10000"/>
                              <a:lumOff val="90000"/>
                            </a:schemeClr>
                          </a:solidFill>
                        </a:rPr>
                        <a:t>Benefits and Remuneration</a:t>
                      </a:r>
                      <a:endParaRPr lang="en-GB" sz="800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endParaRPr>
                    </a:p>
                  </a:txBody>
                  <a:tcPr>
                    <a:lnL w="12700" algn="ctr">
                      <a:noFill/>
                    </a:lnL>
                    <a:lnR w="3175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800" dirty="0">
                          <a:solidFill>
                            <a:schemeClr val="tx2">
                              <a:lumMod val="10000"/>
                              <a:lumOff val="90000"/>
                            </a:schemeClr>
                          </a:solidFill>
                        </a:rPr>
                        <a:t>57</a:t>
                      </a:r>
                      <a:endParaRPr lang="en-GB" sz="800" dirty="0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endParaRPr>
                    </a:p>
                  </a:txBody>
                  <a:tcPr>
                    <a:lnL w="3175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20340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800" dirty="0">
                          <a:solidFill>
                            <a:schemeClr val="tx2">
                              <a:lumMod val="10000"/>
                              <a:lumOff val="90000"/>
                            </a:schemeClr>
                          </a:solidFill>
                        </a:rPr>
                        <a:t>Pride</a:t>
                      </a:r>
                      <a:endParaRPr lang="en-GB" sz="800" dirty="0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endParaRPr>
                    </a:p>
                  </a:txBody>
                  <a:tcPr>
                    <a:lnL w="12700" algn="ctr">
                      <a:noFill/>
                    </a:lnL>
                    <a:lnR w="3175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800" dirty="0">
                          <a:solidFill>
                            <a:schemeClr val="tx2">
                              <a:lumMod val="10000"/>
                              <a:lumOff val="90000"/>
                            </a:schemeClr>
                          </a:solidFill>
                        </a:rPr>
                        <a:t>32</a:t>
                      </a:r>
                      <a:endParaRPr lang="en-GB" sz="800" dirty="0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endParaRPr>
                    </a:p>
                  </a:txBody>
                  <a:tcPr>
                    <a:lnL w="3175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9692379" y="5919445"/>
            <a:ext cx="2410677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i="1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CERN Staff </a:t>
            </a:r>
            <a:r>
              <a:rPr lang="en-US" sz="1600" i="1" dirty="0">
                <a:solidFill>
                  <a:schemeClr val="tx1">
                    <a:lumMod val="20000"/>
                    <a:lumOff val="80000"/>
                  </a:schemeClr>
                </a:solidFill>
              </a:rPr>
              <a:t>Survey 2019</a:t>
            </a:r>
            <a:endParaRPr lang="en-US" sz="1400" i="1" dirty="0">
              <a:solidFill>
                <a:schemeClr val="tx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0" name="Oval 5"/>
          <p:cNvSpPr/>
          <p:nvPr/>
        </p:nvSpPr>
        <p:spPr bwMode="auto">
          <a:xfrm>
            <a:off x="5439333" y="3007650"/>
            <a:ext cx="1944255" cy="1944255"/>
          </a:xfrm>
          <a:prstGeom prst="ellipse">
            <a:avLst/>
          </a:prstGeom>
          <a:solidFill>
            <a:srgbClr val="F6930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dirty="0"/>
              <a:t>Diversity</a:t>
            </a:r>
            <a:endParaRPr lang="en-GB" dirty="0"/>
          </a:p>
        </p:txBody>
      </p:sp>
      <p:sp>
        <p:nvSpPr>
          <p:cNvPr id="21" name="Oval 7"/>
          <p:cNvSpPr/>
          <p:nvPr/>
        </p:nvSpPr>
        <p:spPr bwMode="auto">
          <a:xfrm>
            <a:off x="7004540" y="1687088"/>
            <a:ext cx="1834272" cy="1834272"/>
          </a:xfrm>
          <a:prstGeom prst="ellipse">
            <a:avLst/>
          </a:prstGeom>
          <a:solidFill>
            <a:srgbClr val="0070C0">
              <a:alpha val="70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>
              <a:defRPr/>
            </a:pPr>
            <a:r>
              <a:rPr lang="en-US" sz="1467" dirty="0"/>
              <a:t>Mission/ Scientific Contribution</a:t>
            </a:r>
            <a:endParaRPr lang="en-GB" sz="1467" dirty="0"/>
          </a:p>
        </p:txBody>
      </p:sp>
      <p:sp>
        <p:nvSpPr>
          <p:cNvPr id="22" name="Oval 8"/>
          <p:cNvSpPr>
            <a:spLocks noChangeAspect="1"/>
          </p:cNvSpPr>
          <p:nvPr/>
        </p:nvSpPr>
        <p:spPr bwMode="auto">
          <a:xfrm>
            <a:off x="7617680" y="3561913"/>
            <a:ext cx="1420217" cy="1420217"/>
          </a:xfrm>
          <a:prstGeom prst="ellipse">
            <a:avLst/>
          </a:prstGeom>
          <a:solidFill>
            <a:srgbClr val="00B0F0">
              <a:alpha val="70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1600" dirty="0"/>
              <a:t>Other</a:t>
            </a:r>
            <a:endParaRPr lang="en-GB" sz="1600" dirty="0"/>
          </a:p>
        </p:txBody>
      </p:sp>
      <p:sp>
        <p:nvSpPr>
          <p:cNvPr id="23" name="Oval 9"/>
          <p:cNvSpPr>
            <a:spLocks noChangeAspect="1"/>
          </p:cNvSpPr>
          <p:nvPr/>
        </p:nvSpPr>
        <p:spPr bwMode="auto">
          <a:xfrm>
            <a:off x="7047873" y="4777353"/>
            <a:ext cx="1002507" cy="1002507"/>
          </a:xfrm>
          <a:prstGeom prst="ellipse">
            <a:avLst/>
          </a:prstGeom>
          <a:solidFill>
            <a:srgbClr val="00B050">
              <a:alpha val="70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>
              <a:defRPr/>
            </a:pPr>
            <a:r>
              <a:rPr lang="en-US" sz="1000" dirty="0">
                <a:solidFill>
                  <a:schemeClr val="bg1"/>
                </a:solidFill>
              </a:rPr>
              <a:t>Colleagues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24" name="Oval 10"/>
          <p:cNvSpPr>
            <a:spLocks noChangeAspect="1"/>
          </p:cNvSpPr>
          <p:nvPr/>
        </p:nvSpPr>
        <p:spPr bwMode="auto">
          <a:xfrm>
            <a:off x="5947423" y="5040049"/>
            <a:ext cx="1002507" cy="1002507"/>
          </a:xfrm>
          <a:prstGeom prst="ellipse">
            <a:avLst/>
          </a:prstGeom>
          <a:solidFill>
            <a:srgbClr val="92D050">
              <a:alpha val="70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>
              <a:defRPr/>
            </a:pPr>
            <a:r>
              <a:rPr lang="en-US" sz="1100" dirty="0">
                <a:solidFill>
                  <a:schemeClr val="bg1"/>
                </a:solidFill>
              </a:rPr>
              <a:t>The work </a:t>
            </a:r>
          </a:p>
          <a:p>
            <a:pPr algn="ctr">
              <a:defRPr/>
            </a:pPr>
            <a:r>
              <a:rPr lang="en-US" sz="1100" dirty="0">
                <a:solidFill>
                  <a:schemeClr val="bg1"/>
                </a:solidFill>
              </a:rPr>
              <a:t>itself</a:t>
            </a:r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25" name="Oval 14"/>
          <p:cNvSpPr>
            <a:spLocks noChangeAspect="1"/>
          </p:cNvSpPr>
          <p:nvPr/>
        </p:nvSpPr>
        <p:spPr bwMode="auto">
          <a:xfrm>
            <a:off x="4715800" y="4772413"/>
            <a:ext cx="996064" cy="949343"/>
          </a:xfrm>
          <a:prstGeom prst="ellipse">
            <a:avLst/>
          </a:prstGeom>
          <a:solidFill>
            <a:srgbClr val="FFFF00">
              <a:alpha val="70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>
              <a:defRPr/>
            </a:pPr>
            <a:r>
              <a:rPr lang="en-US" sz="1000" dirty="0">
                <a:solidFill>
                  <a:schemeClr val="bg1"/>
                </a:solidFill>
              </a:rPr>
              <a:t>Challenges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26" name="Oval 15"/>
          <p:cNvSpPr>
            <a:spLocks noChangeAspect="1"/>
          </p:cNvSpPr>
          <p:nvPr/>
        </p:nvSpPr>
        <p:spPr bwMode="auto">
          <a:xfrm>
            <a:off x="4417286" y="3666609"/>
            <a:ext cx="949343" cy="949343"/>
          </a:xfrm>
          <a:prstGeom prst="ellipse">
            <a:avLst/>
          </a:prstGeom>
          <a:solidFill>
            <a:srgbClr val="FFC000">
              <a:alpha val="70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>
              <a:defRPr/>
            </a:pPr>
            <a:r>
              <a:rPr lang="en-US" sz="1000" dirty="0">
                <a:solidFill>
                  <a:schemeClr val="bg1"/>
                </a:solidFill>
              </a:rPr>
              <a:t>Technologies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27" name="Oval 16"/>
          <p:cNvSpPr>
            <a:spLocks noChangeAspect="1"/>
          </p:cNvSpPr>
          <p:nvPr/>
        </p:nvSpPr>
        <p:spPr bwMode="auto">
          <a:xfrm>
            <a:off x="4715801" y="2470433"/>
            <a:ext cx="949343" cy="949343"/>
          </a:xfrm>
          <a:prstGeom prst="ellipse">
            <a:avLst/>
          </a:prstGeom>
          <a:solidFill>
            <a:srgbClr val="E73775">
              <a:alpha val="70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>
              <a:defRPr/>
            </a:pPr>
            <a:r>
              <a:rPr lang="en-US" sz="1000" dirty="0">
                <a:solidFill>
                  <a:schemeClr val="bg1"/>
                </a:solidFill>
              </a:rPr>
              <a:t>Benefits and </a:t>
            </a:r>
            <a:br>
              <a:rPr lang="en-US" sz="1000" dirty="0">
                <a:solidFill>
                  <a:schemeClr val="bg1"/>
                </a:solidFill>
              </a:rPr>
            </a:br>
            <a:r>
              <a:rPr lang="en-US" sz="1000" dirty="0">
                <a:solidFill>
                  <a:schemeClr val="bg1"/>
                </a:solidFill>
              </a:rPr>
              <a:t>Remuneration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28" name="Oval 17"/>
          <p:cNvSpPr>
            <a:spLocks noChangeAspect="1"/>
          </p:cNvSpPr>
          <p:nvPr/>
        </p:nvSpPr>
        <p:spPr bwMode="auto">
          <a:xfrm>
            <a:off x="5894401" y="1943829"/>
            <a:ext cx="949343" cy="949343"/>
          </a:xfrm>
          <a:prstGeom prst="ellipse">
            <a:avLst/>
          </a:prstGeom>
          <a:solidFill>
            <a:srgbClr val="E73775">
              <a:alpha val="90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1051" dirty="0">
                <a:solidFill>
                  <a:schemeClr val="bg1"/>
                </a:solidFill>
              </a:rPr>
              <a:t>Pride</a:t>
            </a:r>
            <a:endParaRPr lang="en-GB" sz="105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453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1E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Oval 51"/>
          <p:cNvSpPr/>
          <p:nvPr/>
        </p:nvSpPr>
        <p:spPr>
          <a:xfrm>
            <a:off x="4349086" y="5053867"/>
            <a:ext cx="1037633" cy="1039429"/>
          </a:xfrm>
          <a:prstGeom prst="ellipse">
            <a:avLst/>
          </a:prstGeom>
          <a:solidFill>
            <a:srgbClr val="00DDD2"/>
          </a:solidFill>
          <a:ln w="76200">
            <a:solidFill>
              <a:srgbClr val="01626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ln w="0"/>
              <a:solidFill>
                <a:srgbClr val="01A4A2"/>
              </a:solidFill>
            </a:endParaRPr>
          </a:p>
        </p:txBody>
      </p:sp>
      <p:sp>
        <p:nvSpPr>
          <p:cNvPr id="47" name="Oval 46"/>
          <p:cNvSpPr/>
          <p:nvPr/>
        </p:nvSpPr>
        <p:spPr>
          <a:xfrm>
            <a:off x="4349086" y="4111451"/>
            <a:ext cx="1037633" cy="1039429"/>
          </a:xfrm>
          <a:prstGeom prst="ellipse">
            <a:avLst/>
          </a:prstGeom>
          <a:solidFill>
            <a:srgbClr val="00DDD2"/>
          </a:solidFill>
          <a:ln w="76200">
            <a:solidFill>
              <a:srgbClr val="01626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ln w="0"/>
              <a:solidFill>
                <a:srgbClr val="01A4A2"/>
              </a:solidFill>
            </a:endParaRPr>
          </a:p>
        </p:txBody>
      </p:sp>
      <p:sp>
        <p:nvSpPr>
          <p:cNvPr id="39" name="Oval 38"/>
          <p:cNvSpPr/>
          <p:nvPr/>
        </p:nvSpPr>
        <p:spPr>
          <a:xfrm>
            <a:off x="4335879" y="3171089"/>
            <a:ext cx="1037633" cy="1039429"/>
          </a:xfrm>
          <a:prstGeom prst="ellipse">
            <a:avLst/>
          </a:prstGeom>
          <a:solidFill>
            <a:srgbClr val="00DDD2"/>
          </a:solidFill>
          <a:ln w="76200">
            <a:solidFill>
              <a:srgbClr val="01626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>
              <a:ln w="0"/>
              <a:solidFill>
                <a:srgbClr val="01A4A2"/>
              </a:solidFill>
            </a:endParaRPr>
          </a:p>
        </p:txBody>
      </p:sp>
      <p:sp>
        <p:nvSpPr>
          <p:cNvPr id="50" name="Oval 49"/>
          <p:cNvSpPr/>
          <p:nvPr/>
        </p:nvSpPr>
        <p:spPr>
          <a:xfrm>
            <a:off x="4335879" y="2280504"/>
            <a:ext cx="1037633" cy="1039429"/>
          </a:xfrm>
          <a:prstGeom prst="ellipse">
            <a:avLst/>
          </a:prstGeom>
          <a:solidFill>
            <a:srgbClr val="00DDD2"/>
          </a:solidFill>
          <a:ln w="76200">
            <a:solidFill>
              <a:srgbClr val="01626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>
              <a:ln w="0"/>
              <a:solidFill>
                <a:srgbClr val="01A4A2"/>
              </a:solidFill>
            </a:endParaRPr>
          </a:p>
        </p:txBody>
      </p:sp>
      <p:sp>
        <p:nvSpPr>
          <p:cNvPr id="48" name="Oval 47"/>
          <p:cNvSpPr/>
          <p:nvPr/>
        </p:nvSpPr>
        <p:spPr>
          <a:xfrm>
            <a:off x="4341840" y="1332445"/>
            <a:ext cx="1037633" cy="1039429"/>
          </a:xfrm>
          <a:prstGeom prst="ellipse">
            <a:avLst/>
          </a:prstGeom>
          <a:solidFill>
            <a:srgbClr val="00DDD2"/>
          </a:solidFill>
          <a:ln w="76200">
            <a:solidFill>
              <a:srgbClr val="01626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>
              <a:ln w="0"/>
              <a:solidFill>
                <a:srgbClr val="01A4A2"/>
              </a:solidFill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335360" y="2700649"/>
            <a:ext cx="36004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 sz="2200"/>
            </a:pPr>
            <a:r>
              <a:rPr lang="en-US" sz="3600" b="1" dirty="0">
                <a:solidFill>
                  <a:schemeClr val="bg1"/>
                </a:solidFill>
                <a:latin typeface="+mj-lt"/>
                <a:cs typeface="Calibri" panose="020F0502020204030204" pitchFamily="34" charset="0"/>
                <a:sym typeface="Marker Felt"/>
              </a:rPr>
              <a:t>History of </a:t>
            </a:r>
            <a:endParaRPr lang="en-US" sz="3600" b="1" dirty="0" smtClean="0">
              <a:solidFill>
                <a:schemeClr val="bg1"/>
              </a:solidFill>
              <a:latin typeface="+mj-lt"/>
              <a:cs typeface="Calibri" panose="020F0502020204030204" pitchFamily="34" charset="0"/>
              <a:sym typeface="Marker Felt"/>
            </a:endParaRPr>
          </a:p>
          <a:p>
            <a:pPr algn="ctr">
              <a:defRPr sz="2200"/>
            </a:pPr>
            <a:r>
              <a:rPr lang="en-US" sz="3600" b="1" dirty="0" smtClean="0">
                <a:solidFill>
                  <a:schemeClr val="bg1"/>
                </a:solidFill>
                <a:latin typeface="+mj-lt"/>
                <a:cs typeface="Calibri" panose="020F0502020204030204" pitchFamily="34" charset="0"/>
                <a:sym typeface="Marker Felt"/>
              </a:rPr>
              <a:t>D&amp;I </a:t>
            </a:r>
            <a:r>
              <a:rPr lang="en-US" sz="3600" b="1" dirty="0">
                <a:solidFill>
                  <a:schemeClr val="bg1"/>
                </a:solidFill>
                <a:latin typeface="+mj-lt"/>
                <a:cs typeface="Calibri" panose="020F0502020204030204" pitchFamily="34" charset="0"/>
                <a:sym typeface="Marker Felt"/>
              </a:rPr>
              <a:t>at CERN</a:t>
            </a:r>
            <a:endParaRPr lang="en-US" sz="3200" dirty="0">
              <a:solidFill>
                <a:schemeClr val="accent4">
                  <a:lumMod val="50000"/>
                </a:schemeClr>
              </a:solidFill>
              <a:latin typeface="+mj-lt"/>
              <a:ea typeface="Marker Felt"/>
              <a:cs typeface="Marker Felt"/>
              <a:sym typeface="Marker Felt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4329919" y="355952"/>
            <a:ext cx="1061562" cy="1039429"/>
            <a:chOff x="-6475689" y="95079"/>
            <a:chExt cx="1208031" cy="1180800"/>
          </a:xfrm>
        </p:grpSpPr>
        <p:sp>
          <p:nvSpPr>
            <p:cNvPr id="57" name="Oval 56"/>
            <p:cNvSpPr/>
            <p:nvPr/>
          </p:nvSpPr>
          <p:spPr>
            <a:xfrm>
              <a:off x="-6448458" y="95079"/>
              <a:ext cx="1180800" cy="1180800"/>
            </a:xfrm>
            <a:prstGeom prst="ellipse">
              <a:avLst/>
            </a:prstGeom>
            <a:solidFill>
              <a:srgbClr val="00DDD2"/>
            </a:solidFill>
            <a:ln w="76200">
              <a:solidFill>
                <a:srgbClr val="01626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ln w="0"/>
                <a:solidFill>
                  <a:srgbClr val="01A4A2"/>
                </a:solidFill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-6475689" y="469348"/>
              <a:ext cx="1194365" cy="4545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1983</a:t>
              </a:r>
              <a:endParaRPr lang="en-GB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pic>
        <p:nvPicPr>
          <p:cNvPr id="60" name="Picture 59"/>
          <p:cNvPicPr>
            <a:picLocks noChangeAspect="1"/>
          </p:cNvPicPr>
          <p:nvPr/>
        </p:nvPicPr>
        <p:blipFill rotWithShape="1">
          <a:blip r:embed="rId3"/>
          <a:srcRect l="10465" r="15948"/>
          <a:stretch/>
        </p:blipFill>
        <p:spPr>
          <a:xfrm>
            <a:off x="5639026" y="502354"/>
            <a:ext cx="2454552" cy="1198463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65" name="TextBox 64"/>
          <p:cNvSpPr txBox="1"/>
          <p:nvPr/>
        </p:nvSpPr>
        <p:spPr>
          <a:xfrm>
            <a:off x="4317210" y="1645562"/>
            <a:ext cx="10495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1992</a:t>
            </a:r>
            <a:endParaRPr lang="en-GB" sz="2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6" name="Picture 65"/>
          <p:cNvPicPr>
            <a:picLocks noChangeAspect="1"/>
          </p:cNvPicPr>
          <p:nvPr/>
        </p:nvPicPr>
        <p:blipFill rotWithShape="1">
          <a:blip r:embed="rId4"/>
          <a:srcRect b="67966"/>
          <a:stretch/>
        </p:blipFill>
        <p:spPr>
          <a:xfrm>
            <a:off x="5639026" y="1600515"/>
            <a:ext cx="2644382" cy="750726"/>
          </a:xfrm>
          <a:prstGeom prst="rect">
            <a:avLst/>
          </a:prstGeom>
          <a:ln w="9525">
            <a:solidFill>
              <a:srgbClr val="001B58"/>
            </a:solidFill>
          </a:ln>
        </p:spPr>
      </p:pic>
      <p:sp>
        <p:nvSpPr>
          <p:cNvPr id="72" name="Rectangle 2"/>
          <p:cNvSpPr>
            <a:spLocks noChangeArrowheads="1"/>
          </p:cNvSpPr>
          <p:nvPr/>
        </p:nvSpPr>
        <p:spPr bwMode="auto">
          <a:xfrm>
            <a:off x="5609044" y="2550500"/>
            <a:ext cx="6490072" cy="605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400" dirty="0">
                <a:solidFill>
                  <a:schemeClr val="bg1"/>
                </a:solidFill>
                <a:cs typeface="Calibri" pitchFamily="34" charset="0"/>
              </a:rPr>
              <a:t>Creation of an Equal Opportunity Office</a:t>
            </a:r>
          </a:p>
          <a:p>
            <a:pPr>
              <a:lnSpc>
                <a:spcPts val="2000"/>
              </a:lnSpc>
            </a:pPr>
            <a:r>
              <a:rPr lang="en-US" sz="1400" dirty="0">
                <a:solidFill>
                  <a:schemeClr val="bg1"/>
                </a:solidFill>
                <a:cs typeface="Calibri" pitchFamily="34" charset="0"/>
              </a:rPr>
              <a:t>First E.O and non discrimination statement published</a:t>
            </a:r>
          </a:p>
        </p:txBody>
      </p:sp>
      <p:sp>
        <p:nvSpPr>
          <p:cNvPr id="77" name="Rectangle 2"/>
          <p:cNvSpPr>
            <a:spLocks noChangeArrowheads="1"/>
          </p:cNvSpPr>
          <p:nvPr/>
        </p:nvSpPr>
        <p:spPr bwMode="auto">
          <a:xfrm>
            <a:off x="5609044" y="3516494"/>
            <a:ext cx="2911039" cy="3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400" dirty="0" smtClean="0">
                <a:solidFill>
                  <a:schemeClr val="bg1"/>
                </a:solidFill>
                <a:cs typeface="Calibri" pitchFamily="34" charset="0"/>
              </a:rPr>
              <a:t>Introduction of Code </a:t>
            </a:r>
            <a:r>
              <a:rPr lang="en-US" sz="1400" dirty="0">
                <a:solidFill>
                  <a:schemeClr val="bg1"/>
                </a:solidFill>
                <a:cs typeface="Calibri" pitchFamily="34" charset="0"/>
              </a:rPr>
              <a:t>of Conduct</a:t>
            </a:r>
          </a:p>
        </p:txBody>
      </p:sp>
      <p:sp>
        <p:nvSpPr>
          <p:cNvPr id="30" name="Rectangle 2"/>
          <p:cNvSpPr>
            <a:spLocks noChangeArrowheads="1"/>
          </p:cNvSpPr>
          <p:nvPr/>
        </p:nvSpPr>
        <p:spPr bwMode="auto">
          <a:xfrm>
            <a:off x="5539279" y="4223050"/>
            <a:ext cx="5523629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400" dirty="0">
                <a:solidFill>
                  <a:schemeClr val="bg1"/>
                </a:solidFill>
                <a:cs typeface="Calibri" pitchFamily="34" charset="0"/>
              </a:rPr>
              <a:t>Creation of the Ombuds role</a:t>
            </a:r>
          </a:p>
          <a:p>
            <a:pPr>
              <a:lnSpc>
                <a:spcPts val="2000"/>
              </a:lnSpc>
            </a:pPr>
            <a:r>
              <a:rPr lang="en-US" sz="1400" dirty="0">
                <a:solidFill>
                  <a:schemeClr val="bg1"/>
                </a:solidFill>
                <a:cs typeface="Calibri" pitchFamily="34" charset="0"/>
              </a:rPr>
              <a:t>Professionalization of the Harassment resolution process</a:t>
            </a:r>
          </a:p>
          <a:p>
            <a:pPr>
              <a:lnSpc>
                <a:spcPts val="2000"/>
              </a:lnSpc>
            </a:pPr>
            <a:r>
              <a:rPr lang="en-US" sz="1400" dirty="0">
                <a:solidFill>
                  <a:schemeClr val="bg1"/>
                </a:solidFill>
                <a:cs typeface="Calibri" pitchFamily="34" charset="0"/>
              </a:rPr>
              <a:t>Diversity Office and Policy created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4317206" y="2636938"/>
            <a:ext cx="10495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1996</a:t>
            </a:r>
            <a:endParaRPr lang="en-GB" sz="2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317208" y="3527458"/>
            <a:ext cx="10495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2010</a:t>
            </a:r>
            <a:endParaRPr lang="en-GB" sz="2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326367" y="4469050"/>
            <a:ext cx="10495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2012</a:t>
            </a:r>
            <a:endParaRPr lang="en-GB" sz="2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4317207" y="5399878"/>
            <a:ext cx="10495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2019</a:t>
            </a:r>
            <a:endParaRPr lang="en-GB" sz="2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Rectangle 2"/>
          <p:cNvSpPr>
            <a:spLocks noChangeArrowheads="1"/>
          </p:cNvSpPr>
          <p:nvPr/>
        </p:nvSpPr>
        <p:spPr bwMode="auto">
          <a:xfrm>
            <a:off x="5553273" y="5407969"/>
            <a:ext cx="2911039" cy="3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400" dirty="0" smtClean="0">
                <a:solidFill>
                  <a:schemeClr val="bg1"/>
                </a:solidFill>
                <a:cs typeface="Calibri" pitchFamily="34" charset="0"/>
              </a:rPr>
              <a:t>Diversity &amp; Inclusion Programme</a:t>
            </a:r>
            <a:endParaRPr lang="en-US" sz="1400" dirty="0">
              <a:solidFill>
                <a:schemeClr val="bg1"/>
              </a:solidFill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74879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1E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992141" y="379861"/>
            <a:ext cx="9424340" cy="1065743"/>
          </a:xfrm>
        </p:spPr>
        <p:txBody>
          <a:bodyPr/>
          <a:lstStyle/>
          <a:p>
            <a:pPr algn="ctr"/>
            <a:r>
              <a:rPr lang="en-GB" sz="4000" dirty="0">
                <a:solidFill>
                  <a:schemeClr val="bg1"/>
                </a:solidFill>
                <a:sym typeface="Wingdings" panose="05000000000000000000" pitchFamily="2" charset="2"/>
              </a:rPr>
              <a:t>T</a:t>
            </a:r>
            <a:r>
              <a:rPr lang="en-GB" sz="4000" dirty="0">
                <a:solidFill>
                  <a:schemeClr val="bg1"/>
                </a:solidFill>
              </a:rPr>
              <a:t>he D&amp;I Team</a:t>
            </a:r>
          </a:p>
        </p:txBody>
      </p:sp>
      <p:sp>
        <p:nvSpPr>
          <p:cNvPr id="9" name="Rectangle 8"/>
          <p:cNvSpPr/>
          <p:nvPr/>
        </p:nvSpPr>
        <p:spPr>
          <a:xfrm>
            <a:off x="332075" y="4289046"/>
            <a:ext cx="3096344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Louise Carvalho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</a:rPr>
              <a:t>D&amp;I Programme Leader (50%)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</a:rPr>
              <a:t>Legal Adviser (50%)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5720" y="1891131"/>
            <a:ext cx="2460664" cy="2247900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3409474" y="4293117"/>
            <a:ext cx="261145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Kristine Kotte-Eriksen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</a:rPr>
              <a:t>D&amp;I Analyst (100%)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16081" y="2182885"/>
            <a:ext cx="4730195" cy="184383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389" y="1861957"/>
            <a:ext cx="2182980" cy="2277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3163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1E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919536" y="2132856"/>
            <a:ext cx="8712968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  <a:tabLst>
                <a:tab pos="268281" algn="l"/>
              </a:tabLst>
              <a:defRPr/>
            </a:pPr>
            <a:r>
              <a:rPr lang="en-US" sz="3200" dirty="0">
                <a:solidFill>
                  <a:schemeClr val="bg1"/>
                </a:solidFill>
              </a:rPr>
              <a:t>The Diversity &amp; Inclusion Programme aims to </a:t>
            </a:r>
          </a:p>
          <a:p>
            <a:pPr algn="ctr">
              <a:spcBef>
                <a:spcPts val="1200"/>
              </a:spcBef>
              <a:tabLst>
                <a:tab pos="268281" algn="l"/>
              </a:tabLst>
              <a:defRPr/>
            </a:pPr>
            <a:r>
              <a:rPr lang="en-GB" sz="3200" dirty="0">
                <a:solidFill>
                  <a:srgbClr val="E73775"/>
                </a:solidFill>
              </a:rPr>
              <a:t>enable</a:t>
            </a:r>
            <a:r>
              <a:rPr lang="en-GB" sz="3200" dirty="0">
                <a:solidFill>
                  <a:schemeClr val="bg1"/>
                </a:solidFill>
              </a:rPr>
              <a:t>, </a:t>
            </a:r>
            <a:r>
              <a:rPr lang="en-GB" sz="3200" dirty="0">
                <a:solidFill>
                  <a:srgbClr val="F2E514"/>
                </a:solidFill>
              </a:rPr>
              <a:t>inspire</a:t>
            </a:r>
            <a:r>
              <a:rPr lang="en-GB" sz="3200" dirty="0">
                <a:solidFill>
                  <a:schemeClr val="bg1"/>
                </a:solidFill>
              </a:rPr>
              <a:t> and </a:t>
            </a:r>
            <a:r>
              <a:rPr lang="en-GB" sz="3200" dirty="0">
                <a:solidFill>
                  <a:srgbClr val="54BCBE"/>
                </a:solidFill>
              </a:rPr>
              <a:t>motivate</a:t>
            </a:r>
            <a:r>
              <a:rPr lang="en-GB" sz="3200" dirty="0">
                <a:solidFill>
                  <a:schemeClr val="bg1"/>
                </a:solidFill>
              </a:rPr>
              <a:t> our </a:t>
            </a:r>
            <a:r>
              <a:rPr lang="en-GB" sz="3200" b="1" dirty="0">
                <a:solidFill>
                  <a:schemeClr val="bg1"/>
                </a:solidFill>
              </a:rPr>
              <a:t>diverse</a:t>
            </a:r>
            <a:r>
              <a:rPr lang="en-GB" sz="3200" dirty="0">
                <a:solidFill>
                  <a:schemeClr val="bg1"/>
                </a:solidFill>
              </a:rPr>
              <a:t> personnel to create an </a:t>
            </a:r>
            <a:r>
              <a:rPr lang="en-GB" sz="3200" b="1" dirty="0">
                <a:solidFill>
                  <a:schemeClr val="bg1"/>
                </a:solidFill>
              </a:rPr>
              <a:t>inclusive</a:t>
            </a:r>
            <a:r>
              <a:rPr lang="en-GB" sz="3200" dirty="0">
                <a:solidFill>
                  <a:schemeClr val="bg1"/>
                </a:solidFill>
              </a:rPr>
              <a:t> and </a:t>
            </a:r>
            <a:r>
              <a:rPr lang="en-GB" sz="3200" b="1" dirty="0">
                <a:solidFill>
                  <a:schemeClr val="bg1"/>
                </a:solidFill>
              </a:rPr>
              <a:t>collaborative</a:t>
            </a:r>
            <a:r>
              <a:rPr lang="en-GB" sz="3200" dirty="0">
                <a:solidFill>
                  <a:schemeClr val="bg1"/>
                </a:solidFill>
              </a:rPr>
              <a:t> work culture.</a:t>
            </a:r>
          </a:p>
          <a:p>
            <a:pPr algn="ctr"/>
            <a:endParaRPr lang="en-US" sz="20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9232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1E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79376" y="221629"/>
            <a:ext cx="11161240" cy="1065742"/>
          </a:xfrm>
        </p:spPr>
        <p:txBody>
          <a:bodyPr/>
          <a:lstStyle/>
          <a:p>
            <a:pPr algn="ctr"/>
            <a:r>
              <a:rPr lang="en-GB" sz="4400" dirty="0" smtClean="0">
                <a:solidFill>
                  <a:schemeClr val="bg1"/>
                </a:solidFill>
              </a:rPr>
              <a:t>The Diversity &amp; Inclusion Programme</a:t>
            </a:r>
            <a:endParaRPr lang="en-GB" sz="4400" dirty="0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687214" y="1472719"/>
            <a:ext cx="554461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25 by ’25 </a:t>
            </a:r>
          </a:p>
          <a:p>
            <a:endParaRPr lang="en-US" sz="3200" dirty="0">
              <a:solidFill>
                <a:schemeClr val="bg1"/>
              </a:solidFill>
            </a:endParaRPr>
          </a:p>
          <a:p>
            <a:r>
              <a:rPr lang="en-US" sz="3200" dirty="0" smtClean="0">
                <a:solidFill>
                  <a:schemeClr val="bg1"/>
                </a:solidFill>
              </a:rPr>
              <a:t>Diversity Roundtable</a:t>
            </a:r>
          </a:p>
          <a:p>
            <a:endParaRPr lang="en-US" sz="3200" dirty="0" smtClean="0">
              <a:solidFill>
                <a:schemeClr val="bg1"/>
              </a:solidFill>
            </a:endParaRPr>
          </a:p>
          <a:p>
            <a:r>
              <a:rPr lang="en-US" sz="3200" dirty="0" smtClean="0">
                <a:solidFill>
                  <a:schemeClr val="bg1"/>
                </a:solidFill>
              </a:rPr>
              <a:t>Inclusive workplace</a:t>
            </a:r>
          </a:p>
          <a:p>
            <a:endParaRPr lang="en-US" sz="3200" dirty="0" smtClean="0">
              <a:solidFill>
                <a:schemeClr val="bg1"/>
              </a:solidFill>
            </a:endParaRPr>
          </a:p>
          <a:p>
            <a:r>
              <a:rPr lang="en-US" sz="3200" dirty="0" smtClean="0">
                <a:solidFill>
                  <a:schemeClr val="bg1"/>
                </a:solidFill>
              </a:rPr>
              <a:t>Family support</a:t>
            </a:r>
          </a:p>
          <a:p>
            <a:r>
              <a:rPr lang="en-US" sz="3200" dirty="0">
                <a:solidFill>
                  <a:schemeClr val="bg1"/>
                </a:solidFill>
              </a:rPr>
              <a:t>	</a:t>
            </a:r>
            <a:endParaRPr lang="en-US" sz="3200" dirty="0" smtClean="0">
              <a:solidFill>
                <a:schemeClr val="bg1"/>
              </a:solidFill>
            </a:endParaRPr>
          </a:p>
          <a:p>
            <a:r>
              <a:rPr lang="en-US" sz="3200" dirty="0" smtClean="0">
                <a:solidFill>
                  <a:schemeClr val="bg1"/>
                </a:solidFill>
              </a:rPr>
              <a:t>Anti-Harassment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5908" y="2349509"/>
            <a:ext cx="4603664" cy="3062716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>
          <a:xfrm>
            <a:off x="1372373" y="1659990"/>
            <a:ext cx="279324" cy="279324"/>
          </a:xfrm>
          <a:prstGeom prst="ellipse">
            <a:avLst/>
          </a:prstGeom>
          <a:solidFill>
            <a:srgbClr val="F2E514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1392407" y="2598941"/>
            <a:ext cx="279324" cy="279324"/>
          </a:xfrm>
          <a:prstGeom prst="ellipse">
            <a:avLst/>
          </a:prstGeom>
          <a:solidFill>
            <a:srgbClr val="E73775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1393856" y="3596484"/>
            <a:ext cx="279324" cy="279324"/>
          </a:xfrm>
          <a:prstGeom prst="ellipse">
            <a:avLst/>
          </a:prstGeom>
          <a:solidFill>
            <a:srgbClr val="54BCBE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1372373" y="4535435"/>
            <a:ext cx="279324" cy="279324"/>
          </a:xfrm>
          <a:prstGeom prst="ellipse">
            <a:avLst/>
          </a:prstGeom>
          <a:solidFill>
            <a:srgbClr val="0033A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>
            <a:off x="1372373" y="5532978"/>
            <a:ext cx="279324" cy="279324"/>
          </a:xfrm>
          <a:prstGeom prst="ellipse">
            <a:avLst/>
          </a:prstGeom>
          <a:solidFill>
            <a:srgbClr val="F2E514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5827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solidFill>
          <a:srgbClr val="071E6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04"/>
          <a:stretch/>
        </p:blipFill>
        <p:spPr>
          <a:xfrm>
            <a:off x="1343472" y="-501187"/>
            <a:ext cx="10009112" cy="5658379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ctrTitle"/>
          </p:nvPr>
        </p:nvSpPr>
        <p:spPr bwMode="auto">
          <a:xfrm>
            <a:off x="407367" y="4797152"/>
            <a:ext cx="11376025" cy="1152128"/>
          </a:xfrm>
        </p:spPr>
        <p:txBody>
          <a:bodyPr/>
          <a:lstStyle/>
          <a:p>
            <a:pPr algn="ctr">
              <a:defRPr/>
            </a:pPr>
            <a:endParaRPr sz="3200" b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246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0242" y="147158"/>
            <a:ext cx="11495564" cy="57219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071E61"/>
                </a:solidFill>
              </a:rPr>
              <a:t>25 by ’25 - Why now? </a:t>
            </a:r>
            <a:endParaRPr lang="en-GB" sz="2000" dirty="0">
              <a:solidFill>
                <a:srgbClr val="071E6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9</a:t>
            </a:fld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2649652" y="794362"/>
            <a:ext cx="66967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b="1" i="1" dirty="0" smtClean="0">
                <a:solidFill>
                  <a:srgbClr val="FFC000"/>
                </a:solidFill>
              </a:rPr>
              <a:t>As </a:t>
            </a:r>
            <a:r>
              <a:rPr lang="en-GB" sz="2000" b="1" i="1" dirty="0">
                <a:solidFill>
                  <a:srgbClr val="FFC000"/>
                </a:solidFill>
              </a:rPr>
              <a:t>an </a:t>
            </a:r>
            <a:r>
              <a:rPr lang="en-GB" sz="2000" b="1" i="1" u="sng" dirty="0" smtClean="0">
                <a:solidFill>
                  <a:srgbClr val="FFC000"/>
                </a:solidFill>
              </a:rPr>
              <a:t>International </a:t>
            </a:r>
            <a:r>
              <a:rPr lang="en-GB" sz="2000" b="1" i="1" u="sng" dirty="0">
                <a:solidFill>
                  <a:srgbClr val="FFC000"/>
                </a:solidFill>
              </a:rPr>
              <a:t>O</a:t>
            </a:r>
            <a:r>
              <a:rPr lang="en-GB" sz="2000" b="1" i="1" u="sng" dirty="0" smtClean="0">
                <a:solidFill>
                  <a:srgbClr val="FFC000"/>
                </a:solidFill>
              </a:rPr>
              <a:t>rganisation</a:t>
            </a:r>
            <a:r>
              <a:rPr lang="en-GB" sz="2000" b="1" i="1" dirty="0">
                <a:solidFill>
                  <a:srgbClr val="FFC000"/>
                </a:solidFill>
              </a:rPr>
              <a:t>, we need to reflect the </a:t>
            </a:r>
            <a:r>
              <a:rPr lang="en-GB" sz="2000" b="1" i="1" dirty="0" smtClean="0">
                <a:solidFill>
                  <a:srgbClr val="FFC000"/>
                </a:solidFill>
              </a:rPr>
              <a:t>diverse communities of </a:t>
            </a:r>
            <a:r>
              <a:rPr lang="en-GB" sz="2000" b="1" i="1" dirty="0">
                <a:solidFill>
                  <a:srgbClr val="FFC000"/>
                </a:solidFill>
              </a:rPr>
              <a:t>our Member </a:t>
            </a:r>
            <a:r>
              <a:rPr lang="en-GB" sz="2000" b="1" i="1" dirty="0" smtClean="0">
                <a:solidFill>
                  <a:srgbClr val="FFC000"/>
                </a:solidFill>
              </a:rPr>
              <a:t>States</a:t>
            </a:r>
            <a:endParaRPr lang="en-GB" sz="2000" b="1" i="1" dirty="0">
              <a:solidFill>
                <a:srgbClr val="FFC000"/>
              </a:solidFill>
            </a:endParaRPr>
          </a:p>
        </p:txBody>
      </p:sp>
      <p:sp>
        <p:nvSpPr>
          <p:cNvPr id="26" name="Oval 25"/>
          <p:cNvSpPr/>
          <p:nvPr/>
        </p:nvSpPr>
        <p:spPr>
          <a:xfrm>
            <a:off x="279377" y="2160020"/>
            <a:ext cx="3719824" cy="3719824"/>
          </a:xfrm>
          <a:prstGeom prst="ellipse">
            <a:avLst/>
          </a:prstGeom>
          <a:solidFill>
            <a:schemeClr val="accent6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en-GB" sz="1600" i="1" dirty="0" smtClean="0">
                <a:solidFill>
                  <a:schemeClr val="bg1"/>
                </a:solidFill>
              </a:rPr>
              <a:t>“</a:t>
            </a:r>
            <a:r>
              <a:rPr lang="en-GB" sz="1600" i="1" dirty="0">
                <a:solidFill>
                  <a:schemeClr val="bg1"/>
                </a:solidFill>
              </a:rPr>
              <a:t>The particle physics </a:t>
            </a:r>
            <a:endParaRPr lang="en-GB" sz="1600" i="1" dirty="0" smtClean="0">
              <a:solidFill>
                <a:schemeClr val="bg1"/>
              </a:solidFill>
            </a:endParaRPr>
          </a:p>
          <a:p>
            <a:pPr algn="ctr"/>
            <a:r>
              <a:rPr lang="en-GB" sz="1600" i="1" dirty="0" smtClean="0">
                <a:solidFill>
                  <a:schemeClr val="bg1"/>
                </a:solidFill>
              </a:rPr>
              <a:t>community commits to</a:t>
            </a:r>
          </a:p>
          <a:p>
            <a:pPr algn="ctr"/>
            <a:r>
              <a:rPr lang="en-GB" sz="1600" i="1" dirty="0" smtClean="0">
                <a:solidFill>
                  <a:schemeClr val="bg1"/>
                </a:solidFill>
              </a:rPr>
              <a:t> </a:t>
            </a:r>
            <a:r>
              <a:rPr lang="en-GB" sz="1600" i="1" dirty="0">
                <a:solidFill>
                  <a:schemeClr val="bg1"/>
                </a:solidFill>
              </a:rPr>
              <a:t>placing the principles of </a:t>
            </a:r>
            <a:endParaRPr lang="en-GB" sz="1600" i="1" dirty="0" smtClean="0">
              <a:solidFill>
                <a:schemeClr val="bg1"/>
              </a:solidFill>
            </a:endParaRPr>
          </a:p>
          <a:p>
            <a:pPr algn="ctr"/>
            <a:r>
              <a:rPr lang="en-GB" sz="1600" b="1" i="1" dirty="0" smtClean="0">
                <a:solidFill>
                  <a:schemeClr val="bg1"/>
                </a:solidFill>
              </a:rPr>
              <a:t>equality, diversity &amp; inclusion</a:t>
            </a:r>
            <a:r>
              <a:rPr lang="en-GB" sz="1600" i="1" dirty="0" smtClean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en-GB" sz="1600" i="1" dirty="0" smtClean="0">
                <a:solidFill>
                  <a:schemeClr val="bg1"/>
                </a:solidFill>
              </a:rPr>
              <a:t>at the heart of all the </a:t>
            </a:r>
          </a:p>
          <a:p>
            <a:pPr algn="ctr"/>
            <a:r>
              <a:rPr lang="en-GB" sz="1600" i="1" dirty="0" smtClean="0">
                <a:solidFill>
                  <a:schemeClr val="bg1"/>
                </a:solidFill>
              </a:rPr>
              <a:t>physics community’s </a:t>
            </a:r>
          </a:p>
          <a:p>
            <a:pPr algn="ctr"/>
            <a:r>
              <a:rPr lang="en-GB" sz="1600" i="1" dirty="0" smtClean="0">
                <a:solidFill>
                  <a:schemeClr val="bg1"/>
                </a:solidFill>
              </a:rPr>
              <a:t>activities.” </a:t>
            </a:r>
          </a:p>
          <a:p>
            <a:pPr algn="ctr"/>
            <a:r>
              <a:rPr lang="en-GB" dirty="0" smtClean="0">
                <a:solidFill>
                  <a:schemeClr val="bg1"/>
                </a:solidFill>
              </a:rPr>
              <a:t/>
            </a:r>
            <a:br>
              <a:rPr lang="en-GB" dirty="0" smtClean="0">
                <a:solidFill>
                  <a:schemeClr val="bg1"/>
                </a:solidFill>
              </a:rPr>
            </a:br>
            <a:r>
              <a:rPr lang="en-GB" sz="1600" b="1" dirty="0" smtClean="0">
                <a:solidFill>
                  <a:schemeClr val="bg1"/>
                </a:solidFill>
              </a:rPr>
              <a:t>- ESPP 2020</a:t>
            </a:r>
            <a:r>
              <a:rPr lang="en-GB" sz="1600" b="1" dirty="0">
                <a:solidFill>
                  <a:schemeClr val="bg1"/>
                </a:solidFill>
              </a:rPr>
              <a:t> </a:t>
            </a:r>
            <a:r>
              <a:rPr lang="en-GB" sz="1600" b="1" dirty="0" smtClean="0">
                <a:solidFill>
                  <a:schemeClr val="bg1"/>
                </a:solidFill>
              </a:rPr>
              <a:t>update</a:t>
            </a:r>
            <a:endParaRPr lang="en-GB" sz="1600" b="1" i="1" dirty="0" smtClean="0">
              <a:solidFill>
                <a:schemeClr val="bg1"/>
              </a:solidFill>
            </a:endParaRPr>
          </a:p>
        </p:txBody>
      </p:sp>
      <p:sp>
        <p:nvSpPr>
          <p:cNvPr id="27" name="Oval 26"/>
          <p:cNvSpPr/>
          <p:nvPr/>
        </p:nvSpPr>
        <p:spPr>
          <a:xfrm>
            <a:off x="8683566" y="2685554"/>
            <a:ext cx="2535646" cy="2460179"/>
          </a:xfrm>
          <a:prstGeom prst="ellipse">
            <a:avLst/>
          </a:prstGeom>
          <a:solidFill>
            <a:srgbClr val="009599">
              <a:alpha val="9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GB" sz="1400" dirty="0" smtClean="0">
                <a:solidFill>
                  <a:schemeClr val="bg1"/>
                </a:solidFill>
              </a:rPr>
              <a:t>Companies </a:t>
            </a:r>
            <a:r>
              <a:rPr lang="en-GB" sz="1400" dirty="0">
                <a:solidFill>
                  <a:schemeClr val="bg1"/>
                </a:solidFill>
              </a:rPr>
              <a:t>with more </a:t>
            </a:r>
            <a:r>
              <a:rPr lang="en-GB" sz="1400" dirty="0" smtClean="0">
                <a:solidFill>
                  <a:schemeClr val="bg1"/>
                </a:solidFill>
              </a:rPr>
              <a:t>diverse management </a:t>
            </a:r>
            <a:r>
              <a:rPr lang="en-GB" sz="1400" dirty="0">
                <a:solidFill>
                  <a:schemeClr val="bg1"/>
                </a:solidFill>
              </a:rPr>
              <a:t>teams have </a:t>
            </a:r>
            <a:r>
              <a:rPr lang="en-GB" sz="1400" b="1" dirty="0">
                <a:solidFill>
                  <a:schemeClr val="bg1"/>
                </a:solidFill>
              </a:rPr>
              <a:t>19% higher revenues </a:t>
            </a:r>
            <a:r>
              <a:rPr lang="en-GB" sz="1400" dirty="0" smtClean="0">
                <a:solidFill>
                  <a:schemeClr val="bg1"/>
                </a:solidFill>
              </a:rPr>
              <a:t>due to innovation.</a:t>
            </a:r>
          </a:p>
          <a:p>
            <a:pPr algn="ctr"/>
            <a:endParaRPr lang="en-GB" sz="1200" dirty="0" smtClean="0">
              <a:solidFill>
                <a:schemeClr val="bg1"/>
              </a:solidFill>
            </a:endParaRPr>
          </a:p>
          <a:p>
            <a:pPr algn="ctr"/>
            <a:r>
              <a:rPr lang="fr-CH" sz="1200" b="1" dirty="0" smtClean="0">
                <a:solidFill>
                  <a:schemeClr val="bg1"/>
                </a:solidFill>
              </a:rPr>
              <a:t>- BCG 2018</a:t>
            </a:r>
            <a:endParaRPr lang="en-GB" sz="1200" b="1" dirty="0" smtClean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 bwMode="auto">
          <a:xfrm>
            <a:off x="925593" y="1477126"/>
            <a:ext cx="2427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smtClean="0">
                <a:solidFill>
                  <a:schemeClr val="accent6"/>
                </a:solidFill>
              </a:rPr>
              <a:t>The context</a:t>
            </a:r>
            <a:r>
              <a:rPr lang="en-GB" sz="2400" b="1" smtClean="0">
                <a:solidFill>
                  <a:schemeClr val="accent6"/>
                </a:solidFill>
              </a:rPr>
              <a:t>:</a:t>
            </a:r>
            <a:endParaRPr lang="en-GB" sz="2400" b="1" dirty="0">
              <a:solidFill>
                <a:schemeClr val="accent6"/>
              </a:solidFill>
            </a:endParaRPr>
          </a:p>
        </p:txBody>
      </p:sp>
      <p:sp>
        <p:nvSpPr>
          <p:cNvPr id="30" name="TextBox 29"/>
          <p:cNvSpPr txBox="1"/>
          <p:nvPr/>
        </p:nvSpPr>
        <p:spPr bwMode="auto">
          <a:xfrm>
            <a:off x="8163969" y="2150682"/>
            <a:ext cx="35748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600" b="1" dirty="0" smtClean="0">
                <a:solidFill>
                  <a:srgbClr val="009599"/>
                </a:solidFill>
              </a:rPr>
              <a:t>The business case:</a:t>
            </a:r>
            <a:endParaRPr lang="en-GB" sz="1600" b="1" dirty="0">
              <a:solidFill>
                <a:srgbClr val="009599"/>
              </a:solidFill>
            </a:endParaRPr>
          </a:p>
        </p:txBody>
      </p:sp>
      <p:sp>
        <p:nvSpPr>
          <p:cNvPr id="31" name="Oval 30"/>
          <p:cNvSpPr/>
          <p:nvPr/>
        </p:nvSpPr>
        <p:spPr>
          <a:xfrm>
            <a:off x="4437905" y="2160021"/>
            <a:ext cx="3656935" cy="3573236"/>
          </a:xfrm>
          <a:prstGeom prst="ellipse">
            <a:avLst/>
          </a:prstGeom>
          <a:solidFill>
            <a:srgbClr val="071E61">
              <a:alpha val="9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en-GB" sz="1600" b="1" dirty="0" smtClean="0">
                <a:solidFill>
                  <a:schemeClr val="bg1"/>
                </a:solidFill>
              </a:rPr>
              <a:t>Gender Equality Plans</a:t>
            </a:r>
            <a:endParaRPr lang="en-GB" sz="1600" dirty="0" smtClean="0">
              <a:solidFill>
                <a:schemeClr val="bg1"/>
              </a:solidFill>
            </a:endParaRPr>
          </a:p>
          <a:p>
            <a:pPr algn="ctr"/>
            <a:r>
              <a:rPr lang="fr-CH" sz="1600" i="1" dirty="0" smtClean="0">
                <a:solidFill>
                  <a:schemeClr val="bg1"/>
                </a:solidFill>
              </a:rPr>
              <a:t/>
            </a:r>
            <a:br>
              <a:rPr lang="fr-CH" sz="1600" i="1" dirty="0" smtClean="0">
                <a:solidFill>
                  <a:schemeClr val="bg1"/>
                </a:solidFill>
              </a:rPr>
            </a:br>
            <a:r>
              <a:rPr lang="fr-CH" sz="1600" i="1" dirty="0" smtClean="0">
                <a:solidFill>
                  <a:schemeClr val="bg1"/>
                </a:solidFill>
              </a:rPr>
              <a:t>EC </a:t>
            </a:r>
            <a:r>
              <a:rPr lang="fr-CH" sz="1600" i="1" dirty="0" err="1" smtClean="0">
                <a:solidFill>
                  <a:schemeClr val="bg1"/>
                </a:solidFill>
              </a:rPr>
              <a:t>requirement</a:t>
            </a:r>
            <a:r>
              <a:rPr lang="fr-CH" sz="1600" i="1" dirty="0" smtClean="0">
                <a:solidFill>
                  <a:schemeClr val="bg1"/>
                </a:solidFill>
              </a:rPr>
              <a:t> for </a:t>
            </a:r>
          </a:p>
          <a:p>
            <a:pPr algn="ctr"/>
            <a:r>
              <a:rPr lang="fr-CH" sz="1600" i="1" dirty="0" smtClean="0">
                <a:solidFill>
                  <a:schemeClr val="bg1"/>
                </a:solidFill>
              </a:rPr>
              <a:t>Horizon Europe </a:t>
            </a:r>
            <a:r>
              <a:rPr lang="fr-CH" sz="1600" i="1" dirty="0" err="1">
                <a:solidFill>
                  <a:schemeClr val="bg1"/>
                </a:solidFill>
              </a:rPr>
              <a:t>p</a:t>
            </a:r>
            <a:r>
              <a:rPr lang="fr-CH" sz="1600" i="1" dirty="0" err="1" smtClean="0">
                <a:solidFill>
                  <a:schemeClr val="bg1"/>
                </a:solidFill>
              </a:rPr>
              <a:t>rojects</a:t>
            </a:r>
            <a:r>
              <a:rPr lang="fr-CH" sz="1600" i="1" dirty="0" smtClean="0">
                <a:solidFill>
                  <a:schemeClr val="bg1"/>
                </a:solidFill>
              </a:rPr>
              <a:t>.</a:t>
            </a:r>
          </a:p>
          <a:p>
            <a:pPr algn="ctr"/>
            <a:endParaRPr lang="fr-CH" sz="1600" i="1" dirty="0" smtClean="0">
              <a:solidFill>
                <a:schemeClr val="bg1"/>
              </a:solidFill>
            </a:endParaRPr>
          </a:p>
          <a:p>
            <a:pPr algn="ctr"/>
            <a:r>
              <a:rPr lang="fr-CH" sz="1600" i="1" dirty="0" smtClean="0">
                <a:solidFill>
                  <a:schemeClr val="bg1"/>
                </a:solidFill>
              </a:rPr>
              <a:t>Applicable to all public </a:t>
            </a:r>
          </a:p>
          <a:p>
            <a:pPr algn="ctr"/>
            <a:r>
              <a:rPr lang="fr-CH" sz="1600" i="1" dirty="0" err="1" smtClean="0">
                <a:solidFill>
                  <a:schemeClr val="bg1"/>
                </a:solidFill>
              </a:rPr>
              <a:t>research</a:t>
            </a:r>
            <a:r>
              <a:rPr lang="fr-CH" sz="1600" i="1" dirty="0" smtClean="0">
                <a:solidFill>
                  <a:schemeClr val="bg1"/>
                </a:solidFill>
              </a:rPr>
              <a:t> organisations.</a:t>
            </a:r>
          </a:p>
        </p:txBody>
      </p:sp>
    </p:spTree>
    <p:extLst>
      <p:ext uri="{BB962C8B-B14F-4D97-AF65-F5344CB8AC3E}">
        <p14:creationId xmlns:p14="http://schemas.microsoft.com/office/powerpoint/2010/main" val="787365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ERN HR 2">
      <a:dk1>
        <a:srgbClr val="0033A0"/>
      </a:dk1>
      <a:lt1>
        <a:srgbClr val="FFFFFF"/>
      </a:lt1>
      <a:dk2>
        <a:srgbClr val="000000"/>
      </a:dk2>
      <a:lt2>
        <a:srgbClr val="F8F8F8"/>
      </a:lt2>
      <a:accent1>
        <a:srgbClr val="0033A0"/>
      </a:accent1>
      <a:accent2>
        <a:srgbClr val="E64179"/>
      </a:accent2>
      <a:accent3>
        <a:srgbClr val="CDDB00"/>
      </a:accent3>
      <a:accent4>
        <a:srgbClr val="00A5A9"/>
      </a:accent4>
      <a:accent5>
        <a:srgbClr val="F09F54"/>
      </a:accent5>
      <a:accent6>
        <a:srgbClr val="001E60"/>
      </a:accent6>
      <a:hlink>
        <a:srgbClr val="00A5A9"/>
      </a:hlink>
      <a:folHlink>
        <a:srgbClr val="CDDB00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CERN HR_Learning and Development" id="{770C5647-0A18-804E-BDEE-855A398577F8}" vid="{518F7919-54C5-EC48-9204-273359908AB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D&amp;I Programme slides</Template>
  <TotalTime>8024</TotalTime>
  <Words>1178</Words>
  <Application>Microsoft Office PowerPoint</Application>
  <DocSecurity>0</DocSecurity>
  <PresentationFormat>Widescreen</PresentationFormat>
  <Paragraphs>320</Paragraphs>
  <Slides>26</Slides>
  <Notes>24</Notes>
  <HiddenSlides>1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6" baseType="lpstr">
      <vt:lpstr>MS PGothic</vt:lpstr>
      <vt:lpstr>Arial</vt:lpstr>
      <vt:lpstr>Calibri</vt:lpstr>
      <vt:lpstr>Marker Felt</vt:lpstr>
      <vt:lpstr>PT Sans</vt:lpstr>
      <vt:lpstr>PT serif</vt:lpstr>
      <vt:lpstr>Ubuntu</vt:lpstr>
      <vt:lpstr>Wingdings</vt:lpstr>
      <vt:lpstr>Wingdings 2</vt:lpstr>
      <vt:lpstr>Office Theme</vt:lpstr>
      <vt:lpstr>Diversity &amp; Inclusion Programme Induction 2021</vt:lpstr>
      <vt:lpstr>CERN Core Value</vt:lpstr>
      <vt:lpstr>Diversity = No.1  most appreciated workplace attribute</vt:lpstr>
      <vt:lpstr>PowerPoint Presentation</vt:lpstr>
      <vt:lpstr>The D&amp;I Team</vt:lpstr>
      <vt:lpstr>PowerPoint Presentation</vt:lpstr>
      <vt:lpstr>The Diversity &amp; Inclusion Programme</vt:lpstr>
      <vt:lpstr>PowerPoint Presentation</vt:lpstr>
      <vt:lpstr>25 by ’25 - Why now? </vt:lpstr>
      <vt:lpstr>Female staff in comparator IGOs  support, professional, and managerial positions   </vt:lpstr>
      <vt:lpstr>25 by ’25 strategy  </vt:lpstr>
      <vt:lpstr>25 by ’25: why targets?</vt:lpstr>
      <vt:lpstr>25 by ’25 Next Steps</vt:lpstr>
      <vt:lpstr>The  Diversity  Roundtable</vt:lpstr>
      <vt:lpstr>The Diversity Roundtable</vt:lpstr>
      <vt:lpstr>Inclusive workplace</vt:lpstr>
      <vt:lpstr>Your life @CERN brochure</vt:lpstr>
      <vt:lpstr>Disability inclusion</vt:lpstr>
      <vt:lpstr>Visible, tangible change</vt:lpstr>
      <vt:lpstr>Spouse / partner support</vt:lpstr>
      <vt:lpstr>Spouse / partner support</vt:lpstr>
      <vt:lpstr>PowerPoint Presentation</vt:lpstr>
      <vt:lpstr>Anti-Harassment Support Structures</vt:lpstr>
      <vt:lpstr>From embedding to mainstreaming</vt:lpstr>
      <vt:lpstr>Additional Resources</vt:lpstr>
      <vt:lpstr>Thank you!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Kristine Kotte-Eriksen</dc:creator>
  <cp:keywords/>
  <dc:description/>
  <cp:lastModifiedBy>Kristine Kotte-Eriksen</cp:lastModifiedBy>
  <cp:revision>634</cp:revision>
  <dcterms:created xsi:type="dcterms:W3CDTF">2021-03-02T12:32:18Z</dcterms:created>
  <dcterms:modified xsi:type="dcterms:W3CDTF">2021-05-18T14:31:15Z</dcterms:modified>
  <cp:category/>
  <dc:identifier/>
  <cp:contentStatus/>
  <dc:language/>
  <cp:version/>
</cp:coreProperties>
</file>