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9144000" cy="5143500"/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ern.ch/go/social-media-guidelin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ern.ch/scoollabhttps:/voisins.cernhttps:/sparks.cern" TargetMode="External"/><Relationship Id="rId3" Type="http://schemas.openxmlformats.org/officeDocument/2006/relationships/image" Target="../media/image7.png"/><Relationship Id="rId7" Type="http://schemas.openxmlformats.org/officeDocument/2006/relationships/hyperlink" Target="https://sparks.cern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oisins.cern/" TargetMode="External"/><Relationship Id="rId5" Type="http://schemas.openxmlformats.org/officeDocument/2006/relationships/hyperlink" Target="https://cern.ch/scoollab" TargetMode="External"/><Relationship Id="rId4" Type="http://schemas.openxmlformats.org/officeDocument/2006/relationships/hyperlink" Target="https://visit.cer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s://cern.ch/communication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n.ch/scoollab/cernies" TargetMode="External"/><Relationship Id="rId5" Type="http://schemas.openxmlformats.org/officeDocument/2006/relationships/hyperlink" Target="http://cern.ch/guides" TargetMode="External"/><Relationship Id="rId4" Type="http://schemas.openxmlformats.org/officeDocument/2006/relationships/hyperlink" Target="http://cern.ch/go/submit-a-stor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02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8571" cy="4520184"/>
          </a:xfrm>
          <a:prstGeom prst="rect">
            <a:avLst/>
          </a:prstGeom>
          <a:noFill/>
          <a:extLst/>
        </p:spPr>
      </p:pic>
      <p:sp>
        <p:nvSpPr>
          <p:cNvPr id="103" name="Freeform 103"/>
          <p:cNvSpPr/>
          <p:nvPr/>
        </p:nvSpPr>
        <p:spPr>
          <a:xfrm>
            <a:off x="434340" y="2795017"/>
            <a:ext cx="8359140" cy="1088136"/>
          </a:xfrm>
          <a:custGeom>
            <a:avLst/>
            <a:gdLst/>
            <a:ahLst/>
            <a:cxnLst/>
            <a:rect l="0" t="0" r="0" b="0"/>
            <a:pathLst>
              <a:path w="8359140" h="1088136">
                <a:moveTo>
                  <a:pt x="0" y="1088136"/>
                </a:moveTo>
                <a:lnTo>
                  <a:pt x="8359140" y="1088136"/>
                </a:lnTo>
                <a:lnTo>
                  <a:pt x="8359140" y="0"/>
                </a:lnTo>
                <a:lnTo>
                  <a:pt x="0" y="0"/>
                </a:lnTo>
                <a:lnTo>
                  <a:pt x="0" y="1088136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Freeform 104"/>
          <p:cNvSpPr/>
          <p:nvPr/>
        </p:nvSpPr>
        <p:spPr>
          <a:xfrm>
            <a:off x="434340" y="3951732"/>
            <a:ext cx="3104388" cy="315468"/>
          </a:xfrm>
          <a:custGeom>
            <a:avLst/>
            <a:gdLst/>
            <a:ahLst/>
            <a:cxnLst/>
            <a:rect l="0" t="0" r="0" b="0"/>
            <a:pathLst>
              <a:path w="3104388" h="315468">
                <a:moveTo>
                  <a:pt x="0" y="315468"/>
                </a:moveTo>
                <a:lnTo>
                  <a:pt x="3104388" y="315468"/>
                </a:lnTo>
                <a:lnTo>
                  <a:pt x="3104388" y="0"/>
                </a:lnTo>
                <a:lnTo>
                  <a:pt x="0" y="0"/>
                </a:lnTo>
                <a:lnTo>
                  <a:pt x="0" y="31546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Rectangle 105"/>
          <p:cNvSpPr/>
          <p:nvPr/>
        </p:nvSpPr>
        <p:spPr>
          <a:xfrm>
            <a:off x="479755" y="2787673"/>
            <a:ext cx="7398840" cy="10328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1" i="0" spc="0" baseline="0" dirty="0">
                <a:latin typeface="Arial"/>
              </a:rPr>
              <a:t>Édu</a:t>
            </a:r>
            <a:r>
              <a:rPr lang="en-US" sz="3206" b="1" i="0" spc="-17" baseline="0" dirty="0">
                <a:latin typeface="Arial"/>
              </a:rPr>
              <a:t>c</a:t>
            </a:r>
            <a:r>
              <a:rPr lang="en-US" sz="3206" b="1" i="0" spc="0" baseline="0" dirty="0">
                <a:latin typeface="Arial"/>
              </a:rPr>
              <a:t>ation,</a:t>
            </a:r>
            <a:r>
              <a:rPr lang="en-US" sz="3206" b="1" i="0" spc="-38" baseline="0" dirty="0">
                <a:latin typeface="Arial"/>
              </a:rPr>
              <a:t> </a:t>
            </a:r>
            <a:r>
              <a:rPr lang="en-US" sz="3206" b="1" i="0" spc="0" baseline="0" dirty="0">
                <a:latin typeface="Arial"/>
              </a:rPr>
              <a:t>com</a:t>
            </a:r>
            <a:r>
              <a:rPr lang="en-US" sz="3206" b="1" i="0" spc="-13" baseline="0" dirty="0">
                <a:latin typeface="Arial"/>
              </a:rPr>
              <a:t>m</a:t>
            </a:r>
            <a:r>
              <a:rPr lang="en-US" sz="3206" b="1" i="0" spc="0" baseline="0" dirty="0">
                <a:latin typeface="Arial"/>
              </a:rPr>
              <a:t>uni</a:t>
            </a:r>
            <a:r>
              <a:rPr lang="en-US" sz="3206" b="1" i="0" spc="-17" baseline="0" dirty="0">
                <a:latin typeface="Arial"/>
              </a:rPr>
              <a:t>c</a:t>
            </a:r>
            <a:r>
              <a:rPr lang="en-US" sz="3206" b="1" i="0" spc="0" baseline="0" dirty="0">
                <a:latin typeface="Arial"/>
              </a:rPr>
              <a:t>ation</a:t>
            </a:r>
            <a:r>
              <a:rPr lang="en-US" sz="3206" b="1" i="0" spc="-33" baseline="0" dirty="0">
                <a:latin typeface="Arial"/>
              </a:rPr>
              <a:t> </a:t>
            </a:r>
            <a:r>
              <a:rPr lang="en-US" sz="3206" b="1" i="0" spc="0" baseline="0" dirty="0">
                <a:latin typeface="Arial"/>
              </a:rPr>
              <a:t>et</a:t>
            </a:r>
            <a:r>
              <a:rPr lang="en-US" sz="3206" b="1" i="0" spc="-22" baseline="0" dirty="0">
                <a:latin typeface="Arial"/>
              </a:rPr>
              <a:t> </a:t>
            </a:r>
            <a:r>
              <a:rPr lang="en-US" sz="3206" b="1" i="0" spc="0" baseline="0" dirty="0">
                <a:latin typeface="Arial"/>
              </a:rPr>
              <a:t>acti</a:t>
            </a:r>
            <a:r>
              <a:rPr lang="en-US" sz="3206" b="1" i="0" spc="-13" baseline="0" dirty="0">
                <a:latin typeface="Arial"/>
              </a:rPr>
              <a:t>v</a:t>
            </a:r>
            <a:r>
              <a:rPr lang="en-US" sz="3206" b="1" i="0" spc="0" baseline="0" dirty="0">
                <a:latin typeface="Arial"/>
              </a:rPr>
              <a:t>ités</a:t>
            </a:r>
          </a:p>
          <a:p>
            <a:pPr marL="0">
              <a:lnSpc>
                <a:spcPts val="3842"/>
              </a:lnSpc>
            </a:pPr>
            <a:r>
              <a:rPr lang="en-US" sz="3204" b="1" i="0" spc="0" baseline="0" dirty="0">
                <a:latin typeface="Arial"/>
              </a:rPr>
              <a:t>grand</a:t>
            </a:r>
            <a:r>
              <a:rPr lang="en-US" sz="3204" b="1" i="0" spc="-23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public</a:t>
            </a:r>
            <a:r>
              <a:rPr lang="en-US" sz="3204" b="1" i="0" spc="-33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(IR-ECO)</a:t>
            </a:r>
          </a:p>
        </p:txBody>
      </p:sp>
      <p:sp>
        <p:nvSpPr>
          <p:cNvPr id="106" name="Rectangle 106"/>
          <p:cNvSpPr/>
          <p:nvPr/>
        </p:nvSpPr>
        <p:spPr>
          <a:xfrm>
            <a:off x="479755" y="3974934"/>
            <a:ext cx="2983124" cy="21589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63472" algn="l"/>
                <a:tab pos="2069896" algn="l"/>
              </a:tabLst>
            </a:pP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Intégration	trimestrielle	</a:t>
            </a:r>
            <a:r>
              <a:rPr lang="en-US" sz="1403" b="1" i="0" spc="0" baseline="0" dirty="0" smtClean="0">
                <a:solidFill>
                  <a:srgbClr val="262626"/>
                </a:solidFill>
                <a:latin typeface="Arial"/>
              </a:rPr>
              <a:t>13.07.2</a:t>
            </a:r>
            <a:r>
              <a:rPr lang="en-US" sz="1403" b="1" i="0" spc="-13" baseline="0" dirty="0" smtClean="0">
                <a:solidFill>
                  <a:srgbClr val="262626"/>
                </a:solidFill>
                <a:latin typeface="Arial"/>
              </a:rPr>
              <a:t>0</a:t>
            </a:r>
            <a:r>
              <a:rPr lang="en-US" sz="1403" b="1" i="0" spc="0" baseline="0" dirty="0" smtClean="0">
                <a:solidFill>
                  <a:srgbClr val="262626"/>
                </a:solidFill>
                <a:latin typeface="Arial"/>
              </a:rPr>
              <a:t>21</a:t>
            </a:r>
            <a:endParaRPr lang="en-US" sz="1403" b="1" i="0" spc="0" baseline="0" dirty="0">
              <a:solidFill>
                <a:srgbClr val="262626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Freeform 107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8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09" name="Picture 10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5240"/>
            <a:ext cx="9144000" cy="4579620"/>
          </a:xfrm>
          <a:prstGeom prst="rect">
            <a:avLst/>
          </a:prstGeom>
          <a:noFill/>
          <a:extLst/>
        </p:spPr>
      </p:pic>
      <p:sp>
        <p:nvSpPr>
          <p:cNvPr id="110" name="Freeform 110"/>
          <p:cNvSpPr/>
          <p:nvPr/>
        </p:nvSpPr>
        <p:spPr>
          <a:xfrm>
            <a:off x="2314955" y="3421381"/>
            <a:ext cx="6829044" cy="864108"/>
          </a:xfrm>
          <a:custGeom>
            <a:avLst/>
            <a:gdLst/>
            <a:ahLst/>
            <a:cxnLst/>
            <a:rect l="0" t="0" r="0" b="0"/>
            <a:pathLst>
              <a:path w="6829044" h="864108">
                <a:moveTo>
                  <a:pt x="0" y="864108"/>
                </a:moveTo>
                <a:lnTo>
                  <a:pt x="6829044" y="864108"/>
                </a:lnTo>
                <a:lnTo>
                  <a:pt x="6829044" y="0"/>
                </a:lnTo>
                <a:lnTo>
                  <a:pt x="0" y="0"/>
                </a:lnTo>
                <a:lnTo>
                  <a:pt x="0" y="8641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Freeform 111"/>
          <p:cNvSpPr/>
          <p:nvPr/>
        </p:nvSpPr>
        <p:spPr>
          <a:xfrm>
            <a:off x="131063" y="129540"/>
            <a:ext cx="3459480" cy="1178052"/>
          </a:xfrm>
          <a:custGeom>
            <a:avLst/>
            <a:gdLst/>
            <a:ahLst/>
            <a:cxnLst/>
            <a:rect l="0" t="0" r="0" b="0"/>
            <a:pathLst>
              <a:path w="3459480" h="1178052">
                <a:moveTo>
                  <a:pt x="0" y="1178052"/>
                </a:moveTo>
                <a:lnTo>
                  <a:pt x="3459480" y="1178052"/>
                </a:lnTo>
                <a:lnTo>
                  <a:pt x="3459480" y="0"/>
                </a:lnTo>
                <a:lnTo>
                  <a:pt x="0" y="0"/>
                </a:lnTo>
                <a:lnTo>
                  <a:pt x="0" y="117805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Rectangle 112"/>
          <p:cNvSpPr/>
          <p:nvPr/>
        </p:nvSpPr>
        <p:spPr>
          <a:xfrm>
            <a:off x="2406142" y="3611917"/>
            <a:ext cx="659443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6013" algn="l"/>
                <a:tab pos="878077" algn="l"/>
                <a:tab pos="1262125" algn="l"/>
                <a:tab pos="4780152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Ces	piliers	sont	la base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 la communicatio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et des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acti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ités	grand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public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du CERN.</a:t>
            </a:r>
          </a:p>
          <a:p>
            <a:pPr marL="0">
              <a:lnSpc>
                <a:spcPts val="1680"/>
              </a:lnSpc>
              <a:tabLst>
                <a:tab pos="986281" algn="l"/>
                <a:tab pos="1409954" algn="l"/>
                <a:tab pos="2257551" algn="l"/>
                <a:tab pos="3114039" algn="l"/>
                <a:tab pos="3606292" algn="l"/>
                <a:tab pos="5074284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Nous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ons	plein	d’histoires	à partager	à leur	propos.</a:t>
            </a:r>
            <a:r>
              <a:rPr lang="en-US" sz="1403" b="0" i="0" spc="-4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Participez	!</a:t>
            </a:r>
          </a:p>
        </p:txBody>
      </p:sp>
      <p:sp>
        <p:nvSpPr>
          <p:cNvPr id="113" name="Rectangle 113"/>
          <p:cNvSpPr/>
          <p:nvPr/>
        </p:nvSpPr>
        <p:spPr>
          <a:xfrm>
            <a:off x="222199" y="146087"/>
            <a:ext cx="3234407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85444" algn="l"/>
                <a:tab pos="1399082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Les</a:t>
            </a:r>
            <a:r>
              <a:rPr lang="en-US" sz="1403" b="0" i="0" spc="-1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quatre	piliers	de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 mission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du CERN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Recherche</a:t>
            </a:r>
          </a:p>
        </p:txBody>
      </p:sp>
      <p:sp>
        <p:nvSpPr>
          <p:cNvPr id="114" name="Rectangle 114"/>
          <p:cNvSpPr/>
          <p:nvPr/>
        </p:nvSpPr>
        <p:spPr>
          <a:xfrm>
            <a:off x="222199" y="572807"/>
            <a:ext cx="2449216" cy="6653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Inno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ation</a:t>
            </a:r>
            <a:r>
              <a:rPr lang="en-US" sz="1403" b="0" i="0" spc="-2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technol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giq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u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</a:p>
          <a:p>
            <a:pPr marL="0">
              <a:lnSpc>
                <a:spcPts val="1679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Collaboration</a:t>
            </a:r>
            <a:r>
              <a:rPr lang="en-US" sz="1403" b="0" i="0" spc="-3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internatio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ale</a:t>
            </a:r>
          </a:p>
          <a:p>
            <a:pPr marL="0">
              <a:lnSpc>
                <a:spcPts val="1680"/>
              </a:lnSpc>
            </a:pPr>
            <a:r>
              <a:rPr lang="en-US" sz="1406" b="0" i="0" spc="1763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Éducation</a:t>
            </a:r>
            <a:r>
              <a:rPr lang="en-US" sz="1406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et</a:t>
            </a:r>
            <a:r>
              <a:rPr lang="en-US" sz="1406" b="0" i="0" spc="-16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formation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Freeform 115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6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17" name="Picture 11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5239"/>
            <a:ext cx="9144000" cy="4538471"/>
          </a:xfrm>
          <a:prstGeom prst="rect">
            <a:avLst/>
          </a:prstGeom>
          <a:noFill/>
          <a:extLst/>
        </p:spPr>
      </p:pic>
      <p:sp>
        <p:nvSpPr>
          <p:cNvPr id="118" name="Freeform 118"/>
          <p:cNvSpPr/>
          <p:nvPr/>
        </p:nvSpPr>
        <p:spPr>
          <a:xfrm>
            <a:off x="105155" y="2356104"/>
            <a:ext cx="3511297" cy="2031492"/>
          </a:xfrm>
          <a:custGeom>
            <a:avLst/>
            <a:gdLst/>
            <a:ahLst/>
            <a:cxnLst/>
            <a:rect l="0" t="0" r="0" b="0"/>
            <a:pathLst>
              <a:path w="3511297" h="2031492">
                <a:moveTo>
                  <a:pt x="0" y="2031492"/>
                </a:moveTo>
                <a:lnTo>
                  <a:pt x="3511297" y="2031492"/>
                </a:lnTo>
                <a:lnTo>
                  <a:pt x="3511297" y="0"/>
                </a:lnTo>
                <a:lnTo>
                  <a:pt x="0" y="0"/>
                </a:lnTo>
                <a:lnTo>
                  <a:pt x="0" y="203149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Freeform 119"/>
          <p:cNvSpPr/>
          <p:nvPr/>
        </p:nvSpPr>
        <p:spPr>
          <a:xfrm>
            <a:off x="105155" y="126492"/>
            <a:ext cx="3506724" cy="370332"/>
          </a:xfrm>
          <a:custGeom>
            <a:avLst/>
            <a:gdLst/>
            <a:ahLst/>
            <a:cxnLst/>
            <a:rect l="0" t="0" r="0" b="0"/>
            <a:pathLst>
              <a:path w="3506724" h="370332">
                <a:moveTo>
                  <a:pt x="0" y="370332"/>
                </a:moveTo>
                <a:lnTo>
                  <a:pt x="3506724" y="370332"/>
                </a:lnTo>
                <a:lnTo>
                  <a:pt x="3506724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Rectangle 120"/>
          <p:cNvSpPr/>
          <p:nvPr/>
        </p:nvSpPr>
        <p:spPr>
          <a:xfrm>
            <a:off x="196900" y="2373794"/>
            <a:ext cx="3216771" cy="4523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96696" algn="l"/>
                <a:tab pos="1963242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Soutenir	les</a:t>
            </a:r>
            <a:r>
              <a:rPr lang="en-US" sz="1403" b="0" i="0" spc="-1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acti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ités	du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</a:t>
            </a:r>
          </a:p>
          <a:p>
            <a:pPr marL="0">
              <a:lnSpc>
                <a:spcPts val="1683"/>
              </a:lnSpc>
              <a:tabLst>
                <a:tab pos="1243533" algn="l"/>
                <a:tab pos="2969082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Sensibiliser	le public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acti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ités	du </a:t>
            </a:r>
          </a:p>
        </p:txBody>
      </p:sp>
      <p:sp>
        <p:nvSpPr>
          <p:cNvPr id="121" name="Rectangle 121"/>
          <p:cNvSpPr/>
          <p:nvPr/>
        </p:nvSpPr>
        <p:spPr>
          <a:xfrm>
            <a:off x="196900" y="2800895"/>
            <a:ext cx="2706389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>
              <a:tabLst>
                <a:tab pos="1530044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et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à leur	impact</a:t>
            </a:r>
            <a:r>
              <a:rPr lang="en-US" sz="1403" b="0" i="0" spc="-2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sociét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</a:t>
            </a:r>
          </a:p>
          <a:p>
            <a:pPr marL="0">
              <a:lnSpc>
                <a:spcPts val="1679"/>
              </a:lnSpc>
              <a:tabLst>
                <a:tab pos="809244" algn="l"/>
                <a:tab pos="1823034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Attirer	la prochai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	génération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483412" y="3227615"/>
            <a:ext cx="2897896" cy="451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67105" algn="l"/>
                <a:tab pos="1940382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d’e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pertes	et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perts</a:t>
            </a:r>
            <a:r>
              <a:rPr lang="en-US" sz="1403" b="0" i="0" spc="-2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	ph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sique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et </a:t>
            </a:r>
          </a:p>
          <a:p>
            <a:pPr marL="0">
              <a:lnSpc>
                <a:spcPts val="1680"/>
              </a:lnSpc>
              <a:tabLst>
                <a:tab pos="245363" algn="l"/>
              </a:tabLst>
            </a:pP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en	ingénierie</a:t>
            </a:r>
          </a:p>
        </p:txBody>
      </p:sp>
      <p:sp>
        <p:nvSpPr>
          <p:cNvPr id="123" name="Rectangle 123"/>
          <p:cNvSpPr/>
          <p:nvPr/>
        </p:nvSpPr>
        <p:spPr>
          <a:xfrm>
            <a:off x="196900" y="3654589"/>
            <a:ext cx="3300619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61416" algn="l"/>
                <a:tab pos="2866974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Être	un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porte-pa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ol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des</a:t>
            </a:r>
            <a:r>
              <a:rPr lang="en-US" sz="1403" b="0" i="0" spc="-26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aleurs	de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 </a:t>
            </a:r>
          </a:p>
          <a:p>
            <a:pPr marL="286511">
              <a:lnSpc>
                <a:spcPts val="1680"/>
              </a:lnSpc>
              <a:tabLst>
                <a:tab pos="1123136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recherche	fondamentale</a:t>
            </a:r>
          </a:p>
        </p:txBody>
      </p:sp>
      <p:sp>
        <p:nvSpPr>
          <p:cNvPr id="124" name="Rectangle 124"/>
          <p:cNvSpPr/>
          <p:nvPr/>
        </p:nvSpPr>
        <p:spPr>
          <a:xfrm>
            <a:off x="196900" y="4081309"/>
            <a:ext cx="233010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13993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Renforcer	la communauté</a:t>
            </a:r>
          </a:p>
        </p:txBody>
      </p:sp>
      <p:sp>
        <p:nvSpPr>
          <p:cNvPr id="125" name="Rectangle 125"/>
          <p:cNvSpPr/>
          <p:nvPr/>
        </p:nvSpPr>
        <p:spPr>
          <a:xfrm>
            <a:off x="196900" y="137147"/>
            <a:ext cx="328981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POURQUOI COMMUNIQUER 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reeform 12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3A454D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7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28" name="Picture 12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0628" y="-18288"/>
            <a:ext cx="5643371" cy="4523232"/>
          </a:xfrm>
          <a:prstGeom prst="rect">
            <a:avLst/>
          </a:prstGeom>
          <a:noFill/>
          <a:extLst/>
        </p:spPr>
      </p:pic>
      <p:sp>
        <p:nvSpPr>
          <p:cNvPr id="129" name="Freeform 129"/>
          <p:cNvSpPr/>
          <p:nvPr/>
        </p:nvSpPr>
        <p:spPr>
          <a:xfrm>
            <a:off x="105155" y="624840"/>
            <a:ext cx="3540253" cy="2031493"/>
          </a:xfrm>
          <a:custGeom>
            <a:avLst/>
            <a:gdLst/>
            <a:ahLst/>
            <a:cxnLst/>
            <a:rect l="0" t="0" r="0" b="0"/>
            <a:pathLst>
              <a:path w="3540253" h="2031493">
                <a:moveTo>
                  <a:pt x="0" y="2031493"/>
                </a:moveTo>
                <a:lnTo>
                  <a:pt x="3540253" y="2031493"/>
                </a:lnTo>
                <a:lnTo>
                  <a:pt x="3540253" y="0"/>
                </a:lnTo>
                <a:lnTo>
                  <a:pt x="0" y="0"/>
                </a:lnTo>
                <a:lnTo>
                  <a:pt x="0" y="203149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>
            <a:off x="105155" y="3447288"/>
            <a:ext cx="3540253" cy="954025"/>
          </a:xfrm>
          <a:custGeom>
            <a:avLst/>
            <a:gdLst/>
            <a:ahLst/>
            <a:cxnLst/>
            <a:rect l="0" t="0" r="0" b="0"/>
            <a:pathLst>
              <a:path w="3540253" h="954025">
                <a:moveTo>
                  <a:pt x="0" y="954025"/>
                </a:moveTo>
                <a:lnTo>
                  <a:pt x="3540253" y="954025"/>
                </a:lnTo>
                <a:lnTo>
                  <a:pt x="3540253" y="0"/>
                </a:lnTo>
                <a:lnTo>
                  <a:pt x="0" y="0"/>
                </a:lnTo>
                <a:lnTo>
                  <a:pt x="0" y="95402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Freeform 131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Freeform 132"/>
          <p:cNvSpPr/>
          <p:nvPr/>
        </p:nvSpPr>
        <p:spPr>
          <a:xfrm>
            <a:off x="5594603" y="4087369"/>
            <a:ext cx="3444241" cy="307848"/>
          </a:xfrm>
          <a:custGeom>
            <a:avLst/>
            <a:gdLst/>
            <a:ahLst/>
            <a:cxnLst/>
            <a:rect l="0" t="0" r="0" b="0"/>
            <a:pathLst>
              <a:path w="3444241" h="307848">
                <a:moveTo>
                  <a:pt x="0" y="307848"/>
                </a:moveTo>
                <a:lnTo>
                  <a:pt x="3444241" y="307848"/>
                </a:lnTo>
                <a:lnTo>
                  <a:pt x="3444241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Freeform 133"/>
          <p:cNvSpPr/>
          <p:nvPr/>
        </p:nvSpPr>
        <p:spPr>
          <a:xfrm>
            <a:off x="5686425" y="4322979"/>
            <a:ext cx="3176016" cy="13716"/>
          </a:xfrm>
          <a:custGeom>
            <a:avLst/>
            <a:gdLst/>
            <a:ahLst/>
            <a:cxnLst/>
            <a:rect l="0" t="0" r="0" b="0"/>
            <a:pathLst>
              <a:path w="3176016" h="13716">
                <a:moveTo>
                  <a:pt x="0" y="0"/>
                </a:moveTo>
                <a:lnTo>
                  <a:pt x="794003" y="0"/>
                </a:lnTo>
                <a:lnTo>
                  <a:pt x="1588007" y="0"/>
                </a:lnTo>
                <a:lnTo>
                  <a:pt x="2382011" y="0"/>
                </a:lnTo>
                <a:lnTo>
                  <a:pt x="3176016" y="0"/>
                </a:lnTo>
                <a:lnTo>
                  <a:pt x="3176016" y="13716"/>
                </a:lnTo>
                <a:lnTo>
                  <a:pt x="2382011" y="13716"/>
                </a:lnTo>
                <a:lnTo>
                  <a:pt x="1588007" y="13716"/>
                </a:lnTo>
                <a:lnTo>
                  <a:pt x="794003" y="13716"/>
                </a:lnTo>
                <a:lnTo>
                  <a:pt x="0" y="13716"/>
                </a:lnTo>
                <a:close/>
                <a:moveTo>
                  <a:pt x="-4865904" y="82052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Rectangle 134"/>
          <p:cNvSpPr/>
          <p:nvPr/>
        </p:nvSpPr>
        <p:spPr>
          <a:xfrm>
            <a:off x="196900" y="641641"/>
            <a:ext cx="3069538" cy="6652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Communication</a:t>
            </a:r>
            <a:r>
              <a:rPr lang="en-US" sz="1403" b="1" i="0" spc="-4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numérique</a:t>
            </a:r>
          </a:p>
          <a:p>
            <a:pPr marL="0">
              <a:lnSpc>
                <a:spcPts val="1680"/>
              </a:lnSpc>
              <a:tabLst>
                <a:tab pos="1171905" algn="l"/>
                <a:tab pos="1882470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1" spc="0" baseline="0" dirty="0">
                <a:solidFill>
                  <a:srgbClr val="262626"/>
                </a:solidFill>
                <a:latin typeface="Arial"/>
              </a:rPr>
              <a:t>home.ce</a:t>
            </a:r>
            <a:r>
              <a:rPr lang="en-US" sz="1403" b="0" i="1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1" spc="0" baseline="0" dirty="0">
                <a:solidFill>
                  <a:srgbClr val="262626"/>
                </a:solidFill>
                <a:latin typeface="Arial"/>
              </a:rPr>
              <a:t>n	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&amp; autres	sites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eb </a:t>
            </a:r>
            <a:r>
              <a:rPr lang="en-US" sz="1403" b="0" i="1" spc="0" baseline="0" dirty="0">
                <a:solidFill>
                  <a:srgbClr val="262626"/>
                </a:solidFill>
                <a:latin typeface="Arial"/>
              </a:rPr>
              <a:t>.cern</a:t>
            </a:r>
          </a:p>
          <a:p>
            <a:pPr marL="0">
              <a:lnSpc>
                <a:spcPts val="1679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bulletin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du CERN</a:t>
            </a:r>
          </a:p>
        </p:txBody>
      </p:sp>
      <p:sp>
        <p:nvSpPr>
          <p:cNvPr id="135" name="Rectangle 135"/>
          <p:cNvSpPr/>
          <p:nvPr/>
        </p:nvSpPr>
        <p:spPr>
          <a:xfrm>
            <a:off x="196900" y="1281721"/>
            <a:ext cx="1425008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Courier</a:t>
            </a:r>
          </a:p>
        </p:txBody>
      </p:sp>
      <p:sp>
        <p:nvSpPr>
          <p:cNvPr id="136" name="Rectangle 136"/>
          <p:cNvSpPr/>
          <p:nvPr/>
        </p:nvSpPr>
        <p:spPr>
          <a:xfrm>
            <a:off x="196900" y="1494737"/>
            <a:ext cx="810740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-79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6" b="0" i="0" spc="-20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itter</a:t>
            </a:r>
          </a:p>
        </p:txBody>
      </p:sp>
      <p:sp>
        <p:nvSpPr>
          <p:cNvPr id="137" name="Rectangle 137"/>
          <p:cNvSpPr/>
          <p:nvPr/>
        </p:nvSpPr>
        <p:spPr>
          <a:xfrm>
            <a:off x="196900" y="1708695"/>
            <a:ext cx="106928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Facebook</a:t>
            </a:r>
          </a:p>
        </p:txBody>
      </p:sp>
      <p:sp>
        <p:nvSpPr>
          <p:cNvPr id="138" name="Rectangle 138"/>
          <p:cNvSpPr/>
          <p:nvPr/>
        </p:nvSpPr>
        <p:spPr>
          <a:xfrm>
            <a:off x="196900" y="1922055"/>
            <a:ext cx="107926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Instag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</a:t>
            </a:r>
          </a:p>
        </p:txBody>
      </p:sp>
      <p:sp>
        <p:nvSpPr>
          <p:cNvPr id="139" name="Rectangle 139"/>
          <p:cNvSpPr/>
          <p:nvPr/>
        </p:nvSpPr>
        <p:spPr>
          <a:xfrm>
            <a:off x="196900" y="2135415"/>
            <a:ext cx="98476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-145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</a:t>
            </a:r>
            <a:r>
              <a:rPr lang="en-US" sz="1403" b="0" i="0" spc="-55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ube</a:t>
            </a:r>
          </a:p>
        </p:txBody>
      </p:sp>
      <p:sp>
        <p:nvSpPr>
          <p:cNvPr id="140" name="Rectangle 140"/>
          <p:cNvSpPr/>
          <p:nvPr/>
        </p:nvSpPr>
        <p:spPr>
          <a:xfrm>
            <a:off x="196900" y="2348775"/>
            <a:ext cx="96140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LinkedIn</a:t>
            </a:r>
          </a:p>
        </p:txBody>
      </p:sp>
      <p:sp>
        <p:nvSpPr>
          <p:cNvPr id="141" name="Rectangle 141"/>
          <p:cNvSpPr/>
          <p:nvPr/>
        </p:nvSpPr>
        <p:spPr>
          <a:xfrm>
            <a:off x="196900" y="3464724"/>
            <a:ext cx="94634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86968" algn="l"/>
              </a:tabLst>
            </a:pP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Participez	!</a:t>
            </a:r>
          </a:p>
        </p:txBody>
      </p:sp>
      <p:sp>
        <p:nvSpPr>
          <p:cNvPr id="142" name="Rectangle 142"/>
          <p:cNvSpPr/>
          <p:nvPr/>
        </p:nvSpPr>
        <p:spPr>
          <a:xfrm>
            <a:off x="196900" y="3678059"/>
            <a:ext cx="161618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25068" algn="l"/>
              </a:tabLst>
            </a:pPr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Sui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ez	le CERN</a:t>
            </a:r>
          </a:p>
        </p:txBody>
      </p:sp>
      <p:sp>
        <p:nvSpPr>
          <p:cNvPr id="143" name="Rectangle 143"/>
          <p:cNvSpPr/>
          <p:nvPr/>
        </p:nvSpPr>
        <p:spPr>
          <a:xfrm>
            <a:off x="196900" y="3891419"/>
            <a:ext cx="3303025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92657" algn="l"/>
                <a:tab pos="2461590" algn="l"/>
              </a:tabLst>
            </a:pPr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enez	un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ambassad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ur	numérique</a:t>
            </a:r>
          </a:p>
          <a:p>
            <a:pPr marL="0">
              <a:lnSpc>
                <a:spcPts val="1679"/>
              </a:lnSpc>
              <a:tabLst>
                <a:tab pos="1101801" algn="l"/>
                <a:tab pos="1426413" algn="l"/>
                <a:tab pos="2196414" algn="l"/>
              </a:tabLst>
            </a:pPr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Partagez	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os	contenus	a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ec nous</a:t>
            </a:r>
          </a:p>
        </p:txBody>
      </p:sp>
      <p:sp>
        <p:nvSpPr>
          <p:cNvPr id="144" name="Rectangle 144"/>
          <p:cNvSpPr/>
          <p:nvPr/>
        </p:nvSpPr>
        <p:spPr>
          <a:xfrm>
            <a:off x="196900" y="137147"/>
            <a:ext cx="322503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COMMENT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IQUER ?</a:t>
            </a:r>
          </a:p>
        </p:txBody>
      </p:sp>
      <p:sp>
        <p:nvSpPr>
          <p:cNvPr id="145" name="Rectangle 145"/>
          <p:cNvSpPr/>
          <p:nvPr/>
        </p:nvSpPr>
        <p:spPr>
          <a:xfrm>
            <a:off x="5687567" y="4104779"/>
            <a:ext cx="317722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http://ce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n.ch/g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/social-me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d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ia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u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ideli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Freeform 14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7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48" name="Picture 14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2192"/>
            <a:ext cx="9144000" cy="4532376"/>
          </a:xfrm>
          <a:prstGeom prst="rect">
            <a:avLst/>
          </a:prstGeom>
          <a:noFill/>
          <a:extLst/>
        </p:spPr>
      </p:pic>
      <p:sp>
        <p:nvSpPr>
          <p:cNvPr id="149" name="Freeform 149"/>
          <p:cNvSpPr/>
          <p:nvPr/>
        </p:nvSpPr>
        <p:spPr>
          <a:xfrm>
            <a:off x="105155" y="595884"/>
            <a:ext cx="3540253" cy="1620012"/>
          </a:xfrm>
          <a:custGeom>
            <a:avLst/>
            <a:gdLst/>
            <a:ahLst/>
            <a:cxnLst/>
            <a:rect l="0" t="0" r="0" b="0"/>
            <a:pathLst>
              <a:path w="3540253" h="1620012">
                <a:moveTo>
                  <a:pt x="0" y="1620012"/>
                </a:moveTo>
                <a:lnTo>
                  <a:pt x="3540253" y="1620012"/>
                </a:lnTo>
                <a:lnTo>
                  <a:pt x="3540253" y="0"/>
                </a:lnTo>
                <a:lnTo>
                  <a:pt x="0" y="0"/>
                </a:lnTo>
                <a:lnTo>
                  <a:pt x="0" y="162001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>
            <a:off x="7476743" y="4113276"/>
            <a:ext cx="1562100" cy="307848"/>
          </a:xfrm>
          <a:custGeom>
            <a:avLst/>
            <a:gdLst/>
            <a:ahLst/>
            <a:cxnLst/>
            <a:rect l="0" t="0" r="0" b="0"/>
            <a:pathLst>
              <a:path w="1562100" h="307848">
                <a:moveTo>
                  <a:pt x="0" y="307848"/>
                </a:moveTo>
                <a:lnTo>
                  <a:pt x="1562100" y="307848"/>
                </a:lnTo>
                <a:lnTo>
                  <a:pt x="1562100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>
            <a:off x="7568310" y="4350157"/>
            <a:ext cx="1363981" cy="13716"/>
          </a:xfrm>
          <a:custGeom>
            <a:avLst/>
            <a:gdLst/>
            <a:ahLst/>
            <a:cxnLst/>
            <a:rect l="0" t="0" r="0" b="0"/>
            <a:pathLst>
              <a:path w="1363981" h="13716">
                <a:moveTo>
                  <a:pt x="0" y="0"/>
                </a:moveTo>
                <a:lnTo>
                  <a:pt x="340996" y="0"/>
                </a:lnTo>
                <a:lnTo>
                  <a:pt x="681991" y="0"/>
                </a:lnTo>
                <a:lnTo>
                  <a:pt x="1022985" y="0"/>
                </a:lnTo>
                <a:lnTo>
                  <a:pt x="1363981" y="0"/>
                </a:lnTo>
                <a:lnTo>
                  <a:pt x="1363981" y="13716"/>
                </a:lnTo>
                <a:lnTo>
                  <a:pt x="1022985" y="13716"/>
                </a:lnTo>
                <a:lnTo>
                  <a:pt x="681991" y="13716"/>
                </a:lnTo>
                <a:lnTo>
                  <a:pt x="340996" y="13716"/>
                </a:lnTo>
                <a:lnTo>
                  <a:pt x="0" y="13716"/>
                </a:lnTo>
                <a:close/>
                <a:moveTo>
                  <a:pt x="-6774967" y="793343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Freeform 152"/>
          <p:cNvSpPr/>
          <p:nvPr/>
        </p:nvSpPr>
        <p:spPr>
          <a:xfrm>
            <a:off x="105155" y="3165349"/>
            <a:ext cx="3540253" cy="1255775"/>
          </a:xfrm>
          <a:custGeom>
            <a:avLst/>
            <a:gdLst/>
            <a:ahLst/>
            <a:cxnLst/>
            <a:rect l="0" t="0" r="0" b="0"/>
            <a:pathLst>
              <a:path w="3540253" h="1255775">
                <a:moveTo>
                  <a:pt x="0" y="1255775"/>
                </a:moveTo>
                <a:lnTo>
                  <a:pt x="3540253" y="1255775"/>
                </a:lnTo>
                <a:lnTo>
                  <a:pt x="3540253" y="0"/>
                </a:lnTo>
                <a:lnTo>
                  <a:pt x="0" y="0"/>
                </a:lnTo>
                <a:lnTo>
                  <a:pt x="0" y="125577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Freeform 153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Rectangle 154"/>
          <p:cNvSpPr/>
          <p:nvPr/>
        </p:nvSpPr>
        <p:spPr>
          <a:xfrm>
            <a:off x="196900" y="612976"/>
            <a:ext cx="1728599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À tra</a:t>
            </a:r>
            <a:r>
              <a:rPr lang="en-US" sz="1406" b="1" i="0" spc="-16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ers</a:t>
            </a:r>
            <a:r>
              <a:rPr lang="en-US" sz="1406" b="1" i="0" spc="-3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les</a:t>
            </a:r>
            <a:r>
              <a:rPr lang="en-US" sz="1406" b="1" i="0" spc="-2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médias</a:t>
            </a:r>
          </a:p>
        </p:txBody>
      </p:sp>
      <p:sp>
        <p:nvSpPr>
          <p:cNvPr id="155" name="Rectangle 155"/>
          <p:cNvSpPr/>
          <p:nvPr/>
        </p:nvSpPr>
        <p:spPr>
          <a:xfrm>
            <a:off x="196900" y="826934"/>
            <a:ext cx="3233683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13993" algn="l"/>
                <a:tab pos="2325954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Répondre	au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demandes	des</a:t>
            </a:r>
            <a:r>
              <a:rPr lang="en-US" sz="1403" b="0" i="0" spc="-2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médias</a:t>
            </a:r>
          </a:p>
          <a:p>
            <a:pPr marL="0">
              <a:lnSpc>
                <a:spcPts val="1679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Communiqués</a:t>
            </a:r>
            <a:r>
              <a:rPr lang="en-US" sz="1403" b="0" i="0" spc="-4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 presse,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annonces</a:t>
            </a:r>
          </a:p>
        </p:txBody>
      </p:sp>
      <p:sp>
        <p:nvSpPr>
          <p:cNvPr id="156" name="Rectangle 156"/>
          <p:cNvSpPr/>
          <p:nvPr/>
        </p:nvSpPr>
        <p:spPr>
          <a:xfrm>
            <a:off x="196900" y="1253654"/>
            <a:ext cx="2633622" cy="6653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>
              <a:tabLst>
                <a:tab pos="1341068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des</a:t>
            </a:r>
            <a:r>
              <a:rPr lang="en-US" sz="1403" b="0" i="0" spc="-1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résultats	de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ph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sique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etc.</a:t>
            </a:r>
          </a:p>
          <a:p>
            <a:pPr marL="0">
              <a:lnSpc>
                <a:spcPts val="1680"/>
              </a:lnSpc>
              <a:tabLst>
                <a:tab pos="856488" algn="l"/>
                <a:tab pos="1723974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-24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isites	de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médias	au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</a:t>
            </a:r>
          </a:p>
          <a:p>
            <a:pPr marL="0">
              <a:lnSpc>
                <a:spcPts val="1680"/>
              </a:lnSpc>
            </a:pPr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Formation</a:t>
            </a:r>
            <a:r>
              <a:rPr lang="en-US" sz="1406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au</a:t>
            </a:r>
            <a:r>
              <a:rPr lang="en-US" sz="1406" b="0" i="0" spc="-23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 médias</a:t>
            </a:r>
          </a:p>
        </p:txBody>
      </p:sp>
      <p:sp>
        <p:nvSpPr>
          <p:cNvPr id="157" name="Rectangle 157"/>
          <p:cNvSpPr/>
          <p:nvPr/>
        </p:nvSpPr>
        <p:spPr>
          <a:xfrm>
            <a:off x="196900" y="1894115"/>
            <a:ext cx="313614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562174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Identifi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des</a:t>
            </a:r>
            <a:r>
              <a:rPr lang="en-US" sz="1403" b="0" i="0" spc="-1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d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eu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	médias</a:t>
            </a:r>
          </a:p>
        </p:txBody>
      </p:sp>
      <p:sp>
        <p:nvSpPr>
          <p:cNvPr id="158" name="Rectangle 158"/>
          <p:cNvSpPr/>
          <p:nvPr/>
        </p:nvSpPr>
        <p:spPr>
          <a:xfrm>
            <a:off x="7569707" y="4131906"/>
            <a:ext cx="136334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https://p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ess.ce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n</a:t>
            </a:r>
          </a:p>
        </p:txBody>
      </p:sp>
      <p:sp>
        <p:nvSpPr>
          <p:cNvPr id="159" name="Rectangle 159"/>
          <p:cNvSpPr/>
          <p:nvPr/>
        </p:nvSpPr>
        <p:spPr>
          <a:xfrm>
            <a:off x="196900" y="3232441"/>
            <a:ext cx="94634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86968" algn="l"/>
              </a:tabLst>
            </a:pP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Participez	!</a:t>
            </a:r>
          </a:p>
        </p:txBody>
      </p:sp>
      <p:sp>
        <p:nvSpPr>
          <p:cNvPr id="160" name="Rectangle 160"/>
          <p:cNvSpPr/>
          <p:nvPr/>
        </p:nvSpPr>
        <p:spPr>
          <a:xfrm>
            <a:off x="196900" y="3445801"/>
            <a:ext cx="297867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Communiquez-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u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des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histoires</a:t>
            </a:r>
          </a:p>
        </p:txBody>
      </p:sp>
      <p:sp>
        <p:nvSpPr>
          <p:cNvPr id="161" name="Rectangle 161"/>
          <p:cNvSpPr/>
          <p:nvPr/>
        </p:nvSpPr>
        <p:spPr>
          <a:xfrm>
            <a:off x="196900" y="3659161"/>
            <a:ext cx="2788675" cy="6656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42900">
              <a:tabLst>
                <a:tab pos="1446225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intéressa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	pour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les</a:t>
            </a:r>
            <a:r>
              <a:rPr lang="en-US" sz="1403" b="0" i="0" spc="-1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médias</a:t>
            </a:r>
          </a:p>
          <a:p>
            <a:pPr marL="0">
              <a:lnSpc>
                <a:spcPts val="1682"/>
              </a:lnSpc>
              <a:tabLst>
                <a:tab pos="925068" algn="l"/>
              </a:tabLst>
            </a:pPr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Sui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ez	la formation</a:t>
            </a:r>
            <a:r>
              <a:rPr lang="en-US" sz="1403" b="0" i="0" spc="-3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médias</a:t>
            </a:r>
          </a:p>
          <a:p>
            <a:pPr marL="0">
              <a:lnSpc>
                <a:spcPts val="1680"/>
              </a:lnSpc>
              <a:tabLst>
                <a:tab pos="1092657" algn="l"/>
                <a:tab pos="2214702" algn="l"/>
              </a:tabLst>
            </a:pPr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enez	ambassa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d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u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	médias</a:t>
            </a:r>
          </a:p>
        </p:txBody>
      </p:sp>
      <p:sp>
        <p:nvSpPr>
          <p:cNvPr id="162" name="Rectangle 162"/>
          <p:cNvSpPr/>
          <p:nvPr/>
        </p:nvSpPr>
        <p:spPr>
          <a:xfrm>
            <a:off x="196900" y="137147"/>
            <a:ext cx="322503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COMMENT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IQUER 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Freeform 163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4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65" name="Picture 16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47"/>
            <a:ext cx="9144000" cy="4515865"/>
          </a:xfrm>
          <a:prstGeom prst="rect">
            <a:avLst/>
          </a:prstGeom>
          <a:noFill/>
          <a:extLst/>
        </p:spPr>
      </p:pic>
      <p:sp>
        <p:nvSpPr>
          <p:cNvPr id="166" name="Freeform 166"/>
          <p:cNvSpPr/>
          <p:nvPr/>
        </p:nvSpPr>
        <p:spPr>
          <a:xfrm>
            <a:off x="105155" y="600456"/>
            <a:ext cx="3540253" cy="2072640"/>
          </a:xfrm>
          <a:custGeom>
            <a:avLst/>
            <a:gdLst/>
            <a:ahLst/>
            <a:cxnLst/>
            <a:rect l="0" t="0" r="0" b="0"/>
            <a:pathLst>
              <a:path w="3540253" h="2072640">
                <a:moveTo>
                  <a:pt x="0" y="2072640"/>
                </a:moveTo>
                <a:lnTo>
                  <a:pt x="3540253" y="2072640"/>
                </a:lnTo>
                <a:lnTo>
                  <a:pt x="3540253" y="0"/>
                </a:lnTo>
                <a:lnTo>
                  <a:pt x="0" y="0"/>
                </a:lnTo>
                <a:lnTo>
                  <a:pt x="0" y="207264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Freeform 167"/>
          <p:cNvSpPr/>
          <p:nvPr/>
        </p:nvSpPr>
        <p:spPr>
          <a:xfrm>
            <a:off x="6986016" y="3453384"/>
            <a:ext cx="2014728" cy="954025"/>
          </a:xfrm>
          <a:custGeom>
            <a:avLst/>
            <a:gdLst/>
            <a:ahLst/>
            <a:cxnLst/>
            <a:rect l="0" t="0" r="0" b="0"/>
            <a:pathLst>
              <a:path w="2014728" h="954025">
                <a:moveTo>
                  <a:pt x="0" y="954025"/>
                </a:moveTo>
                <a:lnTo>
                  <a:pt x="2014728" y="954025"/>
                </a:lnTo>
                <a:lnTo>
                  <a:pt x="2014728" y="0"/>
                </a:lnTo>
                <a:lnTo>
                  <a:pt x="0" y="0"/>
                </a:lnTo>
                <a:lnTo>
                  <a:pt x="0" y="95402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Freeform 168">
            <a:hlinkClick r:id="rId4"/>
          </p:cNvPr>
          <p:cNvSpPr/>
          <p:nvPr/>
        </p:nvSpPr>
        <p:spPr>
          <a:xfrm>
            <a:off x="7077329" y="3689986"/>
            <a:ext cx="1235964" cy="13715"/>
          </a:xfrm>
          <a:custGeom>
            <a:avLst/>
            <a:gdLst/>
            <a:ahLst/>
            <a:cxnLst/>
            <a:rect l="0" t="0" r="0" b="0"/>
            <a:pathLst>
              <a:path w="1235964" h="13715">
                <a:moveTo>
                  <a:pt x="0" y="0"/>
                </a:moveTo>
                <a:lnTo>
                  <a:pt x="411988" y="0"/>
                </a:lnTo>
                <a:lnTo>
                  <a:pt x="823976" y="0"/>
                </a:lnTo>
                <a:lnTo>
                  <a:pt x="1235964" y="0"/>
                </a:lnTo>
                <a:lnTo>
                  <a:pt x="1235964" y="13715"/>
                </a:lnTo>
                <a:lnTo>
                  <a:pt x="823976" y="13715"/>
                </a:lnTo>
                <a:lnTo>
                  <a:pt x="411988" y="13715"/>
                </a:lnTo>
                <a:lnTo>
                  <a:pt x="0" y="13715"/>
                </a:lnTo>
                <a:close/>
                <a:moveTo>
                  <a:pt x="-5623815" y="1453514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Freeform 169">
            <a:hlinkClick r:id="rId5"/>
          </p:cNvPr>
          <p:cNvSpPr/>
          <p:nvPr/>
        </p:nvSpPr>
        <p:spPr>
          <a:xfrm>
            <a:off x="7077329" y="3903409"/>
            <a:ext cx="1818131" cy="13716"/>
          </a:xfrm>
          <a:custGeom>
            <a:avLst/>
            <a:gdLst/>
            <a:ahLst/>
            <a:cxnLst/>
            <a:rect l="0" t="0" r="0" b="0"/>
            <a:pathLst>
              <a:path w="1818131" h="13716">
                <a:moveTo>
                  <a:pt x="0" y="0"/>
                </a:moveTo>
                <a:lnTo>
                  <a:pt x="454532" y="0"/>
                </a:lnTo>
                <a:lnTo>
                  <a:pt x="909065" y="0"/>
                </a:lnTo>
                <a:lnTo>
                  <a:pt x="1363599" y="0"/>
                </a:lnTo>
                <a:lnTo>
                  <a:pt x="1818131" y="0"/>
                </a:lnTo>
                <a:lnTo>
                  <a:pt x="1818131" y="13716"/>
                </a:lnTo>
                <a:lnTo>
                  <a:pt x="1363599" y="13716"/>
                </a:lnTo>
                <a:lnTo>
                  <a:pt x="909065" y="13716"/>
                </a:lnTo>
                <a:lnTo>
                  <a:pt x="454532" y="13716"/>
                </a:lnTo>
                <a:lnTo>
                  <a:pt x="0" y="13716"/>
                </a:lnTo>
                <a:close/>
                <a:moveTo>
                  <a:pt x="-5837238" y="124009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Freeform 170">
            <a:hlinkClick r:id="rId6"/>
          </p:cNvPr>
          <p:cNvSpPr/>
          <p:nvPr/>
        </p:nvSpPr>
        <p:spPr>
          <a:xfrm>
            <a:off x="7077329" y="4116769"/>
            <a:ext cx="1473707" cy="13716"/>
          </a:xfrm>
          <a:custGeom>
            <a:avLst/>
            <a:gdLst/>
            <a:ahLst/>
            <a:cxnLst/>
            <a:rect l="0" t="0" r="0" b="0"/>
            <a:pathLst>
              <a:path w="1473707" h="13716">
                <a:moveTo>
                  <a:pt x="0" y="0"/>
                </a:moveTo>
                <a:lnTo>
                  <a:pt x="368427" y="0"/>
                </a:lnTo>
                <a:lnTo>
                  <a:pt x="736853" y="0"/>
                </a:lnTo>
                <a:lnTo>
                  <a:pt x="1105280" y="0"/>
                </a:lnTo>
                <a:lnTo>
                  <a:pt x="1473707" y="0"/>
                </a:lnTo>
                <a:lnTo>
                  <a:pt x="1473707" y="13716"/>
                </a:lnTo>
                <a:lnTo>
                  <a:pt x="1105280" y="13716"/>
                </a:lnTo>
                <a:lnTo>
                  <a:pt x="736853" y="13716"/>
                </a:lnTo>
                <a:lnTo>
                  <a:pt x="368427" y="13716"/>
                </a:lnTo>
                <a:lnTo>
                  <a:pt x="0" y="13716"/>
                </a:lnTo>
                <a:close/>
                <a:moveTo>
                  <a:pt x="-6050598" y="102673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Freeform 171">
            <a:hlinkClick r:id="rId7"/>
          </p:cNvPr>
          <p:cNvSpPr/>
          <p:nvPr/>
        </p:nvSpPr>
        <p:spPr>
          <a:xfrm>
            <a:off x="7077329" y="4330129"/>
            <a:ext cx="1452372" cy="13716"/>
          </a:xfrm>
          <a:custGeom>
            <a:avLst/>
            <a:gdLst/>
            <a:ahLst/>
            <a:cxnLst/>
            <a:rect l="0" t="0" r="0" b="0"/>
            <a:pathLst>
              <a:path w="1452372" h="13716">
                <a:moveTo>
                  <a:pt x="0" y="0"/>
                </a:moveTo>
                <a:lnTo>
                  <a:pt x="363092" y="0"/>
                </a:lnTo>
                <a:lnTo>
                  <a:pt x="726186" y="0"/>
                </a:lnTo>
                <a:lnTo>
                  <a:pt x="1089278" y="0"/>
                </a:lnTo>
                <a:lnTo>
                  <a:pt x="1452372" y="0"/>
                </a:lnTo>
                <a:lnTo>
                  <a:pt x="1452372" y="13716"/>
                </a:lnTo>
                <a:lnTo>
                  <a:pt x="1089278" y="13716"/>
                </a:lnTo>
                <a:lnTo>
                  <a:pt x="726186" y="13716"/>
                </a:lnTo>
                <a:lnTo>
                  <a:pt x="363092" y="13716"/>
                </a:lnTo>
                <a:lnTo>
                  <a:pt x="0" y="13716"/>
                </a:lnTo>
                <a:close/>
                <a:moveTo>
                  <a:pt x="-6263958" y="81337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>
            <a:off x="111252" y="3445764"/>
            <a:ext cx="3534155" cy="970788"/>
          </a:xfrm>
          <a:custGeom>
            <a:avLst/>
            <a:gdLst/>
            <a:ahLst/>
            <a:cxnLst/>
            <a:rect l="0" t="0" r="0" b="0"/>
            <a:pathLst>
              <a:path w="3534155" h="970788">
                <a:moveTo>
                  <a:pt x="0" y="970788"/>
                </a:moveTo>
                <a:lnTo>
                  <a:pt x="3534155" y="970788"/>
                </a:lnTo>
                <a:lnTo>
                  <a:pt x="3534155" y="0"/>
                </a:lnTo>
                <a:lnTo>
                  <a:pt x="0" y="0"/>
                </a:lnTo>
                <a:lnTo>
                  <a:pt x="0" y="97078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Rectangle 174"/>
          <p:cNvSpPr/>
          <p:nvPr/>
        </p:nvSpPr>
        <p:spPr>
          <a:xfrm>
            <a:off x="196900" y="617892"/>
            <a:ext cx="3298999" cy="6652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La puissanc</a:t>
            </a:r>
            <a:r>
              <a:rPr lang="en-US" sz="1403" b="1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1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du face</a:t>
            </a:r>
            <a:r>
              <a:rPr lang="en-US" sz="1403" b="1" i="0" spc="-3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à face</a:t>
            </a:r>
          </a:p>
          <a:p>
            <a:pPr marL="0">
              <a:lnSpc>
                <a:spcPts val="1680"/>
              </a:lnSpc>
              <a:tabLst>
                <a:tab pos="856488" algn="l"/>
                <a:tab pos="1525473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-24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isites	guidées	(150K</a:t>
            </a:r>
            <a:r>
              <a:rPr lang="en-US" sz="1403" b="0" i="0" spc="-1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isiteurs/an)</a:t>
            </a:r>
          </a:p>
          <a:p>
            <a:pPr marL="0">
              <a:lnSpc>
                <a:spcPts val="1679"/>
              </a:lnSpc>
              <a:tabLst>
                <a:tab pos="1321257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énements	publics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(Portes</a:t>
            </a:r>
          </a:p>
        </p:txBody>
      </p:sp>
      <p:sp>
        <p:nvSpPr>
          <p:cNvPr id="175" name="Rectangle 175"/>
          <p:cNvSpPr/>
          <p:nvPr/>
        </p:nvSpPr>
        <p:spPr>
          <a:xfrm>
            <a:off x="483412" y="1257628"/>
            <a:ext cx="2457904" cy="4525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ou</a:t>
            </a:r>
            <a:r>
              <a:rPr lang="en-US" sz="1406" b="0" i="0" spc="-23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ertes,</a:t>
            </a:r>
            <a:r>
              <a:rPr lang="en-US" sz="1406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Nuit des</a:t>
            </a:r>
            <a:r>
              <a:rPr lang="en-US" sz="1406" b="0" i="0" spc="-1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cherch</a:t>
            </a:r>
            <a:r>
              <a:rPr lang="en-US" sz="1406" b="0" i="0" spc="-16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u</a:t>
            </a:r>
            <a:r>
              <a:rPr lang="en-US" sz="1406" b="0" i="0" spc="-15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s, </a:t>
            </a:r>
          </a:p>
          <a:p>
            <a:pPr marL="0">
              <a:lnSpc>
                <a:spcPts val="1681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Sparks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!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)</a:t>
            </a:r>
          </a:p>
        </p:txBody>
      </p:sp>
      <p:sp>
        <p:nvSpPr>
          <p:cNvPr id="176" name="Rectangle 176"/>
          <p:cNvSpPr/>
          <p:nvPr/>
        </p:nvSpPr>
        <p:spPr>
          <a:xfrm>
            <a:off x="196900" y="1684946"/>
            <a:ext cx="254382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84097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S’adresser	au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oisins</a:t>
            </a:r>
          </a:p>
          <a:p>
            <a:pPr marL="286511">
              <a:lnSpc>
                <a:spcPts val="1679"/>
              </a:lnSpc>
              <a:tabLst>
                <a:tab pos="1970861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(écoles,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énements	locau</a:t>
            </a:r>
            <a:r>
              <a:rPr lang="en-US" sz="1403" b="0" i="0" spc="-18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)</a:t>
            </a:r>
          </a:p>
        </p:txBody>
      </p:sp>
      <p:sp>
        <p:nvSpPr>
          <p:cNvPr id="177" name="Rectangle 177"/>
          <p:cNvSpPr/>
          <p:nvPr/>
        </p:nvSpPr>
        <p:spPr>
          <a:xfrm>
            <a:off x="196900" y="2111666"/>
            <a:ext cx="3349745" cy="451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01089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Ateliers</a:t>
            </a:r>
            <a:r>
              <a:rPr lang="en-US" sz="1403" b="0" i="0" spc="-2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S’Cool	LAB pour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le second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ire</a:t>
            </a:r>
          </a:p>
          <a:p>
            <a:pPr marL="0">
              <a:lnSpc>
                <a:spcPts val="1680"/>
              </a:lnSpc>
              <a:tabLst>
                <a:tab pos="1350213" algn="l"/>
              </a:tabLst>
            </a:pPr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Programmes	pour</a:t>
            </a:r>
            <a:r>
              <a:rPr lang="en-US" sz="1406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les enseigna</a:t>
            </a:r>
            <a:r>
              <a:rPr lang="en-US" sz="1406" b="0" i="0" spc="-16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ts</a:t>
            </a:r>
          </a:p>
        </p:txBody>
      </p:sp>
      <p:sp>
        <p:nvSpPr>
          <p:cNvPr id="178" name="Rectangle 178"/>
          <p:cNvSpPr/>
          <p:nvPr/>
        </p:nvSpPr>
        <p:spPr>
          <a:xfrm>
            <a:off x="7078344" y="3471709"/>
            <a:ext cx="1818328" cy="8789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https://</a:t>
            </a:r>
            <a:r>
              <a:rPr lang="en-US" sz="1403" b="0" i="0" spc="-19" baseline="0" dirty="0">
                <a:solidFill>
                  <a:srgbClr val="5F5F5F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isit.c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rn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/sco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llab</a:t>
            </a:r>
          </a:p>
          <a:p>
            <a:pPr marL="0">
              <a:lnSpc>
                <a:spcPts val="1680"/>
              </a:lnSpc>
            </a:pP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</a:t>
            </a:r>
            <a:r>
              <a:rPr lang="en-US" sz="1406" b="0" i="0" spc="-20" baseline="0" dirty="0">
                <a:solidFill>
                  <a:srgbClr val="5F5F5F"/>
                </a:solidFill>
                <a:latin typeface="Arial"/>
                <a:hlinkClick r:id="rId8"/>
              </a:rPr>
              <a:t>v</a:t>
            </a: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oisins.c</a:t>
            </a:r>
            <a:r>
              <a:rPr lang="en-US" sz="1406" b="0" i="0" spc="-15" baseline="0" dirty="0">
                <a:solidFill>
                  <a:srgbClr val="5F5F5F"/>
                </a:solidFill>
                <a:latin typeface="Arial"/>
                <a:hlinkClick r:id="rId8"/>
              </a:rPr>
              <a:t>e</a:t>
            </a: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rn</a:t>
            </a:r>
          </a:p>
          <a:p>
            <a:pPr marL="0">
              <a:lnSpc>
                <a:spcPts val="1681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https://sp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rks.ce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n</a:t>
            </a:r>
          </a:p>
        </p:txBody>
      </p:sp>
      <p:sp>
        <p:nvSpPr>
          <p:cNvPr id="179" name="Rectangle 179"/>
          <p:cNvSpPr/>
          <p:nvPr/>
        </p:nvSpPr>
        <p:spPr>
          <a:xfrm>
            <a:off x="202692" y="3463454"/>
            <a:ext cx="94634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86968" algn="l"/>
              </a:tabLst>
            </a:pP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Participez	!</a:t>
            </a:r>
          </a:p>
        </p:txBody>
      </p:sp>
      <p:sp>
        <p:nvSpPr>
          <p:cNvPr id="180" name="Rectangle 180"/>
          <p:cNvSpPr/>
          <p:nvPr/>
        </p:nvSpPr>
        <p:spPr>
          <a:xfrm>
            <a:off x="202692" y="3676839"/>
            <a:ext cx="2849774" cy="6653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36319" algn="l"/>
                <a:tab pos="2120137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enez	guide</a:t>
            </a:r>
            <a:r>
              <a:rPr lang="en-US" sz="1403" b="0" i="0" spc="-3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isites	et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pos)</a:t>
            </a:r>
          </a:p>
          <a:p>
            <a:pPr marL="0">
              <a:lnSpc>
                <a:spcPts val="1680"/>
              </a:lnSpc>
              <a:tabLst>
                <a:tab pos="1036319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enez	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olontaire</a:t>
            </a:r>
          </a:p>
          <a:p>
            <a:pPr marL="0">
              <a:lnSpc>
                <a:spcPts val="1680"/>
              </a:lnSpc>
              <a:tabLst>
                <a:tab pos="1036319" algn="l"/>
                <a:tab pos="1842769" algn="l"/>
                <a:tab pos="2415793" algn="l"/>
              </a:tabLst>
            </a:pPr>
            <a:r>
              <a:rPr lang="en-US" sz="1406" b="0" i="0" spc="1763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De</a:t>
            </a:r>
            <a:r>
              <a:rPr lang="en-US" sz="1406" b="0" i="0" spc="-22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enez	format</a:t>
            </a:r>
            <a:r>
              <a:rPr lang="en-US" sz="1406" b="0" i="0" spc="-12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ur	S’Cool	LAB</a:t>
            </a:r>
          </a:p>
        </p:txBody>
      </p:sp>
      <p:sp>
        <p:nvSpPr>
          <p:cNvPr id="181" name="Rectangle 181"/>
          <p:cNvSpPr/>
          <p:nvPr/>
        </p:nvSpPr>
        <p:spPr>
          <a:xfrm>
            <a:off x="196900" y="137147"/>
            <a:ext cx="322503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COMMENT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IQUER 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Freeform 18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84" name="Picture 18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23" y="-13716"/>
            <a:ext cx="9145523" cy="4541520"/>
          </a:xfrm>
          <a:prstGeom prst="rect">
            <a:avLst/>
          </a:prstGeom>
          <a:noFill/>
          <a:extLst/>
        </p:spPr>
      </p:pic>
      <p:sp>
        <p:nvSpPr>
          <p:cNvPr id="185" name="Freeform 185"/>
          <p:cNvSpPr/>
          <p:nvPr/>
        </p:nvSpPr>
        <p:spPr>
          <a:xfrm>
            <a:off x="105155" y="624841"/>
            <a:ext cx="3540253" cy="1816608"/>
          </a:xfrm>
          <a:custGeom>
            <a:avLst/>
            <a:gdLst/>
            <a:ahLst/>
            <a:cxnLst/>
            <a:rect l="0" t="0" r="0" b="0"/>
            <a:pathLst>
              <a:path w="3540253" h="1816608">
                <a:moveTo>
                  <a:pt x="0" y="1816608"/>
                </a:moveTo>
                <a:lnTo>
                  <a:pt x="3540253" y="1816608"/>
                </a:lnTo>
                <a:lnTo>
                  <a:pt x="3540253" y="0"/>
                </a:lnTo>
                <a:lnTo>
                  <a:pt x="0" y="0"/>
                </a:lnTo>
                <a:lnTo>
                  <a:pt x="0" y="18166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>
            <a:off x="105155" y="3197352"/>
            <a:ext cx="3570733" cy="1168908"/>
          </a:xfrm>
          <a:custGeom>
            <a:avLst/>
            <a:gdLst/>
            <a:ahLst/>
            <a:cxnLst/>
            <a:rect l="0" t="0" r="0" b="0"/>
            <a:pathLst>
              <a:path w="3570733" h="1168908">
                <a:moveTo>
                  <a:pt x="0" y="1168908"/>
                </a:moveTo>
                <a:lnTo>
                  <a:pt x="3570733" y="1168908"/>
                </a:lnTo>
                <a:lnTo>
                  <a:pt x="3570733" y="0"/>
                </a:lnTo>
                <a:lnTo>
                  <a:pt x="0" y="0"/>
                </a:lnTo>
                <a:lnTo>
                  <a:pt x="0" y="11689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>
            <a:off x="6502907" y="4058412"/>
            <a:ext cx="2479548" cy="307848"/>
          </a:xfrm>
          <a:custGeom>
            <a:avLst/>
            <a:gdLst/>
            <a:ahLst/>
            <a:cxnLst/>
            <a:rect l="0" t="0" r="0" b="0"/>
            <a:pathLst>
              <a:path w="2479548" h="307848">
                <a:moveTo>
                  <a:pt x="0" y="307848"/>
                </a:moveTo>
                <a:lnTo>
                  <a:pt x="2479548" y="307848"/>
                </a:lnTo>
                <a:lnTo>
                  <a:pt x="2479548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>
            <a:off x="6594856" y="4295052"/>
            <a:ext cx="2179320" cy="13716"/>
          </a:xfrm>
          <a:custGeom>
            <a:avLst/>
            <a:gdLst/>
            <a:ahLst/>
            <a:cxnLst/>
            <a:rect l="0" t="0" r="0" b="0"/>
            <a:pathLst>
              <a:path w="2179320" h="13716">
                <a:moveTo>
                  <a:pt x="0" y="0"/>
                </a:moveTo>
                <a:lnTo>
                  <a:pt x="544829" y="0"/>
                </a:lnTo>
                <a:lnTo>
                  <a:pt x="1089660" y="0"/>
                </a:lnTo>
                <a:lnTo>
                  <a:pt x="1634489" y="0"/>
                </a:lnTo>
                <a:lnTo>
                  <a:pt x="2179320" y="0"/>
                </a:lnTo>
                <a:lnTo>
                  <a:pt x="2179320" y="13716"/>
                </a:lnTo>
                <a:lnTo>
                  <a:pt x="1634489" y="13716"/>
                </a:lnTo>
                <a:lnTo>
                  <a:pt x="1089660" y="13716"/>
                </a:lnTo>
                <a:lnTo>
                  <a:pt x="544829" y="13716"/>
                </a:lnTo>
                <a:lnTo>
                  <a:pt x="0" y="13716"/>
                </a:lnTo>
                <a:close/>
                <a:moveTo>
                  <a:pt x="-5746408" y="848448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Rectangle 190"/>
          <p:cNvSpPr/>
          <p:nvPr/>
        </p:nvSpPr>
        <p:spPr>
          <a:xfrm>
            <a:off x="3592067" y="4755222"/>
            <a:ext cx="1272989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569976" algn="l"/>
              </a:tabLst>
            </a:pP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Ana Godiho	&amp; James</a:t>
            </a:r>
            <a:r>
              <a:rPr lang="en-US" sz="803" b="0" i="0" spc="-20" baseline="0" dirty="0">
                <a:solidFill>
                  <a:srgbClr val="8999BE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Gillies</a:t>
            </a:r>
          </a:p>
        </p:txBody>
      </p:sp>
      <p:sp>
        <p:nvSpPr>
          <p:cNvPr id="191" name="Rectangle 191"/>
          <p:cNvSpPr/>
          <p:nvPr/>
        </p:nvSpPr>
        <p:spPr>
          <a:xfrm>
            <a:off x="196900" y="642530"/>
            <a:ext cx="2521287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01980" algn="l"/>
              </a:tabLst>
            </a:pP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Portail	de</a:t>
            </a:r>
            <a:r>
              <a:rPr lang="en-US" sz="1403" b="1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la science</a:t>
            </a:r>
            <a:r>
              <a:rPr lang="en-US" sz="1403" b="1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du CERN</a:t>
            </a:r>
          </a:p>
          <a:p>
            <a:pPr marL="0">
              <a:lnSpc>
                <a:spcPts val="1680"/>
              </a:lnSpc>
              <a:tabLst>
                <a:tab pos="1586814" algn="l"/>
                <a:tab pos="2257374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Nou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eau centre	éducatif	et </a:t>
            </a:r>
          </a:p>
        </p:txBody>
      </p:sp>
      <p:sp>
        <p:nvSpPr>
          <p:cNvPr id="192" name="Rectangle 192"/>
          <p:cNvSpPr/>
          <p:nvPr/>
        </p:nvSpPr>
        <p:spPr>
          <a:xfrm>
            <a:off x="196900" y="1069631"/>
            <a:ext cx="2665399" cy="6652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>
              <a:tabLst>
                <a:tab pos="1389836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énementiel	du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</a:t>
            </a:r>
          </a:p>
          <a:p>
            <a:pPr marL="0">
              <a:lnSpc>
                <a:spcPts val="1679"/>
              </a:lnSpc>
              <a:tabLst>
                <a:tab pos="652272" algn="l"/>
                <a:tab pos="1075893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Dès	l’âge	de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5 ans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positions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immersi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es,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labos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483412" y="1709711"/>
            <a:ext cx="257317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23034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éducatifs,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énements	et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sho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 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scientifiqu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196900" y="2136685"/>
            <a:ext cx="240843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67002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Inaugur</a:t>
            </a:r>
            <a:r>
              <a:rPr lang="en-US" sz="1403" b="0" i="0" spc="-16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ti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-4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	2022/2023</a:t>
            </a:r>
          </a:p>
        </p:txBody>
      </p:sp>
      <p:sp>
        <p:nvSpPr>
          <p:cNvPr id="195" name="Rectangle 195"/>
          <p:cNvSpPr/>
          <p:nvPr/>
        </p:nvSpPr>
        <p:spPr>
          <a:xfrm>
            <a:off x="196900" y="3214788"/>
            <a:ext cx="3047236" cy="4521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86968" algn="l"/>
              </a:tabLst>
            </a:pPr>
            <a:r>
              <a:rPr lang="en-US" sz="1403" b="1" i="0" spc="0" baseline="0" dirty="0">
                <a:solidFill>
                  <a:srgbClr val="4D4D4D"/>
                </a:solidFill>
                <a:latin typeface="Arial"/>
              </a:rPr>
              <a:t>Participez	!</a:t>
            </a:r>
          </a:p>
          <a:p>
            <a:pPr marL="0">
              <a:lnSpc>
                <a:spcPts val="1682"/>
              </a:lnSpc>
              <a:tabLst>
                <a:tab pos="1045463" algn="l"/>
                <a:tab pos="1370025" algn="l"/>
                <a:tab pos="1844370" algn="l"/>
              </a:tabLst>
            </a:pPr>
            <a:r>
              <a:rPr lang="en-US" sz="1403" b="0" i="0" spc="1764" baseline="0" dirty="0">
                <a:solidFill>
                  <a:srgbClr val="4D4D4D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Partagez	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os	idées	pour</a:t>
            </a:r>
            <a:r>
              <a:rPr lang="en-US" sz="1403" b="0" i="0" spc="-33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les e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pos,</a:t>
            </a:r>
          </a:p>
        </p:txBody>
      </p:sp>
      <p:sp>
        <p:nvSpPr>
          <p:cNvPr id="196" name="Rectangle 196"/>
          <p:cNvSpPr/>
          <p:nvPr/>
        </p:nvSpPr>
        <p:spPr>
          <a:xfrm>
            <a:off x="483412" y="3641762"/>
            <a:ext cx="3104872" cy="451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20114" algn="l"/>
                <a:tab pos="2079066" algn="l"/>
              </a:tabLst>
            </a:pP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les</a:t>
            </a:r>
            <a:r>
              <a:rPr lang="en-US" sz="1403" b="0" i="0" spc="-17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programmes	éducatifs	et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les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sho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 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scientifiqu</a:t>
            </a:r>
            <a:r>
              <a:rPr lang="en-US" sz="1403" b="0" i="0" spc="-15" baseline="0" dirty="0">
                <a:solidFill>
                  <a:srgbClr val="4D4D4D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</a:t>
            </a:r>
          </a:p>
        </p:txBody>
      </p:sp>
      <p:sp>
        <p:nvSpPr>
          <p:cNvPr id="197" name="Rectangle 197"/>
          <p:cNvSpPr/>
          <p:nvPr/>
        </p:nvSpPr>
        <p:spPr>
          <a:xfrm>
            <a:off x="196900" y="4068507"/>
            <a:ext cx="8577813" cy="2471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36319" algn="l"/>
                <a:tab pos="2069922" algn="l"/>
                <a:tab pos="2315286" algn="l"/>
                <a:tab pos="6398971" algn="l"/>
              </a:tabLst>
            </a:pPr>
            <a:r>
              <a:rPr lang="en-US" sz="1403" b="0" i="0" spc="1764" baseline="0" dirty="0">
                <a:solidFill>
                  <a:srgbClr val="4D4D4D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De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enez	guide,</a:t>
            </a:r>
            <a:r>
              <a:rPr lang="en-US" sz="1403" b="0" i="0" spc="-25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tuteur	ou	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olontaire	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https://sci</a:t>
            </a:r>
            <a:r>
              <a:rPr lang="en-US" sz="2125" b="0" i="0" spc="-13" baseline="-4786" dirty="0">
                <a:solidFill>
                  <a:srgbClr val="5F5F5F"/>
                </a:solidFill>
                <a:latin typeface="Arial"/>
              </a:rPr>
              <a:t>e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nce</a:t>
            </a:r>
            <a:r>
              <a:rPr lang="en-US" sz="2125" b="0" i="0" spc="-13" baseline="-4786" dirty="0">
                <a:solidFill>
                  <a:srgbClr val="5F5F5F"/>
                </a:solidFill>
                <a:latin typeface="Arial"/>
              </a:rPr>
              <a:t>g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ate</a:t>
            </a:r>
            <a:r>
              <a:rPr lang="en-US" sz="2125" b="0" i="0" spc="-19" baseline="-4786" dirty="0">
                <a:solidFill>
                  <a:srgbClr val="5F5F5F"/>
                </a:solidFill>
                <a:latin typeface="Arial"/>
              </a:rPr>
              <a:t>w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a</a:t>
            </a:r>
            <a:r>
              <a:rPr lang="en-US" sz="2125" b="0" i="0" spc="-127" baseline="-4786" dirty="0">
                <a:solidFill>
                  <a:srgbClr val="5F5F5F"/>
                </a:solidFill>
                <a:latin typeface="Arial"/>
              </a:rPr>
              <a:t>y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.cern</a:t>
            </a:r>
          </a:p>
        </p:txBody>
      </p:sp>
      <p:sp>
        <p:nvSpPr>
          <p:cNvPr id="198" name="Rectangle 198"/>
          <p:cNvSpPr/>
          <p:nvPr/>
        </p:nvSpPr>
        <p:spPr>
          <a:xfrm>
            <a:off x="196900" y="137147"/>
            <a:ext cx="322503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COMMENT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IQUER 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Freeform 199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0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201" name="Picture 2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27484"/>
            <a:ext cx="9144000" cy="4534408"/>
          </a:xfrm>
          <a:prstGeom prst="rect">
            <a:avLst/>
          </a:prstGeom>
          <a:noFill/>
          <a:extLst/>
        </p:spPr>
      </p:pic>
      <p:sp>
        <p:nvSpPr>
          <p:cNvPr id="202" name="Freeform 202"/>
          <p:cNvSpPr/>
          <p:nvPr/>
        </p:nvSpPr>
        <p:spPr>
          <a:xfrm>
            <a:off x="105155" y="126492"/>
            <a:ext cx="3614929" cy="370332"/>
          </a:xfrm>
          <a:custGeom>
            <a:avLst/>
            <a:gdLst/>
            <a:ahLst/>
            <a:cxnLst/>
            <a:rect l="0" t="0" r="0" b="0"/>
            <a:pathLst>
              <a:path w="3614929" h="370332">
                <a:moveTo>
                  <a:pt x="0" y="370332"/>
                </a:moveTo>
                <a:lnTo>
                  <a:pt x="3614929" y="370332"/>
                </a:lnTo>
                <a:lnTo>
                  <a:pt x="3614929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>
            <a:off x="105155" y="1912621"/>
            <a:ext cx="3744468" cy="2462784"/>
          </a:xfrm>
          <a:custGeom>
            <a:avLst/>
            <a:gdLst/>
            <a:ahLst/>
            <a:cxnLst/>
            <a:rect l="0" t="0" r="0" b="0"/>
            <a:pathLst>
              <a:path w="3744468" h="2462784">
                <a:moveTo>
                  <a:pt x="0" y="2462784"/>
                </a:moveTo>
                <a:lnTo>
                  <a:pt x="3744468" y="2462784"/>
                </a:lnTo>
                <a:lnTo>
                  <a:pt x="3744468" y="0"/>
                </a:lnTo>
                <a:lnTo>
                  <a:pt x="0" y="0"/>
                </a:lnTo>
                <a:lnTo>
                  <a:pt x="0" y="2462784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Rectangle 208"/>
          <p:cNvSpPr/>
          <p:nvPr/>
        </p:nvSpPr>
        <p:spPr>
          <a:xfrm>
            <a:off x="196900" y="137147"/>
            <a:ext cx="3385730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CON</a:t>
            </a:r>
            <a:r>
              <a:rPr lang="en-US" sz="1802" b="1" i="0" spc="-130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802" b="1" i="0" spc="-55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CTE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 LE GROUPE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ECO</a:t>
            </a:r>
          </a:p>
        </p:txBody>
      </p:sp>
      <p:sp>
        <p:nvSpPr>
          <p:cNvPr id="209" name="Rectangle 209"/>
          <p:cNvSpPr/>
          <p:nvPr/>
        </p:nvSpPr>
        <p:spPr>
          <a:xfrm>
            <a:off x="196900" y="1930691"/>
            <a:ext cx="3261208" cy="6652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58952" algn="l"/>
                <a:tab pos="1103325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Partagez	une	histoire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pour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le site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eb du </a:t>
            </a:r>
          </a:p>
          <a:p>
            <a:pPr marL="0">
              <a:lnSpc>
                <a:spcPts val="1680"/>
              </a:lnSpc>
              <a:tabLst>
                <a:tab pos="800100" algn="l"/>
                <a:tab pos="1755978" algn="l"/>
                <a:tab pos="2406726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ou	les</a:t>
            </a:r>
            <a:r>
              <a:rPr lang="en-US" sz="1403" b="0" i="0" spc="-1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réseaux	sociaux	: 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http://ce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n.ch/g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/su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b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mit-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-st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ry</a:t>
            </a:r>
          </a:p>
        </p:txBody>
      </p:sp>
      <p:sp>
        <p:nvSpPr>
          <p:cNvPr id="210" name="Rectangle 210"/>
          <p:cNvSpPr/>
          <p:nvPr/>
        </p:nvSpPr>
        <p:spPr>
          <a:xfrm>
            <a:off x="196748" y="2696013"/>
            <a:ext cx="3346109" cy="651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Guides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:</a:t>
            </a:r>
            <a:r>
              <a:rPr lang="en-US" sz="1403" b="0" i="0" spc="-1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cern.c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5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/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5"/>
              </a:rPr>
              <a:t>g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uid</a:t>
            </a:r>
            <a:r>
              <a:rPr lang="en-US" sz="1403" b="0" i="0" spc="-15" baseline="0" dirty="0">
                <a:solidFill>
                  <a:srgbClr val="5F5F5F"/>
                </a:solidFill>
                <a:latin typeface="Arial"/>
                <a:hlinkClick r:id="rId5"/>
              </a:rPr>
              <a:t>e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s</a:t>
            </a:r>
          </a:p>
          <a:p>
            <a:pPr marL="0">
              <a:lnSpc>
                <a:spcPts val="1682"/>
              </a:lnSpc>
              <a:tabLst>
                <a:tab pos="926591" algn="l"/>
                <a:tab pos="1874850" algn="l"/>
                <a:tab pos="2693238" algn="l"/>
              </a:tabLst>
            </a:pPr>
            <a:r>
              <a:rPr lang="en-US" sz="1403" b="0" i="0" spc="-74" baseline="0" dirty="0" smtClean="0">
                <a:solidFill>
                  <a:srgbClr val="262626"/>
                </a:solidFill>
                <a:latin typeface="Arial"/>
              </a:rPr>
              <a:t/>
            </a:r>
            <a:br>
              <a:rPr lang="en-US" sz="1403" b="0" i="0" spc="-74" baseline="0" dirty="0" smtClean="0">
                <a:solidFill>
                  <a:srgbClr val="262626"/>
                </a:solidFill>
                <a:latin typeface="Arial"/>
              </a:rPr>
            </a:br>
            <a:r>
              <a:rPr lang="en-US" sz="1403" b="0" i="0" spc="-74" baseline="0" dirty="0" err="1" smtClean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 err="1" smtClean="0">
                <a:solidFill>
                  <a:srgbClr val="262626"/>
                </a:solidFill>
                <a:latin typeface="Arial"/>
              </a:rPr>
              <a:t>olontaires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	CERN (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oir	annonces	bulletin)</a:t>
            </a:r>
          </a:p>
        </p:txBody>
      </p:sp>
      <p:sp>
        <p:nvSpPr>
          <p:cNvPr id="211" name="Rectangle 211"/>
          <p:cNvSpPr/>
          <p:nvPr/>
        </p:nvSpPr>
        <p:spPr>
          <a:xfrm>
            <a:off x="196748" y="3481396"/>
            <a:ext cx="2438983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54024" algn="l"/>
                <a:tab pos="1526997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Formateu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	S’Cool	LAB: 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/sco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llab/ce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nies</a:t>
            </a:r>
          </a:p>
        </p:txBody>
      </p:sp>
      <p:sp>
        <p:nvSpPr>
          <p:cNvPr id="212" name="Rectangle 212"/>
          <p:cNvSpPr/>
          <p:nvPr/>
        </p:nvSpPr>
        <p:spPr>
          <a:xfrm>
            <a:off x="196900" y="4064850"/>
            <a:ext cx="244709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/c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mmu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ic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ti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510</Words>
  <Application>Microsoft Office PowerPoint</Application>
  <PresentationFormat>On-screen Show (16:9)</PresentationFormat>
  <Paragraphs>91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Loraine Massarotti</dc:creator>
  <cp:lastModifiedBy>Loraine Massarotti</cp:lastModifiedBy>
  <cp:revision>5</cp:revision>
  <dcterms:modified xsi:type="dcterms:W3CDTF">2021-07-13T08:00:23Z</dcterms:modified>
</cp:coreProperties>
</file>