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76" r:id="rId4"/>
    <p:sldId id="296" r:id="rId5"/>
    <p:sldId id="353" r:id="rId6"/>
    <p:sldId id="354" r:id="rId7"/>
    <p:sldId id="379" r:id="rId8"/>
    <p:sldId id="346" r:id="rId9"/>
    <p:sldId id="349" r:id="rId10"/>
    <p:sldId id="380" r:id="rId11"/>
    <p:sldId id="351" r:id="rId12"/>
    <p:sldId id="352" r:id="rId13"/>
    <p:sldId id="377" r:id="rId14"/>
    <p:sldId id="359" r:id="rId15"/>
    <p:sldId id="360" r:id="rId16"/>
    <p:sldId id="378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Complexe d'accélérateurs du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 err="1"/>
              <a:t>Complexe</a:t>
            </a:r>
            <a:r>
              <a:rPr lang="en-GB" dirty="0"/>
              <a:t> </a:t>
            </a:r>
            <a:r>
              <a:rPr lang="en-GB" dirty="0" err="1"/>
              <a:t>d'accélérateurs</a:t>
            </a:r>
            <a:r>
              <a:rPr lang="en-GB" dirty="0"/>
              <a:t> du CERN</a:t>
            </a:r>
            <a:br>
              <a:rPr lang="en-GB" dirty="0"/>
            </a:br>
            <a:r>
              <a:rPr lang="en-GB" sz="3600" dirty="0" err="1"/>
              <a:t>relier</a:t>
            </a:r>
            <a:r>
              <a:rPr lang="en-GB" sz="3600" dirty="0"/>
              <a:t> les points…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13 July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9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Situé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moyenne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~ 100 m sous </a:t>
            </a:r>
            <a:r>
              <a:rPr lang="en-US" dirty="0" err="1"/>
              <a:t>terre</a:t>
            </a:r>
            <a:endParaRPr lang="en-US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Quatre </a:t>
            </a:r>
            <a:r>
              <a:rPr lang="en-US" dirty="0" err="1"/>
              <a:t>expériences</a:t>
            </a:r>
            <a:r>
              <a:rPr lang="en-US" dirty="0"/>
              <a:t> majeures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err="1"/>
              <a:t>Circonférence</a:t>
            </a:r>
            <a:r>
              <a:rPr lang="en-US" dirty="0"/>
              <a:t> 26,7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Deux </a:t>
            </a:r>
            <a:r>
              <a:rPr lang="en-US" dirty="0" err="1"/>
              <a:t>faisceaux</a:t>
            </a:r>
            <a:r>
              <a:rPr lang="en-US" dirty="0"/>
              <a:t> </a:t>
            </a:r>
            <a:r>
              <a:rPr lang="en-US" dirty="0" err="1"/>
              <a:t>séparés</a:t>
            </a:r>
            <a:r>
              <a:rPr lang="en-US" dirty="0"/>
              <a:t> </a:t>
            </a:r>
            <a:r>
              <a:rPr lang="en-US" dirty="0" err="1"/>
              <a:t>traversant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masse </a:t>
            </a:r>
            <a:r>
              <a:rPr lang="en-US" dirty="0" err="1"/>
              <a:t>froide</a:t>
            </a:r>
            <a:r>
              <a:rPr lang="en-US" dirty="0"/>
              <a:t> </a:t>
            </a:r>
            <a:r>
              <a:rPr lang="en-US" dirty="0" err="1"/>
              <a:t>distants</a:t>
            </a:r>
            <a:r>
              <a:rPr lang="en-US" dirty="0"/>
              <a:t> de 19,4 cm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</a:t>
            </a:r>
            <a:r>
              <a:rPr lang="en-US" dirty="0" err="1"/>
              <a:t>tonnes</a:t>
            </a:r>
            <a:r>
              <a:rPr lang="en-US" dirty="0"/>
              <a:t> </a:t>
            </a:r>
            <a:r>
              <a:rPr lang="en-US" dirty="0" err="1"/>
              <a:t>d'hélium</a:t>
            </a:r>
            <a:r>
              <a:rPr lang="en-US" dirty="0"/>
              <a:t> </a:t>
            </a:r>
            <a:r>
              <a:rPr lang="en-US" dirty="0" err="1"/>
              <a:t>liquide</a:t>
            </a:r>
            <a:r>
              <a:rPr lang="en-US" dirty="0"/>
              <a:t> pour </a:t>
            </a:r>
            <a:r>
              <a:rPr lang="en-US" dirty="0" err="1"/>
              <a:t>maintenir</a:t>
            </a:r>
            <a:r>
              <a:rPr lang="en-US" dirty="0"/>
              <a:t> les </a:t>
            </a:r>
            <a:r>
              <a:rPr lang="en-US" dirty="0" err="1"/>
              <a:t>aimants</a:t>
            </a:r>
            <a:r>
              <a:rPr lang="en-US" dirty="0"/>
              <a:t> </a:t>
            </a:r>
            <a:r>
              <a:rPr lang="en-US" dirty="0" err="1"/>
              <a:t>froids</a:t>
            </a:r>
            <a:r>
              <a:rPr lang="en-US" dirty="0"/>
              <a:t> et </a:t>
            </a:r>
            <a:r>
              <a:rPr lang="en-US" dirty="0" err="1"/>
              <a:t>supraconducteurs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</a:t>
            </a:r>
            <a:r>
              <a:rPr lang="en-US" sz="2000" b="0" dirty="0" err="1"/>
              <a:t>dipôles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de 15 m </a:t>
            </a:r>
            <a:r>
              <a:rPr lang="en-US" sz="2000" b="0" dirty="0" err="1"/>
              <a:t>chacun</a:t>
            </a:r>
            <a:r>
              <a:rPr lang="en-US" sz="2000" b="0" dirty="0"/>
              <a:t> qui </a:t>
            </a:r>
            <a:r>
              <a:rPr lang="en-US" sz="2000" b="0" dirty="0" err="1"/>
              <a:t>dévient</a:t>
            </a:r>
            <a:r>
              <a:rPr lang="en-US" sz="2000" b="0" dirty="0"/>
              <a:t> les </a:t>
            </a:r>
            <a:r>
              <a:rPr lang="en-US" sz="2000" b="0" dirty="0" err="1"/>
              <a:t>faisceaux</a:t>
            </a:r>
            <a:r>
              <a:rPr lang="en-US" sz="2000" b="0" dirty="0"/>
              <a:t> sur la </a:t>
            </a:r>
            <a:r>
              <a:rPr lang="en-US" sz="2000" b="0" dirty="0" err="1"/>
              <a:t>circonférence</a:t>
            </a:r>
            <a:r>
              <a:rPr lang="en-US" sz="2000" b="0" dirty="0"/>
              <a:t> de 27 km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</a:t>
            </a:r>
            <a:r>
              <a:rPr lang="en-US" sz="2000" b="0" dirty="0" err="1"/>
              <a:t>quadripôles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qui </a:t>
            </a:r>
            <a:r>
              <a:rPr lang="en-US" sz="2000" b="0" dirty="0" err="1"/>
              <a:t>maintiennent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focalisé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correcteurs</a:t>
            </a:r>
            <a:r>
              <a:rPr lang="en-US" sz="2000" b="0" dirty="0"/>
              <a:t> pour </a:t>
            </a:r>
            <a:r>
              <a:rPr lang="en-US" sz="2000" b="0" dirty="0" err="1"/>
              <a:t>préserver</a:t>
            </a:r>
            <a:r>
              <a:rPr lang="en-US" sz="2000" b="0" dirty="0"/>
              <a:t> la </a:t>
            </a:r>
            <a:r>
              <a:rPr lang="en-US" sz="2000" b="0" dirty="0" err="1"/>
              <a:t>qualité</a:t>
            </a:r>
            <a:r>
              <a:rPr lang="en-US" sz="2000" b="0" dirty="0"/>
              <a:t> du </a:t>
            </a:r>
            <a:r>
              <a:rPr lang="en-US" sz="2000" b="0" dirty="0" err="1"/>
              <a:t>faisceau</a:t>
            </a:r>
            <a:endParaRPr lang="en-US" sz="2000" b="0" dirty="0"/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Les </a:t>
            </a:r>
            <a:r>
              <a:rPr lang="en-US" sz="2000" b="0" dirty="0" err="1"/>
              <a:t>aimants</a:t>
            </a:r>
            <a:r>
              <a:rPr lang="en-US" sz="2000" b="0" dirty="0"/>
              <a:t> </a:t>
            </a:r>
            <a:r>
              <a:rPr lang="en-US" sz="2000" b="0" dirty="0" err="1"/>
              <a:t>principaux</a:t>
            </a:r>
            <a:r>
              <a:rPr lang="en-US" sz="2000" b="0" dirty="0"/>
              <a:t> </a:t>
            </a:r>
            <a:r>
              <a:rPr lang="en-US" sz="2000" b="0" dirty="0" err="1"/>
              <a:t>utilisent</a:t>
            </a:r>
            <a:r>
              <a:rPr lang="en-US" sz="2000" b="0" dirty="0"/>
              <a:t> des </a:t>
            </a:r>
            <a:r>
              <a:rPr lang="en-US" sz="2000" b="0" dirty="0" err="1"/>
              <a:t>câbles</a:t>
            </a:r>
            <a:r>
              <a:rPr lang="en-US" sz="2000" b="0" dirty="0"/>
              <a:t> </a:t>
            </a:r>
            <a:r>
              <a:rPr lang="en-US" sz="2000" b="0" dirty="0" err="1"/>
              <a:t>supraconducteurs</a:t>
            </a:r>
            <a:r>
              <a:rPr lang="en-US" sz="2000" b="0" dirty="0"/>
              <a:t> (Cu-</a:t>
            </a:r>
            <a:r>
              <a:rPr lang="en-US" sz="2000" b="0" dirty="0" err="1"/>
              <a:t>plaqués</a:t>
            </a:r>
            <a:r>
              <a:rPr lang="en-US" sz="2000" b="0" dirty="0"/>
              <a:t> Nb-</a:t>
            </a:r>
            <a:r>
              <a:rPr lang="en-US" sz="2000" b="0" dirty="0" err="1"/>
              <a:t>Ti</a:t>
            </a:r>
            <a:r>
              <a:rPr lang="en-US" sz="2000" b="0" dirty="0"/>
              <a:t>)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12'000 A </a:t>
            </a:r>
            <a:r>
              <a:rPr lang="en-US" sz="2000" b="0" dirty="0" err="1"/>
              <a:t>fournit</a:t>
            </a:r>
            <a:r>
              <a:rPr lang="en-US" sz="2000" b="0" dirty="0"/>
              <a:t> un champ nominal de 8,33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 err="1"/>
              <a:t>Fonctionnant</a:t>
            </a:r>
            <a:r>
              <a:rPr lang="en-US" sz="2000" b="0" dirty="0"/>
              <a:t>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hélium</a:t>
            </a:r>
            <a:r>
              <a:rPr lang="en-US" sz="2000" b="0" dirty="0"/>
              <a:t> </a:t>
            </a:r>
            <a:r>
              <a:rPr lang="en-US" sz="2000" b="0" dirty="0" err="1"/>
              <a:t>superfluide</a:t>
            </a:r>
            <a:r>
              <a:rPr lang="en-US" sz="2000" b="0" dirty="0"/>
              <a:t> </a:t>
            </a:r>
            <a:r>
              <a:rPr lang="en-US" sz="2000" b="0" dirty="0" err="1"/>
              <a:t>à</a:t>
            </a:r>
            <a:r>
              <a:rPr lang="en-US" sz="2000" b="0" dirty="0"/>
              <a:t> 1,9 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13.07.2021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9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 cycle du 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373630"/>
                <a:ext cx="7883153" cy="545689"/>
                <a:chOff x="1167408" y="5378391"/>
                <a:chExt cx="7883153" cy="545689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95450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98540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4" y="5394101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7208589" y="134058"/>
            <a:ext cx="5564464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646331"/>
              <a:chOff x="929775" y="1674522"/>
              <a:chExt cx="4281077" cy="646331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Champ dans les </a:t>
                </a:r>
                <a:r>
                  <a:rPr lang="en-GB" dirty="0" err="1"/>
                  <a:t>aimants</a:t>
                </a:r>
                <a:r>
                  <a:rPr lang="en-GB" dirty="0"/>
                  <a:t> </a:t>
                </a:r>
                <a:r>
                  <a:rPr lang="en-GB" dirty="0" err="1"/>
                  <a:t>principaux</a:t>
                </a:r>
                <a:endParaRPr lang="en-GB" dirty="0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1 (courant)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</a:t>
                </a:r>
                <a:r>
                  <a:rPr lang="en-GB" dirty="0" err="1"/>
                  <a:t>Intensité</a:t>
                </a:r>
                <a:r>
                  <a:rPr lang="en-GB" dirty="0"/>
                  <a:t> du </a:t>
                </a:r>
                <a:r>
                  <a:rPr lang="en-GB" dirty="0" err="1"/>
                  <a:t>faisceau</a:t>
                </a:r>
                <a:r>
                  <a:rPr lang="en-GB" dirty="0"/>
                  <a:t> 2 (courant)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Remplir</a:t>
            </a:r>
            <a:r>
              <a:rPr lang="en-US" sz="3200" dirty="0"/>
              <a:t> le LHC et </a:t>
            </a:r>
            <a:r>
              <a:rPr lang="en-US" sz="3200" dirty="0" err="1"/>
              <a:t>satisfaire</a:t>
            </a:r>
            <a:r>
              <a:rPr lang="en-US" sz="3200" dirty="0"/>
              <a:t> les </a:t>
            </a:r>
            <a:r>
              <a:rPr lang="en-US" sz="3200" dirty="0" err="1"/>
              <a:t>utilisateurs</a:t>
            </a:r>
            <a:r>
              <a:rPr lang="en-US" sz="3200" dirty="0"/>
              <a:t> de </a:t>
            </a:r>
            <a:r>
              <a:rPr lang="en-US" sz="3200" dirty="0" err="1"/>
              <a:t>cible</a:t>
            </a:r>
            <a:r>
              <a:rPr lang="en-US" sz="3200" dirty="0"/>
              <a:t> fixe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247171" y="5742798"/>
            <a:ext cx="1821889" cy="433393"/>
            <a:chOff x="2259412" y="5734900"/>
            <a:chExt cx="1437348" cy="433393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>
              <a:cxnSpLocks/>
            </p:cNvCxnSpPr>
            <p:nvPr/>
          </p:nvCxnSpPr>
          <p:spPr>
            <a:xfrm>
              <a:off x="2836361" y="5734900"/>
              <a:ext cx="401113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259412" y="5798961"/>
              <a:ext cx="1437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</a:t>
              </a:r>
              <a:r>
                <a:rPr lang="en-GB" dirty="0" err="1"/>
                <a:t>secondes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7847232" y="5624901"/>
            <a:ext cx="1572913" cy="369332"/>
            <a:chOff x="6499074" y="5807850"/>
            <a:chExt cx="1572913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499074" y="5807850"/>
              <a:ext cx="102227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Temps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8"/>
            <a:ext cx="5354931" cy="646331"/>
            <a:chOff x="963502" y="1674522"/>
            <a:chExt cx="3008150" cy="646328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64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Champ dans les </a:t>
              </a:r>
              <a:r>
                <a:rPr lang="en-GB" dirty="0" err="1"/>
                <a:t>aimants</a:t>
              </a:r>
              <a:r>
                <a:rPr lang="en-GB" dirty="0"/>
                <a:t> </a:t>
              </a:r>
              <a:r>
                <a:rPr lang="en-GB" dirty="0" err="1"/>
                <a:t>principaux</a:t>
              </a:r>
              <a:endParaRPr lang="en-GB" dirty="0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5484118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Intensité</a:t>
              </a:r>
              <a:r>
                <a:rPr lang="en-GB" dirty="0"/>
                <a:t> du </a:t>
              </a:r>
              <a:r>
                <a:rPr lang="en-GB" dirty="0" err="1"/>
                <a:t>faisceau</a:t>
              </a:r>
              <a:r>
                <a:rPr lang="en-GB" dirty="0"/>
                <a:t> de protons (courant)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</a:t>
              </a:r>
              <a:r>
                <a:rPr lang="en-GB" dirty="0" err="1"/>
                <a:t>Transfert</a:t>
              </a:r>
              <a:r>
                <a:rPr lang="en-GB" dirty="0"/>
                <a:t> de </a:t>
              </a:r>
              <a:r>
                <a:rPr lang="en-GB" dirty="0" err="1"/>
                <a:t>faisceau</a:t>
              </a:r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489007" y="1261613"/>
            <a:ext cx="3523361" cy="1106703"/>
            <a:chOff x="6702411" y="1403206"/>
            <a:chExt cx="2640056" cy="1106702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702411" y="1403206"/>
              <a:ext cx="2640056" cy="923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/>
                <a:t>Vers</a:t>
              </a:r>
              <a:r>
                <a:rPr lang="en-GB" dirty="0"/>
                <a:t> le LHC dans le </a:t>
              </a:r>
              <a:r>
                <a:rPr lang="en-GB" dirty="0" err="1"/>
                <a:t>sens</a:t>
              </a:r>
              <a:r>
                <a:rPr lang="en-GB" dirty="0"/>
                <a:t> </a:t>
              </a:r>
              <a:r>
                <a:rPr lang="en-GB" dirty="0" err="1"/>
                <a:t>horaire</a:t>
              </a:r>
              <a:r>
                <a:rPr lang="en-GB" dirty="0"/>
                <a:t> </a:t>
              </a:r>
              <a:r>
                <a:rPr lang="en-GB" dirty="0" err="1"/>
                <a:t>ou</a:t>
              </a:r>
              <a:r>
                <a:rPr lang="en-GB" dirty="0"/>
                <a:t> </a:t>
              </a:r>
              <a:r>
                <a:rPr lang="en-GB" dirty="0" err="1"/>
                <a:t>antihoraire</a:t>
              </a:r>
              <a:endParaRPr lang="en-GB" dirty="0"/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complexe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d'accélérateurs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du CERN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6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L'accélérateur</a:t>
            </a:r>
            <a:r>
              <a:rPr lang="en-GB" dirty="0"/>
              <a:t> LEIR </a:t>
            </a:r>
            <a:r>
              <a:rPr lang="en-GB" dirty="0" err="1"/>
              <a:t>comme</a:t>
            </a:r>
            <a:r>
              <a:rPr lang="en-GB" dirty="0"/>
              <a:t> </a:t>
            </a:r>
            <a:r>
              <a:rPr lang="en-GB" dirty="0" err="1"/>
              <a:t>exemple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rgbClr val="FF0000"/>
                </a:solidFill>
              </a:rPr>
              <a:t>bâtiment</a:t>
            </a:r>
            <a:r>
              <a:rPr lang="en-US" sz="2400" b="1" dirty="0">
                <a:solidFill>
                  <a:srgbClr val="FF0000"/>
                </a:solidFill>
              </a:rPr>
              <a:t>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Faire </a:t>
            </a:r>
            <a:r>
              <a:rPr lang="en-GB" dirty="0" err="1"/>
              <a:t>circuler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4696691" y="2976755"/>
            <a:ext cx="2840182" cy="532343"/>
          </a:xfrm>
          <a:prstGeom prst="wedgeRectCallout">
            <a:avLst>
              <a:gd name="adj1" fmla="val -86131"/>
              <a:gd name="adj2" fmla="val -12362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Dipôles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 err="1">
                <a:solidFill>
                  <a:srgbClr val="FF0000"/>
                </a:solidFill>
              </a:rPr>
              <a:t>principaux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Dévier</a:t>
            </a:r>
            <a:r>
              <a:rPr lang="en-GB" dirty="0"/>
              <a:t> les </a:t>
            </a:r>
            <a:r>
              <a:rPr lang="en-GB" dirty="0" err="1"/>
              <a:t>particules</a:t>
            </a:r>
            <a:r>
              <a:rPr lang="en-GB" dirty="0"/>
              <a:t> </a:t>
            </a:r>
            <a:r>
              <a:rPr lang="en-GB" dirty="0" err="1"/>
              <a:t>chargées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5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3896" y="5154320"/>
            <a:ext cx="42784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Force </a:t>
            </a:r>
            <a:r>
              <a:rPr lang="en-GB" sz="2400" dirty="0" err="1"/>
              <a:t>magnétique</a:t>
            </a:r>
            <a:r>
              <a:rPr lang="en-GB" sz="2400" dirty="0"/>
              <a:t> de Lorentz 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2684" y="1265629"/>
            <a:ext cx="7156589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Les </a:t>
            </a:r>
            <a:r>
              <a:rPr lang="en-GB" sz="2800" dirty="0" err="1"/>
              <a:t>particules</a:t>
            </a:r>
            <a:r>
              <a:rPr lang="en-GB" sz="2800" dirty="0"/>
              <a:t> </a:t>
            </a:r>
            <a:r>
              <a:rPr lang="en-GB" sz="2800" dirty="0" err="1"/>
              <a:t>chargées</a:t>
            </a:r>
            <a:r>
              <a:rPr lang="en-GB" sz="2800" dirty="0"/>
              <a:t> </a:t>
            </a:r>
            <a:r>
              <a:rPr lang="en-GB" sz="2800" dirty="0" err="1"/>
              <a:t>en</a:t>
            </a:r>
            <a:r>
              <a:rPr lang="en-GB" sz="2800" dirty="0"/>
              <a:t> </a:t>
            </a:r>
            <a:r>
              <a:rPr lang="en-GB" sz="2800" dirty="0" err="1"/>
              <a:t>mouvement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déviées</a:t>
            </a:r>
            <a:endParaRPr lang="en-GB" sz="2800" dirty="0"/>
          </a:p>
          <a:p>
            <a:pPr algn="ctr"/>
            <a:r>
              <a:rPr lang="en-GB" sz="2800" dirty="0"/>
              <a:t>dans un champ </a:t>
            </a:r>
            <a:r>
              <a:rPr lang="en-GB" sz="2800" dirty="0" err="1"/>
              <a:t>magnétique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/>
              <a:t>Cycler les </a:t>
            </a:r>
            <a:r>
              <a:rPr lang="en-GB" sz="2800" dirty="0" err="1"/>
              <a:t>accélérateurs</a:t>
            </a:r>
            <a:r>
              <a:rPr lang="en-GB" sz="2800" dirty="0"/>
              <a:t> et </a:t>
            </a:r>
            <a:r>
              <a:rPr lang="en-GB" sz="2800" dirty="0" err="1"/>
              <a:t>satisfaire</a:t>
            </a:r>
            <a:r>
              <a:rPr lang="en-GB" sz="2800" dirty="0"/>
              <a:t> les </a:t>
            </a:r>
            <a:r>
              <a:rPr lang="en-GB" sz="2800" dirty="0" err="1"/>
              <a:t>utilisateurs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principaux</a:t>
            </a:r>
            <a:r>
              <a:rPr lang="en-GB" sz="2800" dirty="0"/>
              <a:t> </a:t>
            </a:r>
            <a:r>
              <a:rPr lang="en-GB" sz="2800" dirty="0" err="1"/>
              <a:t>ingrédients</a:t>
            </a:r>
            <a:r>
              <a:rPr lang="en-GB" sz="2800" dirty="0"/>
              <a:t> d'un </a:t>
            </a:r>
            <a:r>
              <a:rPr lang="en-GB" sz="2800" dirty="0" err="1"/>
              <a:t>accélérateur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horizontal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403959" y="5008601"/>
            <a:ext cx="1137602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particules</a:t>
            </a:r>
            <a:r>
              <a:rPr lang="en-GB" sz="2400" dirty="0">
                <a:solidFill>
                  <a:srgbClr val="1F497D"/>
                </a:solidFill>
              </a:rPr>
              <a:t> avec des conditions </a:t>
            </a:r>
            <a:r>
              <a:rPr lang="en-GB" sz="2400" dirty="0" err="1">
                <a:solidFill>
                  <a:srgbClr val="1F497D"/>
                </a:solidFill>
              </a:rPr>
              <a:t>initiales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différentes</a:t>
            </a:r>
            <a:r>
              <a:rPr lang="en-GB" sz="2400" dirty="0">
                <a:solidFill>
                  <a:srgbClr val="1F497D"/>
                </a:solidFill>
              </a:rPr>
              <a:t> dans un champ </a:t>
            </a:r>
            <a:r>
              <a:rPr lang="en-GB" sz="2400" dirty="0" err="1">
                <a:solidFill>
                  <a:srgbClr val="1F497D"/>
                </a:solidFill>
              </a:rPr>
              <a:t>magnétique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homogène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provoqueront</a:t>
            </a:r>
            <a:r>
              <a:rPr lang="en-GB" sz="2400" dirty="0">
                <a:solidFill>
                  <a:srgbClr val="1F497D"/>
                </a:solidFill>
              </a:rPr>
              <a:t> un </a:t>
            </a:r>
            <a:r>
              <a:rPr lang="en-GB" sz="2400" dirty="0" err="1">
                <a:solidFill>
                  <a:srgbClr val="1F497D"/>
                </a:solidFill>
              </a:rPr>
              <a:t>mouvement</a:t>
            </a:r>
            <a:r>
              <a:rPr lang="en-GB" sz="2400" dirty="0">
                <a:solidFill>
                  <a:srgbClr val="1F497D"/>
                </a:solidFill>
              </a:rPr>
              <a:t> </a:t>
            </a:r>
            <a:r>
              <a:rPr lang="en-GB" sz="2400" dirty="0" err="1">
                <a:solidFill>
                  <a:srgbClr val="1F497D"/>
                </a:solidFill>
              </a:rPr>
              <a:t>oscillatoire</a:t>
            </a:r>
            <a:r>
              <a:rPr lang="en-GB" sz="2400" dirty="0">
                <a:solidFill>
                  <a:srgbClr val="1F497D"/>
                </a:solidFill>
              </a:rPr>
              <a:t> dans le plan horizontal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Oscillations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Betatronique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Deux </a:t>
              </a:r>
              <a:r>
                <a:rPr lang="en-GB" sz="2400" dirty="0" err="1">
                  <a:solidFill>
                    <a:srgbClr val="1F497D"/>
                  </a:solidFill>
                </a:rPr>
                <a:t>particules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chargées</a:t>
              </a:r>
              <a:r>
                <a:rPr lang="en-GB" sz="2400" dirty="0">
                  <a:solidFill>
                    <a:srgbClr val="1F497D"/>
                  </a:solidFill>
                </a:rPr>
                <a:t> dans un champ </a:t>
              </a:r>
              <a:r>
                <a:rPr lang="en-GB" sz="2400" dirty="0" err="1">
                  <a:solidFill>
                    <a:srgbClr val="1F497D"/>
                  </a:solidFill>
                </a:rPr>
                <a:t>magnétique</a:t>
              </a:r>
              <a:r>
                <a:rPr lang="en-GB" sz="2400" dirty="0">
                  <a:solidFill>
                    <a:srgbClr val="1F497D"/>
                  </a:solidFill>
                </a:rPr>
                <a:t> </a:t>
              </a:r>
              <a:r>
                <a:rPr lang="en-GB" sz="2400" dirty="0" err="1">
                  <a:solidFill>
                    <a:srgbClr val="1F497D"/>
                  </a:solidFill>
                </a:rPr>
                <a:t>homogène</a:t>
              </a:r>
              <a:endParaRPr lang="en-GB" sz="2400" dirty="0">
                <a:solidFill>
                  <a:srgbClr val="1F497D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Mouvement</a:t>
            </a:r>
            <a:r>
              <a:rPr lang="en-GB" dirty="0"/>
              <a:t> </a:t>
            </a:r>
            <a:r>
              <a:rPr lang="en-GB" dirty="0" err="1"/>
              <a:t>oscillatoire</a:t>
            </a:r>
            <a:r>
              <a:rPr lang="en-GB" dirty="0"/>
              <a:t> dans le plan vertical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1F497D"/>
                </a:solidFill>
              </a:rPr>
              <a:t>Le </a:t>
            </a:r>
            <a:r>
              <a:rPr lang="en-GB" sz="2400" b="1" dirty="0" err="1">
                <a:solidFill>
                  <a:srgbClr val="1F497D"/>
                </a:solidFill>
              </a:rPr>
              <a:t>mouvement</a:t>
            </a:r>
            <a:r>
              <a:rPr lang="en-GB" sz="2400" b="1" dirty="0">
                <a:solidFill>
                  <a:srgbClr val="1F497D"/>
                </a:solidFill>
              </a:rPr>
              <a:t> horizontal </a:t>
            </a:r>
            <a:r>
              <a:rPr lang="en-GB" sz="2400" b="1" dirty="0" err="1">
                <a:solidFill>
                  <a:srgbClr val="1F497D"/>
                </a:solidFill>
              </a:rPr>
              <a:t>semble</a:t>
            </a:r>
            <a:r>
              <a:rPr lang="en-GB" sz="2400" b="1" dirty="0">
                <a:solidFill>
                  <a:srgbClr val="1F497D"/>
                </a:solidFill>
              </a:rPr>
              <a:t> </a:t>
            </a:r>
            <a:r>
              <a:rPr lang="en-GB" sz="2400" b="1" dirty="0" err="1">
                <a:solidFill>
                  <a:srgbClr val="1F497D"/>
                </a:solidFill>
              </a:rPr>
              <a:t>être</a:t>
            </a:r>
            <a:r>
              <a:rPr lang="en-GB" sz="2400" b="1" dirty="0">
                <a:solidFill>
                  <a:srgbClr val="1F497D"/>
                </a:solidFill>
              </a:rPr>
              <a:t> «stable»…. Et le plan vertical?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2978727" y="2190272"/>
            <a:ext cx="7024255" cy="3751428"/>
            <a:chOff x="-22652" y="2523683"/>
            <a:chExt cx="4858509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-22652" y="2523683"/>
              <a:ext cx="4858509" cy="23553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Beaucoup de </a:t>
              </a:r>
              <a:r>
                <a:rPr lang="en-GB" sz="2000" dirty="0" err="1">
                  <a:solidFill>
                    <a:srgbClr val="1F497D"/>
                  </a:solidFill>
                </a:rPr>
                <a:t>particules</a:t>
              </a:r>
              <a:r>
                <a:rPr lang="en-GB" sz="2000" dirty="0">
                  <a:solidFill>
                    <a:srgbClr val="1F497D"/>
                  </a:solidFill>
                </a:rPr>
                <a:t>, de </a:t>
              </a:r>
              <a:r>
                <a:rPr lang="en-GB" sz="2000" dirty="0" err="1">
                  <a:solidFill>
                    <a:srgbClr val="1F497D"/>
                  </a:solidFill>
                </a:rPr>
                <a:t>nombreuses</a:t>
              </a:r>
              <a:r>
                <a:rPr lang="en-GB" sz="2000" dirty="0">
                  <a:solidFill>
                    <a:srgbClr val="1F497D"/>
                  </a:solidFill>
                </a:rPr>
                <a:t> conditions </a:t>
              </a:r>
              <a:r>
                <a:rPr lang="en-GB" sz="2000" dirty="0" err="1">
                  <a:solidFill>
                    <a:srgbClr val="1F497D"/>
                  </a:solidFill>
                </a:rPr>
                <a:t>initiales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Focalisation des </a:t>
            </a:r>
            <a:r>
              <a:rPr lang="en-GB" sz="3200" dirty="0" err="1"/>
              <a:t>faisceaux</a:t>
            </a:r>
            <a:r>
              <a:rPr lang="en-GB" sz="3200" dirty="0"/>
              <a:t> de </a:t>
            </a:r>
            <a:r>
              <a:rPr lang="en-GB" sz="3200" dirty="0" err="1"/>
              <a:t>particules</a:t>
            </a:r>
            <a:r>
              <a:rPr lang="en-GB" sz="3200" dirty="0"/>
              <a:t>, </a:t>
            </a:r>
            <a:r>
              <a:rPr lang="en-GB" sz="2400" dirty="0"/>
              <a:t>un </a:t>
            </a:r>
            <a:r>
              <a:rPr lang="en-GB" sz="2400" dirty="0" err="1"/>
              <a:t>peu</a:t>
            </a:r>
            <a:r>
              <a:rPr lang="en-GB" sz="2400" dirty="0"/>
              <a:t> </a:t>
            </a:r>
            <a:r>
              <a:rPr lang="en-GB" sz="2400" dirty="0" err="1"/>
              <a:t>comme</a:t>
            </a:r>
            <a:r>
              <a:rPr lang="en-GB" sz="2400" dirty="0"/>
              <a:t> </a:t>
            </a:r>
            <a:r>
              <a:rPr lang="en-GB" sz="2400" dirty="0" err="1"/>
              <a:t>une</a:t>
            </a:r>
            <a:r>
              <a:rPr lang="en-GB" sz="2400" dirty="0"/>
              <a:t> </a:t>
            </a:r>
            <a:r>
              <a:rPr lang="en-GB" sz="2400" dirty="0" err="1"/>
              <a:t>lentille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33749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90073"/>
              <a:gd name="adj6" fmla="val -57188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sur les </a:t>
            </a:r>
            <a:r>
              <a:rPr lang="en-US" sz="1400" dirty="0" err="1">
                <a:solidFill>
                  <a:schemeClr val="tx2"/>
                </a:solidFill>
              </a:rPr>
              <a:t>particules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231370" y="2207966"/>
            <a:ext cx="3143214" cy="2793943"/>
            <a:chOff x="2681740" y="3163140"/>
            <a:chExt cx="3143214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681740" y="5556973"/>
              <a:ext cx="3143214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Quadrupôle</a:t>
              </a:r>
              <a:r>
                <a:rPr lang="en-GB" sz="2000" dirty="0">
                  <a:solidFill>
                    <a:srgbClr val="1F497D"/>
                  </a:solidFill>
                </a:rPr>
                <a:t> de-</a:t>
              </a:r>
              <a:r>
                <a:rPr lang="en-GB" sz="2000" dirty="0" err="1">
                  <a:solidFill>
                    <a:srgbClr val="1F497D"/>
                  </a:solidFill>
                </a:rPr>
                <a:t>focalisant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Tourné</a:t>
              </a:r>
              <a:r>
                <a:rPr lang="en-GB" sz="2000" dirty="0">
                  <a:solidFill>
                    <a:srgbClr val="1F497D"/>
                  </a:solidFill>
                </a:rPr>
                <a:t> par 90º</a:t>
              </a: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Focalisation des </a:t>
            </a:r>
            <a:r>
              <a:rPr lang="en-GB" dirty="0" err="1"/>
              <a:t>faisceaux</a:t>
            </a:r>
            <a:r>
              <a:rPr lang="en-GB" dirty="0"/>
              <a:t> de </a:t>
            </a:r>
            <a:r>
              <a:rPr lang="en-GB" dirty="0" err="1"/>
              <a:t>particules</a:t>
            </a:r>
            <a:r>
              <a:rPr lang="en-GB" dirty="0"/>
              <a:t> dans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Quadrupôles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Accélérer</a:t>
            </a:r>
            <a:r>
              <a:rPr lang="en-GB" sz="3000" dirty="0"/>
              <a:t> les </a:t>
            </a:r>
            <a:r>
              <a:rPr lang="en-GB" sz="3000" dirty="0" err="1"/>
              <a:t>particules</a:t>
            </a:r>
            <a:r>
              <a:rPr lang="en-GB" sz="3000" dirty="0"/>
              <a:t>,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utilisant</a:t>
            </a:r>
            <a:r>
              <a:rPr lang="en-GB" sz="3000" dirty="0"/>
              <a:t> les champs </a:t>
            </a:r>
            <a:r>
              <a:rPr lang="en-GB" sz="3000" dirty="0" err="1"/>
              <a:t>électriques</a:t>
            </a:r>
            <a:endParaRPr lang="en-GB" sz="3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Cavité</a:t>
            </a:r>
            <a:r>
              <a:rPr lang="en-GB" dirty="0"/>
              <a:t> de </a:t>
            </a:r>
            <a:r>
              <a:rPr lang="en-GB" dirty="0" err="1"/>
              <a:t>radiofréquence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Les </a:t>
            </a:r>
            <a:r>
              <a:rPr lang="en-US" sz="2400" dirty="0" err="1">
                <a:solidFill>
                  <a:schemeClr val="bg1"/>
                </a:solidFill>
              </a:rPr>
              <a:t>particules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chargées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sont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accélérées</a:t>
            </a:r>
            <a:r>
              <a:rPr lang="en-US" sz="2400" dirty="0">
                <a:solidFill>
                  <a:schemeClr val="bg1"/>
                </a:solidFill>
              </a:rPr>
              <a:t> par un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longitudinal</a:t>
            </a: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Le champ </a:t>
            </a:r>
            <a:r>
              <a:rPr lang="en-US" sz="2400" dirty="0" err="1">
                <a:solidFill>
                  <a:schemeClr val="bg1"/>
                </a:solidFill>
              </a:rPr>
              <a:t>électrique</a:t>
            </a:r>
            <a:r>
              <a:rPr lang="en-US" sz="2400" dirty="0">
                <a:solidFill>
                  <a:schemeClr val="bg1"/>
                </a:solidFill>
              </a:rPr>
              <a:t> doit </a:t>
            </a:r>
            <a:r>
              <a:rPr lang="en-US" sz="2400" dirty="0" err="1">
                <a:solidFill>
                  <a:schemeClr val="bg1"/>
                </a:solidFill>
              </a:rPr>
              <a:t>alterner</a:t>
            </a:r>
            <a:r>
              <a:rPr lang="en-US" sz="2400" dirty="0">
                <a:solidFill>
                  <a:schemeClr val="bg1"/>
                </a:solidFill>
              </a:rPr>
              <a:t> avec </a:t>
            </a:r>
            <a:r>
              <a:rPr lang="en-US" sz="2400" dirty="0" err="1">
                <a:solidFill>
                  <a:schemeClr val="bg1"/>
                </a:solidFill>
              </a:rPr>
              <a:t>une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harmonique</a:t>
            </a:r>
            <a:r>
              <a:rPr lang="en-US" sz="2400" dirty="0">
                <a:solidFill>
                  <a:schemeClr val="bg1"/>
                </a:solidFill>
              </a:rPr>
              <a:t> de la </a:t>
            </a:r>
            <a:r>
              <a:rPr lang="en-US" sz="2400" dirty="0" err="1">
                <a:solidFill>
                  <a:schemeClr val="bg1"/>
                </a:solidFill>
              </a:rPr>
              <a:t>fréquence</a:t>
            </a:r>
            <a:r>
              <a:rPr lang="en-US" sz="2400" dirty="0">
                <a:solidFill>
                  <a:schemeClr val="bg1"/>
                </a:solidFill>
              </a:rPr>
              <a:t> de </a:t>
            </a:r>
            <a:r>
              <a:rPr lang="en-US" sz="2400" dirty="0" err="1">
                <a:solidFill>
                  <a:schemeClr val="bg1"/>
                </a:solidFill>
              </a:rPr>
              <a:t>révolution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 et bien plus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575AA5-E3F6-AC4C-8B8A-FD9C4ACC1081}"/>
              </a:ext>
            </a:extLst>
          </p:cNvPr>
          <p:cNvSpPr/>
          <p:nvPr/>
        </p:nvSpPr>
        <p:spPr>
          <a:xfrm>
            <a:off x="1792999" y="5458690"/>
            <a:ext cx="890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98763" algn="l"/>
              </a:tabLst>
            </a:pPr>
            <a:r>
              <a:rPr lang="en-GB" dirty="0"/>
              <a:t>“</a:t>
            </a:r>
            <a:r>
              <a:rPr lang="en-GB" i="1" dirty="0"/>
              <a:t>Tout doit </a:t>
            </a:r>
            <a:r>
              <a:rPr lang="en-GB" i="1" dirty="0" err="1"/>
              <a:t>être</a:t>
            </a:r>
            <a:r>
              <a:rPr lang="en-GB" i="1" dirty="0"/>
              <a:t> </a:t>
            </a:r>
            <a:r>
              <a:rPr lang="en-GB" i="1" dirty="0" err="1"/>
              <a:t>rendu</a:t>
            </a:r>
            <a:r>
              <a:rPr lang="en-GB" i="1" dirty="0"/>
              <a:t> </a:t>
            </a:r>
            <a:r>
              <a:rPr lang="en-GB" i="1" dirty="0" err="1"/>
              <a:t>aussi</a:t>
            </a:r>
            <a:r>
              <a:rPr lang="en-GB" i="1" dirty="0"/>
              <a:t> simple que possible, </a:t>
            </a:r>
            <a:r>
              <a:rPr lang="en-GB" i="1" dirty="0" err="1"/>
              <a:t>mais</a:t>
            </a:r>
            <a:r>
              <a:rPr lang="en-GB" i="1" dirty="0"/>
              <a:t> pas plus simple.</a:t>
            </a:r>
            <a:r>
              <a:rPr lang="en-GB" dirty="0"/>
              <a:t>”</a:t>
            </a:r>
          </a:p>
          <a:p>
            <a:pPr algn="r"/>
            <a:r>
              <a:rPr lang="en-GB" i="1" dirty="0"/>
              <a:t>Albert Einstein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</a:t>
            </a:r>
            <a:r>
              <a:rPr lang="en-US" sz="2000" dirty="0" err="1"/>
              <a:t>faisceau</a:t>
            </a:r>
            <a:r>
              <a:rPr lang="en-US" sz="2000" dirty="0"/>
              <a:t> de protons du PSB frappe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r>
              <a:rPr lang="en-US" sz="2000" dirty="0"/>
              <a:t> </a:t>
            </a:r>
            <a:r>
              <a:rPr lang="en-US" sz="2000" dirty="0" err="1"/>
              <a:t>produisant</a:t>
            </a:r>
            <a:r>
              <a:rPr lang="en-US" sz="2000" dirty="0"/>
              <a:t>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gamme</a:t>
            </a:r>
            <a:r>
              <a:rPr lang="en-US" sz="2000" dirty="0"/>
              <a:t> </a:t>
            </a:r>
            <a:r>
              <a:rPr lang="en-US" sz="2000" dirty="0" err="1"/>
              <a:t>d'isotopes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Deux </a:t>
            </a:r>
            <a:r>
              <a:rPr lang="en-US" sz="2000" dirty="0" err="1"/>
              <a:t>séparateurs</a:t>
            </a:r>
            <a:r>
              <a:rPr lang="en-US" sz="2000" dirty="0"/>
              <a:t> de masse (GPS et HRS) </a:t>
            </a:r>
            <a:r>
              <a:rPr lang="en-US" sz="2000" dirty="0" err="1"/>
              <a:t>permettent</a:t>
            </a:r>
            <a:r>
              <a:rPr lang="en-US" sz="2000" dirty="0"/>
              <a:t> la </a:t>
            </a:r>
            <a:r>
              <a:rPr lang="en-US" sz="2000" dirty="0" err="1"/>
              <a:t>sélection</a:t>
            </a:r>
            <a:r>
              <a:rPr lang="en-US" sz="2000" dirty="0"/>
              <a:t> des isotopes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Possibilité</a:t>
            </a:r>
            <a:r>
              <a:rPr lang="en-US" sz="2000" dirty="0"/>
              <a:t> de post-</a:t>
            </a:r>
            <a:r>
              <a:rPr lang="en-US" sz="2000" dirty="0" err="1"/>
              <a:t>accélération</a:t>
            </a:r>
            <a:r>
              <a:rPr lang="en-US" sz="2000" dirty="0"/>
              <a:t> des isotopes</a:t>
            </a:r>
          </a:p>
          <a:p>
            <a:pPr marL="609750" lvl="1" indent="-285750"/>
            <a:r>
              <a:rPr lang="en-US" dirty="0"/>
              <a:t>REX, structures </a:t>
            </a:r>
            <a:r>
              <a:rPr lang="en-US" dirty="0" err="1"/>
              <a:t>accélératrices</a:t>
            </a:r>
            <a:r>
              <a:rPr lang="en-US" dirty="0"/>
              <a:t> conductrices </a:t>
            </a:r>
            <a:r>
              <a:rPr lang="en-US" dirty="0" err="1"/>
              <a:t>normales</a:t>
            </a:r>
            <a:endParaRPr lang="en-US" dirty="0"/>
          </a:p>
          <a:p>
            <a:pPr marL="609750" lvl="1" indent="-285750"/>
            <a:r>
              <a:rPr lang="en-US" dirty="0"/>
              <a:t>HIE-ISOLDE, LINAC super </a:t>
            </a:r>
            <a:r>
              <a:rPr lang="en-US" dirty="0" err="1"/>
              <a:t>conducteur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79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Reçoit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de protons extrait </a:t>
            </a:r>
            <a:r>
              <a:rPr lang="en-US" sz="2000" dirty="0" err="1"/>
              <a:t>rapidement</a:t>
            </a:r>
            <a:r>
              <a:rPr lang="en-US" sz="2000" dirty="0"/>
              <a:t> du PS </a:t>
            </a:r>
            <a:r>
              <a:rPr lang="en-US" sz="2000" dirty="0" err="1"/>
              <a:t>à</a:t>
            </a:r>
            <a:r>
              <a:rPr lang="en-US" sz="2000" dirty="0"/>
              <a:t> 26 GeV / c sur </a:t>
            </a:r>
            <a:r>
              <a:rPr lang="en-US" sz="2000" dirty="0" err="1"/>
              <a:t>une</a:t>
            </a:r>
            <a:r>
              <a:rPr lang="en-US" sz="2000" dirty="0"/>
              <a:t> </a:t>
            </a:r>
            <a:r>
              <a:rPr lang="en-US" sz="2000" dirty="0" err="1"/>
              <a:t>cible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Chaque</a:t>
            </a:r>
            <a:r>
              <a:rPr lang="en-US" sz="2000" dirty="0"/>
              <a:t> million de protons </a:t>
            </a:r>
            <a:r>
              <a:rPr lang="en-US" sz="2000" dirty="0" err="1"/>
              <a:t>donne</a:t>
            </a:r>
            <a:r>
              <a:rPr lang="en-US" sz="2000" dirty="0"/>
              <a:t> environ un antiproton </a:t>
            </a:r>
            <a:r>
              <a:rPr lang="en-US" sz="2000" dirty="0" err="1"/>
              <a:t>utilisable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3,5 GeV / 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L'AD </a:t>
            </a:r>
            <a:r>
              <a:rPr lang="en-US" sz="2000" dirty="0" err="1"/>
              <a:t>décélère</a:t>
            </a:r>
            <a:r>
              <a:rPr lang="en-US" sz="2000" dirty="0"/>
              <a:t> le </a:t>
            </a:r>
            <a:r>
              <a:rPr lang="en-US" sz="2000" dirty="0" err="1"/>
              <a:t>faisceau</a:t>
            </a:r>
            <a:r>
              <a:rPr lang="en-US" sz="2000" dirty="0"/>
              <a:t> par étapes </a:t>
            </a:r>
            <a:r>
              <a:rPr lang="en-US" sz="2000" dirty="0" err="1"/>
              <a:t>jusqu'à</a:t>
            </a:r>
            <a:r>
              <a:rPr lang="en-US" sz="2000" dirty="0"/>
              <a:t> 5,3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</a:t>
            </a:r>
            <a:r>
              <a:rPr lang="en-US" sz="2000" dirty="0" err="1"/>
              <a:t>va</a:t>
            </a:r>
            <a:r>
              <a:rPr lang="en-US" sz="2000" dirty="0"/>
              <a:t> encore </a:t>
            </a:r>
            <a:r>
              <a:rPr lang="en-US" sz="2000" dirty="0" err="1"/>
              <a:t>décélérer</a:t>
            </a:r>
            <a:r>
              <a:rPr lang="en-US" sz="2000" dirty="0"/>
              <a:t> </a:t>
            </a:r>
            <a:r>
              <a:rPr lang="en-US" sz="2000" dirty="0" err="1"/>
              <a:t>jusqu'à</a:t>
            </a:r>
            <a:r>
              <a:rPr lang="en-US" sz="2000" dirty="0"/>
              <a:t>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Expériences</a:t>
            </a:r>
            <a:r>
              <a:rPr lang="en-US" sz="2000" dirty="0"/>
              <a:t>:</a:t>
            </a:r>
          </a:p>
          <a:p>
            <a:pPr marL="609750" lvl="1" indent="-285750"/>
            <a:r>
              <a:rPr lang="en-US" sz="1700" dirty="0"/>
              <a:t>ASACUSA, ALPHA, AEGIS, BASE, GBAR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2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Le </a:t>
            </a:r>
            <a:r>
              <a:rPr lang="en-GB" sz="2800" dirty="0" err="1"/>
              <a:t>complexe</a:t>
            </a:r>
            <a:r>
              <a:rPr lang="en-GB" sz="2800" dirty="0"/>
              <a:t> </a:t>
            </a:r>
            <a:r>
              <a:rPr lang="en-GB" sz="2800" dirty="0" err="1"/>
              <a:t>d'accélérateurs</a:t>
            </a:r>
            <a:r>
              <a:rPr lang="en-GB" sz="2800" dirty="0"/>
              <a:t> du CERN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Cycler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et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satisfaire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utilisateurs</a:t>
            </a: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Les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principaux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ingrédients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 d'un </a:t>
            </a:r>
            <a:r>
              <a:rPr lang="en-GB" sz="2800" dirty="0" err="1">
                <a:solidFill>
                  <a:schemeClr val="bg1">
                    <a:lumMod val="75000"/>
                  </a:schemeClr>
                </a:solidFill>
              </a:rPr>
              <a:t>accélérateur</a:t>
            </a:r>
            <a:endParaRPr lang="en-GB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83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Maximiser la </a:t>
            </a:r>
            <a:r>
              <a:rPr lang="en-GB" sz="2000" dirty="0" err="1"/>
              <a:t>luminosité</a:t>
            </a:r>
            <a:r>
              <a:rPr lang="en-GB" sz="2000" dirty="0"/>
              <a:t>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Intensité</a:t>
            </a:r>
            <a:r>
              <a:rPr lang="en-GB" sz="2000" dirty="0"/>
              <a:t> du bunch (</a:t>
            </a:r>
            <a:r>
              <a:rPr lang="en-GB" sz="2000" dirty="0" err="1"/>
              <a:t>pacquet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transversal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Taille du </a:t>
            </a:r>
            <a:r>
              <a:rPr lang="en-GB" sz="2000" dirty="0" err="1"/>
              <a:t>faisceau</a:t>
            </a:r>
            <a:r>
              <a:rPr lang="en-GB" sz="2000" dirty="0"/>
              <a:t> aux points de collision (</a:t>
            </a:r>
            <a:r>
              <a:rPr lang="en-GB" sz="2000" dirty="0" err="1"/>
              <a:t>fonctions</a:t>
            </a:r>
            <a:r>
              <a:rPr lang="en-GB" sz="2000" dirty="0"/>
              <a:t> </a:t>
            </a:r>
            <a:r>
              <a:rPr lang="en-GB" sz="2000" dirty="0" err="1"/>
              <a:t>optiques</a:t>
            </a:r>
            <a:r>
              <a:rPr lang="en-GB" sz="2000" dirty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Angle de </a:t>
            </a:r>
            <a:r>
              <a:rPr lang="en-GB" sz="2000" dirty="0" err="1"/>
              <a:t>croisement</a:t>
            </a:r>
            <a:endParaRPr lang="en-GB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err="1"/>
              <a:t>Disponibilité</a:t>
            </a:r>
            <a:r>
              <a:rPr lang="en-GB" sz="2000" dirty="0"/>
              <a:t> de la machine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</a:t>
            </a:r>
            <a:r>
              <a:rPr lang="en-GB" dirty="0" err="1"/>
              <a:t>Luminosité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Source </a:t>
            </a:r>
            <a:r>
              <a:rPr lang="en-US" sz="2000" b="0" dirty="0" err="1"/>
              <a:t>d'ions</a:t>
            </a:r>
            <a:r>
              <a:rPr lang="en-US" sz="2000" b="0" dirty="0"/>
              <a:t> H- </a:t>
            </a:r>
            <a:r>
              <a:rPr lang="en-US" sz="2000" b="0" dirty="0" err="1"/>
              <a:t>à</a:t>
            </a:r>
            <a:r>
              <a:rPr lang="en-US" sz="2000" b="0" dirty="0"/>
              <a:t> 95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Accélère</a:t>
            </a:r>
            <a:r>
              <a:rPr lang="en-US" sz="2000" b="0" dirty="0"/>
              <a:t>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jusqu'à</a:t>
            </a:r>
            <a:r>
              <a:rPr lang="en-US" sz="2000" b="0" dirty="0"/>
              <a:t> 160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Le </a:t>
            </a:r>
            <a:r>
              <a:rPr lang="en-US" sz="2000" b="0" dirty="0" err="1"/>
              <a:t>schéma</a:t>
            </a:r>
            <a:r>
              <a:rPr lang="en-US" sz="2000" b="0" dirty="0"/>
              <a:t> de </a:t>
            </a:r>
            <a:r>
              <a:rPr lang="en-US" sz="2000" b="0" dirty="0" err="1"/>
              <a:t>hachage</a:t>
            </a:r>
            <a:r>
              <a:rPr lang="en-US" sz="2000" b="0" dirty="0"/>
              <a:t> </a:t>
            </a:r>
            <a:r>
              <a:rPr lang="en-US" sz="2000" b="0" dirty="0" err="1"/>
              <a:t>permet</a:t>
            </a:r>
            <a:r>
              <a:rPr lang="en-US" sz="2000" b="0" dirty="0"/>
              <a:t> de </a:t>
            </a:r>
            <a:r>
              <a:rPr lang="en-US" sz="2000" b="0" dirty="0" err="1"/>
              <a:t>retirer</a:t>
            </a:r>
            <a:r>
              <a:rPr lang="en-US" sz="2000" b="0" dirty="0"/>
              <a:t> </a:t>
            </a:r>
            <a:r>
              <a:rPr lang="en-US" sz="2000" b="0" dirty="0" err="1"/>
              <a:t>certains</a:t>
            </a:r>
            <a:r>
              <a:rPr lang="en-US" sz="2000" b="0" dirty="0"/>
              <a:t> des </a:t>
            </a:r>
            <a:r>
              <a:rPr lang="en-US" sz="2000" b="0" dirty="0" err="1"/>
              <a:t>paquets</a:t>
            </a:r>
            <a:r>
              <a:rPr lang="en-US" sz="2000" b="0" dirty="0"/>
              <a:t> </a:t>
            </a:r>
            <a:r>
              <a:rPr lang="en-US" sz="2000" b="0" dirty="0" err="1"/>
              <a:t>Linac</a:t>
            </a:r>
            <a:r>
              <a:rPr lang="en-US" sz="2000" b="0" dirty="0"/>
              <a:t> pour que le </a:t>
            </a:r>
            <a:r>
              <a:rPr lang="en-US" sz="2000" b="0" dirty="0" err="1"/>
              <a:t>faisceau</a:t>
            </a:r>
            <a:r>
              <a:rPr lang="en-US" sz="2000" b="0" dirty="0"/>
              <a:t> </a:t>
            </a:r>
            <a:r>
              <a:rPr lang="en-US" sz="2000" b="0" dirty="0" err="1"/>
              <a:t>s'intègre</a:t>
            </a:r>
            <a:r>
              <a:rPr lang="en-US" sz="2000" b="0" dirty="0"/>
              <a:t> dans les godets RF PS Booster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 err="1"/>
              <a:t>Taux</a:t>
            </a:r>
            <a:r>
              <a:rPr lang="en-US" sz="2000" b="0" dirty="0"/>
              <a:t> de pulsation: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323909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50867"/>
            <a:ext cx="4583380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1er synchrotron </a:t>
            </a:r>
            <a:r>
              <a:rPr lang="en-US" sz="2000" b="0" dirty="0" err="1"/>
              <a:t>à</a:t>
            </a:r>
            <a:r>
              <a:rPr lang="en-US" sz="2000" b="0" dirty="0"/>
              <a:t> 4 </a:t>
            </a:r>
            <a:r>
              <a:rPr lang="en-US" sz="2000" b="0" dirty="0" err="1"/>
              <a:t>anneaux</a:t>
            </a:r>
            <a:r>
              <a:rPr lang="en-US" sz="2000" b="0" dirty="0"/>
              <a:t> superposes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Circonférence</a:t>
            </a:r>
            <a:r>
              <a:rPr lang="en-US" sz="2000" b="0" dirty="0"/>
              <a:t> de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Peut</a:t>
            </a:r>
            <a:r>
              <a:rPr lang="en-US" sz="2000" b="0" dirty="0"/>
              <a:t> faire un cycle </a:t>
            </a:r>
            <a:r>
              <a:rPr lang="en-US" sz="2000" b="0" dirty="0" err="1"/>
              <a:t>toutes</a:t>
            </a:r>
            <a:r>
              <a:rPr lang="en-US" sz="2000" b="0" dirty="0"/>
              <a:t> les 1,2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 err="1"/>
              <a:t>Chaque</a:t>
            </a:r>
            <a:r>
              <a:rPr lang="en-US" sz="2000" b="0" dirty="0"/>
              <a:t> </a:t>
            </a:r>
            <a:r>
              <a:rPr lang="en-US" sz="2000" b="0" dirty="0" err="1"/>
              <a:t>anneau</a:t>
            </a:r>
            <a:r>
              <a:rPr lang="en-US" sz="2000" b="0" dirty="0"/>
              <a:t> </a:t>
            </a:r>
            <a:r>
              <a:rPr lang="en-US" sz="2000" b="0" dirty="0" err="1"/>
              <a:t>injectera</a:t>
            </a:r>
            <a:r>
              <a:rPr lang="en-US" sz="2000" b="0" dirty="0"/>
              <a:t> sur </a:t>
            </a:r>
            <a:r>
              <a:rPr lang="en-US" sz="2000" b="0" dirty="0" err="1"/>
              <a:t>plusieurs</a:t>
            </a:r>
            <a:r>
              <a:rPr lang="en-US" sz="2000" b="0" dirty="0"/>
              <a:t> tours, </a:t>
            </a:r>
            <a:r>
              <a:rPr lang="en-US" sz="2000" b="0" dirty="0" err="1"/>
              <a:t>en</a:t>
            </a:r>
            <a:r>
              <a:rPr lang="en-US" sz="2000" b="0" dirty="0"/>
              <a:t> </a:t>
            </a:r>
            <a:r>
              <a:rPr lang="en-US" sz="2000" b="0" dirty="0" err="1"/>
              <a:t>utilisant</a:t>
            </a:r>
            <a:r>
              <a:rPr lang="en-US" sz="2000" b="0" dirty="0"/>
              <a:t> </a:t>
            </a:r>
            <a:r>
              <a:rPr lang="en-US" sz="2000" b="0" dirty="0" err="1"/>
              <a:t>l'injection</a:t>
            </a:r>
            <a:r>
              <a:rPr lang="en-US" sz="2000" b="0" dirty="0"/>
              <a:t> </a:t>
            </a:r>
            <a:r>
              <a:rPr lang="en-US" sz="2000" b="0" dirty="0" err="1"/>
              <a:t>d'échange</a:t>
            </a:r>
            <a:r>
              <a:rPr lang="en-US" sz="2000" b="0" dirty="0"/>
              <a:t> de charge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86" y="364221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pPr algn="ctr"/>
            <a:r>
              <a:rPr lang="en-GB" sz="3000" dirty="0"/>
              <a:t>Le </a:t>
            </a:r>
            <a:r>
              <a:rPr lang="en-GB" sz="3000" dirty="0" err="1"/>
              <a:t>complexe</a:t>
            </a:r>
            <a:r>
              <a:rPr lang="en-GB" sz="3000" dirty="0"/>
              <a:t> </a:t>
            </a:r>
            <a:r>
              <a:rPr lang="en-GB" sz="3000" dirty="0" err="1"/>
              <a:t>d'accélérateurs</a:t>
            </a:r>
            <a:r>
              <a:rPr lang="en-GB" sz="3000" dirty="0"/>
              <a:t> du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08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dirty="0"/>
              <a:t>Le plus </a:t>
            </a:r>
            <a:r>
              <a:rPr lang="en-US" sz="1800" dirty="0" err="1"/>
              <a:t>ancien</a:t>
            </a:r>
            <a:r>
              <a:rPr lang="en-US" sz="1800" dirty="0"/>
              <a:t> synchrotron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fonctionnement</a:t>
            </a:r>
            <a:r>
              <a:rPr lang="en-US" sz="1800" dirty="0"/>
              <a:t> au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Circonférence</a:t>
            </a:r>
            <a:r>
              <a:rPr lang="en-US" sz="1800" dirty="0"/>
              <a:t> de 628m</a:t>
            </a:r>
          </a:p>
          <a:p>
            <a:pPr marL="609600" lvl="1" indent="-285750"/>
            <a:r>
              <a:rPr lang="en-US" sz="1400" dirty="0"/>
              <a:t>4 x </a:t>
            </a:r>
            <a:r>
              <a:rPr lang="en-US" sz="1400" dirty="0" err="1"/>
              <a:t>circonférence</a:t>
            </a:r>
            <a:r>
              <a:rPr lang="en-US" sz="1400" dirty="0"/>
              <a:t> PSB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Augmente</a:t>
            </a:r>
            <a:r>
              <a:rPr lang="en-US" sz="1800" dirty="0"/>
              <a:t> </a:t>
            </a:r>
            <a:r>
              <a:rPr lang="en-US" sz="1800" dirty="0" err="1"/>
              <a:t>l'énergie</a:t>
            </a:r>
            <a:r>
              <a:rPr lang="en-US" sz="1800" dirty="0"/>
              <a:t> des protons de 2 GeV </a:t>
            </a:r>
            <a:r>
              <a:rPr lang="en-US" sz="1800" dirty="0" err="1"/>
              <a:t>à</a:t>
            </a:r>
            <a:r>
              <a:rPr lang="en-US" sz="1800" dirty="0"/>
              <a:t>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La durée du cycle </a:t>
            </a:r>
            <a:r>
              <a:rPr lang="en-US" sz="1800" dirty="0" err="1"/>
              <a:t>varie</a:t>
            </a:r>
            <a:r>
              <a:rPr lang="en-US" sz="1800" dirty="0"/>
              <a:t> de 1,2 s </a:t>
            </a:r>
            <a:r>
              <a:rPr lang="en-US" sz="1800" dirty="0" err="1"/>
              <a:t>à</a:t>
            </a:r>
            <a:r>
              <a:rPr lang="en-US" sz="1800" dirty="0"/>
              <a:t> 3,6 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/>
              <a:t>De </a:t>
            </a:r>
            <a:r>
              <a:rPr lang="en-US" sz="1800" dirty="0" err="1"/>
              <a:t>nombreux</a:t>
            </a:r>
            <a:r>
              <a:rPr lang="en-US" sz="1800" dirty="0"/>
              <a:t> </a:t>
            </a:r>
            <a:r>
              <a:rPr lang="en-US" sz="1800" dirty="0" err="1"/>
              <a:t>systèmes</a:t>
            </a:r>
            <a:r>
              <a:rPr lang="en-US" sz="1800" dirty="0"/>
              <a:t> RF </a:t>
            </a:r>
            <a:r>
              <a:rPr lang="en-US" sz="1800" dirty="0" err="1"/>
              <a:t>permettent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gymnastique</a:t>
            </a:r>
            <a:r>
              <a:rPr lang="en-US" sz="1800" dirty="0"/>
              <a:t> RF </a:t>
            </a:r>
            <a:r>
              <a:rPr lang="en-US" sz="1800" dirty="0" err="1"/>
              <a:t>complexe</a:t>
            </a:r>
            <a:endParaRPr lang="en-US" sz="1800" dirty="0"/>
          </a:p>
          <a:p>
            <a:pPr marL="285750" indent="-285750">
              <a:buFont typeface="Arial" charset="0"/>
              <a:buChar char="•"/>
            </a:pPr>
            <a:r>
              <a:rPr lang="en-US" sz="1800" dirty="0" err="1"/>
              <a:t>Différents</a:t>
            </a:r>
            <a:r>
              <a:rPr lang="en-US" sz="1800" dirty="0"/>
              <a:t> types </a:t>
            </a:r>
            <a:r>
              <a:rPr lang="en-US" sz="1800" dirty="0" err="1"/>
              <a:t>d'extractions</a:t>
            </a:r>
            <a:r>
              <a:rPr lang="en-US" sz="1800" dirty="0"/>
              <a:t>: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rapide</a:t>
            </a:r>
            <a:endParaRPr lang="en-US" sz="1400" dirty="0"/>
          </a:p>
          <a:p>
            <a:pPr marL="609600" lvl="1" indent="-285750"/>
            <a:r>
              <a:rPr lang="en-US" sz="1400" dirty="0"/>
              <a:t>Extraction multi-tours (MTE)</a:t>
            </a:r>
          </a:p>
          <a:p>
            <a:pPr marL="609600" lvl="1" indent="-285750"/>
            <a:r>
              <a:rPr lang="en-US" sz="1400" dirty="0"/>
              <a:t>Extraction </a:t>
            </a:r>
            <a:r>
              <a:rPr lang="en-US" sz="1400" dirty="0" err="1"/>
              <a:t>lente</a:t>
            </a:r>
            <a:endParaRPr lang="en-GB" sz="14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13.07.2021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Complexe d'accélérateurs du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88131"/>
            <a:ext cx="6338973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Le premier synchrotron de la </a:t>
            </a:r>
            <a:r>
              <a:rPr lang="en-US" sz="2000" dirty="0" err="1"/>
              <a:t>chaîne</a:t>
            </a:r>
            <a:r>
              <a:rPr lang="en-US" sz="2000" dirty="0"/>
              <a:t> </a:t>
            </a:r>
            <a:r>
              <a:rPr lang="en-US" sz="2000" dirty="0" err="1"/>
              <a:t>à</a:t>
            </a:r>
            <a:r>
              <a:rPr lang="en-US" sz="2000" dirty="0"/>
              <a:t> ~ 30 m sous </a:t>
            </a:r>
            <a:r>
              <a:rPr lang="en-US" sz="2000" dirty="0" err="1"/>
              <a:t>terre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Circonférence</a:t>
            </a:r>
            <a:r>
              <a:rPr lang="en-US" sz="2000" dirty="0"/>
              <a:t> de 6,9 km</a:t>
            </a:r>
          </a:p>
          <a:p>
            <a:pPr marL="609750" lvl="1" indent="-285750"/>
            <a:r>
              <a:rPr lang="en-US" sz="2000" dirty="0"/>
              <a:t>11 x </a:t>
            </a:r>
            <a:r>
              <a:rPr lang="en-US" sz="2000" dirty="0" err="1"/>
              <a:t>circonférence</a:t>
            </a:r>
            <a:r>
              <a:rPr lang="en-US" sz="2000" dirty="0"/>
              <a:t> 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Augmente</a:t>
            </a:r>
            <a:r>
              <a:rPr lang="en-US" sz="2000" dirty="0"/>
              <a:t> </a:t>
            </a:r>
            <a:r>
              <a:rPr lang="en-US" sz="2000" dirty="0" err="1"/>
              <a:t>l'énergie</a:t>
            </a:r>
            <a:r>
              <a:rPr lang="en-US" sz="2000" dirty="0"/>
              <a:t> du </a:t>
            </a:r>
            <a:r>
              <a:rPr lang="en-US" sz="2000" dirty="0" err="1"/>
              <a:t>faisceau</a:t>
            </a:r>
            <a:r>
              <a:rPr lang="en-US" sz="2000" dirty="0"/>
              <a:t> de protons </a:t>
            </a:r>
            <a:r>
              <a:rPr lang="en-US" sz="2000" dirty="0" err="1"/>
              <a:t>jusqu'à</a:t>
            </a:r>
            <a:r>
              <a:rPr lang="en-US" sz="2000" dirty="0"/>
              <a:t> 450 GeV avec </a:t>
            </a:r>
            <a:r>
              <a:rPr lang="en-US" sz="2000" dirty="0" err="1"/>
              <a:t>jusqu'à</a:t>
            </a:r>
            <a:r>
              <a:rPr lang="en-US" sz="2000" dirty="0"/>
              <a:t> ~ 5x1013 protons par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lentement</a:t>
            </a:r>
            <a:r>
              <a:rPr lang="en-US" sz="2000" dirty="0"/>
              <a:t> </a:t>
            </a:r>
            <a:r>
              <a:rPr lang="en-US" sz="2000" dirty="0" err="1"/>
              <a:t>vers</a:t>
            </a:r>
            <a:r>
              <a:rPr lang="en-US" sz="2000" dirty="0"/>
              <a:t> la zone </a:t>
            </a:r>
            <a:r>
              <a:rPr lang="en-US" sz="2000" dirty="0" err="1"/>
              <a:t>nord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Fournit</a:t>
            </a:r>
            <a:r>
              <a:rPr lang="en-US" sz="2000" dirty="0"/>
              <a:t> un </a:t>
            </a:r>
            <a:r>
              <a:rPr lang="en-US" sz="2000" dirty="0" err="1"/>
              <a:t>faisceau</a:t>
            </a:r>
            <a:r>
              <a:rPr lang="en-US" sz="2000" dirty="0"/>
              <a:t> extrait </a:t>
            </a:r>
            <a:r>
              <a:rPr lang="en-US" sz="2000" dirty="0" err="1"/>
              <a:t>rapidement</a:t>
            </a:r>
            <a:r>
              <a:rPr lang="en-US" sz="2000" dirty="0"/>
              <a:t> au LHC, AWAKE et </a:t>
            </a:r>
            <a:r>
              <a:rPr lang="en-US" sz="2000" dirty="0" err="1"/>
              <a:t>HiRadMat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13.07.2021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Complexe d'accélérateurs du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908</TotalTime>
  <Words>1204</Words>
  <Application>Microsoft Macintosh PowerPoint</Application>
  <PresentationFormat>Widescreen</PresentationFormat>
  <Paragraphs>333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Complexe d'accélérateurs du CERN relier les points…</vt:lpstr>
      <vt:lpstr>Content</vt:lpstr>
      <vt:lpstr>Content</vt:lpstr>
      <vt:lpstr>Le complexe d'accélérateurs du CERN</vt:lpstr>
      <vt:lpstr>PowerPoint Presentation</vt:lpstr>
      <vt:lpstr>PowerPoint Presentation</vt:lpstr>
      <vt:lpstr>Le complexe d'accélérateurs du CERN</vt:lpstr>
      <vt:lpstr>PS</vt:lpstr>
      <vt:lpstr>SPS</vt:lpstr>
      <vt:lpstr>Le complexe d'accélérateurs du CERN</vt:lpstr>
      <vt:lpstr>LHC</vt:lpstr>
      <vt:lpstr>PowerPoint Presentation</vt:lpstr>
      <vt:lpstr>Content</vt:lpstr>
      <vt:lpstr>Le cycle du LHC</vt:lpstr>
      <vt:lpstr>Remplir le LHC et satisfaire les utilisateurs de cible fixe</vt:lpstr>
      <vt:lpstr>Content</vt:lpstr>
      <vt:lpstr>L'accélérateur LEIR comme exemple</vt:lpstr>
      <vt:lpstr>Faire circuler les particules</vt:lpstr>
      <vt:lpstr>Dévier les particules chargées</vt:lpstr>
      <vt:lpstr>Mouvement oscillatoire dans le plan horizontal</vt:lpstr>
      <vt:lpstr>Mouvement oscillatoire dans le plan vertical</vt:lpstr>
      <vt:lpstr>Focalisation des faisceaux de particules, un peu comme une lentille</vt:lpstr>
      <vt:lpstr>Focalisation des faisceaux de particules dans LEIR</vt:lpstr>
      <vt:lpstr>Accélérer les particules, en utilisant les champs électriques</vt:lpstr>
      <vt:lpstr>Cavité de radiofréquence</vt:lpstr>
      <vt:lpstr>…. et bien plus …</vt:lpstr>
      <vt:lpstr>PowerPoint Presentation</vt:lpstr>
      <vt:lpstr>ISOLDE / HIE-ISOLDE</vt:lpstr>
      <vt:lpstr>AD-ELENA</vt:lpstr>
      <vt:lpstr>LHC: Luminosité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69</cp:revision>
  <dcterms:created xsi:type="dcterms:W3CDTF">2021-05-17T19:21:29Z</dcterms:created>
  <dcterms:modified xsi:type="dcterms:W3CDTF">2021-07-13T10:28:39Z</dcterms:modified>
</cp:coreProperties>
</file>