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62" r:id="rId4"/>
    <p:sldId id="296" r:id="rId5"/>
    <p:sldId id="353" r:id="rId6"/>
    <p:sldId id="354" r:id="rId7"/>
    <p:sldId id="355" r:id="rId8"/>
    <p:sldId id="346" r:id="rId9"/>
    <p:sldId id="349" r:id="rId10"/>
    <p:sldId id="356" r:id="rId11"/>
    <p:sldId id="351" r:id="rId12"/>
    <p:sldId id="352" r:id="rId13"/>
    <p:sldId id="363" r:id="rId14"/>
    <p:sldId id="359" r:id="rId15"/>
    <p:sldId id="360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66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19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CERN's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5.png"/><Relationship Id="rId7" Type="http://schemas.openxmlformats.org/officeDocument/2006/relationships/image" Target="../media/image27.tif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/>
              <a:t>CERN's accelerator complex</a:t>
            </a:r>
            <a:br>
              <a:rPr lang="en-GB" dirty="0"/>
            </a:br>
            <a:r>
              <a:rPr lang="en-GB" sz="3600" dirty="0"/>
              <a:t>Connecting the dots…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</a:t>
            </a:r>
          </a:p>
          <a:p>
            <a:pPr algn="l"/>
            <a:r>
              <a:rPr lang="en-US" sz="1800" dirty="0"/>
              <a:t>13 July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67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Situated on average ~100 m under ground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Four major experiments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Circumference 26.7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Two separate beam pipes going through the same cold mass 19.4 cm apart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tons of liquid helium to keep the magnets cold and superconducting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main dipoles of 15 m each that deviate the beams around the 27 km circumference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main quadrupoles that keep the beam focused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corrector magnets to preserve the beam quality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Main magnets use superconducting cables (Cu-clad Nb-</a:t>
            </a:r>
            <a:r>
              <a:rPr lang="en-US" sz="2000" b="0" dirty="0" err="1"/>
              <a:t>Ti</a:t>
            </a:r>
            <a:r>
              <a:rPr lang="en-US" sz="2000" b="0" dirty="0"/>
              <a:t>) 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12’000 A provides a nominal field of 8.33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Operating in superfluid helium at 1.9K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13.07.2021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/>
          </a:p>
          <a:p>
            <a:r>
              <a:rPr lang="en-GB" sz="32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4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6.5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298615"/>
                <a:ext cx="7883153" cy="620704"/>
                <a:chOff x="1167408" y="5303376"/>
                <a:chExt cx="7883153" cy="620704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18716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03376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5" y="5319117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8489853" y="134058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the LHC &amp; Satisfying Fixed Target users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458631" y="5742798"/>
            <a:ext cx="1523259" cy="378255"/>
            <a:chOff x="2426239" y="5734900"/>
            <a:chExt cx="1523258" cy="3782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/>
            <p:nvPr/>
          </p:nvCxnSpPr>
          <p:spPr>
            <a:xfrm>
              <a:off x="2912876" y="5734900"/>
              <a:ext cx="503830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426239" y="5743823"/>
              <a:ext cx="1523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seconds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8027265" y="5624901"/>
            <a:ext cx="1392880" cy="369332"/>
            <a:chOff x="6679107" y="5807850"/>
            <a:chExt cx="1392880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9"/>
            <a:ext cx="4459125" cy="369333"/>
            <a:chOff x="963502" y="1674522"/>
            <a:chExt cx="3008150" cy="36933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4451129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684965" y="1317879"/>
            <a:ext cx="2640056" cy="1037299"/>
            <a:chOff x="6430877" y="1472610"/>
            <a:chExt cx="2640056" cy="1037298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/>
          </a:p>
          <a:p>
            <a:r>
              <a:rPr lang="en-GB" sz="32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22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LEIR Accelerator as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Building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Make Particles Circulate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-112472"/>
              <a:gd name="adj2" fmla="val -10280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Main Dipoles</a:t>
            </a: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Deviating Charged Particles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Equation" r:id="rId5" imgW="774700" imgH="228600" progId="Equation.3">
                  <p:embed/>
                </p:oleObj>
              </mc:Choice>
              <mc:Fallback>
                <p:oleObj name="Equation" r:id="rId5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6518" y="5075537"/>
            <a:ext cx="397865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Magnetic Lorentz Force: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8093" y="1488058"/>
            <a:ext cx="7156589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Moving charged particles are deviated </a:t>
            </a:r>
          </a:p>
          <a:p>
            <a:pPr algn="ctr"/>
            <a:r>
              <a:rPr lang="en-GB" sz="2800" dirty="0"/>
              <a:t>in a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Horizontal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383438" y="5132627"/>
            <a:ext cx="1137602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Different particles with different initial conditions in a homogeneous magnetic field will cause oscillatory motion in the horizontal plane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 Oscillations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Two charged Particles in a homogeneous magnetic field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Vertical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1F497D"/>
                </a:solidFill>
              </a:rPr>
              <a:t>The horizontal motion seems to be “stable”…. What about the vertical plane 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3780993" y="2190272"/>
            <a:ext cx="5418425" cy="3751428"/>
            <a:chOff x="532256" y="2523683"/>
            <a:chExt cx="3747795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532256" y="2523683"/>
              <a:ext cx="3747795" cy="29260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Focusing Particle Beams, </a:t>
            </a:r>
            <a:r>
              <a:rPr lang="en-GB" sz="2800" dirty="0"/>
              <a:t>a bit like a lens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04401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84834"/>
              <a:gd name="adj6" fmla="val -77905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on particles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106677" y="2207966"/>
            <a:ext cx="3028511" cy="2793943"/>
            <a:chOff x="2751013" y="3163140"/>
            <a:chExt cx="3028511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751013" y="5556973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De-focusing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>
                  <a:solidFill>
                    <a:srgbClr val="1F497D"/>
                  </a:solidFill>
                </a:rPr>
                <a:t>Rotated by 90º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Focusing Particle Beams in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Quadrupoles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Accelerating Particles, Using Electrical Fields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Radio Frequency Cavity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Charged particles are accelerated by a longitudinal electric field</a:t>
            </a:r>
          </a:p>
          <a:p>
            <a:pPr marL="314325" indent="-277813">
              <a:lnSpc>
                <a:spcPct val="12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The electric field needs to alternate with a harmonic of the revolution frequency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….and quite some more…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The PSB proton beam impinges on a target producing a range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Two mass separators (GPS &amp; HRS) allow selection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The post acceleration of isotopes is being extended</a:t>
            </a:r>
          </a:p>
          <a:p>
            <a:pPr marL="742950" lvl="1" indent="-285750"/>
            <a:r>
              <a:rPr lang="en-US" sz="2000" dirty="0"/>
              <a:t>REX, normal conducting accelerating structures</a:t>
            </a:r>
          </a:p>
          <a:p>
            <a:pPr marL="742950" lvl="1" indent="-285750"/>
            <a:r>
              <a:rPr lang="en-US" sz="2000" dirty="0"/>
              <a:t>HIE-ISOLDE, super conducting LINAC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736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Receives fast extracted proton beam from PS at 26 GeV/c on a target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Every million protons yields about one usable antiproton at 3.5 GeV/c.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AD decelerates beam in stages down to 5.3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will further decelerate down to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Experiments:</a:t>
            </a:r>
          </a:p>
          <a:p>
            <a:pPr marL="742950" lvl="1" indent="-285750"/>
            <a:r>
              <a:rPr lang="en-US" sz="2000" dirty="0"/>
              <a:t>ASACUSA, ALPHA, AEGIS, BASE, GBAR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4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32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38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 Luminosity: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Bunch intensity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Transverse beam size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Beam size at collision points (optics functions)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Crossing angle 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Machine availability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51">
            <a:extLst>
              <a:ext uri="{FF2B5EF4-FFF2-40B4-BE49-F238E27FC236}">
                <a16:creationId xmlns:a16="http://schemas.microsoft.com/office/drawing/2014/main" id="{2B9659B1-6F05-524E-8614-F8053A3D8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2" y="2729764"/>
            <a:ext cx="5111318" cy="347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Equation" r:id="rId4" imgW="2489200" imgH="508000" progId="Equation.3">
                  <p:embed/>
                </p:oleObj>
              </mc:Choice>
              <mc:Fallback>
                <p:oleObj name="Equation" r:id="rId4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H</a:t>
            </a:r>
            <a:r>
              <a:rPr lang="en-US" sz="2000" b="0" baseline="30000" dirty="0"/>
              <a:t>-</a:t>
            </a:r>
            <a:r>
              <a:rPr lang="en-US" sz="2000" b="0" dirty="0"/>
              <a:t> ion source at 95 keV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Accelerates beam up to 160 MeV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The chopping scheme allows removing some of the </a:t>
            </a:r>
            <a:r>
              <a:rPr lang="en-US" sz="2000" b="0" dirty="0" err="1"/>
              <a:t>Linac</a:t>
            </a:r>
            <a:r>
              <a:rPr lang="en-US" sz="2000" b="0" dirty="0"/>
              <a:t> bunches to make the beam fit into the PS Booster RF buckets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Pulse rate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6D8E9C-2EF2-3A45-9B58-EFCF8F64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883" y="4199218"/>
            <a:ext cx="7061118" cy="17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64722"/>
            <a:ext cx="4317842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</a:t>
            </a:r>
            <a:r>
              <a:rPr lang="en-US" sz="2000" b="0" baseline="30000" dirty="0"/>
              <a:t>st</a:t>
            </a:r>
            <a:r>
              <a:rPr lang="en-US" sz="2000" b="0" dirty="0"/>
              <a:t> Synchrotron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Proton energy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Can cycle every 1.2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Each ring will inject over multi-turns, using charge exchange injection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291" y="3667728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The oldest operating synchrotron at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Circumference of 628m</a:t>
            </a:r>
          </a:p>
          <a:p>
            <a:pPr marL="742950" lvl="1" indent="-285750"/>
            <a:r>
              <a:rPr lang="en-US" sz="1600" dirty="0"/>
              <a:t>4 x PSB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Increases proton energy from 2 GeV to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Cycle length ranges from 1.2s to 3.6s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Many RF systems allow for complex </a:t>
            </a:r>
            <a:r>
              <a:rPr lang="en-US" sz="1600"/>
              <a:t>RF gymnastics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Various types of extractions:</a:t>
            </a:r>
          </a:p>
          <a:p>
            <a:pPr marL="742950" lvl="1" indent="-285750"/>
            <a:r>
              <a:rPr lang="en-US" sz="1600" dirty="0"/>
              <a:t>Fast extraction</a:t>
            </a:r>
          </a:p>
          <a:p>
            <a:pPr marL="742950" lvl="1" indent="-285750"/>
            <a:r>
              <a:rPr lang="en-US" sz="1600" dirty="0"/>
              <a:t>Multi-turn extraction (MTE)</a:t>
            </a:r>
          </a:p>
          <a:p>
            <a:pPr marL="742950" lvl="1" indent="-285750"/>
            <a:r>
              <a:rPr lang="en-US" sz="1600" dirty="0"/>
              <a:t>Slow extraction </a:t>
            </a:r>
          </a:p>
          <a:p>
            <a:endParaRPr lang="en-GB" sz="16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13.07.2021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4" y="1385116"/>
            <a:ext cx="6590167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The first synchrotron in the chain at ~30m under ground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Circumference of 6.9 km</a:t>
            </a:r>
          </a:p>
          <a:p>
            <a:pPr marL="742950" lvl="1" indent="-285750"/>
            <a:r>
              <a:rPr lang="en-US" sz="2000" dirty="0"/>
              <a:t>11 x PS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Increases proton beam energy up to 450 GeV with up to ~5x10</a:t>
            </a:r>
            <a:r>
              <a:rPr lang="en-US" sz="2400" baseline="30000" dirty="0"/>
              <a:t>13</a:t>
            </a:r>
            <a:r>
              <a:rPr lang="en-US" sz="2400" dirty="0"/>
              <a:t> protons per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slow extracted beam to the North Area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fast extracted beam to LHC, AWAKE and </a:t>
            </a:r>
            <a:r>
              <a:rPr lang="en-US" sz="2400" dirty="0" err="1"/>
              <a:t>HiRadMat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1092</Words>
  <Application>Microsoft Macintosh PowerPoint</Application>
  <PresentationFormat>Widescreen</PresentationFormat>
  <Paragraphs>331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CERN's accelerator complex Connecting the dots…</vt:lpstr>
      <vt:lpstr>Content</vt:lpstr>
      <vt:lpstr>Content</vt:lpstr>
      <vt:lpstr>The CERN Accelerator Complex</vt:lpstr>
      <vt:lpstr>PowerPoint Presentation</vt:lpstr>
      <vt:lpstr>PowerPoint Presentation</vt:lpstr>
      <vt:lpstr>The CERN Accelerator Complex</vt:lpstr>
      <vt:lpstr>PS</vt:lpstr>
      <vt:lpstr>SPS</vt:lpstr>
      <vt:lpstr>The CERN Accelerator Complex</vt:lpstr>
      <vt:lpstr>LHC</vt:lpstr>
      <vt:lpstr>PowerPoint Presentation</vt:lpstr>
      <vt:lpstr>Content</vt:lpstr>
      <vt:lpstr>The LHC Cycle</vt:lpstr>
      <vt:lpstr>Filling the LHC &amp; Satisfying Fixed Target users</vt:lpstr>
      <vt:lpstr>Content</vt:lpstr>
      <vt:lpstr>The LEIR Accelerator as Example</vt:lpstr>
      <vt:lpstr>Make Particles Circulate</vt:lpstr>
      <vt:lpstr>Deviating Charged Particles</vt:lpstr>
      <vt:lpstr>Oscillatory Motion in the Horizontal Plane</vt:lpstr>
      <vt:lpstr>Oscillatory Motion in the Vertical Plane</vt:lpstr>
      <vt:lpstr>Focusing Particle Beams, a bit like a lens</vt:lpstr>
      <vt:lpstr>Focusing Particle Beams in LEIR</vt:lpstr>
      <vt:lpstr>Accelerating Particles, Using Electrical Fields</vt:lpstr>
      <vt:lpstr>Radio Frequency Cavity</vt:lpstr>
      <vt:lpstr>….and quite some more…</vt:lpstr>
      <vt:lpstr>PowerPoint Presentation</vt:lpstr>
      <vt:lpstr>ISOLDE / HIE-ISOLDE</vt:lpstr>
      <vt:lpstr>AD-ELENA</vt:lpstr>
      <vt:lpstr>LHC: Luminosity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46</cp:revision>
  <dcterms:created xsi:type="dcterms:W3CDTF">2021-05-17T19:21:29Z</dcterms:created>
  <dcterms:modified xsi:type="dcterms:W3CDTF">2021-07-13T10:28:00Z</dcterms:modified>
</cp:coreProperties>
</file>