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99"/>
    <p:restoredTop sz="91743"/>
  </p:normalViewPr>
  <p:slideViewPr>
    <p:cSldViewPr>
      <p:cViewPr>
        <p:scale>
          <a:sx n="122" d="100"/>
          <a:sy n="122" d="100"/>
        </p:scale>
        <p:origin x="440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5/15/21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navigate your start-up journey beyond CERN </a:t>
            </a:r>
            <a:endParaRPr lang="en-US" dirty="0" smtClean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 smtClean="0"/>
              <a:t>9 Business Incubation </a:t>
            </a:r>
            <a:r>
              <a:rPr lang="en-US" sz="1200" b="0" dirty="0" err="1" smtClean="0"/>
              <a:t>Centres</a:t>
            </a:r>
            <a:r>
              <a:rPr lang="en-US" sz="1200" b="0" dirty="0" smtClean="0"/>
              <a:t> (BICs) in CERN Member States 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6 start-ups accepted into BICs in 2020</a:t>
            </a:r>
            <a:endParaRPr lang="en-US" dirty="0" smtClean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Entrepreneurship training </a:t>
            </a:r>
            <a:r>
              <a:rPr lang="en-US" sz="1200" b="0" dirty="0" err="1" smtClean="0"/>
              <a:t>programmes</a:t>
            </a:r>
            <a:endParaRPr lang="en-US" dirty="0" smtClean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 smtClean="0"/>
              <a:t>train </a:t>
            </a:r>
            <a:r>
              <a:rPr lang="en-GB" sz="1200" b="0" dirty="0"/>
              <a:t>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</a:t>
            </a:r>
            <a:r>
              <a:rPr lang="en-US" b="0" dirty="0" smtClean="0"/>
              <a:t>group</a:t>
            </a:r>
            <a:r>
              <a:rPr lang="en-US" b="0" baseline="0" dirty="0" smtClean="0"/>
              <a:t> e.g. </a:t>
            </a:r>
            <a:r>
              <a:rPr lang="en-US" b="0" dirty="0" smtClean="0"/>
              <a:t>'Finding </a:t>
            </a:r>
            <a:r>
              <a:rPr lang="en-US" b="0" dirty="0"/>
              <a:t>Happiness in Patent Information Databases',  'Introduction to Knowledge Transfer Tools' , 'Drafting Clearer Contracts</a:t>
            </a:r>
            <a:r>
              <a:rPr lang="en-US" b="0" dirty="0" smtClean="0"/>
              <a:t>'</a:t>
            </a:r>
            <a:endParaRPr lang="en-US" b="0" i="1" dirty="0" smtClean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 smtClean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 smtClean="0"/>
              <a:t>KT and Medical Applications funds for CERN personnel:</a:t>
            </a:r>
            <a:r>
              <a:rPr lang="en-US" sz="1200" b="0" dirty="0" smtClean="0"/>
              <a:t> </a:t>
            </a:r>
            <a:endParaRPr lang="en-US" dirty="0" smtClean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100 projects since 2011</a:t>
            </a: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 smtClean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 smtClean="0"/>
              <a:t>L</a:t>
            </a:r>
            <a:r>
              <a:rPr lang="en-US" b="0" dirty="0" smtClean="0"/>
              <a:t>earn </a:t>
            </a:r>
            <a:r>
              <a:rPr lang="en-US" b="0" dirty="0"/>
              <a:t>more about knowledge-transfer </a:t>
            </a:r>
            <a:r>
              <a:rPr lang="en-US" b="0" dirty="0" smtClean="0"/>
              <a:t>by visiting </a:t>
            </a:r>
            <a:r>
              <a:rPr lang="en-US" b="0" dirty="0" err="1" smtClean="0"/>
              <a:t>kt.cern</a:t>
            </a:r>
            <a:r>
              <a:rPr lang="en-US" b="0" dirty="0" smtClean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 smtClean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 </a:t>
            </a: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the Higgs Boson, 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study Standard Model particles and search for physics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</a:t>
            </a:r>
            <a:r>
              <a:rPr lang="en-GB" sz="3600" dirty="0" smtClean="0">
                <a:solidFill>
                  <a:srgbClr val="FCF933"/>
                </a:solidFill>
                <a:latin typeface="Helvetica" pitchFamily="-112" charset="0"/>
              </a:rPr>
              <a:t>LHC</a:t>
            </a:r>
            <a:endParaRPr lang="en-GB" sz="3600" dirty="0">
              <a:solidFill>
                <a:srgbClr val="FCF933"/>
              </a:solidFill>
              <a:latin typeface="Helvetica" pitchFamily="-112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  <a:endParaRPr lang="en-GB" sz="2400" dirty="0">
              <a:solidFill>
                <a:srgbClr val="FFFF00"/>
              </a:solidFill>
              <a:latin typeface="Helvetica" pitchFamily="-11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334431"/>
            <a:ext cx="4212669" cy="1463367"/>
            <a:chOff x="7280564" y="5334431"/>
            <a:chExt cx="4212669" cy="1463367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1" y="5334431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384812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</a:rPr>
                <a:t>New! Approved in March 2021</a:t>
              </a:r>
              <a:endParaRPr lang="en-GB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/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2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Run2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2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US" sz="22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Preparing for Run3 2022-2024: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-14 </a:t>
            </a:r>
            <a:r>
              <a:rPr lang="en-US" sz="22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(to be determined)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2037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CERN is not </a:t>
            </a:r>
            <a:r>
              <a:rPr lang="en-US" sz="3600" smtClean="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CERN </a:t>
            </a:r>
            <a:r>
              <a:rPr lang="en-GB" dirty="0" err="1" smtClean="0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</a:t>
            </a:r>
            <a:r>
              <a:rPr lang="en-GB" sz="360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23 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Spain, Sweden, Switzerland and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Kingdom 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Estonia, India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Latvia*, Lithuania,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Pakistan,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* Ratification to be completed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Russia, United States of America; JINR,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Commission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Fixed Target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en-US" sz="1600" dirty="0" err="1">
                <a:solidFill>
                  <a:schemeClr val="accent1"/>
                </a:solidFill>
              </a:rPr>
              <a:t>muon</a:t>
            </a:r>
            <a:r>
              <a:rPr lang="en-US" sz="1600" dirty="0">
                <a:solidFill>
                  <a:schemeClr val="accent1"/>
                </a:solidFill>
              </a:rPr>
              <a:t> spin physics, hadron spectroscopy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</a:t>
            </a:r>
            <a:r>
              <a:rPr lang="en-US" sz="1600" dirty="0" smtClean="0">
                <a:solidFill>
                  <a:schemeClr val="accent1"/>
                </a:solidFill>
              </a:rPr>
              <a:t>ray program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π</a:t>
            </a:r>
            <a:r>
              <a:rPr lang="en-US" sz="1600" baseline="30000" dirty="0" smtClean="0">
                <a:solidFill>
                  <a:schemeClr val="accent1"/>
                </a:solidFill>
              </a:rPr>
              <a:t>+</a:t>
            </a:r>
            <a:r>
              <a:rPr lang="en-US" sz="16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</a:t>
            </a:r>
            <a:r>
              <a:rPr lang="en-US" sz="1600" dirty="0" smtClean="0">
                <a:solidFill>
                  <a:schemeClr val="accent1"/>
                </a:solidFill>
              </a:rPr>
              <a:t>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NA65 (</a:t>
            </a:r>
            <a:r>
              <a:rPr lang="en-US" sz="1600" dirty="0" err="1" smtClean="0">
                <a:solidFill>
                  <a:schemeClr val="accent1"/>
                </a:solidFill>
              </a:rPr>
              <a:t>DsTau</a:t>
            </a:r>
            <a:r>
              <a:rPr lang="en-US" sz="1600" dirty="0" smtClean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 production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Example NA62: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</a:t>
            </a:r>
            <a:r>
              <a:rPr lang="en-US" sz="2000" dirty="0" smtClean="0">
                <a:solidFill>
                  <a:srgbClr val="99CCFF"/>
                </a:solidFill>
              </a:rPr>
              <a:t>1 - 400 </a:t>
            </a:r>
            <a:r>
              <a:rPr lang="en-US" sz="2000" dirty="0">
                <a:solidFill>
                  <a:srgbClr val="99CCFF"/>
                </a:solidFill>
              </a:rPr>
              <a:t>GeV range) </a:t>
            </a:r>
            <a:r>
              <a:rPr lang="en-US" sz="2000" dirty="0" smtClean="0">
                <a:solidFill>
                  <a:srgbClr val="99CCFF"/>
                </a:solidFill>
              </a:rPr>
              <a:t>allow precision measurements </a:t>
            </a:r>
            <a:r>
              <a:rPr lang="en-US" sz="2000" dirty="0">
                <a:solidFill>
                  <a:srgbClr val="99CCFF"/>
                </a:solidFill>
              </a:rPr>
              <a:t>and comparison with </a:t>
            </a:r>
            <a:r>
              <a:rPr lang="en-US" sz="2000" dirty="0" smtClean="0">
                <a:solidFill>
                  <a:srgbClr val="99CCFF"/>
                </a:solidFill>
              </a:rPr>
              <a:t>theory. Deviations </a:t>
            </a:r>
            <a:r>
              <a:rPr lang="en-US" sz="2000" dirty="0">
                <a:solidFill>
                  <a:srgbClr val="99CCFF"/>
                </a:solidFill>
              </a:rPr>
              <a:t>can be sign of new physics at higher </a:t>
            </a:r>
            <a:r>
              <a:rPr lang="en-US" sz="2000" dirty="0" smtClean="0">
                <a:solidFill>
                  <a:srgbClr val="99CCFF"/>
                </a:solidFill>
              </a:rPr>
              <a:t>energies.</a:t>
            </a:r>
            <a:endParaRPr lang="en-US" sz="2000" dirty="0">
              <a:solidFill>
                <a:srgbClr val="99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(new 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 smtClean="0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sent from CERN to Gran </a:t>
            </a:r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LBNF/DUNE in the US: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ISOLDE and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Nuclear Physics:  ISOLDE &amp;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1000 </a:t>
            </a:r>
            <a:r>
              <a:rPr lang="en-US" dirty="0">
                <a:solidFill>
                  <a:schemeClr val="accent1"/>
                </a:solidFill>
              </a:rPr>
              <a:t>nuclides of over 75 elements produced, about 50 experiments every </a:t>
            </a:r>
            <a:r>
              <a:rPr lang="en-US" dirty="0" smtClean="0">
                <a:solidFill>
                  <a:schemeClr val="accent1"/>
                </a:solidFill>
              </a:rPr>
              <a:t>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Applications (Medicine, Material Science)</a:t>
            </a:r>
            <a:endParaRPr lang="en-US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molten 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metals 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 and 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molten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salts (U, Ta,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plasma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99CCFF"/>
                </a:solidFill>
              </a:rPr>
              <a:t>nTOF</a:t>
            </a:r>
            <a:r>
              <a:rPr lang="en-US" sz="2000" b="1" dirty="0" smtClean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</a:t>
            </a:r>
            <a:r>
              <a:rPr lang="en-US" dirty="0" smtClean="0">
                <a:solidFill>
                  <a:schemeClr val="accent1"/>
                </a:solidFill>
              </a:rPr>
              <a:t>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Symmetry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 Antimatter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chemeClr val="accent5"/>
                </a:solidFill>
              </a:rPr>
              <a:t>The Antiproton </a:t>
            </a:r>
            <a:r>
              <a:rPr lang="de-AT" dirty="0" err="1" smtClean="0">
                <a:solidFill>
                  <a:schemeClr val="accent5"/>
                </a:solidFill>
              </a:rPr>
              <a:t>Decelerator</a:t>
            </a:r>
            <a:r>
              <a:rPr lang="de-AT" dirty="0" smtClean="0">
                <a:solidFill>
                  <a:schemeClr val="accent5"/>
                </a:solidFill>
              </a:rPr>
              <a:t> (AD):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at 5.3 </a:t>
            </a:r>
            <a:r>
              <a:rPr lang="de-AT" dirty="0" err="1" smtClean="0">
                <a:solidFill>
                  <a:schemeClr val="accent5"/>
                </a:solidFill>
              </a:rPr>
              <a:t>MeV</a:t>
            </a:r>
            <a:endParaRPr lang="de-AT" dirty="0" smtClean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>
                <a:solidFill>
                  <a:schemeClr val="accent5"/>
                </a:solidFill>
              </a:rPr>
              <a:t>ELENA</a:t>
            </a:r>
            <a:endParaRPr lang="de-AT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5"/>
                  </a:solidFill>
                </a:rPr>
                <a:t>ELENA 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smtClean="0">
                  <a:solidFill>
                    <a:schemeClr val="accent5"/>
                  </a:solidFill>
                </a:rPr>
                <a:t>(Extra Low Energy Antiprotons) 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 smtClean="0">
                  <a:solidFill>
                    <a:schemeClr val="accent5"/>
                  </a:solidFill>
                </a:rPr>
                <a:t>keV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7432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409950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5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collision cross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experiment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gravity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experiment</a:t>
            </a:r>
          </a:p>
          <a:p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New experiment under discussion: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ASACUSA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ALPHA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PS East Hall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6553200" y="48006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Environmental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</a:t>
            </a:r>
            <a:r>
              <a:rPr lang="en-US" dirty="0" smtClean="0">
                <a:solidFill>
                  <a:srgbClr val="FF0000"/>
                </a:solidFill>
              </a:rPr>
              <a:t>higher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than </a:t>
            </a:r>
            <a:r>
              <a:rPr lang="en-US" dirty="0">
                <a:solidFill>
                  <a:srgbClr val="FF0000"/>
                </a:solidFill>
              </a:rPr>
              <a:t>expected in </a:t>
            </a:r>
            <a:r>
              <a:rPr lang="en-US" dirty="0" smtClean="0">
                <a:solidFill>
                  <a:srgbClr val="FF0000"/>
                </a:solidFill>
              </a:rPr>
              <a:t>pre-industrial </a:t>
            </a:r>
            <a:r>
              <a:rPr lang="en-US" dirty="0">
                <a:solidFill>
                  <a:srgbClr val="FF0000"/>
                </a:solidFill>
              </a:rPr>
              <a:t>times and influenced by cosmic rays.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</a:rPr>
              <a:t>Result </a:t>
            </a:r>
            <a:r>
              <a:rPr lang="en-US" dirty="0">
                <a:solidFill>
                  <a:srgbClr val="FF0000"/>
                </a:solidFill>
              </a:rPr>
              <a:t>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</a:t>
            </a:r>
            <a: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 smtClean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Study of a 100 km circumference machine</a:t>
            </a:r>
            <a:b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for pp collisions at &gt;100 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and possible first stage 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Physics </a:t>
            </a: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  <a:endParaRPr lang="en-US" sz="2000" kern="0" dirty="0" smtClean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of the CERN accelerator  </a:t>
            </a: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</a:t>
            </a: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      complex </a:t>
            </a:r>
            <a:endParaRPr lang="en-US" sz="2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 12.500 </a:t>
              </a:r>
              <a:r>
                <a:rPr lang="en-US" sz="2000" dirty="0">
                  <a:solidFill>
                    <a:srgbClr val="FF0000"/>
                  </a:solidFill>
                </a:rPr>
                <a:t>Users </a:t>
              </a:r>
              <a:r>
                <a:rPr lang="en-US" sz="2000" dirty="0" smtClean="0">
                  <a:solidFill>
                    <a:srgbClr val="FF0000"/>
                  </a:solidFill>
                </a:rPr>
                <a:t>with 116 nationalities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5/15/21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5/15/21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 smtClean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5/15/21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Summary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 smtClean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 smtClean="0">
                <a:solidFill>
                  <a:srgbClr val="FF0000"/>
                </a:solidFill>
              </a:rPr>
              <a:t>Welcome, to join 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Thank you for your attention 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billion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y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ears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380,000 </a:t>
              </a:r>
              <a:r>
                <a:rPr lang="en-US" smtClean="0">
                  <a:solidFill>
                    <a:srgbClr val="FFFF00"/>
                  </a:solidFill>
                </a:rPr>
                <a:t>years 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>
                  <a:solidFill>
                    <a:srgbClr val="FFFF00"/>
                  </a:solidFill>
                </a:rPr>
                <a:t>Atoms are generated and the universe becomes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</a:t>
              </a:r>
              <a:r>
                <a:rPr lang="en-GB" dirty="0" smtClean="0">
                  <a:solidFill>
                    <a:schemeClr val="accent1"/>
                  </a:solidFill>
                </a:rPr>
                <a:t>at first </a:t>
              </a:r>
              <a:r>
                <a:rPr lang="en-GB" dirty="0">
                  <a:solidFill>
                    <a:schemeClr val="accent1"/>
                  </a:solidFill>
                </a:rPr>
                <a:t>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 smtClean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consist 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 smtClean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FF0000"/>
                </a:solidFill>
              </a:rPr>
              <a:t>Fundamental </a:t>
            </a:r>
            <a:r>
              <a:rPr lang="en-US" sz="2400" kern="0" dirty="0">
                <a:solidFill>
                  <a:srgbClr val="FF0000"/>
                </a:solidFill>
              </a:rPr>
              <a:t>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</a:t>
            </a:r>
            <a:r>
              <a:rPr lang="en-US" sz="2000" kern="0" dirty="0" smtClean="0">
                <a:solidFill>
                  <a:schemeClr val="bg1"/>
                </a:solidFill>
              </a:rPr>
              <a:t>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</a:t>
            </a:r>
            <a:r>
              <a:rPr lang="en-US" sz="2000" kern="0" dirty="0" smtClean="0">
                <a:solidFill>
                  <a:srgbClr val="FF0000"/>
                </a:solidFill>
              </a:rPr>
              <a:t>Boson</a:t>
            </a:r>
            <a:r>
              <a:rPr lang="en-US" sz="2000" kern="0" dirty="0" smtClean="0">
                <a:solidFill>
                  <a:schemeClr val="bg1"/>
                </a:solidFill>
              </a:rPr>
              <a:t> (spin 0), gives </a:t>
            </a:r>
            <a:r>
              <a:rPr lang="en-US" sz="2000" kern="0" dirty="0">
                <a:solidFill>
                  <a:schemeClr val="bg1"/>
                </a:solidFill>
              </a:rPr>
              <a:t>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 smtClean="0">
                <a:solidFill>
                  <a:schemeClr val="bg1"/>
                </a:solidFill>
              </a:rPr>
              <a:t>Plus antimatter </a:t>
            </a:r>
            <a:r>
              <a:rPr lang="en-US" sz="2000" kern="0" dirty="0">
                <a:solidFill>
                  <a:schemeClr val="bg1"/>
                </a:solidFill>
              </a:rPr>
              <a:t>partners of each </a:t>
            </a:r>
            <a:r>
              <a:rPr lang="en-US" sz="2000" kern="0" dirty="0" smtClean="0">
                <a:solidFill>
                  <a:schemeClr val="bg1"/>
                </a:solidFill>
              </a:rPr>
              <a:t>particle.</a:t>
            </a: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FFFF00"/>
                </a:solidFill>
              </a:rPr>
              <a:t>What </a:t>
            </a:r>
            <a:r>
              <a:rPr lang="en-US" sz="3600" kern="0" smtClea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 smtClean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</a:t>
            </a:r>
            <a:r>
              <a:rPr lang="en-US" sz="2000" kern="0" dirty="0" smtClean="0">
                <a:solidFill>
                  <a:schemeClr val="bg1"/>
                </a:solidFill>
              </a:rPr>
              <a:t>not </a:t>
            </a:r>
            <a:r>
              <a:rPr lang="en-US" sz="2000" kern="0" dirty="0">
                <a:solidFill>
                  <a:schemeClr val="bg1"/>
                </a:solidFill>
              </a:rPr>
              <a:t>explained:  need new particles</a:t>
            </a:r>
            <a:r>
              <a:rPr lang="en-US" sz="2000" kern="0" dirty="0" smtClean="0">
                <a:solidFill>
                  <a:schemeClr val="bg1"/>
                </a:solidFill>
              </a:rPr>
              <a:t>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  <a:endParaRPr lang="en-US" sz="2000" kern="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en-US" sz="1000" kern="0" dirty="0" smtClean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</a:t>
            </a:r>
            <a:r>
              <a:rPr lang="en-GB" sz="2000" dirty="0" smtClean="0">
                <a:solidFill>
                  <a:schemeClr val="accent5"/>
                </a:solidFill>
              </a:rPr>
              <a:t>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 smtClean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 smtClean="0">
                <a:solidFill>
                  <a:srgbClr val="99CCFF"/>
                </a:solidFill>
              </a:rPr>
              <a:t>Still a lot to explore, to measure and to collect Nobel prizes!</a:t>
            </a:r>
            <a:endParaRPr lang="en-GB" sz="2000" dirty="0">
              <a:solidFill>
                <a:srgbClr val="99CC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10797</TotalTime>
  <Words>1786</Words>
  <Application>Microsoft Macintosh PowerPoint</Application>
  <PresentationFormat>Widescreen</PresentationFormat>
  <Paragraphs>298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Arial Hebrew</vt:lpstr>
      <vt:lpstr>Calibri</vt:lpstr>
      <vt:lpstr>Helvetica</vt:lpstr>
      <vt:lpstr>Helvetica Neue</vt:lpstr>
      <vt:lpstr>Monotype Sorts</vt:lpstr>
      <vt:lpstr>ＭＳ Ｐゴシック</vt:lpstr>
      <vt:lpstr>Symbol</vt:lpstr>
      <vt:lpstr>Tahoma</vt:lpstr>
      <vt:lpstr>TheSans 6-SemiBold</vt:lpstr>
      <vt:lpstr>Times New Roman</vt:lpstr>
      <vt:lpstr>Times New Roman Antimatter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(new 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Manfred Krammer</cp:lastModifiedBy>
  <cp:revision>385</cp:revision>
  <cp:lastPrinted>2011-05-16T11:08:40Z</cp:lastPrinted>
  <dcterms:created xsi:type="dcterms:W3CDTF">2014-11-24T13:35:18Z</dcterms:created>
  <dcterms:modified xsi:type="dcterms:W3CDTF">2021-05-15T07:21:19Z</dcterms:modified>
</cp:coreProperties>
</file>