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10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311" r:id="rId19"/>
    <p:sldId id="271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2" r:id="rId31"/>
    <p:sldId id="313" r:id="rId32"/>
    <p:sldId id="314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76"/>
    <p:restoredTop sz="91743"/>
  </p:normalViewPr>
  <p:slideViewPr>
    <p:cSldViewPr>
      <p:cViewPr varScale="1">
        <p:scale>
          <a:sx n="146" d="100"/>
          <a:sy n="146" d="100"/>
        </p:scale>
        <p:origin x="200" y="5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11/16/21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kt@cern.ch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52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25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navigate your start-up journey beyond CERN </a:t>
            </a:r>
            <a:endParaRPr lang="en-US" dirty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9 Business Incubation </a:t>
            </a:r>
            <a:r>
              <a:rPr lang="en-US" sz="1200" b="0" dirty="0" err="1"/>
              <a:t>Centres</a:t>
            </a:r>
            <a:r>
              <a:rPr lang="en-US" sz="1200" b="0" dirty="0"/>
              <a:t> (BICs) in CERN Member States 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6 start-ups accepted into BICs in 2020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Entrepreneurship training </a:t>
            </a:r>
            <a:r>
              <a:rPr lang="en-US" sz="1200" b="0" dirty="0" err="1"/>
              <a:t>programmes</a:t>
            </a:r>
            <a:endParaRPr lang="en-US"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train 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group</a:t>
            </a:r>
            <a:r>
              <a:rPr lang="en-US" b="0" baseline="0" dirty="0"/>
              <a:t> e.g. </a:t>
            </a:r>
            <a:r>
              <a:rPr lang="en-US" b="0" dirty="0"/>
              <a:t>'Finding Happiness in Patent Information Databases',  'Introduction to Knowledge Transfer Tools' , 'Drafting Clearer Contracts'</a:t>
            </a:r>
            <a:endParaRPr lang="en-US" b="0" i="1" dirty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/>
              <a:t>KT and Medical Applications funds for CERN personnel:</a:t>
            </a:r>
            <a:r>
              <a:rPr lang="en-US" sz="1200" b="0" dirty="0"/>
              <a:t> </a:t>
            </a:r>
            <a:endParaRPr lang="en-US" dirty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100 projects since 2011</a:t>
            </a: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L</a:t>
            </a:r>
            <a:r>
              <a:rPr lang="en-US" b="0" dirty="0"/>
              <a:t>earn more about knowledge-transfer by visiting </a:t>
            </a:r>
            <a:r>
              <a:rPr lang="en-US" b="0" dirty="0" err="1"/>
              <a:t>kt.cern</a:t>
            </a:r>
            <a:r>
              <a:rPr lang="en-US" b="0" dirty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54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11/16/21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10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11/16/21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2162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1.png"/><Relationship Id="rId5" Type="http://schemas.openxmlformats.org/officeDocument/2006/relationships/image" Target="../media/image70.jpg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2.png"/><Relationship Id="rId7" Type="http://schemas.openxmlformats.org/officeDocument/2006/relationships/hyperlink" Target="https://kt.cern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kt@cern.ch" TargetMode="External"/><Relationship Id="rId5" Type="http://schemas.openxmlformats.org/officeDocument/2006/relationships/image" Target="../media/image74.jpg"/><Relationship Id="rId4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fr" sz="3600" dirty="0">
                <a:solidFill>
                  <a:schemeClr val="accent1"/>
                </a:solidFill>
              </a:rPr>
              <a:t>Le programme scientifique du CERN 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/>
            <a:r>
              <a:rPr lang="fr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d'horizon du Laboratoire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3405187"/>
            <a:ext cx="10405413" cy="1143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est le </a:t>
            </a:r>
            <a:r>
              <a:rPr lang="fr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plus grand</a:t>
            </a:r>
            <a:r>
              <a:rPr lang="fr" sz="2000" dirty="0">
                <a:solidFill>
                  <a:srgbClr val="FFFF00"/>
                </a:solidFill>
              </a:rPr>
              <a:t> laboratoire de recherche en physique des particules du monde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exploite l’accélérateur de la plus haute énergie du monde (le LHC)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a un programme scientifique très vaste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" sz="2400" kern="0" dirty="0">
                <a:solidFill>
                  <a:srgbClr val="92D050"/>
                </a:solidFill>
              </a:rPr>
              <a:t>Département de physique expérimentale (EP)</a:t>
            </a:r>
            <a:r>
              <a:rPr lang="en-US" sz="2400" kern="0" dirty="0">
                <a:solidFill>
                  <a:srgbClr val="92D050"/>
                </a:solidFill>
                <a:latin typeface="+mn-lt"/>
              </a:rPr>
              <a:t>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31051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La recherche en physique des particules a besoin: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427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théories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95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6045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d'expériences et d'informatique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830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d'accélérateurs et d’ingénierie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288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258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8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643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1600" dirty="0">
                <a:solidFill>
                  <a:srgbClr val="FFFF00"/>
                </a:solidFill>
              </a:rPr>
              <a:t>de personnes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5900" y="118532"/>
            <a:ext cx="8229600" cy="762000"/>
          </a:xfrm>
        </p:spPr>
        <p:txBody>
          <a:bodyPr/>
          <a:lstStyle/>
          <a:p>
            <a:r>
              <a:rPr lang="fr">
                <a:solidFill>
                  <a:srgbClr val="0070C0"/>
                </a:solidFill>
              </a:rPr>
              <a:t>Les accélérateurs du CERN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5D2A1F2-D2B2-4D4E-BD63-38E63BA5F425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4FBD1B3-360C-0C4E-A983-E26AC64A4DCF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8980D7F-37C4-3544-A5A3-585771BB1166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Le Grand collisionneur de hadrons</a:t>
            </a:r>
            <a:endParaRPr lang="fr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fr" sz="2000" dirty="0">
                <a:solidFill>
                  <a:srgbClr val="FFFFFF"/>
                </a:solidFill>
                <a:latin typeface="Helvetica" pitchFamily="-112" charset="0"/>
              </a:rPr>
              <a:t>Recherche du boson de </a:t>
            </a:r>
            <a:r>
              <a:rPr lang="fr" sz="2000" dirty="0" err="1">
                <a:solidFill>
                  <a:srgbClr val="FFFFFF"/>
                </a:solidFill>
                <a:latin typeface="Helvetica" pitchFamily="-112" charset="0"/>
              </a:rPr>
              <a:t>Higgs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,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étudier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les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particules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 et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rechercher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une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physique au-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delà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3800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Faser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SND@LHC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400800" y="5334431"/>
            <a:ext cx="4423776" cy="1463367"/>
            <a:chOff x="6616433" y="5334431"/>
            <a:chExt cx="4423776" cy="1463367"/>
          </a:xfrm>
        </p:grpSpPr>
        <p:sp>
          <p:nvSpPr>
            <p:cNvPr id="15" name="Oval 14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6616433" y="5334431"/>
              <a:ext cx="4343400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30888" y="5403011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>
                  <a:solidFill>
                    <a:srgbClr val="FF0000"/>
                  </a:solidFill>
                </a:rPr>
                <a:t>en</a:t>
              </a:r>
              <a:r>
                <a:rPr lang="en-GB" sz="2000" b="1" dirty="0">
                  <a:solidFill>
                    <a:srgbClr val="FF0000"/>
                  </a:solidFill>
                </a:rPr>
                <a:t> mars 2021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4071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Quatre grandes expériences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Dédié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à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la physique des 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lourds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mois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/ an collisions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Pb-Pb</a:t>
            </a:r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2132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Dédié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à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la physique des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saveurs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(quarks b et c)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Expériences auprès du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3" y="767190"/>
            <a:ext cx="10588153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Superbes performances du LHC, des expériences et de la Grille de calcul:</a:t>
            </a:r>
            <a:endParaRPr lang="en-US" sz="20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1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</a:t>
            </a:r>
            <a:r>
              <a:rPr lang="en-US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2011-2012 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	</a:t>
            </a: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2, 2015-2018: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La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paration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pour  Exploitation 3, 2022-2024: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13.6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Opération du LHC approuvé jusqu'en 2037</a:t>
            </a:r>
            <a:endParaRPr lang="en-GB" sz="2000" kern="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4" name="Picture 23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5" name="Picture 24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5" name="Picture 14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12429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fr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4625"/>
            <a:ext cx="9753600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Juillet 2012: « ATLAS et CMS observent une nouvelle particule aux caractéristiques compatibles avec celles du boson de </a:t>
            </a:r>
            <a:r>
              <a:rPr lang="fr" sz="2400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Higgs</a:t>
            </a:r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 »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667000"/>
            <a:ext cx="9067800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Le CERN </a:t>
            </a:r>
            <a:r>
              <a:rPr lang="en-US" sz="3600" dirty="0" err="1">
                <a:solidFill>
                  <a:srgbClr val="FFFF00"/>
                </a:solidFill>
              </a:rPr>
              <a:t>n’est</a:t>
            </a:r>
            <a:r>
              <a:rPr lang="en-US" sz="3600" dirty="0">
                <a:solidFill>
                  <a:srgbClr val="FFFF00"/>
                </a:solidFill>
              </a:rPr>
              <a:t> pas </a:t>
            </a:r>
            <a:r>
              <a:rPr lang="en-US" sz="3600" dirty="0" err="1">
                <a:solidFill>
                  <a:srgbClr val="FFFF00"/>
                </a:solidFill>
              </a:rPr>
              <a:t>seulement</a:t>
            </a:r>
            <a:r>
              <a:rPr lang="en-US" sz="3600" dirty="0">
                <a:solidFill>
                  <a:srgbClr val="FFFF00"/>
                </a:solidFill>
              </a:rPr>
              <a:t> le LHC !</a:t>
            </a:r>
          </a:p>
        </p:txBody>
      </p:sp>
    </p:spTree>
    <p:extLst>
      <p:ext uri="{BB962C8B-B14F-4D97-AF65-F5344CB8AC3E}">
        <p14:creationId xmlns:p14="http://schemas.microsoft.com/office/powerpoint/2010/main" val="352367327"/>
      </p:ext>
    </p:extLst>
  </p:cSld>
  <p:clrMapOvr>
    <a:masterClrMapping/>
  </p:clrMapOvr>
  <p:transition advClick="0" advTm="4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64068"/>
            <a:ext cx="9982200" cy="762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L</a:t>
            </a:r>
            <a:r>
              <a:rPr lang="fr" sz="3200" dirty="0">
                <a:solidFill>
                  <a:srgbClr val="FFFF00"/>
                </a:solidFill>
              </a:rPr>
              <a:t>e SPS: un injecteur pour le LHC et un accélérateur pour les expériences de la zone Nord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CA18B5-31A7-8A4D-AC14-D69EAA509196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EFC7305-AF3C-754C-8649-914703CA9ACE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E8BEFC2-8537-4348-B560-9CFDB1EADB4C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" y="0"/>
            <a:ext cx="1036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Le CERN a été fondé en 1954: 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États européens</a:t>
            </a:r>
          </a:p>
          <a:p>
            <a:pPr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</a:t>
            </a:r>
            <a:r>
              <a:rPr lang="fr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« La science au service de la paix »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>
              <a:defRPr/>
            </a:pP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Aujourd’hui: 2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3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États membres</a:t>
            </a:r>
            <a:endParaRPr lang="fr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657600"/>
            <a:ext cx="8326628" cy="32004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membres: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l’Allemagne, l'Autriche, la Belgique, la Bulgarie, le Danemark, l'Espagne, la Finlande, la France, la Grèce, la Hongrie, Israël, l'Italie, 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Norvège, les Pays-Bas, la Pologne, le Portugal, la Roumanie,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Slovaquie, la République tchèque, le Royaume-Uni, la Suède et la Suisse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associés: </a:t>
            </a: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GB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Croatie</a:t>
            </a: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C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hypre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L’Estonie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l'Inde, 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Lettonie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    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Lithuanie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le Pakistan, 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Turquie, l'Ukraine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Observateurs auprès du Conseil: 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les États-Unis d’Amérique, la Fédération de Russie, le Japon, la Commission européenne, le JINR et l’UNESCO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59436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8" indent="-128588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membres du personnel titulaires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autres membres du personnel rémunérés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utilisateurs scientifiques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Programme de physique avec cibles fixes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657600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136" y="1843860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</a:t>
            </a:r>
            <a:r>
              <a:rPr lang="en-US" sz="2000" dirty="0" err="1">
                <a:solidFill>
                  <a:srgbClr val="99CCFF"/>
                </a:solidFill>
              </a:rPr>
              <a:t>expériences</a:t>
            </a:r>
            <a:r>
              <a:rPr lang="en-US" sz="2000" dirty="0">
                <a:solidFill>
                  <a:srgbClr val="99CCFF"/>
                </a:solidFill>
              </a:rPr>
              <a:t> </a:t>
            </a:r>
            <a:r>
              <a:rPr lang="en-US" sz="2000" dirty="0" err="1">
                <a:solidFill>
                  <a:srgbClr val="99CCFF"/>
                </a:solidFill>
              </a:rPr>
              <a:t>approuvées</a:t>
            </a:r>
            <a:r>
              <a:rPr lang="en-US" sz="2000" dirty="0">
                <a:solidFill>
                  <a:srgbClr val="99CCFF"/>
                </a:solidFill>
              </a:rPr>
              <a:t>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fr" sz="1600" dirty="0">
                <a:solidFill>
                  <a:schemeClr val="accent1"/>
                </a:solidFill>
              </a:rPr>
              <a:t>physique sur le spin des muons, spectroscopie hadronique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</a:t>
            </a:r>
            <a:r>
              <a:rPr lang="fr" sz="1600" dirty="0">
                <a:solidFill>
                  <a:schemeClr val="accent1"/>
                </a:solidFill>
              </a:rPr>
              <a:t>interaction forte, plasma quarks-gluons, neutrinos et programme sur les rayons cosmiques 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</a:t>
            </a:r>
            <a:r>
              <a:rPr lang="fr" sz="1600" dirty="0">
                <a:solidFill>
                  <a:schemeClr val="accent1"/>
                </a:solidFill>
              </a:rPr>
              <a:t>désintégrations rares du </a:t>
            </a:r>
            <a:r>
              <a:rPr lang="en-US" sz="1600" dirty="0">
                <a:solidFill>
                  <a:schemeClr val="accent1"/>
                </a:solidFill>
              </a:rPr>
              <a:t>K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</a:t>
            </a:r>
            <a:r>
              <a:rPr lang="fr" sz="1600" dirty="0">
                <a:solidFill>
                  <a:schemeClr val="accent1"/>
                </a:solidFill>
              </a:rPr>
              <a:t>processus électromagnétiques dans les champs cristallins élevés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</a:t>
            </a:r>
            <a:r>
              <a:rPr lang="fr" sz="1600" dirty="0">
                <a:solidFill>
                  <a:schemeClr val="accent1"/>
                </a:solidFill>
              </a:rPr>
              <a:t>recherche de secteurs sombres dans les événements présentant de l'énergie manquante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NA65 (</a:t>
            </a:r>
            <a:r>
              <a:rPr lang="en-US" sz="1600" dirty="0" err="1">
                <a:solidFill>
                  <a:schemeClr val="accent1"/>
                </a:solidFill>
              </a:rPr>
              <a:t>DsTau</a:t>
            </a:r>
            <a:r>
              <a:rPr lang="en-US" sz="1600" dirty="0">
                <a:solidFill>
                  <a:schemeClr val="accent1"/>
                </a:solidFill>
              </a:rPr>
              <a:t>): </a:t>
            </a:r>
            <a:r>
              <a:rPr lang="en-US" sz="1600" dirty="0" err="1">
                <a:solidFill>
                  <a:schemeClr val="accent1"/>
                </a:solidFill>
              </a:rPr>
              <a:t>étude</a:t>
            </a:r>
            <a:r>
              <a:rPr lang="en-US" sz="1600" dirty="0">
                <a:solidFill>
                  <a:schemeClr val="accent1"/>
                </a:solidFill>
              </a:rPr>
              <a:t> de la production de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9589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Par </a:t>
            </a:r>
            <a:r>
              <a:rPr lang="en-GB" dirty="0" err="1">
                <a:solidFill>
                  <a:schemeClr val="accent5"/>
                </a:solidFill>
              </a:rPr>
              <a:t>exemple</a:t>
            </a:r>
            <a:r>
              <a:rPr lang="en-GB" dirty="0">
                <a:solidFill>
                  <a:schemeClr val="accent5"/>
                </a:solidFill>
              </a:rPr>
              <a:t>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16523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875623"/>
            <a:ext cx="1104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Les expériences à plus faible énergie auprès du PS ou du SPS (dans la gamme 1-</a:t>
            </a:r>
            <a:r>
              <a:rPr lang="en-US" sz="2000" dirty="0">
                <a:solidFill>
                  <a:srgbClr val="99CCFF"/>
                </a:solidFill>
              </a:rPr>
              <a:t>4</a:t>
            </a:r>
            <a:r>
              <a:rPr lang="fr" sz="2000" dirty="0">
                <a:solidFill>
                  <a:srgbClr val="99CCFF"/>
                </a:solidFill>
              </a:rPr>
              <a:t>00 </a:t>
            </a:r>
            <a:r>
              <a:rPr lang="fr" sz="2000" dirty="0" err="1">
                <a:solidFill>
                  <a:srgbClr val="99CCFF"/>
                </a:solidFill>
              </a:rPr>
              <a:t>GeV</a:t>
            </a:r>
            <a:r>
              <a:rPr lang="fr" sz="2000" dirty="0">
                <a:solidFill>
                  <a:srgbClr val="99CCFF"/>
                </a:solidFill>
              </a:rPr>
              <a:t>) </a:t>
            </a:r>
            <a:br>
              <a:rPr lang="fr" sz="2000" dirty="0">
                <a:solidFill>
                  <a:srgbClr val="99CCFF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permettent des mesures de précision et des comparaisons avec la théorie</a:t>
            </a:r>
            <a:br>
              <a:rPr lang="fr" sz="2000" dirty="0">
                <a:solidFill>
                  <a:schemeClr val="accent1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Les écarts peuvent être le signe d'une nouvelle physique à des énergies plus élevées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0" y="251838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34" y="152400"/>
            <a:ext cx="10972800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Plateforme neutrino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fr" sz="2400" dirty="0">
                <a:solidFill>
                  <a:srgbClr val="FFFF00"/>
                </a:solidFill>
              </a:rPr>
              <a:t>(extension de la zone Nord)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940" y="930782"/>
            <a:ext cx="1143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1"/>
                </a:solidFill>
                <a:ea typeface="Arial" charset="0"/>
                <a:cs typeface="Arial" charset="0"/>
              </a:rPr>
              <a:t>Tout comme les quarks ont des couleurs, les neutrinos ont différentes saveurs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fr" dirty="0">
                <a:solidFill>
                  <a:srgbClr val="FF0000"/>
                </a:solidFill>
                <a:ea typeface="Arial" charset="0"/>
                <a:cs typeface="Arial" charset="0"/>
              </a:rPr>
              <a:t> et leur saveur varie 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Elle a été étudiée avec des faisceaux de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envoyés depuis le CERN jusqu’au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Gran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, en Italie (CNGS). 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La plateforme neutrino fonctionne comme une zone de test, avec des faisceaux chargés destinés à des détecteurs de neutrinos (par ex. pour la R&amp;D sur de grands détecteurs à argon liquide).</a:t>
            </a: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Les expériences auront lieu aux États-Unis et au Japon.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87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</a:t>
            </a:r>
            <a:r>
              <a:rPr lang="fr" dirty="0">
                <a:solidFill>
                  <a:schemeClr val="accent5"/>
                </a:solidFill>
              </a:rPr>
              <a:t>aux États-Unis </a:t>
            </a:r>
            <a:r>
              <a:rPr lang="en-US" dirty="0">
                <a:solidFill>
                  <a:schemeClr val="accent5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et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95871A-3680-854D-9564-928D1428F11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A5B04EE-F475-D14B-9092-4C2EEC4D28DF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3C1D7A-56CE-1346-BCDD-29AC6B13498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6488"/>
            <a:ext cx="10194131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Physique nucléaire: ISOLDE et </a:t>
            </a:r>
            <a:r>
              <a:rPr lang="fr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335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</a:t>
            </a:r>
            <a:r>
              <a:rPr lang="fr" sz="2000" b="1" dirty="0">
                <a:solidFill>
                  <a:srgbClr val="99CCFF"/>
                </a:solidFill>
              </a:rPr>
              <a:t>faisceaux d’ions radioactifs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1000 </a:t>
            </a:r>
            <a:r>
              <a:rPr lang="fr" dirty="0">
                <a:solidFill>
                  <a:schemeClr val="accent1"/>
                </a:solidFill>
              </a:rPr>
              <a:t>nucléides de plus de 75 éléments produits, environ 50 expériences chaque année</a:t>
            </a:r>
            <a:endParaRPr lang="en-US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Physique nucléaire 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Interactions </a:t>
            </a:r>
            <a:r>
              <a:rPr lang="en-US" i="1" dirty="0" err="1">
                <a:solidFill>
                  <a:schemeClr val="accent5"/>
                </a:solidFill>
              </a:rPr>
              <a:t>fondamentales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Astrophysique</a:t>
            </a:r>
            <a:r>
              <a:rPr lang="en-US" i="1" dirty="0">
                <a:solidFill>
                  <a:schemeClr val="accent5"/>
                </a:solidFill>
              </a:rPr>
              <a:t> </a:t>
            </a:r>
            <a:r>
              <a:rPr lang="en-US" i="1" dirty="0" err="1">
                <a:solidFill>
                  <a:schemeClr val="accent5"/>
                </a:solidFill>
              </a:rPr>
              <a:t>nucléaire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L’Application</a:t>
            </a:r>
            <a:r>
              <a:rPr lang="en-US" i="1" dirty="0">
                <a:solidFill>
                  <a:schemeClr val="accent5"/>
                </a:solidFill>
              </a:rPr>
              <a:t> (</a:t>
            </a: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médicales</a:t>
            </a:r>
            <a:r>
              <a:rPr lang="en-US" i="1" dirty="0">
                <a:solidFill>
                  <a:schemeClr val="accent5"/>
                </a:solidFill>
              </a:rPr>
              <a:t>, p</a:t>
            </a:r>
            <a:r>
              <a:rPr lang="fr" i="1" dirty="0" err="1">
                <a:solidFill>
                  <a:schemeClr val="accent5"/>
                </a:solidFill>
              </a:rPr>
              <a:t>hysique</a:t>
            </a:r>
            <a:r>
              <a:rPr lang="fr" i="1" dirty="0">
                <a:solidFill>
                  <a:schemeClr val="accent5"/>
                </a:solidFill>
              </a:rPr>
              <a:t> du solide</a:t>
            </a:r>
            <a:r>
              <a:rPr lang="en-US" i="1" dirty="0">
                <a:solidFill>
                  <a:schemeClr val="accent5"/>
                </a:solidFill>
              </a:rPr>
              <a:t>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3335" y="2717197"/>
            <a:ext cx="62544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Plus de 20 matériaux pour les cibles: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</a:t>
            </a:r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carbures, oxydes, métaux solides, </a:t>
            </a: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   métaux en fusion et sels en fusion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3 types de sources d'ions: surfaces, plasmas, lasers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endParaRPr lang="fr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</a:t>
            </a:r>
            <a:r>
              <a:rPr lang="fr" dirty="0">
                <a:solidFill>
                  <a:schemeClr val="accent1"/>
                </a:solidFill>
                <a:latin typeface="Calibri" panose="020F0502020204030204" pitchFamily="34" charset="0"/>
              </a:rPr>
              <a:t>post-accélération jusqu'à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666" y="4526620"/>
            <a:ext cx="1092146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</a:t>
            </a:r>
            <a:r>
              <a:rPr lang="fr" sz="2000" b="1" dirty="0">
                <a:solidFill>
                  <a:srgbClr val="99CCFF"/>
                </a:solidFill>
              </a:rPr>
              <a:t>expérience sur le temps de 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sz="2000" b="1" dirty="0">
                <a:solidFill>
                  <a:srgbClr val="99CCFF"/>
                </a:solidFill>
              </a:rPr>
              <a:t>	</a:t>
            </a:r>
            <a:r>
              <a:rPr lang="fr" sz="2000" b="1" dirty="0">
                <a:solidFill>
                  <a:srgbClr val="99CCFF"/>
                </a:solidFill>
              </a:rPr>
              <a:t>vol des neutrons</a:t>
            </a:r>
            <a:r>
              <a:rPr lang="en-US" sz="2000" b="1" dirty="0">
                <a:solidFill>
                  <a:srgbClr val="99CCFF"/>
                </a:solidFill>
              </a:rPr>
              <a:t>)</a:t>
            </a:r>
          </a:p>
          <a:p>
            <a:r>
              <a:rPr lang="fr" dirty="0">
                <a:solidFill>
                  <a:schemeClr val="accent1"/>
                </a:solidFill>
              </a:rPr>
              <a:t>Mesure de la section efficace des neutrons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Astrophysique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Physique nucléaire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Applications médicales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Transmutation des déchets nucléaires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152400"/>
            <a:ext cx="14611349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66431"/>
            <a:ext cx="11658600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111750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  <a:ea typeface="Arial" charset="0"/>
                <a:cs typeface="Arial" charset="0"/>
              </a:rPr>
              <a:t>Comparaison matière-antimatière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l’invariance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CPT, la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sym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trie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la plus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fondamentale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 la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th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orie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relativiste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des champs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quantiques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du principle d’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quivalence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faible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en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mesurant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le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comportement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gravitationnel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l’antimati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re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Mesures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syst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type “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antihydrog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ne”: h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antiprotonique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Le d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c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l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err="1">
                <a:solidFill>
                  <a:schemeClr val="accent5"/>
                </a:solidFill>
              </a:rPr>
              <a:t>rateur</a:t>
            </a:r>
            <a:r>
              <a:rPr lang="de-AT" dirty="0">
                <a:solidFill>
                  <a:schemeClr val="accent5"/>
                </a:solidFill>
              </a:rPr>
              <a:t> d‘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</a:t>
            </a:r>
            <a:r>
              <a:rPr lang="fr" dirty="0">
                <a:solidFill>
                  <a:schemeClr val="accent5"/>
                </a:solidFill>
              </a:rPr>
              <a:t>à</a:t>
            </a:r>
            <a:r>
              <a:rPr lang="de-AT" dirty="0">
                <a:solidFill>
                  <a:schemeClr val="accent5"/>
                </a:solidFill>
              </a:rPr>
              <a:t>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260101" cy="2637627"/>
            <a:chOff x="2339366" y="4041898"/>
            <a:chExt cx="9260101" cy="2637627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002058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>
                  <a:solidFill>
                    <a:schemeClr val="accent5"/>
                  </a:solidFill>
                </a:rPr>
                <a:t>En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mettant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en</a:t>
              </a:r>
              <a:r>
                <a:rPr lang="en-GB" dirty="0">
                  <a:solidFill>
                    <a:schemeClr val="accent5"/>
                  </a:solidFill>
                </a:rPr>
                <a:t> service ELENA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Antiprotons </a:t>
              </a:r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tr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s </a:t>
              </a:r>
              <a:r>
                <a:rPr lang="en-GB" dirty="0" err="1">
                  <a:solidFill>
                    <a:schemeClr val="accent5"/>
                  </a:solidFill>
                </a:rPr>
                <a:t>basse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nergie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>
                  <a:solidFill>
                    <a:schemeClr val="accent5"/>
                  </a:solidFill>
                </a:rPr>
                <a:t>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plus </a:t>
              </a:r>
              <a:r>
                <a:rPr lang="en-GB" dirty="0" err="1">
                  <a:solidFill>
                    <a:schemeClr val="accent5"/>
                  </a:solidFill>
                </a:rPr>
                <a:t>grande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efficacit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 de </a:t>
              </a:r>
            </a:p>
            <a:p>
              <a:r>
                <a:rPr lang="en-GB">
                  <a:solidFill>
                    <a:schemeClr val="accent5"/>
                  </a:solidFill>
                </a:rPr>
                <a:t>     pi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geage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 Ex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cution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parall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le </a:t>
              </a:r>
              <a:r>
                <a:rPr lang="en-GB" dirty="0" err="1">
                  <a:solidFill>
                    <a:schemeClr val="accent5"/>
                  </a:solidFill>
                </a:rPr>
                <a:t>d’exp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riences</a:t>
              </a:r>
              <a:endParaRPr lang="en-GB" dirty="0">
                <a:solidFill>
                  <a:schemeClr val="accent5"/>
                </a:solidFill>
              </a:endParaRP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9404" y="914400"/>
            <a:ext cx="45232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accent1"/>
                </a:solidFill>
                <a:latin typeface="Calibri" panose="020F0502020204030204" pitchFamily="34" charset="0"/>
              </a:rPr>
              <a:t>Comparaison matière-antimatière</a:t>
            </a:r>
          </a:p>
          <a:p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Relation fondamentale dans la théorie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actuelle de la physique:</a:t>
            </a:r>
            <a:r>
              <a:rPr lang="f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m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m,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g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g</a:t>
            </a:r>
          </a:p>
          <a:p>
            <a:endParaRPr lang="en-US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4057648" y="1676402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724398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 expériences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d'atomes exotiques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(hélium 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antiprotonique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) et section efficace de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collisions de noyaux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moment magnétique de l'antiproton </a:t>
            </a: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et gravité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spectroscopie, expérience sur l’effet de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la gravité sur l'antimatière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expérience sur l’effet de la</a:t>
            </a:r>
          </a:p>
          <a:p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sur l'antimatière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transport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d'antiprotons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l'AD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vers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ISOLDE</a:t>
            </a:r>
            <a:endParaRPr lang="fr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i="1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021411" y="5029200"/>
            <a:ext cx="5671893" cy="934266"/>
            <a:chOff x="1948013" y="5928873"/>
            <a:chExt cx="5671893" cy="934266"/>
          </a:xfrm>
        </p:grpSpPr>
        <p:sp>
          <p:nvSpPr>
            <p:cNvPr id="23" name="Oval 22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3261430" y="6336448"/>
              <a:ext cx="42945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10585" y="6386829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>
                  <a:solidFill>
                    <a:srgbClr val="FF0000"/>
                  </a:solidFill>
                </a:rPr>
                <a:t>en</a:t>
              </a:r>
              <a:r>
                <a:rPr lang="en-GB" sz="2000" b="1" dirty="0">
                  <a:solidFill>
                    <a:srgbClr val="FF0000"/>
                  </a:solidFill>
                </a:rPr>
                <a:t> mars 2021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Hall Est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E6935D-3DF9-FB4B-A77D-2962E6B9802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7FF915C-F3DA-0543-9097-35B693D21ED0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DF750E-5F04-EF48-9A70-C12F1A250B1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Physique de l’environnement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568995"/>
            <a:ext cx="3765233" cy="3157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dirty="0">
                <a:solidFill>
                  <a:schemeClr val="accent1"/>
                </a:solidFill>
              </a:rPr>
              <a:t>Nuages créés dans une grande chambre climatique</a:t>
            </a: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fr" dirty="0">
                <a:solidFill>
                  <a:schemeClr val="accent1"/>
                </a:solidFill>
              </a:rPr>
              <a:t>Étude de l'influence des aérosols naturels et créés par l'homme sur le développement des nuages, au moyen de rayons cosmiques « simulés » par un faisceau du PS 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70865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809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</a:t>
            </a:r>
            <a:r>
              <a:rPr lang="fr" dirty="0">
                <a:solidFill>
                  <a:srgbClr val="99CCFF"/>
                </a:solidFill>
              </a:rPr>
              <a:t>étudie les effets des rayons cosmiques sur la formation des nuages</a:t>
            </a:r>
          </a:p>
          <a:p>
            <a:endParaRPr lang="fr" b="1" dirty="0"/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6300" y="5029200"/>
            <a:ext cx="1005840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Résultat notable de CLOUD: </a:t>
            </a:r>
          </a:p>
          <a:p>
            <a:pPr>
              <a:spcAft>
                <a:spcPts val="0"/>
              </a:spcAft>
            </a:pPr>
            <a:endParaRPr lang="fr" sz="75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La formation des nuages était plus importante que ce que l'on pensait pendant l'ère </a:t>
            </a:r>
            <a:r>
              <a:rPr lang="fr" dirty="0" err="1">
                <a:solidFill>
                  <a:srgbClr val="FF0000"/>
                </a:solidFill>
              </a:rPr>
              <a:t>pré-industrielle</a:t>
            </a:r>
            <a:r>
              <a:rPr lang="fr" dirty="0">
                <a:solidFill>
                  <a:srgbClr val="FF0000"/>
                </a:solidFill>
              </a:rPr>
              <a:t>, et elle est influencée par les rayons cosmiques. </a:t>
            </a: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Ce résultat est important pour réduire les incertitudes dans les modèles climatiques actuels.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04751" y="417908"/>
            <a:ext cx="7772400" cy="563563"/>
          </a:xfrm>
          <a:prstGeom prst="rect">
            <a:avLst/>
          </a:prstGeo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Les futurs accélérateurs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533400" y="981470"/>
            <a:ext cx="586740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Le LHC et son amélioration en vue d’une plus haute luminosité sont des éléments centraux du programme du CERN pour la ou les prochaines décennies.</a:t>
            </a:r>
            <a:b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Mais il faut préparer ce qui viendra après</a:t>
            </a: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b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Suite à la mise à jour de la stratégie européenne pour la physique des particules en juin 2020, poursuivez avec deux études:</a:t>
            </a:r>
            <a:endParaRPr lang="en-US" sz="1800" kern="0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- Futur accélérateur circulaire </a:t>
            </a:r>
            <a:b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GB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de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faisabilit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sur une machine de 100 km de circonférence </a:t>
            </a:r>
            <a:b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GB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Éventuellement</a:t>
            </a:r>
            <a:r>
              <a:rPr lang="en-GB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pour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premier 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tape (90-365 GeV,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usine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Higgs) et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suivi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par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pp à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&gt;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100 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endParaRPr lang="en-US" sz="18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La physique au-delà des collisionneurs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GB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qui explore les perspectives possibles 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utilisant les parties hors collisionneurs du complexe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d'accélérateurs du CERN </a:t>
            </a:r>
            <a:endParaRPr lang="en-US" sz="1800" kern="0" dirty="0">
              <a:solidFill>
                <a:srgbClr val="99CCFF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fr" sz="1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752600"/>
            <a:ext cx="554933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9982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200" kern="0">
                <a:solidFill>
                  <a:srgbClr val="FFFF00"/>
                </a:solidFill>
              </a:rPr>
              <a:t>Le CERN attire des scientifiques du monde entier </a:t>
            </a:r>
            <a:endParaRPr lang="fr" sz="3200" kern="0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295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5611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~</a:t>
              </a:r>
              <a:r>
                <a:rPr lang="fr" sz="2000" dirty="0">
                  <a:solidFill>
                    <a:srgbClr val="FF0000"/>
                  </a:solidFill>
                </a:rPr>
                <a:t> 1</a:t>
              </a:r>
              <a:r>
                <a:rPr lang="en-US" sz="2000" dirty="0">
                  <a:solidFill>
                    <a:srgbClr val="FF0000"/>
                  </a:solidFill>
                </a:rPr>
                <a:t>2</a:t>
              </a:r>
              <a:r>
                <a:rPr lang="fr" sz="2000" dirty="0">
                  <a:solidFill>
                    <a:srgbClr val="FF0000"/>
                  </a:solidFill>
                </a:rPr>
                <a:t> </a:t>
              </a:r>
              <a:r>
                <a:rPr lang="en-US" sz="2000" dirty="0">
                  <a:solidFill>
                    <a:srgbClr val="FF0000"/>
                  </a:solidFill>
                </a:rPr>
                <a:t>5</a:t>
              </a:r>
              <a:r>
                <a:rPr lang="fr" sz="2000" dirty="0">
                  <a:solidFill>
                    <a:srgbClr val="FF0000"/>
                  </a:solidFill>
                </a:rPr>
                <a:t>00 utilisateurs de </a:t>
              </a:r>
              <a:r>
                <a:rPr lang="en-US" sz="2000">
                  <a:solidFill>
                    <a:srgbClr val="FF0000"/>
                  </a:solidFill>
                </a:rPr>
                <a:t>116</a:t>
              </a:r>
              <a:r>
                <a:rPr lang="fr" sz="2000">
                  <a:solidFill>
                    <a:srgbClr val="FF0000"/>
                  </a:solidFill>
                </a:rPr>
                <a:t> </a:t>
              </a:r>
              <a:r>
                <a:rPr lang="en-US" sz="2000" dirty="0" err="1">
                  <a:solidFill>
                    <a:srgbClr val="FF0000"/>
                  </a:solidFill>
                </a:rPr>
                <a:t>nationalit</a:t>
              </a:r>
              <a:r>
                <a:rPr lang="fr" sz="2000" dirty="0" err="1">
                  <a:solidFill>
                    <a:srgbClr val="FF0000"/>
                  </a:solidFill>
                </a:rPr>
                <a:t>é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81025" y="144464"/>
            <a:ext cx="110299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La mission du CERN </a:t>
            </a:r>
            <a:r>
              <a:rPr lang="en-US" dirty="0" err="1">
                <a:solidFill>
                  <a:srgbClr val="FFFF00"/>
                </a:solidFill>
              </a:rPr>
              <a:t>va</a:t>
            </a:r>
            <a:r>
              <a:rPr lang="en-US" dirty="0">
                <a:solidFill>
                  <a:srgbClr val="FFFF00"/>
                </a:solidFill>
              </a:rPr>
              <a:t> au-</a:t>
            </a:r>
            <a:r>
              <a:rPr lang="en-US" dirty="0" err="1">
                <a:solidFill>
                  <a:srgbClr val="FFFF00"/>
                </a:solidFill>
              </a:rPr>
              <a:t>delà</a:t>
            </a:r>
            <a:r>
              <a:rPr lang="en-US" dirty="0">
                <a:solidFill>
                  <a:srgbClr val="FFFF00"/>
                </a:solidFill>
              </a:rPr>
              <a:t> de la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11/16/21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036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Exemples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de technologies du CERN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ayant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un impact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positif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sur la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société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609847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 CERN </a:t>
            </a:r>
            <a:r>
              <a:rPr lang="en-GB" sz="2000" dirty="0" err="1"/>
              <a:t>s'est</a:t>
            </a:r>
            <a:r>
              <a:rPr lang="en-GB" sz="2000" dirty="0"/>
              <a:t> </a:t>
            </a:r>
            <a:r>
              <a:rPr lang="en-GB" sz="2000" dirty="0" err="1"/>
              <a:t>associé</a:t>
            </a:r>
            <a:r>
              <a:rPr lang="en-GB" sz="2000" dirty="0"/>
              <a:t> </a:t>
            </a:r>
            <a:r>
              <a:rPr lang="en-GB" sz="2000" dirty="0" err="1"/>
              <a:t>à</a:t>
            </a:r>
            <a:r>
              <a:rPr lang="en-GB" sz="2000" dirty="0"/>
              <a:t> </a:t>
            </a:r>
            <a:r>
              <a:rPr lang="en-GB" sz="2000" dirty="0" err="1"/>
              <a:t>l'hôpital</a:t>
            </a:r>
            <a:r>
              <a:rPr lang="en-GB" sz="2000" dirty="0"/>
              <a:t> de Lausanne pour </a:t>
            </a:r>
            <a:r>
              <a:rPr lang="en-GB" sz="2000" dirty="0" err="1"/>
              <a:t>développer</a:t>
            </a:r>
            <a:r>
              <a:rPr lang="en-GB" sz="2000" dirty="0"/>
              <a:t> </a:t>
            </a:r>
            <a:r>
              <a:rPr lang="en-GB" sz="2000" dirty="0" err="1"/>
              <a:t>une</a:t>
            </a:r>
            <a:r>
              <a:rPr lang="en-GB" sz="2000" dirty="0"/>
              <a:t> installation </a:t>
            </a:r>
            <a:r>
              <a:rPr lang="en-GB" sz="2000" dirty="0" err="1"/>
              <a:t>innovante</a:t>
            </a:r>
            <a:r>
              <a:rPr lang="en-GB" sz="2000" dirty="0"/>
              <a:t> de </a:t>
            </a:r>
            <a:r>
              <a:rPr lang="en-GB" sz="2000" dirty="0" err="1"/>
              <a:t>radiothérapie</a:t>
            </a:r>
            <a:r>
              <a:rPr lang="en-GB" sz="2000" dirty="0"/>
              <a:t> </a:t>
            </a:r>
            <a:r>
              <a:rPr lang="en-GB" sz="2000" dirty="0" err="1"/>
              <a:t>électrones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343400"/>
            <a:ext cx="2966486" cy="1815516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Les </a:t>
            </a:r>
            <a:r>
              <a:rPr lang="en-GB" sz="2000" dirty="0" err="1"/>
              <a:t>nouvelles</a:t>
            </a:r>
            <a:r>
              <a:rPr lang="en-GB" sz="2000" dirty="0"/>
              <a:t> radiographies 3D </a:t>
            </a:r>
            <a:r>
              <a:rPr lang="en-GB" sz="2000" dirty="0" err="1"/>
              <a:t>couleur</a:t>
            </a:r>
            <a:r>
              <a:rPr lang="en-GB" sz="2000" dirty="0"/>
              <a:t> </a:t>
            </a:r>
            <a:r>
              <a:rPr lang="en-GB" sz="2000" dirty="0" err="1"/>
              <a:t>humaine</a:t>
            </a:r>
            <a:r>
              <a:rPr lang="en-GB" sz="2000" dirty="0"/>
              <a:t> </a:t>
            </a:r>
            <a:r>
              <a:rPr lang="en-GB" sz="2000" dirty="0" err="1"/>
              <a:t>rendues</a:t>
            </a:r>
            <a:r>
              <a:rPr lang="en-GB" sz="2000" dirty="0"/>
              <a:t> </a:t>
            </a:r>
            <a:r>
              <a:rPr lang="en-GB" sz="2000" dirty="0" err="1"/>
              <a:t>possibles</a:t>
            </a:r>
            <a:r>
              <a:rPr lang="en-GB" sz="2000" dirty="0"/>
              <a:t> grâce </a:t>
            </a:r>
            <a:r>
              <a:rPr lang="en-GB" sz="2000" dirty="0" err="1"/>
              <a:t>à</a:t>
            </a:r>
            <a:r>
              <a:rPr lang="en-GB" sz="2000" dirty="0"/>
              <a:t> la </a:t>
            </a:r>
            <a:r>
              <a:rPr lang="en-GB" sz="2000" dirty="0" err="1"/>
              <a:t>technologie</a:t>
            </a:r>
            <a:r>
              <a:rPr lang="en-GB" sz="2000" dirty="0"/>
              <a:t> Medipix3 du CERN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605232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018665"/>
            <a:ext cx="2853923" cy="245833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Les </a:t>
            </a:r>
            <a:r>
              <a:rPr lang="en-US" sz="2000" dirty="0" err="1"/>
              <a:t>détecteurs</a:t>
            </a:r>
            <a:r>
              <a:rPr lang="en-US" sz="2000" dirty="0"/>
              <a:t> de </a:t>
            </a:r>
            <a:r>
              <a:rPr lang="en-US" sz="2000" dirty="0" err="1"/>
              <a:t>particules</a:t>
            </a:r>
            <a:r>
              <a:rPr lang="en-US" sz="2000" dirty="0"/>
              <a:t> </a:t>
            </a:r>
            <a:r>
              <a:rPr lang="en-US" sz="2000" dirty="0" err="1"/>
              <a:t>Timepix</a:t>
            </a:r>
            <a:r>
              <a:rPr lang="en-US" sz="2000" dirty="0"/>
              <a:t> du CERN </a:t>
            </a:r>
            <a:r>
              <a:rPr lang="en-US" sz="2000" dirty="0" err="1"/>
              <a:t>utilisés</a:t>
            </a:r>
            <a:r>
              <a:rPr lang="en-US" sz="2000" dirty="0"/>
              <a:t> pour </a:t>
            </a:r>
            <a:r>
              <a:rPr lang="en-US" sz="2000" dirty="0" err="1"/>
              <a:t>percer</a:t>
            </a:r>
            <a:r>
              <a:rPr lang="en-US" sz="2000" dirty="0"/>
              <a:t> le secret d'un tableau perdu </a:t>
            </a:r>
            <a:r>
              <a:rPr lang="en-US" sz="2000" dirty="0" err="1"/>
              <a:t>depuis</a:t>
            </a:r>
            <a:r>
              <a:rPr lang="en-US" sz="2000" dirty="0"/>
              <a:t> </a:t>
            </a:r>
            <a:r>
              <a:rPr lang="en-US" sz="2000" dirty="0" err="1"/>
              <a:t>longtemps</a:t>
            </a:r>
            <a:r>
              <a:rPr lang="en-US" sz="2000" dirty="0"/>
              <a:t> du grand maître de la Renaissance,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524000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600200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 dirty="0" err="1"/>
              <a:t>Réseau</a:t>
            </a:r>
            <a:r>
              <a:rPr lang="en-US" sz="2000" dirty="0"/>
              <a:t> </a:t>
            </a:r>
            <a:r>
              <a:rPr lang="en-US" sz="2000" dirty="0" err="1"/>
              <a:t>mondial</a:t>
            </a:r>
            <a:r>
              <a:rPr lang="en-US" sz="2000" dirty="0"/>
              <a:t> de surveillance de </a:t>
            </a:r>
            <a:r>
              <a:rPr lang="en-US" sz="2000" dirty="0" err="1"/>
              <a:t>l'air</a:t>
            </a:r>
            <a:r>
              <a:rPr lang="en-US" sz="2000" dirty="0"/>
              <a:t> pour </a:t>
            </a:r>
            <a:r>
              <a:rPr lang="en-US" sz="2000" dirty="0" err="1"/>
              <a:t>détecter</a:t>
            </a:r>
            <a:r>
              <a:rPr lang="en-US" sz="2000" dirty="0"/>
              <a:t> la pollution </a:t>
            </a:r>
            <a:r>
              <a:rPr lang="en-US" sz="2000" dirty="0" err="1"/>
              <a:t>construit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</a:t>
            </a:r>
            <a:r>
              <a:rPr lang="en-US" sz="2000" dirty="0" err="1"/>
              <a:t>l'aide</a:t>
            </a:r>
            <a:r>
              <a:rPr lang="en-US" sz="2000" dirty="0"/>
              <a:t> du cadre </a:t>
            </a:r>
            <a:r>
              <a:rPr lang="en-US" sz="2000" dirty="0" err="1"/>
              <a:t>d'acquisition</a:t>
            </a:r>
            <a:r>
              <a:rPr lang="en-US" sz="2000" dirty="0"/>
              <a:t> de </a:t>
            </a:r>
            <a:r>
              <a:rPr lang="en-US" sz="2000" dirty="0" err="1"/>
              <a:t>données</a:t>
            </a:r>
            <a:r>
              <a:rPr lang="en-US" sz="2000" dirty="0"/>
              <a:t> du CERN</a:t>
            </a:r>
            <a:endParaRPr lang="en-US" sz="2000" dirty="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750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80265" y="-48193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Le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groupe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transfert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des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connaissances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du CERN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peut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vous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aider ...</a:t>
            </a:r>
            <a:endParaRPr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 err="1">
                <a:solidFill>
                  <a:schemeClr val="bg2">
                    <a:lumMod val="10000"/>
                  </a:schemeClr>
                </a:solidFill>
              </a:rPr>
              <a:t>En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savoir plus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57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En bref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9601200" cy="5029200"/>
          </a:xfrm>
        </p:spPr>
        <p:txBody>
          <a:bodyPr/>
          <a:lstStyle/>
          <a:p>
            <a:pPr marL="342900" lvl="1" indent="0"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programme scientifique du CERN: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Est riche et varié</a:t>
            </a: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Couvre une vaste gamme d'énergies, de la physique atomique à la frontière des plus hautes énergies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S'engage activement pour le transfert de technologies et l'éducation, et est pertinent pour proposer des solutions à des problèmes de société (technologies de l'information, santé, climat, énergie, etc.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succès du CERN s’est construit sur son personnel </a:t>
            </a:r>
            <a:endParaRPr lang="en-US" dirty="0">
              <a:solidFill>
                <a:schemeClr val="accent1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chemeClr val="accent1"/>
              </a:buClr>
              <a:buSzPct val="100000"/>
              <a:buNone/>
            </a:pPr>
            <a:br>
              <a:rPr lang="en-US" sz="1400" dirty="0">
                <a:solidFill>
                  <a:schemeClr val="accent1"/>
                </a:solidFill>
              </a:rPr>
            </a:br>
            <a:r>
              <a:rPr lang="fr" dirty="0">
                <a:solidFill>
                  <a:srgbClr val="FF0000"/>
                </a:solidFill>
              </a:rPr>
              <a:t>Bienvenue dans l'aventure ! </a:t>
            </a:r>
            <a:r>
              <a:rPr lang="fr" i="1" dirty="0" err="1">
                <a:solidFill>
                  <a:srgbClr val="FF0000"/>
                </a:solidFill>
              </a:rPr>
              <a:t>Welcome</a:t>
            </a:r>
            <a:r>
              <a:rPr lang="fr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79203" y="5121728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/>
              <a:t>Merci</a:t>
            </a:r>
            <a:r>
              <a:rPr lang="en-GB" sz="2800" dirty="0"/>
              <a:t> de </a:t>
            </a:r>
            <a:r>
              <a:rPr lang="en-GB" sz="2800" dirty="0" err="1"/>
              <a:t>votre</a:t>
            </a:r>
            <a:r>
              <a:rPr lang="en-GB" sz="2800" dirty="0"/>
              <a:t> attention!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fr" dirty="0">
                <a:solidFill>
                  <a:srgbClr val="FCF933"/>
                </a:solidFill>
              </a:rPr>
              <a:t>Les missions du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Repousser </a:t>
            </a:r>
            <a:r>
              <a:rPr lang="fr" sz="2400" dirty="0">
                <a:solidFill>
                  <a:srgbClr val="FFFFFF"/>
                </a:solidFill>
              </a:rPr>
              <a:t>les limites de la connaissance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fr" sz="1600" dirty="0">
                <a:solidFill>
                  <a:srgbClr val="FFFFFF"/>
                </a:solidFill>
              </a:rPr>
              <a:t>Étudier la structure de la matière aux échelles les plus petites et aux énergies les plus élevées... </a:t>
            </a:r>
            <a:r>
              <a:rPr lang="en-US" sz="1600" dirty="0" err="1">
                <a:solidFill>
                  <a:srgbClr val="FFFFFF"/>
                </a:solidFill>
              </a:rPr>
              <a:t>À</a:t>
            </a:r>
            <a:r>
              <a:rPr lang="fr" sz="1600" dirty="0">
                <a:solidFill>
                  <a:srgbClr val="FFFFFF"/>
                </a:solidFill>
              </a:rPr>
              <a:t> quoi ressemblait la matière pendant les premiers instants de l'Univers 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Développer</a:t>
            </a:r>
            <a:r>
              <a:rPr lang="fr" sz="2400" dirty="0">
                <a:solidFill>
                  <a:srgbClr val="FFFFFF"/>
                </a:solidFill>
              </a:rPr>
              <a:t> de nouvelles technologies pour les accélérateurs et les détecteurs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Avantages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soci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: p. ex.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technologie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d’acc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rateur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d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tecteurs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m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decine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</a:t>
            </a:r>
            <a:r>
              <a:rPr lang="en-US" sz="1600" dirty="0">
                <a:solidFill>
                  <a:srgbClr val="FFFFFF"/>
                </a:solidFill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echnologies</a:t>
            </a:r>
            <a:r>
              <a:rPr lang="fr" sz="1600" dirty="0">
                <a:solidFill>
                  <a:srgbClr val="FFFFFF"/>
                </a:solidFill>
              </a:rPr>
              <a:t> de l'information - le web et la </a:t>
            </a:r>
            <a:r>
              <a:rPr lang="en-US" sz="1600" dirty="0">
                <a:solidFill>
                  <a:srgbClr val="FFFFFF"/>
                </a:solidFill>
              </a:rPr>
              <a:t>G</a:t>
            </a:r>
            <a:r>
              <a:rPr lang="fr" sz="1600" dirty="0" err="1">
                <a:solidFill>
                  <a:srgbClr val="FFFFFF"/>
                </a:solidFill>
              </a:rPr>
              <a:t>rille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Former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les scientifiques et ingénieurs de demain</a:t>
            </a:r>
            <a:endParaRPr lang="en-US" sz="2400" dirty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err="1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Ras</a:t>
            </a:r>
            <a:r>
              <a:rPr lang="fr" sz="2400" dirty="0">
                <a:solidFill>
                  <a:srgbClr val="FCF933"/>
                </a:solidFill>
              </a:rPr>
              <a:t>sembler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des personnes de cultures et de pays différents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8001000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32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5684867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fr" sz="4000" dirty="0">
                <a:solidFill>
                  <a:srgbClr val="FFFF00"/>
                </a:solidFill>
              </a:rPr>
              <a:t>La physique au CERN: </a:t>
            </a:r>
            <a:endParaRPr lang="en-US" sz="4000" dirty="0">
              <a:solidFill>
                <a:srgbClr val="FFFF00"/>
              </a:solidFill>
            </a:endParaRPr>
          </a:p>
          <a:p>
            <a:r>
              <a:rPr lang="fr" sz="4000" dirty="0">
                <a:solidFill>
                  <a:srgbClr val="FFFF00"/>
                </a:solidFill>
              </a:rPr>
              <a:t>comprendre l'Univers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7127876" cy="889000"/>
            <a:chOff x="1152" y="3384"/>
            <a:chExt cx="4490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0" y="3552"/>
              <a:ext cx="84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Aujourd’hui</a:t>
              </a:r>
              <a:endParaRPr lang="f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1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milliards d’années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380,000 </a:t>
              </a:r>
              <a:r>
                <a:rPr lang="en-US" dirty="0" err="1">
                  <a:solidFill>
                    <a:srgbClr val="FFFF00"/>
                  </a:solidFill>
                </a:rPr>
                <a:t>ans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</a:p>
            <a:p>
              <a:r>
                <a:rPr lang="en-US" dirty="0">
                  <a:solidFill>
                    <a:srgbClr val="FFFF00"/>
                  </a:solidFill>
                </a:rPr>
                <a:t> Les </a:t>
              </a:r>
              <a:r>
                <a:rPr lang="en-US" dirty="0" err="1">
                  <a:solidFill>
                    <a:srgbClr val="FFFF00"/>
                  </a:solidFill>
                </a:rPr>
                <a:t>atomes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sont</a:t>
              </a:r>
              <a:r>
                <a:rPr lang="en-US" dirty="0">
                  <a:solidFill>
                    <a:srgbClr val="FFFF00"/>
                  </a:solidFill>
                </a:rPr>
                <a:t> g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n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r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s et </a:t>
              </a:r>
              <a:r>
                <a:rPr lang="en-US" dirty="0" err="1">
                  <a:solidFill>
                    <a:srgbClr val="FFFF00"/>
                  </a:solidFill>
                </a:rPr>
                <a:t>l’univers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devient</a:t>
              </a:r>
              <a:r>
                <a:rPr lang="en-US" dirty="0">
                  <a:solidFill>
                    <a:srgbClr val="FFFF00"/>
                  </a:solidFill>
                </a:rPr>
                <a:t> transparent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631825"/>
            <a:ext cx="7959725" cy="5038725"/>
            <a:chOff x="671" y="424"/>
            <a:chExt cx="5014" cy="3174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424"/>
              <a:ext cx="1624" cy="701"/>
              <a:chOff x="895" y="424"/>
              <a:chExt cx="1624" cy="701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9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Atome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1040" y="424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86" cy="2246"/>
              <a:chOff x="2899" y="1296"/>
              <a:chExt cx="2786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13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>
                    <a:solidFill>
                      <a:srgbClr val="2E9029"/>
                    </a:solidFill>
                  </a:rPr>
                  <a:t>Rayon de la Terre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4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2E9029"/>
                    </a:solidFill>
                  </a:rPr>
                  <a:t>Rayon des galaxies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565" y="1658"/>
                <a:ext cx="130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Distance Terre-Soleil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554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err="1">
                    <a:solidFill>
                      <a:srgbClr val="2E9029"/>
                    </a:solidFill>
                  </a:rPr>
                  <a:t>Univers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5060948"/>
            <a:ext cx="5638800" cy="1573777"/>
            <a:chOff x="228600" y="5060948"/>
            <a:chExt cx="5638800" cy="1573777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15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" sz="1600" dirty="0">
                  <a:solidFill>
                    <a:schemeClr val="accent1"/>
                  </a:solidFill>
                </a:rPr>
                <a:t>Ils étudient les lois de la physique dans des conditions semblables à celles qui prévalaient juste après le </a:t>
              </a:r>
              <a:r>
                <a:rPr lang="fr" sz="1600" dirty="0" err="1">
                  <a:solidFill>
                    <a:schemeClr val="accent1"/>
                  </a:solidFill>
                </a:rPr>
                <a:t>Big</a:t>
              </a:r>
              <a:r>
                <a:rPr lang="fr" sz="1600" dirty="0">
                  <a:solidFill>
                    <a:schemeClr val="accent1"/>
                  </a:solidFill>
                </a:rPr>
                <a:t> 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dirty="0">
                  <a:solidFill>
                    <a:schemeClr val="accent1"/>
                  </a:solidFill>
                </a:rPr>
                <a:t>R</a:t>
              </a:r>
              <a:r>
                <a:rPr lang="fr" sz="1600" dirty="0" err="1">
                  <a:solidFill>
                    <a:schemeClr val="accent1"/>
                  </a:solidFill>
                </a:rPr>
                <a:t>enforcement</a:t>
              </a:r>
              <a:r>
                <a:rPr lang="fr" sz="1600" dirty="0">
                  <a:solidFill>
                    <a:schemeClr val="accent1"/>
                  </a:solidFill>
                </a:rPr>
                <a:t> des synergies entre la physique des particules, l'astrophysique et la cosmologie</a:t>
              </a:r>
              <a:endParaRPr lang="fr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135062" y="5068886"/>
              <a:ext cx="501652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528765" y="2098675"/>
            <a:ext cx="4365631" cy="2947988"/>
            <a:chOff x="3" y="1322"/>
            <a:chExt cx="2750" cy="1857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3" y="2761"/>
              <a:ext cx="2750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Les accélérateurs fonctionnent comme</a:t>
              </a:r>
            </a:p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des microscopes extrêmement puissants</a:t>
              </a:r>
              <a:endParaRPr lang="fr" sz="15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434944" y="76200"/>
            <a:ext cx="9261167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fr" sz="3600" dirty="0">
                <a:solidFill>
                  <a:srgbClr val="FFFF00"/>
                </a:solidFill>
              </a:rPr>
              <a:t>Des plus petites aux plus grandes structures</a:t>
            </a:r>
            <a:endParaRPr lang="fr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Composition de la matière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30480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Toute la matière est composée d'atomes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atomes sont composés d’un noyau et d’</a:t>
            </a:r>
            <a:r>
              <a:rPr lang="fr" sz="2400" kern="0" dirty="0">
                <a:solidFill>
                  <a:srgbClr val="FF0000"/>
                </a:solidFill>
              </a:rPr>
              <a:t>électrons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 noyau est composé de neutrons et de protons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neutrons et les protons sont formés de </a:t>
            </a:r>
            <a:r>
              <a:rPr lang="fr" sz="2400" kern="0" dirty="0">
                <a:solidFill>
                  <a:srgbClr val="FF0000"/>
                </a:solidFill>
              </a:rPr>
              <a:t>quarks u</a:t>
            </a:r>
            <a:r>
              <a:rPr lang="fr" sz="2400" kern="0" dirty="0">
                <a:solidFill>
                  <a:schemeClr val="accent1"/>
                </a:solidFill>
              </a:rPr>
              <a:t> et de </a:t>
            </a:r>
            <a:r>
              <a:rPr lang="fr" sz="2400" kern="0" dirty="0">
                <a:solidFill>
                  <a:srgbClr val="FF0000"/>
                </a:solidFill>
              </a:rPr>
              <a:t>quarks </a:t>
            </a:r>
            <a:r>
              <a:rPr lang="en-US" sz="2400" kern="0" dirty="0">
                <a:solidFill>
                  <a:srgbClr val="FF0000"/>
                </a:solidFill>
              </a:rPr>
              <a:t>d</a:t>
            </a:r>
            <a:endParaRPr lang="fr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400" kern="0" dirty="0">
                <a:solidFill>
                  <a:srgbClr val="FF0000"/>
                </a:solidFill>
              </a:rPr>
              <a:t>Les particules fondamentales de la matière: </a:t>
            </a:r>
            <a:br>
              <a:rPr lang="fr" sz="2400" kern="0" dirty="0">
                <a:solidFill>
                  <a:srgbClr val="FF0000"/>
                </a:solidFill>
              </a:rPr>
            </a:br>
            <a:r>
              <a:rPr lang="en-US" sz="2400" kern="0" dirty="0">
                <a:solidFill>
                  <a:srgbClr val="FF0000"/>
                </a:solidFill>
              </a:rPr>
              <a:t>			</a:t>
            </a:r>
            <a:r>
              <a:rPr lang="fr" sz="2400" kern="0" dirty="0">
                <a:solidFill>
                  <a:srgbClr val="FF0000"/>
                </a:solidFill>
              </a:rPr>
              <a:t>les électrons, les quarks u, les quarks d</a:t>
            </a:r>
            <a:endParaRPr lang="fr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14367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Le Modèle standard de la physique des  particules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fermions</a:t>
            </a:r>
            <a:r>
              <a:rPr lang="fr" sz="2000" kern="0" dirty="0">
                <a:solidFill>
                  <a:schemeClr val="bg1"/>
                </a:solidFill>
              </a:rPr>
              <a:t> (spin ½), qui comprennent les quarks et les leptons, sont les constituants de la matière</a:t>
            </a: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bosons</a:t>
            </a:r>
            <a:r>
              <a:rPr lang="fr" sz="2000" kern="0" dirty="0">
                <a:solidFill>
                  <a:schemeClr val="bg1"/>
                </a:solidFill>
              </a:rPr>
              <a:t> (spin entier) sont les porteurs de force : force électromagnétique (photon), force faible (W, Z) et force forte (gluons)</a:t>
            </a:r>
          </a:p>
          <a:p>
            <a:pPr marL="0" indent="0">
              <a:spcAft>
                <a:spcPts val="600"/>
              </a:spcAft>
              <a:buNone/>
            </a:pPr>
            <a:br>
              <a:rPr lang="en-US" sz="2000" kern="0" dirty="0">
                <a:solidFill>
                  <a:schemeClr val="bg1"/>
                </a:solidFill>
              </a:rPr>
            </a:br>
            <a:r>
              <a:rPr lang="fr" sz="2000" kern="0" dirty="0">
                <a:solidFill>
                  <a:srgbClr val="FF0000"/>
                </a:solidFill>
              </a:rPr>
              <a:t>Le boson de </a:t>
            </a:r>
            <a:r>
              <a:rPr lang="fr" sz="2000" kern="0" dirty="0" err="1">
                <a:solidFill>
                  <a:srgbClr val="FF0000"/>
                </a:solidFill>
              </a:rPr>
              <a:t>Higgs</a:t>
            </a:r>
            <a:r>
              <a:rPr lang="fr" sz="2000" kern="0" dirty="0">
                <a:solidFill>
                  <a:schemeClr val="bg1"/>
                </a:solidFill>
              </a:rPr>
              <a:t> </a:t>
            </a:r>
            <a:r>
              <a:rPr lang="en-US" sz="2000" kern="0" dirty="0">
                <a:solidFill>
                  <a:schemeClr val="bg1"/>
                </a:solidFill>
              </a:rPr>
              <a:t>(spin 0) </a:t>
            </a:r>
            <a:r>
              <a:rPr lang="fr" sz="2000" kern="0" dirty="0">
                <a:solidFill>
                  <a:schemeClr val="bg1"/>
                </a:solidFill>
              </a:rPr>
              <a:t>donne leur masse aux particules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-CH" sz="2000" kern="0" dirty="0">
                <a:solidFill>
                  <a:schemeClr val="bg1"/>
                </a:solidFill>
              </a:rPr>
              <a:t>C</a:t>
            </a:r>
            <a:r>
              <a:rPr lang="fr" sz="2000" kern="0" dirty="0" err="1">
                <a:solidFill>
                  <a:schemeClr val="bg1"/>
                </a:solidFill>
              </a:rPr>
              <a:t>haque</a:t>
            </a:r>
            <a:r>
              <a:rPr lang="fr" sz="2000" kern="0" dirty="0">
                <a:solidFill>
                  <a:schemeClr val="bg1"/>
                </a:solidFill>
              </a:rPr>
              <a:t> particule possède également un partenaire </a:t>
            </a:r>
          </a:p>
          <a:p>
            <a:pPr>
              <a:spcAft>
                <a:spcPts val="450"/>
              </a:spcAft>
            </a:pPr>
            <a:r>
              <a:rPr lang="en-GB" sz="2000" kern="0" dirty="0">
                <a:solidFill>
                  <a:schemeClr val="bg1"/>
                </a:solidFill>
              </a:rPr>
              <a:t>d</a:t>
            </a:r>
            <a:r>
              <a:rPr lang="fr" sz="2000" kern="0" dirty="0">
                <a:solidFill>
                  <a:schemeClr val="bg1"/>
                </a:solidFill>
              </a:rPr>
              <a:t>’antimatière</a:t>
            </a:r>
            <a:br>
              <a:rPr lang="fr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" sz="2000" b="1" dirty="0">
                  <a:solidFill>
                    <a:srgbClr val="FF0000"/>
                  </a:solidFill>
                </a:rPr>
                <a:t>Cela suffit à expliquer la matière qui nous entoure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Que reste-t-il à découvrir 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939800"/>
            <a:ext cx="8153400" cy="6006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Plusieurs observations et mystères indiquent que le Modèle standard n'est pas la théorie finale: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r>
              <a:rPr lang="fr" sz="2000" kern="0" dirty="0">
                <a:solidFill>
                  <a:schemeClr val="bg1"/>
                </a:solidFill>
              </a:rPr>
              <a:t>La matière noire (telle qu’elle est « observée » en astrophysique) n'est pas expliquée: faut-il pour cela de nouvelles particules ? Il y a cinq fois plus de matière noire que de matière « normale ».</a:t>
            </a: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L'asymétrie entre la matière et l'antimatière: p</a:t>
            </a:r>
            <a:r>
              <a:rPr lang="fr" sz="2000" kern="0" dirty="0">
                <a:solidFill>
                  <a:schemeClr val="bg1"/>
                </a:solidFill>
              </a:rPr>
              <a:t>ourquoi l'Univers est-il composé de matière, alors que matière et antimatière auraient été produites en quantités égales lors du </a:t>
            </a:r>
            <a:r>
              <a:rPr lang="fr" sz="2000" kern="0" dirty="0" err="1">
                <a:solidFill>
                  <a:schemeClr val="bg1"/>
                </a:solidFill>
              </a:rPr>
              <a:t>Big</a:t>
            </a:r>
            <a:r>
              <a:rPr lang="fr" sz="2000" kern="0" dirty="0">
                <a:solidFill>
                  <a:schemeClr val="bg1"/>
                </a:solidFill>
              </a:rPr>
              <a:t> Bang ?</a:t>
            </a:r>
          </a:p>
          <a:p>
            <a:pPr marL="257175" indent="-257175"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La masse des neutrinos n'est pas expliqués par le Modèle standard: il existe trois « saveurs » différentes de neutrinos - s'ils changent de saveur, ils doivent donc avoir une masse</a:t>
            </a: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…</a:t>
            </a:r>
            <a:endParaRPr lang="en-US" sz="2000" dirty="0">
              <a:solidFill>
                <a:schemeClr val="accent5"/>
              </a:solidFill>
            </a:endParaRPr>
          </a:p>
          <a:p>
            <a:pPr marL="257175" indent="-257175">
              <a:buFont typeface="Arial" charset="0"/>
              <a:buChar char="•"/>
            </a:pPr>
            <a:endParaRPr lang="fr" sz="8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Et enfin, l'intégration de la gravité dans la théorie finale.</a:t>
            </a:r>
            <a:endParaRPr lang="en-US" sz="20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fr" sz="2000" dirty="0">
                <a:solidFill>
                  <a:srgbClr val="99CCFF"/>
                </a:solidFill>
              </a:rPr>
              <a:t>Il y a encore d'immenses territoires à explorer et de mesures à effectuer pour ramener un prix Nobel 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10692</TotalTime>
  <Words>2750</Words>
  <Application>Microsoft Macintosh PowerPoint</Application>
  <PresentationFormat>Widescreen</PresentationFormat>
  <Paragraphs>311</Paragraphs>
  <Slides>34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ＭＳ Ｐゴシック</vt:lpstr>
      <vt:lpstr>Arial</vt:lpstr>
      <vt:lpstr>Calibri</vt:lpstr>
      <vt:lpstr>Helvetica</vt:lpstr>
      <vt:lpstr>Helvetica Neue</vt:lpstr>
      <vt:lpstr>Symbol</vt:lpstr>
      <vt:lpstr>Tahoma</vt:lpstr>
      <vt:lpstr>TheSans 6-SemiBold</vt:lpstr>
      <vt:lpstr>Times New Roman</vt:lpstr>
      <vt:lpstr>Times New Roman Antimatter</vt:lpstr>
      <vt:lpstr>Wingdings</vt:lpstr>
      <vt:lpstr>2_Bold Stripes</vt:lpstr>
      <vt:lpstr>PowerPoint Presentation</vt:lpstr>
      <vt:lpstr>PowerPoint Presentation</vt:lpstr>
      <vt:lpstr>PowerPoint Presentation</vt:lpstr>
      <vt:lpstr>Les missions du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accélérateurs du CERN</vt:lpstr>
      <vt:lpstr>PowerPoint Presentation</vt:lpstr>
      <vt:lpstr>PowerPoint Presentation</vt:lpstr>
      <vt:lpstr>PowerPoint Presentation</vt:lpstr>
      <vt:lpstr>Expériences auprès du LHC</vt:lpstr>
      <vt:lpstr>PowerPoint Presentation</vt:lpstr>
      <vt:lpstr>PowerPoint Presentation</vt:lpstr>
      <vt:lpstr>Le CERN n’est pas seulement le LHC !</vt:lpstr>
      <vt:lpstr>Le SPS: un injecteur pour le LHC et un accélérateur pour les expériences de la zone Nord</vt:lpstr>
      <vt:lpstr>Programme de physique avec cibles fixes</vt:lpstr>
      <vt:lpstr>Plateforme neutrino (extension de la zone Nord)</vt:lpstr>
      <vt:lpstr>ISOLDE et nTOF</vt:lpstr>
      <vt:lpstr>Physique nucléaire: ISOLDE et nTOF</vt:lpstr>
      <vt:lpstr>Physique des antiprotons et des antihydrogènes</vt:lpstr>
      <vt:lpstr>Physique des antiprotons et des antihydrogènes</vt:lpstr>
      <vt:lpstr>Antiproton &amp; Antihydrogen Physics</vt:lpstr>
      <vt:lpstr>PS Hall Est</vt:lpstr>
      <vt:lpstr>Physique de l’environnement</vt:lpstr>
      <vt:lpstr>Les futurs accélérateurs</vt:lpstr>
      <vt:lpstr>La mission du CERN va au-delà de la science</vt:lpstr>
      <vt:lpstr>Exemples de technologies du CERN ayant un impact positif sur la société</vt:lpstr>
      <vt:lpstr>Le groupe de transfert des connaissances du CERN peut vous aider ...</vt:lpstr>
      <vt:lpstr>En bref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Manfred Krammer</cp:lastModifiedBy>
  <cp:revision>442</cp:revision>
  <cp:lastPrinted>2011-05-16T11:08:40Z</cp:lastPrinted>
  <dcterms:created xsi:type="dcterms:W3CDTF">2014-11-24T13:35:18Z</dcterms:created>
  <dcterms:modified xsi:type="dcterms:W3CDTF">2021-11-16T12:39:56Z</dcterms:modified>
</cp:coreProperties>
</file>