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6"/>
  </p:notesMasterIdLst>
  <p:handoutMasterIdLst>
    <p:handoutMasterId r:id="rId7"/>
  </p:handoutMasterIdLst>
  <p:sldIdLst>
    <p:sldId id="331" r:id="rId2"/>
    <p:sldId id="323" r:id="rId3"/>
    <p:sldId id="290" r:id="rId4"/>
    <p:sldId id="306" r:id="rId5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23"/>
            <p14:sldId id="290"/>
            <p14:sldId id="3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1908" autoAdjust="0"/>
  </p:normalViewPr>
  <p:slideViewPr>
    <p:cSldViewPr snapToObjects="1">
      <p:cViewPr varScale="1">
        <p:scale>
          <a:sx n="127" d="100"/>
          <a:sy n="127" d="100"/>
        </p:scale>
        <p:origin x="787" y="77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1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4755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subtitle master style sheet by clicking on it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Enter slide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8222109" cy="1090800"/>
          </a:xfrm>
        </p:spPr>
        <p:txBody>
          <a:bodyPr/>
          <a:lstStyle/>
          <a:p>
            <a:r>
              <a:rPr lang="en-GB" noProof="0" dirty="0" smtClean="0"/>
              <a:t>Basic considerations on beam losses at e+ target</a:t>
            </a:r>
            <a:endParaRPr lang="en-GB" noProof="0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Riccardo </a:t>
            </a:r>
            <a:r>
              <a:rPr lang="en-GB" dirty="0" err="1"/>
              <a:t>Z</a:t>
            </a:r>
            <a:r>
              <a:rPr lang="en-GB" noProof="0" dirty="0" err="1" smtClean="0"/>
              <a:t>ennaro</a:t>
            </a:r>
            <a:r>
              <a:rPr lang="en-GB" noProof="0" dirty="0" smtClean="0"/>
              <a:t>::  </a:t>
            </a:r>
            <a:r>
              <a:rPr lang="en-GB" noProof="0" dirty="0"/>
              <a:t>Paul Scherrer </a:t>
            </a:r>
            <a:r>
              <a:rPr lang="en-GB" noProof="0" dirty="0" smtClean="0"/>
              <a:t>Institute</a:t>
            </a:r>
            <a:endParaRPr lang="en-GB" noProof="0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dirty="0">
                <a:solidFill>
                  <a:srgbClr val="969696"/>
                </a:solidFill>
                <a:latin typeface="+mn-lt"/>
              </a:rPr>
              <a:t>FCC-</a:t>
            </a:r>
            <a:r>
              <a:rPr lang="en-US" sz="1800" b="1" dirty="0" err="1">
                <a:solidFill>
                  <a:srgbClr val="969696"/>
                </a:solidFill>
                <a:latin typeface="+mn-lt"/>
              </a:rPr>
              <a:t>ee</a:t>
            </a:r>
            <a:r>
              <a:rPr lang="en-US" sz="1800" b="1" dirty="0">
                <a:solidFill>
                  <a:srgbClr val="969696"/>
                </a:solidFill>
                <a:latin typeface="+mn-lt"/>
              </a:rPr>
              <a:t> Injector review, 19 April 2021</a:t>
            </a:r>
            <a:endParaRPr lang="en-US" sz="1800" b="1" dirty="0">
              <a:solidFill>
                <a:srgbClr val="96969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Layout of the e+ production @ PSI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1DC7F7-10F5-E34C-8A7C-FF7870328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198909"/>
            <a:ext cx="7646990" cy="48945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31485" r="3679" b="20806"/>
          <a:stretch/>
        </p:blipFill>
        <p:spPr>
          <a:xfrm>
            <a:off x="999215" y="1042511"/>
            <a:ext cx="4714932" cy="1425745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V="1">
            <a:off x="574418" y="5982050"/>
            <a:ext cx="542319" cy="320898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65824" y="6040686"/>
            <a:ext cx="3248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e-  6 </a:t>
            </a:r>
            <a:r>
              <a:rPr lang="en-US" dirty="0" err="1" smtClean="0">
                <a:latin typeface="+mn-lt"/>
              </a:rPr>
              <a:t>GeVSwissFEL</a:t>
            </a:r>
            <a:r>
              <a:rPr lang="en-US" dirty="0" smtClean="0">
                <a:latin typeface="+mn-lt"/>
              </a:rPr>
              <a:t> drive beam </a:t>
            </a:r>
            <a:endParaRPr lang="en-US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88656" y="4933093"/>
            <a:ext cx="967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target</a:t>
            </a:r>
            <a:endParaRPr lang="en-US" sz="1600" dirty="0">
              <a:latin typeface="+mn-lt"/>
            </a:endParaRPr>
          </a:p>
        </p:txBody>
      </p:sp>
      <p:sp>
        <p:nvSpPr>
          <p:cNvPr id="22" name="Titel 2"/>
          <p:cNvSpPr txBox="1">
            <a:spLocks/>
          </p:cNvSpPr>
          <p:nvPr/>
        </p:nvSpPr>
        <p:spPr>
          <a:xfrm>
            <a:off x="278183" y="2492925"/>
            <a:ext cx="3820545" cy="8495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 smtClean="0">
                <a:latin typeface="+mn-lt"/>
              </a:rPr>
              <a:t>S-band SW p mode cavity</a:t>
            </a:r>
          </a:p>
          <a:p>
            <a:pPr algn="l"/>
            <a:r>
              <a:rPr lang="en-US" sz="1600" dirty="0" smtClean="0">
                <a:latin typeface="+mn-lt"/>
              </a:rPr>
              <a:t>40 mm aperture, 15 MW @ 18 MV/m (b=2)</a:t>
            </a:r>
            <a:endParaRPr lang="en-GB" sz="1600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8362" y="3771212"/>
            <a:ext cx="34557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Assumptions for ASTRA computation: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6 GeV drive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1.5 mm 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SC AMD 5.1 T @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0.7 T NC solenoids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W target 5 X</a:t>
            </a:r>
            <a:r>
              <a:rPr lang="en-US" baseline="-25000" dirty="0" smtClean="0">
                <a:latin typeface="+mn-lt"/>
              </a:rPr>
              <a:t>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Yield @ target 13.8</a:t>
            </a:r>
            <a:endParaRPr lang="en-US" dirty="0"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5536" y="4012386"/>
            <a:ext cx="2714461" cy="2684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Geant4 e+ &amp; e- distribution at target courtesy of Iryna Chaikovska</a:t>
            </a:r>
            <a:endParaRPr lang="en-US" sz="1400" kern="1000" spc="30" dirty="0" smtClean="0">
              <a:solidFill>
                <a:schemeClr val="bg2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90117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ASTRA simulation: e- </a:t>
            </a:r>
            <a:r>
              <a:rPr lang="en-GB" dirty="0"/>
              <a:t>&amp; e+ losses vs. z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18" name="TextBox 17"/>
          <p:cNvSpPr txBox="1"/>
          <p:nvPr/>
        </p:nvSpPr>
        <p:spPr>
          <a:xfrm>
            <a:off x="4487479" y="1580348"/>
            <a:ext cx="473913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~0.96 </a:t>
            </a:r>
            <a:r>
              <a:rPr lang="en-US" dirty="0" smtClean="0">
                <a:latin typeface="+mn-lt"/>
              </a:rPr>
              <a:t>J/</a:t>
            </a:r>
            <a:r>
              <a:rPr lang="en-US" dirty="0" err="1" smtClean="0">
                <a:latin typeface="+mn-lt"/>
              </a:rPr>
              <a:t>nC</a:t>
            </a:r>
            <a:r>
              <a:rPr lang="en-US" dirty="0" smtClean="0">
                <a:latin typeface="+mn-lt"/>
              </a:rPr>
              <a:t> (drive beam) in 1</a:t>
            </a:r>
            <a:r>
              <a:rPr lang="en-US" baseline="30000" dirty="0" smtClean="0">
                <a:latin typeface="+mn-lt"/>
              </a:rPr>
              <a:t>st</a:t>
            </a:r>
            <a:r>
              <a:rPr lang="en-US" dirty="0" smtClean="0">
                <a:latin typeface="+mn-lt"/>
              </a:rPr>
              <a:t> cavity (*)</a:t>
            </a:r>
          </a:p>
          <a:p>
            <a:endParaRPr lang="en-US" dirty="0" smtClean="0"/>
          </a:p>
          <a:p>
            <a:r>
              <a:rPr lang="en-US" sz="1400" dirty="0" smtClean="0">
                <a:latin typeface="+mn-lt"/>
              </a:rPr>
              <a:t>(*) this is the beam energy lost in the region of the 1</a:t>
            </a:r>
            <a:r>
              <a:rPr lang="en-US" sz="1400" baseline="30000" dirty="0" smtClean="0">
                <a:latin typeface="+mn-lt"/>
              </a:rPr>
              <a:t>st</a:t>
            </a:r>
            <a:r>
              <a:rPr lang="en-US" sz="1400" dirty="0" smtClean="0">
                <a:latin typeface="+mn-lt"/>
              </a:rPr>
              <a:t> cavity not the beam energy deposited in the 1</a:t>
            </a:r>
            <a:r>
              <a:rPr lang="en-US" sz="1400" baseline="30000" dirty="0" smtClean="0">
                <a:latin typeface="+mn-lt"/>
              </a:rPr>
              <a:t>st</a:t>
            </a:r>
            <a:r>
              <a:rPr lang="en-US" sz="1400" dirty="0" smtClean="0">
                <a:latin typeface="+mn-lt"/>
              </a:rPr>
              <a:t> cavity</a:t>
            </a:r>
            <a:endParaRPr lang="en-US" sz="1400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69479" y="1567282"/>
            <a:ext cx="32409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~35</a:t>
            </a:r>
            <a:r>
              <a:rPr lang="en-US" dirty="0" smtClean="0">
                <a:latin typeface="+mn-lt"/>
              </a:rPr>
              <a:t>% e- &amp; e+ at 1</a:t>
            </a:r>
            <a:r>
              <a:rPr lang="en-US" baseline="30000" dirty="0" smtClean="0">
                <a:latin typeface="+mn-lt"/>
              </a:rPr>
              <a:t>st</a:t>
            </a:r>
            <a:r>
              <a:rPr lang="en-US" dirty="0" smtClean="0">
                <a:latin typeface="+mn-lt"/>
              </a:rPr>
              <a:t> cavity </a:t>
            </a:r>
            <a:r>
              <a:rPr lang="en-US" dirty="0" smtClean="0">
                <a:latin typeface="+mn-lt"/>
              </a:rPr>
              <a:t>output</a:t>
            </a:r>
          </a:p>
          <a:p>
            <a:r>
              <a:rPr lang="en-US" dirty="0" smtClean="0">
                <a:latin typeface="+mn-lt"/>
              </a:rPr>
              <a:t>~45% lost in the cavity region</a:t>
            </a:r>
            <a:endParaRPr lang="en-US" dirty="0" smtClean="0">
              <a:latin typeface="+mn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5496" y="3202712"/>
            <a:ext cx="4445639" cy="3034600"/>
            <a:chOff x="35496" y="3202712"/>
            <a:chExt cx="4445639" cy="3034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01" t="4889" r="21651"/>
            <a:stretch/>
          </p:blipFill>
          <p:spPr>
            <a:xfrm>
              <a:off x="35496" y="3202712"/>
              <a:ext cx="4445639" cy="3034600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 bwMode="auto">
            <a:xfrm>
              <a:off x="611560" y="3284984"/>
              <a:ext cx="1296144" cy="259228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572000" y="3202712"/>
            <a:ext cx="4510280" cy="3034600"/>
            <a:chOff x="4572000" y="3202712"/>
            <a:chExt cx="4510280" cy="30346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00" t="4889" r="23226"/>
            <a:stretch/>
          </p:blipFill>
          <p:spPr>
            <a:xfrm>
              <a:off x="4572000" y="3202712"/>
              <a:ext cx="4510280" cy="30346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 bwMode="auto">
            <a:xfrm>
              <a:off x="5167102" y="3284984"/>
              <a:ext cx="1349114" cy="259228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Beam power losses estimation for max. PEDD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32856"/>
            <a:ext cx="4427984" cy="27909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6686" y="2132856"/>
            <a:ext cx="4737741" cy="27363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99792" y="897871"/>
            <a:ext cx="4942284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Assumptions &amp; conditions: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4.2*10^10 e+/bunch goal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0.96 J/</a:t>
            </a:r>
            <a:r>
              <a:rPr lang="en-US" sz="1400" dirty="0" err="1" smtClean="0"/>
              <a:t>nC</a:t>
            </a:r>
            <a:r>
              <a:rPr lang="en-US" sz="1400" dirty="0" smtClean="0"/>
              <a:t> beam losses in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cavity </a:t>
            </a:r>
            <a:r>
              <a:rPr lang="en-US" sz="1400" dirty="0" smtClean="0"/>
              <a:t>(previous slide</a:t>
            </a:r>
            <a:r>
              <a:rPr lang="en-US" sz="1400" dirty="0" smtClean="0"/>
              <a:t>)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max. 35 J/g condition on PEDD</a:t>
            </a:r>
            <a:endParaRPr lang="en-US" sz="1400" dirty="0"/>
          </a:p>
        </p:txBody>
      </p:sp>
      <p:sp>
        <p:nvSpPr>
          <p:cNvPr id="12" name="Right Arrow 11"/>
          <p:cNvSpPr/>
          <p:nvPr/>
        </p:nvSpPr>
        <p:spPr>
          <a:xfrm>
            <a:off x="3842579" y="2852936"/>
            <a:ext cx="575007" cy="249037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075636" y="2205921"/>
            <a:ext cx="0" cy="751334"/>
          </a:xfrm>
          <a:prstGeom prst="straightConnector1">
            <a:avLst/>
          </a:prstGeom>
          <a:ln w="14605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9512" y="5232648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+mj-lt"/>
              </a:rPr>
              <a:t>Large amount of bunches requires large sigma of the drive beam size at the target to keep the PEDD at acceptable levels, as a consequence the yield is reduced and the required charge/bunch increased</a:t>
            </a:r>
            <a:endParaRPr lang="en-US" sz="14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66292" y="5232648"/>
            <a:ext cx="388843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2 bunches			0.5 kW</a:t>
            </a:r>
          </a:p>
          <a:p>
            <a:r>
              <a:rPr lang="en-US" sz="1400" dirty="0" smtClean="0">
                <a:latin typeface="+mj-lt"/>
              </a:rPr>
              <a:t>30 bunches			14 kW</a:t>
            </a:r>
          </a:p>
          <a:p>
            <a:r>
              <a:rPr lang="en-US" sz="1400" dirty="0" smtClean="0">
                <a:latin typeface="+mj-lt"/>
              </a:rPr>
              <a:t>For comparison:</a:t>
            </a:r>
          </a:p>
          <a:p>
            <a:r>
              <a:rPr lang="en-US" sz="1400" dirty="0" smtClean="0">
                <a:latin typeface="+mj-lt"/>
              </a:rPr>
              <a:t>average RF power in 1</a:t>
            </a:r>
            <a:r>
              <a:rPr lang="en-US" sz="1400" baseline="30000" dirty="0" smtClean="0">
                <a:latin typeface="+mj-lt"/>
              </a:rPr>
              <a:t>st</a:t>
            </a:r>
            <a:r>
              <a:rPr lang="en-US" sz="1400" dirty="0" smtClean="0">
                <a:latin typeface="+mj-lt"/>
              </a:rPr>
              <a:t> cavity	5 kW</a:t>
            </a:r>
            <a:endParaRPr lang="en-US" sz="14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4820" y="4816384"/>
            <a:ext cx="3786341" cy="2684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Data courtesy of Iryna Chaikovska (5 X</a:t>
            </a:r>
            <a:r>
              <a:rPr lang="en-US" sz="1400" kern="1000" spc="30" baseline="-25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0</a:t>
            </a:r>
            <a:r>
              <a:rPr lang="en-US" sz="1400" kern="1000" spc="3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W 6 GeV)</a:t>
            </a:r>
            <a:endParaRPr lang="en-US" sz="1400" kern="1000" spc="30" dirty="0" smtClean="0">
              <a:solidFill>
                <a:schemeClr val="bg2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3595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4_3 (EN)_VO-9713-105</Template>
  <TotalTime>0</TotalTime>
  <Words>277</Words>
  <Application>Microsoft Office PowerPoint</Application>
  <PresentationFormat>On-screen Show (4:3)</PresentationFormat>
  <Paragraphs>39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ＭＳ Ｐゴシック</vt:lpstr>
      <vt:lpstr>Arial</vt:lpstr>
      <vt:lpstr>Arial Narrow</vt:lpstr>
      <vt:lpstr>Calibri</vt:lpstr>
      <vt:lpstr>Franklin Gothic Book</vt:lpstr>
      <vt:lpstr>Georgia</vt:lpstr>
      <vt:lpstr>Symbol</vt:lpstr>
      <vt:lpstr>Times</vt:lpstr>
      <vt:lpstr>ヒラギノ角ゴ Pro W3</vt:lpstr>
      <vt:lpstr>PSI-Powerpoint-Master Calibri V2</vt:lpstr>
      <vt:lpstr>Basic considerations on beam losses at e+ target</vt:lpstr>
      <vt:lpstr>Schematic Layout of the e+ production @ PSI</vt:lpstr>
      <vt:lpstr>ASTRA simulation: e- &amp; e+ losses vs. z</vt:lpstr>
      <vt:lpstr>Beam power losses estimation for max. PEDD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Zennaro Riccardo</dc:creator>
  <cp:lastModifiedBy>Zennaro Riccardo</cp:lastModifiedBy>
  <cp:revision>10</cp:revision>
  <cp:lastPrinted>2015-07-23T13:50:07Z</cp:lastPrinted>
  <dcterms:created xsi:type="dcterms:W3CDTF">2021-04-13T13:30:50Z</dcterms:created>
  <dcterms:modified xsi:type="dcterms:W3CDTF">2021-04-13T15:15:31Z</dcterms:modified>
</cp:coreProperties>
</file>