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0"/>
  </p:notesMasterIdLst>
  <p:sldIdLst>
    <p:sldId id="256" r:id="rId2"/>
    <p:sldId id="263" r:id="rId3"/>
    <p:sldId id="257" r:id="rId4"/>
    <p:sldId id="267" r:id="rId5"/>
    <p:sldId id="258" r:id="rId6"/>
    <p:sldId id="265" r:id="rId7"/>
    <p:sldId id="276" r:id="rId8"/>
    <p:sldId id="277" r:id="rId9"/>
    <p:sldId id="278" r:id="rId10"/>
    <p:sldId id="279" r:id="rId11"/>
    <p:sldId id="281" r:id="rId12"/>
    <p:sldId id="280" r:id="rId13"/>
    <p:sldId id="272" r:id="rId14"/>
    <p:sldId id="273" r:id="rId15"/>
    <p:sldId id="282" r:id="rId16"/>
    <p:sldId id="260" r:id="rId17"/>
    <p:sldId id="261" r:id="rId18"/>
    <p:sldId id="270" r:id="rId1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DEC0B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5" d="100"/>
          <a:sy n="65" d="100"/>
        </p:scale>
        <p:origin x="-13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672C2-AE81-4FFC-847B-24515B9E426E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6D50FC-B07D-495A-BDF4-1B1FBD4F03C8}">
      <dgm:prSet phldrT="[Text]" custT="1"/>
      <dgm:spPr/>
      <dgm:t>
        <a:bodyPr/>
        <a:lstStyle/>
        <a:p>
          <a:r>
            <a:rPr lang="en-GB" sz="2800" dirty="0" smtClean="0"/>
            <a:t>commit</a:t>
          </a:r>
          <a:endParaRPr lang="en-GB" sz="2800" dirty="0"/>
        </a:p>
      </dgm:t>
    </dgm:pt>
    <dgm:pt modelId="{A69758DF-D193-4706-AB80-9FA522AD1ED5}" type="parTrans" cxnId="{2F427601-4CCE-403A-9F8B-9A39C183C7A7}">
      <dgm:prSet/>
      <dgm:spPr/>
      <dgm:t>
        <a:bodyPr/>
        <a:lstStyle/>
        <a:p>
          <a:endParaRPr lang="en-GB"/>
        </a:p>
      </dgm:t>
    </dgm:pt>
    <dgm:pt modelId="{AB9DFFC3-B27D-455C-A95E-DA203E6661A1}" type="sibTrans" cxnId="{2F427601-4CCE-403A-9F8B-9A39C183C7A7}">
      <dgm:prSet/>
      <dgm:spPr/>
      <dgm:t>
        <a:bodyPr/>
        <a:lstStyle/>
        <a:p>
          <a:endParaRPr lang="en-GB"/>
        </a:p>
      </dgm:t>
    </dgm:pt>
    <dgm:pt modelId="{6AF28993-CADD-4941-9F61-920DEB648A7B}">
      <dgm:prSet phldrT="[Text]" custT="1"/>
      <dgm:spPr/>
      <dgm:t>
        <a:bodyPr/>
        <a:lstStyle/>
        <a:p>
          <a:r>
            <a:rPr lang="en-GB" sz="2800" dirty="0" smtClean="0"/>
            <a:t>tag</a:t>
          </a:r>
          <a:endParaRPr lang="en-GB" sz="2800" dirty="0"/>
        </a:p>
      </dgm:t>
    </dgm:pt>
    <dgm:pt modelId="{D8E0A022-C63D-46AA-901F-D6ABE5B6A856}" type="parTrans" cxnId="{A94C7661-33AF-4C42-A49F-A7F409D158CE}">
      <dgm:prSet/>
      <dgm:spPr/>
      <dgm:t>
        <a:bodyPr/>
        <a:lstStyle/>
        <a:p>
          <a:endParaRPr lang="en-GB"/>
        </a:p>
      </dgm:t>
    </dgm:pt>
    <dgm:pt modelId="{F44003D8-933B-47F6-B6A7-E50A610B1B20}" type="sibTrans" cxnId="{A94C7661-33AF-4C42-A49F-A7F409D158CE}">
      <dgm:prSet/>
      <dgm:spPr/>
      <dgm:t>
        <a:bodyPr/>
        <a:lstStyle/>
        <a:p>
          <a:endParaRPr lang="en-GB"/>
        </a:p>
      </dgm:t>
    </dgm:pt>
    <dgm:pt modelId="{AD77D3C9-5CDF-4BEB-A82C-910ADE5F82A9}">
      <dgm:prSet phldrT="[Text]" custT="1"/>
      <dgm:spPr/>
      <dgm:t>
        <a:bodyPr/>
        <a:lstStyle/>
        <a:p>
          <a:r>
            <a:rPr lang="en-GB" sz="2800" dirty="0" smtClean="0"/>
            <a:t>modify</a:t>
          </a:r>
          <a:endParaRPr lang="en-GB" sz="2800" dirty="0"/>
        </a:p>
      </dgm:t>
    </dgm:pt>
    <dgm:pt modelId="{00BE3FE2-04E2-4DE5-B396-96262010B212}" type="parTrans" cxnId="{8C5CF072-683E-47A9-9323-A7B75621C585}">
      <dgm:prSet/>
      <dgm:spPr/>
      <dgm:t>
        <a:bodyPr/>
        <a:lstStyle/>
        <a:p>
          <a:endParaRPr lang="en-GB"/>
        </a:p>
      </dgm:t>
    </dgm:pt>
    <dgm:pt modelId="{895FDAC8-CBBA-4147-A6E0-77C5C8EC2DFE}" type="sibTrans" cxnId="{8C5CF072-683E-47A9-9323-A7B75621C585}">
      <dgm:prSet/>
      <dgm:spPr/>
      <dgm:t>
        <a:bodyPr/>
        <a:lstStyle/>
        <a:p>
          <a:endParaRPr lang="en-GB"/>
        </a:p>
      </dgm:t>
    </dgm:pt>
    <dgm:pt modelId="{DCA373E5-1BB5-4721-8786-40B8AD364DB9}" type="pres">
      <dgm:prSet presAssocID="{07D672C2-AE81-4FFC-847B-24515B9E426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E8863A3-3835-4B1C-B744-59AB3A1800CB}" type="pres">
      <dgm:prSet presAssocID="{D26D50FC-B07D-495A-BDF4-1B1FBD4F03C8}" presName="dummy" presStyleCnt="0"/>
      <dgm:spPr/>
    </dgm:pt>
    <dgm:pt modelId="{6FE08A68-AE9D-4353-8D2B-2BA6B8B69C91}" type="pres">
      <dgm:prSet presAssocID="{D26D50FC-B07D-495A-BDF4-1B1FBD4F03C8}" presName="node" presStyleLbl="revTx" presStyleIdx="0" presStyleCnt="3" custScaleX="178157" custRadScaleRad="143933" custRadScaleInc="2030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CFAA6C-B435-43D2-8D32-37E24007F29C}" type="pres">
      <dgm:prSet presAssocID="{AB9DFFC3-B27D-455C-A95E-DA203E6661A1}" presName="sibTrans" presStyleLbl="node1" presStyleIdx="0" presStyleCnt="3"/>
      <dgm:spPr/>
      <dgm:t>
        <a:bodyPr/>
        <a:lstStyle/>
        <a:p>
          <a:endParaRPr lang="en-GB"/>
        </a:p>
      </dgm:t>
    </dgm:pt>
    <dgm:pt modelId="{10201A71-9B21-48FC-A123-1F35867B3BAC}" type="pres">
      <dgm:prSet presAssocID="{6AF28993-CADD-4941-9F61-920DEB648A7B}" presName="dummy" presStyleCnt="0"/>
      <dgm:spPr/>
    </dgm:pt>
    <dgm:pt modelId="{25080694-1756-4820-823C-8E0551592992}" type="pres">
      <dgm:prSet presAssocID="{6AF28993-CADD-4941-9F61-920DEB648A7B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3B8D33-B149-4B8D-AB18-82F8036918C5}" type="pres">
      <dgm:prSet presAssocID="{F44003D8-933B-47F6-B6A7-E50A610B1B20}" presName="sibTrans" presStyleLbl="node1" presStyleIdx="1" presStyleCnt="3"/>
      <dgm:spPr/>
      <dgm:t>
        <a:bodyPr/>
        <a:lstStyle/>
        <a:p>
          <a:endParaRPr lang="en-GB"/>
        </a:p>
      </dgm:t>
    </dgm:pt>
    <dgm:pt modelId="{D5A02B86-6B22-48E4-8529-33BDFE0891E7}" type="pres">
      <dgm:prSet presAssocID="{AD77D3C9-5CDF-4BEB-A82C-910ADE5F82A9}" presName="dummy" presStyleCnt="0"/>
      <dgm:spPr/>
    </dgm:pt>
    <dgm:pt modelId="{6A3513B3-CA0F-4FE8-9D4E-2E222F3983D9}" type="pres">
      <dgm:prSet presAssocID="{AD77D3C9-5CDF-4BEB-A82C-910ADE5F82A9}" presName="node" presStyleLbl="revTx" presStyleIdx="2" presStyleCnt="3" custScaleX="181573" custRadScaleRad="138699" custRadScaleInc="-87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8891A7-8F1D-4184-AEEC-FCC6F5082C12}" type="pres">
      <dgm:prSet presAssocID="{895FDAC8-CBBA-4147-A6E0-77C5C8EC2DFE}" presName="sibTrans" presStyleLbl="node1" presStyleIdx="2" presStyleCnt="3" custLinFactNeighborX="-260" custLinFactNeighborY="40"/>
      <dgm:spPr/>
      <dgm:t>
        <a:bodyPr/>
        <a:lstStyle/>
        <a:p>
          <a:endParaRPr lang="en-GB"/>
        </a:p>
      </dgm:t>
    </dgm:pt>
  </dgm:ptLst>
  <dgm:cxnLst>
    <dgm:cxn modelId="{64B4AABB-C81C-4D55-9EF6-59C4FA49C34B}" type="presOf" srcId="{6AF28993-CADD-4941-9F61-920DEB648A7B}" destId="{25080694-1756-4820-823C-8E0551592992}" srcOrd="0" destOrd="0" presId="urn:microsoft.com/office/officeart/2005/8/layout/cycle1"/>
    <dgm:cxn modelId="{AE1F1B1E-99B6-4F72-B683-0A657664C74B}" type="presOf" srcId="{F44003D8-933B-47F6-B6A7-E50A610B1B20}" destId="{353B8D33-B149-4B8D-AB18-82F8036918C5}" srcOrd="0" destOrd="0" presId="urn:microsoft.com/office/officeart/2005/8/layout/cycle1"/>
    <dgm:cxn modelId="{12408FDA-C744-4AA9-A90F-F60169536F74}" type="presOf" srcId="{895FDAC8-CBBA-4147-A6E0-77C5C8EC2DFE}" destId="{0D8891A7-8F1D-4184-AEEC-FCC6F5082C12}" srcOrd="0" destOrd="0" presId="urn:microsoft.com/office/officeart/2005/8/layout/cycle1"/>
    <dgm:cxn modelId="{2F427601-4CCE-403A-9F8B-9A39C183C7A7}" srcId="{07D672C2-AE81-4FFC-847B-24515B9E426E}" destId="{D26D50FC-B07D-495A-BDF4-1B1FBD4F03C8}" srcOrd="0" destOrd="0" parTransId="{A69758DF-D193-4706-AB80-9FA522AD1ED5}" sibTransId="{AB9DFFC3-B27D-455C-A95E-DA203E6661A1}"/>
    <dgm:cxn modelId="{FB7AB33F-3E24-48D0-9E57-D9ABC4E441CE}" type="presOf" srcId="{D26D50FC-B07D-495A-BDF4-1B1FBD4F03C8}" destId="{6FE08A68-AE9D-4353-8D2B-2BA6B8B69C91}" srcOrd="0" destOrd="0" presId="urn:microsoft.com/office/officeart/2005/8/layout/cycle1"/>
    <dgm:cxn modelId="{271800EF-011F-4C8A-A398-A0DCAEE83D27}" type="presOf" srcId="{AB9DFFC3-B27D-455C-A95E-DA203E6661A1}" destId="{65CFAA6C-B435-43D2-8D32-37E24007F29C}" srcOrd="0" destOrd="0" presId="urn:microsoft.com/office/officeart/2005/8/layout/cycle1"/>
    <dgm:cxn modelId="{8C5CF072-683E-47A9-9323-A7B75621C585}" srcId="{07D672C2-AE81-4FFC-847B-24515B9E426E}" destId="{AD77D3C9-5CDF-4BEB-A82C-910ADE5F82A9}" srcOrd="2" destOrd="0" parTransId="{00BE3FE2-04E2-4DE5-B396-96262010B212}" sibTransId="{895FDAC8-CBBA-4147-A6E0-77C5C8EC2DFE}"/>
    <dgm:cxn modelId="{2D89496D-D908-4975-BB9E-0D42A7A2A8DB}" type="presOf" srcId="{07D672C2-AE81-4FFC-847B-24515B9E426E}" destId="{DCA373E5-1BB5-4721-8786-40B8AD364DB9}" srcOrd="0" destOrd="0" presId="urn:microsoft.com/office/officeart/2005/8/layout/cycle1"/>
    <dgm:cxn modelId="{A94C7661-33AF-4C42-A49F-A7F409D158CE}" srcId="{07D672C2-AE81-4FFC-847B-24515B9E426E}" destId="{6AF28993-CADD-4941-9F61-920DEB648A7B}" srcOrd="1" destOrd="0" parTransId="{D8E0A022-C63D-46AA-901F-D6ABE5B6A856}" sibTransId="{F44003D8-933B-47F6-B6A7-E50A610B1B20}"/>
    <dgm:cxn modelId="{BB56F276-C313-4EC7-AB7D-A0BCEE236A79}" type="presOf" srcId="{AD77D3C9-5CDF-4BEB-A82C-910ADE5F82A9}" destId="{6A3513B3-CA0F-4FE8-9D4E-2E222F3983D9}" srcOrd="0" destOrd="0" presId="urn:microsoft.com/office/officeart/2005/8/layout/cycle1"/>
    <dgm:cxn modelId="{0C2D252C-8E7A-49D0-96B8-13683C18C99A}" type="presParOf" srcId="{DCA373E5-1BB5-4721-8786-40B8AD364DB9}" destId="{FE8863A3-3835-4B1C-B744-59AB3A1800CB}" srcOrd="0" destOrd="0" presId="urn:microsoft.com/office/officeart/2005/8/layout/cycle1"/>
    <dgm:cxn modelId="{393D6E9C-2C81-4631-934D-AE769DB7B940}" type="presParOf" srcId="{DCA373E5-1BB5-4721-8786-40B8AD364DB9}" destId="{6FE08A68-AE9D-4353-8D2B-2BA6B8B69C91}" srcOrd="1" destOrd="0" presId="urn:microsoft.com/office/officeart/2005/8/layout/cycle1"/>
    <dgm:cxn modelId="{78FF858E-6498-42E0-B445-6422B6F219A7}" type="presParOf" srcId="{DCA373E5-1BB5-4721-8786-40B8AD364DB9}" destId="{65CFAA6C-B435-43D2-8D32-37E24007F29C}" srcOrd="2" destOrd="0" presId="urn:microsoft.com/office/officeart/2005/8/layout/cycle1"/>
    <dgm:cxn modelId="{05EF65AD-468A-447F-9053-D4D4B7446901}" type="presParOf" srcId="{DCA373E5-1BB5-4721-8786-40B8AD364DB9}" destId="{10201A71-9B21-48FC-A123-1F35867B3BAC}" srcOrd="3" destOrd="0" presId="urn:microsoft.com/office/officeart/2005/8/layout/cycle1"/>
    <dgm:cxn modelId="{8433AE24-6B1F-4CB7-B95A-F09D5E431675}" type="presParOf" srcId="{DCA373E5-1BB5-4721-8786-40B8AD364DB9}" destId="{25080694-1756-4820-823C-8E0551592992}" srcOrd="4" destOrd="0" presId="urn:microsoft.com/office/officeart/2005/8/layout/cycle1"/>
    <dgm:cxn modelId="{BB5D5AE6-94F0-4732-A72F-FF781EDFDC82}" type="presParOf" srcId="{DCA373E5-1BB5-4721-8786-40B8AD364DB9}" destId="{353B8D33-B149-4B8D-AB18-82F8036918C5}" srcOrd="5" destOrd="0" presId="urn:microsoft.com/office/officeart/2005/8/layout/cycle1"/>
    <dgm:cxn modelId="{4D498C55-D00B-4A53-859E-75A81FEEF483}" type="presParOf" srcId="{DCA373E5-1BB5-4721-8786-40B8AD364DB9}" destId="{D5A02B86-6B22-48E4-8529-33BDFE0891E7}" srcOrd="6" destOrd="0" presId="urn:microsoft.com/office/officeart/2005/8/layout/cycle1"/>
    <dgm:cxn modelId="{9D679EAC-456F-487C-B573-834029257BDA}" type="presParOf" srcId="{DCA373E5-1BB5-4721-8786-40B8AD364DB9}" destId="{6A3513B3-CA0F-4FE8-9D4E-2E222F3983D9}" srcOrd="7" destOrd="0" presId="urn:microsoft.com/office/officeart/2005/8/layout/cycle1"/>
    <dgm:cxn modelId="{2A9A730D-BAC2-49DE-9700-8794FEED3C21}" type="presParOf" srcId="{DCA373E5-1BB5-4721-8786-40B8AD364DB9}" destId="{0D8891A7-8F1D-4184-AEEC-FCC6F5082C12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E08A68-AE9D-4353-8D2B-2BA6B8B69C91}">
      <dsp:nvSpPr>
        <dsp:cNvPr id="0" name=""/>
        <dsp:cNvSpPr/>
      </dsp:nvSpPr>
      <dsp:spPr>
        <a:xfrm>
          <a:off x="1616778" y="117944"/>
          <a:ext cx="1312179" cy="736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commit</a:t>
          </a:r>
          <a:endParaRPr lang="en-GB" sz="2800" kern="1200" dirty="0"/>
        </a:p>
      </dsp:txBody>
      <dsp:txXfrm>
        <a:off x="1616778" y="117944"/>
        <a:ext cx="1312179" cy="736529"/>
      </dsp:txXfrm>
    </dsp:sp>
    <dsp:sp modelId="{65CFAA6C-B435-43D2-8D32-37E24007F29C}">
      <dsp:nvSpPr>
        <dsp:cNvPr id="0" name=""/>
        <dsp:cNvSpPr/>
      </dsp:nvSpPr>
      <dsp:spPr>
        <a:xfrm>
          <a:off x="777377" y="-76780"/>
          <a:ext cx="1740449" cy="1740449"/>
        </a:xfrm>
        <a:prstGeom prst="circularArrow">
          <a:avLst>
            <a:gd name="adj1" fmla="val 8252"/>
            <a:gd name="adj2" fmla="val 576426"/>
            <a:gd name="adj3" fmla="val 3891309"/>
            <a:gd name="adj4" fmla="val 293942"/>
            <a:gd name="adj5" fmla="val 962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80694-1756-4820-823C-8E0551592992}">
      <dsp:nvSpPr>
        <dsp:cNvPr id="0" name=""/>
        <dsp:cNvSpPr/>
      </dsp:nvSpPr>
      <dsp:spPr>
        <a:xfrm>
          <a:off x="1102503" y="1215890"/>
          <a:ext cx="736529" cy="736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tag</a:t>
          </a:r>
          <a:endParaRPr lang="en-GB" sz="2800" kern="1200" dirty="0"/>
        </a:p>
      </dsp:txBody>
      <dsp:txXfrm>
        <a:off x="1102503" y="1215890"/>
        <a:ext cx="736529" cy="736529"/>
      </dsp:txXfrm>
    </dsp:sp>
    <dsp:sp modelId="{353B8D33-B149-4B8D-AB18-82F8036918C5}">
      <dsp:nvSpPr>
        <dsp:cNvPr id="0" name=""/>
        <dsp:cNvSpPr/>
      </dsp:nvSpPr>
      <dsp:spPr>
        <a:xfrm>
          <a:off x="402173" y="-82408"/>
          <a:ext cx="1740449" cy="1740449"/>
        </a:xfrm>
        <a:prstGeom prst="circularArrow">
          <a:avLst>
            <a:gd name="adj1" fmla="val 8252"/>
            <a:gd name="adj2" fmla="val 576426"/>
            <a:gd name="adj3" fmla="val 10186602"/>
            <a:gd name="adj4" fmla="val 6225179"/>
            <a:gd name="adj5" fmla="val 962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3513B3-CA0F-4FE8-9D4E-2E222F3983D9}">
      <dsp:nvSpPr>
        <dsp:cNvPr id="0" name=""/>
        <dsp:cNvSpPr/>
      </dsp:nvSpPr>
      <dsp:spPr>
        <a:xfrm>
          <a:off x="0" y="58972"/>
          <a:ext cx="1337339" cy="736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modify</a:t>
          </a:r>
          <a:endParaRPr lang="en-GB" sz="2800" kern="1200" dirty="0"/>
        </a:p>
      </dsp:txBody>
      <dsp:txXfrm>
        <a:off x="0" y="58972"/>
        <a:ext cx="1337339" cy="736529"/>
      </dsp:txXfrm>
    </dsp:sp>
    <dsp:sp modelId="{0D8891A7-8F1D-4184-AEEC-FCC6F5082C12}">
      <dsp:nvSpPr>
        <dsp:cNvPr id="0" name=""/>
        <dsp:cNvSpPr/>
      </dsp:nvSpPr>
      <dsp:spPr>
        <a:xfrm>
          <a:off x="583957" y="-228441"/>
          <a:ext cx="1740449" cy="1740449"/>
        </a:xfrm>
        <a:prstGeom prst="circularArrow">
          <a:avLst>
            <a:gd name="adj1" fmla="val 8252"/>
            <a:gd name="adj2" fmla="val 576426"/>
            <a:gd name="adj3" fmla="val 18200091"/>
            <a:gd name="adj4" fmla="val 14072663"/>
            <a:gd name="adj5" fmla="val 962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C1BC2-D258-40E3-9B28-0C2DE5A1B15D}" type="datetimeFigureOut">
              <a:rPr lang="en-US" smtClean="0"/>
              <a:pPr/>
              <a:t>10/5/2010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FDDE0-0B65-489E-9DEB-A9D93A9D041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677988" y="2362200"/>
            <a:ext cx="7466012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13700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08413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74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4491FC2-0137-4D41-9E94-B13CCEF56FF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09F52-5913-4E10-844B-9A8CA4528AF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6725"/>
            <a:ext cx="1943100" cy="5629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6725"/>
            <a:ext cx="5676900" cy="5629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590BE-1021-4AAF-B04D-8214C5F3BEC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 flip="none" rotWithShape="1">
          <a:gsLst>
            <a:gs pos="0">
              <a:srgbClr val="DEC0B0">
                <a:alpha val="0"/>
              </a:srgb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FAA01-C1AB-433A-98F0-2B9EC5BF9CB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5B932-6BA7-48B6-916C-E3AF322854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13994-9B93-4B84-ABD7-F2E01E73A59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0616EF-2D9A-41CB-BA15-C221F7AC012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E875B-A044-4C0E-A460-A3CE752461B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76828-6B67-4A65-8352-A6D09E82C4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55FA0-B2F0-4121-8BDA-F7BA7084D85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FEBAB-EDCD-4532-A491-005DA77609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DEC0B0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66725"/>
            <a:ext cx="66294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AFE91104-49EE-4A1D-8442-AC4643DF0DD7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3094" name="Picture 22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000" b="1">
          <a:solidFill>
            <a:schemeClr val="hlink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hlink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eilly.com/catalog/0596004486/" TargetMode="External"/><Relationship Id="rId2" Type="http://schemas.openxmlformats.org/officeDocument/2006/relationships/hyperlink" Target="http://subversion.tigri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vs2svn.tigris.org/cvs2svn.html" TargetMode="External"/><Relationship Id="rId5" Type="http://schemas.openxmlformats.org/officeDocument/2006/relationships/hyperlink" Target="http://cern.ch/svn" TargetMode="External"/><Relationship Id="rId4" Type="http://schemas.openxmlformats.org/officeDocument/2006/relationships/hyperlink" Target="http://svnbook.red-bean.com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vnweb.cern.ch/cern/wsvn/g4test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ftweb.cern.ch/geant4/geant4tag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677988" y="642918"/>
            <a:ext cx="7466012" cy="2862282"/>
          </a:xfrm>
        </p:spPr>
        <p:txBody>
          <a:bodyPr/>
          <a:lstStyle/>
          <a:p>
            <a:r>
              <a:rPr lang="en-GB" dirty="0" smtClean="0"/>
              <a:t>Study for</a:t>
            </a:r>
            <a:br>
              <a:rPr lang="en-GB" dirty="0" smtClean="0"/>
            </a:br>
            <a:r>
              <a:rPr lang="en-GB" dirty="0" smtClean="0"/>
              <a:t>Migration from CVS</a:t>
            </a:r>
            <a:br>
              <a:rPr lang="en-GB" dirty="0" smtClean="0"/>
            </a:br>
            <a:r>
              <a:rPr lang="en-GB" dirty="0" smtClean="0"/>
              <a:t>to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 err="1" smtClean="0"/>
              <a:t>SubVersion</a:t>
            </a:r>
            <a:r>
              <a:rPr lang="en-GB" dirty="0" smtClean="0"/>
              <a:t> (SVN)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Gunter </a:t>
            </a:r>
            <a:r>
              <a:rPr lang="en-GB" dirty="0" err="1" smtClean="0"/>
              <a:t>Folger</a:t>
            </a:r>
            <a:endParaRPr lang="en-GB" dirty="0" smtClean="0"/>
          </a:p>
          <a:p>
            <a:r>
              <a:rPr lang="en-GB" dirty="0" smtClean="0"/>
              <a:t>CERN/PH/SFT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tools (2)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Adapt other procedures and scripts</a:t>
            </a:r>
          </a:p>
          <a:p>
            <a:pPr lvl="1"/>
            <a:r>
              <a:rPr lang="en-GB" dirty="0" smtClean="0"/>
              <a:t>system testing </a:t>
            </a:r>
          </a:p>
          <a:p>
            <a:pPr lvl="1"/>
            <a:r>
              <a:rPr lang="en-GB" dirty="0" smtClean="0"/>
              <a:t>release building</a:t>
            </a:r>
          </a:p>
          <a:p>
            <a:pPr lvl="2"/>
            <a:r>
              <a:rPr lang="en-GB" dirty="0" smtClean="0"/>
              <a:t>Currently moving tag</a:t>
            </a:r>
          </a:p>
          <a:p>
            <a:pPr lvl="3"/>
            <a:r>
              <a:rPr lang="en-GB" dirty="0" smtClean="0"/>
              <a:t>Prepare in branch, ‘tag’ final ?</a:t>
            </a:r>
          </a:p>
          <a:p>
            <a:pPr lvl="2"/>
            <a:r>
              <a:rPr lang="en-GB" dirty="0" smtClean="0"/>
              <a:t>Disclaimer, check for std::, ... </a:t>
            </a:r>
          </a:p>
          <a:p>
            <a:pPr lvl="2"/>
            <a:r>
              <a:rPr lang="en-GB" dirty="0" smtClean="0"/>
              <a:t>Adapt procedures to </a:t>
            </a:r>
            <a:r>
              <a:rPr lang="en-GB" dirty="0" err="1" smtClean="0"/>
              <a:t>svn</a:t>
            </a:r>
            <a:endParaRPr lang="en-GB" dirty="0" smtClean="0"/>
          </a:p>
          <a:p>
            <a:r>
              <a:rPr lang="en-GB" dirty="0" smtClean="0"/>
              <a:t>Documentation</a:t>
            </a:r>
          </a:p>
          <a:p>
            <a:pPr lvl="1"/>
            <a:r>
              <a:rPr lang="en-GB" dirty="0" smtClean="0"/>
              <a:t>Work on documentation has started</a:t>
            </a:r>
            <a:endParaRPr lang="en-GB" dirty="0" smtClean="0"/>
          </a:p>
          <a:p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B932-6BA7-48B6-916C-E3AF3228543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Migration possible</a:t>
            </a:r>
          </a:p>
          <a:p>
            <a:pPr lvl="1"/>
            <a:r>
              <a:rPr lang="en-GB" dirty="0" smtClean="0"/>
              <a:t>Still work to be done, but no problems expected</a:t>
            </a:r>
          </a:p>
          <a:p>
            <a:r>
              <a:rPr lang="en-GB" dirty="0" smtClean="0"/>
              <a:t>G4Tags - Bonsai replacement </a:t>
            </a:r>
          </a:p>
          <a:p>
            <a:pPr lvl="1"/>
            <a:r>
              <a:rPr lang="en-GB" dirty="0" smtClean="0"/>
              <a:t>Alpha version ready</a:t>
            </a:r>
          </a:p>
          <a:p>
            <a:pPr lvl="1"/>
            <a:r>
              <a:rPr lang="en-GB" dirty="0" smtClean="0"/>
              <a:t>Should be fully </a:t>
            </a:r>
            <a:r>
              <a:rPr lang="en-GB" dirty="0" smtClean="0"/>
              <a:t>ready and tested before actual migration</a:t>
            </a:r>
          </a:p>
          <a:p>
            <a:pPr lvl="1"/>
            <a:r>
              <a:rPr lang="en-GB" dirty="0" smtClean="0"/>
              <a:t>Do with tags from </a:t>
            </a:r>
            <a:r>
              <a:rPr lang="en-GB" dirty="0" err="1" smtClean="0"/>
              <a:t>cvs</a:t>
            </a:r>
            <a:endParaRPr lang="en-GB" dirty="0" smtClean="0"/>
          </a:p>
          <a:p>
            <a:pPr lvl="1"/>
            <a:r>
              <a:rPr lang="en-GB" dirty="0" smtClean="0"/>
              <a:t>Switch before </a:t>
            </a:r>
            <a:r>
              <a:rPr lang="en-GB" dirty="0" err="1" smtClean="0"/>
              <a:t>svn</a:t>
            </a:r>
            <a:r>
              <a:rPr lang="en-GB" dirty="0" smtClean="0"/>
              <a:t> migration, if all goes </a:t>
            </a:r>
            <a:r>
              <a:rPr lang="en-GB" dirty="0" smtClean="0"/>
              <a:t>well?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Need decision to go </a:t>
            </a:r>
            <a:r>
              <a:rPr lang="en-GB" dirty="0" smtClean="0"/>
              <a:t>ahead with migration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Provide updated documentation by end 2010</a:t>
            </a:r>
          </a:p>
          <a:p>
            <a:r>
              <a:rPr lang="en-GB" dirty="0" smtClean="0"/>
              <a:t>G4Tags tested by December 2010</a:t>
            </a:r>
          </a:p>
          <a:p>
            <a:r>
              <a:rPr lang="en-GB" dirty="0" smtClean="0"/>
              <a:t>Migrate to </a:t>
            </a:r>
            <a:r>
              <a:rPr lang="en-GB" dirty="0" err="1" smtClean="0"/>
              <a:t>svn</a:t>
            </a:r>
            <a:r>
              <a:rPr lang="en-GB" dirty="0" smtClean="0"/>
              <a:t> early January 2011</a:t>
            </a:r>
          </a:p>
          <a:p>
            <a:endParaRPr lang="en-GB" dirty="0" smtClean="0"/>
          </a:p>
          <a:p>
            <a:r>
              <a:rPr lang="en-GB" dirty="0" smtClean="0"/>
              <a:t>Decide upon migration – this workshop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</a:t>
            </a:r>
            <a:r>
              <a:rPr lang="en-GB" smtClean="0"/>
              <a:t>vn</a:t>
            </a:r>
            <a:r>
              <a:rPr lang="en-GB" dirty="0" smtClean="0"/>
              <a:t> 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SVN home page:</a:t>
            </a:r>
          </a:p>
          <a:p>
            <a:pPr lvl="1"/>
            <a:r>
              <a:rPr lang="en-GB" dirty="0" smtClean="0">
                <a:hlinkClick r:id="rId2"/>
              </a:rPr>
              <a:t>http://subversion.tigris.org/</a:t>
            </a:r>
            <a:endParaRPr lang="en-GB" dirty="0" smtClean="0"/>
          </a:p>
          <a:p>
            <a:r>
              <a:rPr lang="en-GB" sz="2400" dirty="0" smtClean="0"/>
              <a:t>Ben Collins-</a:t>
            </a:r>
            <a:r>
              <a:rPr lang="en-GB" sz="2400" dirty="0" err="1" smtClean="0"/>
              <a:t>Sussman</a:t>
            </a:r>
            <a:r>
              <a:rPr lang="en-GB" sz="2400" dirty="0" smtClean="0"/>
              <a:t>, Brian W. Fitzpatrick, C. Michael </a:t>
            </a:r>
            <a:r>
              <a:rPr lang="en-GB" sz="2400" dirty="0" err="1" smtClean="0"/>
              <a:t>Pilato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“Version Control with Subversion”,</a:t>
            </a:r>
          </a:p>
          <a:p>
            <a:pPr lvl="1"/>
            <a:r>
              <a:rPr lang="en-GB" dirty="0" smtClean="0"/>
              <a:t>O’Reilly: </a:t>
            </a:r>
            <a:r>
              <a:rPr lang="en-GB" dirty="0" smtClean="0">
                <a:hlinkClick r:id="rId3"/>
              </a:rPr>
              <a:t>http://www.oreilly.com/catalog/0596004486/</a:t>
            </a:r>
            <a:endParaRPr lang="en-GB" dirty="0" smtClean="0"/>
          </a:p>
          <a:p>
            <a:pPr lvl="1"/>
            <a:r>
              <a:rPr lang="en-GB" dirty="0" smtClean="0"/>
              <a:t>Online version of book: </a:t>
            </a:r>
            <a:r>
              <a:rPr lang="en-GB" dirty="0" smtClean="0">
                <a:hlinkClick r:id="rId4"/>
              </a:rPr>
              <a:t>http://svnbook.red-bean.com/</a:t>
            </a:r>
            <a:endParaRPr lang="en-GB" dirty="0" smtClean="0"/>
          </a:p>
          <a:p>
            <a:r>
              <a:rPr lang="en-GB" dirty="0" smtClean="0"/>
              <a:t>SVN service at CERN:</a:t>
            </a:r>
          </a:p>
          <a:p>
            <a:pPr lvl="1"/>
            <a:r>
              <a:rPr lang="en-GB" dirty="0" smtClean="0">
                <a:hlinkClick r:id="rId5"/>
              </a:rPr>
              <a:t>http://cern.ch/svn</a:t>
            </a:r>
            <a:endParaRPr lang="en-GB" dirty="0" smtClean="0"/>
          </a:p>
          <a:p>
            <a:r>
              <a:rPr lang="en-GB" dirty="0" smtClean="0"/>
              <a:t>cvs2svn home page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hlinkClick r:id="rId6"/>
              </a:rPr>
              <a:t>http://cvs2svn.tigris.org/cvs2svn.html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 smtClean="0">
                <a:solidFill>
                  <a:srgbClr val="FFFF00"/>
                </a:solidFill>
              </a:rPr>
              <a:t>Propose to migrate to </a:t>
            </a:r>
            <a:r>
              <a:rPr lang="en-GB" sz="3600" dirty="0" err="1" smtClean="0">
                <a:solidFill>
                  <a:srgbClr val="FFFF00"/>
                </a:solidFill>
              </a:rPr>
              <a:t>svn</a:t>
            </a:r>
            <a:endParaRPr lang="en-GB" sz="3600" dirty="0" smtClean="0">
              <a:solidFill>
                <a:srgbClr val="FFFF00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Lots of work for some</a:t>
            </a:r>
          </a:p>
          <a:p>
            <a:r>
              <a:rPr lang="en-GB" dirty="0" smtClean="0"/>
              <a:t>Some learning to do for </a:t>
            </a:r>
            <a:r>
              <a:rPr lang="en-GB" dirty="0" smtClean="0"/>
              <a:t>all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FF00"/>
                </a:solidFill>
              </a:rPr>
              <a:t>Long term profit from modern repository</a:t>
            </a:r>
            <a:endParaRPr lang="en-GB" dirty="0" smtClean="0">
              <a:solidFill>
                <a:srgbClr val="FFFF00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More in session 2-B today at  14:10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Geant4:</a:t>
            </a:r>
            <a:br>
              <a:rPr lang="en-GB" dirty="0" smtClean="0"/>
            </a:br>
            <a:r>
              <a:rPr lang="en-GB" dirty="0" err="1" smtClean="0"/>
              <a:t>cvs</a:t>
            </a:r>
            <a:r>
              <a:rPr lang="en-GB" dirty="0" smtClean="0"/>
              <a:t> use by developer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Developer checks out a reference tag</a:t>
            </a:r>
          </a:p>
          <a:p>
            <a:r>
              <a:rPr lang="en-GB" dirty="0" smtClean="0"/>
              <a:t>Updates files in partial directory tree to head,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Tags are not changed after creation</a:t>
            </a:r>
          </a:p>
          <a:p>
            <a:r>
              <a:rPr lang="en-GB" dirty="0" smtClean="0"/>
              <a:t>See differences to previous versions, log files,...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16</a:t>
            </a:fld>
            <a:endParaRPr lang="en-GB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2285984" y="2928934"/>
          <a:ext cx="2928958" cy="1952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CVS use by testing or release manager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Checkout reference tag</a:t>
            </a:r>
          </a:p>
          <a:p>
            <a:r>
              <a:rPr lang="en-GB" dirty="0" smtClean="0"/>
              <a:t>Update list of </a:t>
            </a:r>
            <a:r>
              <a:rPr lang="en-GB" dirty="0" err="1" smtClean="0"/>
              <a:t>dirs</a:t>
            </a:r>
            <a:r>
              <a:rPr lang="en-GB" dirty="0" smtClean="0"/>
              <a:t> to more recent tag</a:t>
            </a:r>
          </a:p>
          <a:p>
            <a:pPr lvl="1"/>
            <a:r>
              <a:rPr lang="en-GB" dirty="0" smtClean="0"/>
              <a:t>Global to global-V09-02-02</a:t>
            </a:r>
          </a:p>
          <a:p>
            <a:pPr lvl="1"/>
            <a:r>
              <a:rPr lang="en-GB" dirty="0" smtClean="0"/>
              <a:t>Particles to ...</a:t>
            </a:r>
          </a:p>
          <a:p>
            <a:pPr lvl="1"/>
            <a:r>
              <a:rPr lang="en-GB" dirty="0" smtClean="0"/>
              <a:t>...</a:t>
            </a:r>
          </a:p>
          <a:p>
            <a:endParaRPr lang="en-GB" dirty="0" smtClean="0"/>
          </a:p>
          <a:p>
            <a:r>
              <a:rPr lang="en-GB" dirty="0" smtClean="0"/>
              <a:t>Frequent need to move tag prior to release</a:t>
            </a:r>
          </a:p>
          <a:p>
            <a:pPr lvl="1"/>
            <a:r>
              <a:rPr lang="en-GB" dirty="0" smtClean="0"/>
              <a:t>Release manager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Re-organization</a:t>
            </a:r>
            <a:br>
              <a:rPr lang="en-GB" dirty="0" smtClean="0"/>
            </a:br>
            <a:r>
              <a:rPr lang="en-GB" dirty="0" smtClean="0"/>
              <a:t>Clean-up?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Chance to re-organize repository</a:t>
            </a:r>
          </a:p>
          <a:p>
            <a:pPr lvl="1"/>
            <a:r>
              <a:rPr lang="en-GB" dirty="0" smtClean="0"/>
              <a:t>Several directories probably not in best place</a:t>
            </a:r>
          </a:p>
          <a:p>
            <a:pPr lvl="1"/>
            <a:r>
              <a:rPr lang="en-GB" dirty="0" smtClean="0"/>
              <a:t>But SVN supports fully support move, so can be done in transparent way later</a:t>
            </a:r>
          </a:p>
          <a:p>
            <a:endParaRPr lang="en-GB" dirty="0" smtClean="0"/>
          </a:p>
          <a:p>
            <a:r>
              <a:rPr lang="en-GB" dirty="0" smtClean="0"/>
              <a:t>Clean-up</a:t>
            </a:r>
          </a:p>
          <a:p>
            <a:pPr lvl="1"/>
            <a:r>
              <a:rPr lang="en-GB" dirty="0" smtClean="0"/>
              <a:t>No longer needed or (near-)duplicate directories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But do we want to break possibility to go back?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to migrate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svn</a:t>
            </a:r>
            <a:r>
              <a:rPr lang="en-GB" dirty="0" smtClean="0"/>
              <a:t> is more powerful</a:t>
            </a:r>
          </a:p>
          <a:p>
            <a:pPr lvl="1"/>
            <a:r>
              <a:rPr lang="en-GB" dirty="0" smtClean="0"/>
              <a:t>Usage largely similar to </a:t>
            </a:r>
            <a:r>
              <a:rPr lang="en-GB" dirty="0" err="1" smtClean="0"/>
              <a:t>cvs</a:t>
            </a:r>
            <a:endParaRPr lang="en-GB" dirty="0" smtClean="0"/>
          </a:p>
          <a:p>
            <a:pPr lvl="1"/>
            <a:r>
              <a:rPr lang="en-GB" dirty="0" smtClean="0"/>
              <a:t>Except handling of </a:t>
            </a:r>
            <a:r>
              <a:rPr lang="en-GB" dirty="0" err="1" smtClean="0"/>
              <a:t>cvs</a:t>
            </a:r>
            <a:r>
              <a:rPr lang="en-GB" dirty="0" smtClean="0"/>
              <a:t> style tags</a:t>
            </a:r>
          </a:p>
          <a:p>
            <a:r>
              <a:rPr lang="en-GB" dirty="0" smtClean="0"/>
              <a:t>G4 </a:t>
            </a:r>
            <a:r>
              <a:rPr lang="en-GB" dirty="0" err="1" smtClean="0"/>
              <a:t>cvs</a:t>
            </a:r>
            <a:r>
              <a:rPr lang="en-GB" dirty="0" smtClean="0"/>
              <a:t> repository hosted by CERN/IT  </a:t>
            </a:r>
            <a:r>
              <a:rPr lang="en-GB" dirty="0" err="1" smtClean="0"/>
              <a:t>cvs</a:t>
            </a:r>
            <a:r>
              <a:rPr lang="en-GB" dirty="0" smtClean="0"/>
              <a:t>/</a:t>
            </a:r>
            <a:r>
              <a:rPr lang="en-GB" dirty="0" err="1" smtClean="0"/>
              <a:t>lcg</a:t>
            </a:r>
            <a:r>
              <a:rPr lang="en-GB" dirty="0" smtClean="0"/>
              <a:t> service</a:t>
            </a:r>
          </a:p>
          <a:p>
            <a:pPr lvl="1"/>
            <a:r>
              <a:rPr lang="en-GB" dirty="0" smtClean="0"/>
              <a:t>Service provided by CERN/IT</a:t>
            </a:r>
          </a:p>
          <a:p>
            <a:pPr lvl="1"/>
            <a:r>
              <a:rPr lang="en-GB" dirty="0" smtClean="0"/>
              <a:t>CERN/IT runs two services, </a:t>
            </a:r>
            <a:r>
              <a:rPr lang="en-GB" dirty="0" err="1" smtClean="0"/>
              <a:t>cvs</a:t>
            </a:r>
            <a:r>
              <a:rPr lang="en-GB" dirty="0" smtClean="0"/>
              <a:t>/general and CVS/</a:t>
            </a:r>
            <a:r>
              <a:rPr lang="en-GB" dirty="0" err="1" smtClean="0"/>
              <a:t>lcg</a:t>
            </a:r>
            <a:endParaRPr lang="en-GB" dirty="0" smtClean="0"/>
          </a:p>
          <a:p>
            <a:pPr lvl="1"/>
            <a:r>
              <a:rPr lang="en-GB" dirty="0" smtClean="0"/>
              <a:t>Strong push to migrate to SVN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SVN</a:t>
            </a:r>
          </a:p>
          <a:p>
            <a:r>
              <a:rPr lang="en-GB" dirty="0" smtClean="0"/>
              <a:t>What is needed before migration</a:t>
            </a:r>
          </a:p>
          <a:p>
            <a:r>
              <a:rPr lang="en-GB" dirty="0" smtClean="0"/>
              <a:t>Current status</a:t>
            </a:r>
          </a:p>
          <a:p>
            <a:r>
              <a:rPr lang="en-GB" dirty="0" smtClean="0"/>
              <a:t>Timeline for migration</a:t>
            </a:r>
          </a:p>
          <a:p>
            <a:r>
              <a:rPr lang="en-GB" dirty="0" smtClean="0"/>
              <a:t>Documentation links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466725"/>
            <a:ext cx="7029472" cy="1276350"/>
          </a:xfrm>
        </p:spPr>
        <p:txBody>
          <a:bodyPr/>
          <a:lstStyle/>
          <a:p>
            <a:pPr algn="ctr"/>
            <a:r>
              <a:rPr lang="en-GB" dirty="0" smtClean="0"/>
              <a:t>What is Subversion (SVN)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“Subversion</a:t>
            </a:r>
          </a:p>
          <a:p>
            <a:r>
              <a:rPr lang="en-GB" dirty="0" smtClean="0"/>
              <a:t>was designed to be a successor to CVS</a:t>
            </a:r>
          </a:p>
          <a:p>
            <a:r>
              <a:rPr lang="en-GB" dirty="0" smtClean="0"/>
              <a:t> its originators set out to win the hearts of CVS users in two ways</a:t>
            </a:r>
          </a:p>
          <a:p>
            <a:pPr lvl="1"/>
            <a:r>
              <a:rPr lang="en-GB" dirty="0" smtClean="0"/>
              <a:t>by creating an </a:t>
            </a:r>
            <a:r>
              <a:rPr lang="en-GB" dirty="0" err="1" smtClean="0"/>
              <a:t>opensource</a:t>
            </a:r>
            <a:r>
              <a:rPr lang="en-GB" dirty="0" smtClean="0"/>
              <a:t> system with a design (and “look and feel”) similar to CVS,</a:t>
            </a:r>
          </a:p>
          <a:p>
            <a:pPr lvl="1"/>
            <a:r>
              <a:rPr lang="en-GB" dirty="0" smtClean="0"/>
              <a:t>by attempting to avoid most of CVS's noticeable flaws.</a:t>
            </a:r>
          </a:p>
          <a:p>
            <a:r>
              <a:rPr lang="en-GB" dirty="0" smtClean="0"/>
              <a:t>Subversion </a:t>
            </a:r>
            <a:r>
              <a:rPr lang="en-GB" i="1" dirty="0" smtClean="0"/>
              <a:t>is very powerful, very usable, and </a:t>
            </a:r>
            <a:r>
              <a:rPr lang="en-GB" dirty="0" smtClean="0"/>
              <a:t>very flexible.”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</a:t>
            </a:r>
            <a:endParaRPr lang="en-GB" dirty="0" smtClean="0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Gunter </a:t>
            </a:r>
            <a:r>
              <a:rPr lang="en-GB" dirty="0" err="1" smtClean="0"/>
              <a:t>Folger</a:t>
            </a:r>
            <a:r>
              <a:rPr lang="en-GB" dirty="0" smtClean="0"/>
              <a:t> - SVN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7490984" y="4473740"/>
            <a:ext cx="2967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from </a:t>
            </a:r>
            <a:r>
              <a:rPr lang="en-GB" sz="1600" dirty="0" err="1" smtClean="0">
                <a:solidFill>
                  <a:srgbClr val="FF0000"/>
                </a:solidFill>
              </a:rPr>
              <a:t>Suvbersion</a:t>
            </a:r>
            <a:r>
              <a:rPr lang="en-GB" sz="1600" dirty="0" smtClean="0">
                <a:solidFill>
                  <a:srgbClr val="FF0000"/>
                </a:solidFill>
              </a:rPr>
              <a:t> book, Preface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SVN differs from CVS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“Subversion tracks tree structures, not just file contents. It's one of the biggest reasons Subversion was written to replace CVS.”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</a:t>
            </a:r>
            <a:r>
              <a:rPr lang="en-GB" sz="2000" dirty="0" smtClean="0"/>
              <a:t>from </a:t>
            </a:r>
            <a:r>
              <a:rPr lang="en-GB" sz="2000" dirty="0" err="1" smtClean="0"/>
              <a:t>SubVersion</a:t>
            </a:r>
            <a:r>
              <a:rPr lang="en-GB" sz="2000" dirty="0" smtClean="0"/>
              <a:t> book, App. B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SVN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SVN versions everything</a:t>
            </a:r>
          </a:p>
          <a:p>
            <a:pPr lvl="1"/>
            <a:r>
              <a:rPr lang="en-GB" dirty="0" smtClean="0"/>
              <a:t>Including directories</a:t>
            </a:r>
          </a:p>
          <a:p>
            <a:pPr lvl="1"/>
            <a:r>
              <a:rPr lang="en-GB" dirty="0" smtClean="0"/>
              <a:t>Allows to  keep under ‘revision’  control  the renaming, move, or  deletion of files or directories</a:t>
            </a:r>
          </a:p>
          <a:p>
            <a:pPr lvl="1"/>
            <a:r>
              <a:rPr lang="en-GB" dirty="0" smtClean="0">
                <a:solidFill>
                  <a:srgbClr val="FFFF99"/>
                </a:solidFill>
              </a:rPr>
              <a:t>Revisions IDs are not per file, but on repository</a:t>
            </a:r>
          </a:p>
          <a:p>
            <a:pPr lvl="1"/>
            <a:r>
              <a:rPr lang="en-GB" dirty="0" smtClean="0"/>
              <a:t>Commits are transactions</a:t>
            </a:r>
          </a:p>
          <a:p>
            <a:pPr lvl="1"/>
            <a:r>
              <a:rPr lang="en-GB" dirty="0" smtClean="0"/>
              <a:t>No notion of </a:t>
            </a:r>
            <a:r>
              <a:rPr lang="en-GB" dirty="0" err="1" smtClean="0"/>
              <a:t>cvs</a:t>
            </a:r>
            <a:r>
              <a:rPr lang="en-GB" dirty="0" smtClean="0"/>
              <a:t> style Tag</a:t>
            </a:r>
          </a:p>
          <a:p>
            <a:pPr lvl="1"/>
            <a:r>
              <a:rPr lang="en-GB" dirty="0" smtClean="0"/>
              <a:t>Branch, which is a named copy, places Tag</a:t>
            </a:r>
          </a:p>
          <a:p>
            <a:r>
              <a:rPr lang="en-GB" dirty="0" smtClean="0"/>
              <a:t>Improved access to repository</a:t>
            </a:r>
          </a:p>
          <a:p>
            <a:pPr lvl="1"/>
            <a:r>
              <a:rPr lang="en-GB" dirty="0" err="1" smtClean="0"/>
              <a:t>Svn</a:t>
            </a:r>
            <a:r>
              <a:rPr lang="en-GB" dirty="0" smtClean="0"/>
              <a:t>, also over </a:t>
            </a:r>
            <a:r>
              <a:rPr lang="en-GB" dirty="0" err="1" smtClean="0"/>
              <a:t>ssh</a:t>
            </a:r>
            <a:r>
              <a:rPr lang="en-GB" dirty="0" smtClean="0"/>
              <a:t>,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dav</a:t>
            </a:r>
            <a:r>
              <a:rPr lang="en-GB" dirty="0" smtClean="0"/>
              <a:t>(http or https)</a:t>
            </a:r>
          </a:p>
          <a:p>
            <a:pPr lvl="1"/>
            <a:r>
              <a:rPr lang="en-GB" dirty="0" smtClean="0"/>
              <a:t> local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needed before migration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AA01-C1AB-433A-98F0-2B9EC5BF9CB6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Prototype migration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981200"/>
            <a:ext cx="8458200" cy="41148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Snapshot of </a:t>
            </a:r>
            <a:r>
              <a:rPr lang="en-GB" dirty="0" err="1" smtClean="0"/>
              <a:t>cvs</a:t>
            </a:r>
            <a:r>
              <a:rPr lang="en-GB" dirty="0" smtClean="0"/>
              <a:t> migrated in </a:t>
            </a:r>
            <a:r>
              <a:rPr lang="en-GB" dirty="0" err="1" smtClean="0"/>
              <a:t>svn</a:t>
            </a:r>
            <a:endParaRPr lang="en-GB" dirty="0" smtClean="0"/>
          </a:p>
          <a:p>
            <a:pPr lvl="2"/>
            <a:r>
              <a:rPr lang="en-GB" dirty="0" smtClean="0">
                <a:hlinkClick r:id="rId2"/>
              </a:rPr>
              <a:t>https</a:t>
            </a:r>
            <a:r>
              <a:rPr lang="en-GB" dirty="0" smtClean="0">
                <a:hlinkClick r:id="rId2"/>
              </a:rPr>
              <a:t>://svnweb.cern.ch/cern/wsvn/g4test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lvl="2"/>
            <a:r>
              <a:rPr lang="en-GB" sz="1600" dirty="0" err="1" smtClean="0"/>
              <a:t>svn</a:t>
            </a:r>
            <a:r>
              <a:rPr lang="en-GB" sz="1600" dirty="0" smtClean="0"/>
              <a:t> co </a:t>
            </a:r>
            <a:r>
              <a:rPr lang="en-GB" sz="1600" dirty="0" err="1" smtClean="0"/>
              <a:t>svn+ssh</a:t>
            </a:r>
            <a:r>
              <a:rPr lang="en-GB" sz="1600" dirty="0" smtClean="0"/>
              <a:t>://</a:t>
            </a:r>
            <a:r>
              <a:rPr lang="en-GB" sz="1600" dirty="0" err="1" smtClean="0"/>
              <a:t>svn.cern.ch</a:t>
            </a:r>
            <a:r>
              <a:rPr lang="en-GB" sz="1600" dirty="0" smtClean="0"/>
              <a:t>/reps/g4test/tags/geant4/_</a:t>
            </a:r>
            <a:r>
              <a:rPr lang="en-GB" sz="1600" dirty="0" smtClean="0"/>
              <a:t>symbols/geant4-09-03-ref-07</a:t>
            </a:r>
            <a:endParaRPr lang="en-GB" dirty="0" smtClean="0"/>
          </a:p>
          <a:p>
            <a:pPr lvl="1"/>
            <a:r>
              <a:rPr lang="en-GB" dirty="0" smtClean="0"/>
              <a:t>Directory structure ok, i.e. as wanted – can be </a:t>
            </a:r>
            <a:r>
              <a:rPr lang="en-GB" dirty="0" smtClean="0"/>
              <a:t>changed</a:t>
            </a:r>
            <a:endParaRPr lang="en-GB" dirty="0" smtClean="0"/>
          </a:p>
          <a:p>
            <a:pPr lvl="2"/>
            <a:r>
              <a:rPr lang="en-GB" dirty="0" smtClean="0"/>
              <a:t>Set of tools developed to achieve this</a:t>
            </a:r>
          </a:p>
          <a:p>
            <a:pPr lvl="2"/>
            <a:r>
              <a:rPr lang="en-GB" dirty="0" smtClean="0"/>
              <a:t>Conversion needs about one working day</a:t>
            </a:r>
          </a:p>
          <a:p>
            <a:pPr lvl="1"/>
            <a:r>
              <a:rPr lang="en-GB" dirty="0" smtClean="0"/>
              <a:t>Emulation of sticky tag</a:t>
            </a:r>
          </a:p>
          <a:p>
            <a:pPr lvl="2"/>
            <a:r>
              <a:rPr lang="en-GB" dirty="0" smtClean="0"/>
              <a:t>Will be implemented via </a:t>
            </a:r>
            <a:r>
              <a:rPr lang="en-GB" dirty="0" err="1" smtClean="0"/>
              <a:t>svn</a:t>
            </a:r>
            <a:r>
              <a:rPr lang="en-GB" dirty="0" smtClean="0"/>
              <a:t> hook (still missing)</a:t>
            </a:r>
          </a:p>
          <a:p>
            <a:pPr lvl="1"/>
            <a:r>
              <a:rPr lang="en-GB" dirty="0" smtClean="0"/>
              <a:t>Performance is good</a:t>
            </a:r>
          </a:p>
          <a:p>
            <a:r>
              <a:rPr lang="en-GB" dirty="0" smtClean="0"/>
              <a:t>More technical details on migration in </a:t>
            </a:r>
            <a:br>
              <a:rPr lang="en-GB" dirty="0" smtClean="0"/>
            </a:br>
            <a:r>
              <a:rPr lang="en-GB" dirty="0" smtClean="0"/>
              <a:t>session  2-B, </a:t>
            </a:r>
            <a:r>
              <a:rPr lang="en-GB" dirty="0" err="1" smtClean="0"/>
              <a:t>Przemyslaw</a:t>
            </a:r>
            <a:r>
              <a:rPr lang="en-GB" dirty="0" smtClean="0"/>
              <a:t> </a:t>
            </a:r>
            <a:r>
              <a:rPr lang="en-GB" dirty="0" err="1" smtClean="0"/>
              <a:t>Paprocki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Gunter </a:t>
            </a:r>
            <a:r>
              <a:rPr lang="en-GB" dirty="0" err="1" smtClean="0"/>
              <a:t>Folger</a:t>
            </a:r>
            <a:r>
              <a:rPr lang="en-GB" dirty="0" smtClean="0"/>
              <a:t> - SVN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B932-6BA7-48B6-916C-E3AF3228543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tools (1) Bonsai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981200"/>
            <a:ext cx="8458200" cy="4114800"/>
          </a:xfrm>
        </p:spPr>
        <p:txBody>
          <a:bodyPr>
            <a:normAutofit/>
          </a:bodyPr>
          <a:lstStyle/>
          <a:p>
            <a:r>
              <a:rPr lang="en-GB" dirty="0" smtClean="0"/>
              <a:t>Tag collection</a:t>
            </a:r>
          </a:p>
          <a:p>
            <a:pPr lvl="1"/>
            <a:r>
              <a:rPr lang="en-GB" dirty="0" smtClean="0"/>
              <a:t>Ok, much simpler with </a:t>
            </a:r>
            <a:r>
              <a:rPr lang="en-GB" dirty="0" err="1" smtClean="0"/>
              <a:t>svn</a:t>
            </a:r>
            <a:r>
              <a:rPr lang="en-GB" dirty="0" smtClean="0"/>
              <a:t> </a:t>
            </a:r>
          </a:p>
          <a:p>
            <a:r>
              <a:rPr lang="en-GB" dirty="0" smtClean="0"/>
              <a:t>Web interface</a:t>
            </a:r>
          </a:p>
          <a:p>
            <a:pPr lvl="1"/>
            <a:r>
              <a:rPr lang="en-GB" dirty="0" smtClean="0">
                <a:solidFill>
                  <a:schemeClr val="tx1">
                    <a:lumMod val="95000"/>
                  </a:schemeClr>
                </a:solidFill>
              </a:rPr>
              <a:t>Bonsai web interface needs re-write independent of </a:t>
            </a:r>
            <a:r>
              <a:rPr lang="en-GB" dirty="0" err="1" smtClean="0">
                <a:solidFill>
                  <a:schemeClr val="tx1">
                    <a:lumMod val="95000"/>
                  </a:schemeClr>
                </a:solidFill>
              </a:rPr>
              <a:t>svn</a:t>
            </a:r>
            <a:r>
              <a:rPr lang="en-GB" dirty="0" smtClean="0">
                <a:solidFill>
                  <a:schemeClr val="tx1">
                    <a:lumMod val="95000"/>
                  </a:schemeClr>
                </a:solidFill>
              </a:rPr>
              <a:t>!</a:t>
            </a:r>
          </a:p>
          <a:p>
            <a:pPr lvl="1"/>
            <a:r>
              <a:rPr lang="en-GB" dirty="0" smtClean="0">
                <a:solidFill>
                  <a:srgbClr val="FFFF00"/>
                </a:solidFill>
              </a:rPr>
              <a:t>Careful testing needed before switch to </a:t>
            </a:r>
            <a:r>
              <a:rPr lang="en-GB" dirty="0" err="1" smtClean="0">
                <a:solidFill>
                  <a:srgbClr val="FFFF00"/>
                </a:solidFill>
              </a:rPr>
              <a:t>svn</a:t>
            </a:r>
            <a:endParaRPr lang="en-GB" dirty="0" smtClean="0">
              <a:solidFill>
                <a:srgbClr val="FFFF00"/>
              </a:solidFill>
            </a:endParaRPr>
          </a:p>
          <a:p>
            <a:pPr lvl="1"/>
            <a:r>
              <a:rPr lang="en-GB" dirty="0" smtClean="0"/>
              <a:t>replacement exists in alpha version</a:t>
            </a:r>
            <a:endParaRPr lang="en-GB" dirty="0" smtClean="0">
              <a:hlinkClick r:id="rId2"/>
            </a:endParaRPr>
          </a:p>
          <a:p>
            <a:pPr lvl="2"/>
            <a:r>
              <a:rPr lang="en-GB" dirty="0" smtClean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sftweb.cern.ch/geant4/geant4tags</a:t>
            </a:r>
            <a:endParaRPr lang="en-GB" dirty="0" smtClean="0"/>
          </a:p>
          <a:p>
            <a:pPr lvl="2"/>
            <a:r>
              <a:rPr lang="en-GB" dirty="0" smtClean="0"/>
              <a:t>Testing </a:t>
            </a:r>
            <a:r>
              <a:rPr lang="en-GB" dirty="0" smtClean="0"/>
              <a:t>starting using tags from current db</a:t>
            </a:r>
          </a:p>
          <a:p>
            <a:pPr lvl="3"/>
            <a:r>
              <a:rPr lang="en-GB" dirty="0" smtClean="0"/>
              <a:t>New tags copied across </a:t>
            </a:r>
          </a:p>
          <a:p>
            <a:pPr lvl="2"/>
            <a:r>
              <a:rPr lang="en-GB" dirty="0" smtClean="0"/>
              <a:t>Needs testing, volunteers please contact me!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Gunter Folger - SVN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B932-6BA7-48B6-916C-E3AF3228543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n-Screen Presentation 1">
  <a:themeElements>
    <a:clrScheme name="Office Theme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Office Theme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On-Screen Presentation 1</Template>
  <TotalTime>5322</TotalTime>
  <Words>758</Words>
  <Application>Microsoft Office PowerPoint</Application>
  <PresentationFormat>On-screen Show (4:3)</PresentationFormat>
  <Paragraphs>176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On-Screen Presentation 1</vt:lpstr>
      <vt:lpstr>Study for Migration from CVS to  SubVersion (SVN)</vt:lpstr>
      <vt:lpstr>Why to migrate</vt:lpstr>
      <vt:lpstr>Overview</vt:lpstr>
      <vt:lpstr>What is Subversion (SVN)</vt:lpstr>
      <vt:lpstr>SVN differs from CVS</vt:lpstr>
      <vt:lpstr>SVN features</vt:lpstr>
      <vt:lpstr>What is needed before migration</vt:lpstr>
      <vt:lpstr>Prototype migration</vt:lpstr>
      <vt:lpstr>Development tools (1) Bonsai</vt:lpstr>
      <vt:lpstr>Development tools (2)</vt:lpstr>
      <vt:lpstr>Current status</vt:lpstr>
      <vt:lpstr>Proposed schedule</vt:lpstr>
      <vt:lpstr>svn References</vt:lpstr>
      <vt:lpstr>Summary</vt:lpstr>
      <vt:lpstr>Backup</vt:lpstr>
      <vt:lpstr>Geant4: cvs use by developer</vt:lpstr>
      <vt:lpstr>CVS use by testing or release manager </vt:lpstr>
      <vt:lpstr>Re-organization Clean-up?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Migration to SubVersion (SVN)</dc:title>
  <dc:creator>gunter</dc:creator>
  <cp:lastModifiedBy>gunter</cp:lastModifiedBy>
  <cp:revision>25</cp:revision>
  <dcterms:created xsi:type="dcterms:W3CDTF">2009-10-02T14:26:10Z</dcterms:created>
  <dcterms:modified xsi:type="dcterms:W3CDTF">2010-10-05T07:17:09Z</dcterms:modified>
</cp:coreProperties>
</file>