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61" r:id="rId4"/>
    <p:sldId id="259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60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E0EE"/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126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18/05/2021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18/05/2021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err="1" smtClean="0"/>
              <a:t>Simulation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Energy </a:t>
            </a:r>
            <a:r>
              <a:rPr lang="bs-Latn-BA" dirty="0" err="1" smtClean="0"/>
              <a:t>Beam</a:t>
            </a:r>
            <a:r>
              <a:rPr lang="bs-Latn-BA" dirty="0" smtClean="0"/>
              <a:t> Transport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s-Latn-BA" dirty="0" smtClean="0"/>
              <a:t>Benjamin </a:t>
            </a:r>
            <a:r>
              <a:rPr lang="bs-Latn-BA" dirty="0" err="1" smtClean="0"/>
              <a:t>dedić</a:t>
            </a:r>
            <a:r>
              <a:rPr lang="bs-Latn-BA" dirty="0" smtClean="0"/>
              <a:t>, </a:t>
            </a:r>
            <a:r>
              <a:rPr lang="bs-Latn-BA" dirty="0" err="1" smtClean="0"/>
              <a:t>university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sarajevo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steps</a:t>
            </a:r>
            <a:r>
              <a:rPr lang="bs-Latn-BA" dirty="0" smtClean="0"/>
              <a:t> </a:t>
            </a:r>
            <a:r>
              <a:rPr lang="bs-Latn-BA" dirty="0" err="1" smtClean="0"/>
              <a:t>from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previous</a:t>
            </a:r>
            <a:r>
              <a:rPr lang="bs-Latn-BA" dirty="0" smtClean="0"/>
              <a:t> site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 plot:</a:t>
            </a:r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r>
              <a:rPr lang="bs-Latn-BA" dirty="0" err="1" smtClean="0"/>
              <a:t>This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only</a:t>
            </a:r>
            <a:r>
              <a:rPr lang="bs-Latn-BA" dirty="0" smtClean="0"/>
              <a:t> </a:t>
            </a:r>
            <a:r>
              <a:rPr lang="bs-Latn-BA" dirty="0" err="1" smtClean="0"/>
              <a:t>an</a:t>
            </a:r>
            <a:r>
              <a:rPr lang="bs-Latn-BA" dirty="0" smtClean="0"/>
              <a:t> </a:t>
            </a:r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plot </a:t>
            </a:r>
            <a:r>
              <a:rPr lang="bs-Latn-BA" dirty="0" err="1" smtClean="0"/>
              <a:t>from</a:t>
            </a:r>
            <a:r>
              <a:rPr lang="bs-Latn-BA" dirty="0" smtClean="0"/>
              <a:t> </a:t>
            </a:r>
            <a:r>
              <a:rPr lang="bs-Latn-BA" dirty="0" err="1" smtClean="0"/>
              <a:t>which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start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want</a:t>
            </a:r>
            <a:r>
              <a:rPr lang="bs-Latn-BA" dirty="0" smtClean="0"/>
              <a:t> to </a:t>
            </a:r>
            <a:r>
              <a:rPr lang="bs-Latn-BA" dirty="0" err="1" smtClean="0"/>
              <a:t>reach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: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1026" name="Picture 2" descr="http://ibsimu.sourceforge.net/vlasov2d/plot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805" y="2205965"/>
            <a:ext cx="2982390" cy="13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805" y="4179951"/>
            <a:ext cx="3036204" cy="130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smtClean="0"/>
              <a:t>To </a:t>
            </a:r>
            <a:r>
              <a:rPr lang="bs-Latn-BA" dirty="0" err="1" smtClean="0"/>
              <a:t>reach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desired</a:t>
            </a:r>
            <a:r>
              <a:rPr lang="bs-Latn-BA" dirty="0" smtClean="0"/>
              <a:t> </a:t>
            </a:r>
            <a:r>
              <a:rPr lang="bs-Latn-BA" dirty="0" err="1" smtClean="0"/>
              <a:t>geometries</a:t>
            </a:r>
            <a:r>
              <a:rPr lang="bs-Latn-BA" dirty="0" smtClean="0"/>
              <a:t> </a:t>
            </a:r>
            <a:r>
              <a:rPr lang="bs-Latn-BA" dirty="0" err="1" smtClean="0"/>
              <a:t>parts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from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tutorial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to </a:t>
            </a:r>
            <a:r>
              <a:rPr lang="bs-Latn-BA" dirty="0" err="1" smtClean="0"/>
              <a:t>be</a:t>
            </a:r>
            <a:r>
              <a:rPr lang="bs-Latn-BA" dirty="0" smtClean="0"/>
              <a:t> </a:t>
            </a:r>
            <a:r>
              <a:rPr lang="bs-Latn-BA" dirty="0" err="1" smtClean="0"/>
              <a:t>edited</a:t>
            </a:r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r>
              <a:rPr lang="bs-Latn-BA" dirty="0" smtClean="0"/>
              <a:t>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above</a:t>
            </a:r>
            <a:r>
              <a:rPr lang="bs-Latn-BA" dirty="0" smtClean="0"/>
              <a:t> </a:t>
            </a:r>
            <a:r>
              <a:rPr lang="bs-Latn-BA" dirty="0" err="1" smtClean="0"/>
              <a:t>part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changed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 </a:t>
            </a:r>
            <a:r>
              <a:rPr lang="bs-Latn-BA" dirty="0" err="1" smtClean="0"/>
              <a:t>parameters</a:t>
            </a:r>
            <a:r>
              <a:rPr lang="bs-Latn-BA" dirty="0" smtClean="0"/>
              <a:t>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87894" y="2229364"/>
            <a:ext cx="3858641" cy="830997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pdb.add_2d_beam_with_energy( 1000, 50.0, 1.0, 1.0,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		          3.0e3, 0.0, 0.0,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		</a:t>
            </a:r>
            <a:r>
              <a:rPr kumimoji="0" lang="sr-Latn-RS" altLang="sr-Latn-R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          </a:t>
            </a: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0.0, 0.0,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		          0.0, 0.012 );</a:t>
            </a: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907238" y="2229364"/>
            <a:ext cx="3996870" cy="830997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pdb.add_2d_beam_with_energy( 10000, 20.0, 1.0, 3.0,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		          30.0e3, 0.0, 1.0,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		</a:t>
            </a:r>
            <a:r>
              <a:rPr kumimoji="0" lang="sr-Latn-RS" altLang="sr-Latn-R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          </a:t>
            </a: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0.0, 0.0,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</a:rPr>
              <a:t>		          0.0, 0.012 );</a:t>
            </a:r>
            <a:r>
              <a:rPr kumimoji="0" lang="sr-Latn-RS" altLang="sr-Latn-R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508996" y="2422331"/>
            <a:ext cx="1035781" cy="445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87893" y="3535288"/>
                <a:ext cx="9320765" cy="1635128"/>
              </a:xfrm>
              <a:prstGeom prst="rect">
                <a:avLst/>
              </a:prstGeom>
            </p:spPr>
            <p:txBody>
              <a:bodyPr wrap="square" numCol="2">
                <a:spAutoFit/>
              </a:bodyPr>
              <a:lstStyle/>
              <a:p>
                <a:pPr marL="800100" lvl="1" indent="-342900">
                  <a:buFont typeface="+mj-lt"/>
                  <a:buAutoNum type="arabicPeriod"/>
                </a:pPr>
                <a:r>
                  <a:rPr lang="bs-Latn-BA" dirty="0" smtClean="0"/>
                  <a:t>Number </a:t>
                </a:r>
                <a:r>
                  <a:rPr lang="bs-Latn-BA" dirty="0" err="1"/>
                  <a:t>of</a:t>
                </a:r>
                <a:r>
                  <a:rPr lang="bs-Latn-BA" dirty="0"/>
                  <a:t> </a:t>
                </a:r>
                <a:r>
                  <a:rPr lang="bs-Latn-BA" dirty="0" err="1"/>
                  <a:t>particles</a:t>
                </a:r>
                <a:endParaRPr lang="bs-Latn-BA" dirty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bs-Latn-BA" dirty="0" err="1" smtClean="0"/>
                  <a:t>Current</a:t>
                </a:r>
                <a:r>
                  <a:rPr lang="bs-Latn-BA" dirty="0" smtClean="0"/>
                  <a:t> </a:t>
                </a:r>
                <a:r>
                  <a:rPr lang="bs-Latn-BA" dirty="0" err="1" smtClean="0"/>
                  <a:t>density</a:t>
                </a:r>
                <a:r>
                  <a:rPr lang="bs-Latn-BA" dirty="0" smtClean="0"/>
                  <a:t>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s-Latn-B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𝑚𝐴</m:t>
                        </m:r>
                      </m:num>
                      <m:den>
                        <m:sSup>
                          <m:sSupPr>
                            <m:ctrlPr>
                              <a:rPr lang="bs-Latn-BA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bs-Latn-BA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bs-Latn-B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bs-Latn-BA" dirty="0" smtClean="0"/>
                  <a:t>)</a:t>
                </a:r>
                <a:endParaRPr lang="bs-Latn-BA" dirty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bs-Latn-BA" dirty="0" err="1" smtClean="0"/>
                  <a:t>Particle</a:t>
                </a:r>
                <a:r>
                  <a:rPr lang="bs-Latn-BA" dirty="0" smtClean="0"/>
                  <a:t> </a:t>
                </a:r>
                <a:r>
                  <a:rPr lang="bs-Latn-BA" dirty="0" err="1"/>
                  <a:t>charge</a:t>
                </a:r>
                <a:r>
                  <a:rPr lang="bs-Latn-BA" dirty="0"/>
                  <a:t> </a:t>
                </a:r>
                <a:r>
                  <a:rPr lang="bs-Latn-BA" dirty="0" smtClean="0"/>
                  <a:t>(in </a:t>
                </a:r>
                <a:r>
                  <a:rPr lang="bs-Latn-BA" dirty="0" err="1"/>
                  <a:t>electron</a:t>
                </a:r>
                <a:r>
                  <a:rPr lang="bs-Latn-BA" dirty="0"/>
                  <a:t> </a:t>
                </a:r>
                <a:r>
                  <a:rPr lang="bs-Latn-BA" dirty="0" err="1" smtClean="0"/>
                  <a:t>charges</a:t>
                </a:r>
                <a:r>
                  <a:rPr lang="bs-Latn-BA" dirty="0" smtClean="0"/>
                  <a:t>)</a:t>
                </a:r>
                <a:endParaRPr lang="bs-Latn-BA" dirty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bs-Latn-BA" dirty="0" err="1" smtClean="0"/>
                  <a:t>Particle</a:t>
                </a:r>
                <a:r>
                  <a:rPr lang="bs-Latn-BA" dirty="0" smtClean="0"/>
                  <a:t> </a:t>
                </a:r>
                <a:r>
                  <a:rPr lang="bs-Latn-BA" dirty="0" err="1" smtClean="0"/>
                  <a:t>mass</a:t>
                </a:r>
                <a:r>
                  <a:rPr lang="bs-Latn-BA" dirty="0" smtClean="0"/>
                  <a:t> (in </a:t>
                </a:r>
                <a:r>
                  <a:rPr lang="bs-Latn-BA" dirty="0" err="1" smtClean="0"/>
                  <a:t>atomic</a:t>
                </a:r>
                <a:r>
                  <a:rPr lang="bs-Latn-BA" dirty="0" smtClean="0"/>
                  <a:t> </a:t>
                </a:r>
                <a:r>
                  <a:rPr lang="bs-Latn-BA" dirty="0" err="1" smtClean="0"/>
                  <a:t>units</a:t>
                </a:r>
                <a:r>
                  <a:rPr lang="bs-Latn-BA" dirty="0" smtClean="0"/>
                  <a:t>)</a:t>
                </a:r>
                <a:endParaRPr lang="bs-Latn-BA" dirty="0"/>
              </a:p>
              <a:p>
                <a:pPr lvl="1"/>
                <a:endParaRPr lang="bs-Latn-BA" dirty="0" smtClean="0"/>
              </a:p>
              <a:p>
                <a:pPr marL="800100" lvl="1" indent="-342900">
                  <a:buFont typeface="+mj-lt"/>
                  <a:buAutoNum type="arabicPeriod" startAt="5"/>
                </a:pPr>
                <a:r>
                  <a:rPr lang="bs-Latn-BA" dirty="0" err="1" smtClean="0"/>
                  <a:t>Starting</a:t>
                </a:r>
                <a:r>
                  <a:rPr lang="bs-Latn-BA" dirty="0" smtClean="0"/>
                  <a:t> </a:t>
                </a:r>
                <a:r>
                  <a:rPr lang="bs-Latn-BA" dirty="0" err="1" smtClean="0"/>
                  <a:t>energy</a:t>
                </a:r>
                <a:r>
                  <a:rPr lang="bs-Latn-BA" dirty="0" smtClean="0"/>
                  <a:t> (</a:t>
                </a:r>
                <a:r>
                  <a:rPr lang="bs-Latn-BA" dirty="0" err="1" smtClean="0"/>
                  <a:t>eV</a:t>
                </a:r>
                <a:r>
                  <a:rPr lang="bs-Latn-BA" dirty="0" smtClean="0"/>
                  <a:t>)</a:t>
                </a:r>
              </a:p>
              <a:p>
                <a:pPr marL="800100" lvl="1" indent="-342900">
                  <a:buFont typeface="+mj-lt"/>
                  <a:buAutoNum type="arabicPeriod" startAt="5"/>
                </a:pPr>
                <a:r>
                  <a:rPr lang="bs-Latn-BA" dirty="0" err="1" smtClean="0"/>
                  <a:t>parallel</a:t>
                </a:r>
                <a:r>
                  <a:rPr lang="bs-Latn-BA" dirty="0" smtClean="0"/>
                  <a:t> temperature (</a:t>
                </a:r>
                <a:r>
                  <a:rPr lang="bs-Latn-BA" dirty="0" err="1" smtClean="0"/>
                  <a:t>eV</a:t>
                </a:r>
                <a:r>
                  <a:rPr lang="bs-Latn-BA" dirty="0" smtClean="0"/>
                  <a:t>)</a:t>
                </a:r>
              </a:p>
              <a:p>
                <a:pPr marL="800100" lvl="1" indent="-342900">
                  <a:buFont typeface="+mj-lt"/>
                  <a:buAutoNum type="arabicPeriod" startAt="5"/>
                </a:pPr>
                <a:r>
                  <a:rPr lang="bs-Latn-BA" dirty="0" err="1" smtClean="0"/>
                  <a:t>transverse</a:t>
                </a:r>
                <a:r>
                  <a:rPr lang="bs-Latn-BA" dirty="0" smtClean="0"/>
                  <a:t> temperature (</a:t>
                </a:r>
                <a:r>
                  <a:rPr lang="bs-Latn-BA" dirty="0" err="1" smtClean="0"/>
                  <a:t>eV</a:t>
                </a:r>
                <a:r>
                  <a:rPr lang="bs-Latn-BA" dirty="0" smtClean="0"/>
                  <a:t>)</a:t>
                </a:r>
              </a:p>
              <a:p>
                <a:pPr marL="800100" lvl="1" indent="-342900">
                  <a:buFont typeface="+mj-lt"/>
                  <a:buAutoNum type="arabicPeriod" startAt="5"/>
                </a:pPr>
                <a:r>
                  <a:rPr lang="bs-Latn-BA" dirty="0" err="1" smtClean="0"/>
                  <a:t>starting</a:t>
                </a:r>
                <a:r>
                  <a:rPr lang="bs-Latn-BA" dirty="0" smtClean="0"/>
                  <a:t> </a:t>
                </a:r>
                <a:r>
                  <a:rPr lang="bs-Latn-BA" dirty="0" err="1" smtClean="0"/>
                  <a:t>coordinates</a:t>
                </a:r>
                <a:r>
                  <a:rPr lang="bs-Latn-BA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s-Latn-B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bs-Latn-BA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bs-Latn-B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bs-Latn-BA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bs-Latn-B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bs-Latn-BA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bs-Latn-BA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bs-Latn-B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bs-Latn-B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bs-Latn-BA" dirty="0" smtClean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893" y="3535288"/>
                <a:ext cx="9320765" cy="1635128"/>
              </a:xfrm>
              <a:prstGeom prst="rect">
                <a:avLst/>
              </a:prstGeom>
              <a:blipFill>
                <a:blip r:embed="rId2"/>
                <a:stretch>
                  <a:fillRect t="-2239"/>
                </a:stretch>
              </a:blipFill>
            </p:spPr>
            <p:txBody>
              <a:bodyPr/>
              <a:lstStyle/>
              <a:p>
                <a:r>
                  <a:rPr lang="bs-Latn-B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9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Second</a:t>
            </a:r>
            <a:r>
              <a:rPr lang="bs-Latn-BA" dirty="0" smtClean="0"/>
              <a:t> </a:t>
            </a:r>
            <a:r>
              <a:rPr lang="bs-Latn-BA" dirty="0" err="1" smtClean="0"/>
              <a:t>part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to </a:t>
            </a:r>
            <a:r>
              <a:rPr lang="bs-Latn-BA" dirty="0" err="1" smtClean="0"/>
              <a:t>be</a:t>
            </a:r>
            <a:r>
              <a:rPr lang="bs-Latn-BA" dirty="0" smtClean="0"/>
              <a:t> </a:t>
            </a:r>
            <a:r>
              <a:rPr lang="bs-Latn-BA" dirty="0" err="1" smtClean="0"/>
              <a:t>edited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/>
              <a:t> </a:t>
            </a:r>
            <a:r>
              <a:rPr lang="bs-Latn-BA" dirty="0" err="1" smtClean="0"/>
              <a:t>size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field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defining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number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electrodes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need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done </a:t>
            </a:r>
            <a:r>
              <a:rPr lang="bs-Latn-BA" dirty="0" err="1" smtClean="0"/>
              <a:t>by</a:t>
            </a:r>
            <a:r>
              <a:rPr lang="bs-Latn-BA" dirty="0" smtClean="0"/>
              <a:t> </a:t>
            </a:r>
            <a:r>
              <a:rPr lang="bs-Latn-BA" dirty="0" err="1" smtClean="0"/>
              <a:t>editing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:</a:t>
            </a:r>
            <a:endParaRPr lang="bs-Latn-BA" dirty="0"/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18796" y="2798709"/>
            <a:ext cx="5008969" cy="1569660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Geometry geom( MODE_2D, Int3D(241,101,1), Vec3D(0,0,0), 0.0005 );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sr-Latn-RS" altLang="sr-Latn-RS" sz="1200" dirty="0">
              <a:solidFill>
                <a:srgbClr val="000000"/>
              </a:solidFill>
              <a:latin typeface="Arial Unicode M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*s1 = new FuncSolid( solid1 );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geom.set_solid( 7, s1 );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*s2 = new FuncSolid( solid2 );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geom.set_solid( 8, s2 );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*s3 = new FuncSolid( solid3 );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geom.set_solid( 9, s3 );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907236" y="2614043"/>
            <a:ext cx="5077067" cy="1938992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Geometry geom( MODE_2D, Int3D(371,151,1), Vec3D(0,0,0), 0.0005 );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sr-Latn-RS" altLang="sr-Latn-RS" sz="1200" dirty="0">
              <a:solidFill>
                <a:srgbClr val="000000"/>
              </a:solidFill>
              <a:latin typeface="Arial Unicode M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*s1 = new FuncSolid( solid1 );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geom.set_solid( 7, s1 );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*s2 = new FuncSolid( solid2 );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geom.set_solid( 8, s2 );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*s3 = new FuncSolid( solid3 );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geom.set_solid( 9, s3 );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Solid *s4 = new FuncSolid( solid4 );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geom.set_solid( 10, s4);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560350" y="3361008"/>
            <a:ext cx="1035781" cy="445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87894" y="4686968"/>
            <a:ext cx="9616213" cy="800575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 smtClean="0"/>
              <a:t>Geometry</a:t>
            </a:r>
            <a:r>
              <a:rPr lang="bs-Latn-BA" dirty="0" smtClean="0"/>
              <a:t> </a:t>
            </a:r>
            <a:r>
              <a:rPr lang="bs-Latn-BA" dirty="0" err="1" smtClean="0"/>
              <a:t>geom</a:t>
            </a:r>
            <a:r>
              <a:rPr lang="bs-Latn-BA" dirty="0" smtClean="0"/>
              <a:t> () </a:t>
            </a:r>
            <a:r>
              <a:rPr lang="bs-Latn-BA" dirty="0" err="1" smtClean="0"/>
              <a:t>function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defining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mesh</a:t>
            </a:r>
            <a:r>
              <a:rPr lang="bs-Latn-BA" dirty="0" smtClean="0"/>
              <a:t> in </a:t>
            </a:r>
            <a:r>
              <a:rPr lang="bs-Latn-BA" dirty="0" err="1" smtClean="0"/>
              <a:t>which</a:t>
            </a:r>
            <a:r>
              <a:rPr lang="bs-Latn-BA" dirty="0" smtClean="0"/>
              <a:t> </a:t>
            </a:r>
            <a:r>
              <a:rPr lang="bs-Latn-BA" dirty="0" err="1" smtClean="0"/>
              <a:t>our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run</a:t>
            </a:r>
            <a:endParaRPr lang="bs-Latn-BA" dirty="0"/>
          </a:p>
          <a:p>
            <a:r>
              <a:rPr lang="bs-Latn-BA" dirty="0" err="1" smtClean="0"/>
              <a:t>Solid</a:t>
            </a:r>
            <a:r>
              <a:rPr lang="bs-Latn-BA" dirty="0" smtClean="0"/>
              <a:t>*</a:t>
            </a:r>
            <a:r>
              <a:rPr lang="bs-Latn-BA" dirty="0" err="1" smtClean="0"/>
              <a:t>variable</a:t>
            </a:r>
            <a:r>
              <a:rPr lang="bs-Latn-BA" dirty="0" smtClean="0"/>
              <a:t> = </a:t>
            </a:r>
            <a:r>
              <a:rPr lang="bs-Latn-BA" dirty="0" err="1" smtClean="0"/>
              <a:t>new</a:t>
            </a:r>
            <a:r>
              <a:rPr lang="bs-Latn-BA" dirty="0" smtClean="0"/>
              <a:t> </a:t>
            </a:r>
            <a:r>
              <a:rPr lang="bs-Latn-BA" dirty="0" err="1" smtClean="0"/>
              <a:t>FuncSolid</a:t>
            </a:r>
            <a:r>
              <a:rPr lang="bs-Latn-BA" dirty="0" smtClean="0"/>
              <a:t> (</a:t>
            </a:r>
            <a:r>
              <a:rPr lang="bs-Latn-BA" dirty="0" err="1" smtClean="0"/>
              <a:t>variable</a:t>
            </a:r>
            <a:r>
              <a:rPr lang="bs-Latn-BA" dirty="0" smtClean="0"/>
              <a:t>) </a:t>
            </a:r>
            <a:r>
              <a:rPr lang="bs-Latn-BA" dirty="0" err="1" smtClean="0"/>
              <a:t>function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defining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solid</a:t>
            </a:r>
            <a:r>
              <a:rPr lang="bs-Latn-BA" dirty="0" smtClean="0"/>
              <a:t> </a:t>
            </a:r>
            <a:r>
              <a:rPr lang="bs-Latn-BA" dirty="0" err="1" smtClean="0"/>
              <a:t>object</a:t>
            </a:r>
            <a:r>
              <a:rPr lang="bs-Latn-BA" dirty="0" smtClean="0"/>
              <a:t> in </a:t>
            </a:r>
            <a:r>
              <a:rPr lang="bs-Latn-BA" dirty="0" err="1" smtClean="0"/>
              <a:t>our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electrode</a:t>
            </a:r>
            <a:endParaRPr lang="bs-Latn-BA" dirty="0" smtClean="0"/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2273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Second</a:t>
            </a:r>
            <a:r>
              <a:rPr lang="bs-Latn-BA" dirty="0" smtClean="0"/>
              <a:t> to last </a:t>
            </a:r>
            <a:r>
              <a:rPr lang="bs-Latn-BA" dirty="0" err="1" smtClean="0"/>
              <a:t>part</a:t>
            </a:r>
            <a:r>
              <a:rPr lang="bs-Latn-BA" dirty="0" smtClean="0"/>
              <a:t> to </a:t>
            </a:r>
            <a:r>
              <a:rPr lang="bs-Latn-BA" dirty="0" err="1" smtClean="0"/>
              <a:t>edit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to </a:t>
            </a:r>
            <a:r>
              <a:rPr lang="bs-Latn-BA" dirty="0" err="1" smtClean="0"/>
              <a:t>add</a:t>
            </a:r>
            <a:r>
              <a:rPr lang="bs-Latn-BA" dirty="0" smtClean="0"/>
              <a:t>/</a:t>
            </a:r>
            <a:r>
              <a:rPr lang="bs-Latn-BA" dirty="0" err="1" smtClean="0"/>
              <a:t>remove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redefine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electrodes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our</a:t>
            </a:r>
            <a:r>
              <a:rPr lang="bs-Latn-BA" dirty="0" smtClean="0"/>
              <a:t> </a:t>
            </a:r>
            <a:r>
              <a:rPr lang="bs-Latn-BA" dirty="0" err="1" smtClean="0"/>
              <a:t>system</a:t>
            </a:r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 smtClean="0"/>
          </a:p>
          <a:p>
            <a:r>
              <a:rPr lang="bs-Latn-BA" dirty="0" smtClean="0"/>
              <a:t>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edited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x </a:t>
            </a:r>
            <a:r>
              <a:rPr lang="bs-Latn-BA" dirty="0" err="1" smtClean="0"/>
              <a:t>and</a:t>
            </a:r>
            <a:r>
              <a:rPr lang="bs-Latn-BA" dirty="0" smtClean="0"/>
              <a:t> y </a:t>
            </a:r>
            <a:r>
              <a:rPr lang="bs-Latn-BA" dirty="0" err="1" smtClean="0"/>
              <a:t>values</a:t>
            </a:r>
            <a:r>
              <a:rPr lang="bs-Latn-BA" dirty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electrodes</a:t>
            </a:r>
            <a:r>
              <a:rPr lang="bs-Latn-BA" dirty="0" smtClean="0"/>
              <a:t> to </a:t>
            </a:r>
            <a:r>
              <a:rPr lang="bs-Latn-BA" dirty="0" err="1" smtClean="0"/>
              <a:t>our</a:t>
            </a:r>
            <a:r>
              <a:rPr lang="bs-Latn-BA" dirty="0" smtClean="0"/>
              <a:t> </a:t>
            </a:r>
            <a:r>
              <a:rPr lang="bs-Latn-BA" dirty="0" err="1" smtClean="0"/>
              <a:t>desired</a:t>
            </a:r>
            <a:r>
              <a:rPr lang="bs-Latn-BA" dirty="0" smtClean="0"/>
              <a:t> </a:t>
            </a:r>
            <a:r>
              <a:rPr lang="bs-Latn-BA" dirty="0" err="1" smtClean="0"/>
              <a:t>geometry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to </a:t>
            </a:r>
            <a:r>
              <a:rPr lang="bs-Latn-BA" dirty="0" err="1" smtClean="0"/>
              <a:t>repeat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proces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all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electrodes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want</a:t>
            </a:r>
            <a:r>
              <a:rPr lang="bs-Latn-BA" dirty="0" smtClean="0"/>
              <a:t> to </a:t>
            </a:r>
            <a:r>
              <a:rPr lang="bs-Latn-BA" dirty="0" err="1" smtClean="0"/>
              <a:t>redefine</a:t>
            </a:r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393091" y="2505756"/>
            <a:ext cx="3049437" cy="830997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bool solid1( double x, double y, double z 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{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return( x &lt;= 0.02 &amp;&amp; y &gt;= 0.018 );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}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994227" y="2321089"/>
            <a:ext cx="4620719" cy="1200329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bool solid1( double x, double y, double z 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{</a:t>
            </a:r>
            <a:endParaRPr lang="sr-Latn-RS" altLang="sr-Latn-RS" sz="1200" dirty="0">
              <a:solidFill>
                <a:srgbClr val="000000"/>
              </a:solidFill>
              <a:latin typeface="Arial Unicode M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return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((x &gt;= 0.02355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 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&amp;&amp; x &lt;= 0.05794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 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&amp;&amp; y &gt;= -0.00296 + 0.36*x &amp;&amp; y &lt;= -0.00163 + 0.371*x) || (x &gt;= 0.05794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 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&amp;&amp; x &lt;= 0.09975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 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&amp;&amp; y &gt;= 0.0178984 &amp;&amp; y &lt;= 0.01986574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));</a:t>
            </a:r>
            <a:endParaRPr lang="sr-Latn-RS" altLang="sr-Latn-RS" sz="1200" dirty="0">
              <a:solidFill>
                <a:srgbClr val="000000"/>
              </a:solidFill>
              <a:latin typeface="Arial Unicode M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}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247607" y="2698723"/>
            <a:ext cx="1035781" cy="445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4612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899611"/>
          </a:xfrm>
        </p:spPr>
        <p:txBody>
          <a:bodyPr>
            <a:normAutofit fontScale="92500" lnSpcReduction="20000"/>
          </a:bodyPr>
          <a:lstStyle/>
          <a:p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sz="1900" dirty="0" err="1" smtClean="0"/>
              <a:t>final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part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before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compiling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is</a:t>
            </a:r>
            <a:r>
              <a:rPr lang="bs-Latn-BA" sz="1900" dirty="0" smtClean="0"/>
              <a:t> to </a:t>
            </a:r>
            <a:r>
              <a:rPr lang="bs-Latn-BA" sz="1900" dirty="0" err="1" smtClean="0"/>
              <a:t>edit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the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voltages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of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electodes</a:t>
            </a:r>
            <a:r>
              <a:rPr lang="bs-Latn-BA" sz="1900" dirty="0" smtClean="0"/>
              <a:t> so </a:t>
            </a:r>
            <a:r>
              <a:rPr lang="bs-Latn-BA" sz="1900" dirty="0" err="1" smtClean="0"/>
              <a:t>it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would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be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possible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for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us</a:t>
            </a:r>
            <a:r>
              <a:rPr lang="bs-Latn-BA" sz="1900" dirty="0" smtClean="0"/>
              <a:t> to </a:t>
            </a:r>
            <a:r>
              <a:rPr lang="bs-Latn-BA" sz="1900" dirty="0" err="1" smtClean="0"/>
              <a:t>receive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the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best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possible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emittance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and</a:t>
            </a:r>
            <a:r>
              <a:rPr lang="bs-Latn-BA" sz="1900" dirty="0" smtClean="0"/>
              <a:t> to </a:t>
            </a:r>
            <a:r>
              <a:rPr lang="bs-Latn-BA" sz="1900" dirty="0" err="1" smtClean="0"/>
              <a:t>match</a:t>
            </a:r>
            <a:r>
              <a:rPr lang="bs-Latn-BA" sz="1900" dirty="0" smtClean="0"/>
              <a:t> </a:t>
            </a:r>
            <a:r>
              <a:rPr lang="bs-Latn-BA" sz="1900" dirty="0" err="1" smtClean="0"/>
              <a:t>it</a:t>
            </a:r>
            <a:r>
              <a:rPr lang="bs-Latn-BA" sz="1900" dirty="0" smtClean="0"/>
              <a:t> to </a:t>
            </a:r>
            <a:r>
              <a:rPr lang="bs-Latn-BA" sz="1900" dirty="0" err="1" smtClean="0"/>
              <a:t>RFQ</a:t>
            </a:r>
            <a:endParaRPr lang="bs-Latn-BA" sz="1900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r>
              <a:rPr lang="sr-Latn-RS" altLang="sr-Latn-RS" sz="17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700" dirty="0">
                <a:solidFill>
                  <a:srgbClr val="000000"/>
                </a:solidFill>
                <a:latin typeface="Arial Unicode MS"/>
              </a:rPr>
              <a:t>( </a:t>
            </a:r>
            <a:r>
              <a:rPr lang="sr-Latn-RS" altLang="sr-Latn-RS" sz="1700" dirty="0" smtClean="0">
                <a:solidFill>
                  <a:srgbClr val="000000"/>
                </a:solidFill>
                <a:latin typeface="Arial Unicode MS"/>
              </a:rPr>
              <a:t>value, Bound(BOUND_DIRICHLET/NEUMANN,  value) ) is the function that defines which electrode (first value) has which value of potential (second value).</a:t>
            </a:r>
          </a:p>
          <a:p>
            <a:r>
              <a:rPr lang="sr-Latn-RS" altLang="sr-Latn-RS" sz="1700" dirty="0" smtClean="0">
                <a:solidFill>
                  <a:srgbClr val="000000"/>
                </a:solidFill>
                <a:latin typeface="Arial Unicode MS"/>
              </a:rPr>
              <a:t>BOUND_DIRICHLET/NEUMANN </a:t>
            </a:r>
            <a:r>
              <a:rPr lang="sr-Latn-RS" altLang="sr-Latn-RS" sz="1700" dirty="0" smtClean="0">
                <a:solidFill>
                  <a:srgbClr val="000000"/>
                </a:solidFill>
                <a:latin typeface="Arial Unicode MS"/>
              </a:rPr>
              <a:t>is the boundary conditions we use. Important thing is that the Dirichlet condition is the one that user defined electrodes use</a:t>
            </a:r>
          </a:p>
          <a:p>
            <a:r>
              <a:rPr lang="sr-Latn-RS" altLang="sr-Latn-RS" sz="1700" dirty="0" smtClean="0">
                <a:solidFill>
                  <a:srgbClr val="000000"/>
                </a:solidFill>
                <a:latin typeface="Arial Unicode MS"/>
              </a:rPr>
              <a:t>For the first value we use the number of the defined electrode from one of the previous slides. For the numbers 1-4 are space boundaries (respectivly x minimum, x maximum, y minimum and y maximum)</a:t>
            </a:r>
            <a:endParaRPr lang="sr-Latn-RS" altLang="sr-Latn-RS" sz="1700" dirty="0">
              <a:solidFill>
                <a:srgbClr val="000000"/>
              </a:solidFill>
              <a:latin typeface="Arial Unicode MS"/>
            </a:endParaRPr>
          </a:p>
          <a:p>
            <a:endParaRPr lang="bs-Latn-BA" dirty="0" smtClean="0"/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66618" y="2692187"/>
            <a:ext cx="4531539" cy="1384995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geom.set_boundary( 1, Bound(BOUND_DIRICHLET,  -3.0e3)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( 2, Bound(BOUND_DIRICHLET,  -1.0e3)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( 3, Bound(BOUND_NEUMANN,     0.0  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( 4, Bound(BOUND_NEUMANN,     0.0  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( 7, Bound(BOUND_DIRICHLET,  -3.0e3)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( 8, Bound(BOUND_DIRICHLET, -14.0e3)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( 9, Bound(BOUND_DIRICHLET,  -1.0e3) );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255616" y="2599854"/>
            <a:ext cx="4707708" cy="1569660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geom.set_boundary( 1, Bound(BOUND_DIRICHLET,  15.0e3)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( 2, Bound(BOUND_DIRICHLET,  -1.0e3)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( 3, Bound(BOUND_NEUMANN,     0.0  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( 4, Bound(BOUND_NEUMANN,     0.0  )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( 7, Bound(BOUND_DIRICHLET,  -1.0e3) 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( 8, Bound(BOUND_DIRICHLET, 1.5e3) 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( 9, Bound(BOUND_DIRICHLET,  0.0) 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geom.set_boundary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( 10, Bound (BOUND_DIRICHLET, 24.0e3) ); 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508996" y="3162154"/>
            <a:ext cx="1035781" cy="445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3760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778231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purpous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matching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emittance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source</a:t>
            </a:r>
            <a:r>
              <a:rPr lang="bs-Latn-BA" dirty="0" smtClean="0"/>
              <a:t> to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RFQ</a:t>
            </a:r>
            <a:r>
              <a:rPr lang="bs-Latn-BA" dirty="0" smtClean="0"/>
              <a:t> </a:t>
            </a:r>
            <a:r>
              <a:rPr lang="bs-Latn-BA" dirty="0" err="1" smtClean="0"/>
              <a:t>there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a </a:t>
            </a:r>
            <a:r>
              <a:rPr lang="bs-Latn-BA" dirty="0" err="1" smtClean="0"/>
              <a:t>part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which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added</a:t>
            </a:r>
            <a:r>
              <a:rPr lang="bs-Latn-BA" dirty="0" smtClean="0"/>
              <a:t> to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tutorial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*</a:t>
            </a:r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r>
              <a:rPr lang="bs-Latn-BA" dirty="0" err="1" smtClean="0"/>
              <a:t>This</a:t>
            </a:r>
            <a:r>
              <a:rPr lang="bs-Latn-BA" dirty="0" smtClean="0"/>
              <a:t> </a:t>
            </a:r>
            <a:r>
              <a:rPr lang="bs-Latn-BA" dirty="0" err="1" smtClean="0"/>
              <a:t>part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will</a:t>
            </a:r>
            <a:r>
              <a:rPr lang="bs-Latn-BA" dirty="0" smtClean="0"/>
              <a:t> </a:t>
            </a:r>
            <a:r>
              <a:rPr lang="bs-Latn-BA" dirty="0" err="1" smtClean="0"/>
              <a:t>output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file particles_out.txt </a:t>
            </a:r>
            <a:r>
              <a:rPr lang="bs-Latn-BA" dirty="0" err="1" smtClean="0"/>
              <a:t>which</a:t>
            </a:r>
            <a:r>
              <a:rPr lang="bs-Latn-BA" dirty="0" smtClean="0"/>
              <a:t> </a:t>
            </a:r>
            <a:r>
              <a:rPr lang="bs-Latn-BA" dirty="0" err="1" smtClean="0"/>
              <a:t>will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values</a:t>
            </a:r>
            <a:r>
              <a:rPr lang="bs-Latn-BA" dirty="0"/>
              <a:t> </a:t>
            </a:r>
            <a:r>
              <a:rPr lang="bs-Latn-BA" dirty="0" smtClean="0"/>
              <a:t>(</a:t>
            </a:r>
            <a:r>
              <a:rPr lang="bs-Latn-BA" dirty="0" err="1" smtClean="0"/>
              <a:t>charge</a:t>
            </a:r>
            <a:r>
              <a:rPr lang="bs-Latn-BA" dirty="0" smtClean="0"/>
              <a:t>, </a:t>
            </a:r>
            <a:r>
              <a:rPr lang="bs-Latn-BA" dirty="0" err="1" smtClean="0"/>
              <a:t>mass</a:t>
            </a:r>
            <a:r>
              <a:rPr lang="bs-Latn-BA" dirty="0" smtClean="0"/>
              <a:t>, x </a:t>
            </a:r>
            <a:r>
              <a:rPr lang="bs-Latn-BA" dirty="0" err="1" smtClean="0"/>
              <a:t>position</a:t>
            </a:r>
            <a:r>
              <a:rPr lang="bs-Latn-BA" dirty="0" smtClean="0"/>
              <a:t>, y </a:t>
            </a:r>
            <a:r>
              <a:rPr lang="bs-Latn-BA" dirty="0" err="1" smtClean="0"/>
              <a:t>position</a:t>
            </a:r>
            <a:r>
              <a:rPr lang="bs-Latn-BA" dirty="0" smtClean="0"/>
              <a:t>, z </a:t>
            </a:r>
            <a:r>
              <a:rPr lang="bs-Latn-BA" dirty="0" err="1" smtClean="0"/>
              <a:t>position</a:t>
            </a:r>
            <a:r>
              <a:rPr lang="bs-Latn-BA" dirty="0" smtClean="0"/>
              <a:t>, </a:t>
            </a:r>
            <a:r>
              <a:rPr lang="bs-Latn-BA" dirty="0" err="1" smtClean="0"/>
              <a:t>velocity</a:t>
            </a:r>
            <a:r>
              <a:rPr lang="bs-Latn-BA" dirty="0" smtClean="0"/>
              <a:t> on </a:t>
            </a:r>
            <a:r>
              <a:rPr lang="bs-Latn-BA" dirty="0" err="1" smtClean="0"/>
              <a:t>the</a:t>
            </a:r>
            <a:r>
              <a:rPr lang="bs-Latn-BA" dirty="0" smtClean="0"/>
              <a:t> x </a:t>
            </a:r>
            <a:r>
              <a:rPr lang="bs-Latn-BA" dirty="0" err="1" smtClean="0"/>
              <a:t>axis</a:t>
            </a:r>
            <a:r>
              <a:rPr lang="bs-Latn-BA" dirty="0" smtClean="0"/>
              <a:t> </a:t>
            </a:r>
            <a:r>
              <a:rPr lang="bs-Latn-BA" dirty="0" err="1" smtClean="0"/>
              <a:t>vx</a:t>
            </a:r>
            <a:r>
              <a:rPr lang="bs-Latn-BA" dirty="0" smtClean="0"/>
              <a:t>, </a:t>
            </a:r>
            <a:r>
              <a:rPr lang="bs-Latn-BA" dirty="0" err="1"/>
              <a:t>velocity</a:t>
            </a:r>
            <a:r>
              <a:rPr lang="bs-Latn-BA" dirty="0"/>
              <a:t> on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smtClean="0"/>
              <a:t>y </a:t>
            </a:r>
            <a:r>
              <a:rPr lang="bs-Latn-BA" dirty="0" err="1"/>
              <a:t>axis</a:t>
            </a:r>
            <a:r>
              <a:rPr lang="bs-Latn-BA" dirty="0"/>
              <a:t> </a:t>
            </a:r>
            <a:r>
              <a:rPr lang="bs-Latn-BA" dirty="0" err="1" smtClean="0"/>
              <a:t>vy</a:t>
            </a:r>
            <a:r>
              <a:rPr lang="bs-Latn-BA" dirty="0" smtClean="0"/>
              <a:t>, </a:t>
            </a:r>
            <a:r>
              <a:rPr lang="bs-Latn-BA" dirty="0" err="1"/>
              <a:t>velocity</a:t>
            </a:r>
            <a:r>
              <a:rPr lang="bs-Latn-BA" dirty="0"/>
              <a:t> on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smtClean="0"/>
              <a:t>z </a:t>
            </a:r>
            <a:r>
              <a:rPr lang="bs-Latn-BA" dirty="0" err="1"/>
              <a:t>axis</a:t>
            </a:r>
            <a:r>
              <a:rPr lang="bs-Latn-BA" dirty="0"/>
              <a:t> </a:t>
            </a:r>
            <a:r>
              <a:rPr lang="bs-Latn-BA" dirty="0" err="1" smtClean="0"/>
              <a:t>vz</a:t>
            </a:r>
            <a:r>
              <a:rPr lang="bs-Latn-BA" dirty="0" smtClean="0"/>
              <a:t>)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every</a:t>
            </a:r>
            <a:r>
              <a:rPr lang="bs-Latn-BA" dirty="0" smtClean="0"/>
              <a:t> </a:t>
            </a:r>
            <a:r>
              <a:rPr lang="bs-Latn-BA" dirty="0" err="1" smtClean="0"/>
              <a:t>particle</a:t>
            </a:r>
            <a:r>
              <a:rPr lang="bs-Latn-BA" dirty="0" smtClean="0"/>
              <a:t> at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end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their</a:t>
            </a:r>
            <a:r>
              <a:rPr lang="bs-Latn-BA" dirty="0" smtClean="0"/>
              <a:t> </a:t>
            </a:r>
            <a:r>
              <a:rPr lang="bs-Latn-BA" dirty="0" err="1" smtClean="0"/>
              <a:t>trajectory</a:t>
            </a:r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785640" y="2585876"/>
            <a:ext cx="4620719" cy="1754326"/>
          </a:xfrm>
          <a:prstGeom prst="rect">
            <a:avLst/>
          </a:prstGeom>
          <a:noFill/>
          <a:ln w="28575">
            <a:solidFill>
              <a:srgbClr val="5AE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std::ofstream fileOut( "particles_out.txt" 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for( size_t k = 0; k &lt; pdb.size(); k++ ) {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      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Particle2D &amp;pp = pdb.particle( k 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</a:t>
            </a:r>
            <a:r>
              <a:rPr lang="sr-Latn-RS" altLang="sr-Latn-RS" sz="1200" dirty="0" smtClean="0">
                <a:solidFill>
                  <a:srgbClr val="000000"/>
                </a:solidFill>
                <a:latin typeface="Arial Unicode MS"/>
              </a:rPr>
              <a:t>     fileOut </a:t>
            </a: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&lt;&lt; std::setw(12) &lt;&lt; pp.IQ() &lt;&lt; " ";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  fileOut &lt;&lt; std::setw(12) &lt;&lt; pp.m() &lt;&lt; " ";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  fileOut &lt;&lt; std::setw(12) &lt;&lt; pp.location() &lt;&lt; " ";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  fileOut &lt;&lt; std::setw(12) &lt;&lt; pp.velocity() &lt;&lt; " ";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      fileOut &lt;&lt; "\n";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sr-Latn-RS" sz="1200" dirty="0">
                <a:solidFill>
                  <a:srgbClr val="000000"/>
                </a:solidFill>
                <a:latin typeface="Arial Unicode MS"/>
              </a:rPr>
              <a:t>}</a:t>
            </a:r>
            <a:endParaRPr kumimoji="0" lang="sr-Latn-RS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7412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000" dirty="0" smtClean="0"/>
              <a:t>* </a:t>
            </a:r>
            <a:r>
              <a:rPr lang="bs-Latn-BA" sz="1000" dirty="0" err="1" smtClean="0"/>
              <a:t>Part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of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the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code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written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by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Mariusz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Sapinski</a:t>
            </a:r>
            <a:endParaRPr lang="bs-Latn-BA" sz="1000" dirty="0"/>
          </a:p>
        </p:txBody>
      </p:sp>
    </p:spTree>
    <p:extLst>
      <p:ext uri="{BB962C8B-B14F-4D97-AF65-F5344CB8AC3E}">
        <p14:creationId xmlns:p14="http://schemas.microsoft.com/office/powerpoint/2010/main" val="383624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editing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code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compiling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receive</a:t>
            </a:r>
            <a:r>
              <a:rPr lang="bs-Latn-BA" dirty="0" smtClean="0"/>
              <a:t> a plot in </a:t>
            </a:r>
            <a:r>
              <a:rPr lang="bs-Latn-BA" dirty="0" err="1" smtClean="0"/>
              <a:t>which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a </a:t>
            </a:r>
            <a:r>
              <a:rPr lang="bs-Latn-BA" dirty="0" err="1" smtClean="0"/>
              <a:t>change</a:t>
            </a:r>
            <a:r>
              <a:rPr lang="bs-Latn-BA" dirty="0" smtClean="0"/>
              <a:t> as </a:t>
            </a:r>
            <a:r>
              <a:rPr lang="bs-Latn-BA" dirty="0" err="1" smtClean="0"/>
              <a:t>seen</a:t>
            </a:r>
            <a:r>
              <a:rPr lang="bs-Latn-BA" dirty="0" smtClean="0"/>
              <a:t> </a:t>
            </a:r>
            <a:r>
              <a:rPr lang="bs-Latn-BA" dirty="0" err="1" smtClean="0"/>
              <a:t>below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1026" name="Picture 2" descr="http://ibsimu.sourceforge.net/vlasov2d/plot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926156"/>
            <a:ext cx="4102414" cy="17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496" y="2869510"/>
            <a:ext cx="4460463" cy="192097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397766" y="3397074"/>
            <a:ext cx="1464658" cy="8577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0302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final</a:t>
            </a:r>
            <a:r>
              <a:rPr lang="bs-Latn-BA" dirty="0" smtClean="0"/>
              <a:t> plot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picture</a:t>
            </a:r>
            <a:r>
              <a:rPr lang="bs-Latn-BA" dirty="0" smtClean="0"/>
              <a:t> </a:t>
            </a:r>
            <a:r>
              <a:rPr lang="bs-Latn-BA" dirty="0" err="1" smtClean="0"/>
              <a:t>after</a:t>
            </a:r>
            <a:r>
              <a:rPr lang="bs-Latn-BA" dirty="0" smtClean="0"/>
              <a:t> some </a:t>
            </a:r>
            <a:r>
              <a:rPr lang="bs-Latn-BA" dirty="0" err="1" smtClean="0"/>
              <a:t>optimisation</a:t>
            </a:r>
            <a:r>
              <a:rPr lang="bs-Latn-BA" dirty="0" smtClean="0"/>
              <a:t> </a:t>
            </a:r>
            <a:r>
              <a:rPr lang="bs-Latn-BA" dirty="0" err="1" smtClean="0"/>
              <a:t>looks</a:t>
            </a:r>
            <a:r>
              <a:rPr lang="bs-Latn-BA" dirty="0" smtClean="0"/>
              <a:t> </a:t>
            </a:r>
            <a:r>
              <a:rPr lang="bs-Latn-BA" dirty="0" err="1" smtClean="0"/>
              <a:t>like</a:t>
            </a:r>
            <a:r>
              <a:rPr lang="bs-Latn-BA" dirty="0" smtClean="0"/>
              <a:t>: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787" y="2153801"/>
            <a:ext cx="4260044" cy="344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9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err="1" smtClean="0"/>
              <a:t>THANK</a:t>
            </a:r>
            <a:r>
              <a:rPr lang="bs-Latn-BA" dirty="0" smtClean="0"/>
              <a:t> YOU!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Introduciton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18/05/2021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395" y="1737360"/>
            <a:ext cx="6303696" cy="39513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56825" y="5319369"/>
            <a:ext cx="1409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dirty="0"/>
              <a:t>Ion </a:t>
            </a:r>
            <a:r>
              <a:rPr lang="bs-Latn-BA" dirty="0" err="1"/>
              <a:t>Source</a:t>
            </a:r>
            <a:r>
              <a:rPr lang="bs-Latn-BA" dirty="0"/>
              <a:t>(s)</a:t>
            </a:r>
          </a:p>
        </p:txBody>
      </p:sp>
      <p:sp>
        <p:nvSpPr>
          <p:cNvPr id="4" name="Rectangle 3"/>
          <p:cNvSpPr/>
          <p:nvPr/>
        </p:nvSpPr>
        <p:spPr>
          <a:xfrm>
            <a:off x="8345008" y="5319369"/>
            <a:ext cx="568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dirty="0" err="1" smtClean="0"/>
              <a:t>RFQ</a:t>
            </a:r>
            <a:endParaRPr lang="bs-Latn-BA" dirty="0"/>
          </a:p>
        </p:txBody>
      </p:sp>
      <p:sp>
        <p:nvSpPr>
          <p:cNvPr id="8" name="TextBox 7"/>
          <p:cNvSpPr txBox="1"/>
          <p:nvPr/>
        </p:nvSpPr>
        <p:spPr>
          <a:xfrm>
            <a:off x="2926395" y="5688701"/>
            <a:ext cx="45425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bs-Latn-BA" sz="1000" dirty="0" smtClean="0"/>
              <a:t>[1] </a:t>
            </a:r>
            <a:r>
              <a:rPr lang="bs-Latn-BA" sz="1000" dirty="0" err="1" smtClean="0"/>
              <a:t>Preliminary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layout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of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SEEIIST</a:t>
            </a:r>
            <a:r>
              <a:rPr lang="bs-Latn-BA" sz="1000" dirty="0" smtClean="0"/>
              <a:t> </a:t>
            </a:r>
            <a:r>
              <a:rPr lang="bs-Latn-BA" sz="1000" dirty="0" err="1" smtClean="0"/>
              <a:t>facility</a:t>
            </a:r>
            <a:r>
              <a:rPr lang="bs-Latn-BA" sz="1000" dirty="0" smtClean="0"/>
              <a:t>,</a:t>
            </a:r>
          </a:p>
          <a:p>
            <a:pPr>
              <a:lnSpc>
                <a:spcPct val="90000"/>
              </a:lnSpc>
            </a:pPr>
            <a:r>
              <a:rPr lang="en-US" sz="1000" dirty="0" smtClean="0"/>
              <a:t>The </a:t>
            </a:r>
            <a:r>
              <a:rPr lang="en-US" sz="1000" dirty="0"/>
              <a:t>CERN Next Ion Medical Machine Study and the </a:t>
            </a:r>
            <a:r>
              <a:rPr lang="en-US" sz="1000" dirty="0" err="1"/>
              <a:t>SEEIIST</a:t>
            </a:r>
            <a:r>
              <a:rPr lang="en-US" sz="1000" dirty="0"/>
              <a:t> Project: towards a new generation of accelerators for cancer therapy</a:t>
            </a:r>
            <a:r>
              <a:rPr lang="bs-Latn-BA" sz="1000" dirty="0" smtClean="0"/>
              <a:t>, </a:t>
            </a:r>
            <a:r>
              <a:rPr lang="bs-Latn-BA" sz="1000" dirty="0" err="1"/>
              <a:t>Maurizio</a:t>
            </a:r>
            <a:r>
              <a:rPr lang="bs-Latn-BA" sz="1000" dirty="0"/>
              <a:t> </a:t>
            </a:r>
            <a:r>
              <a:rPr lang="bs-Latn-BA" sz="1000" dirty="0" err="1"/>
              <a:t>Vretenar</a:t>
            </a:r>
            <a:r>
              <a:rPr lang="bs-Latn-BA" sz="1000" dirty="0"/>
              <a:t> (CERN</a:t>
            </a:r>
            <a:r>
              <a:rPr lang="bs-Latn-BA" sz="1000" dirty="0" smtClean="0"/>
              <a:t>)</a:t>
            </a:r>
            <a:endParaRPr lang="bs-Latn-BA" sz="1000" dirty="0"/>
          </a:p>
        </p:txBody>
      </p:sp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Introduciton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18/05/2021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grpSp>
        <p:nvGrpSpPr>
          <p:cNvPr id="13" name="Group 12"/>
          <p:cNvGrpSpPr/>
          <p:nvPr/>
        </p:nvGrpSpPr>
        <p:grpSpPr>
          <a:xfrm>
            <a:off x="605591" y="1803473"/>
            <a:ext cx="11009356" cy="3675841"/>
            <a:chOff x="598761" y="2065230"/>
            <a:chExt cx="11009356" cy="3675841"/>
          </a:xfrm>
        </p:grpSpPr>
        <p:grpSp>
          <p:nvGrpSpPr>
            <p:cNvPr id="9" name="Group 8"/>
            <p:cNvGrpSpPr/>
            <p:nvPr/>
          </p:nvGrpSpPr>
          <p:grpSpPr>
            <a:xfrm>
              <a:off x="598761" y="2065230"/>
              <a:ext cx="11009356" cy="3675841"/>
              <a:chOff x="823205" y="2256422"/>
              <a:chExt cx="11009356" cy="367584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3205" y="2256422"/>
                <a:ext cx="4057435" cy="3224212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2790881" y="5562931"/>
                <a:ext cx="9041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bs-Latn-BA" sz="1000" dirty="0" smtClean="0"/>
                  <a:t>[</a:t>
                </a:r>
                <a:r>
                  <a:rPr lang="bs-Latn-BA" sz="1000" dirty="0"/>
                  <a:t>2</a:t>
                </a:r>
                <a:r>
                  <a:rPr lang="bs-Latn-BA" sz="1000" dirty="0" smtClean="0"/>
                  <a:t>]</a:t>
                </a:r>
                <a:r>
                  <a:rPr lang="en-US" sz="1000" dirty="0"/>
                  <a:t> </a:t>
                </a:r>
                <a:r>
                  <a:rPr lang="bs-Latn-BA" sz="1000" dirty="0" smtClean="0"/>
                  <a:t>Ion </a:t>
                </a:r>
                <a:r>
                  <a:rPr lang="bs-Latn-BA" sz="1000" dirty="0" err="1" smtClean="0"/>
                  <a:t>source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bench</a:t>
                </a:r>
                <a:r>
                  <a:rPr lang="bs-Latn-BA" sz="1000" dirty="0" smtClean="0"/>
                  <a:t> – </a:t>
                </a:r>
                <a:r>
                  <a:rPr lang="bs-Latn-BA" sz="1000" dirty="0" err="1" smtClean="0"/>
                  <a:t>contains</a:t>
                </a:r>
                <a:r>
                  <a:rPr lang="bs-Latn-BA" sz="1000" dirty="0" smtClean="0"/>
                  <a:t> ion </a:t>
                </a:r>
                <a:r>
                  <a:rPr lang="bs-Latn-BA" sz="1000" dirty="0" err="1" smtClean="0"/>
                  <a:t>source</a:t>
                </a:r>
                <a:r>
                  <a:rPr lang="bs-Latn-BA" sz="1000" dirty="0" smtClean="0"/>
                  <a:t>, </a:t>
                </a:r>
                <a:r>
                  <a:rPr lang="bs-Latn-BA" sz="1000" dirty="0" err="1" smtClean="0"/>
                  <a:t>beam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diagnostic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and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optical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elements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allowing</a:t>
                </a:r>
                <a:r>
                  <a:rPr lang="bs-Latn-BA" sz="1000" dirty="0" smtClean="0"/>
                  <a:t> to </a:t>
                </a:r>
                <a:r>
                  <a:rPr lang="bs-Latn-BA" sz="1000" dirty="0" err="1" smtClean="0"/>
                  <a:t>form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the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beam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for</a:t>
                </a:r>
                <a:r>
                  <a:rPr lang="bs-Latn-BA" sz="1000" dirty="0" smtClean="0"/>
                  <a:t> </a:t>
                </a:r>
                <a:r>
                  <a:rPr lang="bs-Latn-BA" sz="1000" dirty="0" err="1" smtClean="0"/>
                  <a:t>further</a:t>
                </a:r>
                <a:r>
                  <a:rPr lang="bs-Latn-BA" sz="1000" dirty="0" smtClean="0"/>
                  <a:t> transport,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000" dirty="0" smtClean="0"/>
                  <a:t>https</a:t>
                </a:r>
                <a:r>
                  <a:rPr lang="en-US" sz="1000" dirty="0"/>
                  <a:t>://</a:t>
                </a:r>
                <a:r>
                  <a:rPr lang="en-US" sz="1000" dirty="0" smtClean="0"/>
                  <a:t>www.pantechnik.com/wp-content/uploads/2020/07/Supernanogan.pdf</a:t>
                </a:r>
                <a:r>
                  <a:rPr lang="bs-Latn-BA" sz="1000" dirty="0" smtClean="0"/>
                  <a:t>, </a:t>
                </a:r>
                <a:r>
                  <a:rPr lang="bs-Latn-BA" sz="1000" dirty="0" err="1" smtClean="0"/>
                  <a:t>Pantechnik</a:t>
                </a:r>
                <a:endParaRPr lang="bs-Latn-BA" sz="1000" dirty="0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1642" y="2149620"/>
              <a:ext cx="6086475" cy="30575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161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361845" y="1861918"/>
                <a:ext cx="9468311" cy="3641809"/>
              </a:xfrm>
            </p:spPr>
            <p:txBody>
              <a:bodyPr/>
              <a:lstStyle/>
              <a:p>
                <a:r>
                  <a:rPr lang="bs-Latn-BA" dirty="0"/>
                  <a:t>To </a:t>
                </a:r>
                <a:r>
                  <a:rPr lang="bs-Latn-BA" dirty="0" err="1"/>
                  <a:t>learn</a:t>
                </a:r>
                <a:r>
                  <a:rPr lang="bs-Latn-BA" dirty="0"/>
                  <a:t> </a:t>
                </a:r>
                <a:r>
                  <a:rPr lang="bs-Latn-BA" dirty="0" err="1"/>
                  <a:t>why</a:t>
                </a:r>
                <a:r>
                  <a:rPr lang="bs-Latn-BA" dirty="0"/>
                  <a:t> </a:t>
                </a:r>
                <a:r>
                  <a:rPr lang="bs-Latn-BA" dirty="0" err="1" smtClean="0"/>
                  <a:t>we</a:t>
                </a:r>
                <a:r>
                  <a:rPr lang="bs-Latn-BA" dirty="0" smtClean="0"/>
                  <a:t> </a:t>
                </a:r>
                <a:r>
                  <a:rPr lang="bs-Latn-BA" dirty="0"/>
                  <a:t>use </a:t>
                </a:r>
                <a:r>
                  <a:rPr lang="bs-Latn-BA" dirty="0" err="1" smtClean="0"/>
                  <a:t>simulations</a:t>
                </a:r>
                <a:r>
                  <a:rPr lang="bs-Latn-BA" dirty="0" smtClean="0"/>
                  <a:t>, </a:t>
                </a:r>
                <a:r>
                  <a:rPr lang="bs-Latn-BA" dirty="0" err="1"/>
                  <a:t>first</a:t>
                </a:r>
                <a:r>
                  <a:rPr lang="bs-Latn-BA" dirty="0"/>
                  <a:t> </a:t>
                </a:r>
                <a:r>
                  <a:rPr lang="bs-Latn-BA" dirty="0" err="1"/>
                  <a:t>we</a:t>
                </a:r>
                <a:r>
                  <a:rPr lang="bs-Latn-BA" dirty="0"/>
                  <a:t> </a:t>
                </a:r>
                <a:r>
                  <a:rPr lang="bs-Latn-BA" dirty="0" err="1"/>
                  <a:t>need</a:t>
                </a:r>
                <a:r>
                  <a:rPr lang="bs-Latn-BA" dirty="0"/>
                  <a:t> to </a:t>
                </a:r>
                <a:r>
                  <a:rPr lang="bs-Latn-BA" dirty="0" err="1"/>
                  <a:t>get</a:t>
                </a:r>
                <a:r>
                  <a:rPr lang="bs-Latn-BA" dirty="0"/>
                  <a:t> </a:t>
                </a:r>
                <a:r>
                  <a:rPr lang="bs-Latn-BA" dirty="0" err="1"/>
                  <a:t>familiar</a:t>
                </a:r>
                <a:r>
                  <a:rPr lang="bs-Latn-BA" dirty="0"/>
                  <a:t> </a:t>
                </a:r>
                <a:r>
                  <a:rPr lang="bs-Latn-BA" dirty="0" err="1" smtClean="0"/>
                  <a:t>with</a:t>
                </a:r>
                <a:r>
                  <a:rPr lang="bs-Latn-BA" dirty="0" smtClean="0"/>
                  <a:t> </a:t>
                </a:r>
                <a:r>
                  <a:rPr lang="bs-Latn-BA" dirty="0"/>
                  <a:t>ion </a:t>
                </a:r>
                <a:r>
                  <a:rPr lang="bs-Latn-BA" dirty="0" err="1"/>
                  <a:t>beam</a:t>
                </a:r>
                <a:r>
                  <a:rPr lang="bs-Latn-BA" dirty="0"/>
                  <a:t> </a:t>
                </a:r>
                <a:r>
                  <a:rPr lang="bs-Latn-BA" dirty="0" err="1"/>
                  <a:t>characteristcs</a:t>
                </a:r>
                <a:endParaRPr lang="bs-Latn-BA" dirty="0"/>
              </a:p>
              <a:p>
                <a:pPr lvl="1"/>
                <a:r>
                  <a:rPr lang="bs-Latn-BA" dirty="0" err="1"/>
                  <a:t>Type</a:t>
                </a:r>
                <a:r>
                  <a:rPr lang="bs-Latn-BA" dirty="0"/>
                  <a:t> </a:t>
                </a:r>
                <a:r>
                  <a:rPr lang="bs-Latn-BA" dirty="0" err="1"/>
                  <a:t>of</a:t>
                </a:r>
                <a:r>
                  <a:rPr lang="bs-Latn-BA" dirty="0"/>
                  <a:t> </a:t>
                </a:r>
                <a:r>
                  <a:rPr lang="bs-Latn-BA" dirty="0" err="1"/>
                  <a:t>ions</a:t>
                </a:r>
                <a:r>
                  <a:rPr lang="bs-Latn-BA" dirty="0"/>
                  <a:t> </a:t>
                </a:r>
                <a:r>
                  <a:rPr lang="bs-Latn-BA" dirty="0" err="1"/>
                  <a:t>that</a:t>
                </a:r>
                <a:r>
                  <a:rPr lang="bs-Latn-BA" dirty="0"/>
                  <a:t> are in </a:t>
                </a:r>
                <a:r>
                  <a:rPr lang="bs-Latn-BA" dirty="0" err="1"/>
                  <a:t>the</a:t>
                </a:r>
                <a:r>
                  <a:rPr lang="bs-Latn-BA" dirty="0"/>
                  <a:t> </a:t>
                </a:r>
                <a:r>
                  <a:rPr lang="bs-Latn-BA" dirty="0" err="1"/>
                  <a:t>beam</a:t>
                </a:r>
                <a:endParaRPr lang="bs-Latn-BA" dirty="0"/>
              </a:p>
              <a:p>
                <a:pPr lvl="1"/>
                <a:r>
                  <a:rPr lang="bs-Latn-BA" dirty="0"/>
                  <a:t>Ion </a:t>
                </a:r>
                <a:r>
                  <a:rPr lang="bs-Latn-BA" dirty="0" err="1"/>
                  <a:t>charge</a:t>
                </a:r>
                <a:r>
                  <a:rPr lang="bs-Latn-BA" dirty="0"/>
                  <a:t> </a:t>
                </a:r>
                <a:r>
                  <a:rPr lang="bs-Latn-BA" dirty="0" err="1"/>
                  <a:t>and</a:t>
                </a:r>
                <a:r>
                  <a:rPr lang="bs-Latn-BA" dirty="0"/>
                  <a:t> </a:t>
                </a:r>
                <a:r>
                  <a:rPr lang="bs-Latn-BA" dirty="0" err="1"/>
                  <a:t>mass</a:t>
                </a:r>
                <a:r>
                  <a:rPr lang="bs-Latn-BA" dirty="0"/>
                  <a:t> (</a:t>
                </a:r>
                <a:r>
                  <a:rPr lang="bs-Latn-BA" dirty="0" err="1"/>
                  <a:t>mainly</a:t>
                </a:r>
                <a:r>
                  <a:rPr lang="bs-Latn-BA" dirty="0"/>
                  <a:t> in </a:t>
                </a:r>
                <a:r>
                  <a:rPr lang="bs-Latn-BA" dirty="0" err="1"/>
                  <a:t>electron</a:t>
                </a:r>
                <a:r>
                  <a:rPr lang="bs-Latn-BA" dirty="0"/>
                  <a:t> </a:t>
                </a:r>
                <a:r>
                  <a:rPr lang="bs-Latn-BA" dirty="0" err="1"/>
                  <a:t>units</a:t>
                </a:r>
                <a:r>
                  <a:rPr lang="bs-Latn-BA" dirty="0"/>
                  <a:t> </a:t>
                </a:r>
                <a:r>
                  <a:rPr lang="bs-Latn-BA" dirty="0" err="1"/>
                  <a:t>and</a:t>
                </a:r>
                <a:r>
                  <a:rPr lang="bs-Latn-BA" dirty="0"/>
                  <a:t> in </a:t>
                </a:r>
                <a:r>
                  <a:rPr lang="bs-Latn-BA" dirty="0" err="1"/>
                  <a:t>atomic</a:t>
                </a:r>
                <a:r>
                  <a:rPr lang="bs-Latn-BA" dirty="0"/>
                  <a:t> </a:t>
                </a:r>
                <a:r>
                  <a:rPr lang="bs-Latn-BA" dirty="0" err="1"/>
                  <a:t>mass</a:t>
                </a:r>
                <a:r>
                  <a:rPr lang="bs-Latn-BA" dirty="0"/>
                  <a:t> </a:t>
                </a:r>
                <a:r>
                  <a:rPr lang="bs-Latn-BA" dirty="0" err="1"/>
                  <a:t>respectively</a:t>
                </a:r>
                <a:r>
                  <a:rPr lang="bs-Latn-BA" dirty="0"/>
                  <a:t>)</a:t>
                </a:r>
              </a:p>
              <a:p>
                <a:pPr lvl="1"/>
                <a:r>
                  <a:rPr lang="bs-Latn-BA" dirty="0"/>
                  <a:t>Energy – in </a:t>
                </a:r>
                <a:r>
                  <a:rPr lang="bs-Latn-BA" dirty="0" err="1"/>
                  <a:t>eV</a:t>
                </a:r>
                <a:r>
                  <a:rPr lang="bs-Latn-BA" dirty="0"/>
                  <a:t> (</a:t>
                </a:r>
                <a:r>
                  <a:rPr lang="bs-Latn-BA" dirty="0" err="1"/>
                  <a:t>electron</a:t>
                </a:r>
                <a:r>
                  <a:rPr lang="bs-Latn-BA" dirty="0"/>
                  <a:t> </a:t>
                </a:r>
                <a:r>
                  <a:rPr lang="bs-Latn-BA" dirty="0" err="1"/>
                  <a:t>volts</a:t>
                </a:r>
                <a:r>
                  <a:rPr lang="bs-Latn-BA" dirty="0"/>
                  <a:t>)</a:t>
                </a:r>
              </a:p>
              <a:p>
                <a:pPr lvl="1"/>
                <a:r>
                  <a:rPr lang="bs-Latn-BA" dirty="0" err="1"/>
                  <a:t>Density</a:t>
                </a:r>
                <a:r>
                  <a:rPr lang="bs-Latn-BA" dirty="0"/>
                  <a:t> –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s-Latn-B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bs-Latn-BA" i="1">
                            <a:latin typeface="Cambria Math" panose="02040503050406030204" pitchFamily="18" charset="0"/>
                          </a:rPr>
                          <m:t>𝑚𝐴</m:t>
                        </m:r>
                      </m:num>
                      <m:den>
                        <m:r>
                          <a:rPr lang="bs-Latn-BA" i="1"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bs-Latn-BA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bs-Latn-BA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bs-Latn-BA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bs-Latn-BA" dirty="0"/>
                  <a:t> (</a:t>
                </a:r>
                <a:r>
                  <a:rPr lang="bs-Latn-BA" dirty="0" err="1"/>
                  <a:t>miliampers</a:t>
                </a:r>
                <a:r>
                  <a:rPr lang="bs-Latn-BA" dirty="0"/>
                  <a:t> </a:t>
                </a:r>
                <a:r>
                  <a:rPr lang="bs-Latn-BA" dirty="0" err="1"/>
                  <a:t>per</a:t>
                </a:r>
                <a:r>
                  <a:rPr lang="bs-Latn-BA" dirty="0"/>
                  <a:t> </a:t>
                </a:r>
                <a:r>
                  <a:rPr lang="bs-Latn-BA" dirty="0" err="1"/>
                  <a:t>centimeter</a:t>
                </a:r>
                <a:r>
                  <a:rPr lang="bs-Latn-BA" dirty="0"/>
                  <a:t> </a:t>
                </a:r>
                <a:r>
                  <a:rPr lang="bs-Latn-BA" dirty="0" err="1"/>
                  <a:t>squared</a:t>
                </a:r>
                <a:r>
                  <a:rPr lang="bs-Latn-BA" dirty="0"/>
                  <a:t>)</a:t>
                </a:r>
              </a:p>
              <a:p>
                <a:pPr lvl="1"/>
                <a:r>
                  <a:rPr lang="bs-Latn-BA" dirty="0"/>
                  <a:t>Ion temperature</a:t>
                </a:r>
              </a:p>
              <a:p>
                <a:r>
                  <a:rPr lang="bs-Latn-BA" dirty="0"/>
                  <a:t>As </a:t>
                </a:r>
                <a:r>
                  <a:rPr lang="bs-Latn-BA" dirty="0" err="1"/>
                  <a:t>well</a:t>
                </a:r>
                <a:r>
                  <a:rPr lang="bs-Latn-BA" dirty="0"/>
                  <a:t> as </a:t>
                </a:r>
                <a:r>
                  <a:rPr lang="bs-Latn-BA" dirty="0" err="1"/>
                  <a:t>we</a:t>
                </a:r>
                <a:r>
                  <a:rPr lang="bs-Latn-BA" dirty="0"/>
                  <a:t> </a:t>
                </a:r>
                <a:r>
                  <a:rPr lang="bs-Latn-BA" dirty="0" err="1"/>
                  <a:t>need</a:t>
                </a:r>
                <a:r>
                  <a:rPr lang="bs-Latn-BA" dirty="0"/>
                  <a:t> to </a:t>
                </a:r>
                <a:r>
                  <a:rPr lang="bs-Latn-BA" dirty="0" err="1"/>
                  <a:t>know</a:t>
                </a:r>
                <a:r>
                  <a:rPr lang="bs-Latn-BA" dirty="0"/>
                  <a:t> </a:t>
                </a:r>
                <a:r>
                  <a:rPr lang="bs-Latn-BA" dirty="0" err="1"/>
                  <a:t>the</a:t>
                </a:r>
                <a:r>
                  <a:rPr lang="bs-Latn-BA" dirty="0"/>
                  <a:t> </a:t>
                </a:r>
                <a:r>
                  <a:rPr lang="bs-Latn-BA" dirty="0" err="1"/>
                  <a:t>characteristics</a:t>
                </a:r>
                <a:r>
                  <a:rPr lang="bs-Latn-BA" dirty="0"/>
                  <a:t> </a:t>
                </a:r>
                <a:r>
                  <a:rPr lang="bs-Latn-BA" dirty="0" err="1"/>
                  <a:t>of</a:t>
                </a:r>
                <a:r>
                  <a:rPr lang="bs-Latn-BA" dirty="0"/>
                  <a:t> </a:t>
                </a:r>
                <a:r>
                  <a:rPr lang="bs-Latn-BA" dirty="0" err="1"/>
                  <a:t>the</a:t>
                </a:r>
                <a:r>
                  <a:rPr lang="bs-Latn-BA" dirty="0"/>
                  <a:t> </a:t>
                </a:r>
                <a:r>
                  <a:rPr lang="bs-Latn-BA" dirty="0" err="1"/>
                  <a:t>source</a:t>
                </a:r>
                <a:endParaRPr lang="bs-Latn-BA" dirty="0"/>
              </a:p>
              <a:p>
                <a:pPr lvl="1"/>
                <a:r>
                  <a:rPr lang="bs-Latn-BA" dirty="0" err="1"/>
                  <a:t>Electrode</a:t>
                </a:r>
                <a:r>
                  <a:rPr lang="bs-Latn-BA" dirty="0"/>
                  <a:t> </a:t>
                </a:r>
                <a:r>
                  <a:rPr lang="bs-Latn-BA" dirty="0" err="1"/>
                  <a:t>geometries</a:t>
                </a:r>
                <a:endParaRPr lang="bs-Latn-BA" dirty="0"/>
              </a:p>
              <a:p>
                <a:pPr lvl="1"/>
                <a:r>
                  <a:rPr lang="bs-Latn-BA" dirty="0" err="1"/>
                  <a:t>Electrode</a:t>
                </a:r>
                <a:r>
                  <a:rPr lang="bs-Latn-BA" dirty="0"/>
                  <a:t> </a:t>
                </a:r>
                <a:r>
                  <a:rPr lang="bs-Latn-BA" dirty="0" err="1" smtClean="0"/>
                  <a:t>potentials</a:t>
                </a:r>
                <a:endParaRPr lang="bs-Latn-BA" dirty="0"/>
              </a:p>
              <a:p>
                <a:endParaRPr lang="it-IT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61845" y="1861918"/>
                <a:ext cx="9468311" cy="3641809"/>
              </a:xfrm>
              <a:blipFill>
                <a:blip r:embed="rId2"/>
                <a:stretch>
                  <a:fillRect l="-515" t="-1505"/>
                </a:stretch>
              </a:blipFill>
            </p:spPr>
            <p:txBody>
              <a:bodyPr/>
              <a:lstStyle/>
              <a:p>
                <a:r>
                  <a:rPr lang="bs-Latn-B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18/05/2021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61845" y="1861918"/>
            <a:ext cx="9468311" cy="3641809"/>
          </a:xfrm>
        </p:spPr>
        <p:txBody>
          <a:bodyPr/>
          <a:lstStyle/>
          <a:p>
            <a:r>
              <a:rPr lang="en-US" dirty="0"/>
              <a:t>Why do we simulate </a:t>
            </a:r>
            <a:r>
              <a:rPr lang="bs-Latn-BA" dirty="0" smtClean="0"/>
              <a:t>ion </a:t>
            </a:r>
            <a:r>
              <a:rPr lang="bs-Latn-BA" dirty="0" err="1" smtClean="0"/>
              <a:t>beams</a:t>
            </a:r>
            <a:r>
              <a:rPr lang="bs-Latn-BA" dirty="0"/>
              <a:t>?</a:t>
            </a:r>
            <a:endParaRPr lang="bs-Latn-BA" dirty="0" smtClean="0"/>
          </a:p>
          <a:p>
            <a:r>
              <a:rPr lang="bs-Latn-BA" dirty="0" err="1" smtClean="0"/>
              <a:t>Simulations</a:t>
            </a:r>
            <a:r>
              <a:rPr lang="bs-Latn-BA" dirty="0" smtClean="0"/>
              <a:t> are done to </a:t>
            </a:r>
            <a:r>
              <a:rPr lang="bs-Latn-BA" dirty="0" err="1" smtClean="0"/>
              <a:t>optimize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geometries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voltages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extraction</a:t>
            </a:r>
            <a:r>
              <a:rPr lang="bs-Latn-BA" dirty="0" smtClean="0"/>
              <a:t> </a:t>
            </a:r>
            <a:r>
              <a:rPr lang="bs-Latn-BA" dirty="0" err="1" smtClean="0"/>
              <a:t>electrodes</a:t>
            </a:r>
            <a:r>
              <a:rPr lang="bs-Latn-BA" dirty="0" smtClean="0"/>
              <a:t> to </a:t>
            </a:r>
            <a:r>
              <a:rPr lang="bs-Latn-BA" dirty="0" err="1" smtClean="0"/>
              <a:t>receive</a:t>
            </a:r>
            <a:r>
              <a:rPr lang="bs-Latn-BA" dirty="0" smtClean="0"/>
              <a:t>:</a:t>
            </a:r>
          </a:p>
          <a:p>
            <a:pPr lvl="1"/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largest</a:t>
            </a:r>
            <a:r>
              <a:rPr lang="bs-Latn-BA" dirty="0" smtClean="0"/>
              <a:t> </a:t>
            </a:r>
            <a:r>
              <a:rPr lang="bs-Latn-BA" dirty="0" err="1" smtClean="0"/>
              <a:t>current</a:t>
            </a:r>
            <a:endParaRPr lang="bs-Latn-BA" dirty="0" smtClean="0"/>
          </a:p>
          <a:p>
            <a:pPr lvl="1"/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smallest</a:t>
            </a:r>
            <a:r>
              <a:rPr lang="bs-Latn-BA" dirty="0" smtClean="0"/>
              <a:t> </a:t>
            </a:r>
            <a:r>
              <a:rPr lang="bs-Latn-BA" dirty="0" err="1" smtClean="0"/>
              <a:t>emittance</a:t>
            </a:r>
            <a:endParaRPr lang="bs-Latn-BA" dirty="0"/>
          </a:p>
          <a:p>
            <a:pPr lvl="1"/>
            <a:r>
              <a:rPr lang="bs-Latn-BA" dirty="0" err="1" smtClean="0"/>
              <a:t>Good</a:t>
            </a:r>
            <a:r>
              <a:rPr lang="bs-Latn-BA" dirty="0" smtClean="0"/>
              <a:t> </a:t>
            </a:r>
            <a:r>
              <a:rPr lang="bs-Latn-BA" dirty="0" err="1" smtClean="0"/>
              <a:t>matching</a:t>
            </a:r>
            <a:r>
              <a:rPr lang="bs-Latn-BA" dirty="0" smtClean="0"/>
              <a:t> to </a:t>
            </a:r>
            <a:r>
              <a:rPr lang="bs-Latn-BA" dirty="0" err="1" smtClean="0"/>
              <a:t>RFQ</a:t>
            </a:r>
            <a:endParaRPr lang="bs-Latn-BA" dirty="0" smtClean="0"/>
          </a:p>
          <a:p>
            <a:r>
              <a:rPr lang="bs-Latn-BA" dirty="0" err="1"/>
              <a:t>What</a:t>
            </a:r>
            <a:r>
              <a:rPr lang="bs-Latn-BA" dirty="0"/>
              <a:t> </a:t>
            </a:r>
            <a:r>
              <a:rPr lang="bs-Latn-BA" dirty="0" err="1"/>
              <a:t>actually</a:t>
            </a:r>
            <a:r>
              <a:rPr lang="bs-Latn-BA" dirty="0"/>
              <a:t> </a:t>
            </a:r>
            <a:r>
              <a:rPr lang="bs-Latn-BA" dirty="0" err="1"/>
              <a:t>needs</a:t>
            </a:r>
            <a:r>
              <a:rPr lang="bs-Latn-BA" dirty="0"/>
              <a:t> to </a:t>
            </a:r>
            <a:r>
              <a:rPr lang="bs-Latn-BA" dirty="0" err="1"/>
              <a:t>be</a:t>
            </a:r>
            <a:r>
              <a:rPr lang="bs-Latn-BA" dirty="0"/>
              <a:t> </a:t>
            </a:r>
            <a:r>
              <a:rPr lang="bs-Latn-BA" dirty="0" err="1" smtClean="0"/>
              <a:t>simulated</a:t>
            </a:r>
            <a:endParaRPr lang="bs-Latn-BA" dirty="0" smtClean="0"/>
          </a:p>
          <a:p>
            <a:pPr lvl="1"/>
            <a:r>
              <a:rPr lang="bs-Latn-BA" dirty="0" smtClean="0"/>
              <a:t>2D </a:t>
            </a:r>
            <a:r>
              <a:rPr lang="bs-Latn-BA" dirty="0" err="1" smtClean="0"/>
              <a:t>or</a:t>
            </a:r>
            <a:r>
              <a:rPr lang="bs-Latn-BA" dirty="0" smtClean="0"/>
              <a:t> 3D </a:t>
            </a:r>
            <a:r>
              <a:rPr lang="bs-Latn-BA" dirty="0" err="1" smtClean="0"/>
              <a:t>distribution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electric</a:t>
            </a:r>
            <a:r>
              <a:rPr lang="bs-Latn-BA" dirty="0" smtClean="0"/>
              <a:t> </a:t>
            </a:r>
            <a:r>
              <a:rPr lang="bs-Latn-BA" dirty="0" err="1" smtClean="0"/>
              <a:t>field</a:t>
            </a:r>
            <a:r>
              <a:rPr lang="bs-Latn-BA" dirty="0" smtClean="0"/>
              <a:t> </a:t>
            </a:r>
            <a:r>
              <a:rPr lang="bs-Latn-BA" dirty="0" err="1" smtClean="0"/>
              <a:t>generated</a:t>
            </a:r>
            <a:endParaRPr lang="bs-Latn-BA" dirty="0"/>
          </a:p>
          <a:p>
            <a:pPr marL="201168" lvl="1" indent="0">
              <a:buNone/>
            </a:pPr>
            <a:r>
              <a:rPr lang="bs-Latn-BA" dirty="0" smtClean="0"/>
              <a:t>   </a:t>
            </a:r>
            <a:r>
              <a:rPr lang="bs-Latn-BA" dirty="0" err="1" smtClean="0"/>
              <a:t>by</a:t>
            </a:r>
            <a:r>
              <a:rPr lang="bs-Latn-BA" dirty="0" smtClean="0"/>
              <a:t> </a:t>
            </a:r>
            <a:r>
              <a:rPr lang="bs-Latn-BA" dirty="0" err="1" smtClean="0"/>
              <a:t>electrodes</a:t>
            </a:r>
            <a:endParaRPr lang="bs-Latn-BA" dirty="0" smtClean="0"/>
          </a:p>
          <a:p>
            <a:pPr lvl="1"/>
            <a:r>
              <a:rPr lang="bs-Latn-BA" dirty="0" err="1" smtClean="0"/>
              <a:t>Tracking</a:t>
            </a:r>
            <a:r>
              <a:rPr lang="bs-Latn-BA" dirty="0" smtClean="0"/>
              <a:t> ion </a:t>
            </a:r>
            <a:r>
              <a:rPr lang="bs-Latn-BA" dirty="0" err="1" smtClean="0"/>
              <a:t>movements</a:t>
            </a:r>
            <a:r>
              <a:rPr lang="bs-Latn-BA" dirty="0" smtClean="0"/>
              <a:t> in </a:t>
            </a:r>
            <a:r>
              <a:rPr lang="bs-Latn-BA" dirty="0" err="1" smtClean="0"/>
              <a:t>this</a:t>
            </a:r>
            <a:r>
              <a:rPr lang="bs-Latn-BA" dirty="0" smtClean="0"/>
              <a:t> </a:t>
            </a:r>
            <a:r>
              <a:rPr lang="bs-Latn-BA" dirty="0" err="1" smtClean="0"/>
              <a:t>field</a:t>
            </a:r>
            <a:endParaRPr lang="bs-Latn-BA" dirty="0" smtClean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18/05/2021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241" y="2972418"/>
            <a:ext cx="5229819" cy="225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61845" y="2727016"/>
            <a:ext cx="9468311" cy="2776711"/>
          </a:xfrm>
        </p:spPr>
        <p:txBody>
          <a:bodyPr/>
          <a:lstStyle/>
          <a:p>
            <a:r>
              <a:rPr lang="en-US" dirty="0"/>
              <a:t>After getting the </a:t>
            </a:r>
            <a:r>
              <a:rPr lang="en-US" dirty="0" smtClean="0"/>
              <a:t>necessary </a:t>
            </a:r>
            <a:r>
              <a:rPr lang="en-US" dirty="0"/>
              <a:t>information (either by gathering it or receiving from the company that supplies the source) following steps need to be done</a:t>
            </a:r>
          </a:p>
          <a:p>
            <a:pPr lvl="1"/>
            <a:r>
              <a:rPr lang="en-US" dirty="0"/>
              <a:t>Finding the best suitable software for simulations</a:t>
            </a:r>
          </a:p>
          <a:p>
            <a:pPr lvl="1"/>
            <a:r>
              <a:rPr lang="en-US" dirty="0"/>
              <a:t>Reconstructing the geometries of electrodes of the source (as well as the extracting system)</a:t>
            </a:r>
          </a:p>
          <a:p>
            <a:pPr lvl="1"/>
            <a:r>
              <a:rPr lang="en-US" dirty="0"/>
              <a:t>Setting up correct values of beam </a:t>
            </a:r>
            <a:r>
              <a:rPr lang="en-US" dirty="0" smtClean="0"/>
              <a:t>characteristics </a:t>
            </a:r>
            <a:r>
              <a:rPr lang="en-US" dirty="0"/>
              <a:t>in the program</a:t>
            </a:r>
          </a:p>
          <a:p>
            <a:pPr lvl="1"/>
            <a:r>
              <a:rPr lang="en-US" dirty="0"/>
              <a:t>Compiling and simulating</a:t>
            </a:r>
          </a:p>
          <a:p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18/05/2021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31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/>
          <a:lstStyle/>
          <a:p>
            <a:r>
              <a:rPr lang="en-US" dirty="0"/>
              <a:t>Very </a:t>
            </a:r>
            <a:r>
              <a:rPr lang="en-US" dirty="0" smtClean="0"/>
              <a:t>important </a:t>
            </a:r>
            <a:r>
              <a:rPr lang="en-US" dirty="0"/>
              <a:t>to carefully choose the best suitable software for simulations</a:t>
            </a:r>
          </a:p>
          <a:p>
            <a:r>
              <a:rPr lang="en-US" dirty="0"/>
              <a:t>Some of them are:</a:t>
            </a:r>
          </a:p>
          <a:p>
            <a:pPr lvl="1"/>
            <a:r>
              <a:rPr lang="en-US" dirty="0" err="1"/>
              <a:t>IBSimu</a:t>
            </a:r>
            <a:endParaRPr lang="en-US" dirty="0"/>
          </a:p>
          <a:p>
            <a:pPr lvl="1"/>
            <a:r>
              <a:rPr lang="en-US" dirty="0" err="1"/>
              <a:t>COMSOL</a:t>
            </a:r>
            <a:r>
              <a:rPr lang="en-US" dirty="0"/>
              <a:t> </a:t>
            </a:r>
            <a:r>
              <a:rPr lang="en-US" dirty="0" err="1"/>
              <a:t>Multiphysics</a:t>
            </a:r>
            <a:r>
              <a:rPr lang="en-US" dirty="0"/>
              <a:t>® Finite element analysis – solver and </a:t>
            </a:r>
            <a:r>
              <a:rPr lang="en-US" dirty="0" err="1"/>
              <a:t>multiphysics</a:t>
            </a:r>
            <a:r>
              <a:rPr lang="en-US" dirty="0"/>
              <a:t> simulation software</a:t>
            </a:r>
          </a:p>
          <a:p>
            <a:pPr lvl="1"/>
            <a:r>
              <a:rPr lang="en-US" dirty="0" err="1"/>
              <a:t>GICOSY</a:t>
            </a:r>
            <a:r>
              <a:rPr lang="en-US" dirty="0"/>
              <a:t> – Ion optics simulation</a:t>
            </a:r>
          </a:p>
          <a:p>
            <a:pPr lvl="1"/>
            <a:r>
              <a:rPr lang="en-US" dirty="0" err="1"/>
              <a:t>LIMIOPTIC</a:t>
            </a:r>
            <a:endParaRPr lang="en-US" dirty="0"/>
          </a:p>
          <a:p>
            <a:pPr marL="201168" lvl="1" indent="0">
              <a:buNone/>
            </a:pPr>
            <a:r>
              <a:rPr lang="en-US" dirty="0"/>
              <a:t>And a lot more</a:t>
            </a:r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160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IBSimu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en-US" dirty="0"/>
              <a:t>Ion Beam Simulator or </a:t>
            </a:r>
            <a:r>
              <a:rPr lang="en-US" dirty="0" err="1"/>
              <a:t>IBSimu</a:t>
            </a:r>
            <a:r>
              <a:rPr lang="en-US" dirty="0"/>
              <a:t> is an ion optical computer simulation</a:t>
            </a:r>
          </a:p>
          <a:p>
            <a:r>
              <a:rPr lang="en-US" dirty="0"/>
              <a:t>The code has several capabilities for solving electric fields in a defined geometry and tracking particles in electric and magnetic fields</a:t>
            </a:r>
          </a:p>
          <a:p>
            <a:r>
              <a:rPr lang="en-US" dirty="0"/>
              <a:t>The code is a constructed as a C++</a:t>
            </a:r>
          </a:p>
          <a:p>
            <a:r>
              <a:rPr lang="en-US" dirty="0"/>
              <a:t>It is used in a LINUX or Windows environment</a:t>
            </a:r>
          </a:p>
          <a:p>
            <a:r>
              <a:rPr lang="en-US" dirty="0"/>
              <a:t>It has some features as:</a:t>
            </a:r>
          </a:p>
          <a:p>
            <a:pPr lvl="1"/>
            <a:r>
              <a:rPr lang="en-US" dirty="0"/>
              <a:t>Solid geometry definition using 2D </a:t>
            </a:r>
            <a:r>
              <a:rPr lang="en-US" dirty="0" err="1"/>
              <a:t>DXF</a:t>
            </a:r>
            <a:r>
              <a:rPr lang="en-US" dirty="0"/>
              <a:t> files, 3D </a:t>
            </a:r>
            <a:r>
              <a:rPr lang="en-US" dirty="0" err="1"/>
              <a:t>STL</a:t>
            </a:r>
            <a:r>
              <a:rPr lang="en-US" dirty="0"/>
              <a:t> files, mathematical formulation, etc.</a:t>
            </a:r>
          </a:p>
          <a:p>
            <a:pPr lvl="1"/>
            <a:r>
              <a:rPr lang="en-US" dirty="0"/>
              <a:t>Finite Difference Method solver for 1D, 2D and 3D Poisson equations with edge smoothing.</a:t>
            </a:r>
          </a:p>
          <a:p>
            <a:pPr lvl="1"/>
            <a:r>
              <a:rPr lang="en-US" dirty="0"/>
              <a:t>Particle trajectory iteration in self-consistently calculated electric and imported magnetic fields</a:t>
            </a:r>
          </a:p>
          <a:p>
            <a:pPr marL="201168" lvl="1" indent="0">
              <a:buNone/>
            </a:pPr>
            <a:r>
              <a:rPr lang="en-US" dirty="0"/>
              <a:t>And many more</a:t>
            </a:r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027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low</a:t>
            </a:r>
            <a:r>
              <a:rPr lang="bs-Latn-BA" dirty="0" smtClean="0"/>
              <a:t> </a:t>
            </a:r>
            <a:r>
              <a:rPr lang="bs-Latn-BA" dirty="0" err="1" smtClean="0"/>
              <a:t>energy</a:t>
            </a:r>
            <a:r>
              <a:rPr lang="bs-Latn-BA" dirty="0" smtClean="0"/>
              <a:t> ion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simulation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4" y="1845734"/>
            <a:ext cx="9616213" cy="3641809"/>
          </a:xfrm>
        </p:spPr>
        <p:txBody>
          <a:bodyPr>
            <a:normAutofit/>
          </a:bodyPr>
          <a:lstStyle/>
          <a:p>
            <a:r>
              <a:rPr lang="bs-Latn-BA" dirty="0" smtClean="0"/>
              <a:t>First </a:t>
            </a:r>
            <a:r>
              <a:rPr lang="bs-Latn-BA" dirty="0" err="1" smtClean="0"/>
              <a:t>step</a:t>
            </a:r>
            <a:r>
              <a:rPr lang="bs-Latn-BA" dirty="0" smtClean="0"/>
              <a:t> </a:t>
            </a:r>
            <a:r>
              <a:rPr lang="bs-Latn-BA" dirty="0" err="1" smtClean="0"/>
              <a:t>was</a:t>
            </a:r>
            <a:r>
              <a:rPr lang="bs-Latn-BA" dirty="0" smtClean="0"/>
              <a:t> </a:t>
            </a:r>
            <a:r>
              <a:rPr lang="bs-Latn-BA" dirty="0" err="1" smtClean="0"/>
              <a:t>installing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IBSimu</a:t>
            </a:r>
            <a:r>
              <a:rPr lang="bs-Latn-BA" dirty="0" smtClean="0"/>
              <a:t> </a:t>
            </a:r>
            <a:r>
              <a:rPr lang="bs-Latn-BA" dirty="0" err="1" smtClean="0"/>
              <a:t>from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 link:</a:t>
            </a:r>
          </a:p>
          <a:p>
            <a:pPr lvl="1"/>
            <a:r>
              <a:rPr lang="bs-Latn-BA" dirty="0"/>
              <a:t>http://ibsimu.sourceforge.net/download.html</a:t>
            </a:r>
          </a:p>
          <a:p>
            <a:r>
              <a:rPr lang="bs-Latn-BA" dirty="0" err="1" smtClean="0"/>
              <a:t>Second</a:t>
            </a:r>
            <a:r>
              <a:rPr lang="bs-Latn-BA" dirty="0" smtClean="0"/>
              <a:t> </a:t>
            </a:r>
            <a:r>
              <a:rPr lang="bs-Latn-BA" dirty="0" err="1" smtClean="0"/>
              <a:t>step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manual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installation</a:t>
            </a:r>
            <a:r>
              <a:rPr lang="bs-Latn-BA" dirty="0" smtClean="0"/>
              <a:t>:</a:t>
            </a:r>
          </a:p>
          <a:p>
            <a:pPr lvl="1"/>
            <a:r>
              <a:rPr lang="bs-Latn-BA" dirty="0"/>
              <a:t>http://ibsimu.sourceforge.net/installation.html</a:t>
            </a:r>
          </a:p>
          <a:p>
            <a:r>
              <a:rPr lang="bs-Latn-BA" dirty="0" smtClean="0"/>
              <a:t>Third </a:t>
            </a:r>
            <a:r>
              <a:rPr lang="bs-Latn-BA" dirty="0" err="1" smtClean="0"/>
              <a:t>step</a:t>
            </a:r>
            <a:r>
              <a:rPr lang="bs-Latn-BA" dirty="0" smtClean="0"/>
              <a:t> </a:t>
            </a:r>
            <a:r>
              <a:rPr lang="bs-Latn-BA" dirty="0" err="1" smtClean="0"/>
              <a:t>was</a:t>
            </a:r>
            <a:r>
              <a:rPr lang="bs-Latn-BA" dirty="0" smtClean="0"/>
              <a:t> </a:t>
            </a:r>
            <a:r>
              <a:rPr lang="bs-Latn-BA" dirty="0" err="1" smtClean="0"/>
              <a:t>dowloading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example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was</a:t>
            </a:r>
            <a:r>
              <a:rPr lang="bs-Latn-BA" dirty="0" smtClean="0"/>
              <a:t> </a:t>
            </a:r>
            <a:r>
              <a:rPr lang="bs-Latn-BA" dirty="0" err="1" smtClean="0"/>
              <a:t>provided</a:t>
            </a:r>
            <a:r>
              <a:rPr lang="bs-Latn-BA" dirty="0" smtClean="0"/>
              <a:t> on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webpage</a:t>
            </a:r>
            <a:endParaRPr lang="bs-Latn-BA" dirty="0" smtClean="0"/>
          </a:p>
          <a:p>
            <a:pPr lvl="1"/>
            <a:r>
              <a:rPr lang="bs-Latn-BA" dirty="0"/>
              <a:t>http://ibsimu.sourceforge.net/tutorial.html</a:t>
            </a:r>
          </a:p>
          <a:p>
            <a:endParaRPr lang="bs-Latn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310</TotalTime>
  <Words>1462</Words>
  <Application>Microsoft Office PowerPoint</Application>
  <PresentationFormat>Widescreen</PresentationFormat>
  <Paragraphs>213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Unicode MS</vt:lpstr>
      <vt:lpstr>Calibri</vt:lpstr>
      <vt:lpstr>Calibri Light</vt:lpstr>
      <vt:lpstr>Cambria Math</vt:lpstr>
      <vt:lpstr>Retrospettivo</vt:lpstr>
      <vt:lpstr>Simulation of Low Energy Beam Transport</vt:lpstr>
      <vt:lpstr>Introduciton</vt:lpstr>
      <vt:lpstr>Introduciton</vt:lpstr>
      <vt:lpstr>Ion beam simulation</vt:lpstr>
      <vt:lpstr>Ion beam simulation</vt:lpstr>
      <vt:lpstr>Ion beam simulation</vt:lpstr>
      <vt:lpstr>Software</vt:lpstr>
      <vt:lpstr>IBSimu</vt:lpstr>
      <vt:lpstr>Example of low energy ion beam simulation</vt:lpstr>
      <vt:lpstr>Example of low energy ion beam simulation</vt:lpstr>
      <vt:lpstr>Example of low energy ion beam simulation</vt:lpstr>
      <vt:lpstr>Example of low energy ion beam simulation</vt:lpstr>
      <vt:lpstr>Example of low energy ion beam simulation</vt:lpstr>
      <vt:lpstr>Example of low energy ion beam simulation</vt:lpstr>
      <vt:lpstr>Example of low energy ion beam simulation</vt:lpstr>
      <vt:lpstr>Example of low energy ion beam simulation</vt:lpstr>
      <vt:lpstr>Example of low energy ion beam simulation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Benjamin</cp:lastModifiedBy>
  <cp:revision>28</cp:revision>
  <dcterms:created xsi:type="dcterms:W3CDTF">2021-02-25T08:52:29Z</dcterms:created>
  <dcterms:modified xsi:type="dcterms:W3CDTF">2021-05-18T15:08:26Z</dcterms:modified>
</cp:coreProperties>
</file>