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0"/>
  </p:notesMasterIdLst>
  <p:sldIdLst>
    <p:sldId id="256" r:id="rId2"/>
    <p:sldId id="1089" r:id="rId3"/>
    <p:sldId id="1090" r:id="rId4"/>
    <p:sldId id="1073" r:id="rId5"/>
    <p:sldId id="1070" r:id="rId6"/>
    <p:sldId id="374" r:id="rId7"/>
    <p:sldId id="1072" r:id="rId8"/>
    <p:sldId id="1071" r:id="rId9"/>
    <p:sldId id="1087" r:id="rId10"/>
    <p:sldId id="1080" r:id="rId11"/>
    <p:sldId id="1074" r:id="rId12"/>
    <p:sldId id="1081" r:id="rId13"/>
    <p:sldId id="1075" r:id="rId14"/>
    <p:sldId id="1076" r:id="rId15"/>
    <p:sldId id="1083" r:id="rId16"/>
    <p:sldId id="1078" r:id="rId17"/>
    <p:sldId id="1088" r:id="rId18"/>
    <p:sldId id="109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7F7F7F"/>
    <a:srgbClr val="3333CC"/>
    <a:srgbClr val="A6A6A6"/>
    <a:srgbClr val="000000"/>
    <a:srgbClr val="FF66FF"/>
    <a:srgbClr val="FF99FF"/>
    <a:srgbClr val="FFFF00"/>
    <a:srgbClr val="E226D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3C4E-EBC2-45A3-A53C-4C358F7A24AA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AF59-54C3-491F-A7EE-F725DA01B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6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5255-2BE4-451F-BD8B-5F628D0FA5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51513-3180-45BE-92A2-19BFD99D4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3AF65-BF99-4D43-A94A-CF4ED616C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4E37E-618A-4839-AD2E-4160EFD1B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54D3-9CAB-4136-9486-1BBFC348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7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1F6B-006F-46B6-84E4-207C4870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C45E1C-6B7D-4D4C-B149-29839D22C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961A5-A01F-4C1F-AA7C-16C64B10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3961-8AC9-4C50-8BEC-3039F936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2402A-4687-44EF-8541-5FB1ED1D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4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94A4B-1694-433C-AA56-FD5CD0D7C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14283-2C6C-4EBF-A307-192F2056A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B4B2-776F-4DEA-AD3A-2FDBB37F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92D5A-9B0B-4C00-AE94-20B1C26DE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22593-937B-4802-90A0-A89DADCC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4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98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DF07-ED72-452E-90D8-53637645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0651C-823F-49FE-966B-6A05DE099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D3C4C-4E9D-4390-BCEB-7524EEF8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99073-897B-4B36-8C9C-06CF089A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4C165-0B1E-4D4D-9897-BF516F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364-BCF5-49AE-B1E2-BFB174D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C5F5D-8F53-4272-9974-9BA58BDE4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930C3-9C2A-4489-8E7A-227DF99D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0116D-F4B1-442B-9F2B-172A0258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C0F7E-BBA9-42FA-8C12-C4763A3C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CE1D4-F3E7-409F-BB29-DA8DE537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20D9-3CD1-4701-83EE-207A832B9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C7B5A-2998-4613-8101-3C3ADC7F7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7011B-2EA6-4E7C-826B-9A2BEC15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EE752-7982-4948-9930-0256BDF5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E04AE-365A-4648-9705-034FF373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0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347A-7A5B-4DF7-B037-C800E811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259C2-3865-4EE8-8FF1-D7892FBF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FB0E5-6262-49A6-83C8-8CB76F58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0D3AC-B4F4-4479-90E2-439A8F1F6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874F6D-D6D9-4D27-925F-58869011C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D2439-01D0-4E61-A1EF-E41CDE1E0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2FFA5-E9AA-453B-867B-02E611EF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E3DD4-6A19-44F4-B51D-8D90E427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3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4B359-C9A1-4131-9820-E345D231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C9E4F-4BD8-45A8-9A06-48B99132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72A47-096A-45D6-B542-AD2BA23C8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E43B6-DC38-459E-A5B5-5A9B2F34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3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E0F73-B972-49D0-96BA-0AE3B5F4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6C6804-7E82-4E35-9F77-F065442F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842D0-565D-48AD-B91E-233802928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86989-BB65-4469-8912-569E2DE1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2977-36C8-4296-B58A-4850D3EF5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2E8E8-83FE-461D-8D9A-020739E33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0EFD6-ABCF-4BA5-9455-29285221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CC0B9-4D71-4D3A-9CA7-382A82C8C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10A26-CF41-49F7-80E8-24C2F090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1DB9-FDAA-4991-8A7B-D1D9E9BA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54418-3759-4908-BA3A-EA045B853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04940-AB30-4716-99A9-FD5B0D42E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1CF2B-2BFB-4191-84A8-E4365E7FE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7C6FA-BEBD-45C6-89DD-326B13EF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A9F2B-D024-4B66-8CDD-B35B2BD03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A4895-60EC-4BC3-AA2F-11F43F3EF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E9C07-AB98-48FF-89B2-9203FB955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E003E-5A7C-4237-8D2E-7AA9A112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AB49-8141-4EC7-8B5D-F8E777FB5410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DE7CB-F80F-490E-BC6E-78E497CE5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79625-E073-43FF-AC09-9175CD3A7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mristova@pmf.ukim.mk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B093-891A-4595-89CB-9F7CA63F8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2275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Hadron Therapy for beginners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8293D-7D5D-46BD-B46A-D193834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7705" y="4621156"/>
            <a:ext cx="9785498" cy="2161437"/>
          </a:xfrm>
        </p:spPr>
        <p:txBody>
          <a:bodyPr>
            <a:noAutofit/>
          </a:bodyPr>
          <a:lstStyle/>
          <a:p>
            <a:r>
              <a:rPr lang="en-US" sz="1800" b="1" dirty="0"/>
              <a:t>Mimoza </a:t>
            </a:r>
            <a:r>
              <a:rPr lang="en-US" sz="1800" b="1" dirty="0" err="1"/>
              <a:t>Ristova</a:t>
            </a:r>
            <a:endParaRPr lang="en-US" sz="1800" b="1" dirty="0"/>
          </a:p>
          <a:p>
            <a:endParaRPr lang="en-US" sz="1800" dirty="0"/>
          </a:p>
          <a:p>
            <a:r>
              <a:rPr lang="en-US" sz="1800" dirty="0"/>
              <a:t>Physics Department</a:t>
            </a:r>
          </a:p>
          <a:p>
            <a:r>
              <a:rPr lang="en-US" sz="1800" dirty="0"/>
              <a:t>Faculty of Natural Sciences and Mathematics</a:t>
            </a:r>
          </a:p>
          <a:p>
            <a:r>
              <a:rPr lang="en-US" sz="1800" dirty="0"/>
              <a:t>University Ss Cyril and Methodius University in Skopje, North Macedonia</a:t>
            </a:r>
          </a:p>
          <a:p>
            <a:r>
              <a:rPr lang="en-US" sz="1800" dirty="0">
                <a:solidFill>
                  <a:srgbClr val="FF0000"/>
                </a:solidFill>
                <a:hlinkClick r:id="rId2"/>
              </a:rPr>
              <a:t>mristova@pmf.ukim.mk</a:t>
            </a:r>
            <a:r>
              <a:rPr lang="en-US" sz="1800" dirty="0">
                <a:solidFill>
                  <a:srgbClr val="FF0000"/>
                </a:solidFill>
              </a:rPr>
              <a:t>, mima.ristova@gmail.com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747D6-39B4-49C7-B658-B676F840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091" y="39064"/>
            <a:ext cx="1251623" cy="129199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8BD9C0F-73B6-4FF4-A412-24824977F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714" y="219132"/>
            <a:ext cx="3379296" cy="93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35B89E-A14A-42E3-A7D0-73F800DF7E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240" y="118325"/>
            <a:ext cx="6800846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0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188256"/>
            <a:ext cx="11519065" cy="6669744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>Once upon a time there was a little being called Smiley. It was nice and happy, always smiling. </a:t>
            </a: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918856" y="2636317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306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188256"/>
            <a:ext cx="11519065" cy="6669744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>One day Smiley got cancer, and all of his yellow tissue was affected.  </a:t>
            </a: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>His eyes and mouth are very sensitive vital organs that should be spared from radiation.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669474" y="1531912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798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90B0-85D2-4CF1-90A0-A68D3489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Smiley’s 3 doctors were discussing what kind of treatment it should receive?</a:t>
            </a:r>
          </a:p>
        </p:txBody>
      </p:sp>
    </p:spTree>
    <p:extLst>
      <p:ext uri="{BB962C8B-B14F-4D97-AF65-F5344CB8AC3E}">
        <p14:creationId xmlns:p14="http://schemas.microsoft.com/office/powerpoint/2010/main" val="22614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832263" y="1912751"/>
            <a:ext cx="2988625" cy="2988624"/>
            <a:chOff x="3669474" y="1531911"/>
            <a:chExt cx="3443846" cy="344384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1"/>
              <a:ext cx="3443846" cy="3443844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373429" y="808344"/>
            <a:ext cx="2751178" cy="4803012"/>
            <a:chOff x="1885250" y="343840"/>
            <a:chExt cx="2751178" cy="4803012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748C732-5A11-4E17-A83C-75D0CA4576CC}"/>
              </a:ext>
            </a:extLst>
          </p:cNvPr>
          <p:cNvGrpSpPr/>
          <p:nvPr/>
        </p:nvGrpSpPr>
        <p:grpSpPr>
          <a:xfrm>
            <a:off x="1942503" y="396612"/>
            <a:ext cx="2751178" cy="4803012"/>
            <a:chOff x="1885250" y="343840"/>
            <a:chExt cx="2751178" cy="4803012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5472997-B65B-482A-AA88-85CBBEC5CDA9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F753FDB-63E6-4B86-B642-5A626A30FC6E}"/>
              </a:ext>
            </a:extLst>
          </p:cNvPr>
          <p:cNvGrpSpPr/>
          <p:nvPr/>
        </p:nvGrpSpPr>
        <p:grpSpPr>
          <a:xfrm rot="14089573">
            <a:off x="1329638" y="1233306"/>
            <a:ext cx="2751178" cy="4803012"/>
            <a:chOff x="1885250" y="343840"/>
            <a:chExt cx="2751178" cy="480301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7B6D6B1-9B63-42FA-B338-CD792BC8158F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0262736-23F0-4A2E-9092-68F6C7AA9C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ECF49D4-9869-4DD6-8567-5BE1A9C8B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511A670-851E-4205-B646-C5F0D05A24B1}"/>
                  </a:ext>
                </a:extLst>
              </p:cNvPr>
              <p:cNvCxnSpPr>
                <a:cxnSpLocks/>
                <a:stCxn id="6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0418FD9-0022-4454-BF10-431D08C65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CD77256-BA68-41E8-9841-72E0CEF1A0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6DAF66-F3C5-4FAC-A901-F5923EB3E7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3ACAD416-59BC-42FD-B838-9A348A87B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46DBD9-8110-4FC6-A5A4-F39C54164170}"/>
              </a:ext>
            </a:extLst>
          </p:cNvPr>
          <p:cNvGrpSpPr/>
          <p:nvPr/>
        </p:nvGrpSpPr>
        <p:grpSpPr>
          <a:xfrm rot="7351595">
            <a:off x="2469464" y="1150303"/>
            <a:ext cx="2751178" cy="4803012"/>
            <a:chOff x="1885250" y="343840"/>
            <a:chExt cx="2751178" cy="4803012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4BF0D57-DDB8-4F73-9AF3-8BA7C4E72350}"/>
              </a:ext>
            </a:extLst>
          </p:cNvPr>
          <p:cNvGrpSpPr/>
          <p:nvPr/>
        </p:nvGrpSpPr>
        <p:grpSpPr>
          <a:xfrm rot="3900485">
            <a:off x="2424676" y="668545"/>
            <a:ext cx="2751178" cy="4803012"/>
            <a:chOff x="1885250" y="343840"/>
            <a:chExt cx="2751178" cy="4803012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ED3B68C-1184-46AE-8F0C-BA96765FA3BF}"/>
              </a:ext>
            </a:extLst>
          </p:cNvPr>
          <p:cNvGrpSpPr/>
          <p:nvPr/>
        </p:nvGrpSpPr>
        <p:grpSpPr>
          <a:xfrm rot="10800000">
            <a:off x="2035359" y="1479476"/>
            <a:ext cx="2751178" cy="4803012"/>
            <a:chOff x="1885250" y="343840"/>
            <a:chExt cx="2751178" cy="4803012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0887680-C97F-435A-8D09-4FFB531D7C04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4E035-9A6E-44DC-ADCA-14DFA6CEDBF5}"/>
              </a:ext>
            </a:extLst>
          </p:cNvPr>
          <p:cNvSpPr txBox="1"/>
          <p:nvPr/>
        </p:nvSpPr>
        <p:spPr>
          <a:xfrm>
            <a:off x="6687424" y="771656"/>
            <a:ext cx="51419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latin typeface="Comic Sans MS" panose="030F0702030302020204" pitchFamily="66" charset="0"/>
            </a:endParaRPr>
          </a:p>
          <a:p>
            <a:r>
              <a:rPr lang="en-US" sz="3200" dirty="0">
                <a:latin typeface="Comic Sans MS" panose="030F0702030302020204" pitchFamily="66" charset="0"/>
              </a:rPr>
              <a:t>Smiley’s cancer will be cured. BUT, Smiley’s eyes and lips will be burned out. Smiley will not be able to see and eat </a:t>
            </a:r>
          </a:p>
          <a:p>
            <a:r>
              <a:rPr lang="en-US" sz="3200" dirty="0">
                <a:latin typeface="Comic Sans MS" panose="030F0702030302020204" pitchFamily="66" charset="0"/>
              </a:rPr>
              <a:t>any more. 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DC6EDC3-37B1-4D00-8A88-505C026C8D35}"/>
              </a:ext>
            </a:extLst>
          </p:cNvPr>
          <p:cNvGrpSpPr/>
          <p:nvPr/>
        </p:nvGrpSpPr>
        <p:grpSpPr>
          <a:xfrm>
            <a:off x="8927793" y="3506070"/>
            <a:ext cx="3031144" cy="3198100"/>
            <a:chOff x="7692760" y="3506070"/>
            <a:chExt cx="3031144" cy="319810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3CE7AE8-5062-4C2E-BC4D-C16E08035A99}"/>
                </a:ext>
              </a:extLst>
            </p:cNvPr>
            <p:cNvSpPr/>
            <p:nvPr/>
          </p:nvSpPr>
          <p:spPr>
            <a:xfrm>
              <a:off x="7692760" y="3506070"/>
              <a:ext cx="3031144" cy="319810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Moon 107">
              <a:extLst>
                <a:ext uri="{FF2B5EF4-FFF2-40B4-BE49-F238E27FC236}">
                  <a16:creationId xmlns:a16="http://schemas.microsoft.com/office/drawing/2014/main" id="{D555CC0C-EF2B-4790-A759-87EA35214344}"/>
                </a:ext>
              </a:extLst>
            </p:cNvPr>
            <p:cNvSpPr/>
            <p:nvPr/>
          </p:nvSpPr>
          <p:spPr>
            <a:xfrm rot="16200000">
              <a:off x="9171180" y="5184873"/>
              <a:ext cx="74304" cy="1429269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5F23EA1-9C8F-4D34-A523-C6B7676FB76E}"/>
                </a:ext>
              </a:extLst>
            </p:cNvPr>
            <p:cNvSpPr/>
            <p:nvPr/>
          </p:nvSpPr>
          <p:spPr>
            <a:xfrm rot="20583979">
              <a:off x="8312727" y="4916384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BBA15DB-050F-4395-B1EB-AE67FF6AC3D8}"/>
                </a:ext>
              </a:extLst>
            </p:cNvPr>
            <p:cNvSpPr/>
            <p:nvPr/>
          </p:nvSpPr>
          <p:spPr>
            <a:xfrm rot="769211">
              <a:off x="9427527" y="4914530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4C9BEDF9-112B-4A9B-94EE-C29CEB7B1340}"/>
                </a:ext>
              </a:extLst>
            </p:cNvPr>
            <p:cNvSpPr/>
            <p:nvPr/>
          </p:nvSpPr>
          <p:spPr>
            <a:xfrm>
              <a:off x="8657111" y="5854706"/>
              <a:ext cx="45719" cy="16608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9C54DA-F7B4-49CE-A748-34FB4F4A3E9E}"/>
                </a:ext>
              </a:extLst>
            </p:cNvPr>
            <p:cNvSpPr/>
            <p:nvPr/>
          </p:nvSpPr>
          <p:spPr>
            <a:xfrm>
              <a:off x="8832603" y="578328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ECCBFCE-0B6C-4AA7-9601-60306293DC79}"/>
                </a:ext>
              </a:extLst>
            </p:cNvPr>
            <p:cNvSpPr/>
            <p:nvPr/>
          </p:nvSpPr>
          <p:spPr>
            <a:xfrm>
              <a:off x="9353137" y="580505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7AF4482-9694-4A81-B554-56CFBAB8B123}"/>
                </a:ext>
              </a:extLst>
            </p:cNvPr>
            <p:cNvSpPr/>
            <p:nvPr/>
          </p:nvSpPr>
          <p:spPr>
            <a:xfrm rot="10093715">
              <a:off x="9644743" y="583936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E55FA67-E2BE-4B78-B075-75389682F045}"/>
                </a:ext>
              </a:extLst>
            </p:cNvPr>
            <p:cNvSpPr/>
            <p:nvPr/>
          </p:nvSpPr>
          <p:spPr>
            <a:xfrm rot="340443">
              <a:off x="9083430" y="583854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1FC70A-D8B8-44A1-9206-CC7ED5A5B259}"/>
                </a:ext>
              </a:extLst>
            </p:cNvPr>
            <p:cNvSpPr/>
            <p:nvPr/>
          </p:nvSpPr>
          <p:spPr>
            <a:xfrm rot="11718384">
              <a:off x="9868995" y="4934946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EB21DE0-598D-4D43-AE30-3EB47E7A5F9F}"/>
                </a:ext>
              </a:extLst>
            </p:cNvPr>
            <p:cNvSpPr/>
            <p:nvPr/>
          </p:nvSpPr>
          <p:spPr>
            <a:xfrm rot="11718384">
              <a:off x="9677744" y="4908177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5CBA425-7396-44A5-B902-CD2AD05A5098}"/>
                </a:ext>
              </a:extLst>
            </p:cNvPr>
            <p:cNvSpPr/>
            <p:nvPr/>
          </p:nvSpPr>
          <p:spPr>
            <a:xfrm rot="11718384">
              <a:off x="9555830" y="483613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5F93D2F-B658-48C2-A37C-D86B7E11896A}"/>
                </a:ext>
              </a:extLst>
            </p:cNvPr>
            <p:cNvSpPr/>
            <p:nvPr/>
          </p:nvSpPr>
          <p:spPr>
            <a:xfrm rot="10245849">
              <a:off x="8798234" y="4861720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379C9AE-6105-429A-9E98-CB7B29959BDA}"/>
                </a:ext>
              </a:extLst>
            </p:cNvPr>
            <p:cNvSpPr/>
            <p:nvPr/>
          </p:nvSpPr>
          <p:spPr>
            <a:xfrm rot="10245849">
              <a:off x="8595108" y="4882451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61BC0B6-E9CD-4ABB-A752-D03303B6D756}"/>
                </a:ext>
              </a:extLst>
            </p:cNvPr>
            <p:cNvSpPr/>
            <p:nvPr/>
          </p:nvSpPr>
          <p:spPr>
            <a:xfrm rot="11663503">
              <a:off x="8424981" y="491073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35173C8F-2CBD-48CF-B0BE-74DFA2967491}"/>
              </a:ext>
            </a:extLst>
          </p:cNvPr>
          <p:cNvSpPr txBox="1"/>
          <p:nvPr/>
        </p:nvSpPr>
        <p:spPr>
          <a:xfrm>
            <a:off x="4741500" y="44948"/>
            <a:ext cx="5141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DOCTOR 1 suggested: RT with X-rays</a:t>
            </a:r>
          </a:p>
        </p:txBody>
      </p:sp>
    </p:spTree>
    <p:extLst>
      <p:ext uri="{BB962C8B-B14F-4D97-AF65-F5344CB8AC3E}">
        <p14:creationId xmlns:p14="http://schemas.microsoft.com/office/powerpoint/2010/main" val="42076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B5431C6-A409-4F7A-9180-89DDAD5EAFD3}"/>
              </a:ext>
            </a:extLst>
          </p:cNvPr>
          <p:cNvGrpSpPr/>
          <p:nvPr/>
        </p:nvGrpSpPr>
        <p:grpSpPr>
          <a:xfrm>
            <a:off x="6260259" y="1621994"/>
            <a:ext cx="2751178" cy="4803012"/>
            <a:chOff x="1885250" y="343840"/>
            <a:chExt cx="2751178" cy="4803012"/>
          </a:xfrm>
        </p:grpSpPr>
        <p:sp>
          <p:nvSpPr>
            <p:cNvPr id="106" name="Trapezoid 105">
              <a:extLst>
                <a:ext uri="{FF2B5EF4-FFF2-40B4-BE49-F238E27FC236}">
                  <a16:creationId xmlns:a16="http://schemas.microsoft.com/office/drawing/2014/main" id="{351E871E-AB33-44FF-A139-4C5636202D3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C53DCCE-5A44-4279-8EF8-C2DA56870D58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C6F13B3D-0EDF-4B40-8C81-E130C5B321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4A4B24B-8CC2-4C05-8D02-F80CBE018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C677B14-D290-4DAA-9D05-DE70B32F2203}"/>
                  </a:ext>
                </a:extLst>
              </p:cNvPr>
              <p:cNvCxnSpPr>
                <a:cxnSpLocks/>
                <a:stCxn id="10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93DBA01-6AC4-4797-BECE-3FF817F67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8F3E8A4-AFF0-4C87-B242-27A45061F0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F8F953C5-0DF5-462D-AF18-42F2FD1F1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D0C52530-D1D4-4DC3-B84C-A9C2ABF06F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B75F4EC-9409-4E01-B7B7-C51EE65E51E3}"/>
              </a:ext>
            </a:extLst>
          </p:cNvPr>
          <p:cNvSpPr/>
          <p:nvPr/>
        </p:nvSpPr>
        <p:spPr>
          <a:xfrm>
            <a:off x="7172504" y="2638038"/>
            <a:ext cx="911132" cy="351718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8E7D8E2-D0CF-4180-931A-B5B64908D714}"/>
              </a:ext>
            </a:extLst>
          </p:cNvPr>
          <p:cNvSpPr txBox="1"/>
          <p:nvPr/>
        </p:nvSpPr>
        <p:spPr>
          <a:xfrm>
            <a:off x="4837814" y="114207"/>
            <a:ext cx="73541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DOCTOR 2 suggested: RT with Intensity Modulated X-rays (IMRT)</a:t>
            </a:r>
          </a:p>
        </p:txBody>
      </p:sp>
    </p:spTree>
    <p:extLst>
      <p:ext uri="{BB962C8B-B14F-4D97-AF65-F5344CB8AC3E}">
        <p14:creationId xmlns:p14="http://schemas.microsoft.com/office/powerpoint/2010/main" val="349925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376997-1E5B-4CBD-B626-EC2160151D5F}"/>
              </a:ext>
            </a:extLst>
          </p:cNvPr>
          <p:cNvGrpSpPr/>
          <p:nvPr/>
        </p:nvGrpSpPr>
        <p:grpSpPr>
          <a:xfrm>
            <a:off x="578988" y="1766697"/>
            <a:ext cx="4427813" cy="2693100"/>
            <a:chOff x="578988" y="1766697"/>
            <a:chExt cx="4427813" cy="2693100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 rot="17907824">
              <a:off x="491183" y="185450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ED5FF6-C5B5-4B2E-8D83-66893077B0F3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920855" y="991787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29B931-305B-4C00-AB39-AD2D83BA9746}"/>
                </a:ext>
              </a:extLst>
            </p:cNvPr>
            <p:cNvCxnSpPr>
              <a:cxnSpLocks/>
            </p:cNvCxnSpPr>
            <p:nvPr/>
          </p:nvCxnSpPr>
          <p:spPr>
            <a:xfrm rot="17907824" flipH="1">
              <a:off x="1841230" y="250144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FE9E7AD-5246-4677-9B05-163D6EFA3AE8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734648" y="853484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C94EF-B311-4466-82F4-5AF8EA7E6AA0}"/>
              </a:ext>
            </a:extLst>
          </p:cNvPr>
          <p:cNvGrpSpPr/>
          <p:nvPr/>
        </p:nvGrpSpPr>
        <p:grpSpPr>
          <a:xfrm>
            <a:off x="6262958" y="1600700"/>
            <a:ext cx="2751178" cy="4157400"/>
            <a:chOff x="1859107" y="490410"/>
            <a:chExt cx="2751178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5F23EAE-037B-4551-82FD-5CB6F6F0C9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9107" y="133409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10665BE-6003-4A8C-89E9-F26F6E27329A}"/>
                </a:ext>
              </a:extLst>
            </p:cNvPr>
            <p:cNvCxnSpPr>
              <a:cxnSpLocks/>
            </p:cNvCxnSpPr>
            <p:nvPr/>
          </p:nvCxnSpPr>
          <p:spPr>
            <a:xfrm>
              <a:off x="3733663" y="134597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9D2992-F252-4C35-9B4E-A365E3DEE6AF}"/>
              </a:ext>
            </a:extLst>
          </p:cNvPr>
          <p:cNvGrpSpPr/>
          <p:nvPr/>
        </p:nvGrpSpPr>
        <p:grpSpPr>
          <a:xfrm>
            <a:off x="624086" y="2445281"/>
            <a:ext cx="4393351" cy="2854292"/>
            <a:chOff x="624086" y="2445281"/>
            <a:chExt cx="4393351" cy="285429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584896" y="4356205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2222975" y="1233142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rot="14089573">
              <a:off x="3009374" y="1398786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rot="14089573" flipH="1">
              <a:off x="2785672" y="289582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1705819" y="136354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C95341-E3A2-43AC-AE25-A20AD253B4B3}"/>
              </a:ext>
            </a:extLst>
          </p:cNvPr>
          <p:cNvGrpSpPr/>
          <p:nvPr/>
        </p:nvGrpSpPr>
        <p:grpSpPr>
          <a:xfrm>
            <a:off x="1395658" y="2406555"/>
            <a:ext cx="4444781" cy="2778905"/>
            <a:chOff x="1395658" y="2406555"/>
            <a:chExt cx="4444781" cy="2778905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4897070" y="424209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503F70D-B3B9-4E61-A1C7-148404C3076B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569480" y="1205526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BE32D76-3837-4B00-B12B-BBEDE90014E3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rot="7351595">
              <a:off x="3335043" y="1433835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196C967-0F89-4766-A14F-61886CCD9D63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827996" y="132482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028E394-00D7-4264-B050-B7C097290BF4}"/>
                </a:ext>
              </a:extLst>
            </p:cNvPr>
            <p:cNvCxnSpPr>
              <a:cxnSpLocks/>
            </p:cNvCxnSpPr>
            <p:nvPr/>
          </p:nvCxnSpPr>
          <p:spPr>
            <a:xfrm rot="7351595">
              <a:off x="2820065" y="2905339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13F707-C6CE-4E43-9F2C-8FF93F4932A4}"/>
              </a:ext>
            </a:extLst>
          </p:cNvPr>
          <p:cNvGrpSpPr/>
          <p:nvPr/>
        </p:nvGrpSpPr>
        <p:grpSpPr>
          <a:xfrm>
            <a:off x="1564667" y="1707063"/>
            <a:ext cx="4445997" cy="2639875"/>
            <a:chOff x="1564667" y="1707063"/>
            <a:chExt cx="4445997" cy="2639875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067295" y="1794868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732E964-FA59-4085-BEEB-123934267779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3016001" y="82951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3E34B37-97B3-42DB-9353-58D740B4DBC6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2989437" y="68954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4C1D201-895D-49B8-87BB-DDFBC146DC38}"/>
                </a:ext>
              </a:extLst>
            </p:cNvPr>
            <p:cNvCxnSpPr>
              <a:cxnSpLocks/>
            </p:cNvCxnSpPr>
            <p:nvPr/>
          </p:nvCxnSpPr>
          <p:spPr>
            <a:xfrm rot="3900485">
              <a:off x="3781419" y="238858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A90DD-2ADA-479F-921E-F99AF21BAE4A}"/>
              </a:ext>
            </a:extLst>
          </p:cNvPr>
          <p:cNvGrpSpPr/>
          <p:nvPr/>
        </p:nvGrpSpPr>
        <p:grpSpPr>
          <a:xfrm>
            <a:off x="2035359" y="1888073"/>
            <a:ext cx="2751178" cy="4394415"/>
            <a:chOff x="2035359" y="1888073"/>
            <a:chExt cx="2751178" cy="4394415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910280" y="5426924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29586A-43F0-42D5-81FB-60D5D0578DFD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716811" y="188807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6C6C17F-F343-40A1-A7EC-225D2011C80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909915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073BEE2-CB39-46F0-8234-2E5F608DD02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035359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9FE290-CDCB-4C57-A634-6B94A96A5F06}"/>
              </a:ext>
            </a:extLst>
          </p:cNvPr>
          <p:cNvSpPr/>
          <p:nvPr/>
        </p:nvSpPr>
        <p:spPr>
          <a:xfrm>
            <a:off x="2549654" y="3298779"/>
            <a:ext cx="1365662" cy="783771"/>
          </a:xfrm>
          <a:custGeom>
            <a:avLst/>
            <a:gdLst>
              <a:gd name="connsiteX0" fmla="*/ 59377 w 1365662"/>
              <a:gd name="connsiteY0" fmla="*/ 451262 h 783771"/>
              <a:gd name="connsiteX1" fmla="*/ 593766 w 1365662"/>
              <a:gd name="connsiteY1" fmla="*/ 0 h 783771"/>
              <a:gd name="connsiteX2" fmla="*/ 1365662 w 1365662"/>
              <a:gd name="connsiteY2" fmla="*/ 522514 h 783771"/>
              <a:gd name="connsiteX3" fmla="*/ 973777 w 1365662"/>
              <a:gd name="connsiteY3" fmla="*/ 736270 h 783771"/>
              <a:gd name="connsiteX4" fmla="*/ 546265 w 1365662"/>
              <a:gd name="connsiteY4" fmla="*/ 783771 h 783771"/>
              <a:gd name="connsiteX5" fmla="*/ 166255 w 1365662"/>
              <a:gd name="connsiteY5" fmla="*/ 653142 h 783771"/>
              <a:gd name="connsiteX6" fmla="*/ 0 w 1365662"/>
              <a:gd name="connsiteY6" fmla="*/ 522514 h 783771"/>
              <a:gd name="connsiteX7" fmla="*/ 201881 w 1365662"/>
              <a:gd name="connsiteY7" fmla="*/ 308758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662" h="783771">
                <a:moveTo>
                  <a:pt x="59377" y="451262"/>
                </a:moveTo>
                <a:lnTo>
                  <a:pt x="593766" y="0"/>
                </a:lnTo>
                <a:lnTo>
                  <a:pt x="1365662" y="522514"/>
                </a:lnTo>
                <a:lnTo>
                  <a:pt x="973777" y="736270"/>
                </a:lnTo>
                <a:lnTo>
                  <a:pt x="546265" y="783771"/>
                </a:lnTo>
                <a:lnTo>
                  <a:pt x="166255" y="653142"/>
                </a:lnTo>
                <a:lnTo>
                  <a:pt x="0" y="522514"/>
                </a:lnTo>
                <a:lnTo>
                  <a:pt x="201881" y="308758"/>
                </a:ln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8E7D8E2-D0CF-4180-931A-B5B64908D714}"/>
              </a:ext>
            </a:extLst>
          </p:cNvPr>
          <p:cNvSpPr txBox="1"/>
          <p:nvPr/>
        </p:nvSpPr>
        <p:spPr>
          <a:xfrm>
            <a:off x="3941453" y="16233"/>
            <a:ext cx="7962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DOCTOR 3 suggested RT with Intensity Modulated X-rays (IMRT)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42F06B-1506-4CFC-AA04-9B7FFC632E3F}"/>
              </a:ext>
            </a:extLst>
          </p:cNvPr>
          <p:cNvSpPr txBox="1"/>
          <p:nvPr/>
        </p:nvSpPr>
        <p:spPr>
          <a:xfrm>
            <a:off x="8011171" y="610800"/>
            <a:ext cx="40831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latin typeface="Comic Sans MS" panose="030F0702030302020204" pitchFamily="66" charset="0"/>
            </a:endParaRPr>
          </a:p>
          <a:p>
            <a:r>
              <a:rPr lang="en-US" sz="3200" dirty="0">
                <a:latin typeface="Comic Sans MS" panose="030F0702030302020204" pitchFamily="66" charset="0"/>
              </a:rPr>
              <a:t>Smiley’s cancer will be partly cured. There will be a big residual.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B6C127-D90D-42D7-A1D6-F990CF2F4A73}"/>
              </a:ext>
            </a:extLst>
          </p:cNvPr>
          <p:cNvGrpSpPr/>
          <p:nvPr/>
        </p:nvGrpSpPr>
        <p:grpSpPr>
          <a:xfrm>
            <a:off x="8425850" y="3181956"/>
            <a:ext cx="3253840" cy="3384472"/>
            <a:chOff x="8878292" y="3372510"/>
            <a:chExt cx="3253840" cy="338447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7BB4E30-0A0A-4E01-8D46-7023A4B825B1}"/>
                </a:ext>
              </a:extLst>
            </p:cNvPr>
            <p:cNvGrpSpPr/>
            <p:nvPr/>
          </p:nvGrpSpPr>
          <p:grpSpPr>
            <a:xfrm>
              <a:off x="8878292" y="3372510"/>
              <a:ext cx="3253840" cy="3384472"/>
              <a:chOff x="3669474" y="1531912"/>
              <a:chExt cx="3443846" cy="3443846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91EC189-FC67-4E51-B874-95765183235A}"/>
                  </a:ext>
                </a:extLst>
              </p:cNvPr>
              <p:cNvSpPr/>
              <p:nvPr/>
            </p:nvSpPr>
            <p:spPr>
              <a:xfrm>
                <a:off x="3669474" y="1531912"/>
                <a:ext cx="3443846" cy="344384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Moon 53">
                <a:extLst>
                  <a:ext uri="{FF2B5EF4-FFF2-40B4-BE49-F238E27FC236}">
                    <a16:creationId xmlns:a16="http://schemas.microsoft.com/office/drawing/2014/main" id="{47AAFFCC-617B-4306-83E4-60E8F18E74F9}"/>
                  </a:ext>
                </a:extLst>
              </p:cNvPr>
              <p:cNvSpPr/>
              <p:nvPr/>
            </p:nvSpPr>
            <p:spPr>
              <a:xfrm rot="16200000">
                <a:off x="5076701" y="3231612"/>
                <a:ext cx="629392" cy="1623870"/>
              </a:xfrm>
              <a:prstGeom prst="mo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27D6910-B1AD-463D-BDCB-AE8603B76A34}"/>
                  </a:ext>
                </a:extLst>
              </p:cNvPr>
              <p:cNvSpPr/>
              <p:nvPr/>
            </p:nvSpPr>
            <p:spPr>
              <a:xfrm>
                <a:off x="4482594" y="2802570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F29F263-5AFB-423C-ACB8-2076EC7A2F8B}"/>
                  </a:ext>
                </a:extLst>
              </p:cNvPr>
              <p:cNvSpPr/>
              <p:nvPr/>
            </p:nvSpPr>
            <p:spPr>
              <a:xfrm>
                <a:off x="5770725" y="2819516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EE51A00-50B2-4BB9-93E4-BCC5A53E4555}"/>
                </a:ext>
              </a:extLst>
            </p:cNvPr>
            <p:cNvSpPr/>
            <p:nvPr/>
          </p:nvSpPr>
          <p:spPr>
            <a:xfrm>
              <a:off x="9842414" y="4999633"/>
              <a:ext cx="1365662" cy="783771"/>
            </a:xfrm>
            <a:custGeom>
              <a:avLst/>
              <a:gdLst>
                <a:gd name="connsiteX0" fmla="*/ 59377 w 1365662"/>
                <a:gd name="connsiteY0" fmla="*/ 451262 h 783771"/>
                <a:gd name="connsiteX1" fmla="*/ 593766 w 1365662"/>
                <a:gd name="connsiteY1" fmla="*/ 0 h 783771"/>
                <a:gd name="connsiteX2" fmla="*/ 1365662 w 1365662"/>
                <a:gd name="connsiteY2" fmla="*/ 522514 h 783771"/>
                <a:gd name="connsiteX3" fmla="*/ 973777 w 1365662"/>
                <a:gd name="connsiteY3" fmla="*/ 736270 h 783771"/>
                <a:gd name="connsiteX4" fmla="*/ 546265 w 1365662"/>
                <a:gd name="connsiteY4" fmla="*/ 783771 h 783771"/>
                <a:gd name="connsiteX5" fmla="*/ 166255 w 1365662"/>
                <a:gd name="connsiteY5" fmla="*/ 653142 h 783771"/>
                <a:gd name="connsiteX6" fmla="*/ 0 w 1365662"/>
                <a:gd name="connsiteY6" fmla="*/ 522514 h 783771"/>
                <a:gd name="connsiteX7" fmla="*/ 201881 w 1365662"/>
                <a:gd name="connsiteY7" fmla="*/ 308758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5662" h="783771">
                  <a:moveTo>
                    <a:pt x="59377" y="451262"/>
                  </a:moveTo>
                  <a:lnTo>
                    <a:pt x="593766" y="0"/>
                  </a:lnTo>
                  <a:lnTo>
                    <a:pt x="1365662" y="522514"/>
                  </a:lnTo>
                  <a:lnTo>
                    <a:pt x="973777" y="736270"/>
                  </a:lnTo>
                  <a:lnTo>
                    <a:pt x="546265" y="783771"/>
                  </a:lnTo>
                  <a:lnTo>
                    <a:pt x="166255" y="653142"/>
                  </a:lnTo>
                  <a:lnTo>
                    <a:pt x="0" y="522514"/>
                  </a:lnTo>
                  <a:lnTo>
                    <a:pt x="201881" y="308758"/>
                  </a:lnTo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32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17 -0.09305 L 0.02617 -0.09282 C 0.01849 -0.09398 0.01081 -0.09352 0.00339 -0.0956 C 0.00209 -0.09583 0.0017 -0.09884 0.00065 -0.10023 C -0.00247 -0.10486 -0.00612 -0.10787 -0.01002 -0.10995 C -0.01263 -0.11111 -0.01536 -0.11134 -0.0181 -0.11227 C -0.01992 -0.11296 -0.02161 -0.11412 -0.02344 -0.11458 C -0.03073 -0.1169 -0.03906 -0.11805 -0.04622 -0.11944 C -0.05924 -0.12523 -0.04297 -0.11805 -0.0582 -0.1243 C -0.06002 -0.125 -0.06185 -0.12639 -0.06367 -0.12662 C -0.07435 -0.12801 -0.08502 -0.12824 -0.0957 -0.12893 C -0.09844 -0.12986 -0.10117 -0.13032 -0.10377 -0.13125 C -0.10521 -0.13194 -0.10651 -0.1331 -0.10781 -0.13379 C -0.10963 -0.13472 -0.11146 -0.13518 -0.11315 -0.13611 C -0.11588 -0.1375 -0.11836 -0.14074 -0.12122 -0.14097 L -0.15469 -0.14328 L -0.19752 -0.14815 C -0.22604 -0.15532 -0.19166 -0.14722 -0.25781 -0.15278 C -0.25963 -0.15301 -0.26146 -0.1544 -0.26315 -0.15532 C -0.26732 -0.1574 -0.26901 -0.15972 -0.27383 -0.15995 C -0.29127 -0.16134 -0.30872 -0.16157 -0.32617 -0.1625 C -0.33906 -0.17014 -0.32877 -0.16481 -0.3582 -0.16481 " pathEditMode="relative" rAng="0" ptsTypes="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37753" y="1917371"/>
            <a:ext cx="2988625" cy="2988625"/>
            <a:chOff x="3669474" y="1531913"/>
            <a:chExt cx="3443846" cy="34438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3"/>
              <a:ext cx="3443846" cy="3443848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4"/>
              <a:ext cx="629393" cy="1623871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5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4" y="2819515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251135" y="676182"/>
            <a:ext cx="2751178" cy="4705474"/>
            <a:chOff x="1885250" y="343841"/>
            <a:chExt cx="2751178" cy="4705474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8"/>
              <a:ext cx="2751178" cy="3876627"/>
              <a:chOff x="1885250" y="1172687"/>
              <a:chExt cx="2751178" cy="387662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rot="3692176">
                <a:off x="1789792" y="1657276"/>
                <a:ext cx="1934244" cy="14992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 rot="3692176">
                <a:off x="1490485" y="2317422"/>
                <a:ext cx="3633304" cy="183047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  <a:endCxn id="8" idx="1"/>
              </p:cNvCxnSpPr>
              <p:nvPr/>
            </p:nvCxnSpPr>
            <p:spPr>
              <a:xfrm rot="3692176">
                <a:off x="2427148" y="1951181"/>
                <a:ext cx="2232946" cy="9075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3692176">
                <a:off x="2432766" y="1544928"/>
                <a:ext cx="1212953" cy="7467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7B87701-9670-47FF-99B6-B2075A23896C}"/>
              </a:ext>
            </a:extLst>
          </p:cNvPr>
          <p:cNvGrpSpPr/>
          <p:nvPr/>
        </p:nvGrpSpPr>
        <p:grpSpPr>
          <a:xfrm>
            <a:off x="1866317" y="508733"/>
            <a:ext cx="2763053" cy="3895651"/>
            <a:chOff x="1847232" y="490410"/>
            <a:chExt cx="2763053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60B2AC-922D-44EC-978E-FF7A074B1EDD}"/>
                </a:ext>
              </a:extLst>
            </p:cNvPr>
            <p:cNvGrpSpPr/>
            <p:nvPr/>
          </p:nvGrpSpPr>
          <p:grpSpPr>
            <a:xfrm>
              <a:off x="1847232" y="1335586"/>
              <a:ext cx="2763053" cy="3050475"/>
              <a:chOff x="1847232" y="1335586"/>
              <a:chExt cx="2763053" cy="305047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25754" y="1345974"/>
                <a:ext cx="279330" cy="1657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  <a:endCxn id="8" idx="7"/>
              </p:cNvCxnSpPr>
              <p:nvPr/>
            </p:nvCxnSpPr>
            <p:spPr>
              <a:xfrm>
                <a:off x="3540582" y="1335586"/>
                <a:ext cx="372524" cy="175955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  <a:endCxn id="6" idx="3"/>
              </p:cNvCxnSpPr>
              <p:nvPr/>
            </p:nvCxnSpPr>
            <p:spPr>
              <a:xfrm flipH="1">
                <a:off x="3149183" y="1345974"/>
                <a:ext cx="70595" cy="27490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8657" y="1345974"/>
                <a:ext cx="202784" cy="27117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7653" y="1345973"/>
                <a:ext cx="178996" cy="27117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7232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3663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78DA930-A562-487B-9473-38C6E6D80CDB}"/>
              </a:ext>
            </a:extLst>
          </p:cNvPr>
          <p:cNvGrpSpPr/>
          <p:nvPr/>
        </p:nvGrpSpPr>
        <p:grpSpPr>
          <a:xfrm>
            <a:off x="719053" y="1746974"/>
            <a:ext cx="4046273" cy="3649895"/>
            <a:chOff x="719053" y="1746974"/>
            <a:chExt cx="4046273" cy="3649895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631248" y="445350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0262736-23F0-4A2E-9092-68F6C7AA9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5982" y="4334934"/>
              <a:ext cx="1298020" cy="5377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1301740" y="3226179"/>
              <a:ext cx="1141652" cy="11618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flipV="1">
              <a:off x="1496507" y="2385277"/>
              <a:ext cx="3007976" cy="22495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0418FD9-0022-4454-BF10-431D08C65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5336" y="2154422"/>
              <a:ext cx="2878914" cy="2334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CD77256-BA68-41E8-9841-72E0CEF1A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96592" y="4074087"/>
              <a:ext cx="1026936" cy="6859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346" y="3995810"/>
              <a:ext cx="2989980" cy="103471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2353" y="1746974"/>
              <a:ext cx="1980008" cy="24678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7AA1F5F-93FA-440A-9E09-A2C2B270F868}"/>
              </a:ext>
            </a:extLst>
          </p:cNvPr>
          <p:cNvGrpSpPr/>
          <p:nvPr/>
        </p:nvGrpSpPr>
        <p:grpSpPr>
          <a:xfrm>
            <a:off x="1553808" y="2133719"/>
            <a:ext cx="4434340" cy="3169863"/>
            <a:chOff x="1553808" y="2117390"/>
            <a:chExt cx="4434340" cy="3169863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5044779" y="4343885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 rot="7351595">
              <a:off x="2151944" y="1519254"/>
              <a:ext cx="2751178" cy="3947449"/>
              <a:chOff x="1885250" y="1199403"/>
              <a:chExt cx="2751178" cy="3947449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3003556" y="1614934"/>
                <a:ext cx="1369723" cy="5848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2864040" y="1540977"/>
                <a:ext cx="1183710" cy="681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  <a:endCxn id="8" idx="5"/>
              </p:cNvCxnSpPr>
              <p:nvPr/>
            </p:nvCxnSpPr>
            <p:spPr>
              <a:xfrm rot="14248405" flipH="1" flipV="1">
                <a:off x="2350746" y="1526797"/>
                <a:ext cx="1368916" cy="104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DB5CEC0-1110-4332-869D-06BC0C55AE48}"/>
              </a:ext>
            </a:extLst>
          </p:cNvPr>
          <p:cNvGrpSpPr/>
          <p:nvPr/>
        </p:nvGrpSpPr>
        <p:grpSpPr>
          <a:xfrm>
            <a:off x="2017379" y="1731191"/>
            <a:ext cx="4182383" cy="2832997"/>
            <a:chOff x="2005494" y="1714862"/>
            <a:chExt cx="4182383" cy="2832997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244508" y="1802667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 rot="3900485">
              <a:off x="2399331" y="1402844"/>
              <a:ext cx="2751178" cy="3538852"/>
              <a:chOff x="1885250" y="1199403"/>
              <a:chExt cx="2751178" cy="3538852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763842" y="1684260"/>
                <a:ext cx="1995008" cy="135939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  <a:endCxn id="8" idx="7"/>
              </p:cNvCxnSpPr>
              <p:nvPr/>
            </p:nvCxnSpPr>
            <p:spPr>
              <a:xfrm rot="17699515" flipH="1">
                <a:off x="2509534" y="1668606"/>
                <a:ext cx="1471146" cy="6839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311036" y="1909059"/>
                <a:ext cx="2499557" cy="14652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  <a:endCxn id="7" idx="7"/>
              </p:cNvCxnSpPr>
              <p:nvPr/>
            </p:nvCxnSpPr>
            <p:spPr>
              <a:xfrm rot="17699515" flipH="1">
                <a:off x="1679432" y="2116279"/>
                <a:ext cx="2512428" cy="7917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AB7F365-54C2-424C-9C9F-A977ED53D6BF}"/>
              </a:ext>
            </a:extLst>
          </p:cNvPr>
          <p:cNvGrpSpPr/>
          <p:nvPr/>
        </p:nvGrpSpPr>
        <p:grpSpPr>
          <a:xfrm>
            <a:off x="1894210" y="2456560"/>
            <a:ext cx="2751178" cy="3895651"/>
            <a:chOff x="1894210" y="2440231"/>
            <a:chExt cx="2751178" cy="3895651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769131" y="5480318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059DD87-397C-4262-9ECE-3C087DC8871F}"/>
                </a:ext>
              </a:extLst>
            </p:cNvPr>
            <p:cNvGrpSpPr/>
            <p:nvPr/>
          </p:nvGrpSpPr>
          <p:grpSpPr>
            <a:xfrm>
              <a:off x="1894210" y="2440231"/>
              <a:ext cx="2751178" cy="3066804"/>
              <a:chOff x="1894210" y="2440231"/>
              <a:chExt cx="2751178" cy="3066804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5662" y="4128052"/>
                <a:ext cx="222121" cy="13522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96778" y="4128052"/>
                <a:ext cx="267135" cy="13789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 flipH="1" flipV="1">
                <a:off x="3272931" y="4384000"/>
                <a:ext cx="11786" cy="10963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92749" y="4318606"/>
                <a:ext cx="113090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7847" y="4318606"/>
                <a:ext cx="68211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8766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94210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8BA88A-D6A8-4183-B5FD-013B1D95ED1A}"/>
              </a:ext>
            </a:extLst>
          </p:cNvPr>
          <p:cNvGrpSpPr/>
          <p:nvPr/>
        </p:nvGrpSpPr>
        <p:grpSpPr>
          <a:xfrm>
            <a:off x="7855049" y="2960441"/>
            <a:ext cx="3253840" cy="3384472"/>
            <a:chOff x="3669474" y="1531912"/>
            <a:chExt cx="3443846" cy="3443846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7D60565-EC92-4D7A-B4F1-EE51924F5E7F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Moon 146">
              <a:extLst>
                <a:ext uri="{FF2B5EF4-FFF2-40B4-BE49-F238E27FC236}">
                  <a16:creationId xmlns:a16="http://schemas.microsoft.com/office/drawing/2014/main" id="{54E66B28-39B5-4749-AFAB-A5D3404BD3A0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11DDE83-EB60-488B-8963-CB05C4ACCE62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CCA856C-D212-4B1C-ACBA-70757C6D3B83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1898623-400B-4D8C-9D5B-C05AD358A025}"/>
              </a:ext>
            </a:extLst>
          </p:cNvPr>
          <p:cNvSpPr txBox="1"/>
          <p:nvPr/>
        </p:nvSpPr>
        <p:spPr>
          <a:xfrm>
            <a:off x="4417812" y="-5749"/>
            <a:ext cx="5646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DOCTOR 3 suggested: Particle therapy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151551D-756C-4CB5-9AFD-563CFECDFD71}"/>
              </a:ext>
            </a:extLst>
          </p:cNvPr>
          <p:cNvSpPr txBox="1"/>
          <p:nvPr/>
        </p:nvSpPr>
        <p:spPr>
          <a:xfrm>
            <a:off x="7836226" y="1086830"/>
            <a:ext cx="430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Smiley’s cancer is cured and his eyes and lips are spared</a:t>
            </a:r>
          </a:p>
        </p:txBody>
      </p:sp>
    </p:spTree>
    <p:extLst>
      <p:ext uri="{BB962C8B-B14F-4D97-AF65-F5344CB8AC3E}">
        <p14:creationId xmlns:p14="http://schemas.microsoft.com/office/powerpoint/2010/main" val="27017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FF353-9E67-4F88-92A2-F677A6ECD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Smiley lived happily </a:t>
            </a:r>
            <a:r>
              <a:rPr lang="en-US" dirty="0" err="1"/>
              <a:t>everafter</a:t>
            </a:r>
            <a:r>
              <a:rPr lang="en-US" dirty="0"/>
              <a:t>…..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9CB36-A983-4775-9738-4B05AC9574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66993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93617-CB9A-429C-BACE-CF88F39E4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you believe in hadron therapy now?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And thank you for the attention 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 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				</a:t>
            </a:r>
            <a:r>
              <a:rPr lang="en-US" sz="3100" dirty="0"/>
              <a:t>Smiley &amp; Mimoza @PTMC-HITRIplus</a:t>
            </a:r>
            <a:br>
              <a:rPr lang="en-US" dirty="0"/>
            </a:b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458826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3E659-C5AF-422C-B321-1613AE60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8803"/>
            <a:ext cx="10515600" cy="575401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Why should one believe in particle (hadron) therapy?</a:t>
            </a:r>
            <a:br>
              <a:rPr lang="en-US" sz="4400" b="1" dirty="0"/>
            </a:br>
            <a:br>
              <a:rPr lang="en-US" sz="4400" b="1" dirty="0"/>
            </a:b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 1. Why particles and not photons?</a:t>
            </a:r>
            <a:endParaRPr lang="LID4096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575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9">
            <a:extLst>
              <a:ext uri="{FF2B5EF4-FFF2-40B4-BE49-F238E27FC236}">
                <a16:creationId xmlns:a16="http://schemas.microsoft.com/office/drawing/2014/main" id="{4CCE36BF-DE71-4C0B-8838-4898A5F30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26" y="566058"/>
            <a:ext cx="10012192" cy="509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F89CCF4-6885-4796-9B8D-44A516DCB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00" y="5665507"/>
            <a:ext cx="120876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q-AL" altLang="LID4096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LID4096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en-US" altLang="LID4096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cause the RBE: the d</a:t>
            </a:r>
            <a:r>
              <a:rPr kumimoji="0" lang="en-US" altLang="LID4096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amage to DNA induced by radiation with X-rays, protons and C-12 ions.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LID4096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damage with protons and even more with C-12 ions provides breakage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LID4096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double chain of DNA.</a:t>
            </a:r>
            <a:endParaRPr kumimoji="0" lang="en-US" altLang="LID4096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227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D11AF9-E0C7-4622-A756-F4CC5A7543AB}"/>
              </a:ext>
            </a:extLst>
          </p:cNvPr>
          <p:cNvSpPr txBox="1"/>
          <p:nvPr/>
        </p:nvSpPr>
        <p:spPr>
          <a:xfrm>
            <a:off x="970808" y="2551837"/>
            <a:ext cx="93221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Why should one believe in particle therapy?</a:t>
            </a:r>
          </a:p>
          <a:p>
            <a:endParaRPr lang="en-US" sz="3600" b="1" dirty="0"/>
          </a:p>
          <a:p>
            <a:r>
              <a:rPr lang="en-US" sz="3600" b="1" dirty="0">
                <a:solidFill>
                  <a:srgbClr val="0070C0"/>
                </a:solidFill>
              </a:rPr>
              <a:t>LESSON 2: HADRON THERAPY FOR BEGINNERS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2058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Classical RT with X-ray photons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052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3983667" y="1097220"/>
            <a:ext cx="17723" cy="36558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3983668" y="4753044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180295" y="2420570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Dose 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Tumour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526085" y="3712825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Damage on the entrance tissue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21420" y="3790709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Damage on the exit tissue tissue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79A0EEF-1CF0-45A1-B34D-5E3924418254}"/>
              </a:ext>
            </a:extLst>
          </p:cNvPr>
          <p:cNvSpPr/>
          <p:nvPr/>
        </p:nvSpPr>
        <p:spPr>
          <a:xfrm>
            <a:off x="4001390" y="1497649"/>
            <a:ext cx="6411433" cy="2215176"/>
          </a:xfrm>
          <a:custGeom>
            <a:avLst/>
            <a:gdLst>
              <a:gd name="connsiteX0" fmla="*/ 0 w 6411433"/>
              <a:gd name="connsiteY0" fmla="*/ 545865 h 2215176"/>
              <a:gd name="connsiteX1" fmla="*/ 148856 w 6411433"/>
              <a:gd name="connsiteY1" fmla="*/ 152460 h 2215176"/>
              <a:gd name="connsiteX2" fmla="*/ 287079 w 6411433"/>
              <a:gd name="connsiteY2" fmla="*/ 14237 h 2215176"/>
              <a:gd name="connsiteX3" fmla="*/ 372140 w 6411433"/>
              <a:gd name="connsiteY3" fmla="*/ 24869 h 2215176"/>
              <a:gd name="connsiteX4" fmla="*/ 520996 w 6411433"/>
              <a:gd name="connsiteY4" fmla="*/ 194990 h 2215176"/>
              <a:gd name="connsiteX5" fmla="*/ 1105786 w 6411433"/>
              <a:gd name="connsiteY5" fmla="*/ 673455 h 2215176"/>
              <a:gd name="connsiteX6" fmla="*/ 1605517 w 6411433"/>
              <a:gd name="connsiteY6" fmla="*/ 1003065 h 2215176"/>
              <a:gd name="connsiteX7" fmla="*/ 2083982 w 6411433"/>
              <a:gd name="connsiteY7" fmla="*/ 1247614 h 2215176"/>
              <a:gd name="connsiteX8" fmla="*/ 2594345 w 6411433"/>
              <a:gd name="connsiteY8" fmla="*/ 1439000 h 2215176"/>
              <a:gd name="connsiteX9" fmla="*/ 3221665 w 6411433"/>
              <a:gd name="connsiteY9" fmla="*/ 1630386 h 2215176"/>
              <a:gd name="connsiteX10" fmla="*/ 3965945 w 6411433"/>
              <a:gd name="connsiteY10" fmla="*/ 1832404 h 2215176"/>
              <a:gd name="connsiteX11" fmla="*/ 4912242 w 6411433"/>
              <a:gd name="connsiteY11" fmla="*/ 2013158 h 2215176"/>
              <a:gd name="connsiteX12" fmla="*/ 5762847 w 6411433"/>
              <a:gd name="connsiteY12" fmla="*/ 2162014 h 2215176"/>
              <a:gd name="connsiteX13" fmla="*/ 6411433 w 6411433"/>
              <a:gd name="connsiteY13" fmla="*/ 2215176 h 221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1433" h="2215176">
                <a:moveTo>
                  <a:pt x="0" y="545865"/>
                </a:moveTo>
                <a:cubicBezTo>
                  <a:pt x="50505" y="393465"/>
                  <a:pt x="101010" y="241065"/>
                  <a:pt x="148856" y="152460"/>
                </a:cubicBezTo>
                <a:cubicBezTo>
                  <a:pt x="196702" y="63855"/>
                  <a:pt x="249865" y="35502"/>
                  <a:pt x="287079" y="14237"/>
                </a:cubicBezTo>
                <a:cubicBezTo>
                  <a:pt x="324293" y="-7028"/>
                  <a:pt x="333154" y="-5257"/>
                  <a:pt x="372140" y="24869"/>
                </a:cubicBezTo>
                <a:cubicBezTo>
                  <a:pt x="411126" y="54994"/>
                  <a:pt x="398722" y="86892"/>
                  <a:pt x="520996" y="194990"/>
                </a:cubicBezTo>
                <a:cubicBezTo>
                  <a:pt x="643270" y="303088"/>
                  <a:pt x="925033" y="538776"/>
                  <a:pt x="1105786" y="673455"/>
                </a:cubicBezTo>
                <a:cubicBezTo>
                  <a:pt x="1286539" y="808134"/>
                  <a:pt x="1442484" y="907372"/>
                  <a:pt x="1605517" y="1003065"/>
                </a:cubicBezTo>
                <a:cubicBezTo>
                  <a:pt x="1768550" y="1098758"/>
                  <a:pt x="1919177" y="1174958"/>
                  <a:pt x="2083982" y="1247614"/>
                </a:cubicBezTo>
                <a:cubicBezTo>
                  <a:pt x="2248787" y="1320270"/>
                  <a:pt x="2404731" y="1375205"/>
                  <a:pt x="2594345" y="1439000"/>
                </a:cubicBezTo>
                <a:cubicBezTo>
                  <a:pt x="2783959" y="1502795"/>
                  <a:pt x="2993065" y="1564819"/>
                  <a:pt x="3221665" y="1630386"/>
                </a:cubicBezTo>
                <a:cubicBezTo>
                  <a:pt x="3450265" y="1695953"/>
                  <a:pt x="3684182" y="1768609"/>
                  <a:pt x="3965945" y="1832404"/>
                </a:cubicBezTo>
                <a:cubicBezTo>
                  <a:pt x="4247708" y="1896199"/>
                  <a:pt x="4912242" y="2013158"/>
                  <a:pt x="4912242" y="2013158"/>
                </a:cubicBezTo>
                <a:cubicBezTo>
                  <a:pt x="5211726" y="2068093"/>
                  <a:pt x="5512982" y="2128344"/>
                  <a:pt x="5762847" y="2162014"/>
                </a:cubicBezTo>
                <a:cubicBezTo>
                  <a:pt x="6012712" y="2195684"/>
                  <a:pt x="6294475" y="2202771"/>
                  <a:pt x="6411433" y="2215176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499011" y="4560708"/>
            <a:ext cx="132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Depth [cm]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07468" y="1476383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37442" y="1288983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/>
          <p:nvPr/>
        </p:nvCxnSpPr>
        <p:spPr>
          <a:xfrm>
            <a:off x="6963883" y="2755350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339566" y="2812053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D05C67-D20F-40F7-B9BD-A128AA5B7AFC}"/>
              </a:ext>
            </a:extLst>
          </p:cNvPr>
          <p:cNvSpPr/>
          <p:nvPr/>
        </p:nvSpPr>
        <p:spPr>
          <a:xfrm>
            <a:off x="3960281" y="1497649"/>
            <a:ext cx="3012549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DBCD18-7601-41EC-A426-DA4592A0CAB7}"/>
              </a:ext>
            </a:extLst>
          </p:cNvPr>
          <p:cNvSpPr/>
          <p:nvPr/>
        </p:nvSpPr>
        <p:spPr>
          <a:xfrm>
            <a:off x="7330620" y="3142596"/>
            <a:ext cx="2922170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642019-355C-420B-AD10-A1BE7060C5E3}"/>
              </a:ext>
            </a:extLst>
          </p:cNvPr>
          <p:cNvSpPr/>
          <p:nvPr/>
        </p:nvSpPr>
        <p:spPr>
          <a:xfrm>
            <a:off x="6944303" y="3042973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X-ray photons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00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4" grpId="0" animBg="1"/>
      <p:bldP spid="23" grpId="0" animBg="1"/>
      <p:bldP spid="6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6" y="165658"/>
            <a:ext cx="7832225" cy="686269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Charged Particles (Protons, C-12 ions)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4042873" y="2494318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C5ADEEC-9BC2-460C-8974-FF405AE82222}"/>
              </a:ext>
            </a:extLst>
          </p:cNvPr>
          <p:cNvSpPr/>
          <p:nvPr/>
        </p:nvSpPr>
        <p:spPr>
          <a:xfrm>
            <a:off x="4012407" y="1435222"/>
            <a:ext cx="6464595" cy="3179639"/>
          </a:xfrm>
          <a:custGeom>
            <a:avLst/>
            <a:gdLst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4266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8519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087441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119339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02376 h 3181863"/>
              <a:gd name="connsiteX1" fmla="*/ 691116 w 6464595"/>
              <a:gd name="connsiteY1" fmla="*/ 2681111 h 3181863"/>
              <a:gd name="connsiteX2" fmla="*/ 1573619 w 6464595"/>
              <a:gd name="connsiteY2" fmla="*/ 2670478 h 3181863"/>
              <a:gd name="connsiteX3" fmla="*/ 2307265 w 6464595"/>
              <a:gd name="connsiteY3" fmla="*/ 2681111 h 3181863"/>
              <a:gd name="connsiteX4" fmla="*/ 2615609 w 6464595"/>
              <a:gd name="connsiteY4" fmla="*/ 2542887 h 3181863"/>
              <a:gd name="connsiteX5" fmla="*/ 2849526 w 6464595"/>
              <a:gd name="connsiteY5" fmla="*/ 2192013 h 3181863"/>
              <a:gd name="connsiteX6" fmla="*/ 3009014 w 6464595"/>
              <a:gd name="connsiteY6" fmla="*/ 1724180 h 3181863"/>
              <a:gd name="connsiteX7" fmla="*/ 3094075 w 6464595"/>
              <a:gd name="connsiteY7" fmla="*/ 1320143 h 3181863"/>
              <a:gd name="connsiteX8" fmla="*/ 3189768 w 6464595"/>
              <a:gd name="connsiteY8" fmla="*/ 405743 h 3181863"/>
              <a:gd name="connsiteX9" fmla="*/ 3253563 w 6464595"/>
              <a:gd name="connsiteY9" fmla="*/ 22971 h 3181863"/>
              <a:gd name="connsiteX10" fmla="*/ 3264196 w 6464595"/>
              <a:gd name="connsiteY10" fmla="*/ 54869 h 3181863"/>
              <a:gd name="connsiteX11" fmla="*/ 3306726 w 6464595"/>
              <a:gd name="connsiteY11" fmla="*/ 150562 h 3181863"/>
              <a:gd name="connsiteX12" fmla="*/ 3349256 w 6464595"/>
              <a:gd name="connsiteY12" fmla="*/ 682190 h 3181863"/>
              <a:gd name="connsiteX13" fmla="*/ 3423684 w 6464595"/>
              <a:gd name="connsiteY13" fmla="*/ 1564692 h 3181863"/>
              <a:gd name="connsiteX14" fmla="*/ 3508744 w 6464595"/>
              <a:gd name="connsiteY14" fmla="*/ 2574785 h 3181863"/>
              <a:gd name="connsiteX15" fmla="*/ 3593805 w 6464595"/>
              <a:gd name="connsiteY15" fmla="*/ 2915027 h 3181863"/>
              <a:gd name="connsiteX16" fmla="*/ 3646968 w 6464595"/>
              <a:gd name="connsiteY16" fmla="*/ 3085148 h 3181863"/>
              <a:gd name="connsiteX17" fmla="*/ 3678865 w 6464595"/>
              <a:gd name="connsiteY17" fmla="*/ 3138311 h 3181863"/>
              <a:gd name="connsiteX18" fmla="*/ 3785191 w 6464595"/>
              <a:gd name="connsiteY18" fmla="*/ 3180841 h 3181863"/>
              <a:gd name="connsiteX19" fmla="*/ 6464595 w 6464595"/>
              <a:gd name="connsiteY19" fmla="*/ 3180841 h 3181863"/>
              <a:gd name="connsiteX0" fmla="*/ 0 w 6464595"/>
              <a:gd name="connsiteY0" fmla="*/ 2682813 h 3162300"/>
              <a:gd name="connsiteX1" fmla="*/ 691116 w 6464595"/>
              <a:gd name="connsiteY1" fmla="*/ 2661548 h 3162300"/>
              <a:gd name="connsiteX2" fmla="*/ 1573619 w 6464595"/>
              <a:gd name="connsiteY2" fmla="*/ 2650915 h 3162300"/>
              <a:gd name="connsiteX3" fmla="*/ 2307265 w 6464595"/>
              <a:gd name="connsiteY3" fmla="*/ 2661548 h 3162300"/>
              <a:gd name="connsiteX4" fmla="*/ 2615609 w 6464595"/>
              <a:gd name="connsiteY4" fmla="*/ 2523324 h 3162300"/>
              <a:gd name="connsiteX5" fmla="*/ 2849526 w 6464595"/>
              <a:gd name="connsiteY5" fmla="*/ 2172450 h 3162300"/>
              <a:gd name="connsiteX6" fmla="*/ 3009014 w 6464595"/>
              <a:gd name="connsiteY6" fmla="*/ 1704617 h 3162300"/>
              <a:gd name="connsiteX7" fmla="*/ 3094075 w 6464595"/>
              <a:gd name="connsiteY7" fmla="*/ 1300580 h 3162300"/>
              <a:gd name="connsiteX8" fmla="*/ 3189768 w 6464595"/>
              <a:gd name="connsiteY8" fmla="*/ 386180 h 3162300"/>
              <a:gd name="connsiteX9" fmla="*/ 3253563 w 6464595"/>
              <a:gd name="connsiteY9" fmla="*/ 3408 h 3162300"/>
              <a:gd name="connsiteX10" fmla="*/ 3232298 w 6464595"/>
              <a:gd name="connsiteY10" fmla="*/ 194794 h 3162300"/>
              <a:gd name="connsiteX11" fmla="*/ 3306726 w 6464595"/>
              <a:gd name="connsiteY11" fmla="*/ 130999 h 3162300"/>
              <a:gd name="connsiteX12" fmla="*/ 3349256 w 6464595"/>
              <a:gd name="connsiteY12" fmla="*/ 662627 h 3162300"/>
              <a:gd name="connsiteX13" fmla="*/ 3423684 w 6464595"/>
              <a:gd name="connsiteY13" fmla="*/ 1545129 h 3162300"/>
              <a:gd name="connsiteX14" fmla="*/ 3508744 w 6464595"/>
              <a:gd name="connsiteY14" fmla="*/ 2555222 h 3162300"/>
              <a:gd name="connsiteX15" fmla="*/ 3593805 w 6464595"/>
              <a:gd name="connsiteY15" fmla="*/ 2895464 h 3162300"/>
              <a:gd name="connsiteX16" fmla="*/ 3646968 w 6464595"/>
              <a:gd name="connsiteY16" fmla="*/ 3065585 h 3162300"/>
              <a:gd name="connsiteX17" fmla="*/ 3678865 w 6464595"/>
              <a:gd name="connsiteY17" fmla="*/ 3118748 h 3162300"/>
              <a:gd name="connsiteX18" fmla="*/ 3785191 w 6464595"/>
              <a:gd name="connsiteY18" fmla="*/ 3161278 h 3162300"/>
              <a:gd name="connsiteX19" fmla="*/ 6464595 w 6464595"/>
              <a:gd name="connsiteY19" fmla="*/ 3161278 h 3162300"/>
              <a:gd name="connsiteX0" fmla="*/ 0 w 6464595"/>
              <a:gd name="connsiteY0" fmla="*/ 2697338 h 3176825"/>
              <a:gd name="connsiteX1" fmla="*/ 691116 w 6464595"/>
              <a:gd name="connsiteY1" fmla="*/ 2676073 h 3176825"/>
              <a:gd name="connsiteX2" fmla="*/ 1573619 w 6464595"/>
              <a:gd name="connsiteY2" fmla="*/ 2665440 h 3176825"/>
              <a:gd name="connsiteX3" fmla="*/ 2307265 w 6464595"/>
              <a:gd name="connsiteY3" fmla="*/ 2676073 h 3176825"/>
              <a:gd name="connsiteX4" fmla="*/ 2615609 w 6464595"/>
              <a:gd name="connsiteY4" fmla="*/ 2537849 h 3176825"/>
              <a:gd name="connsiteX5" fmla="*/ 2849526 w 6464595"/>
              <a:gd name="connsiteY5" fmla="*/ 2186975 h 3176825"/>
              <a:gd name="connsiteX6" fmla="*/ 3009014 w 6464595"/>
              <a:gd name="connsiteY6" fmla="*/ 1719142 h 3176825"/>
              <a:gd name="connsiteX7" fmla="*/ 3094075 w 6464595"/>
              <a:gd name="connsiteY7" fmla="*/ 1315105 h 3176825"/>
              <a:gd name="connsiteX8" fmla="*/ 3189768 w 6464595"/>
              <a:gd name="connsiteY8" fmla="*/ 400705 h 3176825"/>
              <a:gd name="connsiteX9" fmla="*/ 3253563 w 6464595"/>
              <a:gd name="connsiteY9" fmla="*/ 17933 h 3176825"/>
              <a:gd name="connsiteX10" fmla="*/ 3306726 w 6464595"/>
              <a:gd name="connsiteY10" fmla="*/ 71096 h 3176825"/>
              <a:gd name="connsiteX11" fmla="*/ 3306726 w 6464595"/>
              <a:gd name="connsiteY11" fmla="*/ 145524 h 3176825"/>
              <a:gd name="connsiteX12" fmla="*/ 3349256 w 6464595"/>
              <a:gd name="connsiteY12" fmla="*/ 677152 h 3176825"/>
              <a:gd name="connsiteX13" fmla="*/ 3423684 w 6464595"/>
              <a:gd name="connsiteY13" fmla="*/ 1559654 h 3176825"/>
              <a:gd name="connsiteX14" fmla="*/ 3508744 w 6464595"/>
              <a:gd name="connsiteY14" fmla="*/ 2569747 h 3176825"/>
              <a:gd name="connsiteX15" fmla="*/ 3593805 w 6464595"/>
              <a:gd name="connsiteY15" fmla="*/ 2909989 h 3176825"/>
              <a:gd name="connsiteX16" fmla="*/ 3646968 w 6464595"/>
              <a:gd name="connsiteY16" fmla="*/ 3080110 h 3176825"/>
              <a:gd name="connsiteX17" fmla="*/ 3678865 w 6464595"/>
              <a:gd name="connsiteY17" fmla="*/ 3133273 h 3176825"/>
              <a:gd name="connsiteX18" fmla="*/ 3785191 w 6464595"/>
              <a:gd name="connsiteY18" fmla="*/ 3175803 h 3176825"/>
              <a:gd name="connsiteX19" fmla="*/ 6464595 w 6464595"/>
              <a:gd name="connsiteY19" fmla="*/ 3175803 h 3176825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66825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81590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713543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64595" h="3179639">
                <a:moveTo>
                  <a:pt x="0" y="2700152"/>
                </a:moveTo>
                <a:lnTo>
                  <a:pt x="691116" y="2698765"/>
                </a:lnTo>
                <a:lnTo>
                  <a:pt x="1573619" y="2701384"/>
                </a:lnTo>
                <a:cubicBezTo>
                  <a:pt x="1842977" y="2701384"/>
                  <a:pt x="2133600" y="2705674"/>
                  <a:pt x="2307265" y="2678887"/>
                </a:cubicBezTo>
                <a:cubicBezTo>
                  <a:pt x="2480930" y="2652100"/>
                  <a:pt x="2525232" y="2622179"/>
                  <a:pt x="2615609" y="2540663"/>
                </a:cubicBezTo>
                <a:cubicBezTo>
                  <a:pt x="2705986" y="2459147"/>
                  <a:pt x="2786167" y="2317406"/>
                  <a:pt x="2849526" y="2189789"/>
                </a:cubicBezTo>
                <a:cubicBezTo>
                  <a:pt x="2912885" y="2062173"/>
                  <a:pt x="2957212" y="1922484"/>
                  <a:pt x="2995761" y="1774964"/>
                </a:cubicBezTo>
                <a:cubicBezTo>
                  <a:pt x="3034310" y="1627444"/>
                  <a:pt x="3048489" y="1533241"/>
                  <a:pt x="3080823" y="1304667"/>
                </a:cubicBezTo>
                <a:cubicBezTo>
                  <a:pt x="3113158" y="1076093"/>
                  <a:pt x="3160978" y="617506"/>
                  <a:pt x="3189768" y="403519"/>
                </a:cubicBezTo>
                <a:cubicBezTo>
                  <a:pt x="3218558" y="189532"/>
                  <a:pt x="3234070" y="75682"/>
                  <a:pt x="3253563" y="20747"/>
                </a:cubicBezTo>
                <a:cubicBezTo>
                  <a:pt x="3273056" y="-34188"/>
                  <a:pt x="3293448" y="32767"/>
                  <a:pt x="3306726" y="73910"/>
                </a:cubicBezTo>
                <a:cubicBezTo>
                  <a:pt x="3320004" y="115053"/>
                  <a:pt x="3321724" y="140093"/>
                  <a:pt x="3333230" y="267607"/>
                </a:cubicBezTo>
                <a:cubicBezTo>
                  <a:pt x="3344736" y="395121"/>
                  <a:pt x="3360685" y="598003"/>
                  <a:pt x="3375761" y="838992"/>
                </a:cubicBezTo>
                <a:cubicBezTo>
                  <a:pt x="3390837" y="1079981"/>
                  <a:pt x="3404612" y="1409817"/>
                  <a:pt x="3423684" y="1713543"/>
                </a:cubicBezTo>
                <a:cubicBezTo>
                  <a:pt x="3442756" y="2017269"/>
                  <a:pt x="3464488" y="2449547"/>
                  <a:pt x="3490191" y="2661351"/>
                </a:cubicBezTo>
                <a:cubicBezTo>
                  <a:pt x="3515894" y="2873155"/>
                  <a:pt x="3551773" y="2914104"/>
                  <a:pt x="3577902" y="2984366"/>
                </a:cubicBezTo>
                <a:cubicBezTo>
                  <a:pt x="3604031" y="3054628"/>
                  <a:pt x="3620202" y="3056533"/>
                  <a:pt x="3646968" y="3082924"/>
                </a:cubicBezTo>
                <a:cubicBezTo>
                  <a:pt x="3673734" y="3109315"/>
                  <a:pt x="3695585" y="3126764"/>
                  <a:pt x="3738500" y="3142713"/>
                </a:cubicBezTo>
                <a:cubicBezTo>
                  <a:pt x="3781415" y="3158662"/>
                  <a:pt x="3908005" y="3182162"/>
                  <a:pt x="3904461" y="3178617"/>
                </a:cubicBezTo>
                <a:cubicBezTo>
                  <a:pt x="3900917" y="3175072"/>
                  <a:pt x="5335772" y="3182161"/>
                  <a:pt x="6464595" y="3178617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4029232" y="1045029"/>
            <a:ext cx="1" cy="35992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4029233" y="4644233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225860" y="2311759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Dose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505415-D01B-46C3-93F4-333568704A4C}"/>
              </a:ext>
            </a:extLst>
          </p:cNvPr>
          <p:cNvSpPr txBox="1"/>
          <p:nvPr/>
        </p:nvSpPr>
        <p:spPr>
          <a:xfrm>
            <a:off x="6606845" y="926007"/>
            <a:ext cx="1387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Bragg peak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66049" y="4668644"/>
            <a:ext cx="1038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Tumour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638513" y="4030235"/>
            <a:ext cx="188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Damage on the entrance tissue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66984" y="3541163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Damage on the exit tissue tissue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7045073" y="441315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544576" y="4451897"/>
            <a:ext cx="132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Depth [cm]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53033" y="1367572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83007" y="1180172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>
            <a:cxnSpLocks/>
          </p:cNvCxnSpPr>
          <p:nvPr/>
        </p:nvCxnSpPr>
        <p:spPr>
          <a:xfrm>
            <a:off x="7056948" y="3010771"/>
            <a:ext cx="0" cy="161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420756" y="2703242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9424BBC-6D08-42DB-9153-F4DCFB3D8DB0}"/>
              </a:ext>
            </a:extLst>
          </p:cNvPr>
          <p:cNvSpPr/>
          <p:nvPr/>
        </p:nvSpPr>
        <p:spPr>
          <a:xfrm>
            <a:off x="4021971" y="3225278"/>
            <a:ext cx="3063834" cy="1383831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458192" y="973777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1B149E-2601-4FBC-A1E0-3073925114D3}"/>
              </a:ext>
            </a:extLst>
          </p:cNvPr>
          <p:cNvSpPr/>
          <p:nvPr/>
        </p:nvSpPr>
        <p:spPr>
          <a:xfrm>
            <a:off x="7053712" y="1420789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C599E3-A745-47F8-B1DF-2EB60AC354E9}"/>
              </a:ext>
            </a:extLst>
          </p:cNvPr>
          <p:cNvCxnSpPr>
            <a:cxnSpLocks/>
            <a:endCxn id="3" idx="6"/>
          </p:cNvCxnSpPr>
          <p:nvPr/>
        </p:nvCxnSpPr>
        <p:spPr>
          <a:xfrm flipH="1">
            <a:off x="7638531" y="4030235"/>
            <a:ext cx="511626" cy="478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1283325-0033-4319-868B-1A7832764B77}"/>
              </a:ext>
            </a:extLst>
          </p:cNvPr>
          <p:cNvSpPr/>
          <p:nvPr/>
        </p:nvSpPr>
        <p:spPr>
          <a:xfrm>
            <a:off x="7431797" y="3768918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1529BC-0534-4C51-BD7A-967D4E62CED9}"/>
              </a:ext>
            </a:extLst>
          </p:cNvPr>
          <p:cNvGrpSpPr/>
          <p:nvPr/>
        </p:nvGrpSpPr>
        <p:grpSpPr>
          <a:xfrm>
            <a:off x="2034594" y="4372545"/>
            <a:ext cx="1945685" cy="484632"/>
            <a:chOff x="2034594" y="4372545"/>
            <a:chExt cx="1945685" cy="484632"/>
          </a:xfrm>
        </p:grpSpPr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C39E0966-5DC5-4293-BF20-9A5451D5A9CE}"/>
                </a:ext>
              </a:extLst>
            </p:cNvPr>
            <p:cNvSpPr/>
            <p:nvPr/>
          </p:nvSpPr>
          <p:spPr>
            <a:xfrm>
              <a:off x="2034594" y="4372545"/>
              <a:ext cx="1945685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B3CC18-E867-443B-878E-702A67F8122D}"/>
                </a:ext>
              </a:extLst>
            </p:cNvPr>
            <p:cNvSpPr txBox="1"/>
            <p:nvPr/>
          </p:nvSpPr>
          <p:spPr>
            <a:xfrm>
              <a:off x="2186557" y="4451897"/>
              <a:ext cx="1560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particles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47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7" grpId="0"/>
      <p:bldP spid="20" grpId="0"/>
      <p:bldP spid="21" grpId="0"/>
      <p:bldP spid="22" grpId="0"/>
      <p:bldP spid="23" grpId="0" animBg="1"/>
      <p:bldP spid="11" grpId="0" animBg="1"/>
      <p:bldP spid="15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C0C48C2-99B1-4E47-AE4C-D32B7F9C9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441950"/>
              </p:ext>
            </p:extLst>
          </p:nvPr>
        </p:nvGraphicFramePr>
        <p:xfrm>
          <a:off x="380010" y="273131"/>
          <a:ext cx="11352810" cy="6472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09">
                  <a:extLst>
                    <a:ext uri="{9D8B030D-6E8A-4147-A177-3AD203B41FA5}">
                      <a16:colId xmlns:a16="http://schemas.microsoft.com/office/drawing/2014/main" val="1403571004"/>
                    </a:ext>
                  </a:extLst>
                </a:gridCol>
                <a:gridCol w="2802577">
                  <a:extLst>
                    <a:ext uri="{9D8B030D-6E8A-4147-A177-3AD203B41FA5}">
                      <a16:colId xmlns:a16="http://schemas.microsoft.com/office/drawing/2014/main" val="2167175505"/>
                    </a:ext>
                  </a:extLst>
                </a:gridCol>
                <a:gridCol w="6388924">
                  <a:extLst>
                    <a:ext uri="{9D8B030D-6E8A-4147-A177-3AD203B41FA5}">
                      <a16:colId xmlns:a16="http://schemas.microsoft.com/office/drawing/2014/main" val="3718313822"/>
                    </a:ext>
                  </a:extLst>
                </a:gridCol>
              </a:tblGrid>
              <a:tr h="5934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TUMOUR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HEALTHY TISSUE dose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60446"/>
                  </a:ext>
                </a:extLst>
              </a:tr>
              <a:tr h="3304429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endParaRPr lang="en-US" sz="3200" dirty="0"/>
                    </a:p>
                    <a:p>
                      <a:pPr algn="ctr"/>
                      <a:r>
                        <a:rPr lang="en-US" sz="3200" dirty="0"/>
                        <a:t>X-ray (RT)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843502"/>
                  </a:ext>
                </a:extLst>
              </a:tr>
              <a:tr h="2574222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pPr algn="ctr"/>
                      <a:r>
                        <a:rPr lang="en-US" sz="3200" dirty="0"/>
                        <a:t>Particle </a:t>
                      </a:r>
                    </a:p>
                    <a:p>
                      <a:pPr algn="ctr"/>
                      <a:r>
                        <a:rPr lang="en-US" sz="3200" dirty="0"/>
                        <a:t>therapy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59176"/>
                  </a:ext>
                </a:extLst>
              </a:tr>
            </a:tbl>
          </a:graphicData>
        </a:graphic>
      </p:graphicFrame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EC3EECD-52C0-4034-A645-E277DDA0B2B7}"/>
              </a:ext>
            </a:extLst>
          </p:cNvPr>
          <p:cNvSpPr/>
          <p:nvPr/>
        </p:nvSpPr>
        <p:spPr>
          <a:xfrm>
            <a:off x="5593276" y="833332"/>
            <a:ext cx="2966484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9BF2EF-8A54-4251-9DCF-D91CD504CAA3}"/>
              </a:ext>
            </a:extLst>
          </p:cNvPr>
          <p:cNvSpPr/>
          <p:nvPr/>
        </p:nvSpPr>
        <p:spPr>
          <a:xfrm>
            <a:off x="8670574" y="2513276"/>
            <a:ext cx="2892056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B696E3-B73C-4761-95F9-BF4A9C3E19AB}"/>
              </a:ext>
            </a:extLst>
          </p:cNvPr>
          <p:cNvSpPr/>
          <p:nvPr/>
        </p:nvSpPr>
        <p:spPr>
          <a:xfrm rot="2562309">
            <a:off x="3654838" y="1926697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C77B03-4B84-4662-B9E4-42183C5A0A3D}"/>
              </a:ext>
            </a:extLst>
          </p:cNvPr>
          <p:cNvSpPr/>
          <p:nvPr/>
        </p:nvSpPr>
        <p:spPr>
          <a:xfrm rot="3066504">
            <a:off x="3752934" y="3645697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F66DBA-7703-405F-B911-F6EBAB4A1D51}"/>
              </a:ext>
            </a:extLst>
          </p:cNvPr>
          <p:cNvSpPr/>
          <p:nvPr/>
        </p:nvSpPr>
        <p:spPr>
          <a:xfrm>
            <a:off x="5564620" y="4912242"/>
            <a:ext cx="3063834" cy="1417306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341234 w 3063834"/>
              <a:gd name="connsiteY2" fmla="*/ 997653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341234" y="997653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FB4591-1013-460F-9791-6C0B9C7A56E5}"/>
              </a:ext>
            </a:extLst>
          </p:cNvPr>
          <p:cNvSpPr/>
          <p:nvPr/>
        </p:nvSpPr>
        <p:spPr>
          <a:xfrm>
            <a:off x="8909714" y="5446953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24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A9603-939D-4DEA-917A-BD4E88AFE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4677" y="81888"/>
            <a:ext cx="11120746" cy="747119"/>
          </a:xfrm>
        </p:spPr>
        <p:txBody>
          <a:bodyPr>
            <a:normAutofit fontScale="92500"/>
          </a:bodyPr>
          <a:lstStyle/>
          <a:p>
            <a:pPr algn="ctr"/>
            <a:r>
              <a:rPr lang="en-US" sz="3200" dirty="0"/>
              <a:t>Suicide-bomber-particle (KAMIKAZE) </a:t>
            </a:r>
            <a:r>
              <a:rPr lang="en-US" sz="3200" b="1" dirty="0">
                <a:solidFill>
                  <a:srgbClr val="FF0000"/>
                </a:solidFill>
              </a:rPr>
              <a:t>dies in order to kill </a:t>
            </a:r>
            <a:r>
              <a:rPr lang="en-US" sz="3200" dirty="0"/>
              <a:t>a </a:t>
            </a:r>
            <a:r>
              <a:rPr lang="en-US" sz="3200" dirty="0" err="1"/>
              <a:t>tumour</a:t>
            </a:r>
            <a:r>
              <a:rPr lang="en-US" sz="3200" dirty="0"/>
              <a:t> cell!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3741D-5489-448F-8C4D-94FECEF6B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97" y="1031743"/>
            <a:ext cx="7476005" cy="577833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262118-F8FE-4322-8BA3-3D35BF9D970F}"/>
              </a:ext>
            </a:extLst>
          </p:cNvPr>
          <p:cNvGrpSpPr/>
          <p:nvPr/>
        </p:nvGrpSpPr>
        <p:grpSpPr>
          <a:xfrm>
            <a:off x="4419600" y="4239491"/>
            <a:ext cx="1475716" cy="1475716"/>
            <a:chOff x="1879207" y="4085112"/>
            <a:chExt cx="1475716" cy="14757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9E979F-C9DA-4ADF-A7F5-10612697D8E3}"/>
                </a:ext>
              </a:extLst>
            </p:cNvPr>
            <p:cNvSpPr/>
            <p:nvPr/>
          </p:nvSpPr>
          <p:spPr>
            <a:xfrm>
              <a:off x="1879207" y="4085112"/>
              <a:ext cx="1475716" cy="1475716"/>
            </a:xfrm>
            <a:prstGeom prst="ellipse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B259E828-A4E1-448D-8D9D-34B9A7236CE6}"/>
                </a:ext>
              </a:extLst>
            </p:cNvPr>
            <p:cNvSpPr/>
            <p:nvPr/>
          </p:nvSpPr>
          <p:spPr>
            <a:xfrm rot="10296923">
              <a:off x="2226578" y="4246849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27CD544D-1550-4BB2-A692-872C9DC26473}"/>
                </a:ext>
              </a:extLst>
            </p:cNvPr>
            <p:cNvSpPr/>
            <p:nvPr/>
          </p:nvSpPr>
          <p:spPr>
            <a:xfrm rot="17520612">
              <a:off x="2592732" y="468425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5CA8DC25-E155-40E7-935F-45024767256B}"/>
                </a:ext>
              </a:extLst>
            </p:cNvPr>
            <p:cNvSpPr/>
            <p:nvPr/>
          </p:nvSpPr>
          <p:spPr>
            <a:xfrm rot="2679174">
              <a:off x="2060242" y="478969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1FFA708-236A-43A0-BE05-EB721085A5D0}"/>
                </a:ext>
              </a:extLst>
            </p:cNvPr>
            <p:cNvSpPr/>
            <p:nvPr/>
          </p:nvSpPr>
          <p:spPr>
            <a:xfrm>
              <a:off x="2434253" y="4608570"/>
              <a:ext cx="375483" cy="375483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B7309D3-B0FC-43B0-8751-34FC4B750466}"/>
              </a:ext>
            </a:extLst>
          </p:cNvPr>
          <p:cNvSpPr txBox="1"/>
          <p:nvPr/>
        </p:nvSpPr>
        <p:spPr>
          <a:xfrm rot="758091">
            <a:off x="8182100" y="4191991"/>
            <a:ext cx="71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F7EB9F-29E1-4F57-995B-92DFB7950B8C}"/>
              </a:ext>
            </a:extLst>
          </p:cNvPr>
          <p:cNvSpPr txBox="1"/>
          <p:nvPr/>
        </p:nvSpPr>
        <p:spPr>
          <a:xfrm rot="1102370">
            <a:off x="4681000" y="3523737"/>
            <a:ext cx="7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</p:spTree>
    <p:extLst>
      <p:ext uri="{BB962C8B-B14F-4D97-AF65-F5344CB8AC3E}">
        <p14:creationId xmlns:p14="http://schemas.microsoft.com/office/powerpoint/2010/main" val="41810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4C6FA4-1C27-4972-B7E7-C282ED4337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263" y="2516188"/>
            <a:ext cx="11020425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Why should one believe in particle (hadron) therapy?</a:t>
            </a:r>
          </a:p>
          <a:p>
            <a:br>
              <a:rPr lang="en-US" sz="3600" b="1" dirty="0"/>
            </a:br>
            <a:r>
              <a:rPr lang="en-US" sz="3600" b="1" dirty="0">
                <a:solidFill>
                  <a:srgbClr val="0070C0"/>
                </a:solidFill>
              </a:rPr>
              <a:t>LESSON 3: Comparison with X-ray RT for </a:t>
            </a:r>
            <a:r>
              <a:rPr lang="en-US" sz="3600" dirty="0">
                <a:solidFill>
                  <a:srgbClr val="0070C0"/>
                </a:solidFill>
              </a:rPr>
              <a:t>BEGINNERS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192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3709</TotalTime>
  <Words>436</Words>
  <Application>Microsoft Office PowerPoint</Application>
  <PresentationFormat>Widescreen</PresentationFormat>
  <Paragraphs>60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Times New Roman</vt:lpstr>
      <vt:lpstr>Office Theme</vt:lpstr>
      <vt:lpstr>Hadron Therapy for beginners</vt:lpstr>
      <vt:lpstr>Why should one believe in particle (hadron) therapy?  LESSON 1. Why particles and not photons?</vt:lpstr>
      <vt:lpstr>PowerPoint Presentation</vt:lpstr>
      <vt:lpstr>PowerPoint Presentation</vt:lpstr>
      <vt:lpstr>Classical RT with X-ray photons</vt:lpstr>
      <vt:lpstr>Charged Particles (Protons, C-12 ions)</vt:lpstr>
      <vt:lpstr>PowerPoint Presentation</vt:lpstr>
      <vt:lpstr>PowerPoint Presentation</vt:lpstr>
      <vt:lpstr>Why should one believe in particle (hadron) therapy?  LESSON 3: Comparison with X-ray RT for BEGINNERS</vt:lpstr>
      <vt:lpstr>  Once upon a time there was a little being called Smiley. It was nice and happy, always smiling.          </vt:lpstr>
      <vt:lpstr> One day Smiley got cancer, and all of his yellow tissue was affected.          His eyes and mouth are very sensitive vital organs that should be spared from radiation. </vt:lpstr>
      <vt:lpstr>Smiley’s 3 doctors were discussing what kind of treatment it should receive?</vt:lpstr>
      <vt:lpstr>PowerPoint Presentation</vt:lpstr>
      <vt:lpstr>PowerPoint Presentation</vt:lpstr>
      <vt:lpstr>PowerPoint Presentation</vt:lpstr>
      <vt:lpstr>PowerPoint Presentation</vt:lpstr>
      <vt:lpstr>…and Smiley lived happily everafter…..</vt:lpstr>
      <vt:lpstr>Do you believe in hadron therapy now?  And thank you for the attention          Smiley &amp; Mimoza @PTMC-HITRIplus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and CAPACITIES in the SEE</dc:title>
  <dc:creator>Mimoza</dc:creator>
  <cp:lastModifiedBy>Mimoza Mimoza</cp:lastModifiedBy>
  <cp:revision>132</cp:revision>
  <dcterms:created xsi:type="dcterms:W3CDTF">2019-09-08T15:41:02Z</dcterms:created>
  <dcterms:modified xsi:type="dcterms:W3CDTF">2021-05-18T06:18:29Z</dcterms:modified>
</cp:coreProperties>
</file>