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9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19/05/2021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19/05/2021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19/05/2021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19/05/2021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19/05/2021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19/05/2021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  <a:effectLst/>
              </a:rPr>
              <a:t>Pareto surface approximation and multi-criteria optimization for intensity-modulated radiotherapy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Stipe </a:t>
            </a:r>
            <a:r>
              <a:rPr lang="hr-HR" dirty="0" err="1"/>
              <a:t>pavić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Info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r-HR" dirty="0"/>
              <a:t>Name: Stipe Pavić</a:t>
            </a:r>
          </a:p>
          <a:p>
            <a:r>
              <a:rPr lang="hr-HR" dirty="0"/>
              <a:t>University: UNSA (Sarajevo)</a:t>
            </a:r>
          </a:p>
          <a:p>
            <a:r>
              <a:rPr lang="hr-HR" dirty="0"/>
              <a:t>Status: </a:t>
            </a:r>
            <a:r>
              <a:rPr lang="hr-HR" dirty="0" err="1"/>
              <a:t>Physics</a:t>
            </a:r>
            <a:r>
              <a:rPr lang="hr-HR" dirty="0"/>
              <a:t> </a:t>
            </a:r>
            <a:r>
              <a:rPr lang="hr-HR" dirty="0" err="1"/>
              <a:t>Master’s</a:t>
            </a:r>
            <a:r>
              <a:rPr lang="hr-HR" dirty="0"/>
              <a:t> student</a:t>
            </a:r>
          </a:p>
          <a:p>
            <a:r>
              <a:rPr lang="hr-HR" dirty="0" err="1"/>
              <a:t>Thesis</a:t>
            </a:r>
            <a:r>
              <a:rPr lang="hr-HR" dirty="0"/>
              <a:t>: </a:t>
            </a:r>
            <a:r>
              <a:rPr lang="en-US" dirty="0">
                <a:solidFill>
                  <a:srgbClr val="000000"/>
                </a:solidFill>
                <a:effectLst/>
              </a:rPr>
              <a:t>Pareto surface approximation and </a:t>
            </a:r>
            <a:r>
              <a:rPr lang="hr-HR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multi-criteria optimization for intensity-modulated radiotherapy</a:t>
            </a:r>
            <a:endParaRPr lang="hr-HR" dirty="0">
              <a:solidFill>
                <a:srgbClr val="000000"/>
              </a:solidFill>
              <a:effectLst/>
            </a:endParaRPr>
          </a:p>
          <a:p>
            <a:r>
              <a:rPr lang="hr-HR" dirty="0" err="1">
                <a:solidFill>
                  <a:srgbClr val="000000"/>
                </a:solidFill>
              </a:rPr>
              <a:t>Supervisors</a:t>
            </a:r>
            <a:r>
              <a:rPr lang="hr-HR" dirty="0">
                <a:solidFill>
                  <a:srgbClr val="000000"/>
                </a:solidFill>
              </a:rPr>
              <a:t>: prof. dr. Adnan </a:t>
            </a:r>
            <a:r>
              <a:rPr lang="hr-HR" dirty="0" err="1">
                <a:solidFill>
                  <a:srgbClr val="000000"/>
                </a:solidFill>
              </a:rPr>
              <a:t>Beganović</a:t>
            </a:r>
            <a:r>
              <a:rPr lang="hr-HR" dirty="0">
                <a:solidFill>
                  <a:srgbClr val="000000"/>
                </a:solidFill>
              </a:rPr>
              <a:t> </a:t>
            </a:r>
            <a:r>
              <a:rPr lang="hr-HR" dirty="0" err="1">
                <a:solidFill>
                  <a:srgbClr val="000000"/>
                </a:solidFill>
              </a:rPr>
              <a:t>and</a:t>
            </a:r>
            <a:r>
              <a:rPr lang="hr-HR" dirty="0">
                <a:solidFill>
                  <a:srgbClr val="000000"/>
                </a:solidFill>
              </a:rPr>
              <a:t> </a:t>
            </a:r>
            <a:br>
              <a:rPr lang="hr-HR" dirty="0">
                <a:solidFill>
                  <a:srgbClr val="000000"/>
                </a:solidFill>
              </a:rPr>
            </a:br>
            <a:r>
              <a:rPr lang="hr-HR" dirty="0">
                <a:solidFill>
                  <a:srgbClr val="000000"/>
                </a:solidFill>
              </a:rPr>
              <a:t>dr. </a:t>
            </a:r>
            <a:r>
              <a:rPr lang="hr-HR" dirty="0" err="1">
                <a:solidFill>
                  <a:srgbClr val="000000"/>
                </a:solidFill>
              </a:rPr>
              <a:t>Niklas</a:t>
            </a:r>
            <a:r>
              <a:rPr lang="hr-HR" dirty="0">
                <a:solidFill>
                  <a:srgbClr val="000000"/>
                </a:solidFill>
              </a:rPr>
              <a:t> </a:t>
            </a:r>
            <a:r>
              <a:rPr lang="hr-HR" dirty="0" err="1">
                <a:solidFill>
                  <a:srgbClr val="000000"/>
                </a:solidFill>
              </a:rPr>
              <a:t>Wahl</a:t>
            </a:r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it-IT" dirty="0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305E-E902-4A67-B334-0853F3F7ABBC}" type="datetime1">
              <a:rPr lang="it-IT" smtClean="0"/>
              <a:t>19/05/2021</a:t>
            </a:fld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1026" name="Picture 2" descr="Prirodno-matematički fakultet – Univerzitet u Sarajevu">
            <a:extLst>
              <a:ext uri="{FF2B5EF4-FFF2-40B4-BE49-F238E27FC236}">
                <a16:creationId xmlns:a16="http://schemas.microsoft.com/office/drawing/2014/main" id="{D19337C6-BC7D-47DA-8B3B-30FE08C4F938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26" b="1082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676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Radiation</a:t>
            </a:r>
            <a:r>
              <a:rPr lang="hr-HR" dirty="0"/>
              <a:t> </a:t>
            </a:r>
            <a:r>
              <a:rPr lang="hr-HR" dirty="0" err="1"/>
              <a:t>therapy</a:t>
            </a:r>
            <a:r>
              <a:rPr lang="hr-HR" dirty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hr-HR" dirty="0"/>
              <a:t> </a:t>
            </a:r>
            <a:r>
              <a:rPr lang="hr-HR" dirty="0" err="1"/>
              <a:t>Controlling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killing</a:t>
            </a:r>
            <a:r>
              <a:rPr lang="hr-HR" dirty="0"/>
              <a:t> </a:t>
            </a:r>
            <a:r>
              <a:rPr lang="hr-HR" dirty="0" err="1"/>
              <a:t>cancer</a:t>
            </a:r>
            <a:r>
              <a:rPr lang="hr-HR" dirty="0"/>
              <a:t> </a:t>
            </a:r>
            <a:r>
              <a:rPr lang="hr-HR" dirty="0" err="1"/>
              <a:t>cells</a:t>
            </a:r>
            <a:r>
              <a:rPr lang="hr-HR" dirty="0"/>
              <a:t> </a:t>
            </a:r>
            <a:r>
              <a:rPr lang="hr-HR" dirty="0" err="1"/>
              <a:t>using</a:t>
            </a:r>
            <a:r>
              <a:rPr lang="hr-HR" dirty="0"/>
              <a:t> </a:t>
            </a:r>
            <a:r>
              <a:rPr lang="hr-HR" dirty="0" err="1"/>
              <a:t>ionising</a:t>
            </a:r>
            <a:r>
              <a:rPr lang="hr-HR" dirty="0"/>
              <a:t> </a:t>
            </a:r>
            <a:r>
              <a:rPr lang="hr-HR" dirty="0" err="1"/>
              <a:t>radiation</a:t>
            </a:r>
            <a:r>
              <a:rPr lang="hr-HR" dirty="0"/>
              <a:t> 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hr-HR" dirty="0"/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problem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normal</a:t>
            </a:r>
            <a:r>
              <a:rPr lang="hr-HR" dirty="0"/>
              <a:t> </a:t>
            </a:r>
            <a:r>
              <a:rPr lang="hr-HR" dirty="0" err="1"/>
              <a:t>tissue</a:t>
            </a:r>
            <a:r>
              <a:rPr lang="hr-HR" dirty="0"/>
              <a:t> </a:t>
            </a:r>
            <a:r>
              <a:rPr lang="hr-HR" dirty="0" err="1"/>
              <a:t>doses</a:t>
            </a:r>
            <a:endParaRPr lang="hr-HR" dirty="0"/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hr-HR" dirty="0"/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hr-HR" dirty="0"/>
              <a:t> </a:t>
            </a:r>
            <a:r>
              <a:rPr lang="hr-HR" dirty="0" err="1"/>
              <a:t>Optimisation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therapy</a:t>
            </a:r>
            <a:r>
              <a:rPr lang="hr-HR" dirty="0"/>
              <a:t> </a:t>
            </a:r>
            <a:r>
              <a:rPr lang="hr-HR" dirty="0" err="1"/>
              <a:t>plans</a:t>
            </a:r>
            <a:endParaRPr lang="hr-HR" dirty="0"/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hr-HR" dirty="0"/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hr-HR" dirty="0"/>
              <a:t> </a:t>
            </a:r>
            <a:r>
              <a:rPr lang="hr-HR" dirty="0" err="1"/>
              <a:t>Conflicting</a:t>
            </a:r>
            <a:r>
              <a:rPr lang="hr-HR" dirty="0"/>
              <a:t> </a:t>
            </a:r>
            <a:r>
              <a:rPr lang="hr-HR" dirty="0" err="1"/>
              <a:t>goals</a:t>
            </a:r>
            <a:r>
              <a:rPr lang="hr-HR" dirty="0"/>
              <a:t>/</a:t>
            </a:r>
            <a:r>
              <a:rPr lang="hr-HR" dirty="0" err="1"/>
              <a:t>criterions</a:t>
            </a:r>
            <a:r>
              <a:rPr lang="hr-HR" dirty="0"/>
              <a:t> (</a:t>
            </a:r>
            <a:r>
              <a:rPr lang="hr-HR" dirty="0" err="1"/>
              <a:t>high</a:t>
            </a:r>
            <a:r>
              <a:rPr lang="hr-HR" dirty="0"/>
              <a:t> </a:t>
            </a:r>
            <a:r>
              <a:rPr lang="hr-HR" dirty="0" err="1"/>
              <a:t>enough</a:t>
            </a:r>
            <a:r>
              <a:rPr lang="hr-HR" dirty="0"/>
              <a:t> tumor </a:t>
            </a:r>
            <a:r>
              <a:rPr lang="hr-HR" dirty="0" err="1"/>
              <a:t>dose</a:t>
            </a:r>
            <a:r>
              <a:rPr lang="hr-HR" dirty="0"/>
              <a:t> vs. </a:t>
            </a:r>
            <a:r>
              <a:rPr lang="hr-HR" dirty="0" err="1"/>
              <a:t>low</a:t>
            </a:r>
            <a:r>
              <a:rPr lang="hr-HR" dirty="0"/>
              <a:t> </a:t>
            </a:r>
            <a:r>
              <a:rPr lang="hr-HR" dirty="0" err="1"/>
              <a:t>normal</a:t>
            </a:r>
            <a:r>
              <a:rPr lang="hr-HR" dirty="0"/>
              <a:t> </a:t>
            </a:r>
            <a:r>
              <a:rPr lang="hr-HR" dirty="0" err="1"/>
              <a:t>tissue</a:t>
            </a:r>
            <a:r>
              <a:rPr lang="hr-HR" dirty="0"/>
              <a:t> </a:t>
            </a:r>
            <a:r>
              <a:rPr lang="hr-HR" dirty="0" err="1"/>
              <a:t>dose</a:t>
            </a:r>
            <a:r>
              <a:rPr lang="hr-HR" dirty="0"/>
              <a:t>)</a:t>
            </a:r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19/05/2021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1144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FB65FA4-BC8E-4793-BA1E-CB956F423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Pareto</a:t>
            </a:r>
            <a:r>
              <a:rPr lang="hr-HR" dirty="0"/>
              <a:t> </a:t>
            </a:r>
            <a:r>
              <a:rPr lang="hr-HR" dirty="0" err="1"/>
              <a:t>optimisation</a:t>
            </a:r>
            <a:endParaRPr lang="en-US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A6D1C9C-B82A-4DA3-B1ED-44B6E040E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hr-HR" dirty="0"/>
              <a:t> </a:t>
            </a:r>
            <a:r>
              <a:rPr lang="hr-HR" dirty="0" err="1"/>
              <a:t>Creating</a:t>
            </a:r>
            <a:r>
              <a:rPr lang="hr-HR" dirty="0"/>
              <a:t> a </a:t>
            </a:r>
            <a:r>
              <a:rPr lang="hr-HR" dirty="0" err="1"/>
              <a:t>state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Pareto</a:t>
            </a:r>
            <a:r>
              <a:rPr lang="hr-HR" dirty="0"/>
              <a:t> </a:t>
            </a:r>
            <a:r>
              <a:rPr lang="hr-HR" dirty="0" err="1"/>
              <a:t>optimality</a:t>
            </a:r>
            <a:endParaRPr lang="hr-HR" dirty="0"/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hr-HR" dirty="0"/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hr-HR" dirty="0"/>
              <a:t> </a:t>
            </a:r>
            <a:r>
              <a:rPr lang="hr-HR" dirty="0" err="1"/>
              <a:t>Pareto</a:t>
            </a:r>
            <a:r>
              <a:rPr lang="hr-HR" dirty="0"/>
              <a:t> </a:t>
            </a:r>
            <a:r>
              <a:rPr lang="hr-HR" dirty="0" err="1"/>
              <a:t>optimality</a:t>
            </a:r>
            <a:r>
              <a:rPr lang="hr-HR" dirty="0"/>
              <a:t> </a:t>
            </a:r>
            <a:r>
              <a:rPr lang="en-US" b="0" i="1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is the state at which </a:t>
            </a:r>
            <a:r>
              <a:rPr lang="hr-HR" b="0" i="1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goals</a:t>
            </a:r>
            <a:r>
              <a:rPr lang="hr-HR" b="0" i="1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/</a:t>
            </a:r>
            <a:r>
              <a:rPr lang="hr-HR" b="0" i="1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criterions</a:t>
            </a:r>
            <a:r>
              <a:rPr lang="en-US" b="0" i="1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in a given system are optimized in </a:t>
            </a:r>
            <a:r>
              <a:rPr lang="hr-HR" b="0" i="1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such</a:t>
            </a:r>
            <a:r>
              <a:rPr lang="hr-HR" b="0" i="1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1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 way that one </a:t>
            </a:r>
            <a:r>
              <a:rPr lang="hr-HR" b="0" i="1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goal</a:t>
            </a:r>
            <a:r>
              <a:rPr lang="en-US" b="0" i="1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cannot improve without a second worsening.</a:t>
            </a:r>
            <a:endParaRPr lang="hr-HR" b="0" i="1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hr-HR" i="1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hr-HR" i="1" dirty="0">
                <a:solidFill>
                  <a:srgbClr val="202124"/>
                </a:solidFill>
                <a:latin typeface="arial" panose="020B0604020202020204" pitchFamily="34" charset="0"/>
              </a:rPr>
              <a:t> </a:t>
            </a:r>
            <a:r>
              <a:rPr lang="hr-HR" dirty="0">
                <a:solidFill>
                  <a:srgbClr val="202124"/>
                </a:solidFill>
                <a:latin typeface="arial" panose="020B0604020202020204" pitchFamily="34" charset="0"/>
              </a:rPr>
              <a:t>Set </a:t>
            </a:r>
            <a:r>
              <a:rPr lang="hr-HR" dirty="0" err="1">
                <a:solidFill>
                  <a:srgbClr val="202124"/>
                </a:solidFill>
                <a:latin typeface="arial" panose="020B0604020202020204" pitchFamily="34" charset="0"/>
              </a:rPr>
              <a:t>of</a:t>
            </a:r>
            <a:r>
              <a:rPr lang="hr-HR" dirty="0">
                <a:solidFill>
                  <a:srgbClr val="202124"/>
                </a:solidFill>
                <a:latin typeface="arial" panose="020B0604020202020204" pitchFamily="34" charset="0"/>
              </a:rPr>
              <a:t> </a:t>
            </a:r>
            <a:r>
              <a:rPr lang="hr-HR" dirty="0" err="1">
                <a:solidFill>
                  <a:srgbClr val="202124"/>
                </a:solidFill>
                <a:latin typeface="arial" panose="020B0604020202020204" pitchFamily="34" charset="0"/>
              </a:rPr>
              <a:t>Pareto</a:t>
            </a:r>
            <a:r>
              <a:rPr lang="hr-HR" dirty="0">
                <a:solidFill>
                  <a:srgbClr val="202124"/>
                </a:solidFill>
                <a:latin typeface="arial" panose="020B0604020202020204" pitchFamily="34" charset="0"/>
              </a:rPr>
              <a:t> </a:t>
            </a:r>
            <a:r>
              <a:rPr lang="hr-HR" dirty="0" err="1">
                <a:solidFill>
                  <a:srgbClr val="202124"/>
                </a:solidFill>
                <a:latin typeface="arial" panose="020B0604020202020204" pitchFamily="34" charset="0"/>
              </a:rPr>
              <a:t>optimal</a:t>
            </a:r>
            <a:r>
              <a:rPr lang="hr-HR" dirty="0">
                <a:solidFill>
                  <a:srgbClr val="202124"/>
                </a:solidFill>
                <a:latin typeface="arial" panose="020B0604020202020204" pitchFamily="34" charset="0"/>
              </a:rPr>
              <a:t> </a:t>
            </a:r>
            <a:r>
              <a:rPr lang="hr-HR" dirty="0" err="1">
                <a:solidFill>
                  <a:srgbClr val="202124"/>
                </a:solidFill>
                <a:latin typeface="arial" panose="020B0604020202020204" pitchFamily="34" charset="0"/>
              </a:rPr>
              <a:t>plans</a:t>
            </a:r>
            <a:r>
              <a:rPr lang="hr-HR" dirty="0">
                <a:solidFill>
                  <a:srgbClr val="202124"/>
                </a:solidFill>
                <a:latin typeface="arial" panose="020B0604020202020204" pitchFamily="34" charset="0"/>
              </a:rPr>
              <a:t> </a:t>
            </a:r>
            <a:endParaRPr lang="en-US" i="1" dirty="0"/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FEFE050-06B0-4E72-8B37-3281E029B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19/05/2021</a:t>
            </a:fld>
            <a:endParaRPr lang="it-IT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2A5FFF3C-7C49-4947-8231-D0ABD3EFB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715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AC26C70-4E20-4E1E-B06A-8633E7A88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Goal</a:t>
            </a:r>
            <a:endParaRPr lang="en-US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05A063E-3012-42FC-9FE8-F6C060A1F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hr-HR" dirty="0"/>
              <a:t> </a:t>
            </a:r>
            <a:r>
              <a:rPr lang="hr-HR" dirty="0" err="1"/>
              <a:t>Implementing</a:t>
            </a:r>
            <a:r>
              <a:rPr lang="hr-HR" dirty="0"/>
              <a:t> </a:t>
            </a:r>
            <a:r>
              <a:rPr lang="hr-HR" dirty="0" err="1"/>
              <a:t>Pareto</a:t>
            </a:r>
            <a:r>
              <a:rPr lang="hr-HR" dirty="0"/>
              <a:t> </a:t>
            </a:r>
            <a:r>
              <a:rPr lang="hr-HR" dirty="0" err="1"/>
              <a:t>optimisation</a:t>
            </a:r>
            <a:r>
              <a:rPr lang="hr-HR" dirty="0"/>
              <a:t> </a:t>
            </a:r>
            <a:r>
              <a:rPr lang="hr-HR" dirty="0" err="1"/>
              <a:t>into</a:t>
            </a:r>
            <a:r>
              <a:rPr lang="hr-HR" dirty="0"/>
              <a:t> matRad</a:t>
            </a:r>
          </a:p>
          <a:p>
            <a:pPr marL="0" indent="0">
              <a:buClr>
                <a:srgbClr val="00B0F0"/>
              </a:buClr>
              <a:buNone/>
            </a:pPr>
            <a:endParaRPr lang="en-US" dirty="0"/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3D5A034-A31D-4932-A695-F769946F3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19/05/2021</a:t>
            </a:fld>
            <a:endParaRPr lang="it-IT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4D825483-4B0F-4CAB-830D-D0F764167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A43097CD-05E9-4454-8A5B-35888E4BB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024" y="2416371"/>
            <a:ext cx="4472611" cy="323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619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err="1"/>
              <a:t>Thank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for </a:t>
            </a:r>
            <a:r>
              <a:rPr lang="hr-HR" dirty="0" err="1"/>
              <a:t>your</a:t>
            </a:r>
            <a:r>
              <a:rPr lang="hr-HR" dirty="0"/>
              <a:t> time!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536</TotalTime>
  <Words>160</Words>
  <Application>Microsoft Office PowerPoint</Application>
  <PresentationFormat>Široki zaslon</PresentationFormat>
  <Paragraphs>35</Paragraphs>
  <Slides>6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6</vt:i4>
      </vt:variant>
    </vt:vector>
  </HeadingPairs>
  <TitlesOfParts>
    <vt:vector size="12" baseType="lpstr">
      <vt:lpstr>arial</vt:lpstr>
      <vt:lpstr>arial</vt:lpstr>
      <vt:lpstr>Calibri</vt:lpstr>
      <vt:lpstr>Calibri Light</vt:lpstr>
      <vt:lpstr>Wingdings</vt:lpstr>
      <vt:lpstr>Retrospettivo</vt:lpstr>
      <vt:lpstr>Pareto surface approximation and multi-criteria optimization for intensity-modulated radiotherapy</vt:lpstr>
      <vt:lpstr>Info</vt:lpstr>
      <vt:lpstr>Radiation therapy </vt:lpstr>
      <vt:lpstr>Pareto optimisation</vt:lpstr>
      <vt:lpstr>Goal</vt:lpstr>
      <vt:lpstr>Thank you for your time!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Stipe Pavić</cp:lastModifiedBy>
  <cp:revision>23</cp:revision>
  <dcterms:created xsi:type="dcterms:W3CDTF">2021-02-25T08:52:29Z</dcterms:created>
  <dcterms:modified xsi:type="dcterms:W3CDTF">2021-05-19T20:26:33Z</dcterms:modified>
</cp:coreProperties>
</file>