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9" r:id="rId3"/>
    <p:sldId id="261" r:id="rId4"/>
    <p:sldId id="263" r:id="rId5"/>
    <p:sldId id="265" r:id="rId6"/>
    <p:sldId id="266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6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19/05/2021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19/05/2021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19/05/2021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19/05/2021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19/05/2021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19/05/2021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damir.skrijelj@dkfz-heidelberg.d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mailto:damir.skrijelj@dkfz-heidelberg.de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FLASH EFFECT</a:t>
            </a:r>
            <a:br>
              <a:rPr lang="it-IT" dirty="0"/>
            </a:br>
            <a:r>
              <a:rPr lang="it-IT" dirty="0"/>
              <a:t>Master Thesis Research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Damir škrijelj</a:t>
            </a:r>
          </a:p>
          <a:p>
            <a:r>
              <a:rPr lang="it-IT" dirty="0"/>
              <a:t>Student presentation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it-IT" dirty="0"/>
              <a:t>Introduction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90D0EF-02BE-414E-AF55-A554AB956F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1" r="23740" b="-2"/>
          <a:stretch/>
        </p:blipFill>
        <p:spPr bwMode="auto">
          <a:xfrm>
            <a:off x="1183017" y="1916318"/>
            <a:ext cx="2376058" cy="34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long shot of a building&#10;&#10;Description automatically generated with low confidence">
            <a:extLst>
              <a:ext uri="{FF2B5EF4-FFF2-40B4-BE49-F238E27FC236}">
                <a16:creationId xmlns:a16="http://schemas.microsoft.com/office/drawing/2014/main" id="{793DE2AB-CFFE-44D1-803E-7B93249868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1" r="16025" b="2"/>
          <a:stretch/>
        </p:blipFill>
        <p:spPr>
          <a:xfrm>
            <a:off x="3719942" y="1916318"/>
            <a:ext cx="2376057" cy="3471012"/>
          </a:xfrm>
          <a:prstGeom prst="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351639" y="1845734"/>
            <a:ext cx="4804041" cy="4023360"/>
          </a:xfrm>
        </p:spPr>
        <p:txBody>
          <a:bodyPr>
            <a:normAutofit lnSpcReduction="10000"/>
          </a:bodyPr>
          <a:lstStyle/>
          <a:p>
            <a:r>
              <a:rPr lang="it-IT" dirty="0"/>
              <a:t>Name: Damir Škrijelj</a:t>
            </a:r>
          </a:p>
          <a:p>
            <a:r>
              <a:rPr lang="it-IT" dirty="0"/>
              <a:t>From: Bosnia and Herzegovina, Sarajevo</a:t>
            </a:r>
          </a:p>
          <a:p>
            <a:r>
              <a:rPr lang="it-IT" dirty="0"/>
              <a:t>Affiliation: Master student at UNSA/DKFZ</a:t>
            </a:r>
          </a:p>
          <a:p>
            <a:r>
              <a:rPr lang="it-IT" dirty="0"/>
              <a:t>Currently at DKFZ, Heidelberg</a:t>
            </a:r>
          </a:p>
          <a:p>
            <a:r>
              <a:rPr lang="it-IT" dirty="0"/>
              <a:t>Masters thesis research: FLASH Effect, Radiotherapy</a:t>
            </a:r>
          </a:p>
          <a:p>
            <a:r>
              <a:rPr lang="it-IT" dirty="0"/>
              <a:t>Group: Biomedical Physics in Radiation Oncology (E041)</a:t>
            </a:r>
          </a:p>
          <a:p>
            <a:r>
              <a:rPr lang="it-IT" dirty="0"/>
              <a:t>Supervisors: Prof. Dr. Joao Seco (DKFZ) &amp; Prof. Dr. Adnan Beganović (UNSA)</a:t>
            </a:r>
          </a:p>
          <a:p>
            <a:r>
              <a:rPr lang="it-IT" dirty="0"/>
              <a:t>Email: </a:t>
            </a:r>
            <a:r>
              <a:rPr lang="it-IT" dirty="0">
                <a:hlinkClick r:id="rId4"/>
              </a:rPr>
              <a:t>damir.skrijelj@dkfz-heidelberg.de</a:t>
            </a: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E75142D-BD89-47A5-90E8-E8D194688716}" type="datetime1">
              <a:rPr lang="it-IT" smtClean="0"/>
              <a:pPr>
                <a:spcAft>
                  <a:spcPts val="600"/>
                </a:spcAft>
              </a:pPr>
              <a:t>19/05/2021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7A0FA2E-2223-4FE8-9E15-7906F6757A08}" type="slidenum">
              <a:rPr lang="it-IT" smtClean="0"/>
              <a:pPr>
                <a:spcAft>
                  <a:spcPts val="600"/>
                </a:spcAft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144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6C0CC-5178-4B66-B019-077099E4F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FLASH EFFECT AND RADIOTHERAPY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F86B6D-15F8-4FC9-949F-4DFF27AF4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7" y="1737360"/>
            <a:ext cx="4578286" cy="396021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D42AE-151C-4687-AEC3-29B79B9ED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9733" y="1845734"/>
            <a:ext cx="6515947" cy="402336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FLASH effect is a phenomenon where the ultra-high dose rate radiation (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&gt;40 </a:t>
            </a:r>
            <a:r>
              <a:rPr lang="en-US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Gy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/s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reduces the normal tissue toxicities commonly associated with conventional radiotherapy, while still maintaining local tumor control. </a:t>
            </a:r>
          </a:p>
          <a:p>
            <a:pPr algn="just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FLASH effect was originally reported as far as 1960-1970. It has demonstrating potential as a key tool in the future of clinical radiotherapy. </a:t>
            </a:r>
          </a:p>
          <a:p>
            <a:pPr algn="just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Whole new understanding of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dose-rate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C0187-1FC1-4D50-BCBB-73F800C0F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F5F5B08-F7E1-47E3-AC3C-9CB5582ACB44}" type="datetime1">
              <a:rPr lang="it-IT" smtClean="0"/>
              <a:pPr>
                <a:spcAft>
                  <a:spcPts val="600"/>
                </a:spcAft>
              </a:pPr>
              <a:t>19/05/2021</a:t>
            </a:fld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1A7A3-C7D2-44B8-B1E5-DE0A7D4D0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7A0FA2E-2223-4FE8-9E15-7906F6757A08}" type="slidenum">
              <a:rPr lang="it-IT" smtClean="0"/>
              <a:pPr>
                <a:spcAft>
                  <a:spcPts val="600"/>
                </a:spcAft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894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0B5FA-D297-4E0D-9903-E4A795BE0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going on during FLASH irradiation?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EB1EA-3A91-45B4-AFA2-7B37686A5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We still don’t know the exact biochemical mechanisms that result in the FLASH effect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</a:rPr>
              <a:t>In terms of FLASH, the oxygen depletion hypothesis suggests that the ultra-high dose rate modulates the immediate radiochemical events that occur in the irradiated tissue. 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</a:rPr>
              <a:t>In this short exposure time frame, local oxygen is depleted faster than reoxygenation can occur, leading to a transient state of radiation-induced hypoxia, and therefore </a:t>
            </a:r>
            <a:r>
              <a:rPr lang="en-US" sz="1800" b="0" i="0" u="none" strike="noStrike" baseline="0" dirty="0" err="1">
                <a:solidFill>
                  <a:srgbClr val="000000"/>
                </a:solidFill>
              </a:rPr>
              <a:t>radioresistance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 and protection of the normal tissues to the FLASH irradiation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C021D-0486-4ADE-BC1E-6B3F8844B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19/05/2021</a:t>
            </a:fld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269131-6B6D-445A-B95B-728004882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6D24391-7999-4680-A357-E09FB0F7B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128" y="3496179"/>
            <a:ext cx="7010278" cy="272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175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31056-E709-403F-8572-E39563CF6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I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621FC-A29D-4597-A4F3-740C92F73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B19FD-1426-4CAF-A266-1261C3665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19/05/2021</a:t>
            </a:fld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696816-A3F1-4E77-A3CE-A984AEEF6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2050" name="Picture 2" descr="Developing matRad, an Open-Source Dose Calculation and Optimization Toolkit  for Radiation Therapy Planning - MATLAB &amp; Simulink">
            <a:extLst>
              <a:ext uri="{FF2B5EF4-FFF2-40B4-BE49-F238E27FC236}">
                <a16:creationId xmlns:a16="http://schemas.microsoft.com/office/drawing/2014/main" id="{60BF74A7-3FDF-4C49-98ED-8E24E1B4E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729740"/>
            <a:ext cx="5668847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thWorks MATLAB - Vision Libraries - ximea support">
            <a:extLst>
              <a:ext uri="{FF2B5EF4-FFF2-40B4-BE49-F238E27FC236}">
                <a16:creationId xmlns:a16="http://schemas.microsoft.com/office/drawing/2014/main" id="{3E6B07EC-A7C7-4666-8706-B17B134B1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975" y="1737360"/>
            <a:ext cx="54483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69A56A-5D37-4EFA-9B93-4236CDA4450A}"/>
              </a:ext>
            </a:extLst>
          </p:cNvPr>
          <p:cNvSpPr txBox="1"/>
          <p:nvPr/>
        </p:nvSpPr>
        <p:spPr>
          <a:xfrm>
            <a:off x="312861" y="5309235"/>
            <a:ext cx="6241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good radiotherapy treatment plan takes time and experience…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A6A8E8-AA91-4A12-ADA1-F2ACDB2A2DD9}"/>
              </a:ext>
            </a:extLst>
          </p:cNvPr>
          <p:cNvSpPr txBox="1"/>
          <p:nvPr/>
        </p:nvSpPr>
        <p:spPr>
          <a:xfrm>
            <a:off x="7228017" y="5329952"/>
            <a:ext cx="3947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…and research in it takes a bit of coding</a:t>
            </a:r>
          </a:p>
        </p:txBody>
      </p:sp>
    </p:spTree>
    <p:extLst>
      <p:ext uri="{BB962C8B-B14F-4D97-AF65-F5344CB8AC3E}">
        <p14:creationId xmlns:p14="http://schemas.microsoft.com/office/powerpoint/2010/main" val="3582995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D5B5C-7BF6-419F-8DCD-21AB61582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dirty="0"/>
          </a:p>
          <a:p>
            <a:pPr algn="ctr"/>
            <a:endParaRPr lang="en-US" sz="3200" dirty="0"/>
          </a:p>
          <a:p>
            <a:pPr algn="ctr"/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THANK YOU FOR YOUR ATTENTION!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endParaRPr lang="en-US" sz="2000" dirty="0"/>
          </a:p>
          <a:p>
            <a:r>
              <a:rPr lang="en-US" sz="2000" dirty="0"/>
              <a:t>Contact: </a:t>
            </a:r>
            <a:r>
              <a:rPr lang="en-US" sz="2000" dirty="0">
                <a:hlinkClick r:id="rId2"/>
              </a:rPr>
              <a:t>damir.skrijelj@dkfz-heidelberg.de</a:t>
            </a:r>
            <a:endParaRPr lang="en-US" sz="2000" dirty="0"/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15400-1BFA-4B4D-9785-25332CF3E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19/05/2021</a:t>
            </a:fld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5730C-DDA3-4B7E-905D-40A369E7F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5CE9EC9-BB51-4C26-9F8E-16D40E40AC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" y="145722"/>
            <a:ext cx="2587625" cy="1455540"/>
          </a:xfrm>
          <a:prstGeom prst="rect">
            <a:avLst/>
          </a:prstGeom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24C52D08-94E3-4700-A9FA-33C23C9D6E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423" y="187158"/>
            <a:ext cx="1414104" cy="141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91386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686</TotalTime>
  <Words>290</Words>
  <Application>Microsoft Office PowerPoint</Application>
  <PresentationFormat>Widescreen</PresentationFormat>
  <Paragraphs>42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Retrospettivo</vt:lpstr>
      <vt:lpstr>FLASH EFFECT Master Thesis Research</vt:lpstr>
      <vt:lpstr>Introduction</vt:lpstr>
      <vt:lpstr>FLASH EFFECT AND RADIOTHERAPY</vt:lpstr>
      <vt:lpstr>What is going on during FLASH irradiation?</vt:lpstr>
      <vt:lpstr>Things I learned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Damir Skrijelj</cp:lastModifiedBy>
  <cp:revision>39</cp:revision>
  <dcterms:created xsi:type="dcterms:W3CDTF">2021-02-25T08:52:29Z</dcterms:created>
  <dcterms:modified xsi:type="dcterms:W3CDTF">2021-05-19T17:30:44Z</dcterms:modified>
</cp:coreProperties>
</file>