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74" r:id="rId3"/>
    <p:sldId id="267" r:id="rId4"/>
    <p:sldId id="262" r:id="rId5"/>
    <p:sldId id="272" r:id="rId6"/>
    <p:sldId id="258" r:id="rId7"/>
    <p:sldId id="260" r:id="rId8"/>
    <p:sldId id="261" r:id="rId9"/>
    <p:sldId id="263" r:id="rId10"/>
    <p:sldId id="273" r:id="rId11"/>
    <p:sldId id="257" r:id="rId12"/>
    <p:sldId id="269" r:id="rId13"/>
    <p:sldId id="275" r:id="rId14"/>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20" autoAdjust="0"/>
    <p:restoredTop sz="94712" autoAdjust="0"/>
  </p:normalViewPr>
  <p:slideViewPr>
    <p:cSldViewPr snapToGrid="0">
      <p:cViewPr varScale="1">
        <p:scale>
          <a:sx n="83" d="100"/>
          <a:sy n="83" d="100"/>
        </p:scale>
        <p:origin x="715" y="-48"/>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taiwu\Downloads\&#933;&#928;&#927;&#923;&#927;&#915;&#921;&#931;&#924;&#927;&#921;%20Tasos%20Water%2018F%20Slice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taiwu\Downloads\&#933;&#928;&#927;&#923;&#927;&#915;&#921;&#931;&#924;&#927;&#921;%20Tasos%20Water%2018F%20Slice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baseline="30000" dirty="0">
                <a:solidFill>
                  <a:schemeClr val="tx1"/>
                </a:solidFill>
                <a:effectLst>
                  <a:outerShdw blurRad="38100" dist="38100" dir="2700000" algn="tl">
                    <a:srgbClr val="000000">
                      <a:alpha val="43137"/>
                    </a:srgbClr>
                  </a:outerShdw>
                </a:effectLst>
              </a:rPr>
              <a:t>18</a:t>
            </a:r>
            <a:r>
              <a:rPr lang="en-US" sz="2000" b="1" baseline="0" dirty="0">
                <a:solidFill>
                  <a:schemeClr val="tx1"/>
                </a:solidFill>
                <a:effectLst>
                  <a:outerShdw blurRad="38100" dist="38100" dir="2700000" algn="tl">
                    <a:srgbClr val="000000">
                      <a:alpha val="43137"/>
                    </a:srgbClr>
                  </a:outerShdw>
                </a:effectLst>
              </a:rPr>
              <a:t>F </a:t>
            </a:r>
            <a:r>
              <a:rPr lang="en-US" sz="2000" b="1" baseline="30000" dirty="0">
                <a:solidFill>
                  <a:schemeClr val="tx1"/>
                </a:solidFill>
                <a:effectLst>
                  <a:outerShdw blurRad="38100" dist="38100" dir="2700000" algn="tl">
                    <a:srgbClr val="000000">
                      <a:alpha val="43137"/>
                    </a:srgbClr>
                  </a:outerShdw>
                </a:effectLst>
              </a:rPr>
              <a:t> </a:t>
            </a:r>
            <a:r>
              <a:rPr lang="en-US" sz="2000" b="1" dirty="0">
                <a:solidFill>
                  <a:schemeClr val="tx1"/>
                </a:solidFill>
                <a:effectLst>
                  <a:outerShdw blurRad="38100" dist="38100" dir="2700000" algn="tl">
                    <a:srgbClr val="000000">
                      <a:alpha val="43137"/>
                    </a:srgbClr>
                  </a:outerShdw>
                </a:effectLst>
              </a:rPr>
              <a:t>Saturation</a:t>
            </a:r>
            <a:r>
              <a:rPr lang="en-US" sz="2000" b="1" baseline="0" dirty="0">
                <a:solidFill>
                  <a:schemeClr val="tx1"/>
                </a:solidFill>
                <a:effectLst>
                  <a:outerShdw blurRad="38100" dist="38100" dir="2700000" algn="tl">
                    <a:srgbClr val="000000">
                      <a:alpha val="43137"/>
                    </a:srgbClr>
                  </a:outerShdw>
                </a:effectLst>
              </a:rPr>
              <a:t> Activity for 1</a:t>
            </a:r>
            <a:r>
              <a:rPr lang="el-GR" sz="2000" b="1" baseline="0" dirty="0">
                <a:solidFill>
                  <a:schemeClr val="tx1"/>
                </a:solidFill>
                <a:effectLst>
                  <a:outerShdw blurRad="38100" dist="38100" dir="2700000" algn="tl">
                    <a:srgbClr val="000000">
                      <a:alpha val="43137"/>
                    </a:srgbClr>
                  </a:outerShdw>
                </a:effectLst>
              </a:rPr>
              <a:t> μΑ</a:t>
            </a:r>
            <a:r>
              <a:rPr lang="en-US" sz="2000" b="1" baseline="0" dirty="0">
                <a:solidFill>
                  <a:schemeClr val="tx1"/>
                </a:solidFill>
                <a:effectLst>
                  <a:outerShdw blurRad="38100" dist="38100" dir="2700000" algn="tl">
                    <a:srgbClr val="000000">
                      <a:alpha val="43137"/>
                    </a:srgbClr>
                  </a:outerShdw>
                </a:effectLst>
              </a:rPr>
              <a:t> </a:t>
            </a:r>
            <a:endParaRPr lang="en-US" sz="2000" b="1" dirty="0">
              <a:solidFill>
                <a:schemeClr val="tx1"/>
              </a:solidFill>
              <a:effectLst>
                <a:outerShdw blurRad="38100" dist="38100" dir="2700000" algn="tl">
                  <a:srgbClr val="000000">
                    <a:alpha val="43137"/>
                  </a:srgbClr>
                </a:outerShdw>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manualLayout>
          <c:layoutTarget val="inner"/>
          <c:xMode val="edge"/>
          <c:yMode val="edge"/>
          <c:x val="9.1273411674570315E-2"/>
          <c:y val="0.1453579736333257"/>
          <c:w val="0.87018166087859161"/>
          <c:h val="0.74652878465358763"/>
        </c:manualLayout>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'[ΥΠΟΛΟΓΙΣΜΟΙ Tasos Water 18F Slices.xlsx] Thin slices &amp; 15MeV'!$L$71:$L$83</c:f>
              <c:numCache>
                <c:formatCode>General</c:formatCode>
                <c:ptCount val="13"/>
                <c:pt idx="0">
                  <c:v>3</c:v>
                </c:pt>
                <c:pt idx="1">
                  <c:v>4</c:v>
                </c:pt>
                <c:pt idx="2">
                  <c:v>5</c:v>
                </c:pt>
                <c:pt idx="3">
                  <c:v>6</c:v>
                </c:pt>
                <c:pt idx="4">
                  <c:v>7</c:v>
                </c:pt>
                <c:pt idx="5">
                  <c:v>8</c:v>
                </c:pt>
                <c:pt idx="6">
                  <c:v>9</c:v>
                </c:pt>
                <c:pt idx="7">
                  <c:v>10</c:v>
                </c:pt>
                <c:pt idx="8">
                  <c:v>11</c:v>
                </c:pt>
                <c:pt idx="9">
                  <c:v>12</c:v>
                </c:pt>
                <c:pt idx="10">
                  <c:v>13</c:v>
                </c:pt>
                <c:pt idx="11">
                  <c:v>14</c:v>
                </c:pt>
                <c:pt idx="12">
                  <c:v>15</c:v>
                </c:pt>
              </c:numCache>
            </c:numRef>
          </c:xVal>
          <c:yVal>
            <c:numRef>
              <c:f>'[ΥΠΟΛΟΓΙΣΜΟΙ Tasos Water 18F Slices.xlsx] Thin slices &amp; 15MeV'!$M$71:$M$83</c:f>
              <c:numCache>
                <c:formatCode>General</c:formatCode>
                <c:ptCount val="13"/>
                <c:pt idx="0">
                  <c:v>0.05</c:v>
                </c:pt>
                <c:pt idx="1">
                  <c:v>0.28000000000000003</c:v>
                </c:pt>
                <c:pt idx="2">
                  <c:v>0.93</c:v>
                </c:pt>
                <c:pt idx="3">
                  <c:v>1.92</c:v>
                </c:pt>
                <c:pt idx="4">
                  <c:v>2.71</c:v>
                </c:pt>
                <c:pt idx="5">
                  <c:v>3.64</c:v>
                </c:pt>
                <c:pt idx="6">
                  <c:v>4.59</c:v>
                </c:pt>
                <c:pt idx="7">
                  <c:v>5.22</c:v>
                </c:pt>
                <c:pt idx="8">
                  <c:v>6.09</c:v>
                </c:pt>
                <c:pt idx="9">
                  <c:v>6.64</c:v>
                </c:pt>
                <c:pt idx="10">
                  <c:v>7.25</c:v>
                </c:pt>
                <c:pt idx="11">
                  <c:v>7.81</c:v>
                </c:pt>
                <c:pt idx="12">
                  <c:v>8.2399999999999984</c:v>
                </c:pt>
              </c:numCache>
            </c:numRef>
          </c:yVal>
          <c:smooth val="0"/>
          <c:extLst>
            <c:ext xmlns:c16="http://schemas.microsoft.com/office/drawing/2014/chart" uri="{C3380CC4-5D6E-409C-BE32-E72D297353CC}">
              <c16:uniqueId val="{00000000-B42B-4006-8B64-7B1759D3B42C}"/>
            </c:ext>
          </c:extLst>
        </c:ser>
        <c:dLbls>
          <c:showLegendKey val="0"/>
          <c:showVal val="0"/>
          <c:showCatName val="0"/>
          <c:showSerName val="0"/>
          <c:showPercent val="0"/>
          <c:showBubbleSize val="0"/>
        </c:dLbls>
        <c:axId val="-1574732064"/>
        <c:axId val="-1574728944"/>
      </c:scatterChart>
      <c:valAx>
        <c:axId val="-157473206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Beam energy [MeV]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574728944"/>
        <c:crosses val="autoZero"/>
        <c:crossBetween val="midCat"/>
      </c:valAx>
      <c:valAx>
        <c:axId val="-15747289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Saturation</a:t>
                </a:r>
                <a:r>
                  <a:rPr lang="en-US" baseline="0"/>
                  <a:t> activity [GBq]</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574732064"/>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a:solidFill>
                  <a:schemeClr val="tx1"/>
                </a:solidFill>
                <a:effectLst>
                  <a:outerShdw blurRad="38100" dist="38100" dir="2700000" algn="tl">
                    <a:srgbClr val="000000">
                      <a:alpha val="43137"/>
                    </a:srgbClr>
                  </a:outerShdw>
                </a:effectLst>
              </a:rPr>
              <a:t>Number</a:t>
            </a:r>
            <a:r>
              <a:rPr lang="en-US" sz="2000" b="1" baseline="0" dirty="0">
                <a:solidFill>
                  <a:schemeClr val="tx1"/>
                </a:solidFill>
                <a:effectLst>
                  <a:outerShdw blurRad="38100" dist="38100" dir="2700000" algn="tl">
                    <a:srgbClr val="000000">
                      <a:alpha val="43137"/>
                    </a:srgbClr>
                  </a:outerShdw>
                </a:effectLst>
              </a:rPr>
              <a:t> of PET doses for 1 </a:t>
            </a:r>
            <a:r>
              <a:rPr lang="el-GR" sz="2000" b="1" baseline="0" dirty="0">
                <a:solidFill>
                  <a:schemeClr val="tx1"/>
                </a:solidFill>
                <a:effectLst>
                  <a:outerShdw blurRad="38100" dist="38100" dir="2700000" algn="tl">
                    <a:srgbClr val="000000">
                      <a:alpha val="43137"/>
                    </a:srgbClr>
                  </a:outerShdw>
                </a:effectLst>
              </a:rPr>
              <a:t>μΑ</a:t>
            </a:r>
            <a:endParaRPr lang="en-US" sz="2000" b="1" dirty="0">
              <a:solidFill>
                <a:schemeClr val="tx1"/>
              </a:solidFill>
              <a:effectLst>
                <a:outerShdw blurRad="38100" dist="38100" dir="2700000" algn="tl">
                  <a:srgbClr val="000000">
                    <a:alpha val="43137"/>
                  </a:srgbClr>
                </a:outerShdw>
              </a:effectLst>
            </a:endParaRPr>
          </a:p>
        </c:rich>
      </c:tx>
      <c:layout>
        <c:manualLayout>
          <c:xMode val="edge"/>
          <c:yMode val="edge"/>
          <c:x val="0.26270962289783401"/>
          <c:y val="4.4328871359011496E-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l-GR"/>
        </a:p>
      </c:txPr>
    </c:title>
    <c:autoTitleDeleted val="0"/>
    <c:plotArea>
      <c:layout>
        <c:manualLayout>
          <c:layoutTarget val="inner"/>
          <c:xMode val="edge"/>
          <c:yMode val="edge"/>
          <c:x val="0.135207843882275"/>
          <c:y val="0.14548755169269401"/>
          <c:w val="0.83164758788553372"/>
          <c:h val="0.74815090115472915"/>
        </c:manualLayout>
      </c:layout>
      <c:scatterChart>
        <c:scatterStyle val="lineMarker"/>
        <c:varyColors val="0"/>
        <c:ser>
          <c:idx val="0"/>
          <c:order val="0"/>
          <c:tx>
            <c:strRef>
              <c:f>'[ΥΠΟΛΟΓΙΣΜΟΙ Tasos Water 18F Slices.xlsx] Thin slices &amp; 15MeV'!$N$70</c:f>
              <c:strCache>
                <c:ptCount val="1"/>
                <c:pt idx="0">
                  <c:v>PET doses</c:v>
                </c:pt>
              </c:strCache>
            </c:strRef>
          </c:tx>
          <c:spPr>
            <a:ln w="19050" cap="rnd">
              <a:noFill/>
              <a:round/>
            </a:ln>
            <a:effectLst/>
          </c:spPr>
          <c:marker>
            <c:symbol val="circle"/>
            <c:size val="5"/>
            <c:spPr>
              <a:solidFill>
                <a:schemeClr val="accent1"/>
              </a:solidFill>
              <a:ln w="9525">
                <a:solidFill>
                  <a:schemeClr val="accent1"/>
                </a:solidFill>
              </a:ln>
              <a:effectLst/>
            </c:spPr>
          </c:marker>
          <c:xVal>
            <c:numRef>
              <c:f>'[ΥΠΟΛΟΓΙΣΜΟΙ Tasos Water 18F Slices.xlsx] Thin slices &amp; 15MeV'!$L$71:$L$83</c:f>
              <c:numCache>
                <c:formatCode>General</c:formatCode>
                <c:ptCount val="13"/>
                <c:pt idx="0">
                  <c:v>3</c:v>
                </c:pt>
                <c:pt idx="1">
                  <c:v>4</c:v>
                </c:pt>
                <c:pt idx="2">
                  <c:v>5</c:v>
                </c:pt>
                <c:pt idx="3">
                  <c:v>6</c:v>
                </c:pt>
                <c:pt idx="4">
                  <c:v>7</c:v>
                </c:pt>
                <c:pt idx="5">
                  <c:v>8</c:v>
                </c:pt>
                <c:pt idx="6">
                  <c:v>9</c:v>
                </c:pt>
                <c:pt idx="7">
                  <c:v>10</c:v>
                </c:pt>
                <c:pt idx="8">
                  <c:v>11</c:v>
                </c:pt>
                <c:pt idx="9">
                  <c:v>12</c:v>
                </c:pt>
                <c:pt idx="10">
                  <c:v>13</c:v>
                </c:pt>
                <c:pt idx="11">
                  <c:v>14</c:v>
                </c:pt>
                <c:pt idx="12">
                  <c:v>15</c:v>
                </c:pt>
              </c:numCache>
            </c:numRef>
          </c:xVal>
          <c:yVal>
            <c:numRef>
              <c:f>'[ΥΠΟΛΟΓΙΣΜΟΙ Tasos Water 18F Slices.xlsx] Thin slices &amp; 15MeV'!$N$71:$N$83</c:f>
              <c:numCache>
                <c:formatCode>0.0</c:formatCode>
                <c:ptCount val="13"/>
                <c:pt idx="0">
                  <c:v>0.135135135135135</c:v>
                </c:pt>
                <c:pt idx="1">
                  <c:v>0.75675675675675702</c:v>
                </c:pt>
                <c:pt idx="2">
                  <c:v>2.513513513513514</c:v>
                </c:pt>
                <c:pt idx="3">
                  <c:v>5.1891891891891904</c:v>
                </c:pt>
                <c:pt idx="4">
                  <c:v>7.3243243243243246</c:v>
                </c:pt>
                <c:pt idx="5">
                  <c:v>9.8378378378378404</c:v>
                </c:pt>
                <c:pt idx="6">
                  <c:v>12.405405405405411</c:v>
                </c:pt>
                <c:pt idx="7">
                  <c:v>14.108108108108111</c:v>
                </c:pt>
                <c:pt idx="8">
                  <c:v>16.45945945945946</c:v>
                </c:pt>
                <c:pt idx="9">
                  <c:v>17.945945945945919</c:v>
                </c:pt>
                <c:pt idx="10">
                  <c:v>19.5945945945946</c:v>
                </c:pt>
                <c:pt idx="11">
                  <c:v>21.108108108108109</c:v>
                </c:pt>
                <c:pt idx="12">
                  <c:v>22.27027027027027</c:v>
                </c:pt>
              </c:numCache>
            </c:numRef>
          </c:yVal>
          <c:smooth val="0"/>
          <c:extLst>
            <c:ext xmlns:c16="http://schemas.microsoft.com/office/drawing/2014/chart" uri="{C3380CC4-5D6E-409C-BE32-E72D297353CC}">
              <c16:uniqueId val="{00000000-C55E-44D0-AEB5-DBAACE28C72C}"/>
            </c:ext>
          </c:extLst>
        </c:ser>
        <c:dLbls>
          <c:showLegendKey val="0"/>
          <c:showVal val="0"/>
          <c:showCatName val="0"/>
          <c:showSerName val="0"/>
          <c:showPercent val="0"/>
          <c:showBubbleSize val="0"/>
        </c:dLbls>
        <c:axId val="-1574938368"/>
        <c:axId val="-1574935664"/>
      </c:scatterChart>
      <c:valAx>
        <c:axId val="-157493836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Beam energy [MeV]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574935664"/>
        <c:crosses val="autoZero"/>
        <c:crossBetween val="midCat"/>
      </c:valAx>
      <c:valAx>
        <c:axId val="-15749356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a:t>
                </a:r>
                <a:r>
                  <a:rPr lang="en-US" baseline="0"/>
                  <a:t> of PET doses</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l-GR"/>
            </a:p>
          </c:txPr>
        </c:title>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l-GR"/>
          </a:p>
        </c:txPr>
        <c:crossAx val="-1574938368"/>
        <c:crosses val="autoZero"/>
        <c:crossBetween val="midCat"/>
        <c:minorUnit val="1"/>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23EC19-2F87-D740-AAB1-74EE1F56E8D5}" type="datetimeFigureOut">
              <a:rPr lang="en-US" smtClean="0"/>
              <a:t>5/20/2021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0566BD-A3E6-DA48-B1B2-E9EE6CD21DB4}" type="slidenum">
              <a:rPr lang="en-US" smtClean="0"/>
              <a:t>‹#›</a:t>
            </a:fld>
            <a:endParaRPr lang="en-US"/>
          </a:p>
        </p:txBody>
      </p:sp>
    </p:spTree>
    <p:extLst>
      <p:ext uri="{BB962C8B-B14F-4D97-AF65-F5344CB8AC3E}">
        <p14:creationId xmlns:p14="http://schemas.microsoft.com/office/powerpoint/2010/main" val="131108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6C33B3-4D68-4CFA-BDC2-5B2466B90D1E}"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3347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0566BD-A3E6-DA48-B1B2-E9EE6CD21DB4}" type="slidenum">
              <a:rPr lang="en-US" smtClean="0"/>
              <a:t>3</a:t>
            </a:fld>
            <a:endParaRPr lang="en-US"/>
          </a:p>
        </p:txBody>
      </p:sp>
    </p:spTree>
    <p:extLst>
      <p:ext uri="{BB962C8B-B14F-4D97-AF65-F5344CB8AC3E}">
        <p14:creationId xmlns:p14="http://schemas.microsoft.com/office/powerpoint/2010/main" val="230405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0566BD-A3E6-DA48-B1B2-E9EE6CD21DB4}" type="slidenum">
              <a:rPr lang="en-US" smtClean="0"/>
              <a:t>9</a:t>
            </a:fld>
            <a:endParaRPr lang="en-US"/>
          </a:p>
        </p:txBody>
      </p:sp>
    </p:spTree>
    <p:extLst>
      <p:ext uri="{BB962C8B-B14F-4D97-AF65-F5344CB8AC3E}">
        <p14:creationId xmlns:p14="http://schemas.microsoft.com/office/powerpoint/2010/main" val="1459881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l-GR"/>
          </a:p>
        </p:txBody>
      </p:sp>
      <p:sp>
        <p:nvSpPr>
          <p:cNvPr id="4" name="Date Placeholder 3"/>
          <p:cNvSpPr>
            <a:spLocks noGrp="1"/>
          </p:cNvSpPr>
          <p:nvPr>
            <p:ph type="dt" sz="half" idx="10"/>
          </p:nvPr>
        </p:nvSpPr>
        <p:spPr/>
        <p:txBody>
          <a:bodyPr/>
          <a:lstStyle/>
          <a:p>
            <a:fld id="{68CB79AB-7DB3-4A47-8F30-D411955F0FB2}" type="datetimeFigureOut">
              <a:rPr lang="el-GR" smtClean="0"/>
              <a:t>20/5/2021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247F7C1-3910-45DD-9D6A-E461940088A4}" type="slidenum">
              <a:rPr lang="el-GR" smtClean="0"/>
              <a:t>‹#›</a:t>
            </a:fld>
            <a:endParaRPr lang="el-GR"/>
          </a:p>
        </p:txBody>
      </p:sp>
    </p:spTree>
    <p:extLst>
      <p:ext uri="{BB962C8B-B14F-4D97-AF65-F5344CB8AC3E}">
        <p14:creationId xmlns:p14="http://schemas.microsoft.com/office/powerpoint/2010/main" val="782706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68CB79AB-7DB3-4A47-8F30-D411955F0FB2}" type="datetimeFigureOut">
              <a:rPr lang="el-GR" smtClean="0"/>
              <a:t>20/5/2021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247F7C1-3910-45DD-9D6A-E461940088A4}" type="slidenum">
              <a:rPr lang="el-GR" smtClean="0"/>
              <a:t>‹#›</a:t>
            </a:fld>
            <a:endParaRPr lang="el-GR"/>
          </a:p>
        </p:txBody>
      </p:sp>
    </p:spTree>
    <p:extLst>
      <p:ext uri="{BB962C8B-B14F-4D97-AF65-F5344CB8AC3E}">
        <p14:creationId xmlns:p14="http://schemas.microsoft.com/office/powerpoint/2010/main" val="25627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68CB79AB-7DB3-4A47-8F30-D411955F0FB2}" type="datetimeFigureOut">
              <a:rPr lang="el-GR" smtClean="0"/>
              <a:t>20/5/2021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247F7C1-3910-45DD-9D6A-E461940088A4}" type="slidenum">
              <a:rPr lang="el-GR" smtClean="0"/>
              <a:t>‹#›</a:t>
            </a:fld>
            <a:endParaRPr lang="el-GR"/>
          </a:p>
        </p:txBody>
      </p:sp>
    </p:spTree>
    <p:extLst>
      <p:ext uri="{BB962C8B-B14F-4D97-AF65-F5344CB8AC3E}">
        <p14:creationId xmlns:p14="http://schemas.microsoft.com/office/powerpoint/2010/main" val="327880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541538" y="4455620"/>
            <a:ext cx="11073408"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dirty="0"/>
              <a:t>AUTHOR NAME</a:t>
            </a:r>
            <a:endParaRPr lang="en-US" dirty="0"/>
          </a:p>
        </p:txBody>
      </p: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BE1BC7D-DDBF-4ECD-9465-702FF7643EEF}" type="datetime1">
              <a:rPr lang="it-IT" smtClean="0"/>
              <a:t>20/05/2021</a:t>
            </a:fld>
            <a:endParaRPr lang="it-IT" dirty="0"/>
          </a:p>
        </p:txBody>
      </p:sp>
      <p:sp>
        <p:nvSpPr>
          <p:cNvPr id="21"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Immagin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cxnSp>
        <p:nvCxnSpPr>
          <p:cNvPr id="30" name="Straight Connector 9"/>
          <p:cNvCxnSpPr/>
          <p:nvPr userDrawn="1"/>
        </p:nvCxnSpPr>
        <p:spPr>
          <a:xfrm>
            <a:off x="1193532" y="439227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5803" y="5650938"/>
            <a:ext cx="5042417" cy="586217"/>
          </a:xfrm>
          <a:prstGeom prst="rect">
            <a:avLst/>
          </a:prstGeom>
        </p:spPr>
      </p:pic>
    </p:spTree>
    <p:extLst>
      <p:ext uri="{BB962C8B-B14F-4D97-AF65-F5344CB8AC3E}">
        <p14:creationId xmlns:p14="http://schemas.microsoft.com/office/powerpoint/2010/main" val="1944713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539" y="286603"/>
            <a:ext cx="11073408" cy="1450757"/>
          </a:xfrm>
        </p:spPr>
        <p:txBody>
          <a:bodyPr anchor="ctr">
            <a:norm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fld id="{C2493A9E-C768-4E41-B3A1-AD51A73D1C5A}" type="datetime1">
              <a:rPr lang="it-IT" smtClean="0"/>
              <a:t>20/05/2021</a:t>
            </a:fld>
            <a:endParaRPr lang="it-IT"/>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1886576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7" y="286603"/>
            <a:ext cx="11073409" cy="1450757"/>
          </a:xfrm>
        </p:spPr>
        <p:txBody>
          <a:bodyPr anchor="ctr">
            <a:normAutofit/>
          </a:bodyPr>
          <a:lstStyle>
            <a:lvl1pPr algn="l" defTabSz="914400" rtl="0" eaLnBrk="1" latinLnBrk="0" hangingPunct="1">
              <a:lnSpc>
                <a:spcPct val="85000"/>
              </a:lnSpc>
              <a:spcBef>
                <a:spcPct val="0"/>
              </a:spcBef>
              <a:buNone/>
              <a:defRPr lang="it-IT" sz="3000" kern="1200" spc="-50"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7" y="1845734"/>
            <a:ext cx="11073409" cy="3641809"/>
          </a:xfr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4" name="Segnaposto data 3"/>
          <p:cNvSpPr>
            <a:spLocks noGrp="1"/>
          </p:cNvSpPr>
          <p:nvPr>
            <p:ph type="dt" sz="half" idx="10"/>
          </p:nvPr>
        </p:nvSpPr>
        <p:spPr/>
        <p:txBody>
          <a:bodyPr/>
          <a:lstStyle/>
          <a:p>
            <a:fld id="{2F5F5B08-F7E1-47E3-AC3C-9CB5582ACB44}" type="datetime1">
              <a:rPr lang="it-IT" smtClean="0"/>
              <a:t>20/05/2021</a:t>
            </a:fld>
            <a:endParaRPr lang="it-IT"/>
          </a:p>
        </p:txBody>
      </p:sp>
      <p:sp>
        <p:nvSpPr>
          <p:cNvPr id="5" name="Segnaposto piè di pagina 4"/>
          <p:cNvSpPr>
            <a:spLocks noGrp="1"/>
          </p:cNvSpPr>
          <p:nvPr>
            <p:ph type="ftr" sz="quarter" idx="11"/>
          </p:nvPr>
        </p:nvSpPr>
        <p:spPr/>
        <p:txBody>
          <a:bodyPr/>
          <a:lstStyle/>
          <a:p>
            <a:endParaRPr lang="it-IT"/>
          </a:p>
        </p:txBody>
      </p:sp>
      <p:sp>
        <p:nvSpPr>
          <p:cNvPr id="7"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10565853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073408" cy="1229557"/>
          </a:xfrm>
        </p:spPr>
        <p:txBody>
          <a:bodyPr anchor="ctr">
            <a:no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p>
        </p:txBody>
      </p:sp>
      <p:sp>
        <p:nvSpPr>
          <p:cNvPr id="3" name="Segnaposto immagine 2"/>
          <p:cNvSpPr>
            <a:spLocks noGrp="1"/>
          </p:cNvSpPr>
          <p:nvPr>
            <p:ph type="pic" idx="1"/>
          </p:nvPr>
        </p:nvSpPr>
        <p:spPr>
          <a:xfrm>
            <a:off x="5183187" y="1819922"/>
            <a:ext cx="6431759" cy="3778803"/>
          </a:xfrm>
        </p:spPr>
        <p:txBody>
          <a:bodyPr>
            <a:normAutofit/>
          </a:bodyPr>
          <a:lstStyle>
            <a:lvl1pPr marL="0" indent="0">
              <a:buNone/>
              <a:defRPr sz="30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541538" y="1819922"/>
            <a:ext cx="4230487" cy="3778803"/>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6B2EFBE5-16BA-4121-9014-946DDBFC04C4}" type="datetime1">
              <a:rPr lang="it-IT" smtClean="0"/>
              <a:t>20/05/2021</a:t>
            </a:fld>
            <a:endParaRPr lang="it-IT" dirty="0"/>
          </a:p>
        </p:txBody>
      </p:sp>
      <p:sp>
        <p:nvSpPr>
          <p:cNvPr id="6" name="Segnaposto piè di pagina 5"/>
          <p:cNvSpPr>
            <a:spLocks noGrp="1"/>
          </p:cNvSpPr>
          <p:nvPr>
            <p:ph type="ftr" sz="quarter" idx="11"/>
          </p:nvPr>
        </p:nvSpPr>
        <p:spPr/>
        <p:txBody>
          <a:bodyPr/>
          <a:lstStyle/>
          <a:p>
            <a:endParaRPr lang="it-IT"/>
          </a:p>
        </p:txBody>
      </p:sp>
      <p:sp>
        <p:nvSpPr>
          <p:cNvPr id="8"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9" name="Immagin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0" name="Immagin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125942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220007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68CB79AB-7DB3-4A47-8F30-D411955F0FB2}" type="datetimeFigureOut">
              <a:rPr lang="el-GR" smtClean="0"/>
              <a:t>20/5/2021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247F7C1-3910-45DD-9D6A-E461940088A4}" type="slidenum">
              <a:rPr lang="el-GR" smtClean="0"/>
              <a:t>‹#›</a:t>
            </a:fld>
            <a:endParaRPr lang="el-GR"/>
          </a:p>
        </p:txBody>
      </p:sp>
    </p:spTree>
    <p:extLst>
      <p:ext uri="{BB962C8B-B14F-4D97-AF65-F5344CB8AC3E}">
        <p14:creationId xmlns:p14="http://schemas.microsoft.com/office/powerpoint/2010/main" val="1254923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l-G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8CB79AB-7DB3-4A47-8F30-D411955F0FB2}" type="datetimeFigureOut">
              <a:rPr lang="el-GR" smtClean="0"/>
              <a:t>20/5/2021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247F7C1-3910-45DD-9D6A-E461940088A4}" type="slidenum">
              <a:rPr lang="el-GR" smtClean="0"/>
              <a:t>‹#›</a:t>
            </a:fld>
            <a:endParaRPr lang="el-GR"/>
          </a:p>
        </p:txBody>
      </p:sp>
    </p:spTree>
    <p:extLst>
      <p:ext uri="{BB962C8B-B14F-4D97-AF65-F5344CB8AC3E}">
        <p14:creationId xmlns:p14="http://schemas.microsoft.com/office/powerpoint/2010/main" val="3261050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fld id="{68CB79AB-7DB3-4A47-8F30-D411955F0FB2}" type="datetimeFigureOut">
              <a:rPr lang="el-GR" smtClean="0"/>
              <a:t>20/5/2021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247F7C1-3910-45DD-9D6A-E461940088A4}" type="slidenum">
              <a:rPr lang="el-GR" smtClean="0"/>
              <a:t>‹#›</a:t>
            </a:fld>
            <a:endParaRPr lang="el-GR"/>
          </a:p>
        </p:txBody>
      </p:sp>
    </p:spTree>
    <p:extLst>
      <p:ext uri="{BB962C8B-B14F-4D97-AF65-F5344CB8AC3E}">
        <p14:creationId xmlns:p14="http://schemas.microsoft.com/office/powerpoint/2010/main" val="2308007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l-G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p:txBody>
          <a:bodyPr/>
          <a:lstStyle/>
          <a:p>
            <a:fld id="{68CB79AB-7DB3-4A47-8F30-D411955F0FB2}" type="datetimeFigureOut">
              <a:rPr lang="el-GR" smtClean="0"/>
              <a:t>20/5/2021</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247F7C1-3910-45DD-9D6A-E461940088A4}" type="slidenum">
              <a:rPr lang="el-GR" smtClean="0"/>
              <a:t>‹#›</a:t>
            </a:fld>
            <a:endParaRPr lang="el-GR"/>
          </a:p>
        </p:txBody>
      </p:sp>
    </p:spTree>
    <p:extLst>
      <p:ext uri="{BB962C8B-B14F-4D97-AF65-F5344CB8AC3E}">
        <p14:creationId xmlns:p14="http://schemas.microsoft.com/office/powerpoint/2010/main" val="1885671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p:txBody>
          <a:bodyPr/>
          <a:lstStyle/>
          <a:p>
            <a:fld id="{68CB79AB-7DB3-4A47-8F30-D411955F0FB2}" type="datetimeFigureOut">
              <a:rPr lang="el-GR" smtClean="0"/>
              <a:t>20/5/2021</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247F7C1-3910-45DD-9D6A-E461940088A4}" type="slidenum">
              <a:rPr lang="el-GR" smtClean="0"/>
              <a:t>‹#›</a:t>
            </a:fld>
            <a:endParaRPr lang="el-GR"/>
          </a:p>
        </p:txBody>
      </p:sp>
    </p:spTree>
    <p:extLst>
      <p:ext uri="{BB962C8B-B14F-4D97-AF65-F5344CB8AC3E}">
        <p14:creationId xmlns:p14="http://schemas.microsoft.com/office/powerpoint/2010/main" val="3410107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B79AB-7DB3-4A47-8F30-D411955F0FB2}" type="datetimeFigureOut">
              <a:rPr lang="el-GR" smtClean="0"/>
              <a:t>20/5/2021</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247F7C1-3910-45DD-9D6A-E461940088A4}" type="slidenum">
              <a:rPr lang="el-GR" smtClean="0"/>
              <a:t>‹#›</a:t>
            </a:fld>
            <a:endParaRPr lang="el-GR"/>
          </a:p>
        </p:txBody>
      </p:sp>
    </p:spTree>
    <p:extLst>
      <p:ext uri="{BB962C8B-B14F-4D97-AF65-F5344CB8AC3E}">
        <p14:creationId xmlns:p14="http://schemas.microsoft.com/office/powerpoint/2010/main" val="3027261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CB79AB-7DB3-4A47-8F30-D411955F0FB2}" type="datetimeFigureOut">
              <a:rPr lang="el-GR" smtClean="0"/>
              <a:t>20/5/2021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247F7C1-3910-45DD-9D6A-E461940088A4}" type="slidenum">
              <a:rPr lang="el-GR" smtClean="0"/>
              <a:t>‹#›</a:t>
            </a:fld>
            <a:endParaRPr lang="el-GR"/>
          </a:p>
        </p:txBody>
      </p:sp>
    </p:spTree>
    <p:extLst>
      <p:ext uri="{BB962C8B-B14F-4D97-AF65-F5344CB8AC3E}">
        <p14:creationId xmlns:p14="http://schemas.microsoft.com/office/powerpoint/2010/main" val="894467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l-G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CB79AB-7DB3-4A47-8F30-D411955F0FB2}" type="datetimeFigureOut">
              <a:rPr lang="el-GR" smtClean="0"/>
              <a:t>20/5/2021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247F7C1-3910-45DD-9D6A-E461940088A4}" type="slidenum">
              <a:rPr lang="el-GR" smtClean="0"/>
              <a:t>‹#›</a:t>
            </a:fld>
            <a:endParaRPr lang="el-GR"/>
          </a:p>
        </p:txBody>
      </p:sp>
    </p:spTree>
    <p:extLst>
      <p:ext uri="{BB962C8B-B14F-4D97-AF65-F5344CB8AC3E}">
        <p14:creationId xmlns:p14="http://schemas.microsoft.com/office/powerpoint/2010/main" val="2801113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CB79AB-7DB3-4A47-8F30-D411955F0FB2}" type="datetimeFigureOut">
              <a:rPr lang="el-GR" smtClean="0"/>
              <a:t>20/5/2021</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47F7C1-3910-45DD-9D6A-E461940088A4}" type="slidenum">
              <a:rPr lang="el-GR" smtClean="0"/>
              <a:t>‹#›</a:t>
            </a:fld>
            <a:endParaRPr lang="el-GR"/>
          </a:p>
        </p:txBody>
      </p:sp>
    </p:spTree>
    <p:extLst>
      <p:ext uri="{BB962C8B-B14F-4D97-AF65-F5344CB8AC3E}">
        <p14:creationId xmlns:p14="http://schemas.microsoft.com/office/powerpoint/2010/main" val="13902388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fld id="{47F50668-7C7A-4E04-AF8E-2281C5E456CB}" type="datetime1">
              <a:rPr lang="it-IT" smtClean="0"/>
              <a:pPr/>
              <a:t>20/05/2021</a:t>
            </a:fld>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endParaRPr lang="it-IT"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4"/>
          <p:cNvSpPr>
            <a:spLocks noGrp="1"/>
          </p:cNvSpPr>
          <p:nvPr>
            <p:ph type="sldNum" sz="quarter" idx="4"/>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22351508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bit.ly/3p0efFQ" TargetMode="Externa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nds.iaea.org/medical/n4p11c0.html" TargetMode="Externa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bit.ly/3p0efFQ" TargetMode="Externa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p:txBody>
          <a:bodyPr/>
          <a:lstStyle/>
          <a:p>
            <a: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Aristeidis Mamaras, </a:t>
            </a:r>
            <a:r>
              <a:rPr lang="en-US" sz="24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AUTh</a:t>
            </a:r>
            <a: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cern</a:t>
            </a:r>
            <a:endPar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it-IT" dirty="0"/>
          </a:p>
        </p:txBody>
      </p:sp>
      <p:pic>
        <p:nvPicPr>
          <p:cNvPr id="4" name="Picture 3">
            <a:extLst>
              <a:ext uri="{FF2B5EF4-FFF2-40B4-BE49-F238E27FC236}">
                <a16:creationId xmlns:a16="http://schemas.microsoft.com/office/drawing/2014/main" id="{DD91EFD9-B58C-48E6-88E7-643053085473}"/>
              </a:ext>
            </a:extLst>
          </p:cNvPr>
          <p:cNvPicPr>
            <a:picLocks noChangeAspect="1"/>
          </p:cNvPicPr>
          <p:nvPr/>
        </p:nvPicPr>
        <p:blipFill>
          <a:blip r:embed="rId3"/>
          <a:stretch>
            <a:fillRect/>
          </a:stretch>
        </p:blipFill>
        <p:spPr>
          <a:xfrm>
            <a:off x="265939" y="1190"/>
            <a:ext cx="1020420" cy="1345099"/>
          </a:xfrm>
          <a:prstGeom prst="rect">
            <a:avLst/>
          </a:prstGeom>
        </p:spPr>
      </p:pic>
      <p:pic>
        <p:nvPicPr>
          <p:cNvPr id="5" name="Picture 4">
            <a:extLst>
              <a:ext uri="{FF2B5EF4-FFF2-40B4-BE49-F238E27FC236}">
                <a16:creationId xmlns:a16="http://schemas.microsoft.com/office/drawing/2014/main" id="{D289E013-23CF-47FF-BCFF-1AF42060E28D}"/>
              </a:ext>
            </a:extLst>
          </p:cNvPr>
          <p:cNvPicPr>
            <a:picLocks noChangeAspect="1"/>
          </p:cNvPicPr>
          <p:nvPr/>
        </p:nvPicPr>
        <p:blipFill>
          <a:blip r:embed="rId4"/>
          <a:stretch>
            <a:fillRect/>
          </a:stretch>
        </p:blipFill>
        <p:spPr>
          <a:xfrm>
            <a:off x="9631897" y="64008"/>
            <a:ext cx="2294164" cy="1284732"/>
          </a:xfrm>
          <a:prstGeom prst="rect">
            <a:avLst/>
          </a:prstGeom>
        </p:spPr>
      </p:pic>
      <p:sp>
        <p:nvSpPr>
          <p:cNvPr id="6" name="Title 1">
            <a:extLst>
              <a:ext uri="{FF2B5EF4-FFF2-40B4-BE49-F238E27FC236}">
                <a16:creationId xmlns:a16="http://schemas.microsoft.com/office/drawing/2014/main" id="{704D6F9A-C1ED-4E69-9E84-1EF4A9914809}"/>
              </a:ext>
            </a:extLst>
          </p:cNvPr>
          <p:cNvSpPr txBox="1">
            <a:spLocks noGrp="1"/>
          </p:cNvSpPr>
          <p:nvPr>
            <p:ph type="ctrTitle"/>
          </p:nvPr>
        </p:nvSpPr>
        <p:spPr>
          <a:xfrm>
            <a:off x="541338" y="1651000"/>
            <a:ext cx="11074400" cy="26733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Radioisotope production using linear accelerators</a:t>
            </a:r>
            <a:br>
              <a:rPr lang="en-US" sz="4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sz="4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EE042C19-9840-4F78-B6EF-887A2306C8F9}"/>
              </a:ext>
            </a:extLst>
          </p:cNvPr>
          <p:cNvSpPr txBox="1"/>
          <p:nvPr/>
        </p:nvSpPr>
        <p:spPr>
          <a:xfrm>
            <a:off x="9942163" y="5036949"/>
            <a:ext cx="1573078" cy="371959"/>
          </a:xfrm>
          <a:prstGeom prst="rect">
            <a:avLst/>
          </a:prstGeom>
          <a:noFill/>
        </p:spPr>
        <p:txBody>
          <a:bodyPr wrap="square" rtlCol="0">
            <a:spAutoFit/>
          </a:bodyPr>
          <a:lstStyle/>
          <a:p>
            <a:r>
              <a:rPr lang="en-US" dirty="0"/>
              <a:t>21/05/2021</a:t>
            </a:r>
            <a:endParaRPr lang="en-GB" dirty="0"/>
          </a:p>
        </p:txBody>
      </p:sp>
    </p:spTree>
    <p:extLst>
      <p:ext uri="{BB962C8B-B14F-4D97-AF65-F5344CB8AC3E}">
        <p14:creationId xmlns:p14="http://schemas.microsoft.com/office/powerpoint/2010/main" val="953542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74255"/>
          </a:xfrm>
        </p:spPr>
        <p:txBody>
          <a:bodyPr>
            <a:noAutofit/>
          </a:bodyPr>
          <a:lstStyle/>
          <a:p>
            <a:pPr algn="ct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Possibility of radioisotope production in SEEIIST facility</a:t>
            </a:r>
            <a:endParaRPr lang="el-GR"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extBox 2"/>
          <p:cNvSpPr txBox="1"/>
          <p:nvPr/>
        </p:nvSpPr>
        <p:spPr>
          <a:xfrm>
            <a:off x="112375" y="846667"/>
            <a:ext cx="3293534" cy="6771084"/>
          </a:xfrm>
          <a:prstGeom prst="rect">
            <a:avLst/>
          </a:prstGeom>
          <a:noFill/>
        </p:spPr>
        <p:txBody>
          <a:bodyPr wrap="square" rtlCol="0">
            <a:spAutoFit/>
          </a:bodyPr>
          <a:lstStyle/>
          <a:p>
            <a:pPr marL="285750" indent="-285750" algn="just">
              <a:buFont typeface="Wingdings" panose="05000000000000000000" pitchFamily="2" charset="2"/>
              <a:buChar char="ü"/>
            </a:pPr>
            <a:r>
              <a:rPr lang="en-US" sz="1600" dirty="0" smtClean="0">
                <a:latin typeface="Times New Roman" panose="02020603050405020304" pitchFamily="18" charset="0"/>
                <a:cs typeface="Times New Roman" panose="02020603050405020304" pitchFamily="18" charset="0"/>
              </a:rPr>
              <a:t>In the context of the </a:t>
            </a:r>
            <a:r>
              <a:rPr lang="en-US" sz="1600" dirty="0">
                <a:latin typeface="Times New Roman" panose="02020603050405020304" pitchFamily="18" charset="0"/>
                <a:cs typeface="Times New Roman" panose="02020603050405020304" pitchFamily="18" charset="0"/>
              </a:rPr>
              <a:t>South East European International Institute for Sustainable Technologies (SEEIIST</a:t>
            </a:r>
            <a:r>
              <a:rPr lang="en-US" sz="1600" dirty="0" smtClean="0">
                <a:latin typeface="Times New Roman" panose="02020603050405020304" pitchFamily="18" charset="0"/>
                <a:cs typeface="Times New Roman" panose="02020603050405020304" pitchFamily="18" charset="0"/>
              </a:rPr>
              <a:t>) a cancer therapy facility is being designed. </a:t>
            </a:r>
          </a:p>
          <a:p>
            <a:pPr marL="285750" indent="-285750" algn="just">
              <a:buFont typeface="Wingdings" panose="05000000000000000000" pitchFamily="2" charset="2"/>
              <a:buChar char="ü"/>
            </a:pPr>
            <a:endParaRPr lang="en-US" sz="1600" dirty="0" smtClean="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endParaRPr lang="en-US" sz="16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1600" dirty="0" smtClean="0">
                <a:latin typeface="Times New Roman" panose="02020603050405020304" pitchFamily="18" charset="0"/>
                <a:cs typeface="Times New Roman" panose="02020603050405020304" pitchFamily="18" charset="0"/>
              </a:rPr>
              <a:t>Possibility </a:t>
            </a:r>
            <a:r>
              <a:rPr lang="en-US" sz="1600" dirty="0">
                <a:latin typeface="Times New Roman" panose="02020603050405020304" pitchFamily="18" charset="0"/>
                <a:cs typeface="Times New Roman" panose="02020603050405020304" pitchFamily="18" charset="0"/>
              </a:rPr>
              <a:t>for an extension to construct a unit dedicated  to the extraction of the produced radioisotope from the target and the production of radiopharmaceuticals.</a:t>
            </a:r>
          </a:p>
          <a:p>
            <a:pPr marL="285750" indent="-285750" algn="just">
              <a:buFont typeface="Wingdings" panose="05000000000000000000" pitchFamily="2" charset="2"/>
              <a:buChar char="ü"/>
            </a:pPr>
            <a:endParaRPr lang="en-US" sz="16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endParaRPr lang="en-US" sz="16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1600" dirty="0">
                <a:latin typeface="Times New Roman" panose="02020603050405020304" pitchFamily="18" charset="0"/>
                <a:cs typeface="Times New Roman" panose="02020603050405020304" pitchFamily="18" charset="0"/>
              </a:rPr>
              <a:t>The surplus of radioisotope quantities could be made available to other hospitals.</a:t>
            </a:r>
          </a:p>
          <a:p>
            <a:pPr marL="285750" indent="-285750" algn="just">
              <a:buFont typeface="Wingdings" panose="05000000000000000000" pitchFamily="2" charset="2"/>
              <a:buChar char="ü"/>
            </a:pPr>
            <a:endParaRPr lang="en-US" sz="16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endParaRPr lang="en-US" sz="16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1600" dirty="0">
                <a:latin typeface="Times New Roman" panose="02020603050405020304" pitchFamily="18" charset="0"/>
                <a:cs typeface="Times New Roman" panose="02020603050405020304" pitchFamily="18" charset="0"/>
              </a:rPr>
              <a:t>Research field for exploring more promising radioisotopes for diagnostic and therapeutic purposes.</a:t>
            </a:r>
          </a:p>
          <a:p>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
            </a:r>
            <a:br>
              <a:rPr lang="en-US" sz="1600" dirty="0">
                <a:latin typeface="Times New Roman" panose="02020603050405020304" pitchFamily="18" charset="0"/>
                <a:cs typeface="Times New Roman" panose="02020603050405020304" pitchFamily="18" charset="0"/>
              </a:rPr>
            </a:br>
            <a:endParaRPr lang="el-GR"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stretch>
            <a:fillRect/>
          </a:stretch>
        </p:blipFill>
        <p:spPr>
          <a:xfrm>
            <a:off x="3692434" y="674255"/>
            <a:ext cx="8499566" cy="5944141"/>
          </a:xfrm>
          <a:prstGeom prst="rect">
            <a:avLst/>
          </a:prstGeom>
        </p:spPr>
      </p:pic>
      <p:sp>
        <p:nvSpPr>
          <p:cNvPr id="4" name="TextBox 3"/>
          <p:cNvSpPr txBox="1"/>
          <p:nvPr/>
        </p:nvSpPr>
        <p:spPr>
          <a:xfrm>
            <a:off x="6511637" y="6550223"/>
            <a:ext cx="5218545" cy="307777"/>
          </a:xfrm>
          <a:prstGeom prst="rect">
            <a:avLst/>
          </a:prstGeom>
          <a:noFill/>
        </p:spPr>
        <p:txBody>
          <a:bodyPr wrap="square" rtlCol="0">
            <a:spAutoFit/>
          </a:bodyPr>
          <a:lstStyle/>
          <a:p>
            <a:r>
              <a:rPr lang="en-US" sz="1400" dirty="0" smtClean="0">
                <a:latin typeface="Times New Roman" panose="02020603050405020304" pitchFamily="18" charset="0"/>
                <a:cs typeface="Times New Roman" panose="02020603050405020304" pitchFamily="18" charset="0"/>
              </a:rPr>
              <a:t>Source: Dimitris </a:t>
            </a:r>
            <a:r>
              <a:rPr lang="en-US" sz="1400" dirty="0" err="1" smtClean="0">
                <a:latin typeface="Times New Roman" panose="02020603050405020304" pitchFamily="18" charset="0"/>
                <a:cs typeface="Times New Roman" panose="02020603050405020304" pitchFamily="18" charset="0"/>
              </a:rPr>
              <a:t>Kaprinis</a:t>
            </a:r>
            <a:r>
              <a:rPr lang="en-US" sz="1400" dirty="0" smtClean="0">
                <a:latin typeface="Times New Roman" panose="02020603050405020304" pitchFamily="18" charset="0"/>
                <a:cs typeface="Times New Roman" panose="02020603050405020304" pitchFamily="18" charset="0"/>
              </a:rPr>
              <a:t> design for SEEIIST</a:t>
            </a:r>
            <a:endParaRPr lang="el-GR"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891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Conclusions and Outlook</a:t>
            </a:r>
            <a:endParaRPr lang="el-GR"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95299" y="1630363"/>
            <a:ext cx="11505111" cy="4351338"/>
          </a:xfrm>
        </p:spPr>
        <p:txBody>
          <a:bodyPr>
            <a:normAutofit fontScale="85000" lnSpcReduction="20000"/>
          </a:bodyPr>
          <a:lstStyle/>
          <a:p>
            <a:pPr algn="just"/>
            <a:r>
              <a:rPr lang="en-US" sz="3200" dirty="0">
                <a:latin typeface="Times New Roman" panose="02020603050405020304" pitchFamily="18" charset="0"/>
                <a:cs typeface="Times New Roman" panose="02020603050405020304" pitchFamily="18" charset="0"/>
              </a:rPr>
              <a:t>The possibility of using </a:t>
            </a:r>
            <a:r>
              <a:rPr lang="en-US" sz="3200" dirty="0" err="1">
                <a:latin typeface="Times New Roman" panose="02020603050405020304" pitchFamily="18" charset="0"/>
                <a:cs typeface="Times New Roman" panose="02020603050405020304" pitchFamily="18" charset="0"/>
              </a:rPr>
              <a:t>linacs</a:t>
            </a:r>
            <a:r>
              <a:rPr lang="en-US" sz="3200" dirty="0">
                <a:latin typeface="Times New Roman" panose="02020603050405020304" pitchFamily="18" charset="0"/>
                <a:cs typeface="Times New Roman" panose="02020603050405020304" pitchFamily="18" charset="0"/>
              </a:rPr>
              <a:t> for radioisotope production looks promising. Investigation of new radioisotopes used for </a:t>
            </a:r>
            <a:r>
              <a:rPr lang="en-US" sz="3200" dirty="0" err="1">
                <a:latin typeface="Times New Roman" panose="02020603050405020304" pitchFamily="18" charset="0"/>
                <a:cs typeface="Times New Roman" panose="02020603050405020304" pitchFamily="18" charset="0"/>
              </a:rPr>
              <a:t>theranostics</a:t>
            </a:r>
            <a:r>
              <a:rPr lang="en-US" sz="3200" dirty="0">
                <a:latin typeface="Times New Roman" panose="02020603050405020304" pitchFamily="18" charset="0"/>
                <a:cs typeface="Times New Roman" panose="02020603050405020304" pitchFamily="18" charset="0"/>
              </a:rPr>
              <a:t>.</a:t>
            </a:r>
          </a:p>
          <a:p>
            <a:pPr algn="just"/>
            <a:endParaRPr lang="en-US" sz="3200" dirty="0">
              <a:latin typeface="Times New Roman" panose="02020603050405020304" pitchFamily="18" charset="0"/>
              <a:cs typeface="Times New Roman" panose="02020603050405020304" pitchFamily="18" charset="0"/>
            </a:endParaRPr>
          </a:p>
          <a:p>
            <a:pPr algn="just"/>
            <a:endParaRPr lang="en-US" sz="3200" dirty="0">
              <a:latin typeface="Times New Roman" panose="02020603050405020304" pitchFamily="18" charset="0"/>
              <a:cs typeface="Times New Roman" panose="02020603050405020304" pitchFamily="18" charset="0"/>
            </a:endParaRPr>
          </a:p>
          <a:p>
            <a:pPr algn="just"/>
            <a:r>
              <a:rPr lang="en-US" sz="3200" dirty="0">
                <a:latin typeface="Times New Roman" panose="02020603050405020304" pitchFamily="18" charset="0"/>
                <a:cs typeface="Times New Roman" panose="02020603050405020304" pitchFamily="18" charset="0"/>
              </a:rPr>
              <a:t>Study the simultaneous optimization of the parameters needed for the production of these radioisotopes, by a compact cost effective linear accelerating system that could also be used for injection to the synchrotron.</a:t>
            </a:r>
          </a:p>
          <a:p>
            <a:pPr algn="just"/>
            <a:endParaRPr lang="en-US" sz="3200" dirty="0">
              <a:latin typeface="Times New Roman" panose="02020603050405020304" pitchFamily="18" charset="0"/>
              <a:cs typeface="Times New Roman" panose="02020603050405020304" pitchFamily="18" charset="0"/>
            </a:endParaRPr>
          </a:p>
          <a:p>
            <a:pPr algn="just"/>
            <a:endParaRPr lang="en-US" sz="3200" dirty="0">
              <a:latin typeface="Times New Roman" panose="02020603050405020304" pitchFamily="18" charset="0"/>
              <a:cs typeface="Times New Roman" panose="02020603050405020304" pitchFamily="18" charset="0"/>
            </a:endParaRPr>
          </a:p>
          <a:p>
            <a:pPr algn="just"/>
            <a:r>
              <a:rPr lang="en-US" sz="3200" dirty="0">
                <a:latin typeface="Times New Roman" panose="02020603050405020304" pitchFamily="18" charset="0"/>
                <a:cs typeface="Times New Roman" panose="02020603050405020304" pitchFamily="18" charset="0"/>
              </a:rPr>
              <a:t>Optimize the design of this area including efficient radioprotection methods, shielding calculations and appropriate construction materials.</a:t>
            </a:r>
          </a:p>
          <a:p>
            <a:endParaRPr lang="en-US" sz="3200" dirty="0">
              <a:latin typeface="Times New Roman" panose="02020603050405020304" pitchFamily="18" charset="0"/>
              <a:cs typeface="Times New Roman" panose="02020603050405020304" pitchFamily="18" charset="0"/>
            </a:endParaRPr>
          </a:p>
          <a:p>
            <a:pPr marL="0" indent="0">
              <a:buNone/>
            </a:pPr>
            <a:endParaRPr lang="en-US" sz="3200" dirty="0">
              <a:latin typeface="Times New Roman" panose="02020603050405020304" pitchFamily="18" charset="0"/>
              <a:cs typeface="Times New Roman" panose="02020603050405020304" pitchFamily="18" charset="0"/>
            </a:endParaRPr>
          </a:p>
          <a:p>
            <a:pPr marL="0" indent="0">
              <a:buNone/>
            </a:pPr>
            <a:endParaRPr lang="el-G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4799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211E014-F299-4CE4-B2EA-F1C4511A35DB}"/>
              </a:ext>
            </a:extLst>
          </p:cNvPr>
          <p:cNvSpPr>
            <a:spLocks noGrp="1"/>
          </p:cNvSpPr>
          <p:nvPr>
            <p:ph type="ctrTitle"/>
          </p:nvPr>
        </p:nvSpPr>
        <p:spPr>
          <a:xfrm>
            <a:off x="541338" y="1651000"/>
            <a:ext cx="11074400" cy="2673350"/>
          </a:xfrm>
        </p:spPr>
        <p:txBody>
          <a:bodyPr>
            <a:normAutofit/>
          </a:bodyPr>
          <a:lstStyle/>
          <a:p>
            <a:pPr algn="ctr"/>
            <a:r>
              <a:rPr lang="en-GB" sz="7200" b="1" dirty="0">
                <a:effectLst>
                  <a:outerShdw blurRad="38100" dist="38100" dir="2700000" algn="tl">
                    <a:srgbClr val="000000">
                      <a:alpha val="43137"/>
                    </a:srgbClr>
                  </a:outerShdw>
                </a:effectLst>
              </a:rPr>
              <a:t>Thank you for your attention!</a:t>
            </a:r>
            <a:endParaRPr lang="el-GR" sz="7200" b="1" dirty="0">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83C592F6-EB40-4351-99E0-43DFEE76677B}"/>
              </a:ext>
            </a:extLst>
          </p:cNvPr>
          <p:cNvPicPr>
            <a:picLocks noChangeAspect="1"/>
          </p:cNvPicPr>
          <p:nvPr/>
        </p:nvPicPr>
        <p:blipFill>
          <a:blip r:embed="rId2"/>
          <a:stretch>
            <a:fillRect/>
          </a:stretch>
        </p:blipFill>
        <p:spPr>
          <a:xfrm>
            <a:off x="265939" y="1190"/>
            <a:ext cx="1020420" cy="1345099"/>
          </a:xfrm>
          <a:prstGeom prst="rect">
            <a:avLst/>
          </a:prstGeom>
        </p:spPr>
      </p:pic>
      <p:pic>
        <p:nvPicPr>
          <p:cNvPr id="5" name="Picture 4">
            <a:extLst>
              <a:ext uri="{FF2B5EF4-FFF2-40B4-BE49-F238E27FC236}">
                <a16:creationId xmlns:a16="http://schemas.microsoft.com/office/drawing/2014/main" id="{E0055618-C99D-4169-B353-E90FD080BB68}"/>
              </a:ext>
            </a:extLst>
          </p:cNvPr>
          <p:cNvPicPr>
            <a:picLocks noChangeAspect="1"/>
          </p:cNvPicPr>
          <p:nvPr/>
        </p:nvPicPr>
        <p:blipFill>
          <a:blip r:embed="rId3"/>
          <a:stretch>
            <a:fillRect/>
          </a:stretch>
        </p:blipFill>
        <p:spPr>
          <a:xfrm>
            <a:off x="9631897" y="64008"/>
            <a:ext cx="2294164" cy="1284732"/>
          </a:xfrm>
          <a:prstGeom prst="rect">
            <a:avLst/>
          </a:prstGeom>
        </p:spPr>
      </p:pic>
    </p:spTree>
    <p:extLst>
      <p:ext uri="{BB962C8B-B14F-4D97-AF65-F5344CB8AC3E}">
        <p14:creationId xmlns:p14="http://schemas.microsoft.com/office/powerpoint/2010/main" val="396211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PET Fludeoxyglucose F18 Injection Gains FDA Clearance | Imaging Technology  New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76237" y="1145851"/>
            <a:ext cx="1015761" cy="1618026"/>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8" descr="Fludeoxyglucose F 18 (Northland Nuclear Medicine): FDA Package Inser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sp>
        <p:nvSpPr>
          <p:cNvPr id="5" name="AutoShape 10" descr="Fludeoxyglucose F 18 (Northland Nuclear Medicine): FDA Package Inser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3084" name="Picture 12" descr="Fluorodeoxyglucose (18F) - Wikiped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26024" y="1208875"/>
            <a:ext cx="2239282" cy="166080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889963" y="160337"/>
            <a:ext cx="3535680" cy="461665"/>
          </a:xfrm>
          <a:prstGeom prst="rect">
            <a:avLst/>
          </a:prstGeom>
          <a:noFill/>
        </p:spPr>
        <p:txBody>
          <a:bodyPr wrap="square" rtlCol="0">
            <a:spAutoFit/>
          </a:bodyPr>
          <a:lstStyle/>
          <a:p>
            <a:pPr algn="ctr"/>
            <a:r>
              <a:rPr lang="en-US" sz="2400"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18</a:t>
            </a:r>
            <a: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F-FDG</a:t>
            </a:r>
            <a:endParaRPr lang="el-GR"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3088" name="Picture 16" descr="https://cerncourier.com/wp-content/uploads/2012/03/CCmed2_03_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3611" y="3102431"/>
            <a:ext cx="5068389" cy="340458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123609" y="6507019"/>
            <a:ext cx="5068389" cy="307777"/>
          </a:xfrm>
          <a:prstGeom prst="rect">
            <a:avLst/>
          </a:prstGeom>
          <a:noFill/>
        </p:spPr>
        <p:txBody>
          <a:bodyPr wrap="square" rtlCol="0">
            <a:spAutoFit/>
          </a:bodyPr>
          <a:lstStyle/>
          <a:p>
            <a:pPr algn="just"/>
            <a:r>
              <a:rPr lang="en-US" sz="1400" dirty="0">
                <a:latin typeface="Times New Roman" panose="02020603050405020304" pitchFamily="18" charset="0"/>
                <a:cs typeface="Times New Roman" panose="02020603050405020304" pitchFamily="18" charset="0"/>
              </a:rPr>
              <a:t>Source: https://bit.ly/3l5ihdu</a:t>
            </a:r>
            <a:endParaRPr lang="el-GR" sz="14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7027814" y="2763877"/>
            <a:ext cx="5259977" cy="338554"/>
          </a:xfrm>
          <a:prstGeom prst="rect">
            <a:avLst/>
          </a:prstGeom>
          <a:noFill/>
        </p:spPr>
        <p:txBody>
          <a:bodyPr wrap="square" rtlCol="0">
            <a:spAutoFit/>
          </a:bodyPr>
          <a:lstStyle/>
          <a:p>
            <a:r>
              <a:rPr lang="en-US" sz="1600" u="sng" dirty="0">
                <a:latin typeface="Times New Roman" panose="02020603050405020304" pitchFamily="18" charset="0"/>
                <a:cs typeface="Times New Roman" panose="02020603050405020304" pitchFamily="18" charset="0"/>
              </a:rPr>
              <a:t>The Cyclone 30 isotope-producing cyclotron, 8.3 tons</a:t>
            </a:r>
            <a:endParaRPr lang="el-GR" sz="1600" u="sng" dirty="0"/>
          </a:p>
        </p:txBody>
      </p:sp>
      <p:sp>
        <p:nvSpPr>
          <p:cNvPr id="2" name="TextBox 1"/>
          <p:cNvSpPr txBox="1"/>
          <p:nvPr/>
        </p:nvSpPr>
        <p:spPr>
          <a:xfrm>
            <a:off x="422730" y="1350491"/>
            <a:ext cx="6292364" cy="5016758"/>
          </a:xfrm>
          <a:prstGeom prst="rect">
            <a:avLst/>
          </a:prstGeom>
          <a:noFill/>
        </p:spPr>
        <p:txBody>
          <a:bodyPr wrap="square" rtlCol="0">
            <a:spAutoFit/>
          </a:bodyPr>
          <a:lstStyle/>
          <a:p>
            <a:pPr marL="285750" indent="-285750" algn="just">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Main topic of bachelor thesis work was to investigate the possibility to use linear accelerators for the production of radioisotopes commonly used for PET imaging.</a:t>
            </a:r>
          </a:p>
          <a:p>
            <a:pPr algn="just"/>
            <a:endParaRPr lang="en-US" sz="20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Medical radioisotopes are usually produced  by cyclotrons in dedicated facilities and transported to the hospitals for their use.</a:t>
            </a:r>
          </a:p>
          <a:p>
            <a:pPr marL="285750" indent="-285750" algn="just">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The basic idea is to install a </a:t>
            </a:r>
            <a:r>
              <a:rPr lang="en-US" sz="2000" dirty="0" err="1">
                <a:latin typeface="Times New Roman" panose="02020603050405020304" pitchFamily="18" charset="0"/>
                <a:cs typeface="Times New Roman" panose="02020603050405020304" pitchFamily="18" charset="0"/>
              </a:rPr>
              <a:t>linac</a:t>
            </a:r>
            <a:r>
              <a:rPr lang="en-US" sz="2000" dirty="0">
                <a:latin typeface="Times New Roman" panose="02020603050405020304" pitchFamily="18" charset="0"/>
                <a:cs typeface="Times New Roman" panose="02020603050405020304" pitchFamily="18" charset="0"/>
              </a:rPr>
              <a:t>-based system for radioisotope production at or near the location where the radioisotopes are used, since </a:t>
            </a:r>
            <a:r>
              <a:rPr lang="en-US" sz="2000" dirty="0" err="1">
                <a:latin typeface="Times New Roman" panose="02020603050405020304" pitchFamily="18" charset="0"/>
                <a:cs typeface="Times New Roman" panose="02020603050405020304" pitchFamily="18" charset="0"/>
              </a:rPr>
              <a:t>linacs</a:t>
            </a:r>
            <a:r>
              <a:rPr lang="en-US" sz="2000" dirty="0">
                <a:latin typeface="Times New Roman" panose="02020603050405020304" pitchFamily="18" charset="0"/>
                <a:cs typeface="Times New Roman" panose="02020603050405020304" pitchFamily="18" charset="0"/>
              </a:rPr>
              <a:t> may offer many advantages compared to cyclotrons. </a:t>
            </a:r>
            <a:endParaRPr lang="el-GR" sz="20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422730" y="155516"/>
            <a:ext cx="6757843" cy="584775"/>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Medical radioisotope production</a:t>
            </a:r>
            <a:endParaRPr lang="el-GR"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0" name="TextBox 9"/>
          <p:cNvSpPr txBox="1"/>
          <p:nvPr/>
        </p:nvSpPr>
        <p:spPr>
          <a:xfrm>
            <a:off x="6945746" y="774403"/>
            <a:ext cx="5246252"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From radioisotope </a:t>
            </a:r>
            <a:r>
              <a:rPr lang="en-US" baseline="30000" dirty="0">
                <a:latin typeface="Times New Roman" panose="02020603050405020304" pitchFamily="18" charset="0"/>
                <a:cs typeface="Times New Roman" panose="02020603050405020304" pitchFamily="18" charset="0"/>
              </a:rPr>
              <a:t>18</a:t>
            </a:r>
            <a:r>
              <a:rPr lang="en-US" dirty="0">
                <a:latin typeface="Times New Roman" panose="02020603050405020304" pitchFamily="18" charset="0"/>
                <a:cs typeface="Times New Roman" panose="02020603050405020304" pitchFamily="18" charset="0"/>
              </a:rPr>
              <a:t>F to the radiopharmaceutical FDG</a:t>
            </a:r>
            <a:endParaRPr lang="el-G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384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3247"/>
            <a:ext cx="10515600" cy="737278"/>
          </a:xfrm>
        </p:spPr>
        <p:txBody>
          <a:bodyPr/>
          <a:lstStyle/>
          <a:p>
            <a:pPr algn="ctr"/>
            <a:r>
              <a:rPr lang="en-GB"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Possible RFQ </a:t>
            </a:r>
            <a:r>
              <a:rPr lang="en-GB"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Linac</a:t>
            </a:r>
            <a:r>
              <a:rPr lang="en-GB"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designs</a:t>
            </a:r>
            <a:endParaRPr lang="el-GR"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3"/>
          <a:stretch>
            <a:fillRect/>
          </a:stretch>
        </p:blipFill>
        <p:spPr>
          <a:xfrm>
            <a:off x="459903" y="1693854"/>
            <a:ext cx="5250612" cy="2409546"/>
          </a:xfrm>
          <a:prstGeom prst="rect">
            <a:avLst/>
          </a:prstGeom>
        </p:spPr>
      </p:pic>
      <p:pic>
        <p:nvPicPr>
          <p:cNvPr id="11" name="Picture 10"/>
          <p:cNvPicPr>
            <a:picLocks noChangeAspect="1"/>
          </p:cNvPicPr>
          <p:nvPr/>
        </p:nvPicPr>
        <p:blipFill>
          <a:blip r:embed="rId4"/>
          <a:stretch>
            <a:fillRect/>
          </a:stretch>
        </p:blipFill>
        <p:spPr>
          <a:xfrm>
            <a:off x="6860198" y="1792063"/>
            <a:ext cx="4874472" cy="2213128"/>
          </a:xfrm>
          <a:prstGeom prst="rect">
            <a:avLst/>
          </a:prstGeom>
        </p:spPr>
      </p:pic>
      <p:sp>
        <p:nvSpPr>
          <p:cNvPr id="4" name="TextBox 3"/>
          <p:cNvSpPr txBox="1"/>
          <p:nvPr/>
        </p:nvSpPr>
        <p:spPr>
          <a:xfrm>
            <a:off x="212436" y="868733"/>
            <a:ext cx="11522234" cy="369332"/>
          </a:xfrm>
          <a:prstGeom prst="rect">
            <a:avLst/>
          </a:prstGeom>
          <a:noFill/>
        </p:spPr>
        <p:txBody>
          <a:bodyPr wrap="square" rtlCol="0">
            <a:spAutoFit/>
          </a:bodyPr>
          <a:lstStyle/>
          <a:p>
            <a:r>
              <a:rPr lang="en-US" b="1" u="sng" dirty="0">
                <a:latin typeface="Times New Roman" panose="02020603050405020304" pitchFamily="18" charset="0"/>
                <a:cs typeface="Times New Roman" panose="02020603050405020304" pitchFamily="18" charset="0"/>
              </a:rPr>
              <a:t>Source:</a:t>
            </a:r>
            <a:r>
              <a:rPr lang="en-US"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hlinkClick r:id="rId5"/>
              </a:rPr>
              <a:t>https://bit.ly/3p0efFQ</a:t>
            </a:r>
            <a:r>
              <a:rPr lang="en-US" b="1" dirty="0">
                <a:latin typeface="Times New Roman" panose="02020603050405020304" pitchFamily="18" charset="0"/>
                <a:cs typeface="Times New Roman" panose="02020603050405020304" pitchFamily="18" charset="0"/>
              </a:rPr>
              <a:t>, </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 </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Vretenar</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et al.</a:t>
            </a:r>
            <a:endParaRPr lang="el-GR"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318000955"/>
              </p:ext>
            </p:extLst>
          </p:nvPr>
        </p:nvGraphicFramePr>
        <p:xfrm>
          <a:off x="459903" y="4005191"/>
          <a:ext cx="4765964" cy="2682240"/>
        </p:xfrm>
        <a:graphic>
          <a:graphicData uri="http://schemas.openxmlformats.org/drawingml/2006/table">
            <a:tbl>
              <a:tblPr firstRow="1" bandRow="1">
                <a:tableStyleId>{E8034E78-7F5D-4C2E-B375-FC64B27BC917}</a:tableStyleId>
              </a:tblPr>
              <a:tblGrid>
                <a:gridCol w="2382982">
                  <a:extLst>
                    <a:ext uri="{9D8B030D-6E8A-4147-A177-3AD203B41FA5}">
                      <a16:colId xmlns:a16="http://schemas.microsoft.com/office/drawing/2014/main" val="2264532274"/>
                    </a:ext>
                  </a:extLst>
                </a:gridCol>
                <a:gridCol w="2382982">
                  <a:extLst>
                    <a:ext uri="{9D8B030D-6E8A-4147-A177-3AD203B41FA5}">
                      <a16:colId xmlns:a16="http://schemas.microsoft.com/office/drawing/2014/main" val="1496823429"/>
                    </a:ext>
                  </a:extLst>
                </a:gridCol>
              </a:tblGrid>
              <a:tr h="332049">
                <a:tc gridSpan="2">
                  <a:txBody>
                    <a:bodyPr/>
                    <a:lstStyle/>
                    <a:p>
                      <a:pPr algn="ctr"/>
                      <a:r>
                        <a:rPr lang="en-US" sz="16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Characteristics</a:t>
                      </a:r>
                      <a:endParaRPr lang="el-GR" sz="16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l-GR" dirty="0"/>
                    </a:p>
                  </a:txBody>
                  <a:tcPr/>
                </a:tc>
                <a:extLst>
                  <a:ext uri="{0D108BD9-81ED-4DB2-BD59-A6C34878D82A}">
                    <a16:rowId xmlns:a16="http://schemas.microsoft.com/office/drawing/2014/main" val="1210177255"/>
                  </a:ext>
                </a:extLst>
              </a:tr>
              <a:tr h="332049">
                <a:tc>
                  <a:txBody>
                    <a:bodyPr/>
                    <a:lstStyle/>
                    <a:p>
                      <a:r>
                        <a:rPr lang="en-GB" sz="1600" dirty="0">
                          <a:solidFill>
                            <a:schemeClr val="tx1"/>
                          </a:solidFill>
                          <a:latin typeface="Times New Roman" panose="02020603050405020304" pitchFamily="18" charset="0"/>
                          <a:cs typeface="Times New Roman" panose="02020603050405020304" pitchFamily="18" charset="0"/>
                        </a:rPr>
                        <a:t>Accelerator length</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4 m </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38340138"/>
                  </a:ext>
                </a:extLst>
              </a:tr>
              <a:tr h="332049">
                <a:tc>
                  <a:txBody>
                    <a:bodyPr/>
                    <a:lstStyle/>
                    <a:p>
                      <a:r>
                        <a:rPr lang="en-GB" sz="1600"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Surface</a:t>
                      </a:r>
                      <a:endParaRPr lang="el-GR"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15 m</a:t>
                      </a:r>
                      <a:r>
                        <a:rPr lang="en-US" sz="1600" baseline="30000" dirty="0">
                          <a:solidFill>
                            <a:schemeClr val="tx1"/>
                          </a:solidFill>
                          <a:latin typeface="Times New Roman" panose="02020603050405020304" pitchFamily="18" charset="0"/>
                          <a:cs typeface="Times New Roman" panose="02020603050405020304" pitchFamily="18" charset="0"/>
                        </a:rPr>
                        <a:t>2</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01658610"/>
                  </a:ext>
                </a:extLst>
              </a:tr>
              <a:tr h="332049">
                <a:tc>
                  <a:txBody>
                    <a:bodyPr/>
                    <a:lstStyle/>
                    <a:p>
                      <a:r>
                        <a:rPr lang="en-GB" sz="1600"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Weight</a:t>
                      </a:r>
                      <a:endParaRPr lang="el-GR"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500 kg</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9386769"/>
                  </a:ext>
                </a:extLst>
              </a:tr>
              <a:tr h="332049">
                <a:tc>
                  <a:txBody>
                    <a:bodyPr/>
                    <a:lstStyle/>
                    <a:p>
                      <a:r>
                        <a:rPr lang="en-GB" sz="1600" dirty="0">
                          <a:solidFill>
                            <a:schemeClr val="tx1"/>
                          </a:solidFill>
                          <a:latin typeface="Times New Roman" panose="02020603050405020304" pitchFamily="18" charset="0"/>
                          <a:cs typeface="Times New Roman" panose="02020603050405020304" pitchFamily="18" charset="0"/>
                        </a:rPr>
                        <a:t>Output Energy</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10 MeV</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927834"/>
                  </a:ext>
                </a:extLst>
              </a:tr>
              <a:tr h="332049">
                <a:tc>
                  <a:txBody>
                    <a:bodyPr/>
                    <a:lstStyle/>
                    <a:p>
                      <a:r>
                        <a:rPr lang="en-GB" sz="1600" dirty="0">
                          <a:solidFill>
                            <a:schemeClr val="tx1"/>
                          </a:solidFill>
                          <a:latin typeface="Times New Roman" panose="02020603050405020304" pitchFamily="18" charset="0"/>
                          <a:cs typeface="Times New Roman" panose="02020603050405020304" pitchFamily="18" charset="0"/>
                        </a:rPr>
                        <a:t>Duty Cycle</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10%</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77817432"/>
                  </a:ext>
                </a:extLst>
              </a:tr>
              <a:tr h="332049">
                <a:tc>
                  <a:txBody>
                    <a:bodyPr/>
                    <a:lstStyle/>
                    <a:p>
                      <a:r>
                        <a:rPr lang="en-US" sz="1600" dirty="0">
                          <a:solidFill>
                            <a:schemeClr val="tx1"/>
                          </a:solidFill>
                          <a:latin typeface="Times New Roman" panose="02020603050405020304" pitchFamily="18" charset="0"/>
                          <a:cs typeface="Times New Roman" panose="02020603050405020304" pitchFamily="18" charset="0"/>
                        </a:rPr>
                        <a:t>Power Consumption</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350 kW</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65298965"/>
                  </a:ext>
                </a:extLst>
              </a:tr>
              <a:tr h="332049">
                <a:tc>
                  <a:txBody>
                    <a:bodyPr/>
                    <a:lstStyle/>
                    <a:p>
                      <a:r>
                        <a:rPr lang="en-GB" sz="1600" dirty="0">
                          <a:solidFill>
                            <a:schemeClr val="tx1"/>
                          </a:solidFill>
                          <a:latin typeface="Times New Roman" panose="02020603050405020304" pitchFamily="18" charset="0"/>
                          <a:cs typeface="Times New Roman" panose="02020603050405020304" pitchFamily="18" charset="0"/>
                        </a:rPr>
                        <a:t>Operating Frequency</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750 MHz</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57780077"/>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648599931"/>
              </p:ext>
            </p:extLst>
          </p:nvPr>
        </p:nvGraphicFramePr>
        <p:xfrm>
          <a:off x="6860198" y="4005191"/>
          <a:ext cx="4874472" cy="2682240"/>
        </p:xfrm>
        <a:graphic>
          <a:graphicData uri="http://schemas.openxmlformats.org/drawingml/2006/table">
            <a:tbl>
              <a:tblPr firstRow="1" bandRow="1">
                <a:tableStyleId>{E8034E78-7F5D-4C2E-B375-FC64B27BC917}</a:tableStyleId>
              </a:tblPr>
              <a:tblGrid>
                <a:gridCol w="2437236">
                  <a:extLst>
                    <a:ext uri="{9D8B030D-6E8A-4147-A177-3AD203B41FA5}">
                      <a16:colId xmlns:a16="http://schemas.microsoft.com/office/drawing/2014/main" val="2264532274"/>
                    </a:ext>
                  </a:extLst>
                </a:gridCol>
                <a:gridCol w="2437236">
                  <a:extLst>
                    <a:ext uri="{9D8B030D-6E8A-4147-A177-3AD203B41FA5}">
                      <a16:colId xmlns:a16="http://schemas.microsoft.com/office/drawing/2014/main" val="1496823429"/>
                    </a:ext>
                  </a:extLst>
                </a:gridCol>
              </a:tblGrid>
              <a:tr h="332049">
                <a:tc gridSpan="2">
                  <a:txBody>
                    <a:bodyPr/>
                    <a:lstStyle/>
                    <a:p>
                      <a:pPr algn="ctr"/>
                      <a:r>
                        <a:rPr lang="en-US" sz="16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Characteristics</a:t>
                      </a:r>
                      <a:endParaRPr lang="el-GR" sz="1600"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l-GR" dirty="0"/>
                    </a:p>
                  </a:txBody>
                  <a:tcPr/>
                </a:tc>
                <a:extLst>
                  <a:ext uri="{0D108BD9-81ED-4DB2-BD59-A6C34878D82A}">
                    <a16:rowId xmlns:a16="http://schemas.microsoft.com/office/drawing/2014/main" val="1210177255"/>
                  </a:ext>
                </a:extLst>
              </a:tr>
              <a:tr h="332049">
                <a:tc>
                  <a:txBody>
                    <a:bodyPr/>
                    <a:lstStyle/>
                    <a:p>
                      <a:r>
                        <a:rPr lang="en-GB" sz="1600" dirty="0">
                          <a:solidFill>
                            <a:schemeClr val="tx1"/>
                          </a:solidFill>
                          <a:latin typeface="Times New Roman" panose="02020603050405020304" pitchFamily="18" charset="0"/>
                          <a:cs typeface="Times New Roman" panose="02020603050405020304" pitchFamily="18" charset="0"/>
                        </a:rPr>
                        <a:t>Accelerator length</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2.5 m </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38340138"/>
                  </a:ext>
                </a:extLst>
              </a:tr>
              <a:tr h="332049">
                <a:tc>
                  <a:txBody>
                    <a:bodyPr/>
                    <a:lstStyle/>
                    <a:p>
                      <a:r>
                        <a:rPr lang="en-GB" sz="1600"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Surface</a:t>
                      </a:r>
                      <a:endParaRPr lang="el-GR"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10 m</a:t>
                      </a:r>
                      <a:r>
                        <a:rPr lang="en-US" sz="1600" baseline="30000" dirty="0">
                          <a:solidFill>
                            <a:schemeClr val="tx1"/>
                          </a:solidFill>
                          <a:latin typeface="Times New Roman" panose="02020603050405020304" pitchFamily="18" charset="0"/>
                          <a:cs typeface="Times New Roman" panose="02020603050405020304" pitchFamily="18" charset="0"/>
                        </a:rPr>
                        <a:t>2</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01658610"/>
                  </a:ext>
                </a:extLst>
              </a:tr>
              <a:tr h="332049">
                <a:tc>
                  <a:txBody>
                    <a:bodyPr/>
                    <a:lstStyle/>
                    <a:p>
                      <a:r>
                        <a:rPr lang="en-GB" sz="1600"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Weight</a:t>
                      </a:r>
                      <a:endParaRPr lang="el-GR"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350 kg</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9386769"/>
                  </a:ext>
                </a:extLst>
              </a:tr>
              <a:tr h="332049">
                <a:tc>
                  <a:txBody>
                    <a:bodyPr/>
                    <a:lstStyle/>
                    <a:p>
                      <a:r>
                        <a:rPr lang="en-GB" sz="1600" dirty="0">
                          <a:solidFill>
                            <a:schemeClr val="tx1"/>
                          </a:solidFill>
                          <a:latin typeface="Times New Roman" panose="02020603050405020304" pitchFamily="18" charset="0"/>
                          <a:cs typeface="Times New Roman" panose="02020603050405020304" pitchFamily="18" charset="0"/>
                        </a:rPr>
                        <a:t>Output Energy</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6.5 MeV</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927834"/>
                  </a:ext>
                </a:extLst>
              </a:tr>
              <a:tr h="332049">
                <a:tc>
                  <a:txBody>
                    <a:bodyPr/>
                    <a:lstStyle/>
                    <a:p>
                      <a:r>
                        <a:rPr lang="en-GB" sz="1600" dirty="0">
                          <a:solidFill>
                            <a:schemeClr val="tx1"/>
                          </a:solidFill>
                          <a:latin typeface="Times New Roman" panose="02020603050405020304" pitchFamily="18" charset="0"/>
                          <a:cs typeface="Times New Roman" panose="02020603050405020304" pitchFamily="18" charset="0"/>
                        </a:rPr>
                        <a:t>Duty Cycle</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4</a:t>
                      </a:r>
                      <a:r>
                        <a:rPr lang="en-US" sz="1600" baseline="0" dirty="0">
                          <a:solidFill>
                            <a:schemeClr val="tx1"/>
                          </a:solidFill>
                          <a:latin typeface="Times New Roman" panose="02020603050405020304" pitchFamily="18" charset="0"/>
                          <a:cs typeface="Times New Roman" panose="02020603050405020304" pitchFamily="18" charset="0"/>
                        </a:rPr>
                        <a:t> </a:t>
                      </a:r>
                      <a:r>
                        <a:rPr lang="en-US" sz="1600" dirty="0">
                          <a:solidFill>
                            <a:schemeClr val="tx1"/>
                          </a:solidFill>
                          <a:latin typeface="Times New Roman" panose="02020603050405020304" pitchFamily="18" charset="0"/>
                          <a:cs typeface="Times New Roman" panose="02020603050405020304" pitchFamily="18" charset="0"/>
                        </a:rPr>
                        <a:t>%</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77817432"/>
                  </a:ext>
                </a:extLst>
              </a:tr>
              <a:tr h="332049">
                <a:tc>
                  <a:txBody>
                    <a:bodyPr/>
                    <a:lstStyle/>
                    <a:p>
                      <a:r>
                        <a:rPr lang="en-US" sz="1600" dirty="0">
                          <a:solidFill>
                            <a:schemeClr val="tx1"/>
                          </a:solidFill>
                          <a:latin typeface="Times New Roman" panose="02020603050405020304" pitchFamily="18" charset="0"/>
                          <a:cs typeface="Times New Roman" panose="02020603050405020304" pitchFamily="18" charset="0"/>
                        </a:rPr>
                        <a:t>Power Consumption</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400 kW</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65298965"/>
                  </a:ext>
                </a:extLst>
              </a:tr>
              <a:tr h="332049">
                <a:tc>
                  <a:txBody>
                    <a:bodyPr/>
                    <a:lstStyle/>
                    <a:p>
                      <a:r>
                        <a:rPr lang="en-GB" sz="1600" dirty="0">
                          <a:solidFill>
                            <a:schemeClr val="tx1"/>
                          </a:solidFill>
                          <a:latin typeface="Times New Roman" panose="02020603050405020304" pitchFamily="18" charset="0"/>
                          <a:cs typeface="Times New Roman" panose="02020603050405020304" pitchFamily="18" charset="0"/>
                        </a:rPr>
                        <a:t>Operating Frequency</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latin typeface="Times New Roman" panose="02020603050405020304" pitchFamily="18" charset="0"/>
                          <a:cs typeface="Times New Roman" panose="02020603050405020304" pitchFamily="18" charset="0"/>
                        </a:rPr>
                        <a:t>750 MHz</a:t>
                      </a:r>
                      <a:endParaRPr lang="el-GR" sz="1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57780077"/>
                  </a:ext>
                </a:extLst>
              </a:tr>
            </a:tbl>
          </a:graphicData>
        </a:graphic>
      </p:graphicFrame>
    </p:spTree>
    <p:extLst>
      <p:ext uri="{BB962C8B-B14F-4D97-AF65-F5344CB8AC3E}">
        <p14:creationId xmlns:p14="http://schemas.microsoft.com/office/powerpoint/2010/main" val="3005750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10142"/>
          </a:xfrm>
        </p:spPr>
        <p:txBody>
          <a:bodyPr/>
          <a:lstStyle/>
          <a:p>
            <a:pPr algn="ctr"/>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Development of numerical calculations</a:t>
            </a:r>
            <a:endParaRPr lang="el-GR"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38930" y="1629449"/>
            <a:ext cx="11914140" cy="5491788"/>
          </a:xfrm>
        </p:spPr>
        <p:txBody>
          <a:bodyPr/>
          <a:lstStyle/>
          <a:p>
            <a:pPr algn="just"/>
            <a:r>
              <a:rPr lang="en-US" dirty="0">
                <a:latin typeface="Times New Roman" panose="02020603050405020304" pitchFamily="18" charset="0"/>
                <a:cs typeface="Times New Roman" panose="02020603050405020304" pitchFamily="18" charset="0"/>
              </a:rPr>
              <a:t>The production yield of </a:t>
            </a:r>
            <a:r>
              <a:rPr lang="en-US" baseline="30000" dirty="0">
                <a:latin typeface="Times New Roman" panose="02020603050405020304" pitchFamily="18" charset="0"/>
                <a:cs typeface="Times New Roman" panose="02020603050405020304" pitchFamily="18" charset="0"/>
              </a:rPr>
              <a:t>18</a:t>
            </a:r>
            <a:r>
              <a:rPr lang="en-US" dirty="0">
                <a:latin typeface="Times New Roman" panose="02020603050405020304" pitchFamily="18" charset="0"/>
                <a:cs typeface="Times New Roman" panose="02020603050405020304" pitchFamily="18" charset="0"/>
              </a:rPr>
              <a:t>F commonly used for PET imaging was estimated in a certain range of energies together with the corresponding number of PET doses.</a:t>
            </a:r>
          </a:p>
          <a:p>
            <a:pPr algn="just"/>
            <a:endParaRPr lang="en-US" dirty="0">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Developed a method of numerical calculations for radioisotope production to:</a:t>
            </a:r>
          </a:p>
          <a:p>
            <a:pPr lvl="2" algn="just">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Search for an energy range in which we can achieve efficient radioisotope production</a:t>
            </a:r>
          </a:p>
          <a:p>
            <a:pPr lvl="2" algn="just">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Keep the setup compact and cost effective</a:t>
            </a:r>
          </a:p>
          <a:p>
            <a:pPr lvl="2" algn="just">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Investigate the possibility for injection to the synchrotron in the same energy range</a:t>
            </a:r>
            <a:endParaRPr lang="el-GR"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5516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GB"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Radioisotope Production Yield</a:t>
            </a:r>
            <a:endParaRPr lang="el-GR"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Content Placeholder 2"/>
              <p:cNvSpPr txBox="1">
                <a:spLocks/>
              </p:cNvSpPr>
              <p:nvPr/>
            </p:nvSpPr>
            <p:spPr>
              <a:xfrm>
                <a:off x="320040" y="1325563"/>
                <a:ext cx="11612880" cy="48223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14:m>
                  <m:oMath xmlns:m="http://schemas.openxmlformats.org/officeDocument/2006/math">
                    <m:r>
                      <a:rPr lang="en-GB" sz="4000" i="1" smtClean="0">
                        <a:latin typeface="Cambria Math" panose="02040503050406030204" pitchFamily="18" charset="0"/>
                      </a:rPr>
                      <m:t>𝐴</m:t>
                    </m:r>
                    <m:r>
                      <a:rPr lang="en-GB" sz="4000" i="1" smtClean="0">
                        <a:latin typeface="Cambria Math" panose="02040503050406030204" pitchFamily="18" charset="0"/>
                      </a:rPr>
                      <m:t>=</m:t>
                    </m:r>
                    <m:r>
                      <a:rPr lang="en-GB" sz="4000" i="1" smtClean="0">
                        <a:latin typeface="Cambria Math" panose="02040503050406030204" pitchFamily="18" charset="0"/>
                      </a:rPr>
                      <m:t>𝐼</m:t>
                    </m:r>
                    <m:r>
                      <a:rPr lang="en-GB" sz="4000" i="1" smtClean="0">
                        <a:latin typeface="Cambria Math" panose="02040503050406030204" pitchFamily="18" charset="0"/>
                      </a:rPr>
                      <m:t>·</m:t>
                    </m:r>
                    <m:d>
                      <m:dPr>
                        <m:ctrlPr>
                          <a:rPr lang="en-GB" sz="4000" i="1">
                            <a:latin typeface="Cambria Math" panose="02040503050406030204" pitchFamily="18" charset="0"/>
                          </a:rPr>
                        </m:ctrlPr>
                      </m:dPr>
                      <m:e>
                        <m:r>
                          <a:rPr lang="en-GB" sz="4000" i="1">
                            <a:latin typeface="Cambria Math" panose="02040503050406030204" pitchFamily="18" charset="0"/>
                          </a:rPr>
                          <m:t>1−</m:t>
                        </m:r>
                        <m:sSup>
                          <m:sSupPr>
                            <m:ctrlPr>
                              <a:rPr lang="en-GB" sz="4000" i="1">
                                <a:latin typeface="Cambria Math" panose="02040503050406030204" pitchFamily="18" charset="0"/>
                              </a:rPr>
                            </m:ctrlPr>
                          </m:sSupPr>
                          <m:e>
                            <m:r>
                              <a:rPr lang="en-GB" sz="4000" i="1">
                                <a:latin typeface="Cambria Math" panose="02040503050406030204" pitchFamily="18" charset="0"/>
                              </a:rPr>
                              <m:t>𝑒</m:t>
                            </m:r>
                          </m:e>
                          <m:sup>
                            <m:r>
                              <a:rPr lang="en-GB" sz="4000" i="1">
                                <a:latin typeface="Cambria Math" panose="02040503050406030204" pitchFamily="18" charset="0"/>
                              </a:rPr>
                              <m:t>−</m:t>
                            </m:r>
                            <m:r>
                              <a:rPr lang="el-GR" sz="4000" i="1">
                                <a:latin typeface="Cambria Math" panose="02040503050406030204" pitchFamily="18" charset="0"/>
                              </a:rPr>
                              <m:t>𝜆</m:t>
                            </m:r>
                            <m:r>
                              <a:rPr lang="en-GB" sz="4000" i="1">
                                <a:latin typeface="Cambria Math" panose="02040503050406030204" pitchFamily="18" charset="0"/>
                              </a:rPr>
                              <m:t>·</m:t>
                            </m:r>
                            <m:r>
                              <a:rPr lang="en-GB" sz="4000" i="1">
                                <a:latin typeface="Cambria Math" panose="02040503050406030204" pitchFamily="18" charset="0"/>
                              </a:rPr>
                              <m:t>𝑡</m:t>
                            </m:r>
                          </m:sup>
                        </m:sSup>
                      </m:e>
                    </m:d>
                    <m:r>
                      <a:rPr lang="en-GB" sz="4000" i="1">
                        <a:latin typeface="Cambria Math" panose="02040503050406030204" pitchFamily="18" charset="0"/>
                      </a:rPr>
                      <m:t>· </m:t>
                    </m:r>
                    <m:f>
                      <m:fPr>
                        <m:ctrlPr>
                          <a:rPr lang="en-GB" sz="4000" i="1">
                            <a:latin typeface="Cambria Math" panose="02040503050406030204" pitchFamily="18" charset="0"/>
                          </a:rPr>
                        </m:ctrlPr>
                      </m:fPr>
                      <m:num>
                        <m:sSub>
                          <m:sSubPr>
                            <m:ctrlPr>
                              <a:rPr lang="en-GB" sz="4000" i="1">
                                <a:latin typeface="Cambria Math" panose="02040503050406030204" pitchFamily="18" charset="0"/>
                              </a:rPr>
                            </m:ctrlPr>
                          </m:sSubPr>
                          <m:e>
                            <m:r>
                              <a:rPr lang="en-GB" sz="4000" i="1">
                                <a:latin typeface="Cambria Math" panose="02040503050406030204" pitchFamily="18" charset="0"/>
                              </a:rPr>
                              <m:t>𝑁</m:t>
                            </m:r>
                          </m:e>
                          <m:sub>
                            <m:r>
                              <a:rPr lang="en-GB" sz="4000" i="1">
                                <a:latin typeface="Cambria Math" panose="02040503050406030204" pitchFamily="18" charset="0"/>
                              </a:rPr>
                              <m:t>𝐴</m:t>
                            </m:r>
                          </m:sub>
                        </m:sSub>
                        <m:r>
                          <a:rPr lang="en-GB" sz="4000" i="1">
                            <a:latin typeface="Cambria Math" panose="02040503050406030204" pitchFamily="18" charset="0"/>
                          </a:rPr>
                          <m:t>·</m:t>
                        </m:r>
                        <m:r>
                          <a:rPr lang="el-GR" sz="4000" i="1">
                            <a:latin typeface="Cambria Math" panose="02040503050406030204" pitchFamily="18" charset="0"/>
                          </a:rPr>
                          <m:t>𝜌</m:t>
                        </m:r>
                      </m:num>
                      <m:den>
                        <m:r>
                          <a:rPr lang="en-GB" sz="4000" i="1">
                            <a:latin typeface="Cambria Math" panose="02040503050406030204" pitchFamily="18" charset="0"/>
                          </a:rPr>
                          <m:t>𝑀</m:t>
                        </m:r>
                      </m:den>
                    </m:f>
                    <m:r>
                      <a:rPr lang="en-GB" sz="4000" i="1">
                        <a:latin typeface="Cambria Math" panose="02040503050406030204" pitchFamily="18" charset="0"/>
                      </a:rPr>
                      <m:t>·</m:t>
                    </m:r>
                    <m:nary>
                      <m:naryPr>
                        <m:limLoc m:val="undOvr"/>
                        <m:ctrlPr>
                          <a:rPr lang="en-GB" sz="4000" i="1">
                            <a:latin typeface="Cambria Math" panose="02040503050406030204" pitchFamily="18" charset="0"/>
                          </a:rPr>
                        </m:ctrlPr>
                      </m:naryPr>
                      <m:sub>
                        <m:sSub>
                          <m:sSubPr>
                            <m:ctrlPr>
                              <a:rPr lang="en-GB" sz="4000" i="1">
                                <a:latin typeface="Cambria Math" panose="02040503050406030204" pitchFamily="18" charset="0"/>
                              </a:rPr>
                            </m:ctrlPr>
                          </m:sSubPr>
                          <m:e>
                            <m:r>
                              <a:rPr lang="en-GB" sz="4000" i="1">
                                <a:latin typeface="Cambria Math" panose="02040503050406030204" pitchFamily="18" charset="0"/>
                              </a:rPr>
                              <m:t>𝐸</m:t>
                            </m:r>
                          </m:e>
                          <m:sub>
                            <m:r>
                              <a:rPr lang="en-GB" sz="4000" i="1">
                                <a:latin typeface="Cambria Math" panose="02040503050406030204" pitchFamily="18" charset="0"/>
                              </a:rPr>
                              <m:t>𝑖</m:t>
                            </m:r>
                          </m:sub>
                        </m:sSub>
                      </m:sub>
                      <m:sup>
                        <m:sSub>
                          <m:sSubPr>
                            <m:ctrlPr>
                              <a:rPr lang="en-GB" sz="4000" i="1">
                                <a:latin typeface="Cambria Math" panose="02040503050406030204" pitchFamily="18" charset="0"/>
                              </a:rPr>
                            </m:ctrlPr>
                          </m:sSubPr>
                          <m:e>
                            <m:r>
                              <a:rPr lang="en-GB" sz="4000" i="1">
                                <a:latin typeface="Cambria Math" panose="02040503050406030204" pitchFamily="18" charset="0"/>
                              </a:rPr>
                              <m:t>𝐸</m:t>
                            </m:r>
                          </m:e>
                          <m:sub>
                            <m:r>
                              <a:rPr lang="en-GB" sz="4000" i="1">
                                <a:latin typeface="Cambria Math" panose="02040503050406030204" pitchFamily="18" charset="0"/>
                              </a:rPr>
                              <m:t>𝑡h</m:t>
                            </m:r>
                          </m:sub>
                        </m:sSub>
                      </m:sup>
                      <m:e>
                        <m:f>
                          <m:fPr>
                            <m:ctrlPr>
                              <a:rPr lang="en-GB" sz="4000" i="1">
                                <a:latin typeface="Cambria Math" panose="02040503050406030204" pitchFamily="18" charset="0"/>
                              </a:rPr>
                            </m:ctrlPr>
                          </m:fPr>
                          <m:num>
                            <m:r>
                              <a:rPr lang="el-GR" sz="4000" i="1">
                                <a:latin typeface="Cambria Math" panose="02040503050406030204" pitchFamily="18" charset="0"/>
                              </a:rPr>
                              <m:t>𝜎</m:t>
                            </m:r>
                            <m:r>
                              <a:rPr lang="el-GR" sz="4000" i="1">
                                <a:latin typeface="Cambria Math" panose="02040503050406030204" pitchFamily="18" charset="0"/>
                              </a:rPr>
                              <m:t> (</m:t>
                            </m:r>
                            <m:r>
                              <m:rPr>
                                <m:sty m:val="p"/>
                              </m:rPr>
                              <a:rPr lang="el-GR" sz="4000">
                                <a:latin typeface="Cambria Math" panose="02040503050406030204" pitchFamily="18" charset="0"/>
                              </a:rPr>
                              <m:t>Ε</m:t>
                            </m:r>
                            <m:r>
                              <a:rPr lang="el-GR" sz="4000">
                                <a:latin typeface="Cambria Math" panose="02040503050406030204" pitchFamily="18" charset="0"/>
                              </a:rPr>
                              <m:t>)</m:t>
                            </m:r>
                          </m:num>
                          <m:den>
                            <m:f>
                              <m:fPr>
                                <m:ctrlPr>
                                  <a:rPr lang="en-GB" sz="4000" i="1">
                                    <a:latin typeface="Cambria Math" panose="02040503050406030204" pitchFamily="18" charset="0"/>
                                  </a:rPr>
                                </m:ctrlPr>
                              </m:fPr>
                              <m:num>
                                <m:r>
                                  <a:rPr lang="en-GB" sz="4000" i="1">
                                    <a:latin typeface="Cambria Math" panose="02040503050406030204" pitchFamily="18" charset="0"/>
                                  </a:rPr>
                                  <m:t>𝑑𝐸</m:t>
                                </m:r>
                              </m:num>
                              <m:den>
                                <m:r>
                                  <a:rPr lang="en-GB" sz="4000" i="1">
                                    <a:latin typeface="Cambria Math" panose="02040503050406030204" pitchFamily="18" charset="0"/>
                                  </a:rPr>
                                  <m:t>𝑑𝑥</m:t>
                                </m:r>
                              </m:den>
                            </m:f>
                          </m:den>
                        </m:f>
                      </m:e>
                    </m:nary>
                    <m:r>
                      <a:rPr lang="en-GB" sz="4000" i="1">
                        <a:latin typeface="Cambria Math" panose="02040503050406030204" pitchFamily="18" charset="0"/>
                      </a:rPr>
                      <m:t>·</m:t>
                    </m:r>
                    <m:r>
                      <a:rPr lang="en-GB" sz="4000" i="1">
                        <a:latin typeface="Cambria Math" panose="02040503050406030204" pitchFamily="18" charset="0"/>
                      </a:rPr>
                      <m:t>𝑑𝐸</m:t>
                    </m:r>
                  </m:oMath>
                </a14:m>
                <a:r>
                  <a:rPr lang="en-GB" sz="4000" dirty="0"/>
                  <a:t> </a:t>
                </a:r>
                <a:endParaRPr lang="el-GR" sz="4000" dirty="0"/>
              </a:p>
            </p:txBody>
          </p:sp>
        </mc:Choice>
        <mc:Fallback xmlns="">
          <p:sp>
            <p:nvSpPr>
              <p:cNvPr id="4" name="Content Placeholder 2"/>
              <p:cNvSpPr txBox="1">
                <a:spLocks noRot="1" noChangeAspect="1" noMove="1" noResize="1" noEditPoints="1" noAdjustHandles="1" noChangeArrowheads="1" noChangeShapeType="1" noTextEdit="1"/>
              </p:cNvSpPr>
              <p:nvPr/>
            </p:nvSpPr>
            <p:spPr>
              <a:xfrm>
                <a:off x="320040" y="1325563"/>
                <a:ext cx="11612880" cy="4822370"/>
              </a:xfrm>
              <a:prstGeom prst="rect">
                <a:avLst/>
              </a:prstGeom>
              <a:blipFill>
                <a:blip r:embed="rId2"/>
                <a:stretch>
                  <a:fillRect/>
                </a:stretch>
              </a:blipFill>
            </p:spPr>
            <p:txBody>
              <a:bodyPr/>
              <a:lstStyle/>
              <a:p>
                <a:r>
                  <a:rPr lang="el-GR">
                    <a:noFill/>
                  </a:rPr>
                  <a:t> </a:t>
                </a:r>
              </a:p>
            </p:txBody>
          </p:sp>
        </mc:Fallback>
      </mc:AlternateContent>
      <p:sp>
        <p:nvSpPr>
          <p:cNvPr id="10" name="TextBox 9"/>
          <p:cNvSpPr txBox="1"/>
          <p:nvPr/>
        </p:nvSpPr>
        <p:spPr>
          <a:xfrm>
            <a:off x="3555385" y="3243398"/>
            <a:ext cx="2539734" cy="1015663"/>
          </a:xfrm>
          <a:prstGeom prst="rect">
            <a:avLst/>
          </a:prstGeom>
          <a:noFill/>
        </p:spPr>
        <p:txBody>
          <a:bodyPr wrap="none" rtlCol="0">
            <a:spAutoFit/>
          </a:bodyPr>
          <a:lstStyle/>
          <a:p>
            <a:pPr marL="285750" indent="-285750">
              <a:buFont typeface="Arial" panose="020B0604020202020204" pitchFamily="34" charset="0"/>
              <a:buChar char="•"/>
            </a:pPr>
            <a:r>
              <a:rPr lang="en-GB" sz="2000" dirty="0">
                <a:latin typeface="Times New Roman" panose="02020603050405020304" pitchFamily="18" charset="0"/>
                <a:cs typeface="Times New Roman" panose="02020603050405020304" pitchFamily="18" charset="0"/>
              </a:rPr>
              <a:t>Irradiation time</a:t>
            </a:r>
            <a:endParaRPr lang="el-GR"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l-GR" sz="2000" dirty="0">
                <a:latin typeface="Times New Roman" panose="02020603050405020304" pitchFamily="18" charset="0"/>
                <a:cs typeface="Times New Roman" panose="02020603050405020304" pitchFamily="18" charset="0"/>
              </a:rPr>
              <a:t>λ </a:t>
            </a:r>
            <a:r>
              <a:rPr lang="en-US" sz="2000" dirty="0">
                <a:latin typeface="Times New Roman" panose="02020603050405020304" pitchFamily="18" charset="0"/>
                <a:cs typeface="Times New Roman" panose="02020603050405020304" pitchFamily="18" charset="0"/>
              </a:rPr>
              <a:t>decay constant of </a:t>
            </a:r>
          </a:p>
          <a:p>
            <a:pPr algn="ctr"/>
            <a:r>
              <a:rPr lang="en-US" sz="2000" dirty="0">
                <a:latin typeface="Times New Roman" panose="02020603050405020304" pitchFamily="18" charset="0"/>
                <a:cs typeface="Times New Roman" panose="02020603050405020304" pitchFamily="18" charset="0"/>
              </a:rPr>
              <a:t>the radionuclide</a:t>
            </a:r>
            <a:r>
              <a:rPr lang="en-GB" sz="2000" dirty="0">
                <a:latin typeface="Times New Roman" panose="02020603050405020304" pitchFamily="18" charset="0"/>
                <a:cs typeface="Times New Roman" panose="02020603050405020304" pitchFamily="18" charset="0"/>
              </a:rPr>
              <a:t> </a:t>
            </a:r>
            <a:endParaRPr lang="el-GR" sz="2000" dirty="0">
              <a:latin typeface="Times New Roman" panose="02020603050405020304" pitchFamily="18" charset="0"/>
              <a:cs typeface="Times New Roman" panose="02020603050405020304" pitchFamily="18" charset="0"/>
            </a:endParaRPr>
          </a:p>
        </p:txBody>
      </p:sp>
      <p:cxnSp>
        <p:nvCxnSpPr>
          <p:cNvPr id="13" name="Straight Arrow Connector 12"/>
          <p:cNvCxnSpPr/>
          <p:nvPr/>
        </p:nvCxnSpPr>
        <p:spPr>
          <a:xfrm flipV="1">
            <a:off x="1665818" y="2096993"/>
            <a:ext cx="181122" cy="4245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979420" y="6179792"/>
            <a:ext cx="4926997" cy="646331"/>
          </a:xfrm>
          <a:prstGeom prst="rect">
            <a:avLst/>
          </a:prstGeom>
          <a:noFill/>
        </p:spPr>
        <p:txBody>
          <a:bodyPr wrap="square" rtlCol="0">
            <a:spAutoFit/>
          </a:bodyPr>
          <a:lstStyle/>
          <a:p>
            <a:pPr marL="285750" indent="-285750" algn="just">
              <a:buFont typeface="Wingdings" panose="05000000000000000000" pitchFamily="2" charset="2"/>
              <a:buChar char="q"/>
            </a:pPr>
            <a:r>
              <a:rPr lang="en-US"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 practical reasons, saturation factor, </a:t>
            </a:r>
            <a:r>
              <a:rPr lang="el-GR"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λ</a:t>
            </a:r>
            <a:r>
              <a:rPr lang="en-US"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is considered at 3.5 T</a:t>
            </a:r>
            <a:r>
              <a:rPr lang="en-US" baseline="-25000"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en-US"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of the radioisotope.</a:t>
            </a:r>
            <a:endParaRPr lang="el-GR"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6" name="Right Brace 15"/>
          <p:cNvSpPr/>
          <p:nvPr/>
        </p:nvSpPr>
        <p:spPr>
          <a:xfrm rot="5400000">
            <a:off x="4167600" y="1673678"/>
            <a:ext cx="990600" cy="214884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7" name="Right Brace 16"/>
          <p:cNvSpPr/>
          <p:nvPr/>
        </p:nvSpPr>
        <p:spPr>
          <a:xfrm rot="5400000">
            <a:off x="6216444" y="1976950"/>
            <a:ext cx="1036320" cy="92964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8" name="Right Brace 17"/>
          <p:cNvSpPr/>
          <p:nvPr/>
        </p:nvSpPr>
        <p:spPr>
          <a:xfrm rot="5400000">
            <a:off x="8224796" y="1730826"/>
            <a:ext cx="1610935" cy="276917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9" name="TextBox 18"/>
          <p:cNvSpPr txBox="1"/>
          <p:nvPr/>
        </p:nvSpPr>
        <p:spPr>
          <a:xfrm>
            <a:off x="0" y="2441770"/>
            <a:ext cx="2026920" cy="707886"/>
          </a:xfrm>
          <a:prstGeom prst="rect">
            <a:avLst/>
          </a:prstGeom>
          <a:noFill/>
        </p:spPr>
        <p:txBody>
          <a:bodyPr wrap="square" rtlCol="0">
            <a:spAutoFit/>
          </a:bodyPr>
          <a:lstStyle/>
          <a:p>
            <a:pPr marL="285750" indent="-285750" algn="ctr">
              <a:buFont typeface="Arial" panose="020B0604020202020204" pitchFamily="34" charset="0"/>
              <a:buChar char="•"/>
            </a:pPr>
            <a:r>
              <a:rPr lang="en-GB" sz="2000" dirty="0">
                <a:latin typeface="Times New Roman" panose="02020603050405020304" pitchFamily="18" charset="0"/>
                <a:cs typeface="Times New Roman" panose="02020603050405020304" pitchFamily="18" charset="0"/>
              </a:rPr>
              <a:t>Yield</a:t>
            </a:r>
          </a:p>
          <a:p>
            <a:pPr algn="ctr"/>
            <a:r>
              <a:rPr lang="en-GB" sz="2000" dirty="0">
                <a:latin typeface="Times New Roman" panose="02020603050405020304" pitchFamily="18" charset="0"/>
                <a:cs typeface="Times New Roman" panose="02020603050405020304" pitchFamily="18" charset="0"/>
              </a:rPr>
              <a:t> ( </a:t>
            </a:r>
            <a:r>
              <a:rPr lang="en-GB" sz="2000" dirty="0" err="1">
                <a:latin typeface="Times New Roman" panose="02020603050405020304" pitchFamily="18" charset="0"/>
                <a:cs typeface="Times New Roman" panose="02020603050405020304" pitchFamily="18" charset="0"/>
              </a:rPr>
              <a:t>mCi</a:t>
            </a:r>
            <a:r>
              <a:rPr lang="en-GB" sz="2000" dirty="0">
                <a:latin typeface="Times New Roman" panose="02020603050405020304" pitchFamily="18" charset="0"/>
                <a:cs typeface="Times New Roman" panose="02020603050405020304" pitchFamily="18" charset="0"/>
              </a:rPr>
              <a:t> or GBq)</a:t>
            </a:r>
            <a:endParaRPr lang="el-GR" sz="2000"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1644361" y="3112767"/>
            <a:ext cx="1889760" cy="707886"/>
          </a:xfrm>
          <a:prstGeom prst="rect">
            <a:avLst/>
          </a:prstGeom>
          <a:noFill/>
        </p:spPr>
        <p:txBody>
          <a:bodyPr wrap="square" rtlCol="0">
            <a:spAutoFit/>
          </a:bodyPr>
          <a:lstStyle/>
          <a:p>
            <a:pPr marL="285750" indent="-285750" algn="ctr">
              <a:buFont typeface="Arial" panose="020B0604020202020204" pitchFamily="34" charset="0"/>
              <a:buChar char="•"/>
            </a:pPr>
            <a:r>
              <a:rPr lang="en-GB" sz="2000" dirty="0">
                <a:latin typeface="Times New Roman" panose="02020603050405020304" pitchFamily="18" charset="0"/>
                <a:cs typeface="Times New Roman" panose="02020603050405020304" pitchFamily="18" charset="0"/>
              </a:rPr>
              <a:t>Beam current (</a:t>
            </a:r>
            <a:r>
              <a:rPr lang="el-GR" sz="2000" dirty="0">
                <a:latin typeface="Times New Roman" panose="02020603050405020304" pitchFamily="18" charset="0"/>
                <a:cs typeface="Times New Roman" panose="02020603050405020304" pitchFamily="18" charset="0"/>
              </a:rPr>
              <a:t>μΑ)</a:t>
            </a:r>
          </a:p>
        </p:txBody>
      </p:sp>
      <p:sp>
        <p:nvSpPr>
          <p:cNvPr id="22" name="TextBox 21"/>
          <p:cNvSpPr txBox="1"/>
          <p:nvPr/>
        </p:nvSpPr>
        <p:spPr>
          <a:xfrm>
            <a:off x="5779848" y="2995736"/>
            <a:ext cx="1909511" cy="1323439"/>
          </a:xfrm>
          <a:prstGeom prst="rect">
            <a:avLst/>
          </a:prstGeom>
          <a:noFill/>
        </p:spPr>
        <p:txBody>
          <a:bodyPr wrap="square" rtlCol="0">
            <a:spAutoFit/>
          </a:bodyPr>
          <a:lstStyle/>
          <a:p>
            <a:pPr marL="285750" indent="-285750" algn="ctr">
              <a:buFont typeface="Arial" panose="020B0604020202020204" pitchFamily="34" charset="0"/>
              <a:buChar char="•"/>
            </a:pPr>
            <a:r>
              <a:rPr lang="en-GB" sz="2000" dirty="0">
                <a:latin typeface="Times New Roman" panose="02020603050405020304" pitchFamily="18" charset="0"/>
                <a:cs typeface="Times New Roman" panose="02020603050405020304" pitchFamily="18" charset="0"/>
              </a:rPr>
              <a:t>Number of target atoms per unit volume</a:t>
            </a:r>
            <a:endParaRPr lang="el-GR" sz="2000" dirty="0">
              <a:latin typeface="Times New Roman" panose="02020603050405020304" pitchFamily="18" charset="0"/>
              <a:cs typeface="Times New Roman" panose="02020603050405020304" pitchFamily="18" charset="0"/>
            </a:endParaRPr>
          </a:p>
        </p:txBody>
      </p:sp>
      <p:sp>
        <p:nvSpPr>
          <p:cNvPr id="23" name="TextBox 22"/>
          <p:cNvSpPr txBox="1"/>
          <p:nvPr/>
        </p:nvSpPr>
        <p:spPr>
          <a:xfrm>
            <a:off x="7630413" y="3972121"/>
            <a:ext cx="4260738" cy="1938992"/>
          </a:xfrm>
          <a:prstGeom prst="rect">
            <a:avLst/>
          </a:prstGeom>
          <a:noFill/>
        </p:spPr>
        <p:txBody>
          <a:bodyPr wrap="square" rtlCol="0">
            <a:spAutoFit/>
          </a:bodyPr>
          <a:lstStyle/>
          <a:p>
            <a:pPr marL="285750" indent="-285750">
              <a:buFont typeface="Arial" panose="020B0604020202020204" pitchFamily="34" charset="0"/>
              <a:buChar char="•"/>
            </a:pPr>
            <a:r>
              <a:rPr lang="en-US" sz="2000" dirty="0" err="1">
                <a:latin typeface="Times New Roman" panose="02020603050405020304" pitchFamily="18" charset="0"/>
                <a:cs typeface="Times New Roman" panose="02020603050405020304" pitchFamily="18" charset="0"/>
              </a:rPr>
              <a:t>E</a:t>
            </a:r>
            <a:r>
              <a:rPr lang="en-US" sz="2000" baseline="-25000" dirty="0" err="1">
                <a:latin typeface="Times New Roman" panose="02020603050405020304" pitchFamily="18" charset="0"/>
                <a:cs typeface="Times New Roman" panose="02020603050405020304" pitchFamily="18" charset="0"/>
              </a:rPr>
              <a:t>i</a:t>
            </a:r>
            <a:r>
              <a:rPr lang="en-US" sz="2000" dirty="0">
                <a:latin typeface="Times New Roman" panose="02020603050405020304" pitchFamily="18" charset="0"/>
                <a:cs typeface="Times New Roman" panose="02020603050405020304" pitchFamily="18" charset="0"/>
              </a:rPr>
              <a:t> is the beam energy, </a:t>
            </a: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E</a:t>
            </a:r>
            <a:r>
              <a:rPr lang="en-US" sz="2000" baseline="-25000" dirty="0">
                <a:latin typeface="Times New Roman" panose="02020603050405020304" pitchFamily="18" charset="0"/>
                <a:cs typeface="Times New Roman" panose="02020603050405020304" pitchFamily="18" charset="0"/>
              </a:rPr>
              <a:t>th</a:t>
            </a:r>
            <a:r>
              <a:rPr lang="en-US" sz="2000" dirty="0">
                <a:latin typeface="Times New Roman" panose="02020603050405020304" pitchFamily="18" charset="0"/>
                <a:cs typeface="Times New Roman" panose="02020603050405020304" pitchFamily="18" charset="0"/>
              </a:rPr>
              <a:t> is the reaction threshold energy,</a:t>
            </a: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σ(E) is the </a:t>
            </a:r>
            <a:r>
              <a:rPr lang="en-US" sz="2000" dirty="0" smtClean="0">
                <a:latin typeface="Times New Roman" panose="02020603050405020304" pitchFamily="18" charset="0"/>
                <a:cs typeface="Times New Roman" panose="02020603050405020304" pitchFamily="18" charset="0"/>
              </a:rPr>
              <a:t>cross section as a function of energy (excitation function),</a:t>
            </a: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err="1">
                <a:latin typeface="Times New Roman" panose="02020603050405020304" pitchFamily="18" charset="0"/>
                <a:cs typeface="Times New Roman" panose="02020603050405020304" pitchFamily="18" charset="0"/>
              </a:rPr>
              <a:t>dE</a:t>
            </a:r>
            <a:r>
              <a:rPr lang="en-US" sz="2000" dirty="0">
                <a:latin typeface="Times New Roman" panose="02020603050405020304" pitchFamily="18" charset="0"/>
                <a:cs typeface="Times New Roman" panose="02020603050405020304" pitchFamily="18" charset="0"/>
              </a:rPr>
              <a:t>/dx is the stopping power of the target material.</a:t>
            </a:r>
            <a:endParaRPr lang="el-GR" sz="2000" dirty="0">
              <a:latin typeface="Times New Roman" panose="02020603050405020304" pitchFamily="18" charset="0"/>
              <a:cs typeface="Times New Roman" panose="02020603050405020304" pitchFamily="18" charset="0"/>
            </a:endParaRPr>
          </a:p>
        </p:txBody>
      </p:sp>
      <p:cxnSp>
        <p:nvCxnSpPr>
          <p:cNvPr id="25" name="Straight Arrow Connector 24"/>
          <p:cNvCxnSpPr/>
          <p:nvPr/>
        </p:nvCxnSpPr>
        <p:spPr>
          <a:xfrm flipV="1">
            <a:off x="2773602" y="2096993"/>
            <a:ext cx="122369" cy="8987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773603" y="6600646"/>
            <a:ext cx="4205818" cy="523220"/>
          </a:xfrm>
          <a:prstGeom prst="rect">
            <a:avLst/>
          </a:prstGeom>
          <a:noFill/>
        </p:spPr>
        <p:txBody>
          <a:bodyPr wrap="square" rtlCol="0">
            <a:spAutoFit/>
          </a:bodyPr>
          <a:lstStyle/>
          <a:p>
            <a:pPr algn="just"/>
            <a:r>
              <a:rPr lang="en-US" sz="1400" b="1" dirty="0" err="1" smtClean="0">
                <a:latin typeface="Times New Roman" panose="02020603050405020304" pitchFamily="18" charset="0"/>
                <a:cs typeface="Times New Roman" panose="02020603050405020304" pitchFamily="18" charset="0"/>
              </a:rPr>
              <a:t>Source</a:t>
            </a:r>
            <a:r>
              <a:rPr lang="en-US" sz="1400" dirty="0" err="1" smtClean="0">
                <a:latin typeface="Times New Roman" panose="02020603050405020304" pitchFamily="18" charset="0"/>
                <a:cs typeface="Times New Roman" panose="02020603050405020304" pitchFamily="18" charset="0"/>
              </a:rPr>
              <a:t>:</a:t>
            </a:r>
            <a:r>
              <a:rPr lang="en-US" sz="1400" dirty="0" err="1" smtClean="0">
                <a:latin typeface="Times New Roman" panose="02020603050405020304" pitchFamily="18" charset="0"/>
                <a:cs typeface="Times New Roman" panose="02020603050405020304" pitchFamily="18" charset="0"/>
                <a:hlinkClick r:id="rId3"/>
              </a:rPr>
              <a:t>https</a:t>
            </a:r>
            <a:r>
              <a:rPr lang="en-US" sz="1400" dirty="0">
                <a:latin typeface="Times New Roman" panose="02020603050405020304" pitchFamily="18" charset="0"/>
                <a:cs typeface="Times New Roman" panose="02020603050405020304" pitchFamily="18" charset="0"/>
                <a:hlinkClick r:id="rId3"/>
              </a:rPr>
              <a:t>://</a:t>
            </a:r>
            <a:r>
              <a:rPr lang="en-US" sz="1400" dirty="0" smtClean="0">
                <a:latin typeface="Times New Roman" panose="02020603050405020304" pitchFamily="18" charset="0"/>
                <a:cs typeface="Times New Roman" panose="02020603050405020304" pitchFamily="18" charset="0"/>
                <a:hlinkClick r:id="rId3"/>
              </a:rPr>
              <a:t>www-nds.iaea.org/medical/n4p11c0.html</a:t>
            </a:r>
            <a:endParaRPr lang="en-US" sz="1400" dirty="0" smtClean="0">
              <a:latin typeface="Times New Roman" panose="02020603050405020304" pitchFamily="18" charset="0"/>
              <a:cs typeface="Times New Roman" panose="02020603050405020304" pitchFamily="18" charset="0"/>
            </a:endParaRPr>
          </a:p>
          <a:p>
            <a:pPr algn="just"/>
            <a:endParaRPr lang="el-GR" sz="1400" dirty="0">
              <a:latin typeface="Times New Roman" panose="02020603050405020304" pitchFamily="18" charset="0"/>
              <a:cs typeface="Times New Roman" panose="02020603050405020304" pitchFamily="18" charset="0"/>
            </a:endParaRPr>
          </a:p>
        </p:txBody>
      </p:sp>
      <p:cxnSp>
        <p:nvCxnSpPr>
          <p:cNvPr id="27" name="Straight Arrow Connector 26"/>
          <p:cNvCxnSpPr/>
          <p:nvPr/>
        </p:nvCxnSpPr>
        <p:spPr>
          <a:xfrm flipH="1">
            <a:off x="6985176" y="4845093"/>
            <a:ext cx="704183" cy="3720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3034" y="4328116"/>
            <a:ext cx="3251200" cy="2062103"/>
          </a:xfrm>
          <a:prstGeom prst="rect">
            <a:avLst/>
          </a:prstGeom>
          <a:noFill/>
        </p:spPr>
        <p:txBody>
          <a:bodyPr wrap="square" rtlCol="0">
            <a:spAutoFit/>
          </a:bodyPr>
          <a:lstStyle/>
          <a:p>
            <a:pPr algn="just"/>
            <a:r>
              <a:rPr lang="en-US" sz="1600" b="1" dirty="0">
                <a:latin typeface="Times New Roman" panose="02020603050405020304" pitchFamily="18" charset="0"/>
                <a:cs typeface="Times New Roman" panose="02020603050405020304" pitchFamily="18" charset="0"/>
              </a:rPr>
              <a:t>Excitation function</a:t>
            </a:r>
            <a:r>
              <a:rPr lang="en-US" sz="1600" dirty="0">
                <a:latin typeface="Times New Roman" panose="02020603050405020304" pitchFamily="18" charset="0"/>
                <a:cs typeface="Times New Roman" panose="02020603050405020304" pitchFamily="18" charset="0"/>
              </a:rPr>
              <a:t> is a term used in nuclear physics to describe a graphical plot of the yield of a radionuclide or reaction channel as a </a:t>
            </a:r>
            <a:r>
              <a:rPr lang="en-US" sz="1600" b="1" dirty="0">
                <a:latin typeface="Times New Roman" panose="02020603050405020304" pitchFamily="18" charset="0"/>
                <a:cs typeface="Times New Roman" panose="02020603050405020304" pitchFamily="18" charset="0"/>
              </a:rPr>
              <a:t>function</a:t>
            </a:r>
            <a:r>
              <a:rPr lang="en-US" sz="1600" dirty="0">
                <a:latin typeface="Times New Roman" panose="02020603050405020304" pitchFamily="18" charset="0"/>
                <a:cs typeface="Times New Roman" panose="02020603050405020304" pitchFamily="18" charset="0"/>
              </a:rPr>
              <a:t> of the bombarding projectile energy or the calculated </a:t>
            </a:r>
            <a:r>
              <a:rPr lang="en-US" sz="1600" b="1" dirty="0">
                <a:latin typeface="Times New Roman" panose="02020603050405020304" pitchFamily="18" charset="0"/>
                <a:cs typeface="Times New Roman" panose="02020603050405020304" pitchFamily="18" charset="0"/>
              </a:rPr>
              <a:t>excitation</a:t>
            </a:r>
            <a:r>
              <a:rPr lang="en-US" sz="1600" dirty="0">
                <a:latin typeface="Times New Roman" panose="02020603050405020304" pitchFamily="18" charset="0"/>
                <a:cs typeface="Times New Roman" panose="02020603050405020304" pitchFamily="18" charset="0"/>
              </a:rPr>
              <a:t> energy of the compound nucleus.</a:t>
            </a:r>
            <a:endParaRPr lang="el-GR" sz="1600" dirty="0">
              <a:latin typeface="Times New Roman" panose="02020603050405020304" pitchFamily="18" charset="0"/>
              <a:cs typeface="Times New Roman" panose="02020603050405020304" pitchFamily="18" charset="0"/>
            </a:endParaRPr>
          </a:p>
        </p:txBody>
      </p:sp>
      <p:pic>
        <p:nvPicPr>
          <p:cNvPr id="21" name="Picture 20"/>
          <p:cNvPicPr/>
          <p:nvPr/>
        </p:nvPicPr>
        <p:blipFill rotWithShape="1">
          <a:blip r:embed="rId4"/>
          <a:srcRect l="667" t="19363" r="52876" b="31228"/>
          <a:stretch/>
        </p:blipFill>
        <p:spPr bwMode="auto">
          <a:xfrm>
            <a:off x="3324234" y="4421859"/>
            <a:ext cx="3655186" cy="213189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660659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23965" y="-17417"/>
            <a:ext cx="12598845" cy="53993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Development of numerical calculation for radioisotope production</a:t>
            </a:r>
            <a:endParaRPr lang="el-GR" sz="3600" dirty="0"/>
          </a:p>
        </p:txBody>
      </p:sp>
      <p:sp>
        <p:nvSpPr>
          <p:cNvPr id="5" name="Content Placeholder 2"/>
          <p:cNvSpPr txBox="1">
            <a:spLocks/>
          </p:cNvSpPr>
          <p:nvPr/>
        </p:nvSpPr>
        <p:spPr>
          <a:xfrm>
            <a:off x="0" y="3518675"/>
            <a:ext cx="12096206" cy="47581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a:latin typeface="Times New Roman" panose="02020603050405020304" pitchFamily="18" charset="0"/>
                <a:cs typeface="Times New Roman" panose="02020603050405020304" pitchFamily="18" charset="0"/>
              </a:rPr>
              <a:t>Obtain the “range” of the particle beam inside the target from the literature.</a:t>
            </a:r>
          </a:p>
          <a:p>
            <a:pPr algn="just"/>
            <a:r>
              <a:rPr lang="en-US" sz="2000" dirty="0">
                <a:latin typeface="Times New Roman" panose="02020603050405020304" pitchFamily="18" charset="0"/>
                <a:cs typeface="Times New Roman" panose="02020603050405020304" pitchFamily="18" charset="0"/>
              </a:rPr>
              <a:t>We divide the “range” that the particles of the beam will reach, </a:t>
            </a:r>
            <a:r>
              <a:rPr lang="en-US" sz="2000" dirty="0" err="1">
                <a:latin typeface="Times New Roman" panose="02020603050405020304" pitchFamily="18" charset="0"/>
                <a:cs typeface="Times New Roman" panose="02020603050405020304" pitchFamily="18" charset="0"/>
              </a:rPr>
              <a:t>x</a:t>
            </a:r>
            <a:r>
              <a:rPr lang="en-US" sz="2000" baseline="-25000" dirty="0" err="1">
                <a:latin typeface="Times New Roman" panose="02020603050405020304" pitchFamily="18" charset="0"/>
                <a:cs typeface="Times New Roman" panose="02020603050405020304" pitchFamily="18" charset="0"/>
              </a:rPr>
              <a:t>max</a:t>
            </a:r>
            <a:r>
              <a:rPr lang="en-US" sz="2000" dirty="0">
                <a:latin typeface="Times New Roman" panose="02020603050405020304" pitchFamily="18" charset="0"/>
                <a:cs typeface="Times New Roman" panose="02020603050405020304" pitchFamily="18" charset="0"/>
              </a:rPr>
              <a:t>, in the target in several thin slices of equal thickness </a:t>
            </a:r>
            <a:r>
              <a:rPr lang="el-GR" sz="2000" dirty="0">
                <a:latin typeface="Times New Roman" panose="02020603050405020304" pitchFamily="18" charset="0"/>
                <a:cs typeface="Times New Roman" panose="02020603050405020304" pitchFamily="18" charset="0"/>
              </a:rPr>
              <a:t>Δ</a:t>
            </a:r>
            <a:r>
              <a:rPr lang="en-US" sz="2000" dirty="0">
                <a:latin typeface="Times New Roman" panose="02020603050405020304" pitchFamily="18" charset="0"/>
                <a:cs typeface="Times New Roman" panose="02020603050405020304" pitchFamily="18" charset="0"/>
              </a:rPr>
              <a:t>x. </a:t>
            </a:r>
          </a:p>
          <a:p>
            <a:pPr algn="just"/>
            <a:r>
              <a:rPr lang="en-US" sz="2000" dirty="0">
                <a:latin typeface="Times New Roman" panose="02020603050405020304" pitchFamily="18" charset="0"/>
                <a:cs typeface="Times New Roman" panose="02020603050405020304" pitchFamily="18" charset="0"/>
              </a:rPr>
              <a:t>Knowing the initial kinetic energy </a:t>
            </a:r>
            <a:r>
              <a:rPr lang="en-US" sz="2000" dirty="0" err="1">
                <a:latin typeface="Times New Roman" panose="02020603050405020304" pitchFamily="18" charset="0"/>
                <a:cs typeface="Times New Roman" panose="02020603050405020304" pitchFamily="18" charset="0"/>
              </a:rPr>
              <a:t>E</a:t>
            </a:r>
            <a:r>
              <a:rPr lang="en-US" sz="2000" baseline="-25000" dirty="0" err="1">
                <a:latin typeface="Times New Roman" panose="02020603050405020304" pitchFamily="18" charset="0"/>
                <a:cs typeface="Times New Roman" panose="02020603050405020304" pitchFamily="18" charset="0"/>
              </a:rPr>
              <a:t>input</a:t>
            </a:r>
            <a:r>
              <a:rPr lang="en-US" sz="2000" baseline="30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E</a:t>
            </a:r>
            <a:r>
              <a:rPr lang="en-US" sz="2000" baseline="-25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of the particle beam impinging on the first slice, we can get from the literature the value of the stopping power S</a:t>
            </a:r>
            <a:r>
              <a:rPr lang="en-US" sz="2000" baseline="-25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=S(E</a:t>
            </a:r>
            <a:r>
              <a:rPr lang="en-US" sz="2000" baseline="-25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for this energy, which is valid in the whole slice, assuming that the stopping power is approximately constant for small variations of energy. </a:t>
            </a:r>
          </a:p>
          <a:p>
            <a:pPr algn="just"/>
            <a:r>
              <a:rPr lang="en-US" sz="2000" dirty="0">
                <a:latin typeface="Times New Roman" panose="02020603050405020304" pitchFamily="18" charset="0"/>
                <a:cs typeface="Times New Roman" panose="02020603050405020304" pitchFamily="18" charset="0"/>
              </a:rPr>
              <a:t>The energy loss of particles passing this slice must be equal to </a:t>
            </a:r>
            <a:r>
              <a:rPr lang="el-GR" sz="2000" dirty="0">
                <a:latin typeface="Times New Roman" panose="02020603050405020304" pitchFamily="18" charset="0"/>
                <a:cs typeface="Times New Roman" panose="02020603050405020304" pitchFamily="18" charset="0"/>
              </a:rPr>
              <a:t>Δ</a:t>
            </a:r>
            <a:r>
              <a:rPr lang="en-US" sz="2000" dirty="0">
                <a:latin typeface="Times New Roman" panose="02020603050405020304" pitchFamily="18" charset="0"/>
                <a:cs typeface="Times New Roman" panose="02020603050405020304" pitchFamily="18" charset="0"/>
              </a:rPr>
              <a:t>E</a:t>
            </a:r>
            <a:r>
              <a:rPr lang="en-US" sz="2000" baseline="-25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 S</a:t>
            </a:r>
            <a:r>
              <a:rPr lang="en-US" sz="2000" baseline="-25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a:t>
            </a:r>
            <a:r>
              <a:rPr lang="el-GR" sz="2000" dirty="0">
                <a:latin typeface="Times New Roman" panose="02020603050405020304" pitchFamily="18" charset="0"/>
                <a:cs typeface="Times New Roman" panose="02020603050405020304" pitchFamily="18" charset="0"/>
              </a:rPr>
              <a:t>Δ</a:t>
            </a:r>
            <a:r>
              <a:rPr lang="en-US" sz="2000" dirty="0">
                <a:latin typeface="Times New Roman" panose="02020603050405020304" pitchFamily="18" charset="0"/>
                <a:cs typeface="Times New Roman" panose="02020603050405020304" pitchFamily="18" charset="0"/>
              </a:rPr>
              <a:t>x</a:t>
            </a:r>
            <a:r>
              <a:rPr lang="en-US" sz="2000" baseline="-25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 and the energy of particles exiting this slice and entering into the next will be equal to E</a:t>
            </a:r>
            <a:r>
              <a:rPr lang="en-US" sz="2000" baseline="-25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 E</a:t>
            </a:r>
            <a:r>
              <a:rPr lang="en-US" sz="2000" baseline="-25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 </a:t>
            </a:r>
            <a:r>
              <a:rPr lang="el-GR" sz="2000" dirty="0">
                <a:latin typeface="Times New Roman" panose="02020603050405020304" pitchFamily="18" charset="0"/>
                <a:cs typeface="Times New Roman" panose="02020603050405020304" pitchFamily="18" charset="0"/>
              </a:rPr>
              <a:t>Δ</a:t>
            </a:r>
            <a:r>
              <a:rPr lang="en-US" sz="2000" dirty="0">
                <a:latin typeface="Times New Roman" panose="02020603050405020304" pitchFamily="18" charset="0"/>
                <a:cs typeface="Times New Roman" panose="02020603050405020304" pitchFamily="18" charset="0"/>
              </a:rPr>
              <a:t>E</a:t>
            </a:r>
            <a:r>
              <a:rPr lang="en-US" sz="2000" baseline="-25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 E</a:t>
            </a:r>
            <a:r>
              <a:rPr lang="en-US" sz="2000" baseline="-25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 S</a:t>
            </a:r>
            <a:r>
              <a:rPr lang="en-US" sz="2000" baseline="-25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a:t>
            </a:r>
            <a:r>
              <a:rPr lang="el-GR" sz="2000" dirty="0">
                <a:latin typeface="Times New Roman" panose="02020603050405020304" pitchFamily="18" charset="0"/>
                <a:cs typeface="Times New Roman" panose="02020603050405020304" pitchFamily="18" charset="0"/>
              </a:rPr>
              <a:t>Δ</a:t>
            </a:r>
            <a:r>
              <a:rPr lang="en-US" sz="2000" dirty="0">
                <a:latin typeface="Times New Roman" panose="02020603050405020304" pitchFamily="18" charset="0"/>
                <a:cs typeface="Times New Roman" panose="02020603050405020304" pitchFamily="18" charset="0"/>
              </a:rPr>
              <a:t>x</a:t>
            </a:r>
            <a:r>
              <a:rPr lang="en-US" sz="2000" baseline="-25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a:t>
            </a:r>
            <a:endParaRPr lang="el-GR"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We proceed in the same way to the following slices, the particle energy in each slice is decreasing in small but unequal steps, until it reaches zero (in the figure this happens somewhere into the 8</a:t>
            </a:r>
            <a:r>
              <a:rPr lang="en-US" sz="2000" baseline="30000" dirty="0">
                <a:latin typeface="Times New Roman" panose="02020603050405020304" pitchFamily="18" charset="0"/>
                <a:cs typeface="Times New Roman" panose="02020603050405020304" pitchFamily="18" charset="0"/>
              </a:rPr>
              <a:t>th</a:t>
            </a:r>
            <a:r>
              <a:rPr lang="en-US" sz="2000" dirty="0">
                <a:latin typeface="Times New Roman" panose="02020603050405020304" pitchFamily="18" charset="0"/>
                <a:cs typeface="Times New Roman" panose="02020603050405020304" pitchFamily="18" charset="0"/>
              </a:rPr>
              <a:t> slice). </a:t>
            </a:r>
            <a:r>
              <a:rPr lang="en-US" sz="2000" dirty="0">
                <a:latin typeface="Times New Roman" panose="02020603050405020304" pitchFamily="18" charset="0"/>
                <a:ea typeface="Calibri" panose="020F0502020204030204" pitchFamily="34" charset="0"/>
                <a:cs typeface="Times New Roman" panose="02020603050405020304" pitchFamily="18" charset="0"/>
              </a:rPr>
              <a:t> </a:t>
            </a:r>
            <a:endParaRPr lang="el-GR" sz="2000" dirty="0">
              <a:latin typeface="Times New Roman" panose="02020603050405020304" pitchFamily="18" charset="0"/>
              <a:cs typeface="Times New Roman" panose="02020603050405020304" pitchFamily="18" charset="0"/>
            </a:endParaRPr>
          </a:p>
          <a:p>
            <a:pPr algn="just"/>
            <a:endParaRPr lang="el-GR" sz="2000" dirty="0"/>
          </a:p>
        </p:txBody>
      </p:sp>
      <p:pic>
        <p:nvPicPr>
          <p:cNvPr id="6" name="Picture 5"/>
          <p:cNvPicPr>
            <a:picLocks noChangeAspect="1"/>
          </p:cNvPicPr>
          <p:nvPr/>
        </p:nvPicPr>
        <p:blipFill>
          <a:blip r:embed="rId2"/>
          <a:stretch>
            <a:fillRect/>
          </a:stretch>
        </p:blipFill>
        <p:spPr>
          <a:xfrm>
            <a:off x="3012586" y="522515"/>
            <a:ext cx="6071034" cy="2982495"/>
          </a:xfrm>
          <a:prstGeom prst="rect">
            <a:avLst/>
          </a:prstGeom>
        </p:spPr>
      </p:pic>
    </p:spTree>
    <p:extLst>
      <p:ext uri="{BB962C8B-B14F-4D97-AF65-F5344CB8AC3E}">
        <p14:creationId xmlns:p14="http://schemas.microsoft.com/office/powerpoint/2010/main" val="2635259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2"/>
              <p:cNvSpPr txBox="1">
                <a:spLocks/>
              </p:cNvSpPr>
              <p:nvPr/>
            </p:nvSpPr>
            <p:spPr>
              <a:xfrm>
                <a:off x="217134" y="4801855"/>
                <a:ext cx="11815359" cy="30567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a:latin typeface="Times New Roman" panose="02020603050405020304" pitchFamily="18" charset="0"/>
                    <a:cs typeface="Times New Roman" panose="02020603050405020304" pitchFamily="18" charset="0"/>
                  </a:rPr>
                  <a:t>In order to calculate the yield in each slice, </a:t>
                </a:r>
                <a:r>
                  <a:rPr lang="en-US" sz="2000" dirty="0" err="1">
                    <a:latin typeface="Times New Roman" panose="02020603050405020304" pitchFamily="18" charset="0"/>
                    <a:cs typeface="Times New Roman" panose="02020603050405020304" pitchFamily="18" charset="0"/>
                  </a:rPr>
                  <a:t>y</a:t>
                </a:r>
                <a:r>
                  <a:rPr lang="en-US" sz="2000" baseline="-25000" dirty="0" err="1">
                    <a:latin typeface="Times New Roman" panose="02020603050405020304" pitchFamily="18" charset="0"/>
                    <a:cs typeface="Times New Roman" panose="02020603050405020304" pitchFamily="18" charset="0"/>
                  </a:rPr>
                  <a:t>i</a:t>
                </a:r>
                <a:r>
                  <a:rPr lang="en-US" sz="2000" dirty="0">
                    <a:latin typeface="Times New Roman" panose="02020603050405020304" pitchFamily="18" charset="0"/>
                    <a:cs typeface="Times New Roman" panose="02020603050405020304" pitchFamily="18" charset="0"/>
                  </a:rPr>
                  <a:t>, we need in addition the values of the cross section </a:t>
                </a:r>
                <a:r>
                  <a:rPr lang="el-GR" sz="2000" dirty="0">
                    <a:latin typeface="Times New Roman" panose="02020603050405020304" pitchFamily="18" charset="0"/>
                    <a:cs typeface="Times New Roman" panose="02020603050405020304" pitchFamily="18" charset="0"/>
                  </a:rPr>
                  <a:t> σ</a:t>
                </a:r>
                <a:r>
                  <a:rPr lang="en-US" sz="2000" baseline="-25000" dirty="0" err="1">
                    <a:latin typeface="Times New Roman" panose="02020603050405020304" pitchFamily="18" charset="0"/>
                    <a:cs typeface="Times New Roman" panose="02020603050405020304" pitchFamily="18" charset="0"/>
                  </a:rPr>
                  <a:t>i</a:t>
                </a:r>
                <a:r>
                  <a:rPr lang="en-US" sz="2000" dirty="0">
                    <a:latin typeface="Times New Roman" panose="02020603050405020304" pitchFamily="18" charset="0"/>
                    <a:cs typeface="Times New Roman" panose="02020603050405020304" pitchFamily="18" charset="0"/>
                  </a:rPr>
                  <a:t> = </a:t>
                </a:r>
                <a:r>
                  <a:rPr lang="el-GR" sz="2000" dirty="0">
                    <a:latin typeface="Times New Roman" panose="02020603050405020304" pitchFamily="18" charset="0"/>
                    <a:cs typeface="Times New Roman" panose="02020603050405020304" pitchFamily="18" charset="0"/>
                  </a:rPr>
                  <a:t>σ</a:t>
                </a:r>
                <a:r>
                  <a:rPr lang="en-US" sz="2000" dirty="0">
                    <a:latin typeface="Times New Roman" panose="02020603050405020304" pitchFamily="18" charset="0"/>
                    <a:cs typeface="Times New Roman" panose="02020603050405020304" pitchFamily="18" charset="0"/>
                  </a:rPr>
                  <a:t>(</a:t>
                </a:r>
                <a:r>
                  <a:rPr lang="en-US" sz="2000" dirty="0" err="1">
                    <a:latin typeface="Times New Roman" panose="02020603050405020304" pitchFamily="18" charset="0"/>
                    <a:cs typeface="Times New Roman" panose="02020603050405020304" pitchFamily="18" charset="0"/>
                  </a:rPr>
                  <a:t>E</a:t>
                </a:r>
                <a:r>
                  <a:rPr lang="en-US" sz="2000" baseline="-25000" dirty="0" err="1">
                    <a:latin typeface="Times New Roman" panose="02020603050405020304" pitchFamily="18" charset="0"/>
                    <a:cs typeface="Times New Roman" panose="02020603050405020304" pitchFamily="18" charset="0"/>
                  </a:rPr>
                  <a:t>i</a:t>
                </a:r>
                <a:r>
                  <a:rPr lang="en-US" sz="2000" dirty="0">
                    <a:latin typeface="Times New Roman" panose="02020603050405020304" pitchFamily="18" charset="0"/>
                    <a:cs typeface="Times New Roman" panose="02020603050405020304" pitchFamily="18" charset="0"/>
                  </a:rPr>
                  <a:t>) for energy </a:t>
                </a:r>
                <a:r>
                  <a:rPr lang="en-US" sz="2000" dirty="0" err="1">
                    <a:latin typeface="Times New Roman" panose="02020603050405020304" pitchFamily="18" charset="0"/>
                    <a:cs typeface="Times New Roman" panose="02020603050405020304" pitchFamily="18" charset="0"/>
                  </a:rPr>
                  <a:t>E</a:t>
                </a:r>
                <a:r>
                  <a:rPr lang="en-US" sz="2000" baseline="-25000" dirty="0" err="1">
                    <a:latin typeface="Times New Roman" panose="02020603050405020304" pitchFamily="18" charset="0"/>
                    <a:cs typeface="Times New Roman" panose="02020603050405020304" pitchFamily="18" charset="0"/>
                  </a:rPr>
                  <a:t>i</a:t>
                </a:r>
                <a:r>
                  <a:rPr lang="en-US" sz="2000" dirty="0">
                    <a:latin typeface="Times New Roman" panose="02020603050405020304" pitchFamily="18" charset="0"/>
                    <a:cs typeface="Times New Roman" panose="02020603050405020304" pitchFamily="18" charset="0"/>
                  </a:rPr>
                  <a:t> of the particles in each slice. </a:t>
                </a:r>
              </a:p>
              <a:p>
                <a:pPr algn="just"/>
                <a:r>
                  <a:rPr lang="en-US" sz="2000" dirty="0">
                    <a:latin typeface="Times New Roman" panose="02020603050405020304" pitchFamily="18" charset="0"/>
                    <a:cs typeface="Times New Roman" panose="02020603050405020304" pitchFamily="18" charset="0"/>
                  </a:rPr>
                  <a:t>We need also the number of nuclei </a:t>
                </a:r>
                <a:r>
                  <a:rPr lang="en-GB" sz="2000" dirty="0">
                    <a:latin typeface="Times New Roman" panose="02020603050405020304" pitchFamily="18" charset="0"/>
                    <a:cs typeface="Times New Roman" panose="02020603050405020304" pitchFamily="18" charset="0"/>
                  </a:rPr>
                  <a:t>of the </a:t>
                </a:r>
                <a:r>
                  <a:rPr lang="en-US" sz="2000" dirty="0">
                    <a:latin typeface="Times New Roman" panose="02020603050405020304" pitchFamily="18" charset="0"/>
                    <a:cs typeface="Times New Roman" panose="02020603050405020304" pitchFamily="18" charset="0"/>
                  </a:rPr>
                  <a:t>surface’s</a:t>
                </a:r>
                <a:r>
                  <a:rPr lang="el-GR"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density for each slice n = (</a:t>
                </a:r>
                <a:r>
                  <a:rPr lang="el-GR" sz="2000" dirty="0">
                    <a:latin typeface="Times New Roman" panose="02020603050405020304" pitchFamily="18" charset="0"/>
                    <a:cs typeface="Times New Roman" panose="02020603050405020304" pitchFamily="18" charset="0"/>
                  </a:rPr>
                  <a:t>ρ·</a:t>
                </a:r>
                <a14:m>
                  <m:oMath xmlns:m="http://schemas.openxmlformats.org/officeDocument/2006/math">
                    <m:f>
                      <m:fPr>
                        <m:ctrlPr>
                          <a:rPr lang="en-US" sz="2000" i="1" dirty="0">
                            <a:latin typeface="Cambria Math" panose="02040503050406030204" pitchFamily="18" charset="0"/>
                            <a:cs typeface="Times New Roman" panose="02020603050405020304" pitchFamily="18" charset="0"/>
                          </a:rPr>
                        </m:ctrlPr>
                      </m:fPr>
                      <m:num>
                        <m:sSub>
                          <m:sSubPr>
                            <m:ctrlPr>
                              <a:rPr lang="en-US" sz="2000" i="1" dirty="0">
                                <a:latin typeface="Cambria Math" panose="02040503050406030204" pitchFamily="18" charset="0"/>
                                <a:cs typeface="Times New Roman" panose="02020603050405020304" pitchFamily="18" charset="0"/>
                              </a:rPr>
                            </m:ctrlPr>
                          </m:sSubPr>
                          <m:e>
                            <m:r>
                              <a:rPr lang="en-US" sz="2000" i="1" dirty="0">
                                <a:latin typeface="Cambria Math" panose="02040503050406030204" pitchFamily="18" charset="0"/>
                                <a:cs typeface="Times New Roman" panose="02020603050405020304" pitchFamily="18" charset="0"/>
                              </a:rPr>
                              <m:t>𝑁</m:t>
                            </m:r>
                          </m:e>
                          <m:sub>
                            <m:r>
                              <a:rPr lang="en-US" sz="2000" i="1" dirty="0">
                                <a:latin typeface="Cambria Math" panose="02040503050406030204" pitchFamily="18" charset="0"/>
                                <a:cs typeface="Times New Roman" panose="02020603050405020304" pitchFamily="18" charset="0"/>
                              </a:rPr>
                              <m:t>0</m:t>
                            </m:r>
                          </m:sub>
                        </m:sSub>
                      </m:num>
                      <m:den>
                        <m:r>
                          <a:rPr lang="en-US" sz="2000" i="1" dirty="0">
                            <a:latin typeface="Cambria Math" panose="02040503050406030204" pitchFamily="18" charset="0"/>
                            <a:cs typeface="Times New Roman" panose="02020603050405020304" pitchFamily="18" charset="0"/>
                          </a:rPr>
                          <m:t>𝑀</m:t>
                        </m:r>
                      </m:den>
                    </m:f>
                  </m:oMath>
                </a14:m>
                <a:r>
                  <a:rPr lang="en-US" sz="2000" dirty="0">
                    <a:latin typeface="Times New Roman" panose="02020603050405020304" pitchFamily="18" charset="0"/>
                    <a:cs typeface="Times New Roman" panose="02020603050405020304" pitchFamily="18" charset="0"/>
                  </a:rPr>
                  <a:t>)·</a:t>
                </a:r>
                <a:r>
                  <a:rPr lang="el-GR" sz="2000" dirty="0">
                    <a:latin typeface="Times New Roman" panose="02020603050405020304" pitchFamily="18" charset="0"/>
                    <a:cs typeface="Times New Roman" panose="02020603050405020304" pitchFamily="18" charset="0"/>
                  </a:rPr>
                  <a:t>Δ</a:t>
                </a:r>
                <a:r>
                  <a:rPr lang="en-US" sz="2000" dirty="0">
                    <a:latin typeface="Times New Roman" panose="02020603050405020304" pitchFamily="18" charset="0"/>
                    <a:cs typeface="Times New Roman" panose="02020603050405020304" pitchFamily="18" charset="0"/>
                  </a:rPr>
                  <a:t>x, the particle flux (i.e. the beam current I), the irradiation time t and the decay constant </a:t>
                </a:r>
                <a:r>
                  <a:rPr lang="el-GR" sz="2000" dirty="0">
                    <a:latin typeface="Times New Roman" panose="02020603050405020304" pitchFamily="18" charset="0"/>
                    <a:cs typeface="Times New Roman" panose="02020603050405020304" pitchFamily="18" charset="0"/>
                  </a:rPr>
                  <a:t>λ</a:t>
                </a:r>
                <a:r>
                  <a:rPr lang="en-US" sz="2000" dirty="0">
                    <a:latin typeface="Times New Roman" panose="02020603050405020304" pitchFamily="18" charset="0"/>
                    <a:cs typeface="Times New Roman" panose="02020603050405020304" pitchFamily="18" charset="0"/>
                  </a:rPr>
                  <a:t> of the produced radioisotope.</a:t>
                </a:r>
              </a:p>
              <a:p>
                <a:pPr algn="just"/>
                <a:r>
                  <a:rPr lang="en-US" sz="2000" dirty="0">
                    <a:latin typeface="Times New Roman" panose="02020603050405020304" pitchFamily="18" charset="0"/>
                    <a:cs typeface="Times New Roman" panose="02020603050405020304" pitchFamily="18" charset="0"/>
                  </a:rPr>
                  <a:t>At the end, we find </a:t>
                </a:r>
                <a:r>
                  <a:rPr lang="en-US" sz="2000" b="1" dirty="0">
                    <a:latin typeface="Times New Roman" panose="02020603050405020304" pitchFamily="18" charset="0"/>
                    <a:cs typeface="Times New Roman" panose="02020603050405020304" pitchFamily="18" charset="0"/>
                  </a:rPr>
                  <a:t>the yield </a:t>
                </a:r>
                <a:r>
                  <a:rPr lang="en-US" sz="2000" dirty="0">
                    <a:latin typeface="Times New Roman" panose="02020603050405020304" pitchFamily="18" charset="0"/>
                    <a:cs typeface="Times New Roman" panose="02020603050405020304" pitchFamily="18" charset="0"/>
                  </a:rPr>
                  <a:t>as the sum of the yields</a:t>
                </a:r>
                <a:r>
                  <a:rPr lang="el-GR"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in each slice: Y = </a:t>
                </a:r>
                <a:r>
                  <a:rPr lang="el-GR" sz="2000" dirty="0">
                    <a:latin typeface="Times New Roman" panose="02020603050405020304" pitchFamily="18" charset="0"/>
                    <a:cs typeface="Times New Roman" panose="02020603050405020304" pitchFamily="18" charset="0"/>
                  </a:rPr>
                  <a:t>Σ</a:t>
                </a:r>
                <a:r>
                  <a:rPr lang="en-US" sz="2000" dirty="0" err="1">
                    <a:latin typeface="Times New Roman" panose="02020603050405020304" pitchFamily="18" charset="0"/>
                    <a:cs typeface="Times New Roman" panose="02020603050405020304" pitchFamily="18" charset="0"/>
                  </a:rPr>
                  <a:t>y</a:t>
                </a:r>
                <a:r>
                  <a:rPr lang="en-US" sz="2000" baseline="-25000" dirty="0" err="1">
                    <a:latin typeface="Times New Roman" panose="02020603050405020304" pitchFamily="18" charset="0"/>
                    <a:cs typeface="Times New Roman" panose="02020603050405020304" pitchFamily="18" charset="0"/>
                  </a:rPr>
                  <a:t>i</a:t>
                </a:r>
                <a:r>
                  <a:rPr lang="el-GR"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gn="just"/>
                <a:endParaRPr lang="el-GR" sz="2000" dirty="0">
                  <a:latin typeface="Times New Roman" panose="02020603050405020304" pitchFamily="18" charset="0"/>
                  <a:cs typeface="Times New Roman" panose="02020603050405020304" pitchFamily="18" charset="0"/>
                </a:endParaRPr>
              </a:p>
            </p:txBody>
          </p:sp>
        </mc:Choice>
        <mc:Fallback xmlns="">
          <p:sp>
            <p:nvSpPr>
              <p:cNvPr id="4" name="Content Placeholder 2"/>
              <p:cNvSpPr txBox="1">
                <a:spLocks noRot="1" noChangeAspect="1" noMove="1" noResize="1" noEditPoints="1" noAdjustHandles="1" noChangeArrowheads="1" noChangeShapeType="1" noTextEdit="1"/>
              </p:cNvSpPr>
              <p:nvPr/>
            </p:nvSpPr>
            <p:spPr>
              <a:xfrm>
                <a:off x="217134" y="4801855"/>
                <a:ext cx="11815359" cy="3056707"/>
              </a:xfrm>
              <a:prstGeom prst="rect">
                <a:avLst/>
              </a:prstGeom>
              <a:blipFill>
                <a:blip r:embed="rId2"/>
                <a:stretch>
                  <a:fillRect l="-464" t="-2196" r="-516"/>
                </a:stretch>
              </a:blipFill>
            </p:spPr>
            <p:txBody>
              <a:bodyPr/>
              <a:lstStyle/>
              <a:p>
                <a:r>
                  <a:rPr lang="en-GB">
                    <a:noFill/>
                  </a:rPr>
                  <a:t> </a:t>
                </a:r>
              </a:p>
            </p:txBody>
          </p:sp>
        </mc:Fallback>
      </mc:AlternateContent>
      <p:pic>
        <p:nvPicPr>
          <p:cNvPr id="5" name="Picture 4"/>
          <p:cNvPicPr>
            <a:picLocks noChangeAspect="1"/>
          </p:cNvPicPr>
          <p:nvPr/>
        </p:nvPicPr>
        <p:blipFill>
          <a:blip r:embed="rId3"/>
          <a:stretch>
            <a:fillRect/>
          </a:stretch>
        </p:blipFill>
        <p:spPr>
          <a:xfrm>
            <a:off x="2710748" y="862149"/>
            <a:ext cx="6828135" cy="3354433"/>
          </a:xfrm>
          <a:prstGeom prst="rect">
            <a:avLst/>
          </a:prstGeom>
        </p:spPr>
      </p:pic>
      <p:sp>
        <p:nvSpPr>
          <p:cNvPr id="6" name="Rectangle 5"/>
          <p:cNvSpPr/>
          <p:nvPr/>
        </p:nvSpPr>
        <p:spPr>
          <a:xfrm>
            <a:off x="-66980" y="0"/>
            <a:ext cx="12383589" cy="646331"/>
          </a:xfrm>
          <a:prstGeom prst="rect">
            <a:avLst/>
          </a:prstGeom>
        </p:spPr>
        <p:txBody>
          <a:bodyPr wrap="square">
            <a:sp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Development of numerical calculation for radioisotope production</a:t>
            </a:r>
            <a:endParaRPr lang="el-GR" sz="3600" dirty="0"/>
          </a:p>
        </p:txBody>
      </p:sp>
    </p:spTree>
    <p:extLst>
      <p:ext uri="{BB962C8B-B14F-4D97-AF65-F5344CB8AC3E}">
        <p14:creationId xmlns:p14="http://schemas.microsoft.com/office/powerpoint/2010/main" val="1733095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7714" y="1"/>
            <a:ext cx="12192000" cy="969818"/>
          </a:xfrm>
        </p:spPr>
        <p:txBody>
          <a:bodyPr>
            <a:normAutofit fontScale="90000"/>
          </a:bodyPr>
          <a:lstStyle/>
          <a:p>
            <a:pPr algn="ctr"/>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Yield calculation for </a:t>
            </a:r>
            <a:r>
              <a:rPr lang="en-US" sz="3600"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18</a:t>
            </a:r>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 production from H</a:t>
            </a:r>
            <a:r>
              <a:rPr lang="en-US" sz="3600"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en-US" sz="3600" baseline="30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18</a:t>
            </a:r>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  water target.</a:t>
            </a:r>
            <a:b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l-GR" sz="3600" dirty="0"/>
          </a:p>
        </p:txBody>
      </p:sp>
      <p:graphicFrame>
        <p:nvGraphicFramePr>
          <p:cNvPr id="6" name="Chart 5">
            <a:extLst>
              <a:ext uri="{FF2B5EF4-FFF2-40B4-BE49-F238E27FC236}">
                <a16:creationId xmlns:a16="http://schemas.microsoft.com/office/drawing/2014/main" id="{04996CCD-986D-4A7C-BC5E-53A9458F6570}"/>
              </a:ext>
            </a:extLst>
          </p:cNvPr>
          <p:cNvGraphicFramePr/>
          <p:nvPr>
            <p:extLst>
              <p:ext uri="{D42A27DB-BD31-4B8C-83A1-F6EECF244321}">
                <p14:modId xmlns:p14="http://schemas.microsoft.com/office/powerpoint/2010/main" val="1264343259"/>
              </p:ext>
            </p:extLst>
          </p:nvPr>
        </p:nvGraphicFramePr>
        <p:xfrm>
          <a:off x="6031345" y="969819"/>
          <a:ext cx="6160655" cy="473825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F23EED0D-4358-44DC-8F66-D4EF129480E2}"/>
              </a:ext>
            </a:extLst>
          </p:cNvPr>
          <p:cNvGraphicFramePr/>
          <p:nvPr>
            <p:extLst>
              <p:ext uri="{D42A27DB-BD31-4B8C-83A1-F6EECF244321}">
                <p14:modId xmlns:p14="http://schemas.microsoft.com/office/powerpoint/2010/main" val="3534990191"/>
              </p:ext>
            </p:extLst>
          </p:nvPr>
        </p:nvGraphicFramePr>
        <p:xfrm>
          <a:off x="-92365" y="969819"/>
          <a:ext cx="6253020" cy="473825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00267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3247"/>
            <a:ext cx="10515600" cy="737278"/>
          </a:xfrm>
        </p:spPr>
        <p:txBody>
          <a:bodyPr/>
          <a:lstStyle/>
          <a:p>
            <a:pPr algn="ctr"/>
            <a:r>
              <a:rPr lang="en-GB"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Possible RFQ </a:t>
            </a:r>
            <a:r>
              <a:rPr lang="en-GB"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Linac</a:t>
            </a:r>
            <a:r>
              <a:rPr lang="en-GB"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designs</a:t>
            </a:r>
            <a:endParaRPr lang="el-GR"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TextBox 5"/>
          <p:cNvSpPr txBox="1"/>
          <p:nvPr/>
        </p:nvSpPr>
        <p:spPr>
          <a:xfrm>
            <a:off x="212436" y="3850842"/>
            <a:ext cx="5498079" cy="969496"/>
          </a:xfrm>
          <a:prstGeom prst="rect">
            <a:avLst/>
          </a:prstGeom>
          <a:noFill/>
        </p:spPr>
        <p:txBody>
          <a:bodyPr wrap="square" rtlCol="0">
            <a:spAutoFit/>
          </a:bodyPr>
          <a:lstStyle/>
          <a:p>
            <a:pPr>
              <a:spcAft>
                <a:spcPts val="600"/>
              </a:spcAft>
            </a:pPr>
            <a:r>
              <a:rPr lang="en-GB" sz="24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Saturation yield </a:t>
            </a:r>
            <a:r>
              <a:rPr lang="en-US" sz="28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after 3.5 T</a:t>
            </a:r>
            <a:r>
              <a:rPr lang="en-US" sz="2800" b="1" baseline="-25000"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en-US" sz="28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6 h</a:t>
            </a:r>
            <a:r>
              <a:rPr lang="en-GB" sz="24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a:spcAft>
                <a:spcPts val="600"/>
              </a:spcAft>
            </a:pPr>
            <a:r>
              <a:rPr lang="en-GB" sz="24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104 </a:t>
            </a:r>
            <a:r>
              <a:rPr lang="en-GB" sz="2400" b="1" dirty="0" err="1">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GBq</a:t>
            </a:r>
            <a:r>
              <a:rPr lang="en-GB" sz="24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282 PET doses</a:t>
            </a:r>
            <a:endParaRPr lang="en-GB" sz="1400" b="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TextBox 6"/>
          <p:cNvSpPr txBox="1"/>
          <p:nvPr/>
        </p:nvSpPr>
        <p:spPr>
          <a:xfrm>
            <a:off x="6860199" y="3844689"/>
            <a:ext cx="5331801" cy="1261884"/>
          </a:xfrm>
          <a:prstGeom prst="rect">
            <a:avLst/>
          </a:prstGeom>
          <a:noFill/>
        </p:spPr>
        <p:txBody>
          <a:bodyPr wrap="square" rtlCol="0">
            <a:spAutoFit/>
          </a:bodyPr>
          <a:lstStyle/>
          <a:p>
            <a:pPr>
              <a:spcAft>
                <a:spcPts val="600"/>
              </a:spcAft>
            </a:pPr>
            <a:r>
              <a:rPr lang="en-GB" sz="24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Saturation yield </a:t>
            </a:r>
            <a:r>
              <a:rPr lang="en-US" sz="24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after 3.5 T</a:t>
            </a:r>
            <a:r>
              <a:rPr lang="en-US" sz="2400" b="1" baseline="-25000"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en-US" sz="24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6 h</a:t>
            </a:r>
            <a:r>
              <a:rPr lang="en-GB" sz="24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a:spcAft>
                <a:spcPts val="600"/>
              </a:spcAft>
            </a:pPr>
            <a:r>
              <a:rPr lang="en-GB" sz="24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74 </a:t>
            </a:r>
            <a:r>
              <a:rPr lang="en-GB" sz="2400" b="1" dirty="0" err="1">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GBq</a:t>
            </a:r>
            <a:r>
              <a:rPr lang="en-GB" sz="2400" b="1" dirty="0">
                <a:solidFill>
                  <a:srgbClr val="7030A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200 PET doses</a:t>
            </a:r>
          </a:p>
          <a:p>
            <a:endParaRPr lang="el-GR" dirty="0">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3"/>
          <a:stretch>
            <a:fillRect/>
          </a:stretch>
        </p:blipFill>
        <p:spPr>
          <a:xfrm>
            <a:off x="459903" y="1515064"/>
            <a:ext cx="5250612" cy="2409546"/>
          </a:xfrm>
          <a:prstGeom prst="rect">
            <a:avLst/>
          </a:prstGeom>
        </p:spPr>
      </p:pic>
      <p:pic>
        <p:nvPicPr>
          <p:cNvPr id="11" name="Picture 10"/>
          <p:cNvPicPr>
            <a:picLocks noChangeAspect="1"/>
          </p:cNvPicPr>
          <p:nvPr/>
        </p:nvPicPr>
        <p:blipFill>
          <a:blip r:embed="rId4"/>
          <a:stretch>
            <a:fillRect/>
          </a:stretch>
        </p:blipFill>
        <p:spPr>
          <a:xfrm>
            <a:off x="6860198" y="1515064"/>
            <a:ext cx="4874472" cy="2213128"/>
          </a:xfrm>
          <a:prstGeom prst="rect">
            <a:avLst/>
          </a:prstGeom>
        </p:spPr>
      </p:pic>
      <p:sp>
        <p:nvSpPr>
          <p:cNvPr id="4" name="TextBox 3"/>
          <p:cNvSpPr txBox="1"/>
          <p:nvPr/>
        </p:nvSpPr>
        <p:spPr>
          <a:xfrm>
            <a:off x="212436" y="868733"/>
            <a:ext cx="11522234" cy="369332"/>
          </a:xfrm>
          <a:prstGeom prst="rect">
            <a:avLst/>
          </a:prstGeom>
          <a:noFill/>
        </p:spPr>
        <p:txBody>
          <a:bodyPr wrap="square" rtlCol="0">
            <a:spAutoFit/>
          </a:bodyPr>
          <a:lstStyle/>
          <a:p>
            <a:r>
              <a:rPr lang="en-US" b="1" u="sng" dirty="0">
                <a:latin typeface="Times New Roman" panose="02020603050405020304" pitchFamily="18" charset="0"/>
                <a:cs typeface="Times New Roman" panose="02020603050405020304" pitchFamily="18" charset="0"/>
              </a:rPr>
              <a:t>Source:</a:t>
            </a:r>
            <a:r>
              <a:rPr lang="en-US"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hlinkClick r:id="rId5"/>
              </a:rPr>
              <a:t>https://bit.ly/3p0efFQ</a:t>
            </a:r>
            <a:r>
              <a:rPr lang="en-US" b="1" dirty="0">
                <a:latin typeface="Times New Roman" panose="02020603050405020304" pitchFamily="18" charset="0"/>
                <a:cs typeface="Times New Roman" panose="02020603050405020304" pitchFamily="18" charset="0"/>
              </a:rPr>
              <a:t>, </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 </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Vretenar</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et al.</a:t>
            </a:r>
            <a:endParaRPr lang="el-GR"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Rectangle 7"/>
          <p:cNvSpPr/>
          <p:nvPr/>
        </p:nvSpPr>
        <p:spPr>
          <a:xfrm>
            <a:off x="212436" y="5106573"/>
            <a:ext cx="11475521" cy="1846659"/>
          </a:xfrm>
          <a:prstGeom prst="rect">
            <a:avLst/>
          </a:prstGeom>
        </p:spPr>
        <p:txBody>
          <a:bodyPr wrap="square">
            <a:spAutoFit/>
          </a:bodyPr>
          <a:lstStyle/>
          <a:p>
            <a:pPr marL="285750" indent="-285750" algn="just">
              <a:buFont typeface="Wingdings" panose="05000000000000000000" pitchFamily="2" charset="2"/>
              <a:buChar char="ü"/>
            </a:pPr>
            <a:r>
              <a:rPr lang="en-US" sz="1600" baseline="30000" dirty="0">
                <a:latin typeface="Times New Roman" panose="02020603050405020304" pitchFamily="18" charset="0"/>
                <a:cs typeface="Times New Roman" panose="02020603050405020304" pitchFamily="18" charset="0"/>
              </a:rPr>
              <a:t>18</a:t>
            </a:r>
            <a:r>
              <a:rPr lang="en-US" sz="1600" dirty="0">
                <a:latin typeface="Times New Roman" panose="02020603050405020304" pitchFamily="18" charset="0"/>
                <a:cs typeface="Times New Roman" panose="02020603050405020304" pitchFamily="18" charset="0"/>
              </a:rPr>
              <a:t>F arriving from Athens, by plane and/or car → Great yield loss.</a:t>
            </a:r>
          </a:p>
          <a:p>
            <a:pPr algn="just"/>
            <a:endParaRPr lang="en-US" sz="16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1600" dirty="0">
                <a:latin typeface="Times New Roman" panose="02020603050405020304" pitchFamily="18" charset="0"/>
                <a:cs typeface="Times New Roman" panose="02020603050405020304" pitchFamily="18" charset="0"/>
              </a:rPr>
              <a:t>The produced yield at the production laboratory is 120 </a:t>
            </a:r>
            <a:r>
              <a:rPr lang="en-US" sz="1600" dirty="0" err="1">
                <a:latin typeface="Times New Roman" panose="02020603050405020304" pitchFamily="18" charset="0"/>
                <a:cs typeface="Times New Roman" panose="02020603050405020304" pitchFamily="18" charset="0"/>
              </a:rPr>
              <a:t>GBq</a:t>
            </a:r>
            <a:r>
              <a:rPr lang="en-US" sz="1600" dirty="0">
                <a:latin typeface="Times New Roman" panose="02020603050405020304" pitchFamily="18" charset="0"/>
                <a:cs typeface="Times New Roman" panose="02020603050405020304" pitchFamily="18" charset="0"/>
              </a:rPr>
              <a:t> out of which only 15 </a:t>
            </a:r>
            <a:r>
              <a:rPr lang="en-US" sz="1600" dirty="0" err="1">
                <a:latin typeface="Times New Roman" panose="02020603050405020304" pitchFamily="18" charset="0"/>
                <a:cs typeface="Times New Roman" panose="02020603050405020304" pitchFamily="18" charset="0"/>
              </a:rPr>
              <a:t>GBq</a:t>
            </a:r>
            <a:r>
              <a:rPr lang="en-US" sz="1600" dirty="0">
                <a:latin typeface="Times New Roman" panose="02020603050405020304" pitchFamily="18" charset="0"/>
                <a:cs typeface="Times New Roman" panose="02020603050405020304" pitchFamily="18" charset="0"/>
              </a:rPr>
              <a:t> reach the hospital (after 5-6 hours) and 4.4 </a:t>
            </a:r>
            <a:r>
              <a:rPr lang="en-US" sz="1600" dirty="0" err="1">
                <a:latin typeface="Times New Roman" panose="02020603050405020304" pitchFamily="18" charset="0"/>
                <a:cs typeface="Times New Roman" panose="02020603050405020304" pitchFamily="18" charset="0"/>
              </a:rPr>
              <a:t>GBq</a:t>
            </a:r>
            <a:r>
              <a:rPr lang="en-US" sz="1600" dirty="0">
                <a:latin typeface="Times New Roman" panose="02020603050405020304" pitchFamily="18" charset="0"/>
                <a:cs typeface="Times New Roman" panose="02020603050405020304" pitchFamily="18" charset="0"/>
              </a:rPr>
              <a:t> are </a:t>
            </a:r>
            <a:r>
              <a:rPr lang="en-US" sz="1600" dirty="0" err="1">
                <a:latin typeface="Times New Roman" panose="02020603050405020304" pitchFamily="18" charset="0"/>
                <a:cs typeface="Times New Roman" panose="02020603050405020304" pitchFamily="18" charset="0"/>
              </a:rPr>
              <a:t>finaly</a:t>
            </a:r>
            <a:r>
              <a:rPr lang="en-US" sz="1600" dirty="0">
                <a:latin typeface="Times New Roman" panose="02020603050405020304" pitchFamily="18" charset="0"/>
                <a:cs typeface="Times New Roman" panose="02020603050405020304" pitchFamily="18" charset="0"/>
              </a:rPr>
              <a:t> used.</a:t>
            </a:r>
          </a:p>
          <a:p>
            <a:pPr algn="just"/>
            <a:endParaRPr lang="en-US" sz="16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sz="1600" dirty="0">
                <a:latin typeface="Times New Roman" panose="02020603050405020304" pitchFamily="18" charset="0"/>
                <a:cs typeface="Times New Roman" panose="02020603050405020304" pitchFamily="18" charset="0"/>
              </a:rPr>
              <a:t>This loss can be avoided with a production unit close to the hospital → Possible </a:t>
            </a:r>
            <a:r>
              <a:rPr lang="en-US" sz="1600" dirty="0" err="1">
                <a:latin typeface="Times New Roman" panose="02020603050405020304" pitchFamily="18" charset="0"/>
                <a:cs typeface="Times New Roman" panose="02020603050405020304" pitchFamily="18" charset="0"/>
              </a:rPr>
              <a:t>linac</a:t>
            </a:r>
            <a:r>
              <a:rPr lang="en-US" sz="1600" dirty="0">
                <a:latin typeface="Times New Roman" panose="02020603050405020304" pitchFamily="18" charset="0"/>
                <a:cs typeface="Times New Roman" panose="02020603050405020304" pitchFamily="18" charset="0"/>
              </a:rPr>
              <a:t> setup designs.</a:t>
            </a:r>
          </a:p>
          <a:p>
            <a:pPr marL="342900" indent="-342900" algn="just">
              <a:buFont typeface="Wingdings" panose="05000000000000000000" pitchFamily="2" charset="2"/>
              <a:buChar char="ü"/>
            </a:pPr>
            <a:endParaRPr lang="el-G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53346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1679</TotalTime>
  <Words>1107</Words>
  <Application>Microsoft Office PowerPoint</Application>
  <PresentationFormat>Widescreen</PresentationFormat>
  <Paragraphs>128</Paragraphs>
  <Slides>12</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Arial</vt:lpstr>
      <vt:lpstr>Calibri</vt:lpstr>
      <vt:lpstr>Calibri Light</vt:lpstr>
      <vt:lpstr>Cambria Math</vt:lpstr>
      <vt:lpstr>Times New Roman</vt:lpstr>
      <vt:lpstr>Wingdings</vt:lpstr>
      <vt:lpstr>Office Theme</vt:lpstr>
      <vt:lpstr>Retrospettivo</vt:lpstr>
      <vt:lpstr>Radioisotope production using linear accelerators </vt:lpstr>
      <vt:lpstr>PowerPoint Presentation</vt:lpstr>
      <vt:lpstr>Possible RFQ Linac designs</vt:lpstr>
      <vt:lpstr>Development of numerical calculations</vt:lpstr>
      <vt:lpstr>Radioisotope Production Yield</vt:lpstr>
      <vt:lpstr>PowerPoint Presentation</vt:lpstr>
      <vt:lpstr>PowerPoint Presentation</vt:lpstr>
      <vt:lpstr> Yield calculation for 18F production from H218O  water target. </vt:lpstr>
      <vt:lpstr>Possible RFQ Linac designs</vt:lpstr>
      <vt:lpstr>Possibility of radioisotope production in SEEIIST facility</vt:lpstr>
      <vt:lpstr>Conclusions and Outlook</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taiwu tata</dc:creator>
  <cp:lastModifiedBy>taiwu tata</cp:lastModifiedBy>
  <cp:revision>92</cp:revision>
  <dcterms:created xsi:type="dcterms:W3CDTF">2020-11-01T19:44:58Z</dcterms:created>
  <dcterms:modified xsi:type="dcterms:W3CDTF">2021-05-20T17:35:45Z</dcterms:modified>
</cp:coreProperties>
</file>