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25"/>
  </p:notesMasterIdLst>
  <p:sldIdLst>
    <p:sldId id="256" r:id="rId2"/>
    <p:sldId id="257" r:id="rId3"/>
    <p:sldId id="258" r:id="rId4"/>
    <p:sldId id="266" r:id="rId5"/>
    <p:sldId id="267" r:id="rId6"/>
    <p:sldId id="271" r:id="rId7"/>
    <p:sldId id="273" r:id="rId8"/>
    <p:sldId id="279" r:id="rId9"/>
    <p:sldId id="276" r:id="rId10"/>
    <p:sldId id="277" r:id="rId11"/>
    <p:sldId id="280" r:id="rId12"/>
    <p:sldId id="281" r:id="rId13"/>
    <p:sldId id="285" r:id="rId14"/>
    <p:sldId id="272" r:id="rId15"/>
    <p:sldId id="282" r:id="rId16"/>
    <p:sldId id="283" r:id="rId17"/>
    <p:sldId id="284" r:id="rId18"/>
    <p:sldId id="260" r:id="rId19"/>
    <p:sldId id="290" r:id="rId20"/>
    <p:sldId id="286" r:id="rId21"/>
    <p:sldId id="287" r:id="rId22"/>
    <p:sldId id="288" r:id="rId23"/>
    <p:sldId id="28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84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7"/>
    <p:restoredTop sz="93435"/>
  </p:normalViewPr>
  <p:slideViewPr>
    <p:cSldViewPr snapToGrid="0" snapToObjects="1">
      <p:cViewPr>
        <p:scale>
          <a:sx n="90" d="100"/>
          <a:sy n="90" d="100"/>
        </p:scale>
        <p:origin x="152" y="1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685AB4-4E43-0042-A81D-EF3B6A9E485A}" type="datetimeFigureOut">
              <a:rPr lang="en-US" smtClean="0"/>
              <a:t>5/19/21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435444-FAAE-0F4E-BB77-C7B77E2D23FA}" type="slidenum">
              <a:rPr lang="en-US" smtClean="0"/>
              <a:t>‹#›</a:t>
            </a:fld>
            <a:endParaRPr lang="en-US"/>
          </a:p>
        </p:txBody>
      </p:sp>
    </p:spTree>
    <p:extLst>
      <p:ext uri="{BB962C8B-B14F-4D97-AF65-F5344CB8AC3E}">
        <p14:creationId xmlns:p14="http://schemas.microsoft.com/office/powerpoint/2010/main" val="77875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The beam pipe model used for </a:t>
                </a:r>
                <a:r>
                  <a:rPr lang="en-US" sz="1000" kern="1200" dirty="0" smtClean="0">
                    <a:solidFill>
                      <a:schemeClr val="tx1"/>
                    </a:solidFill>
                    <a:latin typeface="+mn-lt"/>
                    <a:ea typeface="+mn-ea"/>
                    <a:cs typeface="+mn-cs"/>
                  </a:rPr>
                  <a:t>the evaluation </a:t>
                </a:r>
                <a:r>
                  <a:rPr lang="en-US" sz="1000" kern="1200" dirty="0">
                    <a:solidFill>
                      <a:schemeClr val="tx1"/>
                    </a:solidFill>
                    <a:latin typeface="+mn-lt"/>
                    <a:ea typeface="+mn-ea"/>
                    <a:cs typeface="+mn-cs"/>
                  </a:rPr>
                  <a:t>of coupling impedance and </a:t>
                </a:r>
                <a:r>
                  <a:rPr lang="en-US" sz="1000" kern="1200" dirty="0" err="1">
                    <a:solidFill>
                      <a:schemeClr val="tx1"/>
                    </a:solidFill>
                    <a:latin typeface="+mn-lt"/>
                    <a:ea typeface="+mn-ea"/>
                    <a:cs typeface="+mn-cs"/>
                  </a:rPr>
                  <a:t>wakefield</a:t>
                </a:r>
                <a:r>
                  <a:rPr lang="en-US" sz="1000" kern="1200" dirty="0">
                    <a:solidFill>
                      <a:schemeClr val="tx1"/>
                    </a:solidFill>
                    <a:latin typeface="+mn-lt"/>
                    <a:ea typeface="+mn-ea"/>
                    <a:cs typeface="+mn-cs"/>
                  </a:rPr>
                  <a:t> is </a:t>
                </a:r>
                <a:r>
                  <a:rPr lang="en-US" sz="1000" kern="1200" dirty="0" smtClean="0">
                    <a:solidFill>
                      <a:schemeClr val="tx1"/>
                    </a:solidFill>
                    <a:latin typeface="+mn-lt"/>
                    <a:ea typeface="+mn-ea"/>
                    <a:cs typeface="+mn-cs"/>
                  </a:rPr>
                  <a:t>assume to </a:t>
                </a:r>
                <a:r>
                  <a:rPr lang="en-US" sz="1000" kern="1200" dirty="0">
                    <a:solidFill>
                      <a:schemeClr val="tx1"/>
                    </a:solidFill>
                    <a:latin typeface="+mn-lt"/>
                    <a:ea typeface="+mn-ea"/>
                    <a:cs typeface="+mn-cs"/>
                  </a:rPr>
                  <a:t>be circular with a 35 mm radius, neglecting the small </a:t>
                </a:r>
                <a:r>
                  <a:rPr lang="en-US" sz="1000" kern="1200" dirty="0" smtClean="0">
                    <a:solidFill>
                      <a:schemeClr val="tx1"/>
                    </a:solidFill>
                    <a:latin typeface="+mn-lt"/>
                    <a:ea typeface="+mn-ea"/>
                    <a:cs typeface="+mn-cs"/>
                  </a:rPr>
                  <a:t>perturbations </a:t>
                </a:r>
                <a:r>
                  <a:rPr lang="en-US" sz="1000" kern="1200" dirty="0">
                    <a:solidFill>
                      <a:schemeClr val="tx1"/>
                    </a:solidFill>
                    <a:latin typeface="+mn-lt"/>
                    <a:ea typeface="+mn-ea"/>
                    <a:cs typeface="+mn-cs"/>
                  </a:rPr>
                  <a:t>introduced by the lateral winglets for </a:t>
                </a:r>
                <a:r>
                  <a:rPr lang="en-US" sz="1000" kern="1200" dirty="0" smtClean="0">
                    <a:solidFill>
                      <a:schemeClr val="tx1"/>
                    </a:solidFill>
                    <a:latin typeface="+mn-lt"/>
                    <a:ea typeface="+mn-ea"/>
                    <a:cs typeface="+mn-cs"/>
                  </a:rPr>
                  <a:t>synchrotron radiation absorption. </a:t>
                </a:r>
                <a:r>
                  <a:rPr lang="en-US" sz="1000" kern="1200" dirty="0">
                    <a:solidFill>
                      <a:schemeClr val="tx1"/>
                    </a:solidFill>
                    <a:latin typeface="+mn-lt"/>
                    <a:ea typeface="+mn-ea"/>
                    <a:cs typeface="+mn-cs"/>
                  </a:rPr>
                  <a:t>The walls are supposed to be </a:t>
                </a:r>
                <a:r>
                  <a:rPr lang="en-US" sz="1000" kern="1200" dirty="0" smtClean="0">
                    <a:solidFill>
                      <a:schemeClr val="tx1"/>
                    </a:solidFill>
                    <a:latin typeface="+mn-lt"/>
                    <a:ea typeface="+mn-ea"/>
                    <a:cs typeface="+mn-cs"/>
                  </a:rPr>
                  <a:t>made of </a:t>
                </a:r>
                <a:r>
                  <a:rPr lang="en-US" sz="1000" kern="1200" dirty="0">
                    <a:solidFill>
                      <a:schemeClr val="tx1"/>
                    </a:solidFill>
                    <a:latin typeface="+mn-lt"/>
                    <a:ea typeface="+mn-ea"/>
                    <a:cs typeface="+mn-cs"/>
                  </a:rPr>
                  <a:t>four layers: a first thin inner layer of NEG of 100 </a:t>
                </a:r>
                <a:r>
                  <a:rPr lang="en-US" sz="1000" kern="1200" dirty="0" smtClean="0">
                    <a:solidFill>
                      <a:schemeClr val="tx1"/>
                    </a:solidFill>
                    <a:latin typeface="+mn-lt"/>
                    <a:ea typeface="+mn-ea"/>
                    <a:cs typeface="+mn-cs"/>
                  </a:rPr>
                  <a:t>nm coating</a:t>
                </a:r>
                <a:r>
                  <a:rPr lang="en-US" sz="1000" kern="1200" dirty="0">
                    <a:solidFill>
                      <a:schemeClr val="tx1"/>
                    </a:solidFill>
                    <a:latin typeface="+mn-lt"/>
                    <a:ea typeface="+mn-ea"/>
                    <a:cs typeface="+mn-cs"/>
                  </a:rPr>
                  <a:t>, a substrate of copper with a thickness of 2 mm, </a:t>
                </a:r>
                <a:r>
                  <a:rPr lang="en-US" sz="1000" kern="1200" dirty="0" smtClean="0">
                    <a:solidFill>
                      <a:schemeClr val="tx1"/>
                    </a:solidFill>
                    <a:latin typeface="+mn-lt"/>
                    <a:ea typeface="+mn-ea"/>
                    <a:cs typeface="+mn-cs"/>
                  </a:rPr>
                  <a:t>followed </a:t>
                </a:r>
                <a:r>
                  <a:rPr lang="en-US" sz="1000" kern="1200" dirty="0">
                    <a:solidFill>
                      <a:schemeClr val="tx1"/>
                    </a:solidFill>
                    <a:latin typeface="+mn-lt"/>
                    <a:ea typeface="+mn-ea"/>
                    <a:cs typeface="+mn-cs"/>
                  </a:rPr>
                  <a:t>by a 6 mm of dielectric (air) and, finally, the </a:t>
                </a:r>
                <a:r>
                  <a:rPr lang="en-US" sz="1000" kern="1200" dirty="0" smtClean="0">
                    <a:solidFill>
                      <a:schemeClr val="tx1"/>
                    </a:solidFill>
                    <a:latin typeface="+mn-lt"/>
                    <a:ea typeface="+mn-ea"/>
                    <a:cs typeface="+mn-cs"/>
                  </a:rPr>
                  <a:t>magnet chamber </a:t>
                </a:r>
                <a:r>
                  <a:rPr lang="en-US" sz="1000" kern="1200" dirty="0">
                    <a:solidFill>
                      <a:schemeClr val="tx1"/>
                    </a:solidFill>
                    <a:latin typeface="+mn-lt"/>
                    <a:ea typeface="+mn-ea"/>
                    <a:cs typeface="+mn-cs"/>
                  </a:rPr>
                  <a:t>modelled as an outer layer of iron with </a:t>
                </a:r>
                <a:r>
                  <a:rPr lang="en-US" sz="1000" kern="1200" dirty="0" smtClean="0">
                    <a:solidFill>
                      <a:schemeClr val="tx1"/>
                    </a:solidFill>
                    <a:latin typeface="+mn-lt"/>
                    <a:ea typeface="+mn-ea"/>
                    <a:cs typeface="+mn-cs"/>
                  </a:rPr>
                  <a:t>resistivity </a:t>
                </a:r>
                <a:r>
                  <a:rPr lang="en-US" i="0" smtClean="0">
                    <a:latin typeface="Cambria Math" charset="0"/>
                    <a:ea typeface="Cambria Math" charset="0"/>
                    <a:cs typeface="Cambria Math" charset="0"/>
                  </a:rPr>
                  <a:t>𝜌</a:t>
                </a:r>
                <a:r>
                  <a:rPr lang="en-US" sz="1000" kern="1200" dirty="0" smtClean="0">
                    <a:solidFill>
                      <a:schemeClr val="tx1"/>
                    </a:solidFill>
                    <a:latin typeface="+mn-lt"/>
                    <a:ea typeface="+mn-ea"/>
                    <a:cs typeface="+mn-cs"/>
                  </a:rPr>
                  <a:t>= 10</a:t>
                </a:r>
                <a:r>
                  <a:rPr lang="en-US" sz="1000" kern="1200" baseline="30000" dirty="0" smtClean="0">
                    <a:solidFill>
                      <a:schemeClr val="tx1"/>
                    </a:solidFill>
                    <a:latin typeface="+mn-lt"/>
                    <a:ea typeface="+mn-ea"/>
                    <a:cs typeface="+mn-cs"/>
                  </a:rPr>
                  <a:t>−7 </a:t>
                </a:r>
                <a:r>
                  <a:rPr lang="en-US" sz="1000" kern="1200" dirty="0" err="1" smtClean="0">
                    <a:solidFill>
                      <a:schemeClr val="tx1"/>
                    </a:solidFill>
                    <a:latin typeface="+mn-lt"/>
                    <a:ea typeface="+mn-ea"/>
                    <a:cs typeface="+mn-cs"/>
                  </a:rPr>
                  <a:t>Ωm</a:t>
                </a:r>
                <a:r>
                  <a:rPr lang="en-US" sz="1000" kern="1200" dirty="0" smtClean="0">
                    <a:solidFill>
                      <a:schemeClr val="tx1"/>
                    </a:solidFill>
                    <a:latin typeface="+mn-lt"/>
                    <a:ea typeface="+mn-ea"/>
                    <a:cs typeface="+mn-cs"/>
                  </a:rPr>
                  <a:t> </a:t>
                </a:r>
                <a:r>
                  <a:rPr lang="en-US" sz="1000" kern="1200" dirty="0">
                    <a:solidFill>
                      <a:schemeClr val="tx1"/>
                    </a:solidFill>
                    <a:latin typeface="+mn-lt"/>
                    <a:ea typeface="+mn-ea"/>
                    <a:cs typeface="+mn-cs"/>
                  </a:rPr>
                  <a:t>and infinite </a:t>
                </a:r>
                <a:r>
                  <a:rPr lang="en-US" sz="1000" kern="1200" dirty="0" smtClean="0">
                    <a:solidFill>
                      <a:schemeClr val="tx1"/>
                    </a:solidFill>
                    <a:latin typeface="+mn-lt"/>
                    <a:ea typeface="+mn-ea"/>
                    <a:cs typeface="+mn-cs"/>
                  </a:rPr>
                  <a:t>thickness</a:t>
                </a:r>
                <a:r>
                  <a:rPr lang="en-US" sz="1000" kern="120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t>In a particle accelerator like the FCC-</a:t>
                </a:r>
                <a:r>
                  <a:rPr lang="en-GB" sz="1000" dirty="0" err="1" smtClean="0"/>
                  <a:t>ee</a:t>
                </a:r>
                <a:r>
                  <a:rPr lang="en-GB" sz="1000" dirty="0" smtClean="0"/>
                  <a:t>, one of the important phenomena is collective effects, where the evolution of the beam depends on the combination of external fields and interaction between beam particles. These perturbations represent one of the main limitations to the machine operation and performance.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Fallback>
      </mc:AlternateContent>
      <p:sp>
        <p:nvSpPr>
          <p:cNvPr id="4" name="Slide Number Placeholder 3"/>
          <p:cNvSpPr>
            <a:spLocks noGrp="1"/>
          </p:cNvSpPr>
          <p:nvPr>
            <p:ph type="sldNum" sz="quarter" idx="10"/>
          </p:nvPr>
        </p:nvSpPr>
        <p:spPr/>
        <p:txBody>
          <a:bodyPr/>
          <a:lstStyle/>
          <a:p>
            <a:fld id="{F15B69EC-90DB-4346-9EAC-02047EA2651B}" type="slidenum">
              <a:rPr lang="en-GB" smtClean="0"/>
              <a:t>4</a:t>
            </a:fld>
            <a:endParaRPr lang="en-GB"/>
          </a:p>
        </p:txBody>
      </p:sp>
    </p:spTree>
    <p:extLst>
      <p:ext uri="{BB962C8B-B14F-4D97-AF65-F5344CB8AC3E}">
        <p14:creationId xmlns:p14="http://schemas.microsoft.com/office/powerpoint/2010/main" val="1723199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24586A-CC78-8A48-9017-76F9D87952F4}" type="slidenum">
              <a:rPr lang="en-US" smtClean="0"/>
              <a:t>5</a:t>
            </a:fld>
            <a:endParaRPr lang="en-US"/>
          </a:p>
        </p:txBody>
      </p:sp>
    </p:spTree>
    <p:extLst>
      <p:ext uri="{BB962C8B-B14F-4D97-AF65-F5344CB8AC3E}">
        <p14:creationId xmlns:p14="http://schemas.microsoft.com/office/powerpoint/2010/main" val="1066307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435444-FAAE-0F4E-BB77-C7B77E2D23FA}" type="slidenum">
              <a:rPr lang="en-US" smtClean="0"/>
              <a:t>6</a:t>
            </a:fld>
            <a:endParaRPr lang="en-US"/>
          </a:p>
        </p:txBody>
      </p:sp>
    </p:spTree>
    <p:extLst>
      <p:ext uri="{BB962C8B-B14F-4D97-AF65-F5344CB8AC3E}">
        <p14:creationId xmlns:p14="http://schemas.microsoft.com/office/powerpoint/2010/main" val="84297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B435444-FAAE-0F4E-BB77-C7B77E2D23FA}" type="slidenum">
              <a:rPr lang="en-US" smtClean="0"/>
              <a:t>7</a:t>
            </a:fld>
            <a:endParaRPr lang="en-US"/>
          </a:p>
        </p:txBody>
      </p:sp>
    </p:spTree>
    <p:extLst>
      <p:ext uri="{BB962C8B-B14F-4D97-AF65-F5344CB8AC3E}">
        <p14:creationId xmlns:p14="http://schemas.microsoft.com/office/powerpoint/2010/main" val="1628652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4586A-CC78-8A48-9017-76F9D87952F4}" type="slidenum">
              <a:rPr lang="en-US" smtClean="0"/>
              <a:t>8</a:t>
            </a:fld>
            <a:endParaRPr lang="en-US"/>
          </a:p>
        </p:txBody>
      </p:sp>
    </p:spTree>
    <p:extLst>
      <p:ext uri="{BB962C8B-B14F-4D97-AF65-F5344CB8AC3E}">
        <p14:creationId xmlns:p14="http://schemas.microsoft.com/office/powerpoint/2010/main" val="1168123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12</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Tree>
    <p:extLst>
      <p:ext uri="{BB962C8B-B14F-4D97-AF65-F5344CB8AC3E}">
        <p14:creationId xmlns:p14="http://schemas.microsoft.com/office/powerpoint/2010/main" val="1333628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17</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a:p>
            <a:pPr eaLnBrk="1" hangingPunct="1"/>
            <a:endParaRPr lang="en-GB" noProof="0" dirty="0">
              <a:ea typeface="ＭＳ Ｐゴシック" charset="-128"/>
            </a:endParaRPr>
          </a:p>
        </p:txBody>
      </p:sp>
    </p:spTree>
    <p:extLst>
      <p:ext uri="{BB962C8B-B14F-4D97-AF65-F5344CB8AC3E}">
        <p14:creationId xmlns:p14="http://schemas.microsoft.com/office/powerpoint/2010/main" val="50892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22</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Tree>
    <p:extLst>
      <p:ext uri="{BB962C8B-B14F-4D97-AF65-F5344CB8AC3E}">
        <p14:creationId xmlns:p14="http://schemas.microsoft.com/office/powerpoint/2010/main" val="832014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0E755515-885B-B544-B725-05FF2796024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2453A7-9FD9-B945-BBB4-70E8E6A78639}" type="datetimeFigureOut">
              <a:rPr lang="en-US" smtClean="0"/>
              <a:t>5/19/21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453A7-9FD9-B945-BBB4-70E8E6A78639}" type="datetimeFigureOut">
              <a:rPr lang="en-US" smtClean="0"/>
              <a:t>5/19/21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2453A7-9FD9-B945-BBB4-70E8E6A78639}" type="datetimeFigureOut">
              <a:rPr lang="en-US" smtClean="0"/>
              <a:t>5/19/21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82453A7-9FD9-B945-BBB4-70E8E6A78639}" type="datetimeFigureOut">
              <a:rPr lang="en-US" smtClean="0"/>
              <a:t>5/19/21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2453A7-9FD9-B945-BBB4-70E8E6A78639}" type="datetimeFigureOut">
              <a:rPr lang="en-US" smtClean="0"/>
              <a:t>5/19/21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82453A7-9FD9-B945-BBB4-70E8E6A78639}" type="datetimeFigureOut">
              <a:rPr lang="en-US" smtClean="0"/>
              <a:t>5/19/21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2453A7-9FD9-B945-BBB4-70E8E6A78639}" type="datetimeFigureOut">
              <a:rPr lang="en-US" smtClean="0"/>
              <a:t>5/19/21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2453A7-9FD9-B945-BBB4-70E8E6A78639}" type="datetimeFigureOut">
              <a:rPr lang="en-US" smtClean="0"/>
              <a:t>5/19/21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55515-885B-B544-B725-05FF2796024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2453A7-9FD9-B945-BBB4-70E8E6A78639}" type="datetimeFigureOut">
              <a:rPr lang="en-US" smtClean="0"/>
              <a:t>5/19/21</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755515-885B-B544-B725-05FF27960243}" type="slidenum">
              <a:rPr lang="en-US" smtClean="0"/>
              <a:t>‹#›</a:t>
            </a:fld>
            <a:endParaRPr lang="en-US"/>
          </a:p>
        </p:txBody>
      </p:sp>
    </p:spTree>
    <p:extLst>
      <p:ext uri="{BB962C8B-B14F-4D97-AF65-F5344CB8AC3E}">
        <p14:creationId xmlns:p14="http://schemas.microsoft.com/office/powerpoint/2010/main" val="83461185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tiff"/><Relationship Id="rId4" Type="http://schemas.openxmlformats.org/officeDocument/2006/relationships/image" Target="../media/image6.tiff"/><Relationship Id="rId1" Type="http://schemas.openxmlformats.org/officeDocument/2006/relationships/slideLayout" Target="../slideLayouts/slideLayout1.xml"/><Relationship Id="rId2" Type="http://schemas.openxmlformats.org/officeDocument/2006/relationships/image" Target="../media/image4.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5" Type="http://schemas.openxmlformats.org/officeDocument/2006/relationships/hyperlink" Target="https://gitlab.cern.ch/ecarideo/FCCee_IW_Model" TargetMode="External"/><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3" Type="http://schemas.openxmlformats.org/officeDocument/2006/relationships/image" Target="../media/image34.png"/><Relationship Id="rId14" Type="http://schemas.openxmlformats.org/officeDocument/2006/relationships/image" Target="../media/image35.png"/><Relationship Id="rId15" Type="http://schemas.openxmlformats.org/officeDocument/2006/relationships/image" Target="../media/image36.png"/><Relationship Id="rId16" Type="http://schemas.openxmlformats.org/officeDocument/2006/relationships/image" Target="../media/image37.png"/><Relationship Id="rId17" Type="http://schemas.openxmlformats.org/officeDocument/2006/relationships/image" Target="../media/image38.png"/><Relationship Id="rId18" Type="http://schemas.openxmlformats.org/officeDocument/2006/relationships/image" Target="../media/image39.png"/><Relationship Id="rId19" Type="http://schemas.openxmlformats.org/officeDocument/2006/relationships/image" Target="../media/image40.png"/><Relationship Id="rId50" Type="http://schemas.openxmlformats.org/officeDocument/2006/relationships/image" Target="../media/image71.png"/><Relationship Id="rId51" Type="http://schemas.openxmlformats.org/officeDocument/2006/relationships/image" Target="../media/image72.png"/><Relationship Id="rId52" Type="http://schemas.openxmlformats.org/officeDocument/2006/relationships/image" Target="../media/image73.png"/><Relationship Id="rId53" Type="http://schemas.openxmlformats.org/officeDocument/2006/relationships/image" Target="../media/image74.png"/><Relationship Id="rId54" Type="http://schemas.openxmlformats.org/officeDocument/2006/relationships/image" Target="../media/image75.png"/><Relationship Id="rId55" Type="http://schemas.openxmlformats.org/officeDocument/2006/relationships/image" Target="../media/image76.png"/><Relationship Id="rId40" Type="http://schemas.openxmlformats.org/officeDocument/2006/relationships/image" Target="../media/image61.png"/><Relationship Id="rId41" Type="http://schemas.openxmlformats.org/officeDocument/2006/relationships/image" Target="../media/image62.png"/><Relationship Id="rId42" Type="http://schemas.openxmlformats.org/officeDocument/2006/relationships/image" Target="../media/image63.png"/><Relationship Id="rId43" Type="http://schemas.openxmlformats.org/officeDocument/2006/relationships/image" Target="../media/image64.png"/><Relationship Id="rId44" Type="http://schemas.openxmlformats.org/officeDocument/2006/relationships/image" Target="../media/image65.png"/><Relationship Id="rId45" Type="http://schemas.openxmlformats.org/officeDocument/2006/relationships/image" Target="../media/image66.png"/><Relationship Id="rId46" Type="http://schemas.openxmlformats.org/officeDocument/2006/relationships/image" Target="../media/image67.png"/><Relationship Id="rId47" Type="http://schemas.openxmlformats.org/officeDocument/2006/relationships/image" Target="../media/image68.png"/><Relationship Id="rId48" Type="http://schemas.openxmlformats.org/officeDocument/2006/relationships/image" Target="../media/image69.png"/><Relationship Id="rId49"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 Id="rId30" Type="http://schemas.openxmlformats.org/officeDocument/2006/relationships/image" Target="../media/image51.png"/><Relationship Id="rId31" Type="http://schemas.openxmlformats.org/officeDocument/2006/relationships/image" Target="../media/image52.png"/><Relationship Id="rId32" Type="http://schemas.openxmlformats.org/officeDocument/2006/relationships/image" Target="../media/image53.png"/><Relationship Id="rId33" Type="http://schemas.openxmlformats.org/officeDocument/2006/relationships/image" Target="../media/image54.png"/><Relationship Id="rId34" Type="http://schemas.openxmlformats.org/officeDocument/2006/relationships/image" Target="../media/image55.png"/><Relationship Id="rId35" Type="http://schemas.openxmlformats.org/officeDocument/2006/relationships/image" Target="../media/image56.png"/><Relationship Id="rId36" Type="http://schemas.openxmlformats.org/officeDocument/2006/relationships/image" Target="../media/image57.png"/><Relationship Id="rId37" Type="http://schemas.openxmlformats.org/officeDocument/2006/relationships/image" Target="../media/image58.png"/><Relationship Id="rId38" Type="http://schemas.openxmlformats.org/officeDocument/2006/relationships/image" Target="../media/image59.png"/><Relationship Id="rId39" Type="http://schemas.openxmlformats.org/officeDocument/2006/relationships/image" Target="../media/image60.png"/><Relationship Id="rId20" Type="http://schemas.openxmlformats.org/officeDocument/2006/relationships/image" Target="../media/image41.png"/><Relationship Id="rId21" Type="http://schemas.openxmlformats.org/officeDocument/2006/relationships/image" Target="../media/image42.png"/><Relationship Id="rId22" Type="http://schemas.openxmlformats.org/officeDocument/2006/relationships/image" Target="../media/image43.png"/><Relationship Id="rId23" Type="http://schemas.openxmlformats.org/officeDocument/2006/relationships/image" Target="../media/image44.png"/><Relationship Id="rId24" Type="http://schemas.openxmlformats.org/officeDocument/2006/relationships/image" Target="../media/image45.png"/><Relationship Id="rId25" Type="http://schemas.openxmlformats.org/officeDocument/2006/relationships/image" Target="../media/image46.png"/><Relationship Id="rId26" Type="http://schemas.openxmlformats.org/officeDocument/2006/relationships/image" Target="../media/image47.png"/><Relationship Id="rId27" Type="http://schemas.openxmlformats.org/officeDocument/2006/relationships/image" Target="../media/image48.png"/><Relationship Id="rId28" Type="http://schemas.openxmlformats.org/officeDocument/2006/relationships/image" Target="../media/image49.png"/><Relationship Id="rId29" Type="http://schemas.openxmlformats.org/officeDocument/2006/relationships/image" Target="../media/image50.png"/><Relationship Id="rId10" Type="http://schemas.openxmlformats.org/officeDocument/2006/relationships/image" Target="../media/image31.png"/><Relationship Id="rId11" Type="http://schemas.openxmlformats.org/officeDocument/2006/relationships/image" Target="../media/image32.png"/><Relationship Id="rId12"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 Id="rId3" Type="http://schemas.openxmlformats.org/officeDocument/2006/relationships/image" Target="../media/image7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tiff"/><Relationship Id="rId3" Type="http://schemas.openxmlformats.org/officeDocument/2006/relationships/image" Target="../media/image80.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tiff"/><Relationship Id="rId3" Type="http://schemas.openxmlformats.org/officeDocument/2006/relationships/image" Target="../media/image8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0.png"/><Relationship Id="rId4" Type="http://schemas.openxmlformats.org/officeDocument/2006/relationships/image" Target="../media/image240.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60.png"/><Relationship Id="rId4"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 Id="rId3" Type="http://schemas.openxmlformats.org/officeDocument/2006/relationships/image" Target="../media/image8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tif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6465" y="1493183"/>
            <a:ext cx="10312400" cy="2421465"/>
          </a:xfrm>
        </p:spPr>
        <p:txBody>
          <a:bodyPr/>
          <a:lstStyle/>
          <a:p>
            <a:r>
              <a:rPr lang="en-US" dirty="0" smtClean="0"/>
              <a:t>Collective effects for Single-beam in FCC-</a:t>
            </a:r>
            <a:r>
              <a:rPr lang="en-US" cap="none" dirty="0" err="1" smtClean="0"/>
              <a:t>ee</a:t>
            </a:r>
            <a:endParaRPr lang="en-US" cap="none" dirty="0"/>
          </a:p>
        </p:txBody>
      </p:sp>
      <p:sp>
        <p:nvSpPr>
          <p:cNvPr id="5" name="TextBox 4"/>
          <p:cNvSpPr txBox="1"/>
          <p:nvPr/>
        </p:nvSpPr>
        <p:spPr>
          <a:xfrm>
            <a:off x="1704813" y="4527261"/>
            <a:ext cx="9935705" cy="461665"/>
          </a:xfrm>
          <a:prstGeom prst="rect">
            <a:avLst/>
          </a:prstGeom>
          <a:noFill/>
        </p:spPr>
        <p:txBody>
          <a:bodyPr wrap="square" rtlCol="0">
            <a:spAutoFit/>
          </a:bodyPr>
          <a:lstStyle/>
          <a:p>
            <a:pPr algn="r"/>
            <a:r>
              <a:rPr lang="en-US" sz="2400" dirty="0" smtClean="0">
                <a:latin typeface="+mj-lt"/>
              </a:rPr>
              <a:t>E. Carideo, M. </a:t>
            </a:r>
            <a:r>
              <a:rPr lang="en-US" sz="2400" dirty="0">
                <a:latin typeface="+mj-lt"/>
              </a:rPr>
              <a:t>Migliorati, </a:t>
            </a:r>
            <a:r>
              <a:rPr lang="en-US" sz="2400" dirty="0" smtClean="0">
                <a:latin typeface="+mj-lt"/>
              </a:rPr>
              <a:t>F. Zimmermann</a:t>
            </a:r>
            <a:r>
              <a:rPr lang="en-US" sz="2400" dirty="0">
                <a:latin typeface="+mj-lt"/>
              </a:rPr>
              <a:t>, </a:t>
            </a:r>
            <a:r>
              <a:rPr lang="en-US" sz="2400" dirty="0">
                <a:latin typeface="+mj-lt"/>
                <a:ea typeface="Times New Roman" charset="0"/>
                <a:cs typeface="Times New Roman" charset="0"/>
              </a:rPr>
              <a:t>M. </a:t>
            </a:r>
            <a:r>
              <a:rPr lang="en-US" sz="2400" dirty="0" err="1" smtClean="0">
                <a:latin typeface="+mj-lt"/>
                <a:ea typeface="Times New Roman" charset="0"/>
                <a:cs typeface="Times New Roman" charset="0"/>
              </a:rPr>
              <a:t>Zobov</a:t>
            </a:r>
            <a:r>
              <a:rPr lang="en-US" sz="2400" dirty="0" smtClean="0">
                <a:latin typeface="+mj-lt"/>
                <a:ea typeface="Times New Roman" charset="0"/>
                <a:cs typeface="Times New Roman" charset="0"/>
              </a:rPr>
              <a:t>, </a:t>
            </a:r>
            <a:r>
              <a:rPr lang="en-US" sz="2400" dirty="0" smtClean="0">
                <a:latin typeface="+mj-lt"/>
              </a:rPr>
              <a:t>D. De </a:t>
            </a:r>
            <a:r>
              <a:rPr lang="en-US" sz="2400" dirty="0" err="1" smtClean="0">
                <a:latin typeface="+mj-lt"/>
              </a:rPr>
              <a:t>Arcangeli</a:t>
            </a:r>
            <a:endParaRPr lang="en-US" sz="2400" dirty="0">
              <a:latin typeface="+mj-lt"/>
            </a:endParaRPr>
          </a:p>
        </p:txBody>
      </p:sp>
      <p:pic>
        <p:nvPicPr>
          <p:cNvPr id="6" name="Picture 5"/>
          <p:cNvPicPr>
            <a:picLocks noChangeAspect="1"/>
          </p:cNvPicPr>
          <p:nvPr/>
        </p:nvPicPr>
        <p:blipFill>
          <a:blip r:embed="rId2"/>
          <a:stretch>
            <a:fillRect/>
          </a:stretch>
        </p:blipFill>
        <p:spPr>
          <a:xfrm>
            <a:off x="9984211" y="283376"/>
            <a:ext cx="2038456" cy="2038456"/>
          </a:xfrm>
          <a:prstGeom prst="rect">
            <a:avLst/>
          </a:prstGeom>
        </p:spPr>
      </p:pic>
      <p:pic>
        <p:nvPicPr>
          <p:cNvPr id="7" name="Picture 6"/>
          <p:cNvPicPr>
            <a:picLocks noChangeAspect="1"/>
          </p:cNvPicPr>
          <p:nvPr/>
        </p:nvPicPr>
        <p:blipFill>
          <a:blip r:embed="rId3"/>
          <a:stretch>
            <a:fillRect/>
          </a:stretch>
        </p:blipFill>
        <p:spPr>
          <a:xfrm>
            <a:off x="-506319" y="298025"/>
            <a:ext cx="3644656" cy="2050119"/>
          </a:xfrm>
          <a:prstGeom prst="rect">
            <a:avLst/>
          </a:prstGeom>
        </p:spPr>
      </p:pic>
      <p:pic>
        <p:nvPicPr>
          <p:cNvPr id="8" name="Picture 7"/>
          <p:cNvPicPr>
            <a:picLocks noChangeAspect="1"/>
          </p:cNvPicPr>
          <p:nvPr/>
        </p:nvPicPr>
        <p:blipFill rotWithShape="1">
          <a:blip r:embed="rId4"/>
          <a:srcRect b="11759"/>
          <a:stretch/>
        </p:blipFill>
        <p:spPr>
          <a:xfrm>
            <a:off x="7478078" y="678246"/>
            <a:ext cx="2506133" cy="1289675"/>
          </a:xfrm>
          <a:prstGeom prst="rect">
            <a:avLst/>
          </a:prstGeom>
        </p:spPr>
      </p:pic>
      <p:sp>
        <p:nvSpPr>
          <p:cNvPr id="9" name="TextBox 8"/>
          <p:cNvSpPr txBox="1"/>
          <p:nvPr/>
        </p:nvSpPr>
        <p:spPr>
          <a:xfrm>
            <a:off x="6899677" y="5139874"/>
            <a:ext cx="4929188" cy="461665"/>
          </a:xfrm>
          <a:prstGeom prst="rect">
            <a:avLst/>
          </a:prstGeom>
          <a:noFill/>
        </p:spPr>
        <p:txBody>
          <a:bodyPr wrap="square" rtlCol="0">
            <a:spAutoFit/>
          </a:bodyPr>
          <a:lstStyle/>
          <a:p>
            <a:r>
              <a:rPr lang="en-US" sz="2400" dirty="0" smtClean="0">
                <a:latin typeface="+mj-lt"/>
              </a:rPr>
              <a:t>Acknowledgements: N. Monet, S. Joly</a:t>
            </a:r>
            <a:endParaRPr lang="en-US" sz="2400" dirty="0">
              <a:latin typeface="+mj-lt"/>
            </a:endParaRPr>
          </a:p>
        </p:txBody>
      </p:sp>
      <p:sp>
        <p:nvSpPr>
          <p:cNvPr id="3" name="Rectangle 2"/>
          <p:cNvSpPr/>
          <p:nvPr/>
        </p:nvSpPr>
        <p:spPr>
          <a:xfrm>
            <a:off x="8647930" y="5732824"/>
            <a:ext cx="3180935" cy="461665"/>
          </a:xfrm>
          <a:prstGeom prst="rect">
            <a:avLst/>
          </a:prstGeom>
        </p:spPr>
        <p:txBody>
          <a:bodyPr wrap="none">
            <a:spAutoFit/>
          </a:bodyPr>
          <a:lstStyle/>
          <a:p>
            <a:r>
              <a:rPr lang="en-US" sz="2400" dirty="0" smtClean="0">
                <a:latin typeface="+mj-lt"/>
              </a:rPr>
              <a:t>Collaborations</a:t>
            </a:r>
            <a:r>
              <a:rPr lang="en-US" sz="2400" dirty="0">
                <a:latin typeface="+mj-lt"/>
              </a:rPr>
              <a:t>: Y. Zhang </a:t>
            </a:r>
          </a:p>
        </p:txBody>
      </p:sp>
    </p:spTree>
    <p:extLst>
      <p:ext uri="{BB962C8B-B14F-4D97-AF65-F5344CB8AC3E}">
        <p14:creationId xmlns:p14="http://schemas.microsoft.com/office/powerpoint/2010/main" val="1048462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71463" y="325738"/>
            <a:ext cx="11287124" cy="1450975"/>
          </a:xfrm>
        </p:spPr>
        <p:txBody>
          <a:bodyPr>
            <a:normAutofit/>
          </a:bodyPr>
          <a:lstStyle/>
          <a:p>
            <a:pPr algn="r"/>
            <a:r>
              <a:rPr lang="en-US" sz="3600" dirty="0"/>
              <a:t>C</a:t>
            </a:r>
            <a:r>
              <a:rPr lang="en-US" sz="3600" dirty="0" smtClean="0"/>
              <a:t>omparison </a:t>
            </a:r>
            <a:r>
              <a:rPr lang="en-US" sz="3600" dirty="0"/>
              <a:t>of the wake potential of 3.5 mm bunch length between </a:t>
            </a:r>
            <a:r>
              <a:rPr lang="en-US" sz="3600" dirty="0" err="1"/>
              <a:t>PyHT</a:t>
            </a:r>
            <a:r>
              <a:rPr lang="en-US" sz="3600" dirty="0"/>
              <a:t> and </a:t>
            </a:r>
            <a:r>
              <a:rPr lang="en-US" sz="3600" dirty="0" smtClean="0"/>
              <a:t>CST: RF Cavities</a:t>
            </a:r>
            <a:endParaRPr lang="en-US" sz="3600" dirty="0"/>
          </a:p>
        </p:txBody>
      </p:sp>
      <p:sp>
        <p:nvSpPr>
          <p:cNvPr id="10" name="Rectangle 9"/>
          <p:cNvSpPr/>
          <p:nvPr/>
        </p:nvSpPr>
        <p:spPr>
          <a:xfrm>
            <a:off x="7673619" y="2335121"/>
            <a:ext cx="621982" cy="19000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t="3313" b="2101"/>
          <a:stretch/>
        </p:blipFill>
        <p:spPr>
          <a:xfrm>
            <a:off x="2777904" y="1782243"/>
            <a:ext cx="6303558" cy="4471687"/>
          </a:xfrm>
          <a:prstGeom prst="rect">
            <a:avLst/>
          </a:prstGeom>
        </p:spPr>
      </p:pic>
    </p:spTree>
    <p:extLst>
      <p:ext uri="{BB962C8B-B14F-4D97-AF65-F5344CB8AC3E}">
        <p14:creationId xmlns:p14="http://schemas.microsoft.com/office/powerpoint/2010/main" val="206001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idx="1"/>
          </p:nvPr>
        </p:nvPicPr>
        <p:blipFill rotWithShape="1">
          <a:blip r:embed="rId2">
            <a:extLst>
              <a:ext uri="{28A0092B-C50C-407E-A947-70E740481C1C}">
                <a14:useLocalDpi xmlns:a14="http://schemas.microsoft.com/office/drawing/2010/main" val="0"/>
              </a:ext>
            </a:extLst>
          </a:blip>
          <a:srcRect t="4390"/>
          <a:stretch/>
        </p:blipFill>
        <p:spPr>
          <a:xfrm>
            <a:off x="2984852" y="1866525"/>
            <a:ext cx="6225469" cy="4464094"/>
          </a:xfrm>
        </p:spPr>
      </p:pic>
      <p:sp>
        <p:nvSpPr>
          <p:cNvPr id="9" name="Title 1"/>
          <p:cNvSpPr>
            <a:spLocks noGrp="1"/>
          </p:cNvSpPr>
          <p:nvPr>
            <p:ph type="title"/>
          </p:nvPr>
        </p:nvSpPr>
        <p:spPr>
          <a:xfrm>
            <a:off x="0" y="335984"/>
            <a:ext cx="11701462" cy="1456267"/>
          </a:xfrm>
        </p:spPr>
        <p:txBody>
          <a:bodyPr>
            <a:normAutofit/>
          </a:bodyPr>
          <a:lstStyle/>
          <a:p>
            <a:pPr algn="r"/>
            <a:r>
              <a:rPr lang="en-US" sz="3600" dirty="0"/>
              <a:t>C</a:t>
            </a:r>
            <a:r>
              <a:rPr lang="en-US" sz="3600" dirty="0" smtClean="0"/>
              <a:t>omparison </a:t>
            </a:r>
            <a:r>
              <a:rPr lang="en-US" sz="3600" dirty="0"/>
              <a:t>of the wake potential of 3.5 mm bunch length between </a:t>
            </a:r>
            <a:r>
              <a:rPr lang="en-US" sz="3600" dirty="0" err="1"/>
              <a:t>PyHT</a:t>
            </a:r>
            <a:r>
              <a:rPr lang="en-US" sz="3600" dirty="0"/>
              <a:t> and </a:t>
            </a:r>
            <a:r>
              <a:rPr lang="en-US" sz="3600" dirty="0" smtClean="0"/>
              <a:t>CST: RF double tapers</a:t>
            </a:r>
            <a:endParaRPr lang="en-US" sz="3600" dirty="0"/>
          </a:p>
        </p:txBody>
      </p:sp>
      <p:sp>
        <p:nvSpPr>
          <p:cNvPr id="10" name="Rectangle 9"/>
          <p:cNvSpPr/>
          <p:nvPr/>
        </p:nvSpPr>
        <p:spPr>
          <a:xfrm>
            <a:off x="7771860" y="2327563"/>
            <a:ext cx="593766" cy="19000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7704668" y="2253289"/>
            <a:ext cx="1496934" cy="338554"/>
          </a:xfrm>
          <a:prstGeom prst="rect">
            <a:avLst/>
          </a:prstGeom>
          <a:noFill/>
          <a:ln>
            <a:noFill/>
          </a:ln>
        </p:spPr>
        <p:txBody>
          <a:bodyPr wrap="square" rtlCol="0">
            <a:spAutoFit/>
          </a:bodyPr>
          <a:lstStyle/>
          <a:p>
            <a:r>
              <a:rPr lang="en-US" sz="800" dirty="0" smtClean="0">
                <a:solidFill>
                  <a:srgbClr val="6E6F6F"/>
                </a:solidFill>
              </a:rPr>
              <a:t>3.5 mm</a:t>
            </a:r>
          </a:p>
          <a:p>
            <a:r>
              <a:rPr lang="en-US" sz="800" dirty="0" smtClean="0">
                <a:solidFill>
                  <a:srgbClr val="6E6F6F"/>
                </a:solidFill>
              </a:rPr>
              <a:t>3.5_ABCI</a:t>
            </a:r>
            <a:endParaRPr lang="en-US" sz="800" dirty="0">
              <a:solidFill>
                <a:srgbClr val="6E6F6F"/>
              </a:solidFill>
            </a:endParaRPr>
          </a:p>
        </p:txBody>
      </p:sp>
    </p:spTree>
    <p:extLst>
      <p:ext uri="{BB962C8B-B14F-4D97-AF65-F5344CB8AC3E}">
        <p14:creationId xmlns:p14="http://schemas.microsoft.com/office/powerpoint/2010/main" val="1400813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a16="http://schemas.microsoft.com/office/drawing/2014/main" xmlns="" id="{951B0C5D-3EF6-AE45-9C07-19B1E97D1402}"/>
              </a:ext>
            </a:extLst>
          </p:cNvPr>
          <p:cNvSpPr>
            <a:spLocks noGrp="1"/>
          </p:cNvSpPr>
          <p:nvPr>
            <p:ph type="title"/>
          </p:nvPr>
        </p:nvSpPr>
        <p:spPr>
          <a:xfrm>
            <a:off x="200026" y="257175"/>
            <a:ext cx="11197844" cy="1622713"/>
          </a:xfrm>
        </p:spPr>
        <p:txBody>
          <a:bodyPr>
            <a:normAutofit/>
          </a:bodyPr>
          <a:lstStyle/>
          <a:p>
            <a:pPr algn="r"/>
            <a:r>
              <a:rPr lang="en-GB" dirty="0" smtClean="0"/>
              <a:t>Real and imaginary impedance of some machine devices</a:t>
            </a:r>
            <a:endParaRPr lang="en-GB" dirty="0"/>
          </a:p>
        </p:txBody>
      </p:sp>
      <p:pic>
        <p:nvPicPr>
          <p:cNvPr id="14" name="Immagine 13">
            <a:extLst>
              <a:ext uri="{FF2B5EF4-FFF2-40B4-BE49-F238E27FC236}">
                <a16:creationId xmlns:a16="http://schemas.microsoft.com/office/drawing/2014/main" xmlns="" id="{7B5047E5-EBB6-7240-A5AF-09FA1E2AB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685" y="1882272"/>
            <a:ext cx="5677937" cy="3548710"/>
          </a:xfrm>
          <a:prstGeom prst="rect">
            <a:avLst/>
          </a:prstGeom>
        </p:spPr>
      </p:pic>
      <p:pic>
        <p:nvPicPr>
          <p:cNvPr id="11" name="Immagine 10">
            <a:extLst>
              <a:ext uri="{FF2B5EF4-FFF2-40B4-BE49-F238E27FC236}">
                <a16:creationId xmlns:a16="http://schemas.microsoft.com/office/drawing/2014/main" xmlns="" id="{60F84D1F-D1CB-CA49-879D-9D3B177A47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2624" y="1882270"/>
            <a:ext cx="4261312" cy="3551093"/>
          </a:xfrm>
          <a:prstGeom prst="rect">
            <a:avLst/>
          </a:prstGeom>
        </p:spPr>
      </p:pic>
      <p:sp>
        <p:nvSpPr>
          <p:cNvPr id="2" name="TextBox 1"/>
          <p:cNvSpPr txBox="1"/>
          <p:nvPr/>
        </p:nvSpPr>
        <p:spPr>
          <a:xfrm>
            <a:off x="1756699" y="5868598"/>
            <a:ext cx="9407237" cy="369332"/>
          </a:xfrm>
          <a:prstGeom prst="rect">
            <a:avLst/>
          </a:prstGeom>
          <a:noFill/>
        </p:spPr>
        <p:txBody>
          <a:bodyPr wrap="square" rtlCol="0">
            <a:spAutoFit/>
          </a:bodyPr>
          <a:lstStyle/>
          <a:p>
            <a:r>
              <a:rPr lang="en-US" dirty="0" smtClean="0"/>
              <a:t>Wake and impedance repository for FCC-</a:t>
            </a:r>
            <a:r>
              <a:rPr lang="en-US" dirty="0" err="1" smtClean="0"/>
              <a:t>ee</a:t>
            </a:r>
            <a:r>
              <a:rPr lang="en-US" dirty="0"/>
              <a:t>: </a:t>
            </a:r>
            <a:r>
              <a:rPr lang="en-US" dirty="0">
                <a:hlinkClick r:id="rId5"/>
              </a:rPr>
              <a:t>https://</a:t>
            </a:r>
            <a:r>
              <a:rPr lang="en-US" dirty="0" smtClean="0">
                <a:hlinkClick r:id="rId5"/>
              </a:rPr>
              <a:t>gitlab.cern.ch/ecarideo/FCCee_IW_Model</a:t>
            </a:r>
            <a:r>
              <a:rPr lang="en-US" dirty="0" smtClean="0"/>
              <a:t> </a:t>
            </a:r>
            <a:endParaRPr lang="en-US" dirty="0"/>
          </a:p>
        </p:txBody>
      </p:sp>
    </p:spTree>
    <p:extLst>
      <p:ext uri="{BB962C8B-B14F-4D97-AF65-F5344CB8AC3E}">
        <p14:creationId xmlns:p14="http://schemas.microsoft.com/office/powerpoint/2010/main" val="530465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16" name="Immagin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17" name="Immagin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18" name="Immagin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1" name="Im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2" name="Immagine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3" name="Immagine 2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4" name="Immagine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5" name="Immagine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6" name="Immagine 2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7" name="Immagine 2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28" name="Immagin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29" name="Immagine 2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0" name="Immagine 2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1" name="Immagine 3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2" name="Immagine 31"/>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33" name="Immagine 3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4" name="Immagine 33"/>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5" name="Immagine 3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6" name="Immagine 35"/>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7" name="Immagine 36"/>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38" name="Immagine 3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39" name="Immagine 38"/>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0" name="Immagine 3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1" name="Immagine 40"/>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42" name="Immagine 41"/>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3" name="Immagine 42"/>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4" name="Immagine 4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5" name="Immagine 44"/>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46" name="Immagine 45"/>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7" name="Immagine 46"/>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8" name="Immagine 47"/>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49" name="Immagine 48"/>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0" name="Immagine 49"/>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1" name="Immagine 50"/>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2" name="Immagine 51"/>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3" name="Immagine 52"/>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54" name="Immagine 53"/>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5" name="Immagine 54"/>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6" name="Immagine 55"/>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7" name="Immagine 56"/>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646225" y="336884"/>
            <a:ext cx="3372662" cy="2856542"/>
          </a:xfrm>
          <a:prstGeom prst="rect">
            <a:avLst/>
          </a:prstGeom>
        </p:spPr>
      </p:pic>
      <p:pic>
        <p:nvPicPr>
          <p:cNvPr id="58" name="Immagine 57"/>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59" name="Immagine 58"/>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0" name="Immagine 59"/>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1" name="Immagine 60"/>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2" name="Immagine 61"/>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3" name="Immagine 62"/>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4" name="Immagine 63"/>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pic>
        <p:nvPicPr>
          <p:cNvPr id="65" name="Immagine 64"/>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637081" y="336884"/>
            <a:ext cx="3377772" cy="2856542"/>
          </a:xfrm>
          <a:prstGeom prst="rect">
            <a:avLst/>
          </a:prstGeom>
        </p:spPr>
      </p:pic>
      <p:sp>
        <p:nvSpPr>
          <p:cNvPr id="71" name="Title 1"/>
          <p:cNvSpPr txBox="1">
            <a:spLocks/>
          </p:cNvSpPr>
          <p:nvPr/>
        </p:nvSpPr>
        <p:spPr>
          <a:xfrm>
            <a:off x="386487" y="23201"/>
            <a:ext cx="10756556"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smtClean="0"/>
              <a:t>Longitudinal dynamics</a:t>
            </a:r>
            <a:endParaRPr lang="en-US" dirty="0"/>
          </a:p>
        </p:txBody>
      </p:sp>
      <p:pic>
        <p:nvPicPr>
          <p:cNvPr id="72" name="Picture 71"/>
          <p:cNvPicPr>
            <a:picLocks noChangeAspect="1"/>
          </p:cNvPicPr>
          <p:nvPr/>
        </p:nvPicPr>
        <p:blipFill>
          <a:blip r:embed="rId54">
            <a:extLst>
              <a:ext uri="{28A0092B-C50C-407E-A947-70E740481C1C}">
                <a14:useLocalDpi xmlns:a14="http://schemas.microsoft.com/office/drawing/2010/main" val="0"/>
              </a:ext>
            </a:extLst>
          </a:blip>
          <a:stretch>
            <a:fillRect/>
          </a:stretch>
        </p:blipFill>
        <p:spPr>
          <a:xfrm>
            <a:off x="615428" y="3315563"/>
            <a:ext cx="3416849" cy="2562637"/>
          </a:xfrm>
          <a:prstGeom prst="rect">
            <a:avLst/>
          </a:prstGeom>
        </p:spPr>
      </p:pic>
      <p:sp>
        <p:nvSpPr>
          <p:cNvPr id="73" name="TextBox 72"/>
          <p:cNvSpPr txBox="1"/>
          <p:nvPr/>
        </p:nvSpPr>
        <p:spPr>
          <a:xfrm>
            <a:off x="646225" y="5878200"/>
            <a:ext cx="3636567" cy="584775"/>
          </a:xfrm>
          <a:prstGeom prst="rect">
            <a:avLst/>
          </a:prstGeom>
          <a:noFill/>
        </p:spPr>
        <p:txBody>
          <a:bodyPr wrap="square" rtlCol="0">
            <a:spAutoFit/>
          </a:bodyPr>
          <a:lstStyle/>
          <a:p>
            <a:pPr algn="ctr"/>
            <a:r>
              <a:rPr lang="en-US" sz="1600" dirty="0" smtClean="0">
                <a:latin typeface="+mj-lt"/>
              </a:rPr>
              <a:t>Bunch shape distortion at nominal intensity from the original Gaussian one.</a:t>
            </a:r>
            <a:endParaRPr lang="en-US" sz="1600" dirty="0">
              <a:latin typeface="+mj-lt"/>
            </a:endParaRPr>
          </a:p>
        </p:txBody>
      </p:sp>
      <p:sp>
        <p:nvSpPr>
          <p:cNvPr id="74" name="Rectangle 73"/>
          <p:cNvSpPr/>
          <p:nvPr/>
        </p:nvSpPr>
        <p:spPr>
          <a:xfrm>
            <a:off x="5491477" y="5556145"/>
            <a:ext cx="6096000" cy="830997"/>
          </a:xfrm>
          <a:prstGeom prst="rect">
            <a:avLst/>
          </a:prstGeom>
        </p:spPr>
        <p:txBody>
          <a:bodyPr>
            <a:spAutoFit/>
          </a:bodyPr>
          <a:lstStyle/>
          <a:p>
            <a:pPr algn="ctr"/>
            <a:r>
              <a:rPr lang="en-US" sz="1600"/>
              <a:t>Bunch length (bottom) and RMS energy spread (top) </a:t>
            </a:r>
            <a:r>
              <a:rPr lang="en-US" sz="1600" smtClean="0">
                <a:latin typeface="+mj-lt"/>
              </a:rPr>
              <a:t>as </a:t>
            </a:r>
            <a:r>
              <a:rPr lang="en-US" sz="1600" dirty="0">
                <a:latin typeface="+mj-lt"/>
              </a:rPr>
              <a:t>a function of bunch population in the case with (BS) </a:t>
            </a:r>
            <a:r>
              <a:rPr lang="en-US" sz="1600" dirty="0" smtClean="0">
                <a:latin typeface="+mj-lt"/>
              </a:rPr>
              <a:t>and without </a:t>
            </a:r>
            <a:r>
              <a:rPr lang="en-US" sz="1600" dirty="0">
                <a:latin typeface="+mj-lt"/>
              </a:rPr>
              <a:t>(SR) </a:t>
            </a:r>
            <a:r>
              <a:rPr lang="en-US" sz="1600" dirty="0" err="1" smtClean="0">
                <a:latin typeface="+mj-lt"/>
              </a:rPr>
              <a:t>beamstrahlung</a:t>
            </a:r>
            <a:r>
              <a:rPr lang="en-US" sz="1600" dirty="0" smtClean="0">
                <a:latin typeface="+mj-lt"/>
              </a:rPr>
              <a:t>, which is considered here independent of the longitudinal impedance.</a:t>
            </a:r>
            <a:endParaRPr lang="en-US" sz="1600" dirty="0">
              <a:latin typeface="+mj-lt"/>
            </a:endParaRPr>
          </a:p>
        </p:txBody>
      </p:sp>
      <p:sp>
        <p:nvSpPr>
          <p:cNvPr id="75" name="TextBox 74"/>
          <p:cNvSpPr txBox="1"/>
          <p:nvPr/>
        </p:nvSpPr>
        <p:spPr>
          <a:xfrm>
            <a:off x="4057978" y="592566"/>
            <a:ext cx="1334320" cy="830997"/>
          </a:xfrm>
          <a:prstGeom prst="rect">
            <a:avLst/>
          </a:prstGeom>
          <a:noFill/>
        </p:spPr>
        <p:txBody>
          <a:bodyPr wrap="square" rtlCol="0">
            <a:spAutoFit/>
          </a:bodyPr>
          <a:lstStyle/>
          <a:p>
            <a:r>
              <a:rPr lang="en-US" sz="1600" dirty="0" smtClean="0">
                <a:latin typeface="+mj-lt"/>
              </a:rPr>
              <a:t>Longitudinal phase </a:t>
            </a:r>
          </a:p>
          <a:p>
            <a:r>
              <a:rPr lang="en-US" sz="1600" dirty="0" smtClean="0">
                <a:latin typeface="+mj-lt"/>
              </a:rPr>
              <a:t>space </a:t>
            </a:r>
            <a:endParaRPr lang="en-US" sz="1600" dirty="0">
              <a:latin typeface="+mj-lt"/>
            </a:endParaRPr>
          </a:p>
        </p:txBody>
      </p:sp>
      <p:pic>
        <p:nvPicPr>
          <p:cNvPr id="76" name="Picture 75"/>
          <p:cNvPicPr>
            <a:picLocks noChangeAspect="1"/>
          </p:cNvPicPr>
          <p:nvPr/>
        </p:nvPicPr>
        <p:blipFill rotWithShape="1">
          <a:blip r:embed="rId55">
            <a:extLst>
              <a:ext uri="{28A0092B-C50C-407E-A947-70E740481C1C}">
                <a14:useLocalDpi xmlns:a14="http://schemas.microsoft.com/office/drawing/2010/main" val="0"/>
              </a:ext>
            </a:extLst>
          </a:blip>
          <a:srcRect l="2191" r="4268"/>
          <a:stretch/>
        </p:blipFill>
        <p:spPr>
          <a:xfrm>
            <a:off x="5306787" y="1199679"/>
            <a:ext cx="6541618" cy="4164852"/>
          </a:xfrm>
          <a:prstGeom prst="rect">
            <a:avLst/>
          </a:prstGeom>
        </p:spPr>
      </p:pic>
    </p:spTree>
    <p:extLst>
      <p:ext uri="{BB962C8B-B14F-4D97-AF65-F5344CB8AC3E}">
        <p14:creationId xmlns:p14="http://schemas.microsoft.com/office/powerpoint/2010/main" val="125366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18"/>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3"/>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5"/>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nodeType="afterEffect">
                                  <p:stCondLst>
                                    <p:cond delay="1000"/>
                                  </p:stCondLst>
                                  <p:childTnLst>
                                    <p:set>
                                      <p:cBhvr>
                                        <p:cTn id="39" dur="1" fill="hold">
                                          <p:stCondLst>
                                            <p:cond delay="0"/>
                                          </p:stCondLst>
                                        </p:cTn>
                                        <p:tgtEl>
                                          <p:spTgt spid="26"/>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nodeType="afterEffect">
                                  <p:stCondLst>
                                    <p:cond delay="1000"/>
                                  </p:stCondLst>
                                  <p:childTnLst>
                                    <p:set>
                                      <p:cBhvr>
                                        <p:cTn id="42" dur="1" fill="hold">
                                          <p:stCondLst>
                                            <p:cond delay="0"/>
                                          </p:stCondLst>
                                        </p:cTn>
                                        <p:tgtEl>
                                          <p:spTgt spid="27"/>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nodeType="afterEffect">
                                  <p:stCondLst>
                                    <p:cond delay="1000"/>
                                  </p:stCondLst>
                                  <p:childTnLst>
                                    <p:set>
                                      <p:cBhvr>
                                        <p:cTn id="45" dur="1" fill="hold">
                                          <p:stCondLst>
                                            <p:cond delay="0"/>
                                          </p:stCondLst>
                                        </p:cTn>
                                        <p:tgtEl>
                                          <p:spTgt spid="28"/>
                                        </p:tgtEl>
                                        <p:attrNameLst>
                                          <p:attrName>style.visibility</p:attrName>
                                        </p:attrNameLst>
                                      </p:cBhvr>
                                      <p:to>
                                        <p:strVal val="visible"/>
                                      </p:to>
                                    </p:set>
                                  </p:childTnLst>
                                </p:cTn>
                              </p:par>
                            </p:childTnLst>
                          </p:cTn>
                        </p:par>
                        <p:par>
                          <p:cTn id="46" fill="hold">
                            <p:stCondLst>
                              <p:cond delay="13000"/>
                            </p:stCondLst>
                            <p:childTnLst>
                              <p:par>
                                <p:cTn id="47" presetID="1" presetClass="entr" presetSubtype="0" fill="hold" nodeType="afterEffect">
                                  <p:stCondLst>
                                    <p:cond delay="1000"/>
                                  </p:stCondLst>
                                  <p:childTnLst>
                                    <p:set>
                                      <p:cBhvr>
                                        <p:cTn id="48" dur="1" fill="hold">
                                          <p:stCondLst>
                                            <p:cond delay="0"/>
                                          </p:stCondLst>
                                        </p:cTn>
                                        <p:tgtEl>
                                          <p:spTgt spid="29"/>
                                        </p:tgtEl>
                                        <p:attrNameLst>
                                          <p:attrName>style.visibility</p:attrName>
                                        </p:attrNameLst>
                                      </p:cBhvr>
                                      <p:to>
                                        <p:strVal val="visible"/>
                                      </p:to>
                                    </p:set>
                                  </p:childTnLst>
                                </p:cTn>
                              </p:par>
                            </p:childTnLst>
                          </p:cTn>
                        </p:par>
                        <p:par>
                          <p:cTn id="49" fill="hold">
                            <p:stCondLst>
                              <p:cond delay="14000"/>
                            </p:stCondLst>
                            <p:childTnLst>
                              <p:par>
                                <p:cTn id="50" presetID="1" presetClass="entr" presetSubtype="0" fill="hold" nodeType="afterEffect">
                                  <p:stCondLst>
                                    <p:cond delay="1000"/>
                                  </p:stCondLst>
                                  <p:childTnLst>
                                    <p:set>
                                      <p:cBhvr>
                                        <p:cTn id="51" dur="1" fill="hold">
                                          <p:stCondLst>
                                            <p:cond delay="0"/>
                                          </p:stCondLst>
                                        </p:cTn>
                                        <p:tgtEl>
                                          <p:spTgt spid="30"/>
                                        </p:tgtEl>
                                        <p:attrNameLst>
                                          <p:attrName>style.visibility</p:attrName>
                                        </p:attrNameLst>
                                      </p:cBhvr>
                                      <p:to>
                                        <p:strVal val="visible"/>
                                      </p:to>
                                    </p:set>
                                  </p:childTnLst>
                                </p:cTn>
                              </p:par>
                            </p:childTnLst>
                          </p:cTn>
                        </p:par>
                        <p:par>
                          <p:cTn id="52" fill="hold">
                            <p:stCondLst>
                              <p:cond delay="15000"/>
                            </p:stCondLst>
                            <p:childTnLst>
                              <p:par>
                                <p:cTn id="53" presetID="1" presetClass="entr" presetSubtype="0" fill="hold" nodeType="afterEffect">
                                  <p:stCondLst>
                                    <p:cond delay="1000"/>
                                  </p:stCondLst>
                                  <p:childTnLst>
                                    <p:set>
                                      <p:cBhvr>
                                        <p:cTn id="54" dur="1" fill="hold">
                                          <p:stCondLst>
                                            <p:cond delay="0"/>
                                          </p:stCondLst>
                                        </p:cTn>
                                        <p:tgtEl>
                                          <p:spTgt spid="31"/>
                                        </p:tgtEl>
                                        <p:attrNameLst>
                                          <p:attrName>style.visibility</p:attrName>
                                        </p:attrNameLst>
                                      </p:cBhvr>
                                      <p:to>
                                        <p:strVal val="visible"/>
                                      </p:to>
                                    </p:set>
                                  </p:childTnLst>
                                </p:cTn>
                              </p:par>
                            </p:childTnLst>
                          </p:cTn>
                        </p:par>
                        <p:par>
                          <p:cTn id="55" fill="hold">
                            <p:stCondLst>
                              <p:cond delay="16000"/>
                            </p:stCondLst>
                            <p:childTnLst>
                              <p:par>
                                <p:cTn id="56" presetID="1" presetClass="entr" presetSubtype="0" fill="hold" nodeType="afterEffect">
                                  <p:stCondLst>
                                    <p:cond delay="1000"/>
                                  </p:stCondLst>
                                  <p:childTnLst>
                                    <p:set>
                                      <p:cBhvr>
                                        <p:cTn id="57" dur="1" fill="hold">
                                          <p:stCondLst>
                                            <p:cond delay="0"/>
                                          </p:stCondLst>
                                        </p:cTn>
                                        <p:tgtEl>
                                          <p:spTgt spid="32"/>
                                        </p:tgtEl>
                                        <p:attrNameLst>
                                          <p:attrName>style.visibility</p:attrName>
                                        </p:attrNameLst>
                                      </p:cBhvr>
                                      <p:to>
                                        <p:strVal val="visible"/>
                                      </p:to>
                                    </p:set>
                                  </p:childTnLst>
                                </p:cTn>
                              </p:par>
                            </p:childTnLst>
                          </p:cTn>
                        </p:par>
                        <p:par>
                          <p:cTn id="58" fill="hold">
                            <p:stCondLst>
                              <p:cond delay="17000"/>
                            </p:stCondLst>
                            <p:childTnLst>
                              <p:par>
                                <p:cTn id="59" presetID="1" presetClass="entr" presetSubtype="0" fill="hold" nodeType="afterEffect">
                                  <p:stCondLst>
                                    <p:cond delay="1000"/>
                                  </p:stCondLst>
                                  <p:childTnLst>
                                    <p:set>
                                      <p:cBhvr>
                                        <p:cTn id="60" dur="1" fill="hold">
                                          <p:stCondLst>
                                            <p:cond delay="0"/>
                                          </p:stCondLst>
                                        </p:cTn>
                                        <p:tgtEl>
                                          <p:spTgt spid="33"/>
                                        </p:tgtEl>
                                        <p:attrNameLst>
                                          <p:attrName>style.visibility</p:attrName>
                                        </p:attrNameLst>
                                      </p:cBhvr>
                                      <p:to>
                                        <p:strVal val="visible"/>
                                      </p:to>
                                    </p:set>
                                  </p:childTnLst>
                                </p:cTn>
                              </p:par>
                            </p:childTnLst>
                          </p:cTn>
                        </p:par>
                        <p:par>
                          <p:cTn id="61" fill="hold">
                            <p:stCondLst>
                              <p:cond delay="18000"/>
                            </p:stCondLst>
                            <p:childTnLst>
                              <p:par>
                                <p:cTn id="62" presetID="1" presetClass="entr" presetSubtype="0" fill="hold" nodeType="afterEffect">
                                  <p:stCondLst>
                                    <p:cond delay="1000"/>
                                  </p:stCondLst>
                                  <p:childTnLst>
                                    <p:set>
                                      <p:cBhvr>
                                        <p:cTn id="63" dur="1" fill="hold">
                                          <p:stCondLst>
                                            <p:cond delay="0"/>
                                          </p:stCondLst>
                                        </p:cTn>
                                        <p:tgtEl>
                                          <p:spTgt spid="34"/>
                                        </p:tgtEl>
                                        <p:attrNameLst>
                                          <p:attrName>style.visibility</p:attrName>
                                        </p:attrNameLst>
                                      </p:cBhvr>
                                      <p:to>
                                        <p:strVal val="visible"/>
                                      </p:to>
                                    </p:set>
                                  </p:childTnLst>
                                </p:cTn>
                              </p:par>
                            </p:childTnLst>
                          </p:cTn>
                        </p:par>
                        <p:par>
                          <p:cTn id="64" fill="hold">
                            <p:stCondLst>
                              <p:cond delay="19000"/>
                            </p:stCondLst>
                            <p:childTnLst>
                              <p:par>
                                <p:cTn id="65" presetID="1" presetClass="entr" presetSubtype="0" fill="hold" nodeType="afterEffect">
                                  <p:stCondLst>
                                    <p:cond delay="1000"/>
                                  </p:stCondLst>
                                  <p:childTnLst>
                                    <p:set>
                                      <p:cBhvr>
                                        <p:cTn id="66" dur="1" fill="hold">
                                          <p:stCondLst>
                                            <p:cond delay="0"/>
                                          </p:stCondLst>
                                        </p:cTn>
                                        <p:tgtEl>
                                          <p:spTgt spid="35"/>
                                        </p:tgtEl>
                                        <p:attrNameLst>
                                          <p:attrName>style.visibility</p:attrName>
                                        </p:attrNameLst>
                                      </p:cBhvr>
                                      <p:to>
                                        <p:strVal val="visible"/>
                                      </p:to>
                                    </p:set>
                                  </p:childTnLst>
                                </p:cTn>
                              </p:par>
                            </p:childTnLst>
                          </p:cTn>
                        </p:par>
                        <p:par>
                          <p:cTn id="67" fill="hold">
                            <p:stCondLst>
                              <p:cond delay="20000"/>
                            </p:stCondLst>
                            <p:childTnLst>
                              <p:par>
                                <p:cTn id="68" presetID="1" presetClass="entr" presetSubtype="0" fill="hold" nodeType="afterEffect">
                                  <p:stCondLst>
                                    <p:cond delay="1000"/>
                                  </p:stCondLst>
                                  <p:childTnLst>
                                    <p:set>
                                      <p:cBhvr>
                                        <p:cTn id="69" dur="1" fill="hold">
                                          <p:stCondLst>
                                            <p:cond delay="0"/>
                                          </p:stCondLst>
                                        </p:cTn>
                                        <p:tgtEl>
                                          <p:spTgt spid="36"/>
                                        </p:tgtEl>
                                        <p:attrNameLst>
                                          <p:attrName>style.visibility</p:attrName>
                                        </p:attrNameLst>
                                      </p:cBhvr>
                                      <p:to>
                                        <p:strVal val="visible"/>
                                      </p:to>
                                    </p:set>
                                  </p:childTnLst>
                                </p:cTn>
                              </p:par>
                            </p:childTnLst>
                          </p:cTn>
                        </p:par>
                        <p:par>
                          <p:cTn id="70" fill="hold">
                            <p:stCondLst>
                              <p:cond delay="21000"/>
                            </p:stCondLst>
                            <p:childTnLst>
                              <p:par>
                                <p:cTn id="71" presetID="1" presetClass="entr" presetSubtype="0" fill="hold" nodeType="afterEffect">
                                  <p:stCondLst>
                                    <p:cond delay="1000"/>
                                  </p:stCondLst>
                                  <p:childTnLst>
                                    <p:set>
                                      <p:cBhvr>
                                        <p:cTn id="72" dur="1" fill="hold">
                                          <p:stCondLst>
                                            <p:cond delay="0"/>
                                          </p:stCondLst>
                                        </p:cTn>
                                        <p:tgtEl>
                                          <p:spTgt spid="37"/>
                                        </p:tgtEl>
                                        <p:attrNameLst>
                                          <p:attrName>style.visibility</p:attrName>
                                        </p:attrNameLst>
                                      </p:cBhvr>
                                      <p:to>
                                        <p:strVal val="visible"/>
                                      </p:to>
                                    </p:set>
                                  </p:childTnLst>
                                </p:cTn>
                              </p:par>
                            </p:childTnLst>
                          </p:cTn>
                        </p:par>
                        <p:par>
                          <p:cTn id="73" fill="hold">
                            <p:stCondLst>
                              <p:cond delay="22000"/>
                            </p:stCondLst>
                            <p:childTnLst>
                              <p:par>
                                <p:cTn id="74" presetID="1" presetClass="entr" presetSubtype="0" fill="hold" nodeType="afterEffect">
                                  <p:stCondLst>
                                    <p:cond delay="1000"/>
                                  </p:stCondLst>
                                  <p:childTnLst>
                                    <p:set>
                                      <p:cBhvr>
                                        <p:cTn id="75" dur="1" fill="hold">
                                          <p:stCondLst>
                                            <p:cond delay="0"/>
                                          </p:stCondLst>
                                        </p:cTn>
                                        <p:tgtEl>
                                          <p:spTgt spid="38"/>
                                        </p:tgtEl>
                                        <p:attrNameLst>
                                          <p:attrName>style.visibility</p:attrName>
                                        </p:attrNameLst>
                                      </p:cBhvr>
                                      <p:to>
                                        <p:strVal val="visible"/>
                                      </p:to>
                                    </p:set>
                                  </p:childTnLst>
                                </p:cTn>
                              </p:par>
                            </p:childTnLst>
                          </p:cTn>
                        </p:par>
                        <p:par>
                          <p:cTn id="76" fill="hold">
                            <p:stCondLst>
                              <p:cond delay="23000"/>
                            </p:stCondLst>
                            <p:childTnLst>
                              <p:par>
                                <p:cTn id="77" presetID="1" presetClass="entr" presetSubtype="0" fill="hold" nodeType="afterEffect">
                                  <p:stCondLst>
                                    <p:cond delay="1000"/>
                                  </p:stCondLst>
                                  <p:childTnLst>
                                    <p:set>
                                      <p:cBhvr>
                                        <p:cTn id="78" dur="1" fill="hold">
                                          <p:stCondLst>
                                            <p:cond delay="0"/>
                                          </p:stCondLst>
                                        </p:cTn>
                                        <p:tgtEl>
                                          <p:spTgt spid="39"/>
                                        </p:tgtEl>
                                        <p:attrNameLst>
                                          <p:attrName>style.visibility</p:attrName>
                                        </p:attrNameLst>
                                      </p:cBhvr>
                                      <p:to>
                                        <p:strVal val="visible"/>
                                      </p:to>
                                    </p:set>
                                  </p:childTnLst>
                                </p:cTn>
                              </p:par>
                            </p:childTnLst>
                          </p:cTn>
                        </p:par>
                        <p:par>
                          <p:cTn id="79" fill="hold">
                            <p:stCondLst>
                              <p:cond delay="24000"/>
                            </p:stCondLst>
                            <p:childTnLst>
                              <p:par>
                                <p:cTn id="80" presetID="1" presetClass="entr" presetSubtype="0" fill="hold" nodeType="afterEffect">
                                  <p:stCondLst>
                                    <p:cond delay="1000"/>
                                  </p:stCondLst>
                                  <p:childTnLst>
                                    <p:set>
                                      <p:cBhvr>
                                        <p:cTn id="81" dur="1" fill="hold">
                                          <p:stCondLst>
                                            <p:cond delay="0"/>
                                          </p:stCondLst>
                                        </p:cTn>
                                        <p:tgtEl>
                                          <p:spTgt spid="40"/>
                                        </p:tgtEl>
                                        <p:attrNameLst>
                                          <p:attrName>style.visibility</p:attrName>
                                        </p:attrNameLst>
                                      </p:cBhvr>
                                      <p:to>
                                        <p:strVal val="visible"/>
                                      </p:to>
                                    </p:set>
                                  </p:childTnLst>
                                </p:cTn>
                              </p:par>
                            </p:childTnLst>
                          </p:cTn>
                        </p:par>
                        <p:par>
                          <p:cTn id="82" fill="hold">
                            <p:stCondLst>
                              <p:cond delay="25000"/>
                            </p:stCondLst>
                            <p:childTnLst>
                              <p:par>
                                <p:cTn id="83" presetID="1" presetClass="entr" presetSubtype="0" fill="hold" nodeType="afterEffect">
                                  <p:stCondLst>
                                    <p:cond delay="1000"/>
                                  </p:stCondLst>
                                  <p:childTnLst>
                                    <p:set>
                                      <p:cBhvr>
                                        <p:cTn id="84" dur="1" fill="hold">
                                          <p:stCondLst>
                                            <p:cond delay="0"/>
                                          </p:stCondLst>
                                        </p:cTn>
                                        <p:tgtEl>
                                          <p:spTgt spid="41"/>
                                        </p:tgtEl>
                                        <p:attrNameLst>
                                          <p:attrName>style.visibility</p:attrName>
                                        </p:attrNameLst>
                                      </p:cBhvr>
                                      <p:to>
                                        <p:strVal val="visible"/>
                                      </p:to>
                                    </p:set>
                                  </p:childTnLst>
                                </p:cTn>
                              </p:par>
                            </p:childTnLst>
                          </p:cTn>
                        </p:par>
                        <p:par>
                          <p:cTn id="85" fill="hold">
                            <p:stCondLst>
                              <p:cond delay="26000"/>
                            </p:stCondLst>
                            <p:childTnLst>
                              <p:par>
                                <p:cTn id="86" presetID="1" presetClass="entr" presetSubtype="0" fill="hold" nodeType="afterEffect">
                                  <p:stCondLst>
                                    <p:cond delay="1000"/>
                                  </p:stCondLst>
                                  <p:childTnLst>
                                    <p:set>
                                      <p:cBhvr>
                                        <p:cTn id="87" dur="1" fill="hold">
                                          <p:stCondLst>
                                            <p:cond delay="0"/>
                                          </p:stCondLst>
                                        </p:cTn>
                                        <p:tgtEl>
                                          <p:spTgt spid="42"/>
                                        </p:tgtEl>
                                        <p:attrNameLst>
                                          <p:attrName>style.visibility</p:attrName>
                                        </p:attrNameLst>
                                      </p:cBhvr>
                                      <p:to>
                                        <p:strVal val="visible"/>
                                      </p:to>
                                    </p:set>
                                  </p:childTnLst>
                                </p:cTn>
                              </p:par>
                            </p:childTnLst>
                          </p:cTn>
                        </p:par>
                        <p:par>
                          <p:cTn id="88" fill="hold">
                            <p:stCondLst>
                              <p:cond delay="27000"/>
                            </p:stCondLst>
                            <p:childTnLst>
                              <p:par>
                                <p:cTn id="89" presetID="1" presetClass="entr" presetSubtype="0" fill="hold" nodeType="afterEffect">
                                  <p:stCondLst>
                                    <p:cond delay="1000"/>
                                  </p:stCondLst>
                                  <p:childTnLst>
                                    <p:set>
                                      <p:cBhvr>
                                        <p:cTn id="90" dur="1" fill="hold">
                                          <p:stCondLst>
                                            <p:cond delay="0"/>
                                          </p:stCondLst>
                                        </p:cTn>
                                        <p:tgtEl>
                                          <p:spTgt spid="43"/>
                                        </p:tgtEl>
                                        <p:attrNameLst>
                                          <p:attrName>style.visibility</p:attrName>
                                        </p:attrNameLst>
                                      </p:cBhvr>
                                      <p:to>
                                        <p:strVal val="visible"/>
                                      </p:to>
                                    </p:set>
                                  </p:childTnLst>
                                </p:cTn>
                              </p:par>
                            </p:childTnLst>
                          </p:cTn>
                        </p:par>
                        <p:par>
                          <p:cTn id="91" fill="hold">
                            <p:stCondLst>
                              <p:cond delay="28000"/>
                            </p:stCondLst>
                            <p:childTnLst>
                              <p:par>
                                <p:cTn id="92" presetID="1" presetClass="entr" presetSubtype="0" fill="hold" nodeType="afterEffect">
                                  <p:stCondLst>
                                    <p:cond delay="1000"/>
                                  </p:stCondLst>
                                  <p:childTnLst>
                                    <p:set>
                                      <p:cBhvr>
                                        <p:cTn id="93" dur="1" fill="hold">
                                          <p:stCondLst>
                                            <p:cond delay="0"/>
                                          </p:stCondLst>
                                        </p:cTn>
                                        <p:tgtEl>
                                          <p:spTgt spid="44"/>
                                        </p:tgtEl>
                                        <p:attrNameLst>
                                          <p:attrName>style.visibility</p:attrName>
                                        </p:attrNameLst>
                                      </p:cBhvr>
                                      <p:to>
                                        <p:strVal val="visible"/>
                                      </p:to>
                                    </p:set>
                                  </p:childTnLst>
                                </p:cTn>
                              </p:par>
                            </p:childTnLst>
                          </p:cTn>
                        </p:par>
                        <p:par>
                          <p:cTn id="94" fill="hold">
                            <p:stCondLst>
                              <p:cond delay="29000"/>
                            </p:stCondLst>
                            <p:childTnLst>
                              <p:par>
                                <p:cTn id="95" presetID="1" presetClass="entr" presetSubtype="0" fill="hold" nodeType="afterEffect">
                                  <p:stCondLst>
                                    <p:cond delay="1000"/>
                                  </p:stCondLst>
                                  <p:childTnLst>
                                    <p:set>
                                      <p:cBhvr>
                                        <p:cTn id="96" dur="1" fill="hold">
                                          <p:stCondLst>
                                            <p:cond delay="0"/>
                                          </p:stCondLst>
                                        </p:cTn>
                                        <p:tgtEl>
                                          <p:spTgt spid="45"/>
                                        </p:tgtEl>
                                        <p:attrNameLst>
                                          <p:attrName>style.visibility</p:attrName>
                                        </p:attrNameLst>
                                      </p:cBhvr>
                                      <p:to>
                                        <p:strVal val="visible"/>
                                      </p:to>
                                    </p:set>
                                  </p:childTnLst>
                                </p:cTn>
                              </p:par>
                            </p:childTnLst>
                          </p:cTn>
                        </p:par>
                        <p:par>
                          <p:cTn id="97" fill="hold">
                            <p:stCondLst>
                              <p:cond delay="30000"/>
                            </p:stCondLst>
                            <p:childTnLst>
                              <p:par>
                                <p:cTn id="98" presetID="1" presetClass="entr" presetSubtype="0" fill="hold" nodeType="afterEffect">
                                  <p:stCondLst>
                                    <p:cond delay="1000"/>
                                  </p:stCondLst>
                                  <p:childTnLst>
                                    <p:set>
                                      <p:cBhvr>
                                        <p:cTn id="99" dur="1" fill="hold">
                                          <p:stCondLst>
                                            <p:cond delay="0"/>
                                          </p:stCondLst>
                                        </p:cTn>
                                        <p:tgtEl>
                                          <p:spTgt spid="46"/>
                                        </p:tgtEl>
                                        <p:attrNameLst>
                                          <p:attrName>style.visibility</p:attrName>
                                        </p:attrNameLst>
                                      </p:cBhvr>
                                      <p:to>
                                        <p:strVal val="visible"/>
                                      </p:to>
                                    </p:set>
                                  </p:childTnLst>
                                </p:cTn>
                              </p:par>
                            </p:childTnLst>
                          </p:cTn>
                        </p:par>
                        <p:par>
                          <p:cTn id="100" fill="hold">
                            <p:stCondLst>
                              <p:cond delay="31000"/>
                            </p:stCondLst>
                            <p:childTnLst>
                              <p:par>
                                <p:cTn id="101" presetID="1" presetClass="entr" presetSubtype="0" fill="hold" nodeType="afterEffect">
                                  <p:stCondLst>
                                    <p:cond delay="1000"/>
                                  </p:stCondLst>
                                  <p:childTnLst>
                                    <p:set>
                                      <p:cBhvr>
                                        <p:cTn id="102" dur="1" fill="hold">
                                          <p:stCondLst>
                                            <p:cond delay="0"/>
                                          </p:stCondLst>
                                        </p:cTn>
                                        <p:tgtEl>
                                          <p:spTgt spid="47"/>
                                        </p:tgtEl>
                                        <p:attrNameLst>
                                          <p:attrName>style.visibility</p:attrName>
                                        </p:attrNameLst>
                                      </p:cBhvr>
                                      <p:to>
                                        <p:strVal val="visible"/>
                                      </p:to>
                                    </p:set>
                                  </p:childTnLst>
                                </p:cTn>
                              </p:par>
                            </p:childTnLst>
                          </p:cTn>
                        </p:par>
                        <p:par>
                          <p:cTn id="103" fill="hold">
                            <p:stCondLst>
                              <p:cond delay="32000"/>
                            </p:stCondLst>
                            <p:childTnLst>
                              <p:par>
                                <p:cTn id="104" presetID="1" presetClass="entr" presetSubtype="0" fill="hold" nodeType="afterEffect">
                                  <p:stCondLst>
                                    <p:cond delay="1000"/>
                                  </p:stCondLst>
                                  <p:childTnLst>
                                    <p:set>
                                      <p:cBhvr>
                                        <p:cTn id="105" dur="1" fill="hold">
                                          <p:stCondLst>
                                            <p:cond delay="0"/>
                                          </p:stCondLst>
                                        </p:cTn>
                                        <p:tgtEl>
                                          <p:spTgt spid="48"/>
                                        </p:tgtEl>
                                        <p:attrNameLst>
                                          <p:attrName>style.visibility</p:attrName>
                                        </p:attrNameLst>
                                      </p:cBhvr>
                                      <p:to>
                                        <p:strVal val="visible"/>
                                      </p:to>
                                    </p:set>
                                  </p:childTnLst>
                                </p:cTn>
                              </p:par>
                            </p:childTnLst>
                          </p:cTn>
                        </p:par>
                        <p:par>
                          <p:cTn id="106" fill="hold">
                            <p:stCondLst>
                              <p:cond delay="33000"/>
                            </p:stCondLst>
                            <p:childTnLst>
                              <p:par>
                                <p:cTn id="107" presetID="1" presetClass="entr" presetSubtype="0" fill="hold" nodeType="afterEffect">
                                  <p:stCondLst>
                                    <p:cond delay="1000"/>
                                  </p:stCondLst>
                                  <p:childTnLst>
                                    <p:set>
                                      <p:cBhvr>
                                        <p:cTn id="108" dur="1" fill="hold">
                                          <p:stCondLst>
                                            <p:cond delay="0"/>
                                          </p:stCondLst>
                                        </p:cTn>
                                        <p:tgtEl>
                                          <p:spTgt spid="49"/>
                                        </p:tgtEl>
                                        <p:attrNameLst>
                                          <p:attrName>style.visibility</p:attrName>
                                        </p:attrNameLst>
                                      </p:cBhvr>
                                      <p:to>
                                        <p:strVal val="visible"/>
                                      </p:to>
                                    </p:set>
                                  </p:childTnLst>
                                </p:cTn>
                              </p:par>
                            </p:childTnLst>
                          </p:cTn>
                        </p:par>
                        <p:par>
                          <p:cTn id="109" fill="hold">
                            <p:stCondLst>
                              <p:cond delay="34000"/>
                            </p:stCondLst>
                            <p:childTnLst>
                              <p:par>
                                <p:cTn id="110" presetID="1" presetClass="entr" presetSubtype="0" fill="hold" nodeType="afterEffect">
                                  <p:stCondLst>
                                    <p:cond delay="1000"/>
                                  </p:stCondLst>
                                  <p:childTnLst>
                                    <p:set>
                                      <p:cBhvr>
                                        <p:cTn id="111" dur="1" fill="hold">
                                          <p:stCondLst>
                                            <p:cond delay="0"/>
                                          </p:stCondLst>
                                        </p:cTn>
                                        <p:tgtEl>
                                          <p:spTgt spid="50"/>
                                        </p:tgtEl>
                                        <p:attrNameLst>
                                          <p:attrName>style.visibility</p:attrName>
                                        </p:attrNameLst>
                                      </p:cBhvr>
                                      <p:to>
                                        <p:strVal val="visible"/>
                                      </p:to>
                                    </p:set>
                                  </p:childTnLst>
                                </p:cTn>
                              </p:par>
                            </p:childTnLst>
                          </p:cTn>
                        </p:par>
                        <p:par>
                          <p:cTn id="112" fill="hold">
                            <p:stCondLst>
                              <p:cond delay="35000"/>
                            </p:stCondLst>
                            <p:childTnLst>
                              <p:par>
                                <p:cTn id="113" presetID="1" presetClass="entr" presetSubtype="0" fill="hold" nodeType="afterEffect">
                                  <p:stCondLst>
                                    <p:cond delay="1000"/>
                                  </p:stCondLst>
                                  <p:childTnLst>
                                    <p:set>
                                      <p:cBhvr>
                                        <p:cTn id="114" dur="1" fill="hold">
                                          <p:stCondLst>
                                            <p:cond delay="0"/>
                                          </p:stCondLst>
                                        </p:cTn>
                                        <p:tgtEl>
                                          <p:spTgt spid="51"/>
                                        </p:tgtEl>
                                        <p:attrNameLst>
                                          <p:attrName>style.visibility</p:attrName>
                                        </p:attrNameLst>
                                      </p:cBhvr>
                                      <p:to>
                                        <p:strVal val="visible"/>
                                      </p:to>
                                    </p:set>
                                  </p:childTnLst>
                                </p:cTn>
                              </p:par>
                            </p:childTnLst>
                          </p:cTn>
                        </p:par>
                        <p:par>
                          <p:cTn id="115" fill="hold">
                            <p:stCondLst>
                              <p:cond delay="36000"/>
                            </p:stCondLst>
                            <p:childTnLst>
                              <p:par>
                                <p:cTn id="116" presetID="1" presetClass="entr" presetSubtype="0" fill="hold" nodeType="afterEffect">
                                  <p:stCondLst>
                                    <p:cond delay="1000"/>
                                  </p:stCondLst>
                                  <p:childTnLst>
                                    <p:set>
                                      <p:cBhvr>
                                        <p:cTn id="117" dur="1" fill="hold">
                                          <p:stCondLst>
                                            <p:cond delay="0"/>
                                          </p:stCondLst>
                                        </p:cTn>
                                        <p:tgtEl>
                                          <p:spTgt spid="52"/>
                                        </p:tgtEl>
                                        <p:attrNameLst>
                                          <p:attrName>style.visibility</p:attrName>
                                        </p:attrNameLst>
                                      </p:cBhvr>
                                      <p:to>
                                        <p:strVal val="visible"/>
                                      </p:to>
                                    </p:set>
                                  </p:childTnLst>
                                </p:cTn>
                              </p:par>
                            </p:childTnLst>
                          </p:cTn>
                        </p:par>
                        <p:par>
                          <p:cTn id="118" fill="hold">
                            <p:stCondLst>
                              <p:cond delay="37000"/>
                            </p:stCondLst>
                            <p:childTnLst>
                              <p:par>
                                <p:cTn id="119" presetID="1" presetClass="entr" presetSubtype="0" fill="hold" nodeType="afterEffect">
                                  <p:stCondLst>
                                    <p:cond delay="1000"/>
                                  </p:stCondLst>
                                  <p:childTnLst>
                                    <p:set>
                                      <p:cBhvr>
                                        <p:cTn id="120" dur="1" fill="hold">
                                          <p:stCondLst>
                                            <p:cond delay="0"/>
                                          </p:stCondLst>
                                        </p:cTn>
                                        <p:tgtEl>
                                          <p:spTgt spid="53"/>
                                        </p:tgtEl>
                                        <p:attrNameLst>
                                          <p:attrName>style.visibility</p:attrName>
                                        </p:attrNameLst>
                                      </p:cBhvr>
                                      <p:to>
                                        <p:strVal val="visible"/>
                                      </p:to>
                                    </p:set>
                                  </p:childTnLst>
                                </p:cTn>
                              </p:par>
                            </p:childTnLst>
                          </p:cTn>
                        </p:par>
                        <p:par>
                          <p:cTn id="121" fill="hold">
                            <p:stCondLst>
                              <p:cond delay="38000"/>
                            </p:stCondLst>
                            <p:childTnLst>
                              <p:par>
                                <p:cTn id="122" presetID="1" presetClass="entr" presetSubtype="0" fill="hold" nodeType="afterEffect">
                                  <p:stCondLst>
                                    <p:cond delay="1000"/>
                                  </p:stCondLst>
                                  <p:childTnLst>
                                    <p:set>
                                      <p:cBhvr>
                                        <p:cTn id="123" dur="1" fill="hold">
                                          <p:stCondLst>
                                            <p:cond delay="0"/>
                                          </p:stCondLst>
                                        </p:cTn>
                                        <p:tgtEl>
                                          <p:spTgt spid="54"/>
                                        </p:tgtEl>
                                        <p:attrNameLst>
                                          <p:attrName>style.visibility</p:attrName>
                                        </p:attrNameLst>
                                      </p:cBhvr>
                                      <p:to>
                                        <p:strVal val="visible"/>
                                      </p:to>
                                    </p:set>
                                  </p:childTnLst>
                                </p:cTn>
                              </p:par>
                            </p:childTnLst>
                          </p:cTn>
                        </p:par>
                        <p:par>
                          <p:cTn id="124" fill="hold">
                            <p:stCondLst>
                              <p:cond delay="39000"/>
                            </p:stCondLst>
                            <p:childTnLst>
                              <p:par>
                                <p:cTn id="125" presetID="1" presetClass="entr" presetSubtype="0" fill="hold" nodeType="afterEffect">
                                  <p:stCondLst>
                                    <p:cond delay="1000"/>
                                  </p:stCondLst>
                                  <p:childTnLst>
                                    <p:set>
                                      <p:cBhvr>
                                        <p:cTn id="126" dur="1" fill="hold">
                                          <p:stCondLst>
                                            <p:cond delay="0"/>
                                          </p:stCondLst>
                                        </p:cTn>
                                        <p:tgtEl>
                                          <p:spTgt spid="55"/>
                                        </p:tgtEl>
                                        <p:attrNameLst>
                                          <p:attrName>style.visibility</p:attrName>
                                        </p:attrNameLst>
                                      </p:cBhvr>
                                      <p:to>
                                        <p:strVal val="visible"/>
                                      </p:to>
                                    </p:set>
                                  </p:childTnLst>
                                </p:cTn>
                              </p:par>
                            </p:childTnLst>
                          </p:cTn>
                        </p:par>
                        <p:par>
                          <p:cTn id="127" fill="hold">
                            <p:stCondLst>
                              <p:cond delay="40000"/>
                            </p:stCondLst>
                            <p:childTnLst>
                              <p:par>
                                <p:cTn id="128" presetID="1" presetClass="entr" presetSubtype="0" fill="hold" nodeType="afterEffect">
                                  <p:stCondLst>
                                    <p:cond delay="1000"/>
                                  </p:stCondLst>
                                  <p:childTnLst>
                                    <p:set>
                                      <p:cBhvr>
                                        <p:cTn id="129" dur="1" fill="hold">
                                          <p:stCondLst>
                                            <p:cond delay="0"/>
                                          </p:stCondLst>
                                        </p:cTn>
                                        <p:tgtEl>
                                          <p:spTgt spid="56"/>
                                        </p:tgtEl>
                                        <p:attrNameLst>
                                          <p:attrName>style.visibility</p:attrName>
                                        </p:attrNameLst>
                                      </p:cBhvr>
                                      <p:to>
                                        <p:strVal val="visible"/>
                                      </p:to>
                                    </p:set>
                                  </p:childTnLst>
                                </p:cTn>
                              </p:par>
                            </p:childTnLst>
                          </p:cTn>
                        </p:par>
                        <p:par>
                          <p:cTn id="130" fill="hold">
                            <p:stCondLst>
                              <p:cond delay="41000"/>
                            </p:stCondLst>
                            <p:childTnLst>
                              <p:par>
                                <p:cTn id="131" presetID="1" presetClass="entr" presetSubtype="0" fill="hold" nodeType="afterEffect">
                                  <p:stCondLst>
                                    <p:cond delay="1000"/>
                                  </p:stCondLst>
                                  <p:childTnLst>
                                    <p:set>
                                      <p:cBhvr>
                                        <p:cTn id="132" dur="1" fill="hold">
                                          <p:stCondLst>
                                            <p:cond delay="0"/>
                                          </p:stCondLst>
                                        </p:cTn>
                                        <p:tgtEl>
                                          <p:spTgt spid="57"/>
                                        </p:tgtEl>
                                        <p:attrNameLst>
                                          <p:attrName>style.visibility</p:attrName>
                                        </p:attrNameLst>
                                      </p:cBhvr>
                                      <p:to>
                                        <p:strVal val="visible"/>
                                      </p:to>
                                    </p:set>
                                  </p:childTnLst>
                                </p:cTn>
                              </p:par>
                            </p:childTnLst>
                          </p:cTn>
                        </p:par>
                        <p:par>
                          <p:cTn id="133" fill="hold">
                            <p:stCondLst>
                              <p:cond delay="42000"/>
                            </p:stCondLst>
                            <p:childTnLst>
                              <p:par>
                                <p:cTn id="134" presetID="1" presetClass="entr" presetSubtype="0" fill="hold" nodeType="afterEffect">
                                  <p:stCondLst>
                                    <p:cond delay="1000"/>
                                  </p:stCondLst>
                                  <p:childTnLst>
                                    <p:set>
                                      <p:cBhvr>
                                        <p:cTn id="135" dur="1" fill="hold">
                                          <p:stCondLst>
                                            <p:cond delay="0"/>
                                          </p:stCondLst>
                                        </p:cTn>
                                        <p:tgtEl>
                                          <p:spTgt spid="58"/>
                                        </p:tgtEl>
                                        <p:attrNameLst>
                                          <p:attrName>style.visibility</p:attrName>
                                        </p:attrNameLst>
                                      </p:cBhvr>
                                      <p:to>
                                        <p:strVal val="visible"/>
                                      </p:to>
                                    </p:set>
                                  </p:childTnLst>
                                </p:cTn>
                              </p:par>
                            </p:childTnLst>
                          </p:cTn>
                        </p:par>
                        <p:par>
                          <p:cTn id="136" fill="hold">
                            <p:stCondLst>
                              <p:cond delay="43000"/>
                            </p:stCondLst>
                            <p:childTnLst>
                              <p:par>
                                <p:cTn id="137" presetID="1" presetClass="entr" presetSubtype="0" fill="hold" nodeType="afterEffect">
                                  <p:stCondLst>
                                    <p:cond delay="1000"/>
                                  </p:stCondLst>
                                  <p:childTnLst>
                                    <p:set>
                                      <p:cBhvr>
                                        <p:cTn id="138" dur="1" fill="hold">
                                          <p:stCondLst>
                                            <p:cond delay="0"/>
                                          </p:stCondLst>
                                        </p:cTn>
                                        <p:tgtEl>
                                          <p:spTgt spid="59"/>
                                        </p:tgtEl>
                                        <p:attrNameLst>
                                          <p:attrName>style.visibility</p:attrName>
                                        </p:attrNameLst>
                                      </p:cBhvr>
                                      <p:to>
                                        <p:strVal val="visible"/>
                                      </p:to>
                                    </p:set>
                                  </p:childTnLst>
                                </p:cTn>
                              </p:par>
                            </p:childTnLst>
                          </p:cTn>
                        </p:par>
                        <p:par>
                          <p:cTn id="139" fill="hold">
                            <p:stCondLst>
                              <p:cond delay="44000"/>
                            </p:stCondLst>
                            <p:childTnLst>
                              <p:par>
                                <p:cTn id="140" presetID="1" presetClass="entr" presetSubtype="0" fill="hold" nodeType="afterEffect">
                                  <p:stCondLst>
                                    <p:cond delay="1000"/>
                                  </p:stCondLst>
                                  <p:childTnLst>
                                    <p:set>
                                      <p:cBhvr>
                                        <p:cTn id="141" dur="1" fill="hold">
                                          <p:stCondLst>
                                            <p:cond delay="0"/>
                                          </p:stCondLst>
                                        </p:cTn>
                                        <p:tgtEl>
                                          <p:spTgt spid="60"/>
                                        </p:tgtEl>
                                        <p:attrNameLst>
                                          <p:attrName>style.visibility</p:attrName>
                                        </p:attrNameLst>
                                      </p:cBhvr>
                                      <p:to>
                                        <p:strVal val="visible"/>
                                      </p:to>
                                    </p:set>
                                  </p:childTnLst>
                                </p:cTn>
                              </p:par>
                            </p:childTnLst>
                          </p:cTn>
                        </p:par>
                        <p:par>
                          <p:cTn id="142" fill="hold">
                            <p:stCondLst>
                              <p:cond delay="45000"/>
                            </p:stCondLst>
                            <p:childTnLst>
                              <p:par>
                                <p:cTn id="143" presetID="1" presetClass="entr" presetSubtype="0" fill="hold" nodeType="afterEffect">
                                  <p:stCondLst>
                                    <p:cond delay="1000"/>
                                  </p:stCondLst>
                                  <p:childTnLst>
                                    <p:set>
                                      <p:cBhvr>
                                        <p:cTn id="144" dur="1" fill="hold">
                                          <p:stCondLst>
                                            <p:cond delay="0"/>
                                          </p:stCondLst>
                                        </p:cTn>
                                        <p:tgtEl>
                                          <p:spTgt spid="61"/>
                                        </p:tgtEl>
                                        <p:attrNameLst>
                                          <p:attrName>style.visibility</p:attrName>
                                        </p:attrNameLst>
                                      </p:cBhvr>
                                      <p:to>
                                        <p:strVal val="visible"/>
                                      </p:to>
                                    </p:set>
                                  </p:childTnLst>
                                </p:cTn>
                              </p:par>
                            </p:childTnLst>
                          </p:cTn>
                        </p:par>
                        <p:par>
                          <p:cTn id="145" fill="hold">
                            <p:stCondLst>
                              <p:cond delay="46000"/>
                            </p:stCondLst>
                            <p:childTnLst>
                              <p:par>
                                <p:cTn id="146" presetID="1" presetClass="entr" presetSubtype="0" fill="hold" nodeType="afterEffect">
                                  <p:stCondLst>
                                    <p:cond delay="1000"/>
                                  </p:stCondLst>
                                  <p:childTnLst>
                                    <p:set>
                                      <p:cBhvr>
                                        <p:cTn id="147" dur="1" fill="hold">
                                          <p:stCondLst>
                                            <p:cond delay="0"/>
                                          </p:stCondLst>
                                        </p:cTn>
                                        <p:tgtEl>
                                          <p:spTgt spid="62"/>
                                        </p:tgtEl>
                                        <p:attrNameLst>
                                          <p:attrName>style.visibility</p:attrName>
                                        </p:attrNameLst>
                                      </p:cBhvr>
                                      <p:to>
                                        <p:strVal val="visible"/>
                                      </p:to>
                                    </p:set>
                                  </p:childTnLst>
                                </p:cTn>
                              </p:par>
                            </p:childTnLst>
                          </p:cTn>
                        </p:par>
                        <p:par>
                          <p:cTn id="148" fill="hold">
                            <p:stCondLst>
                              <p:cond delay="47000"/>
                            </p:stCondLst>
                            <p:childTnLst>
                              <p:par>
                                <p:cTn id="149" presetID="1" presetClass="entr" presetSubtype="0" fill="hold" nodeType="afterEffect">
                                  <p:stCondLst>
                                    <p:cond delay="1000"/>
                                  </p:stCondLst>
                                  <p:childTnLst>
                                    <p:set>
                                      <p:cBhvr>
                                        <p:cTn id="150" dur="1" fill="hold">
                                          <p:stCondLst>
                                            <p:cond delay="0"/>
                                          </p:stCondLst>
                                        </p:cTn>
                                        <p:tgtEl>
                                          <p:spTgt spid="63"/>
                                        </p:tgtEl>
                                        <p:attrNameLst>
                                          <p:attrName>style.visibility</p:attrName>
                                        </p:attrNameLst>
                                      </p:cBhvr>
                                      <p:to>
                                        <p:strVal val="visible"/>
                                      </p:to>
                                    </p:set>
                                  </p:childTnLst>
                                </p:cTn>
                              </p:par>
                            </p:childTnLst>
                          </p:cTn>
                        </p:par>
                        <p:par>
                          <p:cTn id="151" fill="hold">
                            <p:stCondLst>
                              <p:cond delay="48000"/>
                            </p:stCondLst>
                            <p:childTnLst>
                              <p:par>
                                <p:cTn id="152" presetID="1" presetClass="entr" presetSubtype="0" fill="hold" nodeType="afterEffect">
                                  <p:stCondLst>
                                    <p:cond delay="1000"/>
                                  </p:stCondLst>
                                  <p:childTnLst>
                                    <p:set>
                                      <p:cBhvr>
                                        <p:cTn id="153" dur="1" fill="hold">
                                          <p:stCondLst>
                                            <p:cond delay="0"/>
                                          </p:stCondLst>
                                        </p:cTn>
                                        <p:tgtEl>
                                          <p:spTgt spid="64"/>
                                        </p:tgtEl>
                                        <p:attrNameLst>
                                          <p:attrName>style.visibility</p:attrName>
                                        </p:attrNameLst>
                                      </p:cBhvr>
                                      <p:to>
                                        <p:strVal val="visible"/>
                                      </p:to>
                                    </p:set>
                                  </p:childTnLst>
                                </p:cTn>
                              </p:par>
                            </p:childTnLst>
                          </p:cTn>
                        </p:par>
                        <p:par>
                          <p:cTn id="154" fill="hold">
                            <p:stCondLst>
                              <p:cond delay="49000"/>
                            </p:stCondLst>
                            <p:childTnLst>
                              <p:par>
                                <p:cTn id="155" presetID="1" presetClass="entr" presetSubtype="0" fill="hold" nodeType="afterEffect">
                                  <p:stCondLst>
                                    <p:cond delay="1000"/>
                                  </p:stCondLst>
                                  <p:childTnLst>
                                    <p:set>
                                      <p:cBhvr>
                                        <p:cTn id="15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683" y="362608"/>
            <a:ext cx="11014113" cy="1336552"/>
          </a:xfrm>
        </p:spPr>
        <p:txBody>
          <a:bodyPr>
            <a:noAutofit/>
          </a:bodyPr>
          <a:lstStyle/>
          <a:p>
            <a:pPr algn="r"/>
            <a:r>
              <a:rPr lang="en-US" dirty="0">
                <a:solidFill>
                  <a:schemeClr val="tx2"/>
                </a:solidFill>
              </a:rPr>
              <a:t>Bunch length and energy spread for considered cases</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07836" y="1903750"/>
            <a:ext cx="5639779" cy="426157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51" y="1903750"/>
            <a:ext cx="5718285" cy="4261570"/>
          </a:xfrm>
          <a:prstGeom prst="rect">
            <a:avLst/>
          </a:prstGeom>
        </p:spPr>
      </p:pic>
      <p:sp>
        <p:nvSpPr>
          <p:cNvPr id="5" name="Rectangle 4"/>
          <p:cNvSpPr/>
          <p:nvPr/>
        </p:nvSpPr>
        <p:spPr>
          <a:xfrm>
            <a:off x="489551" y="1155124"/>
            <a:ext cx="6311298" cy="646331"/>
          </a:xfrm>
          <a:prstGeom prst="rect">
            <a:avLst/>
          </a:prstGeom>
        </p:spPr>
        <p:txBody>
          <a:bodyPr wrap="square">
            <a:spAutoFit/>
          </a:bodyPr>
          <a:lstStyle/>
          <a:p>
            <a:pPr marL="457200" indent="-457200">
              <a:buFont typeface="Arial" charset="0"/>
              <a:buChar char="•"/>
            </a:pPr>
            <a:r>
              <a:rPr lang="en-US" dirty="0">
                <a:latin typeface="+mj-lt"/>
              </a:rPr>
              <a:t>The transverse impedance almost does not affect the longitudinal dynamics</a:t>
            </a:r>
          </a:p>
        </p:txBody>
      </p:sp>
    </p:spTree>
    <p:extLst>
      <p:ext uri="{BB962C8B-B14F-4D97-AF65-F5344CB8AC3E}">
        <p14:creationId xmlns:p14="http://schemas.microsoft.com/office/powerpoint/2010/main" val="1296641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363" y="165559"/>
            <a:ext cx="10707131" cy="1456267"/>
          </a:xfrm>
        </p:spPr>
        <p:txBody>
          <a:bodyPr/>
          <a:lstStyle/>
          <a:p>
            <a:pPr algn="r"/>
            <a:r>
              <a:rPr lang="en-US" dirty="0" smtClean="0"/>
              <a:t>Transverse Dynamics</a:t>
            </a:r>
            <a:endParaRPr lang="en-US" dirty="0"/>
          </a:p>
        </p:txBody>
      </p:sp>
      <p:pic>
        <p:nvPicPr>
          <p:cNvPr id="5" name="Picture 4"/>
          <p:cNvPicPr>
            <a:picLocks noChangeAspect="1"/>
          </p:cNvPicPr>
          <p:nvPr/>
        </p:nvPicPr>
        <p:blipFill>
          <a:blip r:embed="rId2"/>
          <a:stretch>
            <a:fillRect/>
          </a:stretch>
        </p:blipFill>
        <p:spPr>
          <a:xfrm>
            <a:off x="6405928" y="3498906"/>
            <a:ext cx="5427456" cy="2974445"/>
          </a:xfrm>
          <a:prstGeom prst="rect">
            <a:avLst/>
          </a:prstGeom>
        </p:spPr>
      </p:pic>
      <p:pic>
        <p:nvPicPr>
          <p:cNvPr id="10" name="Picture 9"/>
          <p:cNvPicPr>
            <a:picLocks noChangeAspect="1"/>
          </p:cNvPicPr>
          <p:nvPr/>
        </p:nvPicPr>
        <p:blipFill rotWithShape="1">
          <a:blip r:embed="rId3"/>
          <a:srcRect l="3935" r="4836"/>
          <a:stretch/>
        </p:blipFill>
        <p:spPr>
          <a:xfrm>
            <a:off x="364370" y="746686"/>
            <a:ext cx="5967903" cy="3267188"/>
          </a:xfrm>
          <a:prstGeom prst="rect">
            <a:avLst/>
          </a:prstGeom>
        </p:spPr>
      </p:pic>
      <p:sp>
        <p:nvSpPr>
          <p:cNvPr id="3" name="Rectangle 2"/>
          <p:cNvSpPr/>
          <p:nvPr/>
        </p:nvSpPr>
        <p:spPr>
          <a:xfrm>
            <a:off x="245562" y="4026528"/>
            <a:ext cx="6205518" cy="1200329"/>
          </a:xfrm>
          <a:prstGeom prst="rect">
            <a:avLst/>
          </a:prstGeom>
        </p:spPr>
        <p:txBody>
          <a:bodyPr wrap="square">
            <a:spAutoFit/>
          </a:bodyPr>
          <a:lstStyle/>
          <a:p>
            <a:r>
              <a:rPr lang="en-US" dirty="0" smtClean="0">
                <a:latin typeface="+mj-lt"/>
              </a:rPr>
              <a:t>On the top, r</a:t>
            </a:r>
            <a:r>
              <a:rPr lang="en-GB" dirty="0" err="1" smtClean="0">
                <a:latin typeface="+mj-lt"/>
              </a:rPr>
              <a:t>eal</a:t>
            </a:r>
            <a:r>
              <a:rPr lang="en-GB" dirty="0" smtClean="0">
                <a:latin typeface="+mj-lt"/>
              </a:rPr>
              <a:t> </a:t>
            </a:r>
            <a:r>
              <a:rPr lang="en-GB" dirty="0">
                <a:latin typeface="+mj-lt"/>
              </a:rPr>
              <a:t>part of the frequency shift of the first coherent oscillation modes as a function of the bunch population without </a:t>
            </a:r>
            <a:r>
              <a:rPr lang="en-GB" dirty="0" err="1">
                <a:latin typeface="+mj-lt"/>
              </a:rPr>
              <a:t>beamstrahlung</a:t>
            </a:r>
            <a:r>
              <a:rPr lang="en-GB" dirty="0">
                <a:latin typeface="+mj-lt"/>
              </a:rPr>
              <a:t>, by considering only the RW impedance produced by a NEG film </a:t>
            </a:r>
            <a:r>
              <a:rPr lang="en-GB" dirty="0" smtClean="0">
                <a:latin typeface="+mj-lt"/>
              </a:rPr>
              <a:t>with 100 </a:t>
            </a:r>
            <a:r>
              <a:rPr lang="en-GB" dirty="0">
                <a:latin typeface="+mj-lt"/>
              </a:rPr>
              <a:t>nm </a:t>
            </a:r>
            <a:r>
              <a:rPr lang="en-GB" dirty="0" smtClean="0">
                <a:latin typeface="+mj-lt"/>
              </a:rPr>
              <a:t>thickness </a:t>
            </a:r>
            <a:r>
              <a:rPr lang="en-US" dirty="0">
                <a:latin typeface="+mj-lt"/>
              </a:rPr>
              <a:t>given by IW2D</a:t>
            </a:r>
            <a:r>
              <a:rPr lang="en-GB" dirty="0" smtClean="0">
                <a:latin typeface="+mj-lt"/>
              </a:rPr>
              <a:t>. </a:t>
            </a:r>
            <a:endParaRPr lang="en-US" dirty="0">
              <a:latin typeface="+mj-lt"/>
            </a:endParaRPr>
          </a:p>
        </p:txBody>
      </p:sp>
      <p:sp>
        <p:nvSpPr>
          <p:cNvPr id="11" name="Rectangle 10"/>
          <p:cNvSpPr/>
          <p:nvPr/>
        </p:nvSpPr>
        <p:spPr>
          <a:xfrm>
            <a:off x="339818" y="5550021"/>
            <a:ext cx="6017006" cy="923330"/>
          </a:xfrm>
          <a:prstGeom prst="rect">
            <a:avLst/>
          </a:prstGeom>
        </p:spPr>
        <p:txBody>
          <a:bodyPr wrap="square">
            <a:spAutoFit/>
          </a:bodyPr>
          <a:lstStyle/>
          <a:p>
            <a:pPr algn="r"/>
            <a:r>
              <a:rPr lang="en-US" dirty="0" smtClean="0">
                <a:latin typeface="+mj-lt"/>
              </a:rPr>
              <a:t>On the right, real </a:t>
            </a:r>
            <a:r>
              <a:rPr lang="en-US" dirty="0">
                <a:latin typeface="+mj-lt"/>
              </a:rPr>
              <a:t>part of the coherent tune shift as a </a:t>
            </a:r>
            <a:r>
              <a:rPr lang="en-US" dirty="0" smtClean="0">
                <a:latin typeface="+mj-lt"/>
              </a:rPr>
              <a:t>function of intensity considering the longitudinal resistive </a:t>
            </a:r>
            <a:r>
              <a:rPr lang="en-US" dirty="0">
                <a:latin typeface="+mj-lt"/>
              </a:rPr>
              <a:t>wall </a:t>
            </a:r>
            <a:r>
              <a:rPr lang="en-US" dirty="0" err="1" smtClean="0">
                <a:latin typeface="+mj-lt"/>
              </a:rPr>
              <a:t>wakefield</a:t>
            </a:r>
            <a:r>
              <a:rPr lang="en-US" dirty="0" smtClean="0">
                <a:latin typeface="+mj-lt"/>
              </a:rPr>
              <a:t>, by using </a:t>
            </a:r>
            <a:r>
              <a:rPr lang="en-US" dirty="0" err="1" smtClean="0">
                <a:latin typeface="+mj-lt"/>
              </a:rPr>
              <a:t>PyHEADTAIL</a:t>
            </a:r>
            <a:r>
              <a:rPr lang="en-US" dirty="0" smtClean="0">
                <a:latin typeface="+mj-lt"/>
              </a:rPr>
              <a:t>.</a:t>
            </a:r>
            <a:endParaRPr lang="en-US" dirty="0">
              <a:latin typeface="+mj-lt"/>
            </a:endParaRPr>
          </a:p>
        </p:txBody>
      </p:sp>
      <p:sp>
        <p:nvSpPr>
          <p:cNvPr id="4" name="Rectangle 3"/>
          <p:cNvSpPr/>
          <p:nvPr/>
        </p:nvSpPr>
        <p:spPr>
          <a:xfrm>
            <a:off x="6451080" y="1226118"/>
            <a:ext cx="5621858" cy="2308324"/>
          </a:xfrm>
          <a:prstGeom prst="rect">
            <a:avLst/>
          </a:prstGeom>
        </p:spPr>
        <p:txBody>
          <a:bodyPr wrap="square">
            <a:spAutoFit/>
          </a:bodyPr>
          <a:lstStyle/>
          <a:p>
            <a:pPr algn="ctr"/>
            <a:r>
              <a:rPr lang="en-US" dirty="0">
                <a:latin typeface="+mj-lt"/>
              </a:rPr>
              <a:t>The TMCI occurs when the frequencies of two </a:t>
            </a:r>
            <a:r>
              <a:rPr lang="en-US" dirty="0" err="1">
                <a:latin typeface="+mj-lt"/>
              </a:rPr>
              <a:t>neighbouring</a:t>
            </a:r>
            <a:r>
              <a:rPr lang="en-US" dirty="0">
                <a:latin typeface="+mj-lt"/>
              </a:rPr>
              <a:t> coherent </a:t>
            </a:r>
            <a:r>
              <a:rPr lang="en-US" dirty="0" smtClean="0">
                <a:latin typeface="+mj-lt"/>
              </a:rPr>
              <a:t>oscillation </a:t>
            </a:r>
            <a:r>
              <a:rPr lang="en-US" dirty="0">
                <a:latin typeface="+mj-lt"/>
              </a:rPr>
              <a:t>modes merge </a:t>
            </a:r>
            <a:r>
              <a:rPr lang="en-US" dirty="0" smtClean="0">
                <a:latin typeface="+mj-lt"/>
              </a:rPr>
              <a:t>together. Above </a:t>
            </a:r>
            <a:r>
              <a:rPr lang="en-US" dirty="0">
                <a:latin typeface="+mj-lt"/>
              </a:rPr>
              <a:t>the transverse instability threshold the bunch is lost and this makes the TMCI very dangerous for the beam</a:t>
            </a:r>
            <a:r>
              <a:rPr lang="en-US" dirty="0" smtClean="0">
                <a:latin typeface="+mj-lt"/>
              </a:rPr>
              <a:t>.</a:t>
            </a:r>
          </a:p>
          <a:p>
            <a:pPr algn="ctr"/>
            <a:r>
              <a:rPr lang="en-US" dirty="0">
                <a:latin typeface="+mj-lt"/>
              </a:rPr>
              <a:t>In addition to </a:t>
            </a:r>
            <a:r>
              <a:rPr lang="en-US" dirty="0" smtClean="0">
                <a:latin typeface="+mj-lt"/>
              </a:rPr>
              <a:t>simulations </a:t>
            </a:r>
            <a:r>
              <a:rPr lang="en-US" dirty="0">
                <a:latin typeface="+mj-lt"/>
              </a:rPr>
              <a:t>with the tracking code, the TMCI threshold has been also evaluated with the analytic </a:t>
            </a:r>
            <a:r>
              <a:rPr lang="en-US" dirty="0" err="1">
                <a:latin typeface="+mj-lt"/>
              </a:rPr>
              <a:t>Vlasov</a:t>
            </a:r>
            <a:r>
              <a:rPr lang="en-US" dirty="0">
                <a:latin typeface="+mj-lt"/>
              </a:rPr>
              <a:t> solver DELPHI </a:t>
            </a:r>
          </a:p>
          <a:p>
            <a:endParaRPr lang="en-US" dirty="0"/>
          </a:p>
        </p:txBody>
      </p:sp>
    </p:spTree>
    <p:extLst>
      <p:ext uri="{BB962C8B-B14F-4D97-AF65-F5344CB8AC3E}">
        <p14:creationId xmlns:p14="http://schemas.microsoft.com/office/powerpoint/2010/main" val="1421008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205881" y="3096226"/>
            <a:ext cx="5743310" cy="3474059"/>
          </a:xfrm>
          <a:prstGeom prst="rect">
            <a:avLst/>
          </a:prstGeom>
        </p:spPr>
      </p:pic>
      <p:sp>
        <p:nvSpPr>
          <p:cNvPr id="7" name="Title 6"/>
          <p:cNvSpPr>
            <a:spLocks noGrp="1"/>
          </p:cNvSpPr>
          <p:nvPr>
            <p:ph type="title"/>
          </p:nvPr>
        </p:nvSpPr>
        <p:spPr>
          <a:xfrm>
            <a:off x="1817766" y="510963"/>
            <a:ext cx="10131425" cy="1456267"/>
          </a:xfrm>
        </p:spPr>
        <p:txBody>
          <a:bodyPr>
            <a:normAutofit/>
          </a:bodyPr>
          <a:lstStyle/>
          <a:p>
            <a:pPr algn="r"/>
            <a:r>
              <a:rPr lang="en-US" sz="4400" dirty="0" smtClean="0"/>
              <a:t>TMCI</a:t>
            </a:r>
            <a:endParaRPr lang="en-US" sz="4400" dirty="0"/>
          </a:p>
        </p:txBody>
      </p:sp>
      <p:sp>
        <p:nvSpPr>
          <p:cNvPr id="9" name="TextBox 8"/>
          <p:cNvSpPr txBox="1"/>
          <p:nvPr/>
        </p:nvSpPr>
        <p:spPr>
          <a:xfrm>
            <a:off x="6514724" y="592765"/>
            <a:ext cx="2789220" cy="707886"/>
          </a:xfrm>
          <a:prstGeom prst="rect">
            <a:avLst/>
          </a:prstGeom>
          <a:noFill/>
        </p:spPr>
        <p:txBody>
          <a:bodyPr wrap="square" rtlCol="0">
            <a:spAutoFit/>
          </a:bodyPr>
          <a:lstStyle/>
          <a:p>
            <a:r>
              <a:rPr lang="en-US" sz="2000" dirty="0" smtClean="0">
                <a:latin typeface="+mj-lt"/>
              </a:rPr>
              <a:t>Without longitudinal resistive wall </a:t>
            </a:r>
            <a:r>
              <a:rPr lang="en-US" sz="2000" dirty="0" err="1" smtClean="0">
                <a:latin typeface="+mj-lt"/>
              </a:rPr>
              <a:t>wakefield</a:t>
            </a:r>
            <a:endParaRPr lang="en-US" sz="2000" dirty="0">
              <a:latin typeface="+mj-lt"/>
            </a:endParaRPr>
          </a:p>
        </p:txBody>
      </p:sp>
      <p:sp>
        <p:nvSpPr>
          <p:cNvPr id="10" name="TextBox 9"/>
          <p:cNvSpPr txBox="1"/>
          <p:nvPr/>
        </p:nvSpPr>
        <p:spPr>
          <a:xfrm>
            <a:off x="2544647" y="5923954"/>
            <a:ext cx="3489536" cy="707886"/>
          </a:xfrm>
          <a:prstGeom prst="rect">
            <a:avLst/>
          </a:prstGeom>
          <a:noFill/>
        </p:spPr>
        <p:txBody>
          <a:bodyPr wrap="square" rtlCol="0">
            <a:spAutoFit/>
          </a:bodyPr>
          <a:lstStyle/>
          <a:p>
            <a:pPr algn="r"/>
            <a:r>
              <a:rPr lang="en-US" sz="2000" dirty="0" smtClean="0">
                <a:latin typeface="+mj-lt"/>
              </a:rPr>
              <a:t>Considering the longitudinal resistive wall </a:t>
            </a:r>
            <a:r>
              <a:rPr lang="en-US" sz="2000" dirty="0" err="1" smtClean="0">
                <a:latin typeface="+mj-lt"/>
              </a:rPr>
              <a:t>wakefield</a:t>
            </a:r>
            <a:endParaRPr lang="en-US" sz="2000" dirty="0">
              <a:latin typeface="+mj-lt"/>
            </a:endParaRPr>
          </a:p>
        </p:txBody>
      </p:sp>
      <p:sp>
        <p:nvSpPr>
          <p:cNvPr id="12" name="Oval 11"/>
          <p:cNvSpPr/>
          <p:nvPr/>
        </p:nvSpPr>
        <p:spPr>
          <a:xfrm>
            <a:off x="7957585" y="2772985"/>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356755" y="4969805"/>
            <a:ext cx="2388230" cy="6158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914" t="11351" r="8148" b="6079"/>
          <a:stretch/>
        </p:blipFill>
        <p:spPr>
          <a:xfrm>
            <a:off x="289931" y="498089"/>
            <a:ext cx="6140689" cy="3725433"/>
          </a:xfrm>
          <a:prstGeom prst="rect">
            <a:avLst/>
          </a:prstGeom>
        </p:spPr>
      </p:pic>
      <p:sp>
        <p:nvSpPr>
          <p:cNvPr id="11" name="Oval 10"/>
          <p:cNvSpPr/>
          <p:nvPr/>
        </p:nvSpPr>
        <p:spPr>
          <a:xfrm>
            <a:off x="2884558" y="306495"/>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50635" y="2446474"/>
            <a:ext cx="3061638" cy="6530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981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heckerboard(across)">
                                      <p:cBhvr>
                                        <p:cTn id="15" dur="500"/>
                                        <p:tgtEl>
                                          <p:spTgt spid="1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heckerboard(across)">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1"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a16="http://schemas.microsoft.com/office/drawing/2014/main" xmlns="" id="{951B0C5D-3EF6-AE45-9C07-19B1E97D1402}"/>
              </a:ext>
            </a:extLst>
          </p:cNvPr>
          <p:cNvSpPr>
            <a:spLocks noGrp="1"/>
          </p:cNvSpPr>
          <p:nvPr>
            <p:ph type="title"/>
          </p:nvPr>
        </p:nvSpPr>
        <p:spPr>
          <a:xfrm>
            <a:off x="542927" y="-328612"/>
            <a:ext cx="10829924" cy="1728788"/>
          </a:xfrm>
        </p:spPr>
        <p:txBody>
          <a:bodyPr/>
          <a:lstStyle/>
          <a:p>
            <a:pPr algn="r"/>
            <a:r>
              <a:rPr lang="en-GB" dirty="0" smtClean="0"/>
              <a:t>future </a:t>
            </a:r>
            <a:r>
              <a:rPr lang="en-GB" dirty="0"/>
              <a:t>plan</a:t>
            </a:r>
          </a:p>
        </p:txBody>
      </p:sp>
      <p:sp>
        <p:nvSpPr>
          <p:cNvPr id="5" name="Segnaposto contenuto 4">
            <a:extLst>
              <a:ext uri="{FF2B5EF4-FFF2-40B4-BE49-F238E27FC236}">
                <a16:creationId xmlns:a16="http://schemas.microsoft.com/office/drawing/2014/main" xmlns="" id="{CBEFB1D7-39B1-4794-8DDD-FE78CA7F5C5F}"/>
              </a:ext>
            </a:extLst>
          </p:cNvPr>
          <p:cNvSpPr>
            <a:spLocks noGrp="1"/>
          </p:cNvSpPr>
          <p:nvPr>
            <p:ph idx="1"/>
          </p:nvPr>
        </p:nvSpPr>
        <p:spPr>
          <a:xfrm>
            <a:off x="542927" y="975879"/>
            <a:ext cx="11372848" cy="5489028"/>
          </a:xfrm>
        </p:spPr>
        <p:txBody>
          <a:bodyPr>
            <a:noAutofit/>
          </a:bodyPr>
          <a:lstStyle/>
          <a:p>
            <a:r>
              <a:rPr lang="en-US" sz="2000" dirty="0">
                <a:latin typeface="+mj-lt"/>
              </a:rPr>
              <a:t>Continue the work for the evaluation, reduction and optimization of the impedances of the main machine elements (e. g. flanges, collimators), and also implementing the FCC-</a:t>
            </a:r>
            <a:r>
              <a:rPr lang="en-US" sz="2000" dirty="0" err="1">
                <a:latin typeface="+mj-lt"/>
              </a:rPr>
              <a:t>ee</a:t>
            </a:r>
            <a:r>
              <a:rPr lang="en-US" sz="2000" dirty="0">
                <a:latin typeface="+mj-lt"/>
              </a:rPr>
              <a:t> repository</a:t>
            </a:r>
            <a:r>
              <a:rPr lang="en-US" sz="2000" dirty="0" smtClean="0">
                <a:latin typeface="+mj-lt"/>
              </a:rPr>
              <a:t>.</a:t>
            </a:r>
          </a:p>
          <a:p>
            <a:endParaRPr lang="en-US" sz="2000" dirty="0">
              <a:latin typeface="+mj-lt"/>
            </a:endParaRPr>
          </a:p>
          <a:p>
            <a:r>
              <a:rPr lang="en-US" sz="2000" dirty="0" smtClean="0">
                <a:latin typeface="+mj-lt"/>
              </a:rPr>
              <a:t>Update of some impedance sources (e. g. </a:t>
            </a:r>
            <a:r>
              <a:rPr lang="en-US" sz="2000" dirty="0">
                <a:latin typeface="+mj-lt"/>
              </a:rPr>
              <a:t>bellows, RW, RF tapers) with more realistic models (for now </a:t>
            </a:r>
            <a:r>
              <a:rPr lang="en-US" sz="2000" dirty="0" smtClean="0">
                <a:latin typeface="+mj-lt"/>
              </a:rPr>
              <a:t>we </a:t>
            </a:r>
            <a:r>
              <a:rPr lang="en-US" sz="2000" dirty="0">
                <a:latin typeface="+mj-lt"/>
              </a:rPr>
              <a:t>neglected the perturbation introduced by the lateral winglets used to place synchrotron radiation </a:t>
            </a:r>
            <a:r>
              <a:rPr lang="en-US" sz="2000" dirty="0" smtClean="0">
                <a:latin typeface="+mj-lt"/>
              </a:rPr>
              <a:t>absorbers)</a:t>
            </a:r>
            <a:endParaRPr lang="en-US" sz="2000" dirty="0">
              <a:latin typeface="+mj-lt"/>
            </a:endParaRPr>
          </a:p>
          <a:p>
            <a:endParaRPr lang="en-US" sz="2000" dirty="0">
              <a:latin typeface="+mj-lt"/>
            </a:endParaRPr>
          </a:p>
          <a:p>
            <a:r>
              <a:rPr lang="en-US" sz="2000" dirty="0">
                <a:latin typeface="+mj-lt"/>
              </a:rPr>
              <a:t>Evaluate the transverse wakefields and impedances and perform </a:t>
            </a:r>
            <a:r>
              <a:rPr lang="en-US" sz="2000" dirty="0" err="1">
                <a:latin typeface="+mj-lt"/>
              </a:rPr>
              <a:t>PyHEADTAIL</a:t>
            </a:r>
            <a:r>
              <a:rPr lang="en-US" sz="2000" dirty="0">
                <a:latin typeface="+mj-lt"/>
              </a:rPr>
              <a:t> simulations in addition to </a:t>
            </a:r>
            <a:r>
              <a:rPr lang="en-US" sz="2000" dirty="0" smtClean="0">
                <a:latin typeface="+mj-lt"/>
              </a:rPr>
              <a:t>RW</a:t>
            </a:r>
          </a:p>
          <a:p>
            <a:endParaRPr lang="en-US" sz="2000" dirty="0">
              <a:latin typeface="+mj-lt"/>
            </a:endParaRPr>
          </a:p>
          <a:p>
            <a:pPr marL="342900" indent="-342900">
              <a:buFont typeface="Arial" charset="0"/>
              <a:buChar char="•"/>
            </a:pPr>
            <a:r>
              <a:rPr lang="en-US" sz="2000" dirty="0" smtClean="0">
                <a:latin typeface="+mj-lt"/>
              </a:rPr>
              <a:t>Study of countermeasures </a:t>
            </a:r>
            <a:r>
              <a:rPr lang="en-US" sz="2000" dirty="0">
                <a:latin typeface="+mj-lt"/>
              </a:rPr>
              <a:t>for </a:t>
            </a:r>
            <a:r>
              <a:rPr lang="en-US" sz="2000" dirty="0" smtClean="0">
                <a:latin typeface="+mj-lt"/>
              </a:rPr>
              <a:t>the </a:t>
            </a:r>
            <a:r>
              <a:rPr lang="en-US" sz="2000" dirty="0">
                <a:latin typeface="+mj-lt"/>
              </a:rPr>
              <a:t>coupling between the </a:t>
            </a:r>
            <a:r>
              <a:rPr lang="en-US" sz="2000" dirty="0" smtClean="0">
                <a:latin typeface="+mj-lt"/>
              </a:rPr>
              <a:t>beam-beam </a:t>
            </a:r>
            <a:r>
              <a:rPr lang="en-US" sz="2000" dirty="0">
                <a:latin typeface="+mj-lt"/>
              </a:rPr>
              <a:t>interaction and longitudinal </a:t>
            </a:r>
            <a:r>
              <a:rPr lang="en-US" sz="2000" dirty="0" smtClean="0">
                <a:latin typeface="+mj-lt"/>
              </a:rPr>
              <a:t>impedance</a:t>
            </a:r>
          </a:p>
          <a:p>
            <a:pPr marL="342900" indent="-342900">
              <a:buFont typeface="Arial" charset="0"/>
              <a:buChar char="•"/>
            </a:pPr>
            <a:endParaRPr lang="en-US" sz="2000" dirty="0" smtClean="0">
              <a:latin typeface="+mj-lt"/>
            </a:endParaRPr>
          </a:p>
          <a:p>
            <a:pPr marL="342900" indent="-342900">
              <a:buFont typeface="Arial" charset="0"/>
              <a:buChar char="•"/>
            </a:pPr>
            <a:r>
              <a:rPr lang="en-US" sz="2000" dirty="0" smtClean="0">
                <a:latin typeface="+mj-lt"/>
              </a:rPr>
              <a:t>Future investigations about the reduction of the TMCI threshold due to the longitudinal wake </a:t>
            </a:r>
            <a:r>
              <a:rPr lang="en-US" sz="2000" smtClean="0">
                <a:latin typeface="+mj-lt"/>
              </a:rPr>
              <a:t>are required, </a:t>
            </a:r>
            <a:r>
              <a:rPr lang="en-US" sz="2000" dirty="0" smtClean="0">
                <a:latin typeface="+mj-lt"/>
              </a:rPr>
              <a:t>as well as possible mitigation solutions.</a:t>
            </a:r>
            <a:endParaRPr lang="en-US" sz="2000" dirty="0">
              <a:latin typeface="+mj-lt"/>
            </a:endParaRPr>
          </a:p>
        </p:txBody>
      </p:sp>
    </p:spTree>
    <p:extLst>
      <p:ext uri="{BB962C8B-B14F-4D97-AF65-F5344CB8AC3E}">
        <p14:creationId xmlns:p14="http://schemas.microsoft.com/office/powerpoint/2010/main" val="1508365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71575" y="2465619"/>
            <a:ext cx="10131427" cy="1468800"/>
          </a:xfrm>
        </p:spPr>
        <p:txBody>
          <a:bodyPr/>
          <a:lstStyle/>
          <a:p>
            <a:pPr algn="r"/>
            <a:r>
              <a:rPr lang="en-US" dirty="0">
                <a:solidFill>
                  <a:schemeClr val="tx2"/>
                </a:solidFill>
              </a:rPr>
              <a:t>Thanks for your attention! </a:t>
            </a:r>
            <a:endParaRPr lang="en-US" dirty="0"/>
          </a:p>
        </p:txBody>
      </p:sp>
    </p:spTree>
    <p:extLst>
      <p:ext uri="{BB962C8B-B14F-4D97-AF65-F5344CB8AC3E}">
        <p14:creationId xmlns:p14="http://schemas.microsoft.com/office/powerpoint/2010/main" val="533156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768" y="2781978"/>
            <a:ext cx="10131425" cy="1456267"/>
          </a:xfrm>
        </p:spPr>
        <p:txBody>
          <a:bodyPr>
            <a:normAutofit/>
          </a:bodyPr>
          <a:lstStyle/>
          <a:p>
            <a:pPr algn="r"/>
            <a:r>
              <a:rPr lang="en-US" sz="5400" dirty="0"/>
              <a:t>Back-up Slides</a:t>
            </a:r>
          </a:p>
        </p:txBody>
      </p:sp>
    </p:spTree>
    <p:extLst>
      <p:ext uri="{BB962C8B-B14F-4D97-AF65-F5344CB8AC3E}">
        <p14:creationId xmlns:p14="http://schemas.microsoft.com/office/powerpoint/2010/main" val="593538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Outline</a:t>
            </a:r>
            <a:endParaRPr lang="en-US" dirty="0"/>
          </a:p>
        </p:txBody>
      </p:sp>
      <p:sp>
        <p:nvSpPr>
          <p:cNvPr id="4" name="TextBox 3"/>
          <p:cNvSpPr txBox="1"/>
          <p:nvPr/>
        </p:nvSpPr>
        <p:spPr>
          <a:xfrm>
            <a:off x="1016001" y="2065867"/>
            <a:ext cx="10346266" cy="3108543"/>
          </a:xfrm>
          <a:prstGeom prst="rect">
            <a:avLst/>
          </a:prstGeom>
          <a:noFill/>
        </p:spPr>
        <p:txBody>
          <a:bodyPr wrap="square" rtlCol="0">
            <a:spAutoFit/>
          </a:bodyPr>
          <a:lstStyle/>
          <a:p>
            <a:pPr marL="285750" indent="-285750">
              <a:buFont typeface="Arial" charset="0"/>
              <a:buChar char="•"/>
            </a:pPr>
            <a:r>
              <a:rPr lang="en-GB" sz="2800" dirty="0" smtClean="0">
                <a:latin typeface="+mj-lt"/>
              </a:rPr>
              <a:t>The FCC-</a:t>
            </a:r>
            <a:r>
              <a:rPr lang="en-GB" sz="2800" dirty="0" err="1" smtClean="0">
                <a:latin typeface="+mj-lt"/>
              </a:rPr>
              <a:t>ee</a:t>
            </a:r>
            <a:r>
              <a:rPr lang="en-GB" sz="2800" dirty="0" smtClean="0">
                <a:latin typeface="+mj-lt"/>
              </a:rPr>
              <a:t> project : parameters used for our simulations</a:t>
            </a:r>
          </a:p>
          <a:p>
            <a:pPr marL="171450" indent="-171450">
              <a:buFont typeface="Arial" charset="0"/>
              <a:buChar char="•"/>
            </a:pPr>
            <a:endParaRPr lang="en-GB" sz="2800" dirty="0" smtClean="0">
              <a:latin typeface="+mj-lt"/>
            </a:endParaRPr>
          </a:p>
          <a:p>
            <a:pPr marL="285750" indent="-285750">
              <a:buFont typeface="Arial" charset="0"/>
              <a:buChar char="•"/>
            </a:pPr>
            <a:r>
              <a:rPr lang="en-GB" sz="2800" dirty="0" err="1">
                <a:latin typeface="+mj-lt"/>
              </a:rPr>
              <a:t>W</a:t>
            </a:r>
            <a:r>
              <a:rPr lang="en-GB" sz="2800" dirty="0" err="1" smtClean="0">
                <a:latin typeface="+mj-lt"/>
              </a:rPr>
              <a:t>akefields</a:t>
            </a:r>
            <a:r>
              <a:rPr lang="en-GB" sz="2800" dirty="0" smtClean="0">
                <a:latin typeface="+mj-lt"/>
              </a:rPr>
              <a:t> and impedances evaluated so far</a:t>
            </a:r>
          </a:p>
          <a:p>
            <a:pPr marL="171450" indent="-171450">
              <a:buFont typeface="Arial" charset="0"/>
              <a:buChar char="•"/>
            </a:pPr>
            <a:endParaRPr lang="en-GB" sz="2800" dirty="0" smtClean="0">
              <a:latin typeface="+mj-lt"/>
            </a:endParaRPr>
          </a:p>
          <a:p>
            <a:pPr marL="285750" indent="-285750">
              <a:buFont typeface="Arial" charset="0"/>
              <a:buChar char="•"/>
            </a:pPr>
            <a:r>
              <a:rPr lang="en-GB" sz="2800" dirty="0" smtClean="0">
                <a:latin typeface="+mj-lt"/>
              </a:rPr>
              <a:t>Longitudinal single beam instabilities: MI analysis </a:t>
            </a:r>
          </a:p>
          <a:p>
            <a:pPr marL="171450" indent="-171450">
              <a:buFont typeface="Arial" charset="0"/>
              <a:buChar char="•"/>
            </a:pPr>
            <a:endParaRPr lang="en-GB" sz="2800" dirty="0" smtClean="0">
              <a:latin typeface="+mj-lt"/>
            </a:endParaRPr>
          </a:p>
          <a:p>
            <a:pPr marL="285750" indent="-285750">
              <a:buFont typeface="Arial" charset="0"/>
              <a:buChar char="•"/>
            </a:pPr>
            <a:r>
              <a:rPr lang="en-GB" sz="2800" dirty="0" smtClean="0">
                <a:latin typeface="+mj-lt"/>
              </a:rPr>
              <a:t>Transverse single beam instabilities : TMCI mode analysis</a:t>
            </a:r>
          </a:p>
        </p:txBody>
      </p:sp>
    </p:spTree>
    <p:extLst>
      <p:ext uri="{BB962C8B-B14F-4D97-AF65-F5344CB8AC3E}">
        <p14:creationId xmlns:p14="http://schemas.microsoft.com/office/powerpoint/2010/main" val="1408804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116" y="362646"/>
            <a:ext cx="11542883" cy="595713"/>
          </a:xfrm>
        </p:spPr>
        <p:txBody>
          <a:bodyPr>
            <a:noAutofit/>
          </a:bodyPr>
          <a:lstStyle/>
          <a:p>
            <a:r>
              <a:rPr lang="en-US" sz="2000" dirty="0">
                <a:solidFill>
                  <a:schemeClr val="tx1"/>
                </a:solidFill>
              </a:rPr>
              <a:t>The presence of the coating affects the RW impedance, making its contribution </a:t>
            </a:r>
            <a:r>
              <a:rPr lang="en-US" sz="2000" b="1" dirty="0">
                <a:solidFill>
                  <a:schemeClr val="tx1"/>
                </a:solidFill>
              </a:rPr>
              <a:t>very critical</a:t>
            </a:r>
            <a:endParaRPr lang="en-US" sz="2000" dirty="0">
              <a:solidFill>
                <a:schemeClr val="tx1"/>
              </a:solidFill>
            </a:endParaRPr>
          </a:p>
        </p:txBody>
      </p:sp>
      <p:sp>
        <p:nvSpPr>
          <p:cNvPr id="7" name="Rectangle 6">
            <a:extLst>
              <a:ext uri="{FF2B5EF4-FFF2-40B4-BE49-F238E27FC236}">
                <a16:creationId xmlns="" xmlns:a16="http://schemas.microsoft.com/office/drawing/2014/main" id="{5BD54C11-0921-014A-8AB1-DE5FEEB1E6A2}"/>
              </a:ext>
            </a:extLst>
          </p:cNvPr>
          <p:cNvSpPr/>
          <p:nvPr/>
        </p:nvSpPr>
        <p:spPr>
          <a:xfrm>
            <a:off x="3239917" y="958359"/>
            <a:ext cx="5840867" cy="707886"/>
          </a:xfrm>
          <a:prstGeom prst="rect">
            <a:avLst/>
          </a:prstGeom>
          <a:noFill/>
        </p:spPr>
        <p:txBody>
          <a:bodyPr wrap="square">
            <a:spAutoFit/>
          </a:bodyPr>
          <a:lstStyle/>
          <a:p>
            <a:pPr marL="285750" indent="-285750" algn="ctr">
              <a:buFont typeface="Wingdings" pitchFamily="2" charset="2"/>
              <a:buChar char="Ø"/>
            </a:pPr>
            <a:r>
              <a:rPr lang="en-US" sz="2000" dirty="0">
                <a:latin typeface="+mj-lt"/>
              </a:rPr>
              <a:t>Resistive wall impedance of a two-layer tube with metallic layers</a:t>
            </a:r>
            <a:endParaRPr lang="en-US" sz="2000" b="1" baseline="30000" dirty="0">
              <a:solidFill>
                <a:srgbClr val="00B050"/>
              </a:solidFill>
              <a:latin typeface="+mj-lt"/>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 xmlns:a16="http://schemas.microsoft.com/office/drawing/2014/main" id="{025DC73E-CACB-2B4C-9509-C591C84B531B}"/>
                  </a:ext>
                </a:extLst>
              </p:cNvPr>
              <p:cNvSpPr txBox="1"/>
              <p:nvPr/>
            </p:nvSpPr>
            <p:spPr>
              <a:xfrm>
                <a:off x="3957322" y="1854420"/>
                <a:ext cx="4129464" cy="5863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chemeClr val="tx1"/>
                              </a:solidFill>
                              <a:latin typeface="Cambria Math" charset="0"/>
                            </a:rPr>
                          </m:ctrlPr>
                        </m:fPr>
                        <m:num>
                          <m:sSub>
                            <m:sSubPr>
                              <m:ctrlPr>
                                <a:rPr lang="en-US" sz="2000" b="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𝑍</m:t>
                              </m:r>
                            </m:e>
                            <m:sub>
                              <m:r>
                                <a:rPr lang="en-US" sz="2000" b="0" i="1" smtClean="0">
                                  <a:solidFill>
                                    <a:schemeClr val="tx1"/>
                                  </a:solidFill>
                                  <a:latin typeface="Cambria Math" panose="02040503050406030204" pitchFamily="18" charset="0"/>
                                  <a:ea typeface="Cambria Math" panose="02040503050406030204" pitchFamily="18" charset="0"/>
                                </a:rPr>
                                <m:t>∥</m:t>
                              </m:r>
                            </m:sub>
                          </m:sSub>
                          <m:r>
                            <a:rPr lang="en-US" sz="2000" b="0" i="1" smtClean="0">
                              <a:solidFill>
                                <a:schemeClr val="tx1"/>
                              </a:solidFill>
                              <a:latin typeface="Cambria Math" panose="02040503050406030204" pitchFamily="18" charset="0"/>
                              <a:ea typeface="Cambria Math" panose="02040503050406030204" pitchFamily="18" charset="0"/>
                            </a:rPr>
                            <m:t>(</m:t>
                          </m:r>
                          <m:r>
                            <a:rPr lang="en-US" sz="2000" b="0" i="1" smtClean="0">
                              <a:solidFill>
                                <a:schemeClr val="tx1"/>
                              </a:solidFill>
                              <a:latin typeface="Cambria Math" panose="02040503050406030204" pitchFamily="18" charset="0"/>
                              <a:ea typeface="Cambria Math" panose="02040503050406030204" pitchFamily="18" charset="0"/>
                            </a:rPr>
                            <m:t>𝜔</m:t>
                          </m:r>
                          <m:r>
                            <a:rPr lang="en-US" sz="2000" b="0" i="1" smtClean="0">
                              <a:solidFill>
                                <a:schemeClr val="tx1"/>
                              </a:solidFill>
                              <a:latin typeface="Cambria Math" panose="02040503050406030204" pitchFamily="18" charset="0"/>
                              <a:ea typeface="Cambria Math" panose="02040503050406030204" pitchFamily="18" charset="0"/>
                            </a:rPr>
                            <m:t>)</m:t>
                          </m:r>
                        </m:num>
                        <m:den>
                          <m:r>
                            <a:rPr lang="en-US" sz="2000" b="0" i="1" smtClean="0">
                              <a:solidFill>
                                <a:schemeClr val="tx1"/>
                              </a:solidFill>
                              <a:latin typeface="Cambria Math" panose="02040503050406030204" pitchFamily="18" charset="0"/>
                            </a:rPr>
                            <m:t>𝐶</m:t>
                          </m:r>
                        </m:den>
                      </m:f>
                      <m:r>
                        <a:rPr lang="en-US" sz="2000" b="0" i="1" smtClean="0">
                          <a:solidFill>
                            <a:schemeClr val="tx1"/>
                          </a:solidFill>
                          <a:latin typeface="Cambria Math" panose="02040503050406030204" pitchFamily="18" charset="0"/>
                        </a:rPr>
                        <m:t>=</m:t>
                      </m:r>
                      <m:f>
                        <m:fPr>
                          <m:ctrlPr>
                            <a:rPr lang="en-US" sz="2000" i="1">
                              <a:solidFill>
                                <a:schemeClr val="tx1"/>
                              </a:solidFill>
                              <a:latin typeface="Cambria Math" charset="0"/>
                            </a:rPr>
                          </m:ctrlPr>
                        </m:fPr>
                        <m:num>
                          <m:sSub>
                            <m:sSubPr>
                              <m:ctrlPr>
                                <a:rPr lang="en-US" sz="2000" i="1">
                                  <a:solidFill>
                                    <a:schemeClr val="tx1"/>
                                  </a:solidFill>
                                  <a:latin typeface="Cambria Math" charset="0"/>
                                </a:rPr>
                              </m:ctrlPr>
                            </m:sSubPr>
                            <m:e>
                              <m:r>
                                <a:rPr lang="en-US" sz="2000" i="1">
                                  <a:solidFill>
                                    <a:schemeClr val="tx1"/>
                                  </a:solidFill>
                                  <a:latin typeface="Cambria Math" panose="02040503050406030204" pitchFamily="18" charset="0"/>
                                </a:rPr>
                                <m:t>𝑍</m:t>
                              </m:r>
                            </m:e>
                            <m:sub>
                              <m:r>
                                <a:rPr lang="en-US" sz="2000" i="1">
                                  <a:solidFill>
                                    <a:schemeClr val="tx1"/>
                                  </a:solidFill>
                                  <a:latin typeface="Cambria Math" panose="02040503050406030204" pitchFamily="18" charset="0"/>
                                </a:rPr>
                                <m:t>0</m:t>
                              </m:r>
                            </m:sub>
                          </m:sSub>
                          <m:r>
                            <a:rPr lang="en-US" sz="2000" i="1">
                              <a:solidFill>
                                <a:schemeClr val="tx1"/>
                              </a:solidFill>
                              <a:latin typeface="Cambria Math" panose="02040503050406030204" pitchFamily="18" charset="0"/>
                              <a:ea typeface="Cambria Math" panose="02040503050406030204" pitchFamily="18" charset="0"/>
                            </a:rPr>
                            <m:t>𝜔</m:t>
                          </m:r>
                        </m:num>
                        <m:den>
                          <m:r>
                            <a:rPr lang="en-US" sz="2000" i="1">
                              <a:solidFill>
                                <a:schemeClr val="tx1"/>
                              </a:solidFill>
                              <a:latin typeface="Cambria Math" panose="02040503050406030204" pitchFamily="18" charset="0"/>
                            </a:rPr>
                            <m:t>4</m:t>
                          </m:r>
                          <m:r>
                            <a:rPr lang="en-US" sz="2000" i="1">
                              <a:solidFill>
                                <a:schemeClr val="tx1"/>
                              </a:solidFill>
                              <a:latin typeface="Cambria Math" panose="02040503050406030204" pitchFamily="18" charset="0"/>
                              <a:ea typeface="Cambria Math" panose="02040503050406030204" pitchFamily="18" charset="0"/>
                            </a:rPr>
                            <m:t>𝜋</m:t>
                          </m:r>
                          <m:r>
                            <a:rPr lang="en-US" sz="2000" i="1">
                              <a:solidFill>
                                <a:schemeClr val="tx1"/>
                              </a:solidFill>
                              <a:latin typeface="Cambria Math" panose="02040503050406030204" pitchFamily="18" charset="0"/>
                              <a:ea typeface="Cambria Math" panose="02040503050406030204" pitchFamily="18" charset="0"/>
                            </a:rPr>
                            <m:t>𝑐𝑏</m:t>
                          </m:r>
                        </m:den>
                      </m:f>
                      <m:d>
                        <m:dPr>
                          <m:begChr m:val="{"/>
                          <m:endChr m:val="}"/>
                          <m:ctrlPr>
                            <a:rPr lang="en-US" sz="2000" i="1">
                              <a:solidFill>
                                <a:schemeClr val="tx1"/>
                              </a:solidFill>
                              <a:latin typeface="Cambria Math" charset="0"/>
                              <a:ea typeface="Cambria Math" panose="02040503050406030204" pitchFamily="18" charset="0"/>
                            </a:rPr>
                          </m:ctrlPr>
                        </m:dPr>
                        <m:e>
                          <m:d>
                            <m:dPr>
                              <m:begChr m:val="["/>
                              <m:endChr m:val="]"/>
                              <m:ctrlPr>
                                <a:rPr lang="en-US" sz="2000" i="1">
                                  <a:solidFill>
                                    <a:schemeClr val="tx1"/>
                                  </a:solidFill>
                                  <a:latin typeface="Cambria Math" charset="0"/>
                                </a:rPr>
                              </m:ctrlPr>
                            </m:dPr>
                            <m:e>
                              <m:func>
                                <m:funcPr>
                                  <m:ctrlPr>
                                    <a:rPr lang="en-US" sz="2000" i="1">
                                      <a:solidFill>
                                        <a:schemeClr val="tx1"/>
                                      </a:solidFill>
                                      <a:latin typeface="Cambria Math" charset="0"/>
                                    </a:rPr>
                                  </m:ctrlPr>
                                </m:funcPr>
                                <m:fName>
                                  <m:r>
                                    <m:rPr>
                                      <m:sty m:val="p"/>
                                    </m:rPr>
                                    <a:rPr lang="en-US" sz="2000">
                                      <a:solidFill>
                                        <a:schemeClr val="tx1"/>
                                      </a:solidFill>
                                      <a:latin typeface="Cambria Math" panose="02040503050406030204" pitchFamily="18" charset="0"/>
                                    </a:rPr>
                                    <m:t>sgn</m:t>
                                  </m:r>
                                </m:fName>
                                <m:e>
                                  <m:d>
                                    <m:dPr>
                                      <m:ctrlPr>
                                        <a:rPr lang="en-US" sz="2000" i="1">
                                          <a:solidFill>
                                            <a:schemeClr val="tx1"/>
                                          </a:solidFill>
                                          <a:latin typeface="Cambria Math" charset="0"/>
                                        </a:rPr>
                                      </m:ctrlPr>
                                    </m:dPr>
                                    <m:e>
                                      <m:r>
                                        <a:rPr lang="en-US" sz="2000" i="1">
                                          <a:solidFill>
                                            <a:schemeClr val="tx1"/>
                                          </a:solidFill>
                                          <a:latin typeface="Cambria Math" panose="02040503050406030204" pitchFamily="18" charset="0"/>
                                          <a:ea typeface="Cambria Math" panose="02040503050406030204" pitchFamily="18" charset="0"/>
                                        </a:rPr>
                                        <m:t>𝜔</m:t>
                                      </m:r>
                                    </m:e>
                                  </m:d>
                                </m:e>
                              </m:func>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𝑖</m:t>
                              </m:r>
                            </m:e>
                          </m:d>
                          <m:sSub>
                            <m:sSubPr>
                              <m:ctrlPr>
                                <a:rPr lang="en-US" sz="2000" i="1">
                                  <a:solidFill>
                                    <a:schemeClr val="tx1"/>
                                  </a:solidFill>
                                  <a:latin typeface="Cambria Math" charset="0"/>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𝛿</m:t>
                              </m:r>
                            </m:e>
                            <m:sub>
                              <m:r>
                                <a:rPr lang="en-US" sz="2000" i="1">
                                  <a:solidFill>
                                    <a:schemeClr val="tx1"/>
                                  </a:solidFill>
                                  <a:latin typeface="Cambria Math" panose="02040503050406030204" pitchFamily="18" charset="0"/>
                                  <a:ea typeface="Cambria Math" panose="02040503050406030204" pitchFamily="18" charset="0"/>
                                </a:rPr>
                                <m:t>2</m:t>
                              </m:r>
                            </m:sub>
                          </m:sSub>
                          <m:r>
                            <a:rPr lang="en-US" sz="2000" i="1">
                              <a:solidFill>
                                <a:schemeClr val="tx1"/>
                              </a:solidFill>
                              <a:latin typeface="Cambria Math" panose="02040503050406030204" pitchFamily="18" charset="0"/>
                              <a:ea typeface="Cambria Math" panose="02040503050406030204" pitchFamily="18" charset="0"/>
                            </a:rPr>
                            <m:t>−2</m:t>
                          </m:r>
                          <m:r>
                            <a:rPr lang="en-US" sz="2000" i="1">
                              <a:solidFill>
                                <a:schemeClr val="tx1"/>
                              </a:solidFill>
                              <a:latin typeface="Cambria Math" panose="02040503050406030204" pitchFamily="18" charset="0"/>
                              <a:ea typeface="Cambria Math" panose="02040503050406030204" pitchFamily="18" charset="0"/>
                            </a:rPr>
                            <m:t>𝑖</m:t>
                          </m:r>
                          <m:r>
                            <m:rPr>
                              <m:sty m:val="p"/>
                            </m:rPr>
                            <a:rPr lang="el-GR" sz="2000" i="1" smtClean="0">
                              <a:solidFill>
                                <a:schemeClr val="accent1"/>
                              </a:solidFill>
                              <a:latin typeface="Cambria Math" panose="02040503050406030204" pitchFamily="18" charset="0"/>
                              <a:ea typeface="Cambria Math" panose="02040503050406030204" pitchFamily="18" charset="0"/>
                            </a:rPr>
                            <m:t>Δ</m:t>
                          </m:r>
                        </m:e>
                      </m:d>
                    </m:oMath>
                  </m:oMathPara>
                </a14:m>
                <a:endParaRPr lang="en-US" sz="2000" dirty="0"/>
              </a:p>
            </p:txBody>
          </p:sp>
        </mc:Choice>
        <mc:Fallback xmlns="">
          <p:sp>
            <p:nvSpPr>
              <p:cNvPr id="8" name="TextBox 7">
                <a:extLst>
                  <a:ext uri="{FF2B5EF4-FFF2-40B4-BE49-F238E27FC236}">
                    <a16:creationId xmlns="" xmlns:a16="http://schemas.microsoft.com/office/drawing/2014/main" xmlns:a14="http://schemas.microsoft.com/office/drawing/2010/main" id="{025DC73E-CACB-2B4C-9509-C591C84B531B}"/>
                  </a:ext>
                </a:extLst>
              </p:cNvPr>
              <p:cNvSpPr txBox="1">
                <a:spLocks noRot="1" noChangeAspect="1" noMove="1" noResize="1" noEditPoints="1" noAdjustHandles="1" noChangeArrowheads="1" noChangeShapeType="1" noTextEdit="1"/>
              </p:cNvSpPr>
              <p:nvPr/>
            </p:nvSpPr>
            <p:spPr>
              <a:xfrm>
                <a:off x="3957322" y="1854420"/>
                <a:ext cx="4129464" cy="586379"/>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 xmlns:a16="http://schemas.microsoft.com/office/drawing/2014/main" id="{553C4B61-C2F8-EC42-966F-C894CE2E1DA3}"/>
                  </a:ext>
                </a:extLst>
              </p:cNvPr>
              <p:cNvSpPr txBox="1"/>
              <p:nvPr/>
            </p:nvSpPr>
            <p:spPr>
              <a:xfrm>
                <a:off x="3887154" y="2626340"/>
                <a:ext cx="5145063" cy="5862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chemeClr val="tx1"/>
                              </a:solidFill>
                              <a:latin typeface="Cambria Math" charset="0"/>
                            </a:rPr>
                          </m:ctrlPr>
                        </m:fPr>
                        <m:num>
                          <m:sSub>
                            <m:sSubPr>
                              <m:ctrlPr>
                                <a:rPr lang="en-US" sz="2000" b="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𝑍</m:t>
                              </m:r>
                            </m:e>
                            <m:sub>
                              <m:r>
                                <a:rPr lang="en-US" sz="2000" i="1">
                                  <a:solidFill>
                                    <a:schemeClr val="tx1"/>
                                  </a:solidFill>
                                  <a:latin typeface="Cambria Math" panose="02040503050406030204" pitchFamily="18" charset="0"/>
                                  <a:ea typeface="Cambria Math" panose="02040503050406030204" pitchFamily="18" charset="0"/>
                                </a:rPr>
                                <m:t>⊥</m:t>
                              </m:r>
                            </m:sub>
                          </m:sSub>
                          <m:r>
                            <a:rPr lang="en-US" sz="2000" b="0" i="1" smtClean="0">
                              <a:solidFill>
                                <a:schemeClr val="tx1"/>
                              </a:solidFill>
                              <a:latin typeface="Cambria Math" panose="02040503050406030204" pitchFamily="18" charset="0"/>
                              <a:ea typeface="Cambria Math" panose="02040503050406030204" pitchFamily="18" charset="0"/>
                            </a:rPr>
                            <m:t>(</m:t>
                          </m:r>
                          <m:r>
                            <a:rPr lang="en-US" sz="2000" b="0" i="1" smtClean="0">
                              <a:solidFill>
                                <a:schemeClr val="tx1"/>
                              </a:solidFill>
                              <a:latin typeface="Cambria Math" panose="02040503050406030204" pitchFamily="18" charset="0"/>
                              <a:ea typeface="Cambria Math" panose="02040503050406030204" pitchFamily="18" charset="0"/>
                            </a:rPr>
                            <m:t>𝜔</m:t>
                          </m:r>
                          <m:r>
                            <a:rPr lang="en-US" sz="2000" b="0" i="1" smtClean="0">
                              <a:solidFill>
                                <a:schemeClr val="tx1"/>
                              </a:solidFill>
                              <a:latin typeface="Cambria Math" panose="02040503050406030204" pitchFamily="18" charset="0"/>
                              <a:ea typeface="Cambria Math" panose="02040503050406030204" pitchFamily="18" charset="0"/>
                            </a:rPr>
                            <m:t>)</m:t>
                          </m:r>
                        </m:num>
                        <m:den>
                          <m:r>
                            <a:rPr lang="en-US" sz="2000" b="0" i="1" smtClean="0">
                              <a:solidFill>
                                <a:schemeClr val="tx1"/>
                              </a:solidFill>
                              <a:latin typeface="Cambria Math" panose="02040503050406030204" pitchFamily="18" charset="0"/>
                            </a:rPr>
                            <m:t>𝐶</m:t>
                          </m:r>
                        </m:den>
                      </m:f>
                      <m:r>
                        <a:rPr lang="en-US" sz="2000" b="0" i="1" smtClean="0">
                          <a:solidFill>
                            <a:schemeClr val="tx1"/>
                          </a:solidFill>
                          <a:latin typeface="Cambria Math" panose="02040503050406030204" pitchFamily="18" charset="0"/>
                        </a:rPr>
                        <m:t>=</m:t>
                      </m:r>
                      <m:f>
                        <m:fPr>
                          <m:ctrlPr>
                            <a:rPr lang="en-US" sz="2000" i="1">
                              <a:solidFill>
                                <a:schemeClr val="tx1"/>
                              </a:solidFill>
                              <a:latin typeface="Cambria Math" charset="0"/>
                            </a:rPr>
                          </m:ctrlPr>
                        </m:fPr>
                        <m:num>
                          <m:sSub>
                            <m:sSubPr>
                              <m:ctrlPr>
                                <a:rPr lang="en-US" sz="2000" i="1">
                                  <a:solidFill>
                                    <a:schemeClr val="tx1"/>
                                  </a:solidFill>
                                  <a:latin typeface="Cambria Math" charset="0"/>
                                </a:rPr>
                              </m:ctrlPr>
                            </m:sSubPr>
                            <m:e>
                              <m:r>
                                <a:rPr lang="en-US" sz="2000" i="1">
                                  <a:solidFill>
                                    <a:schemeClr val="tx1"/>
                                  </a:solidFill>
                                  <a:latin typeface="Cambria Math" panose="02040503050406030204" pitchFamily="18" charset="0"/>
                                </a:rPr>
                                <m:t>𝑍</m:t>
                              </m:r>
                            </m:e>
                            <m:sub>
                              <m:r>
                                <a:rPr lang="en-US" sz="2000" i="1">
                                  <a:solidFill>
                                    <a:schemeClr val="tx1"/>
                                  </a:solidFill>
                                  <a:latin typeface="Cambria Math" panose="02040503050406030204" pitchFamily="18" charset="0"/>
                                </a:rPr>
                                <m:t>0</m:t>
                              </m:r>
                            </m:sub>
                          </m:sSub>
                          <m:r>
                            <a:rPr lang="en-US" sz="2000" i="1">
                              <a:solidFill>
                                <a:schemeClr val="tx1"/>
                              </a:solidFill>
                              <a:latin typeface="Cambria Math" panose="02040503050406030204" pitchFamily="18" charset="0"/>
                              <a:ea typeface="Cambria Math" panose="02040503050406030204" pitchFamily="18" charset="0"/>
                            </a:rPr>
                            <m:t>𝜔</m:t>
                          </m:r>
                        </m:num>
                        <m:den>
                          <m:r>
                            <a:rPr lang="en-US" sz="2000" i="1">
                              <a:solidFill>
                                <a:schemeClr val="tx1"/>
                              </a:solidFill>
                              <a:latin typeface="Cambria Math" panose="02040503050406030204" pitchFamily="18" charset="0"/>
                            </a:rPr>
                            <m:t>2</m:t>
                          </m:r>
                          <m:r>
                            <a:rPr lang="en-US" sz="2000" i="1">
                              <a:solidFill>
                                <a:schemeClr val="tx1"/>
                              </a:solidFill>
                              <a:latin typeface="Cambria Math" panose="02040503050406030204" pitchFamily="18" charset="0"/>
                              <a:ea typeface="Cambria Math" panose="02040503050406030204" pitchFamily="18" charset="0"/>
                            </a:rPr>
                            <m:t>𝜋</m:t>
                          </m:r>
                          <m:sSup>
                            <m:sSupPr>
                              <m:ctrlPr>
                                <a:rPr lang="en-US" sz="2000" i="1">
                                  <a:solidFill>
                                    <a:schemeClr val="tx1"/>
                                  </a:solidFill>
                                  <a:latin typeface="Cambria Math" charset="0"/>
                                  <a:ea typeface="Cambria Math" panose="02040503050406030204" pitchFamily="18" charset="0"/>
                                </a:rPr>
                              </m:ctrlPr>
                            </m:sSupPr>
                            <m:e>
                              <m:r>
                                <a:rPr lang="en-US" sz="2000" i="1">
                                  <a:solidFill>
                                    <a:schemeClr val="tx1"/>
                                  </a:solidFill>
                                  <a:latin typeface="Cambria Math" panose="02040503050406030204" pitchFamily="18" charset="0"/>
                                  <a:ea typeface="Cambria Math" panose="02040503050406030204" pitchFamily="18" charset="0"/>
                                </a:rPr>
                                <m:t>𝑏</m:t>
                              </m:r>
                            </m:e>
                            <m:sup>
                              <m:r>
                                <a:rPr lang="en-US" sz="2000" i="1">
                                  <a:solidFill>
                                    <a:schemeClr val="tx1"/>
                                  </a:solidFill>
                                  <a:latin typeface="Cambria Math" panose="02040503050406030204" pitchFamily="18" charset="0"/>
                                  <a:ea typeface="Cambria Math" panose="02040503050406030204" pitchFamily="18" charset="0"/>
                                </a:rPr>
                                <m:t>3</m:t>
                              </m:r>
                            </m:sup>
                          </m:sSup>
                        </m:den>
                      </m:f>
                      <m:d>
                        <m:dPr>
                          <m:begChr m:val="{"/>
                          <m:endChr m:val="}"/>
                          <m:ctrlPr>
                            <a:rPr lang="en-US" sz="2000" i="1">
                              <a:solidFill>
                                <a:schemeClr val="tx1"/>
                              </a:solidFill>
                              <a:latin typeface="Cambria Math" charset="0"/>
                              <a:ea typeface="Cambria Math" panose="02040503050406030204" pitchFamily="18" charset="0"/>
                            </a:rPr>
                          </m:ctrlPr>
                        </m:dPr>
                        <m:e>
                          <m:d>
                            <m:dPr>
                              <m:begChr m:val="["/>
                              <m:endChr m:val="]"/>
                              <m:ctrlPr>
                                <a:rPr lang="en-US" sz="2000" i="1">
                                  <a:solidFill>
                                    <a:schemeClr val="tx1"/>
                                  </a:solidFill>
                                  <a:latin typeface="Cambria Math" charset="0"/>
                                </a:rPr>
                              </m:ctrlPr>
                            </m:dPr>
                            <m:e>
                              <m:func>
                                <m:funcPr>
                                  <m:ctrlPr>
                                    <a:rPr lang="en-US" sz="2000" i="1">
                                      <a:solidFill>
                                        <a:schemeClr val="tx1"/>
                                      </a:solidFill>
                                      <a:latin typeface="Cambria Math" charset="0"/>
                                    </a:rPr>
                                  </m:ctrlPr>
                                </m:funcPr>
                                <m:fName>
                                  <m:r>
                                    <a:rPr lang="en-US" sz="2000">
                                      <a:solidFill>
                                        <a:schemeClr val="tx1"/>
                                      </a:solidFill>
                                      <a:latin typeface="Cambria Math" panose="02040503050406030204" pitchFamily="18" charset="0"/>
                                    </a:rPr>
                                    <m:t>1−</m:t>
                                  </m:r>
                                  <m:r>
                                    <a:rPr lang="en-US" sz="2000" i="1">
                                      <a:solidFill>
                                        <a:schemeClr val="tx1"/>
                                      </a:solidFill>
                                      <a:latin typeface="Cambria Math" panose="02040503050406030204" pitchFamily="18" charset="0"/>
                                    </a:rPr>
                                    <m:t>𝑖</m:t>
                                  </m:r>
                                  <m:r>
                                    <m:rPr>
                                      <m:sty m:val="p"/>
                                    </m:rPr>
                                    <a:rPr lang="en-US" sz="2000">
                                      <a:solidFill>
                                        <a:schemeClr val="tx1"/>
                                      </a:solidFill>
                                      <a:latin typeface="Cambria Math" panose="02040503050406030204" pitchFamily="18" charset="0"/>
                                    </a:rPr>
                                    <m:t>sgn</m:t>
                                  </m:r>
                                </m:fName>
                                <m:e>
                                  <m:d>
                                    <m:dPr>
                                      <m:ctrlPr>
                                        <a:rPr lang="en-US" sz="2000" i="1">
                                          <a:solidFill>
                                            <a:schemeClr val="tx1"/>
                                          </a:solidFill>
                                          <a:latin typeface="Cambria Math" charset="0"/>
                                        </a:rPr>
                                      </m:ctrlPr>
                                    </m:dPr>
                                    <m:e>
                                      <m:r>
                                        <a:rPr lang="en-US" sz="2000" i="1">
                                          <a:solidFill>
                                            <a:schemeClr val="tx1"/>
                                          </a:solidFill>
                                          <a:latin typeface="Cambria Math" panose="02040503050406030204" pitchFamily="18" charset="0"/>
                                          <a:ea typeface="Cambria Math" panose="02040503050406030204" pitchFamily="18" charset="0"/>
                                        </a:rPr>
                                        <m:t>𝜔</m:t>
                                      </m:r>
                                    </m:e>
                                  </m:d>
                                </m:e>
                              </m:func>
                            </m:e>
                          </m:d>
                          <m:sSub>
                            <m:sSubPr>
                              <m:ctrlPr>
                                <a:rPr lang="en-US" sz="2000" i="1">
                                  <a:solidFill>
                                    <a:schemeClr val="tx1"/>
                                  </a:solidFill>
                                  <a:latin typeface="Cambria Math" charset="0"/>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𝛿</m:t>
                              </m:r>
                            </m:e>
                            <m:sub>
                              <m:r>
                                <a:rPr lang="en-US" sz="2000" i="1">
                                  <a:solidFill>
                                    <a:schemeClr val="tx1"/>
                                  </a:solidFill>
                                  <a:latin typeface="Cambria Math" panose="02040503050406030204" pitchFamily="18" charset="0"/>
                                  <a:ea typeface="Cambria Math" panose="02040503050406030204" pitchFamily="18" charset="0"/>
                                </a:rPr>
                                <m:t>2</m:t>
                              </m:r>
                            </m:sub>
                          </m:sSub>
                          <m:r>
                            <a:rPr lang="en-US" sz="2000" i="1">
                              <a:solidFill>
                                <a:schemeClr val="tx1"/>
                              </a:solidFill>
                              <a:latin typeface="Cambria Math" panose="02040503050406030204" pitchFamily="18" charset="0"/>
                              <a:ea typeface="Cambria Math" panose="02040503050406030204" pitchFamily="18" charset="0"/>
                            </a:rPr>
                            <m:t>−2</m:t>
                          </m:r>
                          <m:r>
                            <a:rPr lang="en-US" sz="2000" i="1">
                              <a:solidFill>
                                <a:schemeClr val="tx1"/>
                              </a:solidFill>
                              <a:latin typeface="Cambria Math" panose="02040503050406030204" pitchFamily="18" charset="0"/>
                              <a:ea typeface="Cambria Math" panose="02040503050406030204" pitchFamily="18" charset="0"/>
                            </a:rPr>
                            <m:t>𝑖</m:t>
                          </m:r>
                          <m:r>
                            <m:rPr>
                              <m:sty m:val="p"/>
                            </m:rPr>
                            <a:rPr lang="el-GR" sz="2000" i="1" smtClean="0">
                              <a:solidFill>
                                <a:schemeClr val="accent1"/>
                              </a:solidFill>
                              <a:latin typeface="Cambria Math" panose="02040503050406030204" pitchFamily="18" charset="0"/>
                              <a:ea typeface="Cambria Math" panose="02040503050406030204" pitchFamily="18" charset="0"/>
                            </a:rPr>
                            <m:t>Δ</m:t>
                          </m:r>
                          <m:func>
                            <m:funcPr>
                              <m:ctrlPr>
                                <a:rPr lang="en-US" sz="2000" i="1">
                                  <a:solidFill>
                                    <a:schemeClr val="tx1"/>
                                  </a:solidFill>
                                  <a:latin typeface="Cambria Math" charset="0"/>
                                  <a:ea typeface="Cambria Math" panose="02040503050406030204" pitchFamily="18" charset="0"/>
                                </a:rPr>
                              </m:ctrlPr>
                            </m:funcPr>
                            <m:fName>
                              <m:r>
                                <m:rPr>
                                  <m:sty m:val="p"/>
                                </m:rPr>
                                <a:rPr lang="en-US" sz="2000">
                                  <a:solidFill>
                                    <a:schemeClr val="tx1"/>
                                  </a:solidFill>
                                  <a:latin typeface="Cambria Math" panose="02040503050406030204" pitchFamily="18" charset="0"/>
                                  <a:ea typeface="Cambria Math" panose="02040503050406030204" pitchFamily="18" charset="0"/>
                                </a:rPr>
                                <m:t>sgn</m:t>
                              </m:r>
                            </m:fName>
                            <m:e>
                              <m:d>
                                <m:dPr>
                                  <m:ctrlPr>
                                    <a:rPr lang="en-US" sz="2000" i="1">
                                      <a:solidFill>
                                        <a:schemeClr val="tx1"/>
                                      </a:solidFill>
                                      <a:latin typeface="Cambria Math" charset="0"/>
                                    </a:rPr>
                                  </m:ctrlPr>
                                </m:dPr>
                                <m:e>
                                  <m:r>
                                    <a:rPr lang="en-US" sz="2000" i="1">
                                      <a:solidFill>
                                        <a:schemeClr val="tx1"/>
                                      </a:solidFill>
                                      <a:latin typeface="Cambria Math" panose="02040503050406030204" pitchFamily="18" charset="0"/>
                                      <a:ea typeface="Cambria Math" panose="02040503050406030204" pitchFamily="18" charset="0"/>
                                    </a:rPr>
                                    <m:t>𝜔</m:t>
                                  </m:r>
                                </m:e>
                              </m:d>
                            </m:e>
                          </m:func>
                        </m:e>
                      </m:d>
                    </m:oMath>
                  </m:oMathPara>
                </a14:m>
                <a:endParaRPr lang="en-US" sz="2000" dirty="0"/>
              </a:p>
            </p:txBody>
          </p:sp>
        </mc:Choice>
        <mc:Fallback xmlns="">
          <p:sp>
            <p:nvSpPr>
              <p:cNvPr id="9" name="TextBox 8">
                <a:extLst>
                  <a:ext uri="{FF2B5EF4-FFF2-40B4-BE49-F238E27FC236}">
                    <a16:creationId xmlns="" xmlns:a16="http://schemas.microsoft.com/office/drawing/2014/main" xmlns:a14="http://schemas.microsoft.com/office/drawing/2010/main" id="{553C4B61-C2F8-EC42-966F-C894CE2E1DA3}"/>
                  </a:ext>
                </a:extLst>
              </p:cNvPr>
              <p:cNvSpPr txBox="1">
                <a:spLocks noRot="1" noChangeAspect="1" noMove="1" noResize="1" noEditPoints="1" noAdjustHandles="1" noChangeArrowheads="1" noChangeShapeType="1" noTextEdit="1"/>
              </p:cNvSpPr>
              <p:nvPr/>
            </p:nvSpPr>
            <p:spPr>
              <a:xfrm>
                <a:off x="3887154" y="2626340"/>
                <a:ext cx="5145063" cy="586251"/>
              </a:xfrm>
              <a:prstGeom prst="rect">
                <a:avLst/>
              </a:prstGeom>
              <a:blipFill rotWithShape="0">
                <a:blip r:embed="rId3"/>
                <a:stretch>
                  <a:fillRect/>
                </a:stretch>
              </a:blipFill>
            </p:spPr>
            <p:txBody>
              <a:bodyPr/>
              <a:lstStyle/>
              <a:p>
                <a:r>
                  <a:rPr lang="en-US">
                    <a:noFill/>
                  </a:rPr>
                  <a:t> </a:t>
                </a:r>
              </a:p>
            </p:txBody>
          </p:sp>
        </mc:Fallback>
      </mc:AlternateContent>
      <p:sp>
        <p:nvSpPr>
          <p:cNvPr id="10" name="Rectangle 9">
            <a:extLst>
              <a:ext uri="{FF2B5EF4-FFF2-40B4-BE49-F238E27FC236}">
                <a16:creationId xmlns="" xmlns:a16="http://schemas.microsoft.com/office/drawing/2014/main" id="{CBB6A676-1824-EF43-A702-262E991322EF}"/>
              </a:ext>
            </a:extLst>
          </p:cNvPr>
          <p:cNvSpPr/>
          <p:nvPr/>
        </p:nvSpPr>
        <p:spPr>
          <a:xfrm>
            <a:off x="2927427" y="3467967"/>
            <a:ext cx="5840867" cy="1015663"/>
          </a:xfrm>
          <a:prstGeom prst="rect">
            <a:avLst/>
          </a:prstGeom>
          <a:noFill/>
        </p:spPr>
        <p:txBody>
          <a:bodyPr wrap="square">
            <a:spAutoFit/>
          </a:bodyPr>
          <a:lstStyle/>
          <a:p>
            <a:pPr algn="ctr"/>
            <a:r>
              <a:rPr lang="en-US" sz="2000" u="sng" dirty="0">
                <a:solidFill>
                  <a:schemeClr val="accent2"/>
                </a:solidFill>
                <a:latin typeface="+mj-lt"/>
              </a:rPr>
              <a:t>For FCC-</a:t>
            </a:r>
            <a:r>
              <a:rPr lang="en-US" sz="2000" u="sng" dirty="0" err="1">
                <a:solidFill>
                  <a:schemeClr val="accent2"/>
                </a:solidFill>
                <a:latin typeface="+mj-lt"/>
              </a:rPr>
              <a:t>ee</a:t>
            </a:r>
            <a:r>
              <a:rPr lang="en-US" sz="2000" u="sng" dirty="0">
                <a:solidFill>
                  <a:schemeClr val="accent2"/>
                </a:solidFill>
                <a:latin typeface="+mj-lt"/>
              </a:rPr>
              <a:t> at low energy, the RW impedance contribution can be reduced by decreasing the thickness of the coating</a:t>
            </a:r>
            <a:endParaRPr lang="en-US" sz="2000" u="sng" baseline="30000" dirty="0">
              <a:solidFill>
                <a:schemeClr val="accent2"/>
              </a:solidFill>
              <a:latin typeface="+mj-lt"/>
            </a:endParaRPr>
          </a:p>
        </p:txBody>
      </p:sp>
      <p:grpSp>
        <p:nvGrpSpPr>
          <p:cNvPr id="11" name="Group 10">
            <a:extLst>
              <a:ext uri="{FF2B5EF4-FFF2-40B4-BE49-F238E27FC236}">
                <a16:creationId xmlns="" xmlns:a16="http://schemas.microsoft.com/office/drawing/2014/main" id="{C292B292-BAC7-6643-9C43-8049A6BE4198}"/>
              </a:ext>
            </a:extLst>
          </p:cNvPr>
          <p:cNvGrpSpPr/>
          <p:nvPr/>
        </p:nvGrpSpPr>
        <p:grpSpPr>
          <a:xfrm>
            <a:off x="3135296" y="4522362"/>
            <a:ext cx="5464890" cy="1281347"/>
            <a:chOff x="3383435" y="5562912"/>
            <a:chExt cx="5464890" cy="1281347"/>
          </a:xfrm>
        </p:grpSpPr>
        <mc:AlternateContent xmlns:mc="http://schemas.openxmlformats.org/markup-compatibility/2006" xmlns:a14="http://schemas.microsoft.com/office/drawing/2010/main">
          <mc:Choice Requires="a14">
            <p:sp>
              <p:nvSpPr>
                <p:cNvPr id="12" name="Rectangle 11">
                  <a:extLst>
                    <a:ext uri="{FF2B5EF4-FFF2-40B4-BE49-F238E27FC236}">
                      <a16:creationId xmlns="" xmlns:a16="http://schemas.microsoft.com/office/drawing/2014/main" id="{8A2FBCF5-4E05-ED48-B37C-70E939A34571}"/>
                    </a:ext>
                  </a:extLst>
                </p:cNvPr>
                <p:cNvSpPr/>
                <p:nvPr/>
              </p:nvSpPr>
              <p:spPr>
                <a:xfrm>
                  <a:off x="3383435" y="6136373"/>
                  <a:ext cx="5464890" cy="707886"/>
                </a:xfrm>
                <a:prstGeom prst="rect">
                  <a:avLst/>
                </a:prstGeom>
              </p:spPr>
              <p:txBody>
                <a:bodyPr wrap="square">
                  <a:spAutoFit/>
                </a:bodyPr>
                <a:lstStyle/>
                <a:p>
                  <a:pPr algn="ctr"/>
                  <a:r>
                    <a:rPr lang="en-US" sz="2000" b="1" dirty="0">
                      <a:solidFill>
                        <a:schemeClr val="tx1"/>
                      </a:solidFill>
                      <a:latin typeface="+mj-lt"/>
                      <a:ea typeface="Bookman Old Style" charset="0"/>
                      <a:cs typeface="Bookman Old Style" charset="0"/>
                    </a:rPr>
                    <a:t>NEG thin films with 1</a:t>
                  </a:r>
                  <a14:m>
                    <m:oMath xmlns:m="http://schemas.openxmlformats.org/officeDocument/2006/math">
                      <m:r>
                        <a:rPr lang="en-US" sz="2000" b="1" i="1" smtClean="0">
                          <a:solidFill>
                            <a:schemeClr val="tx1"/>
                          </a:solidFill>
                          <a:latin typeface="Cambria Math" charset="0"/>
                          <a:ea typeface="Cambria Math" panose="02040503050406030204" pitchFamily="18" charset="0"/>
                          <a:cs typeface="Bookman Old Style" charset="0"/>
                        </a:rPr>
                        <m:t>𝝁</m:t>
                      </m:r>
                      <m:r>
                        <a:rPr lang="en-US" sz="2000" b="1" i="1" smtClean="0">
                          <a:solidFill>
                            <a:schemeClr val="tx1"/>
                          </a:solidFill>
                          <a:latin typeface="Cambria Math" charset="0"/>
                          <a:ea typeface="Cambria Math" panose="02040503050406030204" pitchFamily="18" charset="0"/>
                          <a:cs typeface="Bookman Old Style" charset="0"/>
                        </a:rPr>
                        <m:t>𝒎</m:t>
                      </m:r>
                    </m:oMath>
                  </a14:m>
                  <a:r>
                    <a:rPr lang="en-US" sz="2000" b="1" dirty="0">
                      <a:solidFill>
                        <a:schemeClr val="tx1"/>
                      </a:solidFill>
                      <a:latin typeface="+mj-lt"/>
                      <a:ea typeface="Bookman Old Style" charset="0"/>
                      <a:cs typeface="Bookman Old Style" charset="0"/>
                    </a:rPr>
                    <a:t>, 200nm, 100nm, 50nm thicknesses</a:t>
                  </a:r>
                </a:p>
              </p:txBody>
            </p:sp>
          </mc:Choice>
          <mc:Fallback xmlns="">
            <p:sp>
              <p:nvSpPr>
                <p:cNvPr id="12" name="Rectangle 11">
                  <a:extLst>
                    <a:ext uri="{FF2B5EF4-FFF2-40B4-BE49-F238E27FC236}">
                      <a16:creationId xmlns="" xmlns:a16="http://schemas.microsoft.com/office/drawing/2014/main" xmlns:a14="http://schemas.microsoft.com/office/drawing/2010/main" id="{8A2FBCF5-4E05-ED48-B37C-70E939A34571}"/>
                    </a:ext>
                  </a:extLst>
                </p:cNvPr>
                <p:cNvSpPr>
                  <a:spLocks noRot="1" noChangeAspect="1" noMove="1" noResize="1" noEditPoints="1" noAdjustHandles="1" noChangeArrowheads="1" noChangeShapeType="1" noTextEdit="1"/>
                </p:cNvSpPr>
                <p:nvPr/>
              </p:nvSpPr>
              <p:spPr>
                <a:xfrm>
                  <a:off x="3383435" y="6136373"/>
                  <a:ext cx="5464890" cy="707886"/>
                </a:xfrm>
                <a:prstGeom prst="rect">
                  <a:avLst/>
                </a:prstGeom>
                <a:blipFill rotWithShape="0">
                  <a:blip r:embed="rId4"/>
                  <a:stretch>
                    <a:fillRect t="-5172" b="-14655"/>
                  </a:stretch>
                </a:blipFill>
              </p:spPr>
              <p:txBody>
                <a:bodyPr/>
                <a:lstStyle/>
                <a:p>
                  <a:r>
                    <a:rPr lang="en-US">
                      <a:noFill/>
                    </a:rPr>
                    <a:t> </a:t>
                  </a:r>
                </a:p>
              </p:txBody>
            </p:sp>
          </mc:Fallback>
        </mc:AlternateContent>
        <p:sp>
          <p:nvSpPr>
            <p:cNvPr id="13" name="Down Arrow 12">
              <a:extLst>
                <a:ext uri="{FF2B5EF4-FFF2-40B4-BE49-F238E27FC236}">
                  <a16:creationId xmlns="" xmlns:a16="http://schemas.microsoft.com/office/drawing/2014/main" id="{F2403860-D249-274C-8D6C-7560B6B17F9B}"/>
                </a:ext>
              </a:extLst>
            </p:cNvPr>
            <p:cNvSpPr/>
            <p:nvPr/>
          </p:nvSpPr>
          <p:spPr>
            <a:xfrm>
              <a:off x="5921805" y="5562912"/>
              <a:ext cx="348388" cy="327700"/>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1023">
            <a:extLst>
              <a:ext uri="{FF2B5EF4-FFF2-40B4-BE49-F238E27FC236}">
                <a16:creationId xmlns="" xmlns:a16="http://schemas.microsoft.com/office/drawing/2014/main" id="{D9E77E35-88CF-7040-91FD-1FB77BB39205}"/>
              </a:ext>
            </a:extLst>
          </p:cNvPr>
          <p:cNvSpPr txBox="1"/>
          <p:nvPr/>
        </p:nvSpPr>
        <p:spPr>
          <a:xfrm rot="16200000">
            <a:off x="-2608067" y="3376986"/>
            <a:ext cx="5497263" cy="261610"/>
          </a:xfrm>
          <a:prstGeom prst="rect">
            <a:avLst/>
          </a:prstGeom>
          <a:solidFill>
            <a:schemeClr val="bg1">
              <a:lumMod val="95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dirty="0">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E. Belli – ‘Coupling impedance and single beam collective effects for FCC-</a:t>
            </a:r>
            <a:r>
              <a:rPr lang="en-US" sz="1100" dirty="0" err="1">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ee</a:t>
            </a:r>
            <a:r>
              <a:rPr lang="en-US" sz="1100" dirty="0">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a:t>
            </a:r>
          </a:p>
        </p:txBody>
      </p:sp>
    </p:spTree>
    <p:extLst>
      <p:ext uri="{BB962C8B-B14F-4D97-AF65-F5344CB8AC3E}">
        <p14:creationId xmlns:p14="http://schemas.microsoft.com/office/powerpoint/2010/main" val="330839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28F11F6-7B01-614D-B590-8529B167DA13}"/>
              </a:ext>
            </a:extLst>
          </p:cNvPr>
          <p:cNvPicPr>
            <a:picLocks noChangeAspect="1"/>
          </p:cNvPicPr>
          <p:nvPr/>
        </p:nvPicPr>
        <p:blipFill>
          <a:blip r:embed="rId2"/>
          <a:stretch>
            <a:fillRect/>
          </a:stretch>
        </p:blipFill>
        <p:spPr>
          <a:xfrm>
            <a:off x="356468" y="958359"/>
            <a:ext cx="5713042" cy="3060000"/>
          </a:xfrm>
          <a:prstGeom prst="rect">
            <a:avLst/>
          </a:prstGeom>
        </p:spPr>
      </p:pic>
      <mc:AlternateContent xmlns:mc="http://schemas.openxmlformats.org/markup-compatibility/2006" xmlns:a14="http://schemas.microsoft.com/office/drawing/2010/main">
        <mc:Choice Requires="a14">
          <p:sp>
            <p:nvSpPr>
              <p:cNvPr id="5" name="Rectangle 4">
                <a:extLst>
                  <a:ext uri="{FF2B5EF4-FFF2-40B4-BE49-F238E27FC236}">
                    <a16:creationId xmlns="" xmlns:a16="http://schemas.microsoft.com/office/drawing/2014/main" id="{97FDBE21-A122-7040-A8EC-6669549543A1}"/>
                  </a:ext>
                </a:extLst>
              </p:cNvPr>
              <p:cNvSpPr/>
              <p:nvPr/>
            </p:nvSpPr>
            <p:spPr>
              <a:xfrm>
                <a:off x="595719" y="4226397"/>
                <a:ext cx="11596281" cy="1477328"/>
              </a:xfrm>
              <a:prstGeom prst="rect">
                <a:avLst/>
              </a:prstGeom>
              <a:noFill/>
            </p:spPr>
            <p:txBody>
              <a:bodyPr wrap="square">
                <a:spAutoFit/>
              </a:bodyPr>
              <a:lstStyle/>
              <a:p>
                <a:pPr marL="285750" indent="-285750" algn="just">
                  <a:buFont typeface="Wingdings" pitchFamily="2" charset="2"/>
                  <a:buChar char="Ø"/>
                </a:pPr>
                <a14:m>
                  <m:oMath xmlns:m="http://schemas.openxmlformats.org/officeDocument/2006/math">
                    <m:r>
                      <a:rPr lang="en-US" i="1" smtClean="0">
                        <a:solidFill>
                          <a:schemeClr val="tx1"/>
                        </a:solidFill>
                        <a:latin typeface="Cambria Math" charset="0"/>
                      </a:rPr>
                      <m:t>1</m:t>
                    </m:r>
                    <m:r>
                      <a:rPr lang="en-US" i="1">
                        <a:solidFill>
                          <a:schemeClr val="tx1"/>
                        </a:solidFill>
                        <a:latin typeface="Cambria Math" charset="0"/>
                        <a:ea typeface="Cambria Math" panose="02040503050406030204" pitchFamily="18" charset="0"/>
                      </a:rPr>
                      <m:t>𝜇</m:t>
                    </m:r>
                    <m:r>
                      <a:rPr lang="en-US" i="1">
                        <a:solidFill>
                          <a:schemeClr val="tx1"/>
                        </a:solidFill>
                        <a:latin typeface="Cambria Math" charset="0"/>
                        <a:ea typeface="Cambria Math" panose="02040503050406030204" pitchFamily="18" charset="0"/>
                      </a:rPr>
                      <m:t>𝑚</m:t>
                    </m:r>
                  </m:oMath>
                </a14:m>
                <a:r>
                  <a:rPr lang="en-US" b="1" dirty="0">
                    <a:solidFill>
                      <a:schemeClr val="tx1"/>
                    </a:solidFill>
                    <a:latin typeface="+mj-lt"/>
                  </a:rPr>
                  <a:t> </a:t>
                </a:r>
                <a:r>
                  <a:rPr lang="en-US" dirty="0">
                    <a:solidFill>
                      <a:schemeClr val="tx1"/>
                    </a:solidFill>
                    <a:latin typeface="+mj-lt"/>
                  </a:rPr>
                  <a:t>thickness makes the bunch unstable </a:t>
                </a:r>
              </a:p>
              <a:p>
                <a:pPr marL="285750" indent="-285750" algn="just">
                  <a:buFont typeface="Wingdings" pitchFamily="2" charset="2"/>
                  <a:buChar char="Ø"/>
                </a:pPr>
                <a:r>
                  <a:rPr lang="en-US" dirty="0">
                    <a:solidFill>
                      <a:schemeClr val="tx1"/>
                    </a:solidFill>
                    <a:latin typeface="+mj-lt"/>
                  </a:rPr>
                  <a:t>Thinner films allow to increase the MI threshold</a:t>
                </a:r>
              </a:p>
              <a:p>
                <a:pPr marL="285750" indent="-285750" algn="just">
                  <a:buFont typeface="Wingdings" pitchFamily="2" charset="2"/>
                  <a:buChar char="Ø"/>
                </a:pPr>
                <a:r>
                  <a:rPr lang="en-US" dirty="0">
                    <a:solidFill>
                      <a:schemeClr val="tx1"/>
                    </a:solidFill>
                    <a:latin typeface="+mj-lt"/>
                  </a:rPr>
                  <a:t>For 100 nm film</a:t>
                </a:r>
              </a:p>
              <a:p>
                <a:pPr marL="742950" lvl="1" indent="-285750" algn="just">
                  <a:buFont typeface="Wingdings" pitchFamily="2" charset="2"/>
                  <a:buChar char="v"/>
                </a:pPr>
                <a:r>
                  <a:rPr lang="en-US" dirty="0">
                    <a:solidFill>
                      <a:schemeClr val="tx1"/>
                    </a:solidFill>
                    <a:latin typeface="+mj-lt"/>
                  </a:rPr>
                  <a:t>MI threshold increased by a factor </a:t>
                </a:r>
                <a:r>
                  <a:rPr lang="en-US" dirty="0" smtClean="0">
                    <a:solidFill>
                      <a:schemeClr val="tx1"/>
                    </a:solidFill>
                    <a:latin typeface="+mj-lt"/>
                  </a:rPr>
                  <a:t>7 </a:t>
                </a:r>
                <a:r>
                  <a:rPr lang="en-US" dirty="0" err="1" smtClean="0">
                    <a:solidFill>
                      <a:schemeClr val="tx1"/>
                    </a:solidFill>
                    <a:latin typeface="+mj-lt"/>
                  </a:rPr>
                  <a:t>w.r.t</a:t>
                </a:r>
                <a:r>
                  <a:rPr lang="en-US" dirty="0" smtClean="0">
                    <a:solidFill>
                      <a:schemeClr val="tx1"/>
                    </a:solidFill>
                    <a:latin typeface="+mj-lt"/>
                  </a:rPr>
                  <a:t>. 1000 </a:t>
                </a:r>
                <a:r>
                  <a:rPr lang="en-US" dirty="0">
                    <a:solidFill>
                      <a:schemeClr val="tx1"/>
                    </a:solidFill>
                    <a:latin typeface="+mj-lt"/>
                  </a:rPr>
                  <a:t>nm film and </a:t>
                </a:r>
                <a14:m>
                  <m:oMath xmlns:m="http://schemas.openxmlformats.org/officeDocument/2006/math">
                    <m:r>
                      <a:rPr lang="en-US" i="1">
                        <a:solidFill>
                          <a:schemeClr val="tx1"/>
                        </a:solidFill>
                        <a:latin typeface="Cambria Math" charset="0"/>
                        <a:ea typeface="Cambria Math" panose="02040503050406030204" pitchFamily="18" charset="0"/>
                      </a:rPr>
                      <m:t>≈</m:t>
                    </m:r>
                  </m:oMath>
                </a14:m>
                <a:r>
                  <a:rPr lang="en-US" dirty="0">
                    <a:solidFill>
                      <a:schemeClr val="tx1"/>
                    </a:solidFill>
                    <a:latin typeface="+mj-lt"/>
                  </a:rPr>
                  <a:t> 2x higher than nominal bunch population</a:t>
                </a:r>
              </a:p>
              <a:p>
                <a:pPr marL="742950" lvl="1" indent="-285750" algn="just">
                  <a:buFont typeface="Wingdings" pitchFamily="2" charset="2"/>
                  <a:buChar char="v"/>
                </a:pPr>
                <a:r>
                  <a:rPr lang="en-US" dirty="0">
                    <a:solidFill>
                      <a:schemeClr val="tx1"/>
                    </a:solidFill>
                    <a:latin typeface="+mj-lt"/>
                  </a:rPr>
                  <a:t>Bunch length </a:t>
                </a:r>
                <a14:m>
                  <m:oMath xmlns:m="http://schemas.openxmlformats.org/officeDocument/2006/math">
                    <m:r>
                      <a:rPr lang="en-US" i="1">
                        <a:solidFill>
                          <a:schemeClr val="tx1"/>
                        </a:solidFill>
                        <a:latin typeface="Cambria Math" charset="0"/>
                        <a:ea typeface="Cambria Math" panose="02040503050406030204" pitchFamily="18" charset="0"/>
                      </a:rPr>
                      <m:t>≈</m:t>
                    </m:r>
                  </m:oMath>
                </a14:m>
                <a:r>
                  <a:rPr lang="en-US" dirty="0">
                    <a:solidFill>
                      <a:schemeClr val="tx1"/>
                    </a:solidFill>
                    <a:latin typeface="+mj-lt"/>
                  </a:rPr>
                  <a:t> 40% larger than nominal value</a:t>
                </a:r>
              </a:p>
            </p:txBody>
          </p:sp>
        </mc:Choice>
        <mc:Fallback xmlns="">
          <p:sp>
            <p:nvSpPr>
              <p:cNvPr id="5" name="Rectangle 4">
                <a:extLst>
                  <a:ext uri="{FF2B5EF4-FFF2-40B4-BE49-F238E27FC236}">
                    <a16:creationId xmlns="" xmlns:a16="http://schemas.microsoft.com/office/drawing/2014/main" xmlns:a14="http://schemas.microsoft.com/office/drawing/2010/main" id="{97FDBE21-A122-7040-A8EC-6669549543A1}"/>
                  </a:ext>
                </a:extLst>
              </p:cNvPr>
              <p:cNvSpPr>
                <a:spLocks noRot="1" noChangeAspect="1" noMove="1" noResize="1" noEditPoints="1" noAdjustHandles="1" noChangeArrowheads="1" noChangeShapeType="1" noTextEdit="1"/>
              </p:cNvSpPr>
              <p:nvPr/>
            </p:nvSpPr>
            <p:spPr>
              <a:xfrm>
                <a:off x="595719" y="4226397"/>
                <a:ext cx="11596281" cy="1477328"/>
              </a:xfrm>
              <a:prstGeom prst="rect">
                <a:avLst/>
              </a:prstGeom>
              <a:blipFill rotWithShape="0">
                <a:blip r:embed="rId3"/>
                <a:stretch>
                  <a:fillRect l="-368" t="-2058" b="-5350"/>
                </a:stretch>
              </a:blipFill>
            </p:spPr>
            <p:txBody>
              <a:bodyPr/>
              <a:lstStyle/>
              <a:p>
                <a:r>
                  <a:rPr lang="en-US">
                    <a:noFill/>
                  </a:rPr>
                  <a:t> </a:t>
                </a:r>
              </a:p>
            </p:txBody>
          </p:sp>
        </mc:Fallback>
      </mc:AlternateContent>
      <p:pic>
        <p:nvPicPr>
          <p:cNvPr id="6" name="Picture 5">
            <a:extLst>
              <a:ext uri="{FF2B5EF4-FFF2-40B4-BE49-F238E27FC236}">
                <a16:creationId xmlns="" xmlns:a16="http://schemas.microsoft.com/office/drawing/2014/main" id="{3D29BD45-D319-C44B-99B0-95BF041E8CDB}"/>
              </a:ext>
            </a:extLst>
          </p:cNvPr>
          <p:cNvPicPr>
            <a:picLocks noChangeAspect="1"/>
          </p:cNvPicPr>
          <p:nvPr/>
        </p:nvPicPr>
        <p:blipFill>
          <a:blip r:embed="rId4"/>
          <a:stretch>
            <a:fillRect/>
          </a:stretch>
        </p:blipFill>
        <p:spPr>
          <a:xfrm>
            <a:off x="6069510" y="958359"/>
            <a:ext cx="5793281" cy="3060000"/>
          </a:xfrm>
          <a:prstGeom prst="rect">
            <a:avLst/>
          </a:prstGeom>
        </p:spPr>
      </p:pic>
      <p:sp>
        <p:nvSpPr>
          <p:cNvPr id="7" name="TextBox 1023">
            <a:extLst>
              <a:ext uri="{FF2B5EF4-FFF2-40B4-BE49-F238E27FC236}">
                <a16:creationId xmlns="" xmlns:a16="http://schemas.microsoft.com/office/drawing/2014/main" id="{D9E77E35-88CF-7040-91FD-1FB77BB39205}"/>
              </a:ext>
            </a:extLst>
          </p:cNvPr>
          <p:cNvSpPr txBox="1"/>
          <p:nvPr/>
        </p:nvSpPr>
        <p:spPr>
          <a:xfrm rot="16200000">
            <a:off x="-2608067" y="3376986"/>
            <a:ext cx="5497263" cy="261610"/>
          </a:xfrm>
          <a:prstGeom prst="rect">
            <a:avLst/>
          </a:prstGeom>
          <a:solidFill>
            <a:schemeClr val="bg1">
              <a:lumMod val="95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dirty="0">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E. Belli – ‘Coupling impedance and single beam collective effects for FCC-</a:t>
            </a:r>
            <a:r>
              <a:rPr lang="en-US" sz="1100" dirty="0" err="1">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ee</a:t>
            </a:r>
            <a:r>
              <a:rPr lang="en-US" sz="1100" dirty="0">
                <a:solidFill>
                  <a:schemeClr val="tx2">
                    <a:lumMod val="75000"/>
                  </a:schemeClr>
                </a:solidFill>
                <a:effectLst>
                  <a:outerShdw blurRad="38100" dist="38100" dir="2700000" algn="tl">
                    <a:srgbClr val="000000">
                      <a:alpha val="43137"/>
                    </a:srgbClr>
                  </a:outerShdw>
                </a:effectLst>
                <a:latin typeface="Bookman Old Style" charset="0"/>
                <a:ea typeface="Bookman Old Style" charset="0"/>
                <a:cs typeface="Bookman Old Style" charset="0"/>
              </a:rPr>
              <a:t>’</a:t>
            </a:r>
          </a:p>
        </p:txBody>
      </p:sp>
    </p:spTree>
    <p:extLst>
      <p:ext uri="{BB962C8B-B14F-4D97-AF65-F5344CB8AC3E}">
        <p14:creationId xmlns:p14="http://schemas.microsoft.com/office/powerpoint/2010/main" val="483633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a16="http://schemas.microsoft.com/office/drawing/2014/main" xmlns="" id="{951B0C5D-3EF6-AE45-9C07-19B1E97D1402}"/>
              </a:ext>
            </a:extLst>
          </p:cNvPr>
          <p:cNvSpPr>
            <a:spLocks noGrp="1"/>
          </p:cNvSpPr>
          <p:nvPr>
            <p:ph type="title"/>
          </p:nvPr>
        </p:nvSpPr>
        <p:spPr>
          <a:xfrm>
            <a:off x="1953048" y="494538"/>
            <a:ext cx="8792278" cy="1670980"/>
          </a:xfrm>
        </p:spPr>
        <p:txBody>
          <a:bodyPr>
            <a:normAutofit/>
          </a:bodyPr>
          <a:lstStyle/>
          <a:p>
            <a:pPr algn="r"/>
            <a:r>
              <a:rPr lang="en-GB" dirty="0" smtClean="0"/>
              <a:t>Conclusions of the </a:t>
            </a:r>
            <a:r>
              <a:rPr lang="en-GB" dirty="0" err="1" smtClean="0"/>
              <a:t>neg</a:t>
            </a:r>
            <a:r>
              <a:rPr lang="en-GB" dirty="0" smtClean="0"/>
              <a:t> study</a:t>
            </a:r>
            <a:endParaRPr lang="en-GB" dirty="0"/>
          </a:p>
        </p:txBody>
      </p:sp>
      <p:sp>
        <p:nvSpPr>
          <p:cNvPr id="15" name="Rettangolo 14">
            <a:extLst>
              <a:ext uri="{FF2B5EF4-FFF2-40B4-BE49-F238E27FC236}">
                <a16:creationId xmlns:a16="http://schemas.microsoft.com/office/drawing/2014/main" xmlns="" id="{96FFF4AF-2E55-8940-97BA-F27520745692}"/>
              </a:ext>
            </a:extLst>
          </p:cNvPr>
          <p:cNvSpPr/>
          <p:nvPr/>
        </p:nvSpPr>
        <p:spPr>
          <a:xfrm>
            <a:off x="1245476" y="1987718"/>
            <a:ext cx="9695793" cy="3785652"/>
          </a:xfrm>
          <a:prstGeom prst="rect">
            <a:avLst/>
          </a:prstGeom>
        </p:spPr>
        <p:txBody>
          <a:bodyPr wrap="square">
            <a:spAutoFit/>
          </a:bodyPr>
          <a:lstStyle/>
          <a:p>
            <a:pPr marL="342900" indent="-342900" algn="just">
              <a:buFont typeface="Arial" panose="020B0604020202020204" pitchFamily="34" charset="0"/>
              <a:buChar char="•"/>
            </a:pPr>
            <a:r>
              <a:rPr lang="en-GB" sz="2400" dirty="0">
                <a:latin typeface="+mj-lt"/>
              </a:rPr>
              <a:t>The lower is the thickness of the coating, the lower is its contribution to the (imaginary) longitudinal impedance with respect to pure copper. </a:t>
            </a:r>
          </a:p>
          <a:p>
            <a:pPr marL="342900" indent="-342900" algn="just">
              <a:buFont typeface="Arial" panose="020B0604020202020204" pitchFamily="34" charset="0"/>
              <a:buChar char="•"/>
            </a:pPr>
            <a:endParaRPr lang="en-GB" sz="2400" dirty="0">
              <a:latin typeface="+mj-lt"/>
            </a:endParaRPr>
          </a:p>
          <a:p>
            <a:pPr marL="342900" indent="-342900" algn="just">
              <a:buFont typeface="Arial" panose="020B0604020202020204" pitchFamily="34" charset="0"/>
              <a:buChar char="•"/>
            </a:pPr>
            <a:r>
              <a:rPr lang="en-GB" sz="2400" dirty="0">
                <a:latin typeface="+mj-lt"/>
              </a:rPr>
              <a:t>Since a coating is needed, some measurements were performed at CERN to characterize NEG thin films, with the purpose of finding the minimum effective thickness satisfying vacuum and electron cloud requirements.</a:t>
            </a:r>
          </a:p>
          <a:p>
            <a:pPr marL="342900" indent="-342900" algn="just">
              <a:buFont typeface="Arial" panose="020B0604020202020204" pitchFamily="34" charset="0"/>
              <a:buChar char="•"/>
            </a:pPr>
            <a:endParaRPr lang="en-GB" sz="2400" dirty="0">
              <a:latin typeface="+mj-lt"/>
            </a:endParaRPr>
          </a:p>
          <a:p>
            <a:pPr marL="342900" indent="-342900" algn="just">
              <a:buFont typeface="Arial" panose="020B0604020202020204" pitchFamily="34" charset="0"/>
              <a:buChar char="•"/>
            </a:pPr>
            <a:r>
              <a:rPr lang="en-GB" sz="2400" dirty="0">
                <a:latin typeface="+mj-lt"/>
              </a:rPr>
              <a:t>A NEG film thickness between 100 and 200 nm, is a good candidate for coating thickness. For the beam collective effects we use, as reference, 100 nm.</a:t>
            </a:r>
          </a:p>
        </p:txBody>
      </p:sp>
    </p:spTree>
    <p:extLst>
      <p:ext uri="{BB962C8B-B14F-4D97-AF65-F5344CB8AC3E}">
        <p14:creationId xmlns:p14="http://schemas.microsoft.com/office/powerpoint/2010/main" val="18143007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8672" y="152400"/>
            <a:ext cx="10131425" cy="1456267"/>
          </a:xfrm>
        </p:spPr>
        <p:txBody>
          <a:bodyPr/>
          <a:lstStyle/>
          <a:p>
            <a:pPr algn="r"/>
            <a:r>
              <a:rPr lang="en-US" dirty="0" smtClean="0"/>
              <a:t>Updated </a:t>
            </a:r>
            <a:r>
              <a:rPr lang="en-US" dirty="0" err="1" smtClean="0"/>
              <a:t>FCc-ee</a:t>
            </a:r>
            <a:r>
              <a:rPr lang="en-US" dirty="0" smtClean="0"/>
              <a:t> impedance model</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037" r="7155"/>
          <a:stretch/>
        </p:blipFill>
        <p:spPr>
          <a:xfrm>
            <a:off x="189094" y="1330263"/>
            <a:ext cx="6718126" cy="4428959"/>
          </a:xfrm>
          <a:prstGeom prst="rect">
            <a:avLst/>
          </a:prstGeom>
        </p:spPr>
      </p:pic>
      <p:sp>
        <p:nvSpPr>
          <p:cNvPr id="5" name="TextBox 4"/>
          <p:cNvSpPr txBox="1"/>
          <p:nvPr/>
        </p:nvSpPr>
        <p:spPr>
          <a:xfrm>
            <a:off x="6907220" y="1586201"/>
            <a:ext cx="4339458" cy="1200329"/>
          </a:xfrm>
          <a:prstGeom prst="rect">
            <a:avLst/>
          </a:prstGeom>
          <a:noFill/>
        </p:spPr>
        <p:txBody>
          <a:bodyPr wrap="square" rtlCol="0">
            <a:spAutoFit/>
          </a:bodyPr>
          <a:lstStyle/>
          <a:p>
            <a:r>
              <a:rPr lang="en-US" dirty="0" smtClean="0"/>
              <a:t>Longitudinal wake potentials of some machine elements evaluated so far for a Gaussian bunch with a nominal bunch length of 3.5 mm, considering 8000 bellows.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6728" y="4115510"/>
            <a:ext cx="5340350" cy="2413000"/>
          </a:xfrm>
          <a:prstGeom prst="rect">
            <a:avLst/>
          </a:prstGeom>
        </p:spPr>
      </p:pic>
    </p:spTree>
    <p:extLst>
      <p:ext uri="{BB962C8B-B14F-4D97-AF65-F5344CB8AC3E}">
        <p14:creationId xmlns:p14="http://schemas.microsoft.com/office/powerpoint/2010/main" val="1846891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9600" y="168826"/>
            <a:ext cx="6160560" cy="1456267"/>
          </a:xfrm>
        </p:spPr>
        <p:txBody>
          <a:bodyPr/>
          <a:lstStyle/>
          <a:p>
            <a:pPr algn="r"/>
            <a:r>
              <a:rPr lang="en-US" dirty="0" smtClean="0"/>
              <a:t>FCC-</a:t>
            </a:r>
            <a:r>
              <a:rPr lang="en-US" cap="none" dirty="0" err="1" smtClean="0"/>
              <a:t>ee</a:t>
            </a:r>
            <a:r>
              <a:rPr lang="en-US" cap="none" dirty="0" smtClean="0"/>
              <a:t>: FUTURE CIRCULAR COLLIDER </a:t>
            </a:r>
            <a:endParaRPr lang="en-US" cap="none" dirty="0"/>
          </a:p>
        </p:txBody>
      </p:sp>
      <p:sp>
        <p:nvSpPr>
          <p:cNvPr id="4" name="TextBox 3"/>
          <p:cNvSpPr txBox="1"/>
          <p:nvPr/>
        </p:nvSpPr>
        <p:spPr>
          <a:xfrm>
            <a:off x="8017934" y="1484067"/>
            <a:ext cx="4174066" cy="923330"/>
          </a:xfrm>
          <a:prstGeom prst="rect">
            <a:avLst/>
          </a:prstGeom>
          <a:noFill/>
        </p:spPr>
        <p:txBody>
          <a:bodyPr wrap="square" rtlCol="0">
            <a:spAutoFit/>
          </a:bodyPr>
          <a:lstStyle/>
          <a:p>
            <a:r>
              <a:rPr lang="en-US" dirty="0" smtClean="0">
                <a:latin typeface="+mj-lt"/>
              </a:rPr>
              <a:t>High luminosity </a:t>
            </a:r>
            <a:r>
              <a:rPr lang="en-US" dirty="0" err="1" smtClean="0">
                <a:latin typeface="+mj-lt"/>
              </a:rPr>
              <a:t>e</a:t>
            </a:r>
            <a:r>
              <a:rPr lang="en-US" baseline="30000" dirty="0" err="1" smtClean="0">
                <a:latin typeface="+mj-lt"/>
              </a:rPr>
              <a:t>+</a:t>
            </a:r>
            <a:r>
              <a:rPr lang="en-US" dirty="0" err="1" smtClean="0">
                <a:latin typeface="+mj-lt"/>
              </a:rPr>
              <a:t>e</a:t>
            </a:r>
            <a:r>
              <a:rPr lang="en-US" baseline="30000" dirty="0" smtClean="0">
                <a:latin typeface="+mj-lt"/>
              </a:rPr>
              <a:t>- </a:t>
            </a:r>
            <a:r>
              <a:rPr lang="en-US" dirty="0" smtClean="0">
                <a:latin typeface="+mj-lt"/>
              </a:rPr>
              <a:t>collider as </a:t>
            </a:r>
            <a:r>
              <a:rPr lang="en-US" b="1" dirty="0" smtClean="0">
                <a:latin typeface="+mj-lt"/>
              </a:rPr>
              <a:t>potential first step</a:t>
            </a:r>
            <a:r>
              <a:rPr lang="en-US" dirty="0" smtClean="0">
                <a:latin typeface="+mj-lt"/>
              </a:rPr>
              <a:t> to cover a beam energy range from 45.6 GeV to 182.5GeV </a:t>
            </a:r>
            <a:endParaRPr lang="en-US" dirty="0">
              <a:latin typeface="+mj-lt"/>
            </a:endParaRPr>
          </a:p>
        </p:txBody>
      </p:sp>
      <p:pic>
        <p:nvPicPr>
          <p:cNvPr id="5" name="Picture 4">
            <a:extLst>
              <a:ext uri="{FF2B5EF4-FFF2-40B4-BE49-F238E27FC236}">
                <a16:creationId xmlns="" xmlns:a16="http://schemas.microsoft.com/office/drawing/2014/main" id="{0EF2DF91-6EF2-3045-B116-0397F5FFF4BC}"/>
              </a:ext>
            </a:extLst>
          </p:cNvPr>
          <p:cNvPicPr>
            <a:picLocks noChangeAspect="1"/>
          </p:cNvPicPr>
          <p:nvPr/>
        </p:nvPicPr>
        <p:blipFill>
          <a:blip r:embed="rId2"/>
          <a:stretch>
            <a:fillRect/>
          </a:stretch>
        </p:blipFill>
        <p:spPr>
          <a:xfrm>
            <a:off x="8017934" y="2525931"/>
            <a:ext cx="3681976" cy="4015511"/>
          </a:xfrm>
          <a:prstGeom prst="rect">
            <a:avLst/>
          </a:prstGeom>
          <a:noFill/>
          <a:ln w="88900" cap="sq">
            <a:noFill/>
            <a:miter lim="800000"/>
          </a:ln>
          <a:effectLst/>
          <a:scene3d>
            <a:camera prst="orthographicFront"/>
            <a:lightRig rig="twoPt" dir="t">
              <a:rot lat="0" lon="0" rev="7200000"/>
            </a:lightRig>
          </a:scene3d>
          <a:sp3d>
            <a:bevelT w="25400" h="19050"/>
            <a:contourClr>
              <a:srgbClr val="FFFFFF"/>
            </a:contourClr>
          </a:sp3d>
        </p:spPr>
      </p:pic>
      <p:grpSp>
        <p:nvGrpSpPr>
          <p:cNvPr id="6" name="Gruppo 26">
            <a:extLst>
              <a:ext uri="{FF2B5EF4-FFF2-40B4-BE49-F238E27FC236}">
                <a16:creationId xmlns="" xmlns:a16="http://schemas.microsoft.com/office/drawing/2014/main" id="{B11297BB-9A96-4613-A120-3023C63F0F80}"/>
              </a:ext>
            </a:extLst>
          </p:cNvPr>
          <p:cNvGrpSpPr>
            <a:grpSpLocks noChangeAspect="1"/>
          </p:cNvGrpSpPr>
          <p:nvPr/>
        </p:nvGrpSpPr>
        <p:grpSpPr>
          <a:xfrm>
            <a:off x="373261" y="539509"/>
            <a:ext cx="5980792" cy="6001933"/>
            <a:chOff x="2822283" y="1126763"/>
            <a:chExt cx="6257925" cy="6249203"/>
          </a:xfrm>
        </p:grpSpPr>
        <p:pic>
          <p:nvPicPr>
            <p:cNvPr id="7" name="Immagine 23">
              <a:extLst>
                <a:ext uri="{FF2B5EF4-FFF2-40B4-BE49-F238E27FC236}">
                  <a16:creationId xmlns="" xmlns:a16="http://schemas.microsoft.com/office/drawing/2014/main" id="{0F1D9032-FB91-4C3B-8B8A-0F4025DDB8B3}"/>
                </a:ext>
              </a:extLst>
            </p:cNvPr>
            <p:cNvPicPr>
              <a:picLocks noChangeAspect="1"/>
            </p:cNvPicPr>
            <p:nvPr/>
          </p:nvPicPr>
          <p:blipFill rotWithShape="1">
            <a:blip r:embed="rId3"/>
            <a:srcRect l="454" t="7536" b="1068"/>
            <a:stretch/>
          </p:blipFill>
          <p:spPr>
            <a:xfrm>
              <a:off x="2822283" y="1126763"/>
              <a:ext cx="6257925" cy="3186253"/>
            </a:xfrm>
            <a:prstGeom prst="rect">
              <a:avLst/>
            </a:prstGeom>
          </p:spPr>
        </p:pic>
        <p:pic>
          <p:nvPicPr>
            <p:cNvPr id="8" name="Immagine 24">
              <a:extLst>
                <a:ext uri="{FF2B5EF4-FFF2-40B4-BE49-F238E27FC236}">
                  <a16:creationId xmlns="" xmlns:a16="http://schemas.microsoft.com/office/drawing/2014/main" id="{D0668018-CE36-49CE-BB3D-2827F6B2AC61}"/>
                </a:ext>
              </a:extLst>
            </p:cNvPr>
            <p:cNvPicPr>
              <a:picLocks noChangeAspect="1"/>
            </p:cNvPicPr>
            <p:nvPr/>
          </p:nvPicPr>
          <p:blipFill rotWithShape="1">
            <a:blip r:embed="rId4"/>
            <a:srcRect l="455"/>
            <a:stretch/>
          </p:blipFill>
          <p:spPr>
            <a:xfrm>
              <a:off x="2822283" y="4327123"/>
              <a:ext cx="6248400" cy="1371600"/>
            </a:xfrm>
            <a:prstGeom prst="rect">
              <a:avLst/>
            </a:prstGeom>
          </p:spPr>
        </p:pic>
        <p:pic>
          <p:nvPicPr>
            <p:cNvPr id="9" name="Immagine 25">
              <a:extLst>
                <a:ext uri="{FF2B5EF4-FFF2-40B4-BE49-F238E27FC236}">
                  <a16:creationId xmlns="" xmlns:a16="http://schemas.microsoft.com/office/drawing/2014/main" id="{AC518941-B966-4FC9-AECA-79C27740041F}"/>
                </a:ext>
              </a:extLst>
            </p:cNvPr>
            <p:cNvPicPr>
              <a:picLocks noChangeAspect="1"/>
            </p:cNvPicPr>
            <p:nvPr/>
          </p:nvPicPr>
          <p:blipFill>
            <a:blip r:embed="rId5"/>
            <a:stretch>
              <a:fillRect/>
            </a:stretch>
          </p:blipFill>
          <p:spPr>
            <a:xfrm>
              <a:off x="2822283" y="5661466"/>
              <a:ext cx="6257925" cy="1714500"/>
            </a:xfrm>
            <a:prstGeom prst="rect">
              <a:avLst/>
            </a:prstGeom>
          </p:spPr>
        </p:pic>
      </p:grpSp>
      <p:sp>
        <p:nvSpPr>
          <p:cNvPr id="10" name="Rectangle 9">
            <a:extLst>
              <a:ext uri="{FF2B5EF4-FFF2-40B4-BE49-F238E27FC236}">
                <a16:creationId xmlns="" xmlns:a16="http://schemas.microsoft.com/office/drawing/2014/main" id="{7F24A6FF-F4C3-654D-9B03-E3B546654E20}"/>
              </a:ext>
            </a:extLst>
          </p:cNvPr>
          <p:cNvSpPr/>
          <p:nvPr/>
        </p:nvSpPr>
        <p:spPr>
          <a:xfrm>
            <a:off x="2295729" y="539509"/>
            <a:ext cx="803072" cy="6006447"/>
          </a:xfrm>
          <a:prstGeom prst="rect">
            <a:avLst/>
          </a:prstGeom>
          <a:noFill/>
          <a:ln w="57150">
            <a:solidFill>
              <a:srgbClr val="1484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ccia a destra 29">
            <a:extLst>
              <a:ext uri="{FF2B5EF4-FFF2-40B4-BE49-F238E27FC236}">
                <a16:creationId xmlns="" xmlns:a16="http://schemas.microsoft.com/office/drawing/2014/main" id="{9EF27110-C043-F24D-9249-30BCB0F6507C}"/>
              </a:ext>
            </a:extLst>
          </p:cNvPr>
          <p:cNvSpPr/>
          <p:nvPr/>
        </p:nvSpPr>
        <p:spPr bwMode="auto">
          <a:xfrm rot="10800000">
            <a:off x="6354053" y="4522498"/>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2" name="Freccia a destra 29">
            <a:extLst>
              <a:ext uri="{FF2B5EF4-FFF2-40B4-BE49-F238E27FC236}">
                <a16:creationId xmlns="" xmlns:a16="http://schemas.microsoft.com/office/drawing/2014/main" id="{00774FD3-E06D-9C4A-98F0-2B93C443BD71}"/>
              </a:ext>
            </a:extLst>
          </p:cNvPr>
          <p:cNvSpPr/>
          <p:nvPr/>
        </p:nvSpPr>
        <p:spPr bwMode="auto">
          <a:xfrm rot="10800000">
            <a:off x="6363102" y="4172708"/>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3" name="TextBox 12"/>
          <p:cNvSpPr txBox="1"/>
          <p:nvPr/>
        </p:nvSpPr>
        <p:spPr>
          <a:xfrm>
            <a:off x="12994105" y="6063916"/>
            <a:ext cx="184731" cy="369332"/>
          </a:xfrm>
          <a:prstGeom prst="rect">
            <a:avLst/>
          </a:prstGeom>
          <a:noFill/>
        </p:spPr>
        <p:txBody>
          <a:bodyPr wrap="none" rtlCol="0">
            <a:spAutoFit/>
          </a:bodyPr>
          <a:lstStyle/>
          <a:p>
            <a:endParaRPr lang="en-US"/>
          </a:p>
        </p:txBody>
      </p:sp>
      <p:sp>
        <p:nvSpPr>
          <p:cNvPr id="14" name="Freccia a destra 29">
            <a:extLst>
              <a:ext uri="{FF2B5EF4-FFF2-40B4-BE49-F238E27FC236}">
                <a16:creationId xmlns="" xmlns:a16="http://schemas.microsoft.com/office/drawing/2014/main" id="{9EF27110-C043-F24D-9249-30BCB0F6507C}"/>
              </a:ext>
            </a:extLst>
          </p:cNvPr>
          <p:cNvSpPr/>
          <p:nvPr/>
        </p:nvSpPr>
        <p:spPr bwMode="auto">
          <a:xfrm rot="10800000">
            <a:off x="6354053" y="3114210"/>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5" name="Freccia a destra 29">
            <a:extLst>
              <a:ext uri="{FF2B5EF4-FFF2-40B4-BE49-F238E27FC236}">
                <a16:creationId xmlns="" xmlns:a16="http://schemas.microsoft.com/office/drawing/2014/main" id="{9EF27110-C043-F24D-9249-30BCB0F6507C}"/>
              </a:ext>
            </a:extLst>
          </p:cNvPr>
          <p:cNvSpPr/>
          <p:nvPr/>
        </p:nvSpPr>
        <p:spPr bwMode="auto">
          <a:xfrm rot="10800000">
            <a:off x="6344950" y="2069634"/>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6" name="Freccia a destra 29">
            <a:extLst>
              <a:ext uri="{FF2B5EF4-FFF2-40B4-BE49-F238E27FC236}">
                <a16:creationId xmlns="" xmlns:a16="http://schemas.microsoft.com/office/drawing/2014/main" id="{9EF27110-C043-F24D-9249-30BCB0F6507C}"/>
              </a:ext>
            </a:extLst>
          </p:cNvPr>
          <p:cNvSpPr/>
          <p:nvPr/>
        </p:nvSpPr>
        <p:spPr bwMode="auto">
          <a:xfrm rot="10800000">
            <a:off x="6344949" y="2273361"/>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7" name="Freccia a destra 29">
            <a:extLst>
              <a:ext uri="{FF2B5EF4-FFF2-40B4-BE49-F238E27FC236}">
                <a16:creationId xmlns="" xmlns:a16="http://schemas.microsoft.com/office/drawing/2014/main" id="{9EF27110-C043-F24D-9249-30BCB0F6507C}"/>
              </a:ext>
            </a:extLst>
          </p:cNvPr>
          <p:cNvSpPr/>
          <p:nvPr/>
        </p:nvSpPr>
        <p:spPr bwMode="auto">
          <a:xfrm rot="10800000">
            <a:off x="6385269" y="5591102"/>
            <a:ext cx="879817" cy="415475"/>
          </a:xfrm>
          <a:prstGeom prs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Tree>
    <p:extLst>
      <p:ext uri="{BB962C8B-B14F-4D97-AF65-F5344CB8AC3E}">
        <p14:creationId xmlns:p14="http://schemas.microsoft.com/office/powerpoint/2010/main" val="146186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grpId="1" nodeType="clickEffect">
                                  <p:stCondLst>
                                    <p:cond delay="0"/>
                                  </p:stCondLst>
                                  <p:childTnLst>
                                    <p:animEffect transition="out" filter="blinds(horizontal)">
                                      <p:cBhvr>
                                        <p:cTn id="31" dur="500"/>
                                        <p:tgtEl>
                                          <p:spTgt spid="15"/>
                                        </p:tgtEl>
                                      </p:cBhvr>
                                    </p:animEffect>
                                    <p:set>
                                      <p:cBhvr>
                                        <p:cTn id="32" dur="1" fill="hold">
                                          <p:stCondLst>
                                            <p:cond delay="499"/>
                                          </p:stCondLst>
                                        </p:cTn>
                                        <p:tgtEl>
                                          <p:spTgt spid="15"/>
                                        </p:tgtEl>
                                        <p:attrNameLst>
                                          <p:attrName>style.visibility</p:attrName>
                                        </p:attrNameLst>
                                      </p:cBhvr>
                                      <p:to>
                                        <p:strVal val="hidden"/>
                                      </p:to>
                                    </p:set>
                                  </p:childTnLst>
                                </p:cTn>
                              </p:par>
                              <p:par>
                                <p:cTn id="33" presetID="3" presetClass="exit" presetSubtype="10" fill="hold" grpId="1" nodeType="withEffect">
                                  <p:stCondLst>
                                    <p:cond delay="0"/>
                                  </p:stCondLst>
                                  <p:childTnLst>
                                    <p:animEffect transition="out" filter="blinds(horizontal)">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17"/>
                                        </p:tgtEl>
                                      </p:cBhvr>
                                    </p:animEffect>
                                    <p:set>
                                      <p:cBhvr>
                                        <p:cTn id="38" dur="1" fill="hold">
                                          <p:stCondLst>
                                            <p:cond delay="499"/>
                                          </p:stCondLst>
                                        </p:cTn>
                                        <p:tgtEl>
                                          <p:spTgt spid="17"/>
                                        </p:tgtEl>
                                        <p:attrNameLst>
                                          <p:attrName>style.visibility</p:attrName>
                                        </p:attrNameLst>
                                      </p:cBhvr>
                                      <p:to>
                                        <p:strVal val="hidden"/>
                                      </p:to>
                                    </p:set>
                                  </p:childTnLst>
                                </p:cTn>
                              </p:par>
                              <p:par>
                                <p:cTn id="39" presetID="3" presetClass="exit" presetSubtype="10" fill="hold" grpId="1" nodeType="withEffect">
                                  <p:stCondLst>
                                    <p:cond delay="0"/>
                                  </p:stCondLst>
                                  <p:childTnLst>
                                    <p:animEffect transition="out" filter="blinds(horizontal)">
                                      <p:cBhvr>
                                        <p:cTn id="40" dur="500"/>
                                        <p:tgtEl>
                                          <p:spTgt spid="14"/>
                                        </p:tgtEl>
                                      </p:cBhvr>
                                    </p:animEffect>
                                    <p:set>
                                      <p:cBhvr>
                                        <p:cTn id="41" dur="1" fill="hold">
                                          <p:stCondLst>
                                            <p:cond delay="499"/>
                                          </p:stCondLst>
                                        </p:cTn>
                                        <p:tgtEl>
                                          <p:spTgt spid="14"/>
                                        </p:tgtEl>
                                        <p:attrNameLst>
                                          <p:attrName>style.visibility</p:attrName>
                                        </p:attrNameLst>
                                      </p:cBhvr>
                                      <p:to>
                                        <p:strVal val="hidden"/>
                                      </p:to>
                                    </p:set>
                                  </p:childTnLst>
                                </p:cTn>
                              </p:par>
                              <p:par>
                                <p:cTn id="42" presetID="3" presetClass="entr" presetSubtype="1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linds(horizontal)">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1" grpId="0" animBg="1"/>
      <p:bldP spid="12" grpId="0" animBg="1"/>
      <p:bldP spid="14" grpId="0" animBg="1"/>
      <p:bldP spid="14" grpId="1" animBg="1"/>
      <p:bldP spid="15" grpId="0" animBg="1"/>
      <p:bldP spid="15" grpId="1" animBg="1"/>
      <p:bldP spid="16" grpId="0" animBg="1"/>
      <p:bldP spid="16" grpId="1" animBg="1"/>
      <p:bldP spid="17" grpId="0" animBg="1"/>
      <p:bldP spid="17"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63C7683-4647-AA45-9536-ED69B62A7F79}"/>
              </a:ext>
            </a:extLst>
          </p:cNvPr>
          <p:cNvSpPr txBox="1"/>
          <p:nvPr/>
        </p:nvSpPr>
        <p:spPr>
          <a:xfrm>
            <a:off x="12573000" y="526774"/>
            <a:ext cx="184731" cy="369332"/>
          </a:xfrm>
          <a:prstGeom prst="rect">
            <a:avLst/>
          </a:prstGeom>
          <a:noFill/>
        </p:spPr>
        <p:txBody>
          <a:bodyPr wrap="none" rtlCol="0">
            <a:spAutoFit/>
          </a:bodyPr>
          <a:lstStyle/>
          <a:p>
            <a:endParaRPr lang="en-US" dirty="0"/>
          </a:p>
        </p:txBody>
      </p:sp>
      <p:pic>
        <p:nvPicPr>
          <p:cNvPr id="126" name="Picture 125">
            <a:extLst>
              <a:ext uri="{FF2B5EF4-FFF2-40B4-BE49-F238E27FC236}">
                <a16:creationId xmlns="" xmlns:a16="http://schemas.microsoft.com/office/drawing/2014/main" id="{E2901B5D-5C7A-DB44-A505-4F1A772A790F}"/>
              </a:ext>
            </a:extLst>
          </p:cNvPr>
          <p:cNvPicPr>
            <a:picLocks noChangeAspect="1"/>
          </p:cNvPicPr>
          <p:nvPr/>
        </p:nvPicPr>
        <p:blipFill>
          <a:blip r:embed="rId3"/>
          <a:stretch>
            <a:fillRect/>
          </a:stretch>
        </p:blipFill>
        <p:spPr>
          <a:xfrm>
            <a:off x="213207" y="492800"/>
            <a:ext cx="7002453" cy="2023244"/>
          </a:xfrm>
          <a:prstGeom prst="rect">
            <a:avLst/>
          </a:prstGeom>
        </p:spPr>
      </p:pic>
      <mc:AlternateContent xmlns:mc="http://schemas.openxmlformats.org/markup-compatibility/2006" xmlns:a14="http://schemas.microsoft.com/office/drawing/2010/main">
        <mc:Choice Requires="a14">
          <p:sp>
            <p:nvSpPr>
              <p:cNvPr id="2" name="Rectangle 1">
                <a:extLst>
                  <a:ext uri="{FF2B5EF4-FFF2-40B4-BE49-F238E27FC236}">
                    <a16:creationId xmlns="" xmlns:a16="http://schemas.microsoft.com/office/drawing/2014/main" id="{BE61EB83-8DF3-F74D-99BB-10BA7CCFD120}"/>
                  </a:ext>
                </a:extLst>
              </p:cNvPr>
              <p:cNvSpPr/>
              <p:nvPr/>
            </p:nvSpPr>
            <p:spPr>
              <a:xfrm>
                <a:off x="5002012" y="2607120"/>
                <a:ext cx="6887891" cy="3293209"/>
              </a:xfrm>
              <a:prstGeom prst="rect">
                <a:avLst/>
              </a:prstGeom>
            </p:spPr>
            <p:txBody>
              <a:bodyPr wrap="square">
                <a:spAutoFit/>
              </a:bodyPr>
              <a:lstStyle/>
              <a:p>
                <a:pPr marL="295275" lvl="3" indent="-285750" algn="just">
                  <a:buFont typeface="Arial" charset="0"/>
                  <a:buChar char="•"/>
                </a:pPr>
                <a:r>
                  <a:rPr lang="en-US" sz="1600" dirty="0" smtClean="0">
                    <a:latin typeface="+mj-lt"/>
                  </a:rPr>
                  <a:t>The resistive wall impedance is produced by the finite conductivity of the pipe walls. The presence of the coating affects the RW impedance, making its contribution </a:t>
                </a:r>
                <a:r>
                  <a:rPr lang="en-US" sz="1600" b="1" dirty="0" smtClean="0">
                    <a:latin typeface="+mj-lt"/>
                  </a:rPr>
                  <a:t>very critical</a:t>
                </a:r>
              </a:p>
              <a:p>
                <a:pPr marL="295275" lvl="3" indent="-285750" algn="just">
                  <a:buFont typeface="Arial" charset="0"/>
                  <a:buChar char="•"/>
                </a:pPr>
                <a:endParaRPr lang="en-US" sz="1600" b="1" u="sng" dirty="0" smtClean="0">
                  <a:latin typeface="+mj-lt"/>
                </a:endParaRPr>
              </a:p>
              <a:p>
                <a:pPr marL="295275" lvl="3" indent="-285750" algn="just">
                  <a:buFont typeface="Arial" charset="0"/>
                  <a:buChar char="•"/>
                </a:pPr>
                <a:r>
                  <a:rPr lang="en-US" sz="1600" dirty="0" smtClean="0">
                    <a:solidFill>
                      <a:schemeClr val="tx1"/>
                    </a:solidFill>
                    <a:latin typeface="+mj-lt"/>
                  </a:rPr>
                  <a:t> </a:t>
                </a:r>
                <a:r>
                  <a:rPr lang="en-GB" sz="1600" dirty="0" smtClean="0">
                    <a:solidFill>
                      <a:schemeClr val="tx1"/>
                    </a:solidFill>
                    <a:latin typeface="+mj-lt"/>
                  </a:rPr>
                  <a:t>Since the resistive wall impedance is proportional to </a:t>
                </a:r>
                <a14:m>
                  <m:oMath xmlns:m="http://schemas.openxmlformats.org/officeDocument/2006/math">
                    <m:r>
                      <a:rPr lang="en-GB" sz="1600" i="1" dirty="0">
                        <a:solidFill>
                          <a:schemeClr val="tx1"/>
                        </a:solidFill>
                        <a:latin typeface="Cambria Math" charset="0"/>
                      </a:rPr>
                      <m:t>𝐶</m:t>
                    </m:r>
                  </m:oMath>
                </a14:m>
                <a:r>
                  <a:rPr lang="en-GB" sz="1600" dirty="0">
                    <a:solidFill>
                      <a:schemeClr val="tx1"/>
                    </a:solidFill>
                    <a:latin typeface="+mj-lt"/>
                  </a:rPr>
                  <a:t>, its contribution to the total machine impedance increases linearly with the machine length.</a:t>
                </a:r>
              </a:p>
              <a:p>
                <a:pPr marL="295275" lvl="3" indent="-285750" algn="just">
                  <a:buFont typeface="Arial" charset="0"/>
                  <a:buChar char="•"/>
                </a:pPr>
                <a:endParaRPr lang="en-US" sz="1600" dirty="0">
                  <a:latin typeface="+mj-lt"/>
                </a:endParaRPr>
              </a:p>
              <a:p>
                <a:pPr marL="295275" lvl="3" indent="-285750" algn="just">
                  <a:buFont typeface="Arial" charset="0"/>
                  <a:buChar char="•"/>
                </a:pPr>
                <a:r>
                  <a:rPr lang="en-GB" sz="1600" dirty="0">
                    <a:latin typeface="+mj-lt"/>
                  </a:rPr>
                  <a:t>The main difference between FCC-</a:t>
                </a:r>
                <a:r>
                  <a:rPr lang="en-GB" sz="1600" dirty="0" err="1">
                    <a:latin typeface="+mj-lt"/>
                  </a:rPr>
                  <a:t>ee</a:t>
                </a:r>
                <a:r>
                  <a:rPr lang="en-GB" sz="1600" dirty="0">
                    <a:latin typeface="+mj-lt"/>
                  </a:rPr>
                  <a:t> and other colliders is its large </a:t>
                </a:r>
                <a:r>
                  <a:rPr lang="en-GB" sz="1600" dirty="0" smtClean="0">
                    <a:latin typeface="+mj-lt"/>
                  </a:rPr>
                  <a:t>circumference ≈ </a:t>
                </a:r>
                <a14:m>
                  <m:oMath xmlns:m="http://schemas.openxmlformats.org/officeDocument/2006/math">
                    <m:r>
                      <a:rPr lang="en-GB" sz="1600" i="1" dirty="0" smtClean="0">
                        <a:solidFill>
                          <a:schemeClr val="tx1"/>
                        </a:solidFill>
                        <a:latin typeface="Cambria Math" charset="0"/>
                      </a:rPr>
                      <m:t>97.75</m:t>
                    </m:r>
                  </m:oMath>
                </a14:m>
                <a:r>
                  <a:rPr lang="en-GB" sz="1600" dirty="0">
                    <a:solidFill>
                      <a:schemeClr val="tx1"/>
                    </a:solidFill>
                    <a:latin typeface="+mj-lt"/>
                  </a:rPr>
                  <a:t> </a:t>
                </a:r>
                <a:r>
                  <a:rPr lang="en-GB" sz="1600" dirty="0" smtClean="0">
                    <a:solidFill>
                      <a:schemeClr val="tx1"/>
                    </a:solidFill>
                    <a:latin typeface="+mj-lt"/>
                  </a:rPr>
                  <a:t>km</a:t>
                </a:r>
              </a:p>
              <a:p>
                <a:pPr marL="295275" lvl="3" indent="-285750" algn="just">
                  <a:buFont typeface="Arial" charset="0"/>
                  <a:buChar char="•"/>
                </a:pPr>
                <a:endParaRPr lang="en-GB" sz="1600" dirty="0" smtClean="0">
                  <a:solidFill>
                    <a:schemeClr val="tx1"/>
                  </a:solidFill>
                  <a:latin typeface="+mj-lt"/>
                </a:endParaRPr>
              </a:p>
              <a:p>
                <a:pPr marL="295275" lvl="3" indent="-285750" algn="just">
                  <a:buFont typeface="Arial" charset="0"/>
                  <a:buChar char="•"/>
                </a:pPr>
                <a:r>
                  <a:rPr lang="en-US" sz="1600" dirty="0" smtClean="0">
                    <a:latin typeface="+mj-lt"/>
                  </a:rPr>
                  <a:t>By increasing the machine length the contribution of the RW impedance assumes more and more importance with respect to other elements</a:t>
                </a:r>
                <a:endParaRPr lang="en-GB" sz="1600" dirty="0" smtClean="0">
                  <a:latin typeface="+mj-lt"/>
                </a:endParaRPr>
              </a:p>
              <a:p>
                <a:pPr marL="295275" lvl="3" indent="-285750" algn="just">
                  <a:buFont typeface="Arial" charset="0"/>
                  <a:buChar char="•"/>
                </a:pPr>
                <a:endParaRPr lang="en-US" sz="1600" dirty="0">
                  <a:latin typeface="+mj-lt"/>
                </a:endParaRPr>
              </a:p>
            </p:txBody>
          </p:sp>
        </mc:Choice>
        <mc:Fallback xmlns="">
          <p:sp>
            <p:nvSpPr>
              <p:cNvPr id="2" name="Rectangle 1">
                <a:extLst>
                  <a:ext uri="{FF2B5EF4-FFF2-40B4-BE49-F238E27FC236}">
                    <a16:creationId xmlns="" xmlns:a16="http://schemas.microsoft.com/office/drawing/2014/main" id="{BE61EB83-8DF3-F74D-99BB-10BA7CCFD120}"/>
                  </a:ext>
                </a:extLst>
              </p:cNvPr>
              <p:cNvSpPr>
                <a:spLocks noRot="1" noChangeAspect="1" noMove="1" noResize="1" noEditPoints="1" noAdjustHandles="1" noChangeArrowheads="1" noChangeShapeType="1" noTextEdit="1"/>
              </p:cNvSpPr>
              <p:nvPr/>
            </p:nvSpPr>
            <p:spPr>
              <a:xfrm>
                <a:off x="5002012" y="2607120"/>
                <a:ext cx="6887891" cy="3293209"/>
              </a:xfrm>
              <a:prstGeom prst="rect">
                <a:avLst/>
              </a:prstGeom>
              <a:blipFill rotWithShape="0">
                <a:blip r:embed="rId4"/>
                <a:stretch>
                  <a:fillRect l="-177" t="-556" r="-531"/>
                </a:stretch>
              </a:blipFill>
            </p:spPr>
            <p:txBody>
              <a:bodyPr/>
              <a:lstStyle/>
              <a:p>
                <a:r>
                  <a:rPr lang="en-US">
                    <a:noFill/>
                  </a:rPr>
                  <a:t> </a:t>
                </a:r>
              </a:p>
            </p:txBody>
          </p:sp>
        </mc:Fallback>
      </mc:AlternateContent>
      <p:sp>
        <p:nvSpPr>
          <p:cNvPr id="34" name="Rectangle 33">
            <a:extLst>
              <a:ext uri="{FF2B5EF4-FFF2-40B4-BE49-F238E27FC236}">
                <a16:creationId xmlns="" xmlns:a16="http://schemas.microsoft.com/office/drawing/2014/main" id="{E71FB38D-5503-D541-892E-5A1A5B8AAF85}"/>
              </a:ext>
            </a:extLst>
          </p:cNvPr>
          <p:cNvSpPr/>
          <p:nvPr/>
        </p:nvSpPr>
        <p:spPr>
          <a:xfrm>
            <a:off x="6425657" y="5729711"/>
            <a:ext cx="4101242" cy="646331"/>
          </a:xfrm>
          <a:prstGeom prst="rect">
            <a:avLst/>
          </a:prstGeom>
          <a:solidFill>
            <a:srgbClr val="148496"/>
          </a:solidFill>
          <a:ln w="28575">
            <a:solidFill>
              <a:schemeClr val="tx1"/>
            </a:solidFill>
          </a:ln>
        </p:spPr>
        <p:txBody>
          <a:bodyPr wrap="square">
            <a:spAutoFit/>
          </a:bodyPr>
          <a:lstStyle/>
          <a:p>
            <a:pPr marL="9525" lvl="3" algn="ctr"/>
            <a:r>
              <a:rPr lang="en-US" dirty="0">
                <a:latin typeface="+mj-lt"/>
              </a:rPr>
              <a:t>In FCC-</a:t>
            </a:r>
            <a:r>
              <a:rPr lang="en-US" dirty="0" err="1">
                <a:latin typeface="+mj-lt"/>
              </a:rPr>
              <a:t>ee</a:t>
            </a:r>
            <a:r>
              <a:rPr lang="en-US" dirty="0">
                <a:latin typeface="+mj-lt"/>
              </a:rPr>
              <a:t>, </a:t>
            </a:r>
            <a:r>
              <a:rPr lang="en-US" dirty="0" smtClean="0">
                <a:latin typeface="+mj-lt"/>
              </a:rPr>
              <a:t>RW </a:t>
            </a:r>
            <a:r>
              <a:rPr lang="en-US" dirty="0">
                <a:latin typeface="+mj-lt"/>
              </a:rPr>
              <a:t>represents the </a:t>
            </a:r>
            <a:r>
              <a:rPr lang="en-US" u="sng" dirty="0">
                <a:latin typeface="+mj-lt"/>
              </a:rPr>
              <a:t>main source of </a:t>
            </a:r>
            <a:r>
              <a:rPr lang="en-US" u="sng" dirty="0" err="1">
                <a:latin typeface="+mj-lt"/>
              </a:rPr>
              <a:t>wakefields</a:t>
            </a:r>
            <a:r>
              <a:rPr lang="en-US" u="sng" dirty="0">
                <a:latin typeface="+mj-lt"/>
              </a:rPr>
              <a:t> </a:t>
            </a:r>
            <a:endParaRPr lang="en-US" dirty="0">
              <a:latin typeface="+mj-lt"/>
            </a:endParaRPr>
          </a:p>
        </p:txBody>
      </p:sp>
      <p:pic>
        <p:nvPicPr>
          <p:cNvPr id="32" name="Picture 31"/>
          <p:cNvPicPr>
            <a:picLocks noChangeAspect="1"/>
          </p:cNvPicPr>
          <p:nvPr/>
        </p:nvPicPr>
        <p:blipFill rotWithShape="1">
          <a:blip r:embed="rId5"/>
          <a:srcRect l="7175" t="5724" r="4453" b="3038"/>
          <a:stretch/>
        </p:blipFill>
        <p:spPr>
          <a:xfrm>
            <a:off x="412601" y="3239032"/>
            <a:ext cx="4589411" cy="2749752"/>
          </a:xfrm>
          <a:prstGeom prst="rect">
            <a:avLst/>
          </a:prstGeom>
        </p:spPr>
      </p:pic>
      <p:sp>
        <p:nvSpPr>
          <p:cNvPr id="33" name="Title 1"/>
          <p:cNvSpPr txBox="1">
            <a:spLocks/>
          </p:cNvSpPr>
          <p:nvPr/>
        </p:nvSpPr>
        <p:spPr>
          <a:xfrm>
            <a:off x="0" y="162002"/>
            <a:ext cx="11715750" cy="792193"/>
          </a:xfrm>
          <a:prstGeom prst="rect">
            <a:avLst/>
          </a:prstGeom>
          <a:effectLst/>
        </p:spPr>
        <p:txBody>
          <a:bodyPr vert="horz" lIns="91440" tIns="45720" rIns="91440" bIns="45720" rtlCol="0" anchor="b">
            <a:normAutofit/>
          </a:bodyPr>
          <a:lstStyle>
            <a:lvl1pPr algn="r"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dirty="0" smtClean="0"/>
              <a:t>Motivation of this study </a:t>
            </a:r>
            <a:endParaRPr lang="en-US" sz="4000" dirty="0"/>
          </a:p>
        </p:txBody>
      </p:sp>
      <p:sp>
        <p:nvSpPr>
          <p:cNvPr id="3" name="Rectangle 2"/>
          <p:cNvSpPr/>
          <p:nvPr/>
        </p:nvSpPr>
        <p:spPr>
          <a:xfrm>
            <a:off x="7092206" y="1020172"/>
            <a:ext cx="4623544" cy="830997"/>
          </a:xfrm>
          <a:prstGeom prst="rect">
            <a:avLst/>
          </a:prstGeom>
        </p:spPr>
        <p:txBody>
          <a:bodyPr wrap="square">
            <a:spAutoFit/>
          </a:bodyPr>
          <a:lstStyle/>
          <a:p>
            <a:pPr marL="342900" indent="-342900" algn="just">
              <a:buFont typeface="Arial" panose="020B0604020202020204" pitchFamily="34" charset="0"/>
              <a:buChar char="•"/>
            </a:pPr>
            <a:r>
              <a:rPr lang="en-US" sz="1600" dirty="0"/>
              <a:t>Future Circular Collider (FCC) has been launched for the era after the High-Luminosity Large Hadron Collider </a:t>
            </a:r>
            <a:r>
              <a:rPr lang="en-US" sz="1600" dirty="0" smtClean="0"/>
              <a:t>project</a:t>
            </a:r>
          </a:p>
        </p:txBody>
      </p:sp>
      <p:sp>
        <p:nvSpPr>
          <p:cNvPr id="5" name="Rectangle 4"/>
          <p:cNvSpPr/>
          <p:nvPr/>
        </p:nvSpPr>
        <p:spPr>
          <a:xfrm>
            <a:off x="5002012" y="1933890"/>
            <a:ext cx="6887891" cy="584775"/>
          </a:xfrm>
          <a:prstGeom prst="rect">
            <a:avLst/>
          </a:prstGeom>
        </p:spPr>
        <p:txBody>
          <a:bodyPr wrap="square">
            <a:spAutoFit/>
          </a:bodyPr>
          <a:lstStyle/>
          <a:p>
            <a:pPr marL="342900" indent="-342900" algn="just">
              <a:buFont typeface="Arial" panose="020B0604020202020204" pitchFamily="34" charset="0"/>
              <a:buChar char="•"/>
            </a:pPr>
            <a:r>
              <a:rPr lang="en-US" sz="1600" dirty="0" smtClean="0">
                <a:ea typeface="Calibri" panose="020F0502020204030204" pitchFamily="34" charset="0"/>
                <a:cs typeface="Times New Roman" panose="02020603050405020304" pitchFamily="18" charset="0"/>
              </a:rPr>
              <a:t>The interaction of the beam with the environment can produce </a:t>
            </a:r>
            <a:r>
              <a:rPr lang="en-US" sz="1600" b="1" dirty="0" err="1" smtClean="0">
                <a:ea typeface="Calibri" panose="020F0502020204030204" pitchFamily="34" charset="0"/>
                <a:cs typeface="Times New Roman" panose="02020603050405020304" pitchFamily="18" charset="0"/>
              </a:rPr>
              <a:t>wakefields</a:t>
            </a:r>
            <a:r>
              <a:rPr lang="en-US" sz="1600" dirty="0" smtClean="0">
                <a:ea typeface="Calibri" panose="020F0502020204030204" pitchFamily="34" charset="0"/>
                <a:cs typeface="Times New Roman" panose="02020603050405020304" pitchFamily="18" charset="0"/>
              </a:rPr>
              <a:t>  (</a:t>
            </a:r>
            <a:r>
              <a:rPr lang="en-US" sz="1600" b="1" dirty="0" smtClean="0">
                <a:ea typeface="Calibri" panose="020F0502020204030204" pitchFamily="34" charset="0"/>
                <a:cs typeface="Times New Roman" panose="02020603050405020304" pitchFamily="18" charset="0"/>
              </a:rPr>
              <a:t>impedances</a:t>
            </a:r>
            <a:r>
              <a:rPr lang="en-US" sz="1600" dirty="0" smtClean="0">
                <a:ea typeface="Calibri" panose="020F0502020204030204" pitchFamily="34" charset="0"/>
                <a:cs typeface="Times New Roman" panose="02020603050405020304" pitchFamily="18" charset="0"/>
              </a:rPr>
              <a:t> in the frequency domain) that induce </a:t>
            </a:r>
            <a:r>
              <a:rPr lang="en-US" sz="1600" b="1" dirty="0" smtClean="0">
                <a:ea typeface="Calibri" panose="020F0502020204030204" pitchFamily="34" charset="0"/>
                <a:cs typeface="Times New Roman" panose="02020603050405020304" pitchFamily="18" charset="0"/>
              </a:rPr>
              <a:t>instabilities</a:t>
            </a:r>
            <a:endParaRPr lang="en-US" sz="1600" b="1"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3887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454" y="282096"/>
            <a:ext cx="11163985" cy="998058"/>
          </a:xfrm>
        </p:spPr>
        <p:txBody>
          <a:bodyPr>
            <a:normAutofit/>
          </a:bodyPr>
          <a:lstStyle/>
          <a:p>
            <a:pPr algn="r"/>
            <a:r>
              <a:rPr lang="en-US" dirty="0">
                <a:solidFill>
                  <a:schemeClr val="tx2"/>
                </a:solidFill>
              </a:rPr>
              <a:t>Impedance </a:t>
            </a:r>
            <a:r>
              <a:rPr lang="en-US" dirty="0" smtClean="0">
                <a:solidFill>
                  <a:schemeClr val="tx2"/>
                </a:solidFill>
              </a:rPr>
              <a:t>Sources: CST and Iw2d simulations</a:t>
            </a:r>
            <a:endParaRPr lang="en-US" dirty="0">
              <a:solidFill>
                <a:schemeClr val="tx2"/>
              </a:solidFill>
            </a:endParaRPr>
          </a:p>
        </p:txBody>
      </p:sp>
      <p:sp>
        <p:nvSpPr>
          <p:cNvPr id="18" name="Rectangle 17"/>
          <p:cNvSpPr/>
          <p:nvPr/>
        </p:nvSpPr>
        <p:spPr>
          <a:xfrm>
            <a:off x="5332801" y="1512519"/>
            <a:ext cx="5600701" cy="923330"/>
          </a:xfrm>
          <a:prstGeom prst="rect">
            <a:avLst/>
          </a:prstGeom>
        </p:spPr>
        <p:txBody>
          <a:bodyPr wrap="square">
            <a:spAutoFit/>
          </a:bodyPr>
          <a:lstStyle/>
          <a:p>
            <a:r>
              <a:rPr lang="en-US" dirty="0">
                <a:latin typeface="+mj-lt"/>
              </a:rPr>
              <a:t>Longitudinal wake potentials for a Gaussian bunch with nominal bunch length </a:t>
            </a:r>
            <a:r>
              <a:rPr lang="en-US" dirty="0" err="1">
                <a:latin typeface="+mj-lt"/>
              </a:rPr>
              <a:t>σ</a:t>
            </a:r>
            <a:r>
              <a:rPr lang="en-US" baseline="-25000" dirty="0" err="1">
                <a:latin typeface="+mj-lt"/>
              </a:rPr>
              <a:t>z</a:t>
            </a:r>
            <a:r>
              <a:rPr lang="en-US" dirty="0">
                <a:latin typeface="+mj-lt"/>
              </a:rPr>
              <a:t> = 3.5mm due to the main FCC-</a:t>
            </a:r>
            <a:r>
              <a:rPr lang="en-US" dirty="0" err="1">
                <a:latin typeface="+mj-lt"/>
              </a:rPr>
              <a:t>ee</a:t>
            </a:r>
            <a:r>
              <a:rPr lang="en-US" dirty="0">
                <a:latin typeface="+mj-lt"/>
              </a:rPr>
              <a:t> </a:t>
            </a:r>
            <a:r>
              <a:rPr lang="en-US" dirty="0" smtClean="0">
                <a:latin typeface="+mj-lt"/>
              </a:rPr>
              <a:t>components, evaluated so far.</a:t>
            </a:r>
            <a:endParaRPr lang="en-US" dirty="0">
              <a:latin typeface="+mj-lt"/>
            </a:endParaRPr>
          </a:p>
        </p:txBody>
      </p:sp>
      <p:pic>
        <p:nvPicPr>
          <p:cNvPr id="19" name="Picture 18"/>
          <p:cNvPicPr>
            <a:picLocks noChangeAspect="1"/>
          </p:cNvPicPr>
          <p:nvPr/>
        </p:nvPicPr>
        <p:blipFill rotWithShape="1">
          <a:blip r:embed="rId3"/>
          <a:srcRect t="3834" r="5480"/>
          <a:stretch/>
        </p:blipFill>
        <p:spPr>
          <a:xfrm>
            <a:off x="299993" y="1346790"/>
            <a:ext cx="4861358" cy="3709504"/>
          </a:xfrm>
          <a:prstGeom prst="rect">
            <a:avLst/>
          </a:prstGeom>
        </p:spPr>
      </p:pic>
      <p:graphicFrame>
        <p:nvGraphicFramePr>
          <p:cNvPr id="22" name="Table 21"/>
          <p:cNvGraphicFramePr>
            <a:graphicFrameLocks noGrp="1"/>
          </p:cNvGraphicFramePr>
          <p:nvPr>
            <p:extLst>
              <p:ext uri="{D42A27DB-BD31-4B8C-83A1-F6EECF244321}">
                <p14:modId xmlns:p14="http://schemas.microsoft.com/office/powerpoint/2010/main" val="102988898"/>
              </p:ext>
            </p:extLst>
          </p:nvPr>
        </p:nvGraphicFramePr>
        <p:xfrm>
          <a:off x="5161351" y="4794376"/>
          <a:ext cx="6825344" cy="1828800"/>
        </p:xfrm>
        <a:graphic>
          <a:graphicData uri="http://schemas.openxmlformats.org/drawingml/2006/table">
            <a:tbl>
              <a:tblPr firstRow="1" bandRow="1">
                <a:tableStyleId>{5C22544A-7EE6-4342-B048-85BDC9FD1C3A}</a:tableStyleId>
              </a:tblPr>
              <a:tblGrid>
                <a:gridCol w="1706336"/>
                <a:gridCol w="1706336"/>
                <a:gridCol w="1706336"/>
                <a:gridCol w="1706336"/>
              </a:tblGrid>
              <a:tr h="147250">
                <a:tc>
                  <a:txBody>
                    <a:bodyPr/>
                    <a:lstStyle/>
                    <a:p>
                      <a:pPr algn="ctr"/>
                      <a:r>
                        <a:rPr lang="en-US" sz="1400" dirty="0" smtClean="0"/>
                        <a:t>Component</a:t>
                      </a:r>
                      <a:endParaRPr lang="en-US" sz="1400" dirty="0"/>
                    </a:p>
                  </a:txBody>
                  <a:tcPr/>
                </a:tc>
                <a:tc>
                  <a:txBody>
                    <a:bodyPr/>
                    <a:lstStyle/>
                    <a:p>
                      <a:pPr algn="ctr"/>
                      <a:r>
                        <a:rPr lang="en-US" sz="1400" dirty="0" smtClean="0"/>
                        <a:t>Number </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K</a:t>
                      </a:r>
                      <a:r>
                        <a:rPr lang="en-US" sz="1400" baseline="-25000" dirty="0" smtClean="0"/>
                        <a:t>loss</a:t>
                      </a:r>
                      <a:r>
                        <a:rPr lang="en-US" sz="1400" baseline="0" dirty="0" smtClean="0"/>
                        <a:t>(12.1mm)[V/</a:t>
                      </a:r>
                      <a:r>
                        <a:rPr lang="en-US" sz="1400" baseline="0" dirty="0" err="1" smtClean="0"/>
                        <a:t>pC</a:t>
                      </a:r>
                      <a:r>
                        <a:rPr lang="en-US" sz="1400" baseline="0" dirty="0" smtClean="0"/>
                        <a:t>]</a:t>
                      </a:r>
                      <a:endParaRPr lang="en-US" sz="1400" dirty="0" smtClean="0"/>
                    </a:p>
                  </a:txBody>
                  <a:tcPr/>
                </a:tc>
                <a:tc>
                  <a:txBody>
                    <a:bodyPr/>
                    <a:lstStyle/>
                    <a:p>
                      <a:pPr algn="ctr"/>
                      <a:r>
                        <a:rPr lang="pt-BR" sz="1400" b="1" kern="1200" dirty="0" smtClean="0">
                          <a:solidFill>
                            <a:schemeClr val="lt1"/>
                          </a:solidFill>
                          <a:effectLst/>
                          <a:latin typeface="+mn-lt"/>
                          <a:ea typeface="+mn-ea"/>
                          <a:cs typeface="+mn-cs"/>
                        </a:rPr>
                        <a:t>𝑃</a:t>
                      </a:r>
                      <a:r>
                        <a:rPr lang="pt-BR" sz="1400" b="1" kern="1200" baseline="-25000" dirty="0" smtClean="0">
                          <a:solidFill>
                            <a:schemeClr val="lt1"/>
                          </a:solidFill>
                          <a:effectLst/>
                          <a:latin typeface="+mn-lt"/>
                          <a:ea typeface="+mn-ea"/>
                          <a:cs typeface="+mn-cs"/>
                        </a:rPr>
                        <a:t>𝑙𝑜𝑠𝑠</a:t>
                      </a:r>
                      <a:r>
                        <a:rPr lang="pt-BR" sz="1400" b="0" kern="1200" baseline="-25000" dirty="0" smtClean="0">
                          <a:solidFill>
                            <a:schemeClr val="lt1"/>
                          </a:solidFill>
                          <a:effectLst/>
                          <a:latin typeface="+mn-lt"/>
                          <a:ea typeface="+mn-ea"/>
                          <a:cs typeface="+mn-cs"/>
                        </a:rPr>
                        <a:t> </a:t>
                      </a:r>
                      <a:r>
                        <a:rPr lang="pt-BR" sz="1400" b="0" kern="1200" dirty="0" smtClean="0">
                          <a:solidFill>
                            <a:schemeClr val="lt1"/>
                          </a:solidFill>
                          <a:effectLst/>
                          <a:latin typeface="+mn-lt"/>
                          <a:ea typeface="+mn-ea"/>
                          <a:cs typeface="+mn-cs"/>
                        </a:rPr>
                        <a:t>[𝑀𝑊] </a:t>
                      </a:r>
                      <a:endParaRPr lang="pt-BR" sz="1400" b="0" dirty="0" smtClean="0"/>
                    </a:p>
                  </a:txBody>
                  <a:tcPr/>
                </a:tc>
              </a:tr>
              <a:tr h="0">
                <a:tc>
                  <a:txBody>
                    <a:bodyPr/>
                    <a:lstStyle/>
                    <a:p>
                      <a:pPr algn="ctr"/>
                      <a:r>
                        <a:rPr lang="en-US" sz="1400" dirty="0" smtClean="0"/>
                        <a:t>Resistive Wall</a:t>
                      </a:r>
                      <a:endParaRPr lang="en-US" sz="1400" dirty="0"/>
                    </a:p>
                  </a:txBody>
                  <a:tcPr/>
                </a:tc>
                <a:tc>
                  <a:txBody>
                    <a:bodyPr/>
                    <a:lstStyle/>
                    <a:p>
                      <a:pPr algn="ctr"/>
                      <a:r>
                        <a:rPr lang="en-US" sz="1400" dirty="0" smtClean="0">
                          <a:solidFill>
                            <a:schemeClr val="bg1"/>
                          </a:solidFill>
                        </a:rPr>
                        <a:t>97.75 km</a:t>
                      </a:r>
                      <a:endParaRPr lang="en-US" sz="14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i-FI" sz="1400" b="0" i="0" u="none" strike="noStrike" kern="1200" dirty="0" smtClean="0">
                          <a:solidFill>
                            <a:schemeClr val="bg1"/>
                          </a:solidFill>
                          <a:effectLst/>
                          <a:latin typeface="+mn-lt"/>
                          <a:ea typeface="+mn-ea"/>
                          <a:cs typeface="+mn-cs"/>
                        </a:rPr>
                        <a:t>33.1</a:t>
                      </a:r>
                      <a:endParaRPr lang="hr-HR" sz="1400" kern="1200" dirty="0" smtClean="0">
                        <a:solidFill>
                          <a:schemeClr val="bg1"/>
                        </a:solidFill>
                        <a:effectLst/>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0" i="0" u="none" strike="noStrike" kern="1200" dirty="0" smtClean="0">
                          <a:solidFill>
                            <a:schemeClr val="bg1"/>
                          </a:solidFill>
                          <a:effectLst/>
                          <a:latin typeface="+mn-lt"/>
                          <a:ea typeface="+mn-ea"/>
                          <a:cs typeface="+mn-cs"/>
                        </a:rPr>
                        <a:t>1.21</a:t>
                      </a:r>
                      <a:endParaRPr lang="nb-NO" sz="1400" kern="1200" dirty="0" smtClean="0">
                        <a:solidFill>
                          <a:schemeClr val="bg1"/>
                        </a:solidFill>
                        <a:effectLst/>
                        <a:latin typeface="+mn-lt"/>
                        <a:ea typeface="+mn-ea"/>
                        <a:cs typeface="+mn-cs"/>
                      </a:endParaRPr>
                    </a:p>
                  </a:txBody>
                  <a:tcPr/>
                </a:tc>
              </a:tr>
              <a:tr h="0">
                <a:tc>
                  <a:txBody>
                    <a:bodyPr/>
                    <a:lstStyle/>
                    <a:p>
                      <a:pPr algn="ctr"/>
                      <a:r>
                        <a:rPr lang="en-US" sz="1400" dirty="0" smtClean="0"/>
                        <a:t>RF cavities</a:t>
                      </a:r>
                      <a:endParaRPr lang="en-US" sz="1400" dirty="0"/>
                    </a:p>
                  </a:txBody>
                  <a:tcPr/>
                </a:tc>
                <a:tc>
                  <a:txBody>
                    <a:bodyPr/>
                    <a:lstStyle/>
                    <a:p>
                      <a:pPr algn="ctr"/>
                      <a:r>
                        <a:rPr lang="en-US" sz="1400" dirty="0" smtClean="0">
                          <a:solidFill>
                            <a:schemeClr val="bg1"/>
                          </a:solidFill>
                        </a:rPr>
                        <a:t>52</a:t>
                      </a:r>
                      <a:endParaRPr lang="en-US" sz="1400" dirty="0">
                        <a:solidFill>
                          <a:schemeClr val="bg1"/>
                        </a:solidFill>
                      </a:endParaRPr>
                    </a:p>
                  </a:txBody>
                  <a:tcPr/>
                </a:tc>
                <a:tc>
                  <a:txBody>
                    <a:bodyPr/>
                    <a:lstStyle/>
                    <a:p>
                      <a:pPr algn="ctr"/>
                      <a:r>
                        <a:rPr lang="en-US" sz="1400" dirty="0" smtClean="0">
                          <a:solidFill>
                            <a:schemeClr val="bg1"/>
                          </a:solidFill>
                        </a:rPr>
                        <a:t>8.76</a:t>
                      </a:r>
                      <a:endParaRPr lang="en-US" sz="1400" dirty="0">
                        <a:solidFill>
                          <a:schemeClr val="bg1"/>
                        </a:solidFill>
                      </a:endParaRPr>
                    </a:p>
                  </a:txBody>
                  <a:tcPr/>
                </a:tc>
                <a:tc>
                  <a:txBody>
                    <a:bodyPr/>
                    <a:lstStyle/>
                    <a:p>
                      <a:pPr algn="ctr"/>
                      <a:r>
                        <a:rPr lang="en-US" sz="1400" dirty="0" smtClean="0">
                          <a:solidFill>
                            <a:schemeClr val="bg1"/>
                          </a:solidFill>
                        </a:rPr>
                        <a:t>0.334</a:t>
                      </a:r>
                      <a:endParaRPr lang="en-US" sz="1400" dirty="0">
                        <a:solidFill>
                          <a:schemeClr val="bg1"/>
                        </a:solidFill>
                      </a:endParaRPr>
                    </a:p>
                  </a:txBody>
                  <a:tcPr/>
                </a:tc>
              </a:tr>
              <a:tr h="0">
                <a:tc>
                  <a:txBody>
                    <a:bodyPr/>
                    <a:lstStyle/>
                    <a:p>
                      <a:pPr algn="ctr"/>
                      <a:r>
                        <a:rPr lang="en-US" sz="1400" dirty="0" smtClean="0"/>
                        <a:t>BPMs</a:t>
                      </a:r>
                      <a:endParaRPr lang="en-US" sz="1400" dirty="0"/>
                    </a:p>
                  </a:txBody>
                  <a:tcPr/>
                </a:tc>
                <a:tc>
                  <a:txBody>
                    <a:bodyPr/>
                    <a:lstStyle/>
                    <a:p>
                      <a:pPr algn="ctr"/>
                      <a:r>
                        <a:rPr lang="en-US" sz="1400" dirty="0" smtClean="0">
                          <a:solidFill>
                            <a:schemeClr val="bg1"/>
                          </a:solidFill>
                        </a:rPr>
                        <a:t>4000</a:t>
                      </a:r>
                      <a:endParaRPr lang="en-US" sz="1400" dirty="0">
                        <a:solidFill>
                          <a:schemeClr val="bg1"/>
                        </a:solidFill>
                      </a:endParaRPr>
                    </a:p>
                  </a:txBody>
                  <a:tcPr/>
                </a:tc>
                <a:tc>
                  <a:txBody>
                    <a:bodyPr/>
                    <a:lstStyle/>
                    <a:p>
                      <a:pPr algn="ctr"/>
                      <a:r>
                        <a:rPr lang="en-US" sz="1400" dirty="0" smtClean="0">
                          <a:solidFill>
                            <a:schemeClr val="bg1"/>
                          </a:solidFill>
                        </a:rPr>
                        <a:t>4.81</a:t>
                      </a:r>
                      <a:endParaRPr lang="en-US" sz="1400" dirty="0">
                        <a:solidFill>
                          <a:schemeClr val="bg1"/>
                        </a:solidFill>
                      </a:endParaRPr>
                    </a:p>
                  </a:txBody>
                  <a:tcPr/>
                </a:tc>
                <a:tc>
                  <a:txBody>
                    <a:bodyPr/>
                    <a:lstStyle/>
                    <a:p>
                      <a:pPr algn="ctr"/>
                      <a:r>
                        <a:rPr lang="en-US" sz="1400" dirty="0" smtClean="0">
                          <a:solidFill>
                            <a:schemeClr val="bg1"/>
                          </a:solidFill>
                        </a:rPr>
                        <a:t>0.180</a:t>
                      </a:r>
                      <a:endParaRPr lang="en-US" sz="1400" dirty="0">
                        <a:solidFill>
                          <a:schemeClr val="bg1"/>
                        </a:solidFill>
                      </a:endParaRPr>
                    </a:p>
                  </a:txBody>
                  <a:tcPr/>
                </a:tc>
              </a:tr>
              <a:tr h="0">
                <a:tc>
                  <a:txBody>
                    <a:bodyPr/>
                    <a:lstStyle/>
                    <a:p>
                      <a:pPr algn="ctr"/>
                      <a:r>
                        <a:rPr lang="en-US" sz="1400" dirty="0" smtClean="0"/>
                        <a:t>Bellows</a:t>
                      </a:r>
                      <a:endParaRPr lang="en-US" sz="1400" dirty="0"/>
                    </a:p>
                  </a:txBody>
                  <a:tcPr/>
                </a:tc>
                <a:tc>
                  <a:txBody>
                    <a:bodyPr/>
                    <a:lstStyle/>
                    <a:p>
                      <a:pPr algn="ctr"/>
                      <a:r>
                        <a:rPr lang="en-US" sz="1400" dirty="0" smtClean="0">
                          <a:solidFill>
                            <a:schemeClr val="bg1"/>
                          </a:solidFill>
                        </a:rPr>
                        <a:t>20000</a:t>
                      </a:r>
                      <a:endParaRPr lang="en-US" sz="1400" dirty="0">
                        <a:solidFill>
                          <a:schemeClr val="bg1"/>
                        </a:solidFill>
                      </a:endParaRPr>
                    </a:p>
                  </a:txBody>
                  <a:tcPr/>
                </a:tc>
                <a:tc>
                  <a:txBody>
                    <a:bodyPr/>
                    <a:lstStyle/>
                    <a:p>
                      <a:pPr algn="ctr"/>
                      <a:r>
                        <a:rPr lang="en-US" sz="1400" dirty="0" smtClean="0">
                          <a:solidFill>
                            <a:schemeClr val="bg1"/>
                          </a:solidFill>
                        </a:rPr>
                        <a:t>23.95</a:t>
                      </a:r>
                      <a:endParaRPr lang="en-US" sz="1400" dirty="0">
                        <a:solidFill>
                          <a:schemeClr val="bg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sk-SK" sz="1400" b="0" i="0" u="none" strike="noStrike" kern="1200" dirty="0" smtClean="0">
                          <a:solidFill>
                            <a:schemeClr val="bg1"/>
                          </a:solidFill>
                          <a:effectLst/>
                          <a:latin typeface="+mn-lt"/>
                          <a:ea typeface="+mn-ea"/>
                          <a:cs typeface="+mn-cs"/>
                        </a:rPr>
                        <a:t> </a:t>
                      </a:r>
                      <a:r>
                        <a:rPr lang="hr-HR" sz="1400" kern="1200" dirty="0" smtClean="0">
                          <a:solidFill>
                            <a:schemeClr val="dk1"/>
                          </a:solidFill>
                          <a:effectLst/>
                          <a:latin typeface="+mn-lt"/>
                          <a:ea typeface="+mn-ea"/>
                          <a:cs typeface="+mn-cs"/>
                        </a:rPr>
                        <a:t>0.880 </a:t>
                      </a:r>
                      <a:endParaRPr lang="hr-HR" sz="1400" dirty="0" smtClean="0"/>
                    </a:p>
                  </a:txBody>
                  <a:tcPr/>
                </a:tc>
              </a:tr>
              <a:tr h="273918">
                <a:tc>
                  <a:txBody>
                    <a:bodyPr/>
                    <a:lstStyle/>
                    <a:p>
                      <a:pPr algn="ctr"/>
                      <a:r>
                        <a:rPr lang="en-US" sz="1400" dirty="0" smtClean="0"/>
                        <a:t>RF double tapers</a:t>
                      </a:r>
                      <a:r>
                        <a:rPr lang="en-US" sz="1400" baseline="0" dirty="0" smtClean="0"/>
                        <a:t> </a:t>
                      </a:r>
                      <a:endParaRPr lang="en-US" sz="1400" dirty="0"/>
                    </a:p>
                  </a:txBody>
                  <a:tcPr/>
                </a:tc>
                <a:tc>
                  <a:txBody>
                    <a:bodyPr/>
                    <a:lstStyle/>
                    <a:p>
                      <a:pPr algn="ctr"/>
                      <a:r>
                        <a:rPr lang="en-US" sz="1400" dirty="0" smtClean="0">
                          <a:solidFill>
                            <a:schemeClr val="bg1"/>
                          </a:solidFill>
                        </a:rPr>
                        <a:t>13</a:t>
                      </a:r>
                      <a:endParaRPr lang="en-US" sz="1400" dirty="0">
                        <a:solidFill>
                          <a:schemeClr val="bg1"/>
                        </a:solidFill>
                      </a:endParaRPr>
                    </a:p>
                  </a:txBody>
                  <a:tcPr/>
                </a:tc>
                <a:tc>
                  <a:txBody>
                    <a:bodyPr/>
                    <a:lstStyle/>
                    <a:p>
                      <a:pPr algn="ctr"/>
                      <a:r>
                        <a:rPr lang="en-US" sz="1400" dirty="0" smtClean="0">
                          <a:solidFill>
                            <a:schemeClr val="bg1"/>
                          </a:solidFill>
                        </a:rPr>
                        <a:t>2.33</a:t>
                      </a:r>
                      <a:endParaRPr lang="en-US" sz="1400" dirty="0">
                        <a:solidFill>
                          <a:schemeClr val="bg1"/>
                        </a:solidFill>
                      </a:endParaRPr>
                    </a:p>
                  </a:txBody>
                  <a:tcPr/>
                </a:tc>
                <a:tc>
                  <a:txBody>
                    <a:bodyPr/>
                    <a:lstStyle/>
                    <a:p>
                      <a:pPr algn="ctr"/>
                      <a:r>
                        <a:rPr lang="hr-HR" sz="1400" dirty="0" smtClean="0">
                          <a:solidFill>
                            <a:schemeClr val="bg1"/>
                          </a:solidFill>
                        </a:rPr>
                        <a:t>0.088</a:t>
                      </a:r>
                      <a:endParaRPr lang="en-US" sz="1400" dirty="0">
                        <a:solidFill>
                          <a:schemeClr val="bg1"/>
                        </a:solidFill>
                      </a:endParaRPr>
                    </a:p>
                  </a:txBody>
                  <a:tcPr/>
                </a:tc>
              </a:tr>
            </a:tbl>
          </a:graphicData>
        </a:graphic>
      </p:graphicFrame>
      <p:cxnSp>
        <p:nvCxnSpPr>
          <p:cNvPr id="5" name="Straight Arrow Connector 4"/>
          <p:cNvCxnSpPr/>
          <p:nvPr/>
        </p:nvCxnSpPr>
        <p:spPr>
          <a:xfrm>
            <a:off x="4643438" y="6172200"/>
            <a:ext cx="466124" cy="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643438" y="5257800"/>
            <a:ext cx="466124" cy="9526"/>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402457" y="3804410"/>
            <a:ext cx="6343132" cy="923330"/>
          </a:xfrm>
          <a:prstGeom prst="rect">
            <a:avLst/>
          </a:prstGeom>
        </p:spPr>
        <p:txBody>
          <a:bodyPr wrap="square">
            <a:spAutoFit/>
          </a:bodyPr>
          <a:lstStyle/>
          <a:p>
            <a:pPr algn="ctr"/>
            <a:r>
              <a:rPr lang="en-US" dirty="0" smtClean="0">
                <a:latin typeface="+mj-lt"/>
              </a:rPr>
              <a:t>Loss factor and Power </a:t>
            </a:r>
            <a:r>
              <a:rPr lang="en-US" dirty="0">
                <a:latin typeface="+mj-lt"/>
              </a:rPr>
              <a:t>loss contribution of </a:t>
            </a:r>
            <a:r>
              <a:rPr lang="en-US" dirty="0" smtClean="0">
                <a:latin typeface="+mj-lt"/>
              </a:rPr>
              <a:t>FCC-</a:t>
            </a:r>
            <a:r>
              <a:rPr lang="en-US" dirty="0" err="1" smtClean="0">
                <a:latin typeface="+mj-lt"/>
              </a:rPr>
              <a:t>ee</a:t>
            </a:r>
            <a:r>
              <a:rPr lang="en-US" dirty="0" smtClean="0">
                <a:latin typeface="+mj-lt"/>
              </a:rPr>
              <a:t> devices at </a:t>
            </a:r>
            <a:r>
              <a:rPr lang="en-US" dirty="0">
                <a:latin typeface="+mj-lt"/>
              </a:rPr>
              <a:t>nominal intensity and bunch </a:t>
            </a:r>
            <a:r>
              <a:rPr lang="en-US" dirty="0" smtClean="0">
                <a:latin typeface="+mj-lt"/>
              </a:rPr>
              <a:t>length of 12.1 mm, </a:t>
            </a:r>
            <a:r>
              <a:rPr lang="en-US" dirty="0">
                <a:latin typeface="+mj-lt"/>
              </a:rPr>
              <a:t>in the lowest energy case of 45.6 GeV</a:t>
            </a:r>
          </a:p>
        </p:txBody>
      </p:sp>
    </p:spTree>
    <p:extLst>
      <p:ext uri="{BB962C8B-B14F-4D97-AF65-F5344CB8AC3E}">
        <p14:creationId xmlns:p14="http://schemas.microsoft.com/office/powerpoint/2010/main" val="63215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28204" y="152831"/>
            <a:ext cx="10722633" cy="1456267"/>
          </a:xfrm>
        </p:spPr>
        <p:txBody>
          <a:bodyPr/>
          <a:lstStyle/>
          <a:p>
            <a:pPr algn="r"/>
            <a:r>
              <a:rPr lang="en-US" dirty="0" smtClean="0"/>
              <a:t>Updated </a:t>
            </a:r>
            <a:r>
              <a:rPr lang="en-US" dirty="0" err="1" smtClean="0"/>
              <a:t>FCc-</a:t>
            </a:r>
            <a:r>
              <a:rPr lang="en-US" cap="none" dirty="0" err="1" smtClean="0"/>
              <a:t>ee</a:t>
            </a:r>
            <a:r>
              <a:rPr lang="en-US" dirty="0" smtClean="0"/>
              <a:t> impedance model: 20000 </a:t>
            </a:r>
            <a:r>
              <a:rPr lang="en-US" dirty="0" err="1" smtClean="0"/>
              <a:t>BEllows</a:t>
            </a:r>
            <a:endParaRPr lang="en-US" dirty="0"/>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9241"/>
          <a:stretch/>
        </p:blipFill>
        <p:spPr>
          <a:xfrm>
            <a:off x="913521" y="1796021"/>
            <a:ext cx="4938168" cy="3649662"/>
          </a:xfrm>
          <a:prstGeom prst="rect">
            <a:avLst/>
          </a:prstGeom>
        </p:spPr>
      </p:pic>
      <p:sp>
        <p:nvSpPr>
          <p:cNvPr id="6" name="TextBox 5"/>
          <p:cNvSpPr txBox="1"/>
          <p:nvPr/>
        </p:nvSpPr>
        <p:spPr>
          <a:xfrm>
            <a:off x="6632383" y="1411994"/>
            <a:ext cx="3930666" cy="707886"/>
          </a:xfrm>
          <a:prstGeom prst="rect">
            <a:avLst/>
          </a:prstGeom>
          <a:noFill/>
        </p:spPr>
        <p:txBody>
          <a:bodyPr wrap="square" rtlCol="0">
            <a:spAutoFit/>
          </a:bodyPr>
          <a:lstStyle/>
          <a:p>
            <a:pPr algn="ctr"/>
            <a:r>
              <a:rPr lang="en-GB" sz="2000" dirty="0"/>
              <a:t>W</a:t>
            </a:r>
            <a:r>
              <a:rPr lang="en-GB" sz="2000" dirty="0" smtClean="0"/>
              <a:t>e </a:t>
            </a:r>
            <a:r>
              <a:rPr lang="en-GB" sz="2000" dirty="0"/>
              <a:t>initially considered a number of 8000 Bellows</a:t>
            </a:r>
            <a:endParaRPr lang="en-US" sz="2000" dirty="0">
              <a:latin typeface="+mj-lt"/>
            </a:endParaRPr>
          </a:p>
        </p:txBody>
      </p:sp>
      <p:cxnSp>
        <p:nvCxnSpPr>
          <p:cNvPr id="7" name="Straight Arrow Connector 6"/>
          <p:cNvCxnSpPr/>
          <p:nvPr/>
        </p:nvCxnSpPr>
        <p:spPr>
          <a:xfrm flipH="1">
            <a:off x="8643286" y="2228671"/>
            <a:ext cx="2" cy="64232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411123" y="2849283"/>
            <a:ext cx="2729780" cy="400110"/>
          </a:xfrm>
          <a:prstGeom prst="rect">
            <a:avLst/>
          </a:prstGeom>
          <a:noFill/>
        </p:spPr>
        <p:txBody>
          <a:bodyPr wrap="square" rtlCol="0">
            <a:spAutoFit/>
          </a:bodyPr>
          <a:lstStyle/>
          <a:p>
            <a:r>
              <a:rPr lang="en-GB" sz="2000" dirty="0">
                <a:latin typeface="+mj-lt"/>
              </a:rPr>
              <a:t>85% of </a:t>
            </a:r>
            <a:r>
              <a:rPr lang="en-GB" sz="2000" dirty="0" smtClean="0">
                <a:latin typeface="+mj-lt"/>
              </a:rPr>
              <a:t>arcs (</a:t>
            </a:r>
            <a:r>
              <a:rPr lang="en-GB" sz="2000" dirty="0">
                <a:latin typeface="+mj-lt"/>
              </a:rPr>
              <a:t>~ 79 </a:t>
            </a:r>
            <a:r>
              <a:rPr lang="en-GB" sz="2000" dirty="0" smtClean="0">
                <a:latin typeface="+mj-lt"/>
              </a:rPr>
              <a:t>km)</a:t>
            </a:r>
          </a:p>
        </p:txBody>
      </p:sp>
      <p:sp>
        <p:nvSpPr>
          <p:cNvPr id="10" name="TextBox 9"/>
          <p:cNvSpPr txBox="1"/>
          <p:nvPr/>
        </p:nvSpPr>
        <p:spPr>
          <a:xfrm>
            <a:off x="7570458" y="4066070"/>
            <a:ext cx="3013023" cy="400110"/>
          </a:xfrm>
          <a:prstGeom prst="rect">
            <a:avLst/>
          </a:prstGeom>
          <a:noFill/>
        </p:spPr>
        <p:txBody>
          <a:bodyPr wrap="square" rtlCol="0">
            <a:spAutoFit/>
          </a:bodyPr>
          <a:lstStyle/>
          <a:p>
            <a:r>
              <a:rPr lang="en-US" sz="2000" dirty="0" smtClean="0">
                <a:latin typeface="+mj-lt"/>
              </a:rPr>
              <a:t>Every arc is 8m long</a:t>
            </a:r>
            <a:endParaRPr lang="en-US" sz="2000" dirty="0">
              <a:latin typeface="+mj-lt"/>
            </a:endParaRPr>
          </a:p>
        </p:txBody>
      </p:sp>
      <p:sp>
        <p:nvSpPr>
          <p:cNvPr id="11" name="TextBox 10"/>
          <p:cNvSpPr txBox="1"/>
          <p:nvPr/>
        </p:nvSpPr>
        <p:spPr>
          <a:xfrm>
            <a:off x="7192707" y="4340269"/>
            <a:ext cx="3495705" cy="707886"/>
          </a:xfrm>
          <a:prstGeom prst="rect">
            <a:avLst/>
          </a:prstGeom>
          <a:noFill/>
        </p:spPr>
        <p:txBody>
          <a:bodyPr wrap="square" rtlCol="0">
            <a:spAutoFit/>
          </a:bodyPr>
          <a:lstStyle/>
          <a:p>
            <a:r>
              <a:rPr lang="en-US" sz="2000" dirty="0" smtClean="0">
                <a:latin typeface="+mj-lt"/>
              </a:rPr>
              <a:t>X2 because we have </a:t>
            </a:r>
            <a:r>
              <a:rPr lang="en-GB" sz="2000" dirty="0">
                <a:latin typeface="+mj-lt"/>
              </a:rPr>
              <a:t>another bellow before any quadrupole</a:t>
            </a:r>
            <a:r>
              <a:rPr lang="en-US" sz="2000" dirty="0" smtClean="0">
                <a:latin typeface="+mj-lt"/>
              </a:rPr>
              <a:t> </a:t>
            </a:r>
            <a:endParaRPr lang="en-US" sz="2000" dirty="0">
              <a:latin typeface="+mj-lt"/>
            </a:endParaRPr>
          </a:p>
        </p:txBody>
      </p:sp>
      <p:sp>
        <p:nvSpPr>
          <p:cNvPr id="12" name="Rectangle 11"/>
          <p:cNvSpPr/>
          <p:nvPr/>
        </p:nvSpPr>
        <p:spPr>
          <a:xfrm>
            <a:off x="5740478" y="5765624"/>
            <a:ext cx="6028801" cy="707886"/>
          </a:xfrm>
          <a:prstGeom prst="rect">
            <a:avLst/>
          </a:prstGeom>
        </p:spPr>
        <p:txBody>
          <a:bodyPr wrap="square">
            <a:spAutoFit/>
          </a:bodyPr>
          <a:lstStyle/>
          <a:p>
            <a:pPr algn="ctr"/>
            <a:r>
              <a:rPr lang="en-US" sz="2000" dirty="0" smtClean="0"/>
              <a:t>12000-13000 but to </a:t>
            </a:r>
            <a:r>
              <a:rPr lang="en-US" sz="2000" dirty="0"/>
              <a:t>be </a:t>
            </a:r>
            <a:r>
              <a:rPr lang="en-US" sz="2000" dirty="0" smtClean="0"/>
              <a:t>sure we </a:t>
            </a:r>
            <a:r>
              <a:rPr lang="en-US" sz="2000" dirty="0"/>
              <a:t>are performing our calculations </a:t>
            </a:r>
            <a:r>
              <a:rPr lang="en-US" sz="2000" dirty="0" smtClean="0"/>
              <a:t>considering up </a:t>
            </a:r>
            <a:r>
              <a:rPr lang="en-US" sz="2000" dirty="0"/>
              <a:t>to 20000 </a:t>
            </a:r>
            <a:r>
              <a:rPr lang="en-US" sz="2000" dirty="0" smtClean="0"/>
              <a:t>bellows</a:t>
            </a:r>
            <a:endParaRPr lang="en-GB" sz="2000" dirty="0"/>
          </a:p>
        </p:txBody>
      </p:sp>
      <p:sp>
        <p:nvSpPr>
          <p:cNvPr id="14" name="TextBox 13"/>
          <p:cNvSpPr txBox="1"/>
          <p:nvPr/>
        </p:nvSpPr>
        <p:spPr>
          <a:xfrm>
            <a:off x="7940046" y="2249118"/>
            <a:ext cx="1000513" cy="400110"/>
          </a:xfrm>
          <a:prstGeom prst="rect">
            <a:avLst/>
          </a:prstGeom>
          <a:noFill/>
        </p:spPr>
        <p:txBody>
          <a:bodyPr wrap="square" rtlCol="0">
            <a:spAutoFit/>
          </a:bodyPr>
          <a:lstStyle/>
          <a:p>
            <a:r>
              <a:rPr lang="en-US" sz="2000" dirty="0" smtClean="0">
                <a:solidFill>
                  <a:schemeClr val="tx2"/>
                </a:solidFill>
              </a:rPr>
              <a:t>BUT</a:t>
            </a:r>
            <a:endParaRPr lang="en-US" sz="2000" dirty="0">
              <a:solidFill>
                <a:schemeClr val="tx2"/>
              </a:solidFill>
            </a:endParaRPr>
          </a:p>
        </p:txBody>
      </p:sp>
      <p:cxnSp>
        <p:nvCxnSpPr>
          <p:cNvPr id="16" name="Straight Arrow Connector 15"/>
          <p:cNvCxnSpPr/>
          <p:nvPr/>
        </p:nvCxnSpPr>
        <p:spPr>
          <a:xfrm flipH="1">
            <a:off x="8643286" y="3335102"/>
            <a:ext cx="2" cy="64232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8616459" y="5108618"/>
            <a:ext cx="2" cy="64232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900363" y="1800225"/>
            <a:ext cx="868454" cy="14287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59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3" presetClass="entr" presetSubtype="1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linds(horizontal)">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124" y="388417"/>
            <a:ext cx="11632926" cy="1450757"/>
          </a:xfrm>
        </p:spPr>
        <p:txBody>
          <a:bodyPr>
            <a:normAutofit/>
          </a:bodyPr>
          <a:lstStyle/>
          <a:p>
            <a:pPr algn="r"/>
            <a:r>
              <a:rPr lang="en-US" sz="3600" dirty="0"/>
              <a:t>Method to calculate the Wake Potential by software </a:t>
            </a:r>
            <a:r>
              <a:rPr lang="en-US" sz="3600" dirty="0" smtClean="0"/>
              <a:t>simulation: Resistive Wall</a:t>
            </a:r>
            <a:endParaRPr lang="en-US" sz="3600" dirty="0"/>
          </a:p>
        </p:txBody>
      </p:sp>
      <p:sp>
        <p:nvSpPr>
          <p:cNvPr id="25" name="TextBox 24"/>
          <p:cNvSpPr txBox="1"/>
          <p:nvPr/>
        </p:nvSpPr>
        <p:spPr>
          <a:xfrm>
            <a:off x="633226" y="5569698"/>
            <a:ext cx="5106765" cy="923330"/>
          </a:xfrm>
          <a:prstGeom prst="rect">
            <a:avLst/>
          </a:prstGeom>
          <a:noFill/>
        </p:spPr>
        <p:txBody>
          <a:bodyPr wrap="square" rtlCol="0">
            <a:spAutoFit/>
          </a:bodyPr>
          <a:lstStyle/>
          <a:p>
            <a:pPr algn="ctr"/>
            <a:r>
              <a:rPr lang="en-US" dirty="0">
                <a:latin typeface="+mj-lt"/>
              </a:rPr>
              <a:t>R</a:t>
            </a:r>
            <a:r>
              <a:rPr lang="en-US" dirty="0" smtClean="0">
                <a:latin typeface="+mj-lt"/>
              </a:rPr>
              <a:t>eal </a:t>
            </a:r>
            <a:r>
              <a:rPr lang="en-US" dirty="0">
                <a:latin typeface="+mj-lt"/>
              </a:rPr>
              <a:t>and imaginary part of the resistive wall </a:t>
            </a:r>
            <a:r>
              <a:rPr lang="en-US" dirty="0" smtClean="0">
                <a:latin typeface="+mj-lt"/>
              </a:rPr>
              <a:t>impedance</a:t>
            </a:r>
            <a:r>
              <a:rPr lang="en-GB" dirty="0" smtClean="0">
                <a:latin typeface="+mj-lt"/>
              </a:rPr>
              <a:t> calculated </a:t>
            </a:r>
            <a:r>
              <a:rPr lang="en-GB" dirty="0">
                <a:latin typeface="+mj-lt"/>
              </a:rPr>
              <a:t>by using the code </a:t>
            </a:r>
            <a:r>
              <a:rPr lang="en-GB" b="1" i="1" dirty="0" smtClean="0"/>
              <a:t>IW2D</a:t>
            </a:r>
            <a:endParaRPr lang="en-US" dirty="0">
              <a:latin typeface="+mj-lt"/>
            </a:endParaRPr>
          </a:p>
          <a:p>
            <a:endParaRPr lang="en-US" dirty="0"/>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669" y="1839174"/>
            <a:ext cx="4713880" cy="3541049"/>
          </a:xfrm>
          <a:prstGeom prst="rect">
            <a:avLst/>
          </a:prstGeom>
        </p:spPr>
      </p:pic>
      <p:pic>
        <p:nvPicPr>
          <p:cNvPr id="4" name="Picture 3"/>
          <p:cNvPicPr>
            <a:picLocks noChangeAspect="1"/>
          </p:cNvPicPr>
          <p:nvPr/>
        </p:nvPicPr>
        <p:blipFill>
          <a:blip r:embed="rId4"/>
          <a:stretch>
            <a:fillRect/>
          </a:stretch>
        </p:blipFill>
        <p:spPr>
          <a:xfrm>
            <a:off x="6586538" y="1852959"/>
            <a:ext cx="4552285" cy="3716739"/>
          </a:xfrm>
          <a:prstGeom prst="rect">
            <a:avLst/>
          </a:prstGeom>
        </p:spPr>
      </p:pic>
      <p:sp>
        <p:nvSpPr>
          <p:cNvPr id="5" name="Rectangle 4"/>
          <p:cNvSpPr/>
          <p:nvPr/>
        </p:nvSpPr>
        <p:spPr>
          <a:xfrm>
            <a:off x="6286334" y="5583483"/>
            <a:ext cx="5152692" cy="1077218"/>
          </a:xfrm>
          <a:prstGeom prst="rect">
            <a:avLst/>
          </a:prstGeom>
        </p:spPr>
        <p:txBody>
          <a:bodyPr wrap="square">
            <a:spAutoFit/>
          </a:bodyPr>
          <a:lstStyle/>
          <a:p>
            <a:pPr algn="ctr"/>
            <a:r>
              <a:rPr lang="en-US" sz="1600" dirty="0">
                <a:latin typeface="+mj-lt"/>
              </a:rPr>
              <a:t>W</a:t>
            </a:r>
            <a:r>
              <a:rPr lang="en-US" sz="1600" dirty="0" smtClean="0">
                <a:effectLst/>
                <a:latin typeface="+mj-lt"/>
              </a:rPr>
              <a:t>ake potential of a 0.4 mm Gaussian bunch convoluted with the nominal bunch length and compared with the wake potential obtained directly from the convolution of the </a:t>
            </a:r>
            <a:r>
              <a:rPr lang="en-US" sz="1600" dirty="0" err="1" smtClean="0">
                <a:effectLst/>
                <a:latin typeface="+mj-lt"/>
              </a:rPr>
              <a:t>wakefield</a:t>
            </a:r>
            <a:r>
              <a:rPr lang="en-US" sz="1600" dirty="0" smtClean="0">
                <a:effectLst/>
                <a:latin typeface="+mj-lt"/>
              </a:rPr>
              <a:t> with the 3.5 mm Gaussian bunch. </a:t>
            </a:r>
            <a:endParaRPr lang="en-US" sz="1600" dirty="0">
              <a:latin typeface="+mj-lt"/>
            </a:endParaRPr>
          </a:p>
        </p:txBody>
      </p:sp>
    </p:spTree>
    <p:extLst>
      <p:ext uri="{BB962C8B-B14F-4D97-AF65-F5344CB8AC3E}">
        <p14:creationId xmlns:p14="http://schemas.microsoft.com/office/powerpoint/2010/main" val="604707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4434"/>
          <a:stretch/>
        </p:blipFill>
        <p:spPr>
          <a:xfrm>
            <a:off x="4616747" y="1848385"/>
            <a:ext cx="6251505" cy="4480729"/>
          </a:xfrm>
          <a:prstGeom prst="rect">
            <a:avLst/>
          </a:prstGeom>
        </p:spPr>
      </p:pic>
      <p:sp>
        <p:nvSpPr>
          <p:cNvPr id="21" name="Title 1"/>
          <p:cNvSpPr txBox="1">
            <a:spLocks/>
          </p:cNvSpPr>
          <p:nvPr/>
        </p:nvSpPr>
        <p:spPr>
          <a:xfrm>
            <a:off x="657225" y="108012"/>
            <a:ext cx="10898504"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en-US" sz="3600" dirty="0" smtClean="0">
                <a:solidFill>
                  <a:schemeClr val="tx1"/>
                </a:solidFill>
              </a:rPr>
              <a:t>COMPARISON OF THE WAKE POTENTIAL OF 3.5 MM BUNCH LENGTH BETWEEN PYHT AND CST: BELLOWS</a:t>
            </a:r>
            <a:endParaRPr lang="en-US" sz="3600" dirty="0">
              <a:solidFill>
                <a:schemeClr val="tx1"/>
              </a:solidFill>
            </a:endParaRPr>
          </a:p>
        </p:txBody>
      </p:sp>
      <p:sp>
        <p:nvSpPr>
          <p:cNvPr id="4" name="TextBox 3"/>
          <p:cNvSpPr txBox="1"/>
          <p:nvPr/>
        </p:nvSpPr>
        <p:spPr>
          <a:xfrm>
            <a:off x="385763" y="2953152"/>
            <a:ext cx="3986213" cy="1477328"/>
          </a:xfrm>
          <a:prstGeom prst="rect">
            <a:avLst/>
          </a:prstGeom>
          <a:noFill/>
        </p:spPr>
        <p:txBody>
          <a:bodyPr wrap="square" rtlCol="0">
            <a:spAutoFit/>
          </a:bodyPr>
          <a:lstStyle/>
          <a:p>
            <a:pPr algn="r"/>
            <a:r>
              <a:rPr lang="en-US" dirty="0">
                <a:latin typeface="+mj-lt"/>
              </a:rPr>
              <a:t>Wake potential </a:t>
            </a:r>
            <a:r>
              <a:rPr lang="en-US" dirty="0" smtClean="0">
                <a:latin typeface="+mj-lt"/>
              </a:rPr>
              <a:t>for a Bellow of </a:t>
            </a:r>
            <a:r>
              <a:rPr lang="en-US" dirty="0">
                <a:latin typeface="+mj-lt"/>
              </a:rPr>
              <a:t>a 3.5 mm Gaussian bunch </a:t>
            </a:r>
            <a:r>
              <a:rPr lang="en-US" dirty="0" smtClean="0">
                <a:latin typeface="+mj-lt"/>
              </a:rPr>
              <a:t>obtained directly by CST (red curve) and with the convolution by using the wake potential of 0.4 mm Gaussian bunch (green dots).</a:t>
            </a:r>
            <a:endParaRPr lang="en-US" dirty="0">
              <a:latin typeface="+mj-lt"/>
            </a:endParaRPr>
          </a:p>
        </p:txBody>
      </p:sp>
    </p:spTree>
    <p:extLst>
      <p:ext uri="{BB962C8B-B14F-4D97-AF65-F5344CB8AC3E}">
        <p14:creationId xmlns:p14="http://schemas.microsoft.com/office/powerpoint/2010/main" val="99093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28588" y="270917"/>
            <a:ext cx="11758611" cy="1450975"/>
          </a:xfrm>
        </p:spPr>
        <p:txBody>
          <a:bodyPr>
            <a:normAutofit/>
          </a:bodyPr>
          <a:lstStyle/>
          <a:p>
            <a:pPr algn="r"/>
            <a:r>
              <a:rPr lang="en-US" sz="3600" dirty="0"/>
              <a:t>C</a:t>
            </a:r>
            <a:r>
              <a:rPr lang="en-US" sz="3600" dirty="0" smtClean="0"/>
              <a:t>omparison </a:t>
            </a:r>
            <a:r>
              <a:rPr lang="en-US" sz="3600" dirty="0"/>
              <a:t>of the wake potential of 3.5 mm bunch length between </a:t>
            </a:r>
            <a:r>
              <a:rPr lang="en-US" sz="3600" dirty="0" err="1"/>
              <a:t>PyHT</a:t>
            </a:r>
            <a:r>
              <a:rPr lang="en-US" sz="3600" dirty="0"/>
              <a:t> and </a:t>
            </a:r>
            <a:r>
              <a:rPr lang="en-US" sz="3600" dirty="0" smtClean="0"/>
              <a:t>CST: BPMs</a:t>
            </a:r>
            <a:endParaRPr lang="en-US" sz="3600" dirty="0"/>
          </a:p>
        </p:txBody>
      </p:sp>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t="4713"/>
          <a:stretch/>
        </p:blipFill>
        <p:spPr>
          <a:xfrm>
            <a:off x="2853621" y="1823303"/>
            <a:ext cx="6540762" cy="4506495"/>
          </a:xfrm>
          <a:prstGeom prst="rect">
            <a:avLst/>
          </a:prstGeom>
        </p:spPr>
      </p:pic>
    </p:spTree>
    <p:extLst>
      <p:ext uri="{BB962C8B-B14F-4D97-AF65-F5344CB8AC3E}">
        <p14:creationId xmlns:p14="http://schemas.microsoft.com/office/powerpoint/2010/main" val="5914742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1516</TotalTime>
  <Words>1277</Words>
  <Application>Microsoft Macintosh PowerPoint</Application>
  <PresentationFormat>Widescreen</PresentationFormat>
  <Paragraphs>127</Paragraphs>
  <Slides>23</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Bookman Old Style</vt:lpstr>
      <vt:lpstr>Calibri</vt:lpstr>
      <vt:lpstr>Calibri Light</vt:lpstr>
      <vt:lpstr>Cambria Math</vt:lpstr>
      <vt:lpstr>ＭＳ Ｐゴシック</vt:lpstr>
      <vt:lpstr>Times New Roman</vt:lpstr>
      <vt:lpstr>Wingdings</vt:lpstr>
      <vt:lpstr>Arial</vt:lpstr>
      <vt:lpstr>Celestial</vt:lpstr>
      <vt:lpstr>Collective effects for Single-beam in FCC-ee</vt:lpstr>
      <vt:lpstr>Outline</vt:lpstr>
      <vt:lpstr>FCC-ee: FUTURE CIRCULAR COLLIDER </vt:lpstr>
      <vt:lpstr>PowerPoint Presentation</vt:lpstr>
      <vt:lpstr>Impedance Sources: CST and Iw2d simulations</vt:lpstr>
      <vt:lpstr>Updated FCc-ee impedance model: 20000 BEllows</vt:lpstr>
      <vt:lpstr>Method to calculate the Wake Potential by software simulation: Resistive Wall</vt:lpstr>
      <vt:lpstr>PowerPoint Presentation</vt:lpstr>
      <vt:lpstr>Comparison of the wake potential of 3.5 mm bunch length between PyHT and CST: BPMs</vt:lpstr>
      <vt:lpstr>Comparison of the wake potential of 3.5 mm bunch length between PyHT and CST: RF Cavities</vt:lpstr>
      <vt:lpstr>Comparison of the wake potential of 3.5 mm bunch length between PyHT and CST: RF double tapers</vt:lpstr>
      <vt:lpstr>Real and imaginary impedance of some machine devices</vt:lpstr>
      <vt:lpstr>PowerPoint Presentation</vt:lpstr>
      <vt:lpstr>Bunch length and energy spread for considered cases</vt:lpstr>
      <vt:lpstr>Transverse Dynamics</vt:lpstr>
      <vt:lpstr>TMCI</vt:lpstr>
      <vt:lpstr>future plan</vt:lpstr>
      <vt:lpstr>Thanks for your attention! </vt:lpstr>
      <vt:lpstr>Back-up Slides</vt:lpstr>
      <vt:lpstr>The presence of the coating affects the RW impedance, making its contribution very critical</vt:lpstr>
      <vt:lpstr>PowerPoint Presentation</vt:lpstr>
      <vt:lpstr>Conclusions of the neg study</vt:lpstr>
      <vt:lpstr>Updated FCc-ee impedance model</vt:lpstr>
    </vt:vector>
  </TitlesOfParts>
  <Manager/>
  <Company/>
  <LinksUpToDate>false</LinksUpToDate>
  <SharedDoc>false</SharedDoc>
  <HyperlinkBase/>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Emanuela Carideo</dc:creator>
  <cp:keywords/>
  <dc:description/>
  <cp:lastModifiedBy>Emanuela Carideo</cp:lastModifiedBy>
  <cp:revision>33</cp:revision>
  <dcterms:created xsi:type="dcterms:W3CDTF">2021-05-17T08:29:54Z</dcterms:created>
  <dcterms:modified xsi:type="dcterms:W3CDTF">2021-05-19T20:25:21Z</dcterms:modified>
  <cp:category/>
</cp:coreProperties>
</file>