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20" r:id="rId3"/>
    <p:sldId id="321" r:id="rId4"/>
    <p:sldId id="339" r:id="rId5"/>
    <p:sldId id="323" r:id="rId6"/>
    <p:sldId id="334" r:id="rId7"/>
    <p:sldId id="348" r:id="rId8"/>
    <p:sldId id="34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3C3"/>
    <a:srgbClr val="2E528F"/>
    <a:srgbClr val="0E4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762"/>
    <p:restoredTop sz="88102"/>
  </p:normalViewPr>
  <p:slideViewPr>
    <p:cSldViewPr snapToGrid="0" snapToObjects="1">
      <p:cViewPr varScale="1">
        <p:scale>
          <a:sx n="78" d="100"/>
          <a:sy n="78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77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33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6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39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16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782A-16C3-DF4C-A618-921CDA87F1BA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E4958-96FF-7F43-A85A-E30DEED16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E8E-CC0A-D343-BF08-D5900191FF50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6E60-7CF4-8642-A477-2CF5F5F95E1E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B69F-866E-E34D-8A79-34F561CB4183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FD11D-8174-614E-B25A-E204303D50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C14A45-6389-A543-B10B-89ED68D2B0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758-ED93-4849-8E80-488825A9315B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2404-4F6E-FA4A-9D83-2DBA176031F7}" type="datetime1">
              <a:rPr lang="de-CH" smtClean="0"/>
              <a:t>19.05.21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BFDA-E13D-A749-9B5F-AEC56E9E2A72}" type="datetime1">
              <a:rPr lang="de-CH" smtClean="0"/>
              <a:t>19.05.21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76-E385-414D-8A30-C4BF371F02A5}" type="datetime1">
              <a:rPr lang="de-CH" smtClean="0"/>
              <a:t>19.05.21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AC8C-EF82-B441-91F4-A116C3F9F97F}" type="datetime1">
              <a:rPr lang="de-CH" smtClean="0"/>
              <a:t>19.05.21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0FF9-9355-934E-9391-C112A73E50BD}" type="datetime1">
              <a:rPr lang="de-CH" smtClean="0"/>
              <a:t>19.05.21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C3BC-C4BA-B647-B3D5-8872CA784074}" type="datetime1">
              <a:rPr lang="de-CH" smtClean="0"/>
              <a:t>19.05.21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A5D6C-8FC2-2246-A3BD-89E9AD397B95}" type="datetime1">
              <a:rPr lang="de-CH" smtClean="0"/>
              <a:t>19.05.21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007418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se.cern/covid-19-informa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16137"/>
          </a:xfrm>
        </p:spPr>
        <p:txBody>
          <a:bodyPr/>
          <a:lstStyle/>
          <a:p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Giovanni Rumolo</a:t>
            </a:r>
          </a:p>
          <a:p>
            <a:r>
              <a:rPr lang="en-US" sz="2000" dirty="0"/>
              <a:t>CEI Section Meeting, 20/05/2020</a:t>
            </a:r>
          </a:p>
          <a:p>
            <a:r>
              <a:rPr lang="en-US" sz="2000" dirty="0">
                <a:hlinkClick r:id="rId2"/>
              </a:rPr>
              <a:t>https://indico.cern.ch/event/1007418/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D12C-ADBC-AA4D-B8E9-202F48D8A4E6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5F4556E7-E905-E749-B711-81221171F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3636" y="1293813"/>
            <a:ext cx="1595164" cy="489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3103497-65E8-B044-B3A3-ED6D18F6D0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778"/>
          <a:stretch/>
        </p:blipFill>
        <p:spPr>
          <a:xfrm>
            <a:off x="6368143" y="4261757"/>
            <a:ext cx="5839237" cy="21857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Covid-19 general info (</a:t>
            </a:r>
            <a:r>
              <a:rPr lang="en-US" dirty="0">
                <a:hlinkClick r:id="rId4"/>
              </a:rPr>
              <a:t>CERN Covid-19 info page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Current teleworking measures have been extended </a:t>
            </a:r>
            <a:r>
              <a:rPr lang="en-US" u="sng" dirty="0">
                <a:highlight>
                  <a:srgbClr val="FFFF00"/>
                </a:highlight>
              </a:rPr>
              <a:t>up to the 31 May 2021</a:t>
            </a:r>
            <a:r>
              <a:rPr lang="en-US" dirty="0"/>
              <a:t>. Please keep </a:t>
            </a:r>
            <a:r>
              <a:rPr lang="en-US" b="1" dirty="0"/>
              <a:t>your EDH leave status up to date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Most probably next step will be that </a:t>
            </a:r>
            <a:r>
              <a:rPr lang="en-US" b="1" dirty="0"/>
              <a:t>we will be allowed to come on-site once per week</a:t>
            </a:r>
          </a:p>
          <a:p>
            <a:pPr lvl="2"/>
            <a:r>
              <a:rPr lang="en-US" dirty="0"/>
              <a:t>People must still be alone in their offices</a:t>
            </a:r>
          </a:p>
          <a:p>
            <a:pPr lvl="2"/>
            <a:r>
              <a:rPr lang="en-US" dirty="0"/>
              <a:t>It is very important that people who are sharing offices arrange CLEARLY with their office mates a schedule for the office occupancy. No exception to the single occupancy is granted!</a:t>
            </a:r>
          </a:p>
          <a:p>
            <a:pPr lvl="1"/>
            <a:r>
              <a:rPr lang="en-US" dirty="0"/>
              <a:t>Problems with masks</a:t>
            </a:r>
          </a:p>
          <a:p>
            <a:pPr lvl="2"/>
            <a:r>
              <a:rPr lang="en-US" dirty="0"/>
              <a:t>When receiving masks from Alessia, Richard or Yannis, you’ll be requested to open the box on the spot to check together the conformity</a:t>
            </a:r>
          </a:p>
          <a:p>
            <a:pPr lvl="2"/>
            <a:r>
              <a:rPr lang="en-US" dirty="0"/>
              <a:t>Due to defects have recently observed in </a:t>
            </a:r>
            <a:br>
              <a:rPr lang="en-US" dirty="0"/>
            </a:br>
            <a:r>
              <a:rPr lang="en-US" dirty="0"/>
              <a:t>DEKOTURF brand type 1 surgical masks, you</a:t>
            </a:r>
            <a:br>
              <a:rPr lang="en-US" dirty="0"/>
            </a:br>
            <a:r>
              <a:rPr lang="en-US" dirty="0"/>
              <a:t>are asked to no longer use these masks and </a:t>
            </a:r>
            <a:br>
              <a:rPr lang="en-US" dirty="0"/>
            </a:br>
            <a:r>
              <a:rPr lang="en-US" dirty="0"/>
              <a:t>return your boxes.</a:t>
            </a:r>
          </a:p>
          <a:p>
            <a:pPr lvl="1"/>
            <a:r>
              <a:rPr lang="en-US" dirty="0"/>
              <a:t>Covid caseload is still improving in the host </a:t>
            </a:r>
            <a:br>
              <a:rPr lang="en-US" dirty="0"/>
            </a:br>
            <a:r>
              <a:rPr lang="en-US" dirty="0"/>
              <a:t>countries and restrictions are being relaxed </a:t>
            </a:r>
            <a:r>
              <a:rPr lang="en-US" dirty="0">
                <a:sym typeface="Wingdings" pitchFamily="2" charset="2"/>
              </a:rPr>
              <a:t>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C2FB-8D1A-1344-86C6-626E103B9B94}" type="datetime1">
              <a:rPr lang="de-CH" smtClean="0"/>
              <a:t>20.05.21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D4F74-26B1-D94F-AD02-E06BB930F7CF}"/>
              </a:ext>
            </a:extLst>
          </p:cNvPr>
          <p:cNvSpPr txBox="1"/>
          <p:nvPr/>
        </p:nvSpPr>
        <p:spPr>
          <a:xfrm>
            <a:off x="7185804" y="4687921"/>
            <a:ext cx="96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</a:t>
            </a:r>
          </a:p>
        </p:txBody>
      </p:sp>
    </p:spTree>
    <p:extLst>
      <p:ext uri="{BB962C8B-B14F-4D97-AF65-F5344CB8AC3E}">
        <p14:creationId xmlns:p14="http://schemas.microsoft.com/office/powerpoint/2010/main" val="259623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New EDH form for travel</a:t>
            </a:r>
          </a:p>
          <a:p>
            <a:pPr lvl="1"/>
            <a:r>
              <a:rPr lang="en-US" dirty="0"/>
              <a:t>It is called </a:t>
            </a:r>
            <a:r>
              <a:rPr lang="en-US" b="1" dirty="0"/>
              <a:t>Travel</a:t>
            </a:r>
            <a:r>
              <a:rPr lang="en-US" dirty="0"/>
              <a:t> and replaces the old official travel request form (TREQ)</a:t>
            </a:r>
          </a:p>
          <a:p>
            <a:pPr lvl="1"/>
            <a:r>
              <a:rPr lang="en-US" dirty="0"/>
              <a:t>It also extends its functions, covering all the process from the travel request to booking (via </a:t>
            </a:r>
            <a:r>
              <a:rPr lang="en-US" b="1" dirty="0" err="1"/>
              <a:t>Traveldoo</a:t>
            </a:r>
            <a:r>
              <a:rPr lang="en-US" b="1" dirty="0"/>
              <a:t> tool</a:t>
            </a:r>
            <a:r>
              <a:rPr lang="en-US" dirty="0"/>
              <a:t>), traveling and filing the reimbursement claim</a:t>
            </a:r>
          </a:p>
          <a:p>
            <a:pPr lvl="1"/>
            <a:r>
              <a:rPr lang="en-US" dirty="0"/>
              <a:t>To be widely tested hopefully soon, as soon as official on a more regular basis can resume!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0233C80-5007-7440-B5AF-E2EEF76DB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0" y="2997115"/>
            <a:ext cx="5435600" cy="2409910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F557457-923A-F14A-9CF6-C461402FC4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3261111"/>
            <a:ext cx="6220166" cy="3114482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4B832D76-EDE0-1443-B151-04E5495294FB}"/>
              </a:ext>
            </a:extLst>
          </p:cNvPr>
          <p:cNvSpPr/>
          <p:nvPr/>
        </p:nvSpPr>
        <p:spPr>
          <a:xfrm>
            <a:off x="297545" y="3973287"/>
            <a:ext cx="622300" cy="59871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2E45D7B-D1AD-9249-85EB-C0FBE824031F}"/>
              </a:ext>
            </a:extLst>
          </p:cNvPr>
          <p:cNvCxnSpPr/>
          <p:nvPr/>
        </p:nvCxnSpPr>
        <p:spPr>
          <a:xfrm>
            <a:off x="914399" y="4343400"/>
            <a:ext cx="4769759" cy="163286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38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News from LHC:</a:t>
            </a:r>
          </a:p>
          <a:p>
            <a:pPr lvl="1"/>
            <a:r>
              <a:rPr lang="en-US" dirty="0"/>
              <a:t>Planning for the exchange of the B28L8 magnet has been discussed</a:t>
            </a:r>
          </a:p>
          <a:p>
            <a:pPr lvl="2"/>
            <a:r>
              <a:rPr lang="en-US" dirty="0"/>
              <a:t>Warm-up of S78 started on 3 May</a:t>
            </a:r>
          </a:p>
          <a:p>
            <a:pPr lvl="2"/>
            <a:r>
              <a:rPr lang="en-US" dirty="0"/>
              <a:t>Expected to take </a:t>
            </a:r>
            <a:r>
              <a:rPr lang="en-US" b="1" dirty="0"/>
              <a:t>10 weeks without contingency</a:t>
            </a:r>
          </a:p>
          <a:p>
            <a:pPr lvl="1"/>
            <a:r>
              <a:rPr lang="en-US" dirty="0"/>
              <a:t>Extracted magnet comes from a </a:t>
            </a:r>
            <a:r>
              <a:rPr lang="en-US" b="1" dirty="0"/>
              <a:t>high heat load half-cell</a:t>
            </a:r>
            <a:r>
              <a:rPr lang="en-US" dirty="0"/>
              <a:t>, which was also instrumented with additional thermometers and flowmeters during LS2</a:t>
            </a:r>
          </a:p>
          <a:p>
            <a:pPr lvl="2"/>
            <a:r>
              <a:rPr lang="en-US" dirty="0"/>
              <a:t>It will be interesting to </a:t>
            </a:r>
            <a:r>
              <a:rPr lang="en-US" dirty="0" err="1"/>
              <a:t>analyse</a:t>
            </a:r>
            <a:r>
              <a:rPr lang="en-US" dirty="0"/>
              <a:t> the beam screens and observe if their surface exhibits the same features as the one of the previously extracted from a high heat load magnet</a:t>
            </a:r>
          </a:p>
          <a:p>
            <a:pPr lvl="1"/>
            <a:r>
              <a:rPr lang="en-US" dirty="0"/>
              <a:t>Impact on schedule being </a:t>
            </a:r>
            <a:r>
              <a:rPr lang="en-US" dirty="0" err="1"/>
              <a:t>analysed</a:t>
            </a:r>
            <a:r>
              <a:rPr lang="en-US" dirty="0"/>
              <a:t> by EN/ACE</a:t>
            </a:r>
          </a:p>
          <a:p>
            <a:pPr lvl="2"/>
            <a:r>
              <a:rPr lang="en-US" dirty="0"/>
              <a:t>2021 pilot beam test might move forward by </a:t>
            </a:r>
            <a:r>
              <a:rPr lang="en-US" b="1" dirty="0"/>
              <a:t>2-3 weeks</a:t>
            </a:r>
          </a:p>
          <a:p>
            <a:pPr lvl="2"/>
            <a:r>
              <a:rPr lang="en-US" dirty="0"/>
              <a:t>Implies reshuffling of ion beam tests in the SPS in order to ensure the availability of RF manpower</a:t>
            </a:r>
          </a:p>
          <a:p>
            <a:pPr lvl="2"/>
            <a:r>
              <a:rPr lang="en-US" dirty="0"/>
              <a:t>Initial reaction from LHC experiments seems that this will also cause a bump forward by 2-3 weeks of the 2022 run start </a:t>
            </a:r>
            <a:r>
              <a:rPr lang="en-US" dirty="0">
                <a:sym typeface="Wingdings" pitchFamily="2" charset="2"/>
              </a:rPr>
              <a:t> however to be defined at the </a:t>
            </a:r>
            <a:r>
              <a:rPr lang="en-US" b="1" dirty="0">
                <a:sym typeface="Wingdings" pitchFamily="2" charset="2"/>
              </a:rPr>
              <a:t>7 June meeting between ATS management and experiments</a:t>
            </a:r>
          </a:p>
          <a:p>
            <a:pPr lvl="1"/>
            <a:r>
              <a:rPr lang="en-US" dirty="0">
                <a:sym typeface="Wingdings" pitchFamily="2" charset="2"/>
              </a:rPr>
              <a:t>Decision </a:t>
            </a:r>
            <a:r>
              <a:rPr lang="en-US">
                <a:sym typeface="Wingdings" pitchFamily="2" charset="2"/>
              </a:rPr>
              <a:t>on Run 3 energy </a:t>
            </a:r>
            <a:r>
              <a:rPr lang="en-US" dirty="0">
                <a:sym typeface="Wingdings" pitchFamily="2" charset="2"/>
              </a:rPr>
              <a:t>will be taken after seeing the progress on the magnet training of all sectors (but 78)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53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CC7EC1-7577-BA44-89EF-669FA65DF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989" b="31767"/>
          <a:stretch/>
        </p:blipFill>
        <p:spPr>
          <a:xfrm>
            <a:off x="2393206" y="2112577"/>
            <a:ext cx="7083552" cy="368913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EF5B688-9A64-DD4C-81CB-3FDFBCAD5F74}"/>
              </a:ext>
            </a:extLst>
          </p:cNvPr>
          <p:cNvSpPr/>
          <p:nvPr/>
        </p:nvSpPr>
        <p:spPr>
          <a:xfrm>
            <a:off x="6236368" y="3252947"/>
            <a:ext cx="560522" cy="155977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D6459-3A89-C947-932F-B78DF912D390}"/>
              </a:ext>
            </a:extLst>
          </p:cNvPr>
          <p:cNvSpPr txBox="1"/>
          <p:nvPr/>
        </p:nvSpPr>
        <p:spPr>
          <a:xfrm>
            <a:off x="6396055" y="3535331"/>
            <a:ext cx="14147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528F"/>
                </a:solidFill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54176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PSB</a:t>
            </a:r>
          </a:p>
          <a:p>
            <a:pPr lvl="1"/>
            <a:r>
              <a:rPr lang="en-US" dirty="0" err="1"/>
              <a:t>nTOF</a:t>
            </a:r>
            <a:r>
              <a:rPr lang="en-US" dirty="0"/>
              <a:t> beam was affected by a horizontal instability for N&gt;500e10 p and close to 2 GeV</a:t>
            </a:r>
          </a:p>
          <a:p>
            <a:pPr lvl="1"/>
            <a:r>
              <a:rPr lang="en-US" dirty="0"/>
              <a:t>Could be cured with linear coupling, now record intensity 1050e10 p extracted at 2 GeV!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73A77D33-D4BD-2B41-8E5A-EC8B92739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407" y="2684154"/>
            <a:ext cx="4127500" cy="32004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EDACCCF6-BDF5-394E-ABD3-CD072A9EE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243" y="2563504"/>
            <a:ext cx="4127500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96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PS</a:t>
            </a:r>
          </a:p>
          <a:p>
            <a:pPr lvl="1"/>
            <a:r>
              <a:rPr lang="en-US" dirty="0"/>
              <a:t>Found the origin of the skew </a:t>
            </a:r>
            <a:r>
              <a:rPr lang="en-US" dirty="0" err="1"/>
              <a:t>sextupolar</a:t>
            </a:r>
            <a:r>
              <a:rPr lang="en-US" dirty="0"/>
              <a:t> resonance that caused losses close to septum 42</a:t>
            </a:r>
          </a:p>
          <a:p>
            <a:pPr lvl="1"/>
            <a:r>
              <a:rPr lang="en-US" dirty="0"/>
              <a:t>Introduced by the magnet of the BGI84, which was always on</a:t>
            </a:r>
          </a:p>
          <a:p>
            <a:pPr lvl="1"/>
            <a:r>
              <a:rPr lang="en-US" dirty="0"/>
              <a:t>Great progress on set up of LHC and MTE beams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7" name="Picture 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6B0DDA5-433B-0A4B-A6C4-418CA403E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55" y="3073999"/>
            <a:ext cx="4226923" cy="2853584"/>
          </a:xfrm>
          <a:prstGeom prst="rect">
            <a:avLst/>
          </a:prstGeom>
        </p:spPr>
      </p:pic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97C70278-702D-484F-82CE-67D324784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238" y="3073999"/>
            <a:ext cx="4228724" cy="28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65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SPS</a:t>
            </a:r>
          </a:p>
          <a:p>
            <a:pPr lvl="1"/>
            <a:r>
              <a:rPr lang="en-US" dirty="0"/>
              <a:t>Orbit correction</a:t>
            </a:r>
          </a:p>
          <a:p>
            <a:pPr lvl="2"/>
            <a:r>
              <a:rPr lang="en-US" dirty="0"/>
              <a:t>Successfully crossed transition with fixed target beam (SFTPRO) – low intensity</a:t>
            </a:r>
          </a:p>
          <a:p>
            <a:pPr lvl="2"/>
            <a:r>
              <a:rPr lang="en-US" dirty="0"/>
              <a:t>Orbit measurements at 450 GeV used to define needed quad shifts for orbit correction</a:t>
            </a:r>
          </a:p>
          <a:p>
            <a:pPr lvl="2"/>
            <a:r>
              <a:rPr lang="en-US" dirty="0"/>
              <a:t>Calculated shifts implemented during long weekend and orbit corrected as expected</a:t>
            </a:r>
          </a:p>
          <a:p>
            <a:pPr lvl="1"/>
            <a:r>
              <a:rPr lang="en-US" dirty="0"/>
              <a:t>Setting up long flat bottom cycle for scrubbing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19.05.21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7760A77A-DFAE-754C-BFB7-BE3FF03A9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257" y="3429000"/>
            <a:ext cx="3742976" cy="2900589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2866A57C-4164-944F-B0E3-BF2CC74C8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057" y="3427989"/>
            <a:ext cx="3751918" cy="2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766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56925</TotalTime>
  <Words>720</Words>
  <Application>Microsoft Macintosh PowerPoint</Application>
  <PresentationFormat>Widescreen</PresentationFormat>
  <Paragraphs>93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 of two particle model to quadrupolar wakes</dc:title>
  <dc:creator>Microsoft Office User</dc:creator>
  <cp:lastModifiedBy>Giovanni Rumolo</cp:lastModifiedBy>
  <cp:revision>400</cp:revision>
  <dcterms:created xsi:type="dcterms:W3CDTF">2019-08-06T09:01:59Z</dcterms:created>
  <dcterms:modified xsi:type="dcterms:W3CDTF">2021-05-20T11:12:38Z</dcterms:modified>
</cp:coreProperties>
</file>