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280" r:id="rId4"/>
    <p:sldId id="282" r:id="rId5"/>
    <p:sldId id="285" r:id="rId6"/>
    <p:sldId id="286" r:id="rId7"/>
    <p:sldId id="287" r:id="rId8"/>
    <p:sldId id="288" r:id="rId9"/>
    <p:sldId id="284" r:id="rId10"/>
    <p:sldId id="271" r:id="rId1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0000FF"/>
    <a:srgbClr val="006600"/>
    <a:srgbClr val="00FF00"/>
    <a:srgbClr val="FF3300"/>
    <a:srgbClr val="339933"/>
    <a:srgbClr val="E6E6E6"/>
    <a:srgbClr val="0FE6F8"/>
    <a:srgbClr val="253366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66" autoAdjust="0"/>
    <p:restoredTop sz="93575" autoAdjust="0"/>
  </p:normalViewPr>
  <p:slideViewPr>
    <p:cSldViewPr snapToObjects="1" showGuides="1">
      <p:cViewPr varScale="1">
        <p:scale>
          <a:sx n="110" d="100"/>
          <a:sy n="110" d="100"/>
        </p:scale>
        <p:origin x="138" y="18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6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336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08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092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663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61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04042"/>
            <a:ext cx="9346346" cy="34073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b="0" i="0" kern="12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P. Forck, R Singh GSI – IFAST-REX Slow extraction --I.FAST Kick-off Meeting 2</a:t>
            </a:r>
            <a:r>
              <a:rPr lang="en-US" baseline="30000" dirty="0" smtClean="0"/>
              <a:t>nd</a:t>
            </a:r>
            <a:r>
              <a:rPr lang="en-US" dirty="0" smtClean="0"/>
              <a:t> May 2021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P. Forck, R Singh GSI – IFAST-REX Slow extraction --I.FAST Kick-off Meeting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May 2021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250921" y="6511631"/>
            <a:ext cx="64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P. Forck, R Singh GSI – IFAST-REX Slow extraction --I.FAST Kick-off Meeting 2</a:t>
            </a:r>
            <a:r>
              <a:rPr lang="en-US" sz="12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May 2021</a:t>
            </a:r>
          </a:p>
          <a:p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P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 Forck, R Singh GSI – IFAST-REX Slow extraction --I.FAST Kick-off Meeting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May 2021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P. Forck, R Singh GSI – IFAST-REX Slow extraction --I.FAST Kick-off Meeting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May 2021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P. Forck, R Singh GSI – IFAST-REX Slow extraction --I.FAST Kick-off Meeting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May 2021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P. Forck, R Singh GSI – IFAST-REX Slow extraction --I.FAST Kick-off Meeting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May 2021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21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22.png"/><Relationship Id="rId9" Type="http://schemas.openxmlformats.org/officeDocument/2006/relationships/image" Target="../media/image13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5.gif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2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g"/><Relationship Id="rId9" Type="http://schemas.openxmlformats.org/officeDocument/2006/relationships/image" Target="../media/image15.pn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7.emf"/><Relationship Id="rId18" Type="http://schemas.openxmlformats.org/officeDocument/2006/relationships/image" Target="../media/image32.jpg"/><Relationship Id="rId3" Type="http://schemas.openxmlformats.org/officeDocument/2006/relationships/image" Target="../media/image9.jpeg"/><Relationship Id="rId21" Type="http://schemas.openxmlformats.org/officeDocument/2006/relationships/image" Target="../media/image35.emf"/><Relationship Id="rId7" Type="http://schemas.openxmlformats.org/officeDocument/2006/relationships/image" Target="../media/image13.png"/><Relationship Id="rId12" Type="http://schemas.openxmlformats.org/officeDocument/2006/relationships/hyperlink" Target="https://indico.gsi.de/event/11868/" TargetMode="External"/><Relationship Id="rId17" Type="http://schemas.openxmlformats.org/officeDocument/2006/relationships/image" Target="../media/image31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0.emf"/><Relationship Id="rId20" Type="http://schemas.openxmlformats.org/officeDocument/2006/relationships/image" Target="../media/image3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9.emf"/><Relationship Id="rId10" Type="http://schemas.openxmlformats.org/officeDocument/2006/relationships/image" Target="../media/image16.png"/><Relationship Id="rId19" Type="http://schemas.openxmlformats.org/officeDocument/2006/relationships/image" Target="../media/image33.jpg"/><Relationship Id="rId4" Type="http://schemas.openxmlformats.org/officeDocument/2006/relationships/image" Target="../media/image10.jpg"/><Relationship Id="rId9" Type="http://schemas.openxmlformats.org/officeDocument/2006/relationships/image" Target="../media/image15.png"/><Relationship Id="rId14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oleObject" Target="../embeddings/oleObject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g"/><Relationship Id="rId15" Type="http://schemas.openxmlformats.org/officeDocument/2006/relationships/oleObject" Target="../embeddings/oleObject2.bin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822885"/>
            <a:ext cx="8629968" cy="1586075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IFAST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Prototyping Activity </a:t>
            </a:r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REX </a:t>
            </a:r>
          </a:p>
          <a:p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esonant </a:t>
            </a:r>
            <a:r>
              <a:rPr lang="en-GB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traction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Improvement </a:t>
            </a:r>
            <a:endParaRPr lang="en-GB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Work Package 5 Task 3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149080"/>
            <a:ext cx="7402857" cy="656379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Peter Forck and Rahul Singh, GSI</a:t>
            </a: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Consortium:</a:t>
            </a:r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8629968" cy="53311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Kick-off meeting / 4</a:t>
            </a:r>
            <a:r>
              <a:rPr lang="en-GB" sz="32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May 2021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1055440" y="4869160"/>
            <a:ext cx="6044543" cy="576064"/>
            <a:chOff x="1131577" y="4869160"/>
            <a:chExt cx="6044543" cy="576064"/>
          </a:xfrm>
        </p:grpSpPr>
        <p:sp>
          <p:nvSpPr>
            <p:cNvPr id="5" name="Rechteck 4"/>
            <p:cNvSpPr/>
            <p:nvPr/>
          </p:nvSpPr>
          <p:spPr>
            <a:xfrm>
              <a:off x="1131577" y="4869160"/>
              <a:ext cx="6044543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1131577" y="4869160"/>
              <a:ext cx="6044543" cy="576064"/>
              <a:chOff x="1271464" y="4848812"/>
              <a:chExt cx="6044543" cy="576064"/>
            </a:xfrm>
          </p:grpSpPr>
          <p:sp>
            <p:nvSpPr>
              <p:cNvPr id="17" name="Rechteck 16"/>
              <p:cNvSpPr/>
              <p:nvPr/>
            </p:nvSpPr>
            <p:spPr>
              <a:xfrm>
                <a:off x="6204652" y="4902874"/>
                <a:ext cx="539420" cy="4925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hteck 14"/>
              <p:cNvSpPr/>
              <p:nvPr/>
            </p:nvSpPr>
            <p:spPr>
              <a:xfrm>
                <a:off x="4341581" y="4994937"/>
                <a:ext cx="813339" cy="3380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1464" y="4848812"/>
                <a:ext cx="401414" cy="576064"/>
              </a:xfrm>
              <a:prstGeom prst="rect">
                <a:avLst/>
              </a:prstGeom>
            </p:spPr>
          </p:pic>
          <p:pic>
            <p:nvPicPr>
              <p:cNvPr id="7" name="Grafik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0282" y="5076814"/>
                <a:ext cx="681286" cy="318564"/>
              </a:xfrm>
              <a:prstGeom prst="rect">
                <a:avLst/>
              </a:prstGeom>
            </p:spPr>
          </p:pic>
          <p:pic>
            <p:nvPicPr>
              <p:cNvPr id="8" name="Grafik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99" r="23035"/>
              <a:stretch/>
            </p:blipFill>
            <p:spPr>
              <a:xfrm>
                <a:off x="2414130" y="4848812"/>
                <a:ext cx="478909" cy="498832"/>
              </a:xfrm>
              <a:prstGeom prst="rect">
                <a:avLst/>
              </a:prstGeom>
            </p:spPr>
          </p:pic>
          <p:pic>
            <p:nvPicPr>
              <p:cNvPr id="9" name="Grafik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58164" y="5098229"/>
                <a:ext cx="678108" cy="199829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1396" y="5057101"/>
                <a:ext cx="580332" cy="192449"/>
              </a:xfrm>
              <a:prstGeom prst="rect">
                <a:avLst/>
              </a:prstGeom>
            </p:spPr>
          </p:pic>
          <p:pic>
            <p:nvPicPr>
              <p:cNvPr id="11" name="Grafik 10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83173" y="4994936"/>
                <a:ext cx="871748" cy="338074"/>
              </a:xfrm>
              <a:prstGeom prst="rect">
                <a:avLst/>
              </a:prstGeom>
            </p:spPr>
          </p:pic>
          <p:pic>
            <p:nvPicPr>
              <p:cNvPr id="12" name="Grafik 11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7045" y="5061094"/>
                <a:ext cx="965482" cy="205759"/>
              </a:xfrm>
              <a:prstGeom prst="rect">
                <a:avLst/>
              </a:prstGeom>
            </p:spPr>
          </p:pic>
          <p:pic>
            <p:nvPicPr>
              <p:cNvPr id="13" name="Grafik 12"/>
              <p:cNvPicPr>
                <a:picLocks noChangeAspect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63972" y="4902874"/>
                <a:ext cx="672228" cy="475846"/>
              </a:xfrm>
              <a:prstGeom prst="rect">
                <a:avLst/>
              </a:prstGeom>
            </p:spPr>
          </p:pic>
          <p:pic>
            <p:nvPicPr>
              <p:cNvPr id="14" name="Grafik 13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54" r="22718"/>
              <a:stretch/>
            </p:blipFill>
            <p:spPr>
              <a:xfrm>
                <a:off x="6793116" y="4948745"/>
                <a:ext cx="522891" cy="3761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2423592" y="5757187"/>
            <a:ext cx="6263140" cy="596897"/>
            <a:chOff x="3331412" y="5952237"/>
            <a:chExt cx="5610654" cy="534713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80002" y="605388"/>
            <a:ext cx="5663950" cy="2682786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Development </a:t>
            </a: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integration of high dynamic </a:t>
            </a:r>
            <a:endParaRPr lang="en-US" altLang="de-DE" sz="1600" b="1" dirty="0" smtClean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range </a:t>
            </a: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measurement device: 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Diogo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Alves, Marek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Gasior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CNAO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---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Rahul Singh, Andrzej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Stafiniak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Eike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Claus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Schmitzer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?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SEEIIST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Mariusz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Sapinski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Frank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Stulle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IFAST-REX Working Group members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80000" y="3437369"/>
            <a:ext cx="5663951" cy="2151871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Slow extraction simulations: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Verena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Kain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Matthew Fraser, Francesca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Velotti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CNAO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Marco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Pullia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Luciano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Falbo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Paolo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Meliga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Al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Mereghetti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Peter Forck, Stefan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Sorge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---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Florian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Kühteubl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Alexander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Wastl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Dale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Prokopovich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?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SEEIIST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Rebecca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Tayor</a:t>
            </a:r>
            <a:endParaRPr lang="en-US" altLang="de-DE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5995855" y="602198"/>
            <a:ext cx="5663951" cy="2682786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Specification and contribution for KO signal generation, </a:t>
            </a:r>
          </a:p>
          <a:p>
            <a:pPr>
              <a:spcBef>
                <a:spcPts val="20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exciter </a:t>
            </a: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amplifier design: 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Paolo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Sota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CNAO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Marco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Pullia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Luciano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Falbo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Paolo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Meliga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Al.Mereghetti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Rahul Singh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Eike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Claus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Schmitzer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Florian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Kühteubl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Dale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Prokopovich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?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SEEIIST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Elena Benedetto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Barthel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Matthias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Barthel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5995855" y="3437369"/>
            <a:ext cx="5663951" cy="2151871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Spill detector development and analysis: 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Federico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Roncarolo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(maybe Matthew Fraser)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CNAO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Marco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Pullia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Luciano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Falbo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Paolo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Meliga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Mereghetti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Peter Forck,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Plamen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Boutachkov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Andreas Peters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Dale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Prokopovich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?</a:t>
            </a:r>
          </a:p>
          <a:p>
            <a:pPr>
              <a:spcBef>
                <a:spcPts val="1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SEEIIST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Mariusz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Sapinski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9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2423592" y="5928447"/>
            <a:ext cx="6263140" cy="596897"/>
            <a:chOff x="3331412" y="5952237"/>
            <a:chExt cx="5610654" cy="534713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Challenges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slow Extraction form Synchrotrons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083493" y="481106"/>
            <a:ext cx="3188971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Example</a:t>
            </a: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: </a:t>
            </a:r>
            <a:r>
              <a:rPr lang="en-US" dirty="0" smtClean="0">
                <a:latin typeface="Calibri" panose="020F0502020204030204" pitchFamily="34" charset="0"/>
              </a:rPr>
              <a:t>C</a:t>
            </a:r>
            <a:r>
              <a:rPr lang="en-US" baseline="30000" dirty="0" smtClean="0">
                <a:latin typeface="Calibri" panose="020F0502020204030204" pitchFamily="34" charset="0"/>
              </a:rPr>
              <a:t>6+</a:t>
            </a:r>
            <a:r>
              <a:rPr lang="en-US" dirty="0" smtClean="0">
                <a:latin typeface="Calibri" panose="020F0502020204030204" pitchFamily="34" charset="0"/>
              </a:rPr>
              <a:t> at 300 MeV/u</a:t>
            </a:r>
          </a:p>
          <a:p>
            <a:pPr algn="l">
              <a:spcBef>
                <a:spcPts val="100"/>
              </a:spcBef>
            </a:pPr>
            <a:r>
              <a:rPr lang="en-US" dirty="0">
                <a:latin typeface="Calibri" panose="020F0502020204030204" pitchFamily="34" charset="0"/>
              </a:rPr>
              <a:t>Q</a:t>
            </a:r>
            <a:r>
              <a:rPr lang="en-US" dirty="0" smtClean="0">
                <a:latin typeface="Calibri" panose="020F0502020204030204" pitchFamily="34" charset="0"/>
              </a:rPr>
              <a:t>uad. scan, un-bunched beam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91344" y="573724"/>
            <a:ext cx="6763808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Slow extraction: Gentle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e</a:t>
            </a:r>
            <a:r>
              <a:rPr lang="en-US" dirty="0" smtClean="0">
                <a:solidFill>
                  <a:srgbClr val="3333FF"/>
                </a:solidFill>
                <a:latin typeface="Calibri" panose="020F0502020204030204" pitchFamily="34" charset="0"/>
              </a:rPr>
              <a:t>xcitation of a beam </a:t>
            </a: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third</a:t>
            </a:r>
            <a:r>
              <a:rPr lang="en-US" dirty="0" smtClean="0">
                <a:solidFill>
                  <a:srgbClr val="3333FF"/>
                </a:solidFill>
                <a:latin typeface="Calibri" panose="020F0502020204030204" pitchFamily="34" charset="0"/>
              </a:rPr>
              <a:t> order resonance</a:t>
            </a:r>
          </a:p>
          <a:p>
            <a:pPr algn="l"/>
            <a:r>
              <a:rPr lang="en-US" b="1" dirty="0" smtClean="0">
                <a:latin typeface="Calibri" panose="020F0502020204030204" pitchFamily="34" charset="0"/>
              </a:rPr>
              <a:t>Beam physics: </a:t>
            </a:r>
            <a:r>
              <a:rPr lang="en-US" dirty="0" smtClean="0">
                <a:latin typeface="Calibri" panose="020F0502020204030204" pitchFamily="34" charset="0"/>
              </a:rPr>
              <a:t>Extraction as ‘slow losses’ for 1 … 10 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Particle crosses stability boarder sequentially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Exponential amplitude growth during ‘transit time’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     </a:t>
            </a:r>
            <a:r>
              <a:rPr lang="en-US" dirty="0" smtClean="0">
                <a:latin typeface="Calibri" panose="020F0502020204030204" pitchFamily="34" charset="0"/>
              </a:rPr>
              <a:t> 50 … 1000 turns reaching septum and is extracted</a:t>
            </a:r>
            <a:endParaRPr lang="en-US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Problem: 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Sensitivity to any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unintended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 resonance condition, e.g.: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C</a:t>
            </a:r>
            <a:r>
              <a:rPr lang="en-US" dirty="0" smtClean="0">
                <a:latin typeface="Calibri" panose="020F0502020204030204" pitchFamily="34" charset="0"/>
              </a:rPr>
              <a:t>hange of tune: unintended quadrupole current ripple</a:t>
            </a:r>
            <a:endParaRPr lang="en-US" dirty="0">
              <a:latin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Change of excitation strength: </a:t>
            </a:r>
            <a:r>
              <a:rPr lang="en-US" dirty="0" err="1" smtClean="0">
                <a:latin typeface="Calibri" panose="020F0502020204030204" pitchFamily="34" charset="0"/>
              </a:rPr>
              <a:t>sextupole</a:t>
            </a:r>
            <a:r>
              <a:rPr lang="en-US" dirty="0" smtClean="0">
                <a:latin typeface="Calibri" panose="020F0502020204030204" pitchFamily="34" charset="0"/>
              </a:rPr>
              <a:t> current ripple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Stochastic amplitude excitation of ‘knock-out’ extraction </a:t>
            </a:r>
            <a:endParaRPr lang="en-US" dirty="0">
              <a:latin typeface="Calibri" panose="020F0502020204030204" pitchFamily="34" charset="0"/>
            </a:endParaRPr>
          </a:p>
          <a:p>
            <a:pPr algn="l"/>
            <a:r>
              <a:rPr lang="en-US" b="1" dirty="0" smtClean="0">
                <a:solidFill>
                  <a:srgbClr val="339933"/>
                </a:solidFill>
                <a:latin typeface="Calibri" panose="020F0502020204030204" pitchFamily="34" charset="0"/>
              </a:rPr>
              <a:t>Mitigation research within IFAST-REX: </a:t>
            </a:r>
            <a:endParaRPr lang="en-US" b="1" dirty="0">
              <a:solidFill>
                <a:srgbClr val="339933"/>
              </a:solidFill>
              <a:latin typeface="Calibri" panose="020F0502020204030204" pitchFamily="34" charset="0"/>
            </a:endParaRPr>
          </a:p>
          <a:p>
            <a:pPr algn="l"/>
            <a:r>
              <a:rPr lang="en-US" b="1" dirty="0" smtClean="0">
                <a:latin typeface="Calibri" panose="020F0502020204030204" pitchFamily="34" charset="0"/>
              </a:rPr>
              <a:t>Beam physics: </a:t>
            </a:r>
            <a:r>
              <a:rPr lang="en-US" dirty="0" smtClean="0">
                <a:latin typeface="Calibri" panose="020F0502020204030204" pitchFamily="34" charset="0"/>
              </a:rPr>
              <a:t>Methods for beam sensitivity reduction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Proposal of non-standard excitation methods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 Extensive simulation of extraction process</a:t>
            </a:r>
          </a:p>
          <a:p>
            <a:pPr algn="l"/>
            <a:r>
              <a:rPr lang="en-US" b="1" dirty="0" smtClean="0">
                <a:latin typeface="Calibri" panose="020F0502020204030204" pitchFamily="34" charset="0"/>
                <a:sym typeface="Symbol" panose="05050102010706020507" pitchFamily="18" charset="2"/>
              </a:rPr>
              <a:t>Technical installations: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Improved power supplier for magnets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Improved transverse particle excitation for knock-out extraction</a:t>
            </a:r>
          </a:p>
          <a:p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Non-standard power converter and </a:t>
            </a:r>
            <a:r>
              <a:rPr lang="en-US" dirty="0" err="1" smtClean="0">
                <a:latin typeface="Calibri" panose="020F0502020204030204" pitchFamily="34" charset="0"/>
                <a:sym typeface="Symbol" panose="05050102010706020507" pitchFamily="18" charset="2"/>
              </a:rPr>
              <a:t>rf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-amplifier control</a:t>
            </a:r>
            <a:endParaRPr lang="en-US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algn="l"/>
            <a:r>
              <a:rPr lang="en-US" b="1" dirty="0" smtClean="0">
                <a:latin typeface="Calibri" panose="020F0502020204030204" pitchFamily="34" charset="0"/>
              </a:rPr>
              <a:t>Validation: </a:t>
            </a:r>
            <a:r>
              <a:rPr lang="en-US" dirty="0" smtClean="0">
                <a:latin typeface="Calibri" panose="020F0502020204030204" pitchFamily="34" charset="0"/>
              </a:rPr>
              <a:t>Experimental validation at all facilities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Tailored improvements for IFAST-REX participants</a:t>
            </a:r>
            <a:r>
              <a:rPr lang="en-US" dirty="0" smtClean="0">
                <a:solidFill>
                  <a:srgbClr val="3333FF"/>
                </a:solidFill>
                <a:latin typeface="Calibri" panose="020F0502020204030204" pitchFamily="34" charset="0"/>
              </a:rPr>
              <a:t>  </a:t>
            </a:r>
            <a:endParaRPr lang="en-US" baseline="-25000" dirty="0" smtClean="0">
              <a:latin typeface="Calibri" panose="020F0502020204030204" pitchFamily="34" charset="0"/>
            </a:endParaRPr>
          </a:p>
        </p:txBody>
      </p:sp>
      <p:pic>
        <p:nvPicPr>
          <p:cNvPr id="26" name="Picture 2" descr="H:\EuCARD2 Slow Extraction\Vorlagen\Bilder Messungen GSI\time_ausschnitt_eucard2016_c300_03.pn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51"/>
          <a:stretch/>
        </p:blipFill>
        <p:spPr bwMode="auto">
          <a:xfrm>
            <a:off x="6682915" y="1077821"/>
            <a:ext cx="3465832" cy="155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8749925" y="1140261"/>
            <a:ext cx="12630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2 s extraction</a:t>
            </a:r>
          </a:p>
          <a:p>
            <a:pPr algn="l">
              <a:spcBef>
                <a:spcPts val="0"/>
              </a:spcBef>
            </a:pPr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called ‘spill’</a:t>
            </a:r>
            <a:endParaRPr lang="en-US" sz="13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Ellipse 114"/>
          <p:cNvSpPr/>
          <p:nvPr/>
        </p:nvSpPr>
        <p:spPr bwMode="auto">
          <a:xfrm>
            <a:off x="8316643" y="3491000"/>
            <a:ext cx="979026" cy="1036409"/>
          </a:xfrm>
          <a:prstGeom prst="ellips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6" name="TextBox 6"/>
          <p:cNvSpPr txBox="1"/>
          <p:nvPr/>
        </p:nvSpPr>
        <p:spPr>
          <a:xfrm>
            <a:off x="6816080" y="2632556"/>
            <a:ext cx="4292343" cy="29238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Stored beam horizontal phase space at electrostatic septum </a:t>
            </a:r>
            <a:endParaRPr lang="en-US" sz="13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7" name="Gerade Verbindung mit Pfeil 116"/>
          <p:cNvCxnSpPr/>
          <p:nvPr/>
        </p:nvCxnSpPr>
        <p:spPr bwMode="auto">
          <a:xfrm flipV="1">
            <a:off x="8800721" y="2936441"/>
            <a:ext cx="0" cy="206699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Gerade Verbindung mit Pfeil 117"/>
          <p:cNvCxnSpPr/>
          <p:nvPr/>
        </p:nvCxnSpPr>
        <p:spPr bwMode="auto">
          <a:xfrm>
            <a:off x="7131903" y="4004668"/>
            <a:ext cx="3150904" cy="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" name="TextBox 6"/>
          <p:cNvSpPr txBox="1"/>
          <p:nvPr/>
        </p:nvSpPr>
        <p:spPr>
          <a:xfrm>
            <a:off x="10028210" y="3989273"/>
            <a:ext cx="343798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extBox 6"/>
          <p:cNvSpPr txBox="1"/>
          <p:nvPr/>
        </p:nvSpPr>
        <p:spPr>
          <a:xfrm>
            <a:off x="8488611" y="2809943"/>
            <a:ext cx="39409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x’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Gleichschenkliges Dreieck 120"/>
          <p:cNvSpPr/>
          <p:nvPr/>
        </p:nvSpPr>
        <p:spPr bwMode="auto">
          <a:xfrm rot="6250459">
            <a:off x="8271576" y="3280152"/>
            <a:ext cx="1672391" cy="1645583"/>
          </a:xfrm>
          <a:prstGeom prst="triangle">
            <a:avLst/>
          </a:prstGeom>
          <a:noFill/>
          <a:ln w="444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2" name="Gerade Verbindung 19"/>
          <p:cNvCxnSpPr/>
          <p:nvPr/>
        </p:nvCxnSpPr>
        <p:spPr bwMode="auto">
          <a:xfrm flipV="1">
            <a:off x="7157925" y="3433436"/>
            <a:ext cx="0" cy="1754521"/>
          </a:xfrm>
          <a:prstGeom prst="line">
            <a:avLst/>
          </a:prstGeom>
          <a:solidFill>
            <a:schemeClr val="accent1"/>
          </a:solidFill>
          <a:ln w="120650" cap="flat" cmpd="sng" algn="ctr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Gerade Verbindung mit Pfeil 122"/>
          <p:cNvCxnSpPr/>
          <p:nvPr/>
        </p:nvCxnSpPr>
        <p:spPr bwMode="auto">
          <a:xfrm>
            <a:off x="6858333" y="3628056"/>
            <a:ext cx="27728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Gerade Verbindung mit Pfeil 123"/>
          <p:cNvCxnSpPr/>
          <p:nvPr/>
        </p:nvCxnSpPr>
        <p:spPr bwMode="auto">
          <a:xfrm flipH="1">
            <a:off x="7200838" y="3628056"/>
            <a:ext cx="296617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5" name="TextBox 6"/>
          <p:cNvSpPr txBox="1"/>
          <p:nvPr/>
        </p:nvSpPr>
        <p:spPr>
          <a:xfrm>
            <a:off x="6723779" y="3174326"/>
            <a:ext cx="1294513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err="1" smtClean="0">
                <a:solidFill>
                  <a:srgbClr val="99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</a:t>
            </a:r>
            <a:r>
              <a:rPr lang="en-US" sz="1200" b="1" dirty="0" smtClean="0">
                <a:solidFill>
                  <a:srgbClr val="99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.-stat. septum</a:t>
            </a:r>
            <a:endParaRPr lang="en-US" sz="1200" b="1" dirty="0">
              <a:solidFill>
                <a:srgbClr val="99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Box 6"/>
          <p:cNvSpPr txBox="1"/>
          <p:nvPr/>
        </p:nvSpPr>
        <p:spPr>
          <a:xfrm>
            <a:off x="7248943" y="3643689"/>
            <a:ext cx="7881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thickness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Ellipse 126"/>
          <p:cNvSpPr/>
          <p:nvPr/>
        </p:nvSpPr>
        <p:spPr bwMode="auto">
          <a:xfrm>
            <a:off x="8194070" y="4102943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8" name="Ellipse 127"/>
          <p:cNvSpPr/>
          <p:nvPr/>
        </p:nvSpPr>
        <p:spPr bwMode="auto">
          <a:xfrm>
            <a:off x="8154044" y="4282395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9" name="Ellipse 128"/>
          <p:cNvSpPr/>
          <p:nvPr/>
        </p:nvSpPr>
        <p:spPr bwMode="auto">
          <a:xfrm>
            <a:off x="8112459" y="4428797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0" name="Ellipse 129"/>
          <p:cNvSpPr/>
          <p:nvPr/>
        </p:nvSpPr>
        <p:spPr bwMode="auto">
          <a:xfrm>
            <a:off x="8075290" y="4568459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1" name="Ellipse 130"/>
          <p:cNvSpPr/>
          <p:nvPr/>
        </p:nvSpPr>
        <p:spPr bwMode="auto">
          <a:xfrm>
            <a:off x="7919242" y="4706578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2" name="Ellipse 131"/>
          <p:cNvSpPr/>
          <p:nvPr/>
        </p:nvSpPr>
        <p:spPr bwMode="auto">
          <a:xfrm>
            <a:off x="7625015" y="4787184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" name="Ellipse 132"/>
          <p:cNvSpPr/>
          <p:nvPr/>
        </p:nvSpPr>
        <p:spPr bwMode="auto">
          <a:xfrm>
            <a:off x="7320957" y="4869897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4" name="Gerade Verbindung 48"/>
          <p:cNvCxnSpPr/>
          <p:nvPr/>
        </p:nvCxnSpPr>
        <p:spPr bwMode="auto">
          <a:xfrm flipH="1">
            <a:off x="6517620" y="4712202"/>
            <a:ext cx="1587647" cy="4757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Ellipse 134"/>
          <p:cNvSpPr/>
          <p:nvPr/>
        </p:nvSpPr>
        <p:spPr bwMode="auto">
          <a:xfrm>
            <a:off x="6770058" y="5031811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Geschweifte Klammer rechts 135"/>
          <p:cNvSpPr/>
          <p:nvPr/>
        </p:nvSpPr>
        <p:spPr bwMode="auto">
          <a:xfrm rot="5400000">
            <a:off x="7045927" y="5033961"/>
            <a:ext cx="141409" cy="516369"/>
          </a:xfrm>
          <a:prstGeom prst="rightBrace">
            <a:avLst>
              <a:gd name="adj1" fmla="val 50968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Gerade Verbindung mit Pfeil 136"/>
          <p:cNvCxnSpPr/>
          <p:nvPr/>
        </p:nvCxnSpPr>
        <p:spPr bwMode="auto">
          <a:xfrm flipH="1">
            <a:off x="6896760" y="4840352"/>
            <a:ext cx="1297310" cy="34760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TextBox 6"/>
          <p:cNvSpPr txBox="1"/>
          <p:nvPr/>
        </p:nvSpPr>
        <p:spPr>
          <a:xfrm>
            <a:off x="6421294" y="5353349"/>
            <a:ext cx="1633559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spiral step </a:t>
            </a:r>
            <a:r>
              <a:rPr lang="en-US" sz="1200" b="1" i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200" b="1" i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step</a:t>
            </a:r>
            <a:endParaRPr lang="en-US" sz="1200" b="1" i="1" baseline="-250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algn="l">
              <a:spcBef>
                <a:spcPts val="0"/>
              </a:spcBef>
            </a:pP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after 3 turns</a:t>
            </a:r>
            <a:endParaRPr lang="en-US" sz="1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extBox 6"/>
          <p:cNvSpPr txBox="1"/>
          <p:nvPr/>
        </p:nvSpPr>
        <p:spPr>
          <a:xfrm>
            <a:off x="7478600" y="5070542"/>
            <a:ext cx="1574008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 time </a:t>
            </a:r>
            <a:r>
              <a:rPr lang="en-US" sz="1200" b="1" i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200" b="1" i="1" baseline="-250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</a:t>
            </a:r>
            <a:r>
              <a:rPr lang="en-US" sz="1200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b="1" i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TextBox 6"/>
          <p:cNvSpPr txBox="1"/>
          <p:nvPr/>
        </p:nvSpPr>
        <p:spPr>
          <a:xfrm>
            <a:off x="6421293" y="4017294"/>
            <a:ext cx="73663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extr</a:t>
            </a: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channel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Gleichschenkliges Dreieck 140"/>
          <p:cNvSpPr/>
          <p:nvPr/>
        </p:nvSpPr>
        <p:spPr bwMode="auto">
          <a:xfrm rot="6080853">
            <a:off x="8522723" y="3603603"/>
            <a:ext cx="868968" cy="865776"/>
          </a:xfrm>
          <a:prstGeom prst="triangle">
            <a:avLst/>
          </a:prstGeom>
          <a:noFill/>
          <a:ln w="444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Gerade Verbindung mit Pfeil 141"/>
          <p:cNvCxnSpPr/>
          <p:nvPr/>
        </p:nvCxnSpPr>
        <p:spPr bwMode="auto">
          <a:xfrm flipH="1">
            <a:off x="8932823" y="3373169"/>
            <a:ext cx="384590" cy="39063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6"/>
              <p:cNvSpPr txBox="1"/>
              <p:nvPr/>
            </p:nvSpPr>
            <p:spPr>
              <a:xfrm>
                <a:off x="9387211" y="2971602"/>
                <a:ext cx="1750116" cy="102970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sz="12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shrinkage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1" i="1" smtClean="0">
                            <a:solidFill>
                              <a:srgbClr val="33993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solidFill>
                              <a:srgbClr val="339933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1200" b="1" i="1">
                            <a:solidFill>
                              <a:srgbClr val="339933"/>
                            </a:solidFill>
                            <a:latin typeface="Cambria Math" panose="02040503050406030204" pitchFamily="18" charset="0"/>
                          </a:rPr>
                          <m:t>𝒔𝒕𝒂𝒃𝒍𝒆</m:t>
                        </m:r>
                      </m:sub>
                    </m:sSub>
                  </m:oMath>
                </a14:m>
                <a:r>
                  <a:rPr lang="en-US" sz="1200" b="1" dirty="0" smtClean="0">
                    <a:solidFill>
                      <a:srgbClr val="33993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2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by tune scan 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200" b="1" i="1" dirty="0" err="1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Q</a:t>
                </a:r>
                <a:r>
                  <a:rPr lang="en-US" sz="1200" b="1" i="1" baseline="-25000" dirty="0" err="1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m</a:t>
                </a:r>
                <a:r>
                  <a:rPr lang="en-US" sz="1200" b="1" i="1" baseline="-25000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sz="1200" b="1" i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(t)</a:t>
                </a:r>
                <a:r>
                  <a:rPr lang="en-US" sz="12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 n </a:t>
                </a:r>
                <a:r>
                  <a:rPr lang="en-US" sz="12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</a:t>
                </a:r>
                <a:r>
                  <a:rPr lang="en-US" sz="12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1/3</a:t>
                </a:r>
              </a:p>
              <a:p>
                <a:pPr algn="l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de-DE" sz="1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sub>
                    </m:sSub>
                    <m:r>
                      <a:rPr lang="de-DE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de-DE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 </a:t>
                </a:r>
                <a:r>
                  <a:rPr lang="en-US" sz="12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0</a:t>
                </a:r>
                <a:endParaRPr lang="en-US" sz="1200" b="1" i="1" dirty="0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ts val="0"/>
                  </a:spcBef>
                </a:pPr>
                <a:endParaRPr lang="en-US" sz="1200" b="1" i="1" dirty="0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3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211" y="2971602"/>
                <a:ext cx="1750116" cy="1029704"/>
              </a:xfrm>
              <a:prstGeom prst="rect">
                <a:avLst/>
              </a:prstGeom>
              <a:blipFill>
                <a:blip r:embed="rId13"/>
                <a:stretch>
                  <a:fillRect l="-348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" name="TextBox 6"/>
          <p:cNvSpPr txBox="1"/>
          <p:nvPr/>
        </p:nvSpPr>
        <p:spPr>
          <a:xfrm>
            <a:off x="8578301" y="5315159"/>
            <a:ext cx="2217278" cy="64633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non-linear fields</a:t>
            </a:r>
          </a:p>
          <a:p>
            <a:pPr algn="l">
              <a:spcBef>
                <a:spcPts val="0"/>
              </a:spcBef>
            </a:pPr>
            <a:r>
              <a:rPr lang="en-US" sz="1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Ion’s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amplitude growth per turn </a:t>
            </a:r>
          </a:p>
          <a:p>
            <a:pPr algn="l">
              <a:spcBef>
                <a:spcPts val="0"/>
              </a:spcBef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</a:t>
            </a:r>
            <a:r>
              <a:rPr lang="en-US" sz="1200" i="1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sz="1200" i="1" baseline="-25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transit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&amp; </a:t>
            </a:r>
            <a:r>
              <a:rPr lang="en-US" sz="1200" i="1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200" i="1" baseline="-25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step</a:t>
            </a:r>
            <a:r>
              <a:rPr lang="en-US" sz="1200" i="1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</a:t>
            </a: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5" name="Gerade Verbindung 120"/>
          <p:cNvCxnSpPr>
            <a:stCxn id="121" idx="0"/>
          </p:cNvCxnSpPr>
          <p:nvPr/>
        </p:nvCxnSpPr>
        <p:spPr bwMode="auto">
          <a:xfrm>
            <a:off x="9905512" y="4304422"/>
            <a:ext cx="294595" cy="27015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Gerade Verbindung 125"/>
          <p:cNvCxnSpPr>
            <a:endCxn id="121" idx="2"/>
          </p:cNvCxnSpPr>
          <p:nvPr/>
        </p:nvCxnSpPr>
        <p:spPr bwMode="auto">
          <a:xfrm flipH="1">
            <a:off x="8514791" y="2842150"/>
            <a:ext cx="51399" cy="2485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8" name="TextBox 123"/>
              <p:cNvSpPr txBox="1"/>
              <p:nvPr/>
            </p:nvSpPr>
            <p:spPr>
              <a:xfrm>
                <a:off x="10338512" y="3694732"/>
                <a:ext cx="1774107" cy="9584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1" i="1" smtClean="0">
                              <a:solidFill>
                                <a:srgbClr val="3399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 smtClean="0">
                              <a:solidFill>
                                <a:srgbClr val="339933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339933"/>
                              </a:solidFill>
                              <a:latin typeface="Cambria Math" panose="02040503050406030204" pitchFamily="18" charset="0"/>
                            </a:rPr>
                            <m:t>𝒔𝒕𝒂𝒃𝒍𝒆</m:t>
                          </m:r>
                        </m:sub>
                      </m:sSub>
                      <m:r>
                        <a:rPr lang="de-DE" sz="1200" b="1" i="1">
                          <a:solidFill>
                            <a:srgbClr val="3399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DE" sz="1200" b="1" i="1">
                              <a:solidFill>
                                <a:srgbClr val="3399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1200" b="1" i="1">
                                  <a:solidFill>
                                    <a:srgbClr val="3399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1200" b="1" i="1">
                                      <a:solidFill>
                                        <a:srgbClr val="3399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200" b="1" i="1">
                                          <a:solidFill>
                                            <a:srgbClr val="3399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1" i="1" smtClean="0">
                                          <a:solidFill>
                                            <a:srgbClr val="3399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de-DE" sz="1200" b="1" i="1" smtClean="0">
                                          <a:solidFill>
                                            <a:srgbClr val="339933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𝒎</m:t>
                                      </m:r>
                                    </m:sub>
                                  </m:sSub>
                                  <m:r>
                                    <a:rPr lang="de-DE" sz="1200" b="1" i="1" smtClean="0">
                                      <a:solidFill>
                                        <a:srgbClr val="339933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1200" b="1" i="1" smtClean="0">
                                          <a:solidFill>
                                            <a:srgbClr val="3399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1" i="1" smtClean="0">
                                          <a:solidFill>
                                            <a:srgbClr val="3399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de-DE" sz="1200" b="1" i="1" smtClean="0">
                                          <a:solidFill>
                                            <a:srgbClr val="3399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𝒓𝒆𝒔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200" b="1" i="1">
                                      <a:solidFill>
                                        <a:srgbClr val="3399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200" b="1" i="1">
                              <a:solidFill>
                                <a:srgbClr val="339933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de-DE" sz="1200" b="1" dirty="0" smtClean="0">
                  <a:solidFill>
                    <a:srgbClr val="33993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de-DE" sz="1200" b="1" dirty="0" smtClean="0">
                    <a:solidFill>
                      <a:srgbClr val="339933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de-DE" sz="1200" b="1" i="1">
                        <a:solidFill>
                          <a:srgbClr val="33993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de-DE" sz="1200" b="1" i="1">
                            <a:solidFill>
                              <a:srgbClr val="33993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200" b="1" i="1">
                                <a:solidFill>
                                  <a:srgbClr val="33993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200" b="1" i="1">
                                    <a:solidFill>
                                      <a:srgbClr val="33993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200" b="1" i="1">
                                        <a:solidFill>
                                          <a:srgbClr val="33993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1" i="1">
                                        <a:solidFill>
                                          <a:srgbClr val="339933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de-DE" sz="1200" b="1" i="1">
                                        <a:solidFill>
                                          <a:srgbClr val="33993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sz="1200" b="1" i="1">
                                    <a:solidFill>
                                      <a:srgbClr val="339933"/>
                                    </a:solidFill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1200" b="1" i="1">
                            <a:solidFill>
                              <a:srgbClr val="339933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de-DE" sz="1200" b="1" dirty="0">
                  <a:solidFill>
                    <a:srgbClr val="33993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de-DE" sz="1200" b="1" dirty="0">
                  <a:solidFill>
                    <a:srgbClr val="33993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48" name="Text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8512" y="3694732"/>
                <a:ext cx="1774107" cy="958404"/>
              </a:xfrm>
              <a:prstGeom prst="rect">
                <a:avLst/>
              </a:prstGeom>
              <a:blipFill>
                <a:blip r:embed="rId14"/>
                <a:stretch>
                  <a:fillRect l="-30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Gerade Verbindung mit Pfeil 2"/>
          <p:cNvCxnSpPr/>
          <p:nvPr/>
        </p:nvCxnSpPr>
        <p:spPr>
          <a:xfrm flipH="1" flipV="1">
            <a:off x="9285767" y="4221088"/>
            <a:ext cx="101444" cy="376479"/>
          </a:xfrm>
          <a:prstGeom prst="straightConnector1">
            <a:avLst/>
          </a:prstGeom>
          <a:ln w="34925">
            <a:solidFill>
              <a:srgbClr val="F207CA"/>
            </a:solidFill>
            <a:headEnd type="stealth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6"/>
          <p:cNvSpPr txBox="1"/>
          <p:nvPr/>
        </p:nvSpPr>
        <p:spPr>
          <a:xfrm>
            <a:off x="8962251" y="4614765"/>
            <a:ext cx="2670166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unintended q</a:t>
            </a:r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uadrupole </a:t>
            </a:r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 ripple </a:t>
            </a:r>
          </a:p>
          <a:p>
            <a:pPr algn="l"/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 ripple </a:t>
            </a:r>
          </a:p>
          <a:p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bursts </a:t>
            </a:r>
            <a:r>
              <a:rPr lang="en-US" sz="1200" b="1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extracted</a:t>
            </a:r>
          </a:p>
        </p:txBody>
      </p:sp>
    </p:spTree>
    <p:extLst>
      <p:ext uri="{BB962C8B-B14F-4D97-AF65-F5344CB8AC3E}">
        <p14:creationId xmlns:p14="http://schemas.microsoft.com/office/powerpoint/2010/main" val="139424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for ‘Spill Micro-Structure’ for a coasting Beam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57774" y="81069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26" name="Picture 2" descr="H:\EuCARD2 Slow Extraction\Vorlagen\Bilder Messungen GSI\time_ausschnitt_eucard2016_c300_03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638" y="1095021"/>
            <a:ext cx="3465832" cy="471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feld 26"/>
          <p:cNvSpPr txBox="1"/>
          <p:nvPr/>
        </p:nvSpPr>
        <p:spPr>
          <a:xfrm>
            <a:off x="7195468" y="2608049"/>
            <a:ext cx="29855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i="1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500" b="1" i="1" baseline="-25000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</a:t>
            </a:r>
            <a:r>
              <a:rPr lang="en-US" sz="15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31 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</a:t>
            </a:r>
            <a:r>
              <a:rPr lang="en-US" sz="1500" b="1" i="1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</a:t>
            </a:r>
            <a:r>
              <a:rPr lang="en-US" sz="1500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mean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= 1.6 10</a:t>
            </a:r>
            <a:r>
              <a:rPr lang="en-US" sz="1500" baseline="300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6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1/s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252619" y="4193432"/>
            <a:ext cx="14356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i="1" dirty="0" err="1" smtClean="0">
                <a:solidFill>
                  <a:srgbClr val="0000FF"/>
                </a:solidFill>
                <a:latin typeface="Calibri" panose="020F0502020204030204" pitchFamily="34" charset="0"/>
              </a:rPr>
              <a:t>c</a:t>
            </a:r>
            <a:r>
              <a:rPr lang="en-US" sz="1500" b="1" i="1" baseline="-25000" dirty="0" err="1" smtClean="0">
                <a:solidFill>
                  <a:srgbClr val="0000FF"/>
                </a:solidFill>
                <a:latin typeface="Calibri" panose="020F0502020204030204" pitchFamily="34" charset="0"/>
              </a:rPr>
              <a:t>mean</a:t>
            </a:r>
            <a:r>
              <a:rPr lang="en-US" sz="15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= 29</a:t>
            </a:r>
            <a:endParaRPr lang="en-US" sz="15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Gerade Verbindung 4"/>
          <p:cNvCxnSpPr/>
          <p:nvPr/>
        </p:nvCxnSpPr>
        <p:spPr bwMode="auto">
          <a:xfrm flipH="1">
            <a:off x="7195468" y="2248534"/>
            <a:ext cx="746391" cy="3595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 Verbindung 11"/>
          <p:cNvCxnSpPr/>
          <p:nvPr/>
        </p:nvCxnSpPr>
        <p:spPr bwMode="auto">
          <a:xfrm flipH="1" flipV="1">
            <a:off x="8077566" y="2248534"/>
            <a:ext cx="1899903" cy="41226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14"/>
          <p:cNvCxnSpPr/>
          <p:nvPr/>
        </p:nvCxnSpPr>
        <p:spPr bwMode="auto">
          <a:xfrm>
            <a:off x="7195468" y="3988927"/>
            <a:ext cx="0" cy="17975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18"/>
          <p:cNvCxnSpPr/>
          <p:nvPr/>
        </p:nvCxnSpPr>
        <p:spPr bwMode="auto">
          <a:xfrm>
            <a:off x="8981900" y="4035544"/>
            <a:ext cx="995569" cy="18074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Gerade Verbindung 24"/>
          <p:cNvCxnSpPr/>
          <p:nvPr/>
        </p:nvCxnSpPr>
        <p:spPr bwMode="auto">
          <a:xfrm>
            <a:off x="7435942" y="3777279"/>
            <a:ext cx="995569" cy="18074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5"/>
              <p:cNvSpPr>
                <a:spLocks noChangeArrowheads="1"/>
              </p:cNvSpPr>
              <p:nvPr/>
            </p:nvSpPr>
            <p:spPr bwMode="auto">
              <a:xfrm>
                <a:off x="180000" y="2276872"/>
                <a:ext cx="6910008" cy="1518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rgbClr val="3333FF"/>
                    </a:solidFill>
                    <a:latin typeface="Calibri" panose="020F0502020204030204" pitchFamily="34" charset="0"/>
                  </a:rPr>
                  <a:t>Time domain characterization: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sz="1700" dirty="0" smtClean="0">
                    <a:latin typeface="Calibri" panose="020F0502020204030204" pitchFamily="34" charset="0"/>
                  </a:rPr>
                  <a:t>Spill characterization readout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7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1700" b="0" i="1" smtClean="0">
                            <a:latin typeface="Cambria Math" panose="02040503050406030204" pitchFamily="18" charset="0"/>
                          </a:rPr>
                          <m:t>𝑟𝑒𝑎𝑑</m:t>
                        </m:r>
                      </m:sub>
                    </m:sSub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=20 µ</m:t>
                    </m:r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1700" dirty="0" smtClean="0">
                  <a:latin typeface="Calibri" panose="020F0502020204030204" pitchFamily="34" charset="0"/>
                </a:endParaRPr>
              </a:p>
              <a:p>
                <a:pPr marL="285750" indent="-285750" algn="l">
                  <a:spcBef>
                    <a:spcPts val="200"/>
                  </a:spcBef>
                  <a:buFont typeface="Symbol" panose="05050102010706020507" pitchFamily="18" charset="2"/>
                  <a:buChar char="®"/>
                </a:pPr>
                <a:r>
                  <a:rPr lang="en-US" sz="1700" dirty="0" smtClean="0">
                    <a:latin typeface="Calibri" panose="020F0502020204030204" pitchFamily="34" charset="0"/>
                    <a:sym typeface="Symbol"/>
                  </a:rPr>
                  <a:t>T</a:t>
                </a:r>
                <a:r>
                  <a:rPr lang="en-US" sz="1700" dirty="0" smtClean="0">
                    <a:latin typeface="Calibri" panose="020F0502020204030204" pitchFamily="34" charset="0"/>
                  </a:rPr>
                  <a:t>ime </a:t>
                </a:r>
                <a:r>
                  <a:rPr lang="en-US" sz="1700" dirty="0">
                    <a:latin typeface="Calibri" panose="020F0502020204030204" pitchFamily="34" charset="0"/>
                  </a:rPr>
                  <a:t>intervals of e.g. </a:t>
                </a:r>
                <a:r>
                  <a:rPr lang="en-US" sz="1700" b="1" dirty="0">
                    <a:latin typeface="Calibri" panose="020F0502020204030204" pitchFamily="34" charset="0"/>
                    <a:sym typeface="Symbol"/>
                  </a:rPr>
                  <a:t></a:t>
                </a:r>
                <a:r>
                  <a:rPr lang="en-US" sz="1700" b="1" i="1" dirty="0">
                    <a:latin typeface="Calibri" panose="020F0502020204030204" pitchFamily="34" charset="0"/>
                    <a:sym typeface="Symbol"/>
                  </a:rPr>
                  <a:t>t </a:t>
                </a:r>
                <a:r>
                  <a:rPr lang="en-US" sz="1700" dirty="0">
                    <a:latin typeface="Calibri" panose="020F0502020204030204" pitchFamily="34" charset="0"/>
                    <a:sym typeface="Symbol"/>
                  </a:rPr>
                  <a:t>= </a:t>
                </a:r>
                <a:r>
                  <a:rPr lang="en-US" sz="1700" dirty="0">
                    <a:latin typeface="Calibri" panose="020F0502020204030204" pitchFamily="34" charset="0"/>
                  </a:rPr>
                  <a:t>10 </a:t>
                </a:r>
                <a:r>
                  <a:rPr lang="en-US" sz="1700" dirty="0" err="1">
                    <a:latin typeface="Calibri" panose="020F0502020204030204" pitchFamily="34" charset="0"/>
                  </a:rPr>
                  <a:t>ms</a:t>
                </a:r>
                <a:r>
                  <a:rPr lang="en-US" sz="1700" dirty="0">
                    <a:latin typeface="Calibri" panose="020F0502020204030204" pitchFamily="34" charset="0"/>
                  </a:rPr>
                  <a:t>  </a:t>
                </a:r>
                <a:endParaRPr lang="en-US" sz="1700" dirty="0" smtClean="0">
                  <a:latin typeface="Calibri" panose="020F0502020204030204" pitchFamily="34" charset="0"/>
                </a:endParaRPr>
              </a:p>
              <a:p>
                <a:pPr marL="285750" indent="-285750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sz="1700" dirty="0" smtClean="0">
                    <a:latin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sz="1700" b="1" i="1" dirty="0" smtClean="0">
                    <a:latin typeface="Calibri" panose="020F0502020204030204" pitchFamily="34" charset="0"/>
                  </a:rPr>
                  <a:t>Max.-to-aver. </a:t>
                </a:r>
                <a:r>
                  <a:rPr lang="en-US" sz="1700" b="1" i="1" dirty="0" err="1" smtClean="0">
                    <a:latin typeface="Calibri" panose="020F0502020204030204" pitchFamily="34" charset="0"/>
                    <a:sym typeface="Symbol"/>
                  </a:rPr>
                  <a:t>r</a:t>
                </a:r>
                <a:r>
                  <a:rPr lang="en-US" sz="1700" b="1" baseline="-25000" dirty="0" err="1" smtClean="0">
                    <a:latin typeface="Calibri" panose="020F0502020204030204" pitchFamily="34" charset="0"/>
                    <a:sym typeface="Symbol"/>
                  </a:rPr>
                  <a:t></a:t>
                </a:r>
                <a:r>
                  <a:rPr lang="en-US" sz="1700" b="1" i="1" baseline="-25000" dirty="0" err="1">
                    <a:latin typeface="Calibri" panose="020F0502020204030204" pitchFamily="34" charset="0"/>
                    <a:sym typeface="Symbol"/>
                  </a:rPr>
                  <a:t>t</a:t>
                </a:r>
                <a:r>
                  <a:rPr lang="en-US" sz="1700" b="1" i="1" dirty="0">
                    <a:latin typeface="Calibri" panose="020F0502020204030204" pitchFamily="34" charset="0"/>
                    <a:sym typeface="Symbol"/>
                  </a:rPr>
                  <a:t> </a:t>
                </a:r>
                <a:r>
                  <a:rPr lang="en-US" sz="1700" b="1" i="1" dirty="0" smtClean="0">
                    <a:latin typeface="Calibri" panose="020F0502020204030204" pitchFamily="34" charset="0"/>
                    <a:sym typeface="Symbol"/>
                  </a:rPr>
                  <a:t> </a:t>
                </a:r>
                <a:r>
                  <a:rPr lang="en-US" sz="1700" b="1" i="1" dirty="0">
                    <a:latin typeface="Calibri" panose="020F0502020204030204" pitchFamily="34" charset="0"/>
                    <a:sym typeface="Symbol"/>
                  </a:rPr>
                  <a:t>=  </a:t>
                </a:r>
                <a:r>
                  <a:rPr lang="en-US" sz="1700" b="1" i="1" dirty="0" err="1">
                    <a:solidFill>
                      <a:srgbClr val="FF0000"/>
                    </a:solidFill>
                    <a:latin typeface="Calibri" panose="020F0502020204030204" pitchFamily="34" charset="0"/>
                  </a:rPr>
                  <a:t>c</a:t>
                </a:r>
                <a:r>
                  <a:rPr lang="en-US" sz="1700" b="1" i="1" baseline="-25000" dirty="0" err="1">
                    <a:solidFill>
                      <a:srgbClr val="FF0000"/>
                    </a:solidFill>
                    <a:latin typeface="Calibri" panose="020F0502020204030204" pitchFamily="34" charset="0"/>
                  </a:rPr>
                  <a:t>max</a:t>
                </a:r>
                <a:r>
                  <a:rPr lang="en-US" sz="1700" b="1" i="1" baseline="-25000" dirty="0">
                    <a:latin typeface="Calibri" panose="020F0502020204030204" pitchFamily="34" charset="0"/>
                  </a:rPr>
                  <a:t>  </a:t>
                </a:r>
                <a:r>
                  <a:rPr lang="en-US" sz="1700" b="1" i="1" dirty="0">
                    <a:latin typeface="Calibri" panose="020F0502020204030204" pitchFamily="34" charset="0"/>
                  </a:rPr>
                  <a:t>/ </a:t>
                </a:r>
                <a:r>
                  <a:rPr lang="en-US" sz="1700" b="1" i="1" dirty="0" err="1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c</a:t>
                </a:r>
                <a:r>
                  <a:rPr lang="en-US" sz="1700" b="1" i="1" baseline="-25000" dirty="0" err="1" smtClean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mean</a:t>
                </a:r>
                <a:endParaRPr lang="en-US" sz="1700" b="1" i="1" baseline="-25000" dirty="0" smtClean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  <a:p>
                <a:pPr algn="l">
                  <a:spcBef>
                    <a:spcPts val="200"/>
                  </a:spcBef>
                </a:pPr>
                <a:r>
                  <a:rPr lang="en-US" sz="1700" dirty="0" smtClean="0">
                    <a:latin typeface="Calibri" panose="020F0502020204030204" pitchFamily="34" charset="0"/>
                  </a:rPr>
                  <a:t>    </a:t>
                </a:r>
                <a:endParaRPr lang="en-US" sz="1700" b="1" i="1" baseline="-25000" dirty="0" smtClean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4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2276872"/>
                <a:ext cx="6910008" cy="1518364"/>
              </a:xfrm>
              <a:prstGeom prst="rect">
                <a:avLst/>
              </a:prstGeom>
              <a:blipFill>
                <a:blip r:embed="rId3"/>
                <a:stretch>
                  <a:fillRect l="-794" t="-241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Gerade Verbindung 17"/>
          <p:cNvCxnSpPr/>
          <p:nvPr/>
        </p:nvCxnSpPr>
        <p:spPr bwMode="auto">
          <a:xfrm>
            <a:off x="7189116" y="5282526"/>
            <a:ext cx="2782001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feld 35"/>
          <p:cNvSpPr txBox="1"/>
          <p:nvPr/>
        </p:nvSpPr>
        <p:spPr>
          <a:xfrm>
            <a:off x="8929994" y="3972015"/>
            <a:ext cx="407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 dirty="0" smtClean="0">
                <a:solidFill>
                  <a:srgbClr val="FF0000"/>
                </a:solidFill>
              </a:rPr>
              <a:t>*</a:t>
            </a:r>
            <a:endParaRPr lang="en-US" sz="4000" b="1" dirty="0">
              <a:solidFill>
                <a:srgbClr val="FF0000"/>
              </a:solidFill>
            </a:endParaRPr>
          </a:p>
        </p:txBody>
      </p:sp>
      <p:cxnSp>
        <p:nvCxnSpPr>
          <p:cNvPr id="37" name="Gerade Verbindung mit Pfeil 36"/>
          <p:cNvCxnSpPr/>
          <p:nvPr/>
        </p:nvCxnSpPr>
        <p:spPr bwMode="auto">
          <a:xfrm>
            <a:off x="7446962" y="4516597"/>
            <a:ext cx="0" cy="7184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feld 37"/>
          <p:cNvSpPr txBox="1"/>
          <p:nvPr/>
        </p:nvSpPr>
        <p:spPr>
          <a:xfrm>
            <a:off x="8221957" y="4195201"/>
            <a:ext cx="10801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i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c</a:t>
            </a:r>
            <a:r>
              <a:rPr lang="en-US" sz="1500" b="1" i="1" baseline="-25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max</a:t>
            </a:r>
            <a:r>
              <a:rPr lang="en-US" sz="15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=180</a:t>
            </a:r>
            <a:endParaRPr lang="en-US" sz="15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5"/>
              <p:cNvSpPr>
                <a:spLocks noChangeArrowheads="1"/>
              </p:cNvSpPr>
              <p:nvPr/>
            </p:nvSpPr>
            <p:spPr bwMode="auto">
              <a:xfrm>
                <a:off x="154429" y="3356992"/>
                <a:ext cx="6589643" cy="6401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sz="1700" b="1" i="1" dirty="0" smtClean="0">
                    <a:latin typeface="Calibri" panose="020F0502020204030204" pitchFamily="34" charset="0"/>
                  </a:rPr>
                  <a:t>Duty factor, i.e. normalized fluctuations  </a:t>
                </a:r>
                <a:r>
                  <a:rPr lang="en-US" sz="1700" b="1" i="1" dirty="0" smtClean="0">
                    <a:latin typeface="Calibri" panose="020F0502020204030204" pitchFamily="34" charset="0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sz="2000" b="1" i="1" smtClean="0">
                            <a:latin typeface="Cambria Math"/>
                            <a:sym typeface="Symbol"/>
                          </a:rPr>
                          <m:t>𝑭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  <a:ea typeface="Cambria Math"/>
                            <a:sym typeface="Symbol"/>
                          </a:rPr>
                          <m:t>∆</m:t>
                        </m:r>
                        <m:r>
                          <a:rPr lang="de-DE" sz="2000" b="1" i="1" smtClean="0">
                            <a:latin typeface="Cambria Math"/>
                            <a:ea typeface="Cambria Math"/>
                            <a:sym typeface="Symbol"/>
                          </a:rPr>
                          <m:t>𝒕</m:t>
                        </m:r>
                      </m:sub>
                    </m:sSub>
                    <m:r>
                      <a:rPr lang="de-DE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≡</m:t>
                    </m:r>
                    <m:r>
                      <a:rPr lang="de-DE" sz="2000" b="1" i="1" smtClean="0">
                        <a:latin typeface="Cambria Math"/>
                        <a:sym typeface="Symbol"/>
                      </a:rPr>
                      <m:t> </m:t>
                    </m:r>
                    <m:f>
                      <m:fPr>
                        <m:ctrlPr>
                          <a:rPr lang="de-DE" sz="2000" b="1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sz="20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sz="2000" b="1" i="1" smtClean="0"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de-DE" sz="2000" b="1" i="1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sz="2000" b="1" i="1"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  <m:r>
                          <a:rPr lang="de-DE" sz="2000" b="1" i="1" smtClean="0">
                            <a:latin typeface="Cambria Math"/>
                            <a:sym typeface="Symbol"/>
                          </a:rPr>
                          <m:t>+ </m:t>
                        </m:r>
                        <m:sSubSup>
                          <m:sSubSupPr>
                            <m:ctrlPr>
                              <a:rPr lang="de-DE" sz="20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𝝈</m:t>
                            </m:r>
                          </m:e>
                          <m:sub>
                            <m:r>
                              <a:rPr lang="de-DE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sub>
                          <m:sup>
                            <m:r>
                              <a:rPr lang="de-DE" sz="20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de-DE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≡</m:t>
                    </m:r>
                    <m:box>
                      <m:boxPr>
                        <m:ctrlP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de-DE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de-DE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de-DE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box>
                    <m:r>
                      <a:rPr lang="de-DE" sz="2000" b="1" i="1" smtClean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</m:oMath>
                </a14:m>
                <a:r>
                  <a:rPr lang="en-US" sz="2000" b="1" i="1" dirty="0" smtClean="0">
                    <a:latin typeface="Calibri" panose="020F0502020204030204" pitchFamily="34" charset="0"/>
                  </a:rPr>
                  <a:t>     </a:t>
                </a:r>
              </a:p>
            </p:txBody>
          </p:sp>
        </mc:Choice>
        <mc:Fallback xmlns="">
          <p:sp>
            <p:nvSpPr>
              <p:cNvPr id="3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429" y="3356992"/>
                <a:ext cx="6589643" cy="640112"/>
              </a:xfrm>
              <a:prstGeom prst="rect">
                <a:avLst/>
              </a:prstGeom>
              <a:blipFill>
                <a:blip r:embed="rId4"/>
                <a:stretch>
                  <a:fillRect l="-3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feld 39"/>
          <p:cNvSpPr txBox="1"/>
          <p:nvPr/>
        </p:nvSpPr>
        <p:spPr>
          <a:xfrm>
            <a:off x="8345242" y="2823650"/>
            <a:ext cx="16677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100ms time window</a:t>
            </a:r>
            <a:endParaRPr lang="en-US" sz="13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8749925" y="1140261"/>
            <a:ext cx="12630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2 s extraction</a:t>
            </a:r>
          </a:p>
          <a:p>
            <a:pPr algn="l">
              <a:spcBef>
                <a:spcPts val="0"/>
              </a:spcBef>
            </a:pPr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called ‘spill’</a:t>
            </a:r>
            <a:endParaRPr lang="en-US" sz="13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255629" y="4429323"/>
            <a:ext cx="16677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10 </a:t>
            </a:r>
            <a:r>
              <a:rPr lang="en-US" sz="1300" b="1" i="1" dirty="0" err="1" smtClean="0">
                <a:solidFill>
                  <a:srgbClr val="006600"/>
                </a:solidFill>
                <a:latin typeface="Calibri" panose="020F0502020204030204" pitchFamily="34" charset="0"/>
              </a:rPr>
              <a:t>ms</a:t>
            </a:r>
            <a:r>
              <a:rPr lang="en-US" sz="1300" b="1" i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time window</a:t>
            </a:r>
            <a:endParaRPr lang="en-US" sz="13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7083493" y="481106"/>
            <a:ext cx="3188971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Example</a:t>
            </a: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: </a:t>
            </a:r>
            <a:r>
              <a:rPr lang="en-US" dirty="0" smtClean="0">
                <a:latin typeface="Calibri" panose="020F0502020204030204" pitchFamily="34" charset="0"/>
              </a:rPr>
              <a:t>C</a:t>
            </a:r>
            <a:r>
              <a:rPr lang="en-US" baseline="30000" dirty="0" smtClean="0">
                <a:latin typeface="Calibri" panose="020F0502020204030204" pitchFamily="34" charset="0"/>
              </a:rPr>
              <a:t>6+</a:t>
            </a:r>
            <a:r>
              <a:rPr lang="en-US" dirty="0" smtClean="0">
                <a:latin typeface="Calibri" panose="020F0502020204030204" pitchFamily="34" charset="0"/>
              </a:rPr>
              <a:t> at 300 MeV/u</a:t>
            </a:r>
          </a:p>
          <a:p>
            <a:pPr algn="l">
              <a:spcBef>
                <a:spcPts val="100"/>
              </a:spcBef>
            </a:pPr>
            <a:r>
              <a:rPr lang="en-US" dirty="0">
                <a:latin typeface="Calibri" panose="020F0502020204030204" pitchFamily="34" charset="0"/>
              </a:rPr>
              <a:t>Q</a:t>
            </a:r>
            <a:r>
              <a:rPr lang="en-US" dirty="0" smtClean="0">
                <a:latin typeface="Calibri" panose="020F0502020204030204" pitchFamily="34" charset="0"/>
              </a:rPr>
              <a:t>uad. scan, un-bunched beam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45" name="Gruppieren 44"/>
          <p:cNvGrpSpPr/>
          <p:nvPr/>
        </p:nvGrpSpPr>
        <p:grpSpPr>
          <a:xfrm>
            <a:off x="2423592" y="5928447"/>
            <a:ext cx="6263140" cy="596897"/>
            <a:chOff x="3331412" y="5952237"/>
            <a:chExt cx="5610654" cy="53471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90846" y="4077072"/>
            <a:ext cx="3672906" cy="1805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Improvement possible: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</a:rPr>
              <a:t>Low </a:t>
            </a:r>
            <a:r>
              <a:rPr lang="en-US" sz="1700" dirty="0" err="1" smtClean="0">
                <a:latin typeface="Calibri" panose="020F0502020204030204" pitchFamily="34" charset="0"/>
              </a:rPr>
              <a:t>sextupole</a:t>
            </a:r>
            <a:r>
              <a:rPr lang="en-US" sz="1700" dirty="0" smtClean="0">
                <a:latin typeface="Calibri" panose="020F0502020204030204" pitchFamily="34" charset="0"/>
              </a:rPr>
              <a:t> strength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C</a:t>
            </a:r>
            <a:r>
              <a:rPr lang="en-US" sz="1700" dirty="0" smtClean="0">
                <a:latin typeface="Calibri" panose="020F0502020204030204" pitchFamily="34" charset="0"/>
              </a:rPr>
              <a:t>ontrolled tune variation </a:t>
            </a:r>
          </a:p>
          <a:p>
            <a:pPr marL="285750" indent="-285750" algn="l">
              <a:spcBef>
                <a:spcPts val="200"/>
              </a:spcBef>
              <a:buFont typeface="Symbol" panose="05050102010706020507" pitchFamily="18" charset="2"/>
              <a:buChar char="Þ"/>
            </a:pPr>
            <a:r>
              <a:rPr lang="en-US" sz="1700" dirty="0" smtClean="0">
                <a:latin typeface="Calibri" panose="020F0502020204030204" pitchFamily="34" charset="0"/>
              </a:rPr>
              <a:t>experimental &amp; theoretical</a:t>
            </a:r>
          </a:p>
          <a:p>
            <a:pPr algn="l">
              <a:spcBef>
                <a:spcPts val="200"/>
              </a:spcBef>
            </a:pPr>
            <a:r>
              <a:rPr lang="en-US" sz="1700" dirty="0">
                <a:latin typeface="Calibri" panose="020F0502020204030204" pitchFamily="34" charset="0"/>
              </a:rPr>
              <a:t> </a:t>
            </a:r>
            <a:r>
              <a:rPr lang="en-US" sz="1700" dirty="0" smtClean="0">
                <a:latin typeface="Calibri" panose="020F0502020204030204" pitchFamily="34" charset="0"/>
              </a:rPr>
              <a:t>     demonstration</a:t>
            </a:r>
          </a:p>
          <a:p>
            <a:pPr algn="l">
              <a:spcBef>
                <a:spcPts val="200"/>
              </a:spcBef>
            </a:pPr>
            <a:r>
              <a:rPr lang="en-US" sz="1700" dirty="0" smtClean="0">
                <a:latin typeface="Calibri" panose="020F0502020204030204" pitchFamily="34" charset="0"/>
              </a:rPr>
              <a:t>   </a:t>
            </a:r>
            <a:endParaRPr lang="en-US" sz="1700" b="1" i="1" baseline="-25000" dirty="0" smtClean="0">
              <a:latin typeface="Calibri" panose="020F0502020204030204" pitchFamily="34" charset="0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90391" y="5674091"/>
            <a:ext cx="34897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R. Singh et al., Phys. Rev. Applied </a:t>
            </a:r>
            <a:r>
              <a:rPr lang="en-GB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13,044076 (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2020)</a:t>
            </a:r>
            <a:endParaRPr lang="en-US" sz="1200" b="1" i="1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91344" y="573724"/>
            <a:ext cx="676380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Slow extraction: Gentle </a:t>
            </a:r>
            <a:r>
              <a:rPr lang="en-US" dirty="0" smtClean="0">
                <a:solidFill>
                  <a:srgbClr val="3333FF"/>
                </a:solidFill>
                <a:latin typeface="Calibri" panose="020F0502020204030204" pitchFamily="34" charset="0"/>
              </a:rPr>
              <a:t>Excitation of a beam </a:t>
            </a: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third</a:t>
            </a:r>
            <a:r>
              <a:rPr lang="en-US" dirty="0" smtClean="0">
                <a:solidFill>
                  <a:srgbClr val="3333FF"/>
                </a:solidFill>
                <a:latin typeface="Calibri" panose="020F0502020204030204" pitchFamily="34" charset="0"/>
              </a:rPr>
              <a:t> order resonance</a:t>
            </a:r>
          </a:p>
          <a:p>
            <a:pPr algn="l"/>
            <a:r>
              <a:rPr lang="en-US" b="1" dirty="0" smtClean="0">
                <a:latin typeface="Calibri" panose="020F0502020204030204" pitchFamily="34" charset="0"/>
              </a:rPr>
              <a:t>Beam physics: </a:t>
            </a:r>
            <a:r>
              <a:rPr lang="en-US" dirty="0" smtClean="0">
                <a:latin typeface="Calibri" panose="020F0502020204030204" pitchFamily="34" charset="0"/>
              </a:rPr>
              <a:t>Extraction as ‘slow losses’ for 1 … 10 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Particle crosses stability boarder sequentially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Exponential amplitude growth during ‘transit time’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     </a:t>
            </a:r>
            <a:r>
              <a:rPr lang="en-US" dirty="0" smtClean="0">
                <a:latin typeface="Calibri" panose="020F0502020204030204" pitchFamily="34" charset="0"/>
              </a:rPr>
              <a:t> 50 … 1000 turns reaching septum and is extracted</a:t>
            </a:r>
            <a:endParaRPr lang="en-US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Problem: 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Sensitivity to any disturbance of resonance condition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3215558" y="4060846"/>
            <a:ext cx="3325120" cy="2062295"/>
            <a:chOff x="3215558" y="4060846"/>
            <a:chExt cx="3325120" cy="2062295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522"/>
            <a:stretch/>
          </p:blipFill>
          <p:spPr>
            <a:xfrm>
              <a:off x="3215558" y="4060846"/>
              <a:ext cx="3325120" cy="2062295"/>
            </a:xfrm>
            <a:prstGeom prst="rect">
              <a:avLst/>
            </a:prstGeom>
          </p:spPr>
        </p:pic>
        <p:sp>
          <p:nvSpPr>
            <p:cNvPr id="43" name="Textfeld 42"/>
            <p:cNvSpPr txBox="1"/>
            <p:nvPr/>
          </p:nvSpPr>
          <p:spPr>
            <a:xfrm>
              <a:off x="3766526" y="4511525"/>
              <a:ext cx="16677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b="1" i="1" dirty="0" smtClean="0">
                  <a:solidFill>
                    <a:srgbClr val="006600"/>
                  </a:solidFill>
                  <a:latin typeface="Calibri" panose="020F0502020204030204" pitchFamily="34" charset="0"/>
                </a:rPr>
                <a:t>10 </a:t>
              </a:r>
              <a:r>
                <a:rPr lang="en-US" sz="1300" b="1" i="1" dirty="0" err="1" smtClean="0">
                  <a:solidFill>
                    <a:srgbClr val="006600"/>
                  </a:solidFill>
                  <a:latin typeface="Calibri" panose="020F0502020204030204" pitchFamily="34" charset="0"/>
                </a:rPr>
                <a:t>ms</a:t>
              </a:r>
              <a:r>
                <a:rPr lang="en-US" sz="1300" b="1" i="1" dirty="0" smtClean="0">
                  <a:solidFill>
                    <a:srgbClr val="006600"/>
                  </a:solidFill>
                  <a:latin typeface="Calibri" panose="020F0502020204030204" pitchFamily="34" charset="0"/>
                </a:rPr>
                <a:t> time window</a:t>
              </a:r>
              <a:endParaRPr lang="en-US" sz="1300" dirty="0">
                <a:solidFill>
                  <a:srgbClr val="0066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12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9668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 at different Synchrotrons focusing on ‘Spill Micro-Structure’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57774" y="81069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246086" y="641665"/>
            <a:ext cx="1211461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Slow extraction is used for fixed target users:</a:t>
            </a:r>
            <a:endParaRPr lang="en-US" b="1" dirty="0" smtClean="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CERN &amp; GSI: </a:t>
            </a:r>
            <a:r>
              <a:rPr lang="en-US" b="1" dirty="0" smtClean="0">
                <a:latin typeface="Calibri" panose="020F0502020204030204" pitchFamily="34" charset="0"/>
              </a:rPr>
              <a:t>Uniformity </a:t>
            </a:r>
            <a:r>
              <a:rPr lang="en-US" b="1" dirty="0">
                <a:latin typeface="Calibri" panose="020F0502020204030204" pitchFamily="34" charset="0"/>
              </a:rPr>
              <a:t>of spill required for high count rate matched to </a:t>
            </a:r>
            <a:r>
              <a:rPr lang="en-US" b="1" dirty="0" smtClean="0">
                <a:latin typeface="Calibri" panose="020F0502020204030204" pitchFamily="34" charset="0"/>
              </a:rPr>
              <a:t>detectors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CERN PS &amp; SPS: </a:t>
            </a:r>
            <a:r>
              <a:rPr lang="en-US" dirty="0" smtClean="0">
                <a:latin typeface="Calibri" panose="020F0502020204030204" pitchFamily="34" charset="0"/>
              </a:rPr>
              <a:t>Tune scan including optics correction via COSE (Constant Optics Slow </a:t>
            </a:r>
            <a:r>
              <a:rPr lang="en-US" dirty="0">
                <a:latin typeface="Calibri" panose="020F0502020204030204" pitchFamily="34" charset="0"/>
              </a:rPr>
              <a:t>E</a:t>
            </a:r>
            <a:r>
              <a:rPr lang="en-US" dirty="0" smtClean="0">
                <a:latin typeface="Calibri" panose="020F0502020204030204" pitchFamily="34" charset="0"/>
              </a:rPr>
              <a:t>xtraction)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GSI SIS18 &amp; planned for SIS100</a:t>
            </a:r>
            <a:r>
              <a:rPr lang="en-US" dirty="0" smtClean="0">
                <a:latin typeface="Calibri" panose="020F0502020204030204" pitchFamily="34" charset="0"/>
              </a:rPr>
              <a:t>: Tune scan &amp; stochastic horizontal amplitude excitation, so-called ‘</a:t>
            </a:r>
            <a:r>
              <a:rPr lang="en-US" dirty="0" err="1" smtClean="0">
                <a:latin typeface="Calibri" panose="020F0502020204030204" pitchFamily="34" charset="0"/>
              </a:rPr>
              <a:t>rf</a:t>
            </a:r>
            <a:r>
              <a:rPr lang="en-US" dirty="0" smtClean="0">
                <a:latin typeface="Calibri" panose="020F0502020204030204" pitchFamily="34" charset="0"/>
              </a:rPr>
              <a:t>-knockout’</a:t>
            </a:r>
          </a:p>
          <a:p>
            <a:pPr algn="l">
              <a:spcBef>
                <a:spcPts val="1200"/>
              </a:spcBef>
            </a:pPr>
            <a:r>
              <a:rPr lang="en-US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Hadron therapy facilities: </a:t>
            </a:r>
            <a:r>
              <a:rPr lang="en-US" b="1" dirty="0" smtClean="0">
                <a:latin typeface="Calibri" panose="020F0502020204030204" pitchFamily="34" charset="0"/>
              </a:rPr>
              <a:t>Safety requirements of intensity monitoring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HIT &amp; MIT: </a:t>
            </a:r>
            <a:r>
              <a:rPr lang="en-US" dirty="0" err="1" smtClean="0">
                <a:latin typeface="Calibri" panose="020F0502020204030204" pitchFamily="34" charset="0"/>
              </a:rPr>
              <a:t>rf</a:t>
            </a:r>
            <a:r>
              <a:rPr lang="en-US" dirty="0" smtClean="0">
                <a:latin typeface="Calibri" panose="020F0502020204030204" pitchFamily="34" charset="0"/>
              </a:rPr>
              <a:t>-knockout with bunched beams, air-core quadrupole for 50 Hz compensation, slow spill control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CNAO &amp; </a:t>
            </a:r>
            <a:r>
              <a:rPr lang="en-US" b="1" dirty="0" err="1" smtClean="0">
                <a:solidFill>
                  <a:srgbClr val="0000FF"/>
                </a:solidFill>
                <a:latin typeface="Calibri" panose="020F0502020204030204" pitchFamily="34" charset="0"/>
              </a:rPr>
              <a:t>MedAustron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Longi</a:t>
            </a:r>
            <a:r>
              <a:rPr lang="en-US" dirty="0" smtClean="0">
                <a:latin typeface="Calibri" panose="020F0502020204030204" pitchFamily="34" charset="0"/>
              </a:rPr>
              <a:t>. acceleration </a:t>
            </a:r>
            <a:r>
              <a:rPr lang="en-US" dirty="0">
                <a:latin typeface="Calibri" panose="020F0502020204030204" pitchFamily="34" charset="0"/>
              </a:rPr>
              <a:t>b</a:t>
            </a:r>
            <a:r>
              <a:rPr lang="en-US" dirty="0" smtClean="0">
                <a:latin typeface="Calibri" panose="020F0502020204030204" pitchFamily="34" charset="0"/>
              </a:rPr>
              <a:t>y ‘</a:t>
            </a:r>
            <a:r>
              <a:rPr lang="en-US" dirty="0" err="1" smtClean="0">
                <a:latin typeface="Calibri" panose="020F0502020204030204" pitchFamily="34" charset="0"/>
              </a:rPr>
              <a:t>betatron</a:t>
            </a:r>
            <a:r>
              <a:rPr lang="en-US" dirty="0" smtClean="0">
                <a:latin typeface="Calibri" panose="020F0502020204030204" pitchFamily="34" charset="0"/>
              </a:rPr>
              <a:t>-core’, bucket channeling &amp; </a:t>
            </a:r>
            <a:r>
              <a:rPr lang="en-US" dirty="0" err="1" smtClean="0">
                <a:latin typeface="Calibri" panose="020F0502020204030204" pitchFamily="34" charset="0"/>
              </a:rPr>
              <a:t>rf</a:t>
            </a:r>
            <a:r>
              <a:rPr lang="en-US" dirty="0" smtClean="0">
                <a:latin typeface="Calibri" panose="020F0502020204030204" pitchFamily="34" charset="0"/>
              </a:rPr>
              <a:t>-knockout, air-core quadrupole </a:t>
            </a:r>
            <a:endParaRPr lang="en-US" dirty="0">
              <a:latin typeface="Calibri" panose="020F0502020204030204" pitchFamily="34" charset="0"/>
            </a:endParaRPr>
          </a:p>
          <a:p>
            <a:pPr algn="l">
              <a:spcBef>
                <a:spcPts val="1200"/>
              </a:spcBef>
            </a:pPr>
            <a:r>
              <a:rPr lang="en-US" sz="2000" b="1" dirty="0" smtClean="0">
                <a:solidFill>
                  <a:srgbClr val="0066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US" sz="20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Improvement of spill micro-structure for </a:t>
            </a:r>
            <a:r>
              <a:rPr lang="en-US" sz="2000" b="1" u="sng" dirty="0" smtClean="0">
                <a:solidFill>
                  <a:srgbClr val="006600"/>
                </a:solidFill>
                <a:latin typeface="Calibri" panose="020F0502020204030204" pitchFamily="34" charset="0"/>
              </a:rPr>
              <a:t>all</a:t>
            </a:r>
            <a:r>
              <a:rPr lang="en-US" sz="20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facilities required and envisaged   </a:t>
            </a:r>
          </a:p>
        </p:txBody>
      </p:sp>
      <p:grpSp>
        <p:nvGrpSpPr>
          <p:cNvPr id="45" name="Gruppieren 44"/>
          <p:cNvGrpSpPr/>
          <p:nvPr/>
        </p:nvGrpSpPr>
        <p:grpSpPr>
          <a:xfrm>
            <a:off x="2423592" y="5928447"/>
            <a:ext cx="6263140" cy="596897"/>
            <a:chOff x="3331412" y="5952237"/>
            <a:chExt cx="5610654" cy="53471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248594" y="4625841"/>
            <a:ext cx="624254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Further topics for slow extraction from user perspective: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Transverse beam stability at target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Handling of different horizontal and vertical emittance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High transmission for loss reduction at septum (within </a:t>
            </a:r>
            <a:r>
              <a:rPr lang="en-US" sz="1600" dirty="0" err="1" smtClean="0">
                <a:latin typeface="Calibri" panose="020F0502020204030204" pitchFamily="34" charset="0"/>
              </a:rPr>
              <a:t>synchr</a:t>
            </a:r>
            <a:r>
              <a:rPr lang="en-US" sz="1600" dirty="0" smtClean="0">
                <a:latin typeface="Calibri" panose="020F0502020204030204" pitchFamily="34" charset="0"/>
              </a:rPr>
              <a:t>.)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Varying beam parameter during extraction, ‘macro-spill control’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206020" y="3429000"/>
            <a:ext cx="1173554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Methodology: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Beam dynamics simulation</a:t>
            </a:r>
            <a:r>
              <a:rPr lang="en-US" b="1" dirty="0" smtClean="0">
                <a:latin typeface="Calibri" panose="020F0502020204030204" pitchFamily="34" charset="0"/>
                <a:sym typeface="Symbol" panose="05050102010706020507" pitchFamily="18" charset="2"/>
              </a:rPr>
              <a:t>: 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Detailed modeling of extraction process for all facilities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Technical improvements:</a:t>
            </a: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M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agnet power supplier and </a:t>
            </a:r>
            <a:r>
              <a:rPr lang="en-US" dirty="0" err="1" smtClean="0">
                <a:latin typeface="Calibri" panose="020F0502020204030204" pitchFamily="34" charset="0"/>
                <a:sym typeface="Symbol" panose="05050102010706020507" pitchFamily="18" charset="2"/>
              </a:rPr>
              <a:t>rf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 exciter control </a:t>
            </a:r>
            <a:endParaRPr lang="en-US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Validation: </a:t>
            </a:r>
            <a:r>
              <a:rPr lang="en-US" dirty="0">
                <a:latin typeface="Calibri" panose="020F0502020204030204" pitchFamily="34" charset="0"/>
              </a:rPr>
              <a:t>Experimental validation at all </a:t>
            </a:r>
            <a:r>
              <a:rPr lang="en-US" dirty="0" smtClean="0">
                <a:latin typeface="Calibri" panose="020F0502020204030204" pitchFamily="34" charset="0"/>
              </a:rPr>
              <a:t>facilities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181" y="5144577"/>
            <a:ext cx="1919656" cy="124455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104" y="4269791"/>
            <a:ext cx="1626148" cy="234888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034" y="4275218"/>
            <a:ext cx="1627136" cy="2349413"/>
          </a:xfrm>
          <a:prstGeom prst="rect">
            <a:avLst/>
          </a:prstGeom>
        </p:spPr>
      </p:pic>
      <p:sp>
        <p:nvSpPr>
          <p:cNvPr id="59" name="Rectangle 5"/>
          <p:cNvSpPr>
            <a:spLocks noChangeArrowheads="1"/>
          </p:cNvSpPr>
          <p:nvPr/>
        </p:nvSpPr>
        <p:spPr bwMode="auto">
          <a:xfrm>
            <a:off x="9430914" y="3948240"/>
            <a:ext cx="268390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Workshops 2016 to 2019 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</a:rPr>
              <a:t>a</a:t>
            </a:r>
            <a:r>
              <a:rPr lang="en-US" sz="1600" dirty="0" smtClean="0">
                <a:latin typeface="Calibri" panose="020F0502020204030204" pitchFamily="34" charset="0"/>
              </a:rPr>
              <a:t>bout 50 participants each,</a:t>
            </a: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EuCARD</a:t>
            </a:r>
            <a:r>
              <a:rPr lang="en-US" sz="1600" baseline="30000" dirty="0" smtClean="0">
                <a:latin typeface="Calibri" panose="020F0502020204030204" pitchFamily="34" charset="0"/>
              </a:rPr>
              <a:t>2 </a:t>
            </a:r>
            <a:r>
              <a:rPr lang="en-US" sz="1600" dirty="0" smtClean="0">
                <a:latin typeface="Calibri" panose="020F0502020204030204" pitchFamily="34" charset="0"/>
              </a:rPr>
              <a:t>&amp; ARIES frame.</a:t>
            </a:r>
            <a:endParaRPr lang="en-US" sz="1600" baseline="30000" dirty="0" smtClean="0">
              <a:latin typeface="Calibri" panose="020F0502020204030204" pitchFamily="34" charset="0"/>
            </a:endParaRP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Follow-up planed in Japan</a:t>
            </a:r>
          </a:p>
        </p:txBody>
      </p:sp>
      <p:sp>
        <p:nvSpPr>
          <p:cNvPr id="60" name="Slide Number Placeholder 3"/>
          <p:cNvSpPr txBox="1">
            <a:spLocks/>
          </p:cNvSpPr>
          <p:nvPr/>
        </p:nvSpPr>
        <p:spPr>
          <a:xfrm>
            <a:off x="9848800" y="62816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5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uppieren 44"/>
          <p:cNvGrpSpPr/>
          <p:nvPr/>
        </p:nvGrpSpPr>
        <p:grpSpPr>
          <a:xfrm>
            <a:off x="2423592" y="5928447"/>
            <a:ext cx="6263140" cy="596897"/>
            <a:chOff x="3331412" y="5952237"/>
            <a:chExt cx="5610654" cy="53471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60" name="Slide Number Placeholder 3"/>
          <p:cNvSpPr txBox="1">
            <a:spLocks/>
          </p:cNvSpPr>
          <p:nvPr/>
        </p:nvSpPr>
        <p:spPr>
          <a:xfrm>
            <a:off x="9848800" y="62816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IFAST-REX Participants and Goals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uppieren 32"/>
          <p:cNvGrpSpPr/>
          <p:nvPr/>
        </p:nvGrpSpPr>
        <p:grpSpPr>
          <a:xfrm>
            <a:off x="476011" y="764704"/>
            <a:ext cx="10796883" cy="1028977"/>
            <a:chOff x="3331412" y="5952237"/>
            <a:chExt cx="5610654" cy="534713"/>
          </a:xfrm>
        </p:grpSpPr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36" name="Grafik 3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37" name="Grafik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39" name="Grafik 38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40" name="Grafik 3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41" name="Grafik 40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42" name="Grafik 41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grpSp>
        <p:nvGrpSpPr>
          <p:cNvPr id="3" name="Gruppieren 2"/>
          <p:cNvGrpSpPr/>
          <p:nvPr/>
        </p:nvGrpSpPr>
        <p:grpSpPr>
          <a:xfrm>
            <a:off x="191344" y="1844824"/>
            <a:ext cx="4295800" cy="2376264"/>
            <a:chOff x="0" y="1916832"/>
            <a:chExt cx="4295800" cy="23762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4"/>
                <p:cNvSpPr>
                  <a:spLocks noChangeArrowheads="1"/>
                </p:cNvSpPr>
                <p:nvPr/>
              </p:nvSpPr>
              <p:spPr bwMode="auto">
                <a:xfrm>
                  <a:off x="27757" y="2041166"/>
                  <a:ext cx="4268043" cy="2143792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lnSpc>
                      <a:spcPct val="60000"/>
                    </a:lnSpc>
                    <a:spcBef>
                      <a:spcPts val="1800"/>
                    </a:spcBef>
                  </a:pPr>
                  <a:r>
                    <a:rPr lang="en-US" altLang="de-DE" sz="2000" b="1" i="1" dirty="0" smtClean="0">
                      <a:solidFill>
                        <a:srgbClr val="FF33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Industrial beneficiaries</a:t>
                  </a:r>
                  <a:r>
                    <a:rPr lang="en-US" altLang="de-DE" sz="2000" b="1" i="1" dirty="0">
                      <a:solidFill>
                        <a:srgbClr val="FF33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:</a:t>
                  </a:r>
                  <a:r>
                    <a:rPr lang="en-US" altLang="de-DE" sz="2000" b="1" i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endParaRPr lang="en-US" altLang="de-DE" sz="2000" b="1" i="1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b="1" dirty="0" err="1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Barthel</a:t>
                  </a:r>
                  <a:r>
                    <a:rPr lang="en-US" altLang="de-DE" b="1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:</a:t>
                  </a: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Special </a:t>
                  </a:r>
                  <a:r>
                    <a:rPr lang="en-US" altLang="de-DE" dirty="0" err="1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rf</a:t>
                  </a: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-amplifier and control</a:t>
                  </a: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 </a:t>
                  </a:r>
                  <a:r>
                    <a:rPr lang="en-US" altLang="de-DE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m</a:t>
                  </a: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atched </a:t>
                  </a:r>
                  <a:r>
                    <a:rPr lang="en-US" altLang="de-DE" dirty="0" err="1" smtClean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rf</a:t>
                  </a: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-generation &amp; amplification</a:t>
                  </a:r>
                  <a:endParaRPr lang="en-US" altLang="de-DE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b="1" dirty="0" err="1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Bergoz</a:t>
                  </a:r>
                  <a:r>
                    <a:rPr lang="en-US" altLang="de-DE" b="1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: </a:t>
                  </a: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Sensitive &amp; high dynamic range transformer</a:t>
                  </a: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US" altLang="de-DE" dirty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 p</a:t>
                  </a: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ower supplier control </a:t>
                  </a:r>
                </a:p>
                <a:p>
                  <a:pPr>
                    <a:lnSpc>
                      <a:spcPct val="60000"/>
                    </a:lnSpc>
                    <a:spcBef>
                      <a:spcPts val="800"/>
                    </a:spcBef>
                  </a:pPr>
                  <a:r>
                    <a:rPr lang="en-US" altLang="de-DE" dirty="0" smtClean="0"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       providing  </a:t>
                  </a:r>
                  <a14:m>
                    <m:oMath xmlns:m="http://schemas.openxmlformats.org/officeDocument/2006/math">
                      <m:r>
                        <a:rPr lang="de-DE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m:t>∆</m:t>
                      </m:r>
                      <m:r>
                        <a:rPr lang="de-DE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m:t>𝑰</m:t>
                      </m:r>
                      <m:r>
                        <a:rPr lang="de-DE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m:t> / </m:t>
                      </m:r>
                      <m:r>
                        <a:rPr lang="de-DE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m:t>𝑰</m:t>
                      </m:r>
                      <m:r>
                        <a:rPr lang="de-DE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m:t> &lt;</m:t>
                      </m:r>
                      <m:sSup>
                        <m:sSupPr>
                          <m:ctrlPr>
                            <a:rPr lang="de-DE" alt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r>
                            <a:rPr lang="de-DE" alt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Symbol" panose="05050102010706020507" pitchFamily="18" charset="2"/>
                            </a:rPr>
                            <m:t>𝟏𝟎</m:t>
                          </m:r>
                        </m:e>
                        <m:sup>
                          <m:r>
                            <a:rPr lang="de-DE" alt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Symbol" panose="05050102010706020507" pitchFamily="18" charset="2"/>
                            </a:rPr>
                            <m:t>−</m:t>
                          </m:r>
                          <m:r>
                            <a:rPr lang="de-DE" alt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Symbol" panose="05050102010706020507" pitchFamily="18" charset="2"/>
                            </a:rPr>
                            <m:t>𝟔</m:t>
                          </m:r>
                        </m:sup>
                      </m:sSup>
                    </m:oMath>
                  </a14:m>
                  <a:endPara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6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7757" y="2041166"/>
                  <a:ext cx="4268043" cy="2143792"/>
                </a:xfrm>
                <a:prstGeom prst="rect">
                  <a:avLst/>
                </a:prstGeom>
                <a:blipFill>
                  <a:blip r:embed="rId12"/>
                  <a:stretch>
                    <a:fillRect l="-1571" t="-5966" r="-1000" b="-5114"/>
                  </a:stretch>
                </a:blipFill>
                <a:ln w="25400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Rechteck 1"/>
            <p:cNvSpPr/>
            <p:nvPr/>
          </p:nvSpPr>
          <p:spPr>
            <a:xfrm>
              <a:off x="0" y="1916832"/>
              <a:ext cx="4295800" cy="2376264"/>
            </a:xfrm>
            <a:prstGeom prst="rect">
              <a:avLst/>
            </a:prstGeom>
            <a:noFill/>
            <a:ln w="28575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8472264" y="1844824"/>
            <a:ext cx="3658224" cy="3133398"/>
            <a:chOff x="8400256" y="1879778"/>
            <a:chExt cx="3658224" cy="3133398"/>
          </a:xfrm>
        </p:grpSpPr>
        <p:sp>
          <p:nvSpPr>
            <p:cNvPr id="44" name="Rectangle 4"/>
            <p:cNvSpPr>
              <a:spLocks noChangeArrowheads="1"/>
            </p:cNvSpPr>
            <p:nvPr/>
          </p:nvSpPr>
          <p:spPr bwMode="auto">
            <a:xfrm>
              <a:off x="8415831" y="1961045"/>
              <a:ext cx="3642649" cy="29464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  <a:spcBef>
                  <a:spcPts val="1800"/>
                </a:spcBef>
              </a:pPr>
              <a:r>
                <a:rPr lang="en-US" altLang="de-DE" sz="2000" b="1" i="1" dirty="0" smtClean="0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Associated partners: 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CNAO: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Methodology for extraction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Test of different extraction types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MedAustron</a:t>
              </a: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  <a:endParaRPr lang="en-US" altLang="de-DE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Test </a:t>
              </a:r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of different extraction types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Power supplier development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IT:</a:t>
              </a:r>
              <a:endParaRPr lang="en-US" altLang="de-DE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‘air-coil’ quadrupole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SEEIIST: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Presently observer</a:t>
              </a:r>
              <a:endParaRPr lang="en-US" alt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Rechteck 54"/>
            <p:cNvSpPr/>
            <p:nvPr/>
          </p:nvSpPr>
          <p:spPr>
            <a:xfrm>
              <a:off x="8400256" y="1879778"/>
              <a:ext cx="3312368" cy="3133398"/>
            </a:xfrm>
            <a:prstGeom prst="rect">
              <a:avLst/>
            </a:prstGeom>
            <a:noFill/>
            <a:ln w="2857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4613640" y="1844824"/>
            <a:ext cx="3714608" cy="3301664"/>
            <a:chOff x="4613640" y="1840950"/>
            <a:chExt cx="3714608" cy="3301664"/>
          </a:xfrm>
        </p:grpSpPr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4685599" y="1927375"/>
              <a:ext cx="3642649" cy="3215239"/>
            </a:xfrm>
            <a:prstGeom prst="rect">
              <a:avLst/>
            </a:prstGeom>
            <a:noFill/>
            <a:ln w="31750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  <a:spcBef>
                  <a:spcPts val="1800"/>
                </a:spcBef>
              </a:pPr>
              <a:r>
                <a:rPr lang="en-US" altLang="de-DE" sz="2000" b="1" i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beneficiaries</a:t>
              </a:r>
              <a:r>
                <a:rPr lang="en-US" altLang="de-DE" sz="2000" b="1" i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endParaRPr lang="en-US" altLang="de-DE" sz="2000" b="1" i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CERN: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Detailed simulations</a:t>
              </a:r>
              <a:endParaRPr lang="en-US" alt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Feedforward </a:t>
              </a:r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and feedback </a:t>
              </a: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systems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Accelerator physics description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GSI:</a:t>
              </a:r>
              <a:endParaRPr lang="en-US" altLang="de-DE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Detailed </a:t>
              </a:r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simulations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Accelerator </a:t>
              </a:r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physics </a:t>
              </a: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description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Versatile fast detector system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HIT:</a:t>
              </a:r>
              <a:endParaRPr lang="en-US" altLang="de-DE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altLang="de-DE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-control development 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Power supplier development</a:t>
              </a:r>
              <a:endParaRPr lang="en-US" alt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Rechteck 55"/>
            <p:cNvSpPr/>
            <p:nvPr/>
          </p:nvSpPr>
          <p:spPr>
            <a:xfrm>
              <a:off x="4613640" y="1840950"/>
              <a:ext cx="3714608" cy="3301664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180000" y="4365104"/>
            <a:ext cx="4433640" cy="1563343"/>
            <a:chOff x="4561146" y="1619201"/>
            <a:chExt cx="3973414" cy="4412409"/>
          </a:xfrm>
        </p:grpSpPr>
        <p:sp>
          <p:nvSpPr>
            <p:cNvPr id="64" name="Rechteck 63"/>
            <p:cNvSpPr/>
            <p:nvPr/>
          </p:nvSpPr>
          <p:spPr>
            <a:xfrm>
              <a:off x="4561146" y="1619201"/>
              <a:ext cx="3860049" cy="4412409"/>
            </a:xfrm>
            <a:prstGeom prst="rect">
              <a:avLst/>
            </a:prstGeom>
            <a:solidFill>
              <a:srgbClr val="006600">
                <a:alpha val="15000"/>
              </a:srgbClr>
            </a:solidFill>
            <a:ln w="28575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4"/>
            <p:cNvSpPr>
              <a:spLocks noChangeArrowheads="1"/>
            </p:cNvSpPr>
            <p:nvPr/>
          </p:nvSpPr>
          <p:spPr bwMode="auto">
            <a:xfrm>
              <a:off x="4561146" y="1822438"/>
              <a:ext cx="3973414" cy="3816376"/>
            </a:xfrm>
            <a:prstGeom prst="rect">
              <a:avLst/>
            </a:prstGeom>
            <a:noFill/>
            <a:ln w="31750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60000"/>
                </a:lnSpc>
                <a:spcBef>
                  <a:spcPts val="1800"/>
                </a:spcBef>
              </a:pPr>
              <a:r>
                <a:rPr lang="en-US" altLang="de-DE" sz="2000" b="1" i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All facilities: 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Contribution to development</a:t>
              </a:r>
            </a:p>
            <a:p>
              <a:pPr>
                <a:lnSpc>
                  <a:spcPct val="60000"/>
                </a:lnSpc>
                <a:spcBef>
                  <a:spcPts val="800"/>
                </a:spcBef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altLang="de-DE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Experimental verification </a:t>
              </a:r>
            </a:p>
            <a:p>
              <a:pPr marL="285750" indent="-285750">
                <a:lnSpc>
                  <a:spcPct val="60000"/>
                </a:lnSpc>
                <a:spcBef>
                  <a:spcPts val="800"/>
                </a:spcBef>
                <a:buFont typeface="Symbol" panose="05050102010706020507" pitchFamily="18" charset="2"/>
                <a:buChar char="Þ"/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Beneficiaries of improvement</a:t>
              </a:r>
            </a:p>
            <a:p>
              <a:pPr marL="285750" indent="-285750">
                <a:lnSpc>
                  <a:spcPct val="60000"/>
                </a:lnSpc>
                <a:spcBef>
                  <a:spcPts val="800"/>
                </a:spcBef>
                <a:buFont typeface="Symbol" panose="05050102010706020507" pitchFamily="18" charset="2"/>
                <a:buChar char="Þ"/>
              </a:pPr>
              <a:r>
                <a:rPr lang="en-US" altLang="de-DE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Proposals for facilities (USA, Japan, China)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003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uppieren 44"/>
          <p:cNvGrpSpPr/>
          <p:nvPr/>
        </p:nvGrpSpPr>
        <p:grpSpPr>
          <a:xfrm>
            <a:off x="2726542" y="5887113"/>
            <a:ext cx="6696862" cy="638232"/>
            <a:chOff x="3331412" y="5952237"/>
            <a:chExt cx="5610654" cy="53471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60" name="Slide Number Placeholder 3"/>
          <p:cNvSpPr txBox="1">
            <a:spLocks/>
          </p:cNvSpPr>
          <p:nvPr/>
        </p:nvSpPr>
        <p:spPr>
          <a:xfrm>
            <a:off x="9848800" y="62816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IFAST-REX Kick-off Meeting 8</a:t>
            </a:r>
            <a:r>
              <a:rPr lang="en-US" sz="2400" b="1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9</a:t>
            </a:r>
            <a:r>
              <a:rPr lang="en-US" sz="2400" b="1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Feb. 2021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246086" y="641665"/>
            <a:ext cx="1161055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Remote kick-off meeting at 8</a:t>
            </a:r>
            <a:r>
              <a:rPr lang="en-US" b="1" baseline="300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th</a:t>
            </a: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 &amp; 9</a:t>
            </a:r>
            <a:r>
              <a:rPr lang="en-US" b="1" baseline="300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th</a:t>
            </a:r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 February, 1.5 days:</a:t>
            </a:r>
          </a:p>
          <a:p>
            <a:r>
              <a:rPr lang="en-US" b="1" dirty="0">
                <a:latin typeface="Calibri" panose="020F0502020204030204" pitchFamily="34" charset="0"/>
              </a:rPr>
              <a:t>INDICO: </a:t>
            </a:r>
            <a:r>
              <a:rPr lang="en-US" b="1" dirty="0">
                <a:latin typeface="Calibri" panose="020F0502020204030204" pitchFamily="34" charset="0"/>
                <a:hlinkClick r:id="rId12"/>
              </a:rPr>
              <a:t>https://indico.gsi.de/event/11868</a:t>
            </a:r>
            <a:r>
              <a:rPr lang="en-US" b="1" dirty="0" smtClean="0">
                <a:latin typeface="Calibri" panose="020F0502020204030204" pitchFamily="34" charset="0"/>
                <a:hlinkClick r:id="rId12"/>
              </a:rPr>
              <a:t>/</a:t>
            </a:r>
            <a:endParaRPr lang="en-US" b="1" dirty="0" smtClean="0">
              <a:latin typeface="Calibri" panose="020F0502020204030204" pitchFamily="34" charset="0"/>
            </a:endParaRPr>
          </a:p>
          <a:p>
            <a:r>
              <a:rPr lang="en-US" b="1" dirty="0" smtClean="0">
                <a:latin typeface="Calibri" panose="020F0502020204030204" pitchFamily="34" charset="0"/>
              </a:rPr>
              <a:t>40 participants from all consortium members, 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Participants per institution: Barthel:1, </a:t>
            </a:r>
            <a:r>
              <a:rPr lang="en-US" dirty="0" err="1" smtClean="0">
                <a:latin typeface="Calibri" panose="020F0502020204030204" pitchFamily="34" charset="0"/>
              </a:rPr>
              <a:t>Bergoz</a:t>
            </a:r>
            <a:r>
              <a:rPr lang="en-US" dirty="0" smtClean="0">
                <a:latin typeface="Calibri" panose="020F0502020204030204" pitchFamily="34" charset="0"/>
              </a:rPr>
              <a:t>: 2, CERN: 6, CNAO: 4, GSI: 12, HIT: 5, </a:t>
            </a:r>
            <a:r>
              <a:rPr lang="en-US" dirty="0" err="1" smtClean="0">
                <a:latin typeface="Calibri" panose="020F0502020204030204" pitchFamily="34" charset="0"/>
              </a:rPr>
              <a:t>MedAustron</a:t>
            </a:r>
            <a:r>
              <a:rPr lang="en-US" dirty="0" smtClean="0">
                <a:latin typeface="Calibri" panose="020F0502020204030204" pitchFamily="34" charset="0"/>
              </a:rPr>
              <a:t>: 6, MIT: 2, SEEIIST: 2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46086" y="1841994"/>
            <a:ext cx="11610554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Discussed topic: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Introduction of involved people and institutions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Overview on each facility requirements   	 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 understanding of different realizations</a:t>
            </a:r>
            <a:endParaRPr lang="en-US" dirty="0" smtClean="0">
              <a:latin typeface="Calibri" panose="020F0502020204030204" pitchFamily="34" charset="0"/>
            </a:endParaRP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Achievements and ideas for spill quality  	 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condensed information on present status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en-US" dirty="0" smtClean="0">
              <a:latin typeface="Calibri" panose="020F0502020204030204" pitchFamily="34" charset="0"/>
            </a:endParaRP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Used beam dynamics simulation tools 	 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 overview on methodology for improvements  </a:t>
            </a:r>
            <a:endParaRPr lang="en-US" dirty="0" smtClean="0">
              <a:latin typeface="Calibri" panose="020F0502020204030204" pitchFamily="34" charset="0"/>
            </a:endParaRP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Status of technical developments &amp; plans </a:t>
            </a: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 first plans for innovative technical realizations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  <a:sym typeface="Symbol" panose="05050102010706020507" pitchFamily="18" charset="2"/>
              </a:rPr>
              <a:t>Technical status form companies 		  roadmap for technical realization</a:t>
            </a:r>
            <a:endParaRPr lang="en-US" dirty="0" smtClean="0">
              <a:latin typeface="Calibri" panose="020F0502020204030204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5200069" y="4501831"/>
            <a:ext cx="1667777" cy="1535326"/>
            <a:chOff x="3020790" y="4194527"/>
            <a:chExt cx="1956748" cy="1801347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13"/>
            <a:srcRect t="17724"/>
            <a:stretch/>
          </p:blipFill>
          <p:spPr>
            <a:xfrm>
              <a:off x="3095095" y="4536862"/>
              <a:ext cx="1745928" cy="1391584"/>
            </a:xfrm>
            <a:prstGeom prst="rect">
              <a:avLst/>
            </a:prstGeom>
          </p:spPr>
        </p:pic>
        <p:sp>
          <p:nvSpPr>
            <p:cNvPr id="19" name="Textfeld 18"/>
            <p:cNvSpPr txBox="1"/>
            <p:nvPr/>
          </p:nvSpPr>
          <p:spPr>
            <a:xfrm>
              <a:off x="3020790" y="4195318"/>
              <a:ext cx="1956748" cy="535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HIT: Signal generation of knock-out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Rechteck 4"/>
            <p:cNvSpPr/>
            <p:nvPr/>
          </p:nvSpPr>
          <p:spPr>
            <a:xfrm>
              <a:off x="3071664" y="4194527"/>
              <a:ext cx="1822402" cy="18013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8549194" y="4485786"/>
            <a:ext cx="1651262" cy="1571128"/>
            <a:chOff x="5058901" y="4252264"/>
            <a:chExt cx="2414269" cy="1756425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149352" y="4260912"/>
              <a:ext cx="2129742" cy="1747777"/>
            </a:xfrm>
            <a:prstGeom prst="rect">
              <a:avLst/>
            </a:prstGeom>
          </p:spPr>
        </p:pic>
        <p:sp>
          <p:nvSpPr>
            <p:cNvPr id="8" name="Rechteck 7"/>
            <p:cNvSpPr/>
            <p:nvPr/>
          </p:nvSpPr>
          <p:spPr>
            <a:xfrm>
              <a:off x="6051363" y="4320121"/>
              <a:ext cx="439776" cy="1735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058901" y="4252264"/>
              <a:ext cx="2414269" cy="293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MIT: Macro-spill control</a:t>
              </a:r>
              <a:endParaRPr lang="en-US" sz="105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10200456" y="4502513"/>
            <a:ext cx="1861096" cy="1598238"/>
            <a:chOff x="10093976" y="4239525"/>
            <a:chExt cx="2100121" cy="1803502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0126792" y="4607594"/>
              <a:ext cx="1689904" cy="1412111"/>
            </a:xfrm>
            <a:prstGeom prst="rect">
              <a:avLst/>
            </a:prstGeom>
          </p:spPr>
        </p:pic>
        <p:sp>
          <p:nvSpPr>
            <p:cNvPr id="31" name="Textfeld 30"/>
            <p:cNvSpPr txBox="1"/>
            <p:nvPr/>
          </p:nvSpPr>
          <p:spPr>
            <a:xfrm>
              <a:off x="10093976" y="4239525"/>
              <a:ext cx="2100121" cy="515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SEEIIST: </a:t>
              </a:r>
            </a:p>
            <a:p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SC-</a:t>
              </a:r>
              <a:r>
                <a:rPr lang="en-US" sz="11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synchr</a:t>
              </a:r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. proposal</a:t>
              </a:r>
              <a:endParaRPr lang="en-US" sz="11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Rechteck 31"/>
            <p:cNvSpPr/>
            <p:nvPr/>
          </p:nvSpPr>
          <p:spPr>
            <a:xfrm>
              <a:off x="10126791" y="4241680"/>
              <a:ext cx="1665092" cy="18013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3572214" y="4499647"/>
            <a:ext cx="1627855" cy="1536676"/>
            <a:chOff x="7297893" y="4227376"/>
            <a:chExt cx="1887007" cy="1781313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16">
              <a:lum bright="-54000" contrast="83000"/>
            </a:blip>
            <a:stretch>
              <a:fillRect/>
            </a:stretch>
          </p:blipFill>
          <p:spPr>
            <a:xfrm>
              <a:off x="7297893" y="4515408"/>
              <a:ext cx="1783357" cy="1479376"/>
            </a:xfrm>
            <a:prstGeom prst="rect">
              <a:avLst/>
            </a:prstGeom>
          </p:spPr>
        </p:pic>
        <p:sp>
          <p:nvSpPr>
            <p:cNvPr id="27" name="Textfeld 26"/>
            <p:cNvSpPr txBox="1"/>
            <p:nvPr/>
          </p:nvSpPr>
          <p:spPr>
            <a:xfrm>
              <a:off x="7361564" y="4238409"/>
              <a:ext cx="1823336" cy="31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GSI: MAD-X simulation </a:t>
              </a:r>
              <a:endParaRPr lang="en-US" sz="11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Rechteck 32"/>
            <p:cNvSpPr/>
            <p:nvPr/>
          </p:nvSpPr>
          <p:spPr>
            <a:xfrm>
              <a:off x="7321218" y="4227376"/>
              <a:ext cx="1768537" cy="1781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6888088" y="4459873"/>
            <a:ext cx="1600441" cy="1604451"/>
            <a:chOff x="7526847" y="19943"/>
            <a:chExt cx="1897072" cy="1901825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17"/>
            <a:srcRect t="5810"/>
            <a:stretch/>
          </p:blipFill>
          <p:spPr>
            <a:xfrm>
              <a:off x="7526847" y="377232"/>
              <a:ext cx="1871126" cy="1544536"/>
            </a:xfrm>
            <a:prstGeom prst="rect">
              <a:avLst/>
            </a:prstGeom>
          </p:spPr>
        </p:pic>
        <p:sp>
          <p:nvSpPr>
            <p:cNvPr id="36" name="Rechteck 35"/>
            <p:cNvSpPr/>
            <p:nvPr/>
          </p:nvSpPr>
          <p:spPr>
            <a:xfrm>
              <a:off x="7601517" y="82560"/>
              <a:ext cx="1822402" cy="18013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8503390" y="281203"/>
              <a:ext cx="560489" cy="128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7621422" y="19943"/>
              <a:ext cx="1728192" cy="515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MedAustron</a:t>
              </a:r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&amp; CERN:      	COSE test </a:t>
              </a:r>
              <a:endParaRPr lang="en-US" sz="11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10233788" y="2164944"/>
            <a:ext cx="1493318" cy="877379"/>
            <a:chOff x="10153580" y="3224009"/>
            <a:chExt cx="1633813" cy="959925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52" b="20483"/>
            <a:stretch/>
          </p:blipFill>
          <p:spPr>
            <a:xfrm>
              <a:off x="10164902" y="3284983"/>
              <a:ext cx="1622491" cy="898951"/>
            </a:xfrm>
            <a:prstGeom prst="rect">
              <a:avLst/>
            </a:prstGeom>
          </p:spPr>
        </p:pic>
        <p:sp>
          <p:nvSpPr>
            <p:cNvPr id="42" name="Textfeld 41"/>
            <p:cNvSpPr txBox="1"/>
            <p:nvPr/>
          </p:nvSpPr>
          <p:spPr>
            <a:xfrm>
              <a:off x="10153580" y="3224009"/>
              <a:ext cx="1633813" cy="29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Barthel</a:t>
              </a:r>
              <a:r>
                <a:rPr lang="en-US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r>
                <a:rPr lang="en-US" sz="12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-amplifier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10232096" y="3140968"/>
            <a:ext cx="1552533" cy="1278480"/>
            <a:chOff x="10263206" y="1893948"/>
            <a:chExt cx="1576470" cy="1290648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2236" y="2062518"/>
              <a:ext cx="1291341" cy="1103020"/>
            </a:xfrm>
            <a:prstGeom prst="rect">
              <a:avLst/>
            </a:prstGeom>
          </p:spPr>
        </p:pic>
        <p:sp>
          <p:nvSpPr>
            <p:cNvPr id="44" name="Textfeld 43"/>
            <p:cNvSpPr txBox="1"/>
            <p:nvPr/>
          </p:nvSpPr>
          <p:spPr>
            <a:xfrm>
              <a:off x="10849127" y="1893948"/>
              <a:ext cx="990549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Bergoz</a:t>
              </a:r>
              <a:r>
                <a:rPr lang="en-US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</a:p>
            <a:p>
              <a:r>
                <a:rPr lang="en-US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transformer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Rechteck 54"/>
            <p:cNvSpPr/>
            <p:nvPr/>
          </p:nvSpPr>
          <p:spPr>
            <a:xfrm>
              <a:off x="10263206" y="1960749"/>
              <a:ext cx="1486077" cy="12238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1775520" y="4490080"/>
            <a:ext cx="1667113" cy="1544454"/>
            <a:chOff x="330607" y="4180107"/>
            <a:chExt cx="2020977" cy="1790327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20"/>
            <a:srcRect t="12879" r="9847"/>
            <a:stretch/>
          </p:blipFill>
          <p:spPr>
            <a:xfrm>
              <a:off x="335360" y="4509117"/>
              <a:ext cx="2016224" cy="1461317"/>
            </a:xfrm>
            <a:prstGeom prst="rect">
              <a:avLst/>
            </a:prstGeom>
          </p:spPr>
        </p:pic>
        <p:sp>
          <p:nvSpPr>
            <p:cNvPr id="3" name="Textfeld 2"/>
            <p:cNvSpPr txBox="1"/>
            <p:nvPr/>
          </p:nvSpPr>
          <p:spPr>
            <a:xfrm>
              <a:off x="564903" y="4180107"/>
              <a:ext cx="1722094" cy="33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CNAO: air-coil </a:t>
              </a:r>
              <a:r>
                <a:rPr lang="en-US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quad.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Rechteck 55"/>
            <p:cNvSpPr/>
            <p:nvPr/>
          </p:nvSpPr>
          <p:spPr>
            <a:xfrm>
              <a:off x="330607" y="4183934"/>
              <a:ext cx="2008426" cy="1781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91344" y="4451158"/>
            <a:ext cx="1605230" cy="1593248"/>
            <a:chOff x="7558084" y="483111"/>
            <a:chExt cx="1556715" cy="1545095"/>
          </a:xfrm>
        </p:grpSpPr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680176" y="641665"/>
              <a:ext cx="1246532" cy="1386541"/>
            </a:xfrm>
            <a:prstGeom prst="rect">
              <a:avLst/>
            </a:prstGeom>
          </p:spPr>
        </p:pic>
        <p:sp>
          <p:nvSpPr>
            <p:cNvPr id="58" name="Textfeld 57"/>
            <p:cNvSpPr txBox="1"/>
            <p:nvPr/>
          </p:nvSpPr>
          <p:spPr>
            <a:xfrm>
              <a:off x="7669006" y="483111"/>
              <a:ext cx="14457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CERN SPS: Measure</a:t>
              </a:r>
              <a:endParaRPr lang="en-US" sz="11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Rechteck 66"/>
            <p:cNvSpPr/>
            <p:nvPr/>
          </p:nvSpPr>
          <p:spPr>
            <a:xfrm>
              <a:off x="7558084" y="526378"/>
              <a:ext cx="1479546" cy="14902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89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uppieren 44"/>
          <p:cNvGrpSpPr/>
          <p:nvPr/>
        </p:nvGrpSpPr>
        <p:grpSpPr>
          <a:xfrm>
            <a:off x="2423592" y="5928447"/>
            <a:ext cx="6263140" cy="596897"/>
            <a:chOff x="3331412" y="5952237"/>
            <a:chExt cx="5610654" cy="53471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60" name="Slide Number Placeholder 3"/>
          <p:cNvSpPr txBox="1">
            <a:spLocks/>
          </p:cNvSpPr>
          <p:nvPr/>
        </p:nvSpPr>
        <p:spPr>
          <a:xfrm>
            <a:off x="9848800" y="62816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Groups and first Steps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46086" y="548680"/>
            <a:ext cx="11178506" cy="201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Working groups formation:</a:t>
            </a:r>
            <a:endParaRPr lang="en-US" dirty="0" smtClean="0">
              <a:solidFill>
                <a:srgbClr val="3333FF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dirty="0" smtClean="0">
                <a:latin typeface="Calibri" panose="020F0502020204030204" pitchFamily="34" charset="0"/>
              </a:rPr>
              <a:t>Specifications </a:t>
            </a:r>
            <a:r>
              <a:rPr lang="en-GB" dirty="0">
                <a:latin typeface="Calibri" panose="020F0502020204030204" pitchFamily="34" charset="0"/>
              </a:rPr>
              <a:t>for development and integration of high dynamic range current measurement </a:t>
            </a:r>
            <a:r>
              <a:rPr lang="en-GB" dirty="0" smtClean="0">
                <a:latin typeface="Calibri" panose="020F0502020204030204" pitchFamily="34" charset="0"/>
              </a:rPr>
              <a:t>device 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dirty="0">
                <a:latin typeface="Calibri" panose="020F0502020204030204" pitchFamily="34" charset="0"/>
              </a:rPr>
              <a:t>Specification and contribution for </a:t>
            </a:r>
            <a:r>
              <a:rPr lang="en-GB" dirty="0" smtClean="0">
                <a:latin typeface="Calibri" panose="020F0502020204030204" pitchFamily="34" charset="0"/>
              </a:rPr>
              <a:t>knock-out signal </a:t>
            </a:r>
            <a:r>
              <a:rPr lang="en-GB" dirty="0">
                <a:latin typeface="Calibri" panose="020F0502020204030204" pitchFamily="34" charset="0"/>
              </a:rPr>
              <a:t>generation, exciter and amplifier </a:t>
            </a:r>
            <a:r>
              <a:rPr lang="en-GB" dirty="0" smtClean="0">
                <a:latin typeface="Calibri" panose="020F0502020204030204" pitchFamily="34" charset="0"/>
              </a:rPr>
              <a:t>design 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dirty="0">
                <a:latin typeface="Calibri" panose="020F0502020204030204" pitchFamily="34" charset="0"/>
              </a:rPr>
              <a:t>Slow extraction </a:t>
            </a:r>
            <a:r>
              <a:rPr lang="en-GB" dirty="0" smtClean="0">
                <a:latin typeface="Calibri" panose="020F0502020204030204" pitchFamily="34" charset="0"/>
              </a:rPr>
              <a:t>simulations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dirty="0" smtClean="0">
                <a:latin typeface="Calibri" panose="020F0502020204030204" pitchFamily="34" charset="0"/>
              </a:rPr>
              <a:t>Fast particle detector </a:t>
            </a:r>
            <a:r>
              <a:rPr lang="en-GB" dirty="0">
                <a:latin typeface="Calibri" panose="020F0502020204030204" pitchFamily="34" charset="0"/>
              </a:rPr>
              <a:t>development and </a:t>
            </a:r>
            <a:r>
              <a:rPr lang="en-GB" dirty="0" smtClean="0">
                <a:latin typeface="Calibri" panose="020F0502020204030204" pitchFamily="34" charset="0"/>
              </a:rPr>
              <a:t>measurement analysis</a:t>
            </a:r>
          </a:p>
          <a:p>
            <a:pPr>
              <a:spcBef>
                <a:spcPts val="400"/>
              </a:spcBef>
            </a:pPr>
            <a:r>
              <a:rPr lang="en-GB" dirty="0" smtClean="0">
                <a:latin typeface="Calibri" panose="020F0502020204030204" pitchFamily="34" charset="0"/>
              </a:rPr>
              <a:t>Most working groups have members from all facilities; industry partners in 1 and 2, respectively.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46086" y="2492896"/>
            <a:ext cx="11178506" cy="248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Frist Steps: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Compilation </a:t>
            </a:r>
            <a:r>
              <a:rPr lang="en-GB" dirty="0">
                <a:latin typeface="Calibri" panose="020F0502020204030204" pitchFamily="34" charset="0"/>
              </a:rPr>
              <a:t>of important slow extraction parameters </a:t>
            </a:r>
            <a:r>
              <a:rPr lang="en-GB" dirty="0" smtClean="0">
                <a:latin typeface="Calibri" panose="020F0502020204030204" pitchFamily="34" charset="0"/>
              </a:rPr>
              <a:t>by Florian </a:t>
            </a:r>
            <a:r>
              <a:rPr lang="en-GB" dirty="0" err="1" smtClean="0">
                <a:latin typeface="Calibri" panose="020F0502020204030204" pitchFamily="34" charset="0"/>
              </a:rPr>
              <a:t>Kühteubl</a:t>
            </a:r>
            <a:r>
              <a:rPr lang="en-GB" dirty="0" smtClean="0">
                <a:latin typeface="Calibri" panose="020F0502020204030204" pitchFamily="34" charset="0"/>
              </a:rPr>
              <a:t>, </a:t>
            </a:r>
            <a:r>
              <a:rPr lang="en-GB" dirty="0" err="1" smtClean="0">
                <a:latin typeface="Calibri" panose="020F0502020204030204" pitchFamily="34" charset="0"/>
              </a:rPr>
              <a:t>MedAustron</a:t>
            </a:r>
            <a:endParaRPr lang="en-GB" dirty="0" smtClean="0">
              <a:latin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       Comparison of parameters at facilities</a:t>
            </a:r>
          </a:p>
          <a:p>
            <a:pPr>
              <a:spcBef>
                <a:spcPts val="200"/>
              </a:spcBef>
            </a:pP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       </a:t>
            </a:r>
            <a:r>
              <a:rPr lang="en-GB" dirty="0">
                <a:latin typeface="Calibri" panose="020F0502020204030204" pitchFamily="34" charset="0"/>
                <a:sym typeface="Symbol" panose="05050102010706020507" pitchFamily="18" charset="2"/>
              </a:rPr>
              <a:t>Possible </a:t>
            </a: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‘scaling’ of parameter for comprehensive comparison of different beam parameter (e.g. beam energy)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Roadmap for theoretical investigations, e.g. simplified model synchrotron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First ideas for performant detector development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esign specifications for technical developments</a:t>
            </a:r>
          </a:p>
          <a:p>
            <a:pPr>
              <a:spcBef>
                <a:spcPts val="200"/>
              </a:spcBef>
            </a:pPr>
            <a:r>
              <a:rPr lang="en-GB" dirty="0" smtClean="0"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GB" b="1" dirty="0" smtClean="0">
                <a:latin typeface="Calibri" panose="020F0502020204030204" pitchFamily="34" charset="0"/>
                <a:sym typeface="Symbol" panose="05050102010706020507" pitchFamily="18" charset="2"/>
              </a:rPr>
              <a:t> Start-up of working groups to form a lively consortium</a:t>
            </a:r>
            <a:endParaRPr lang="en-US" b="1" dirty="0" smtClean="0">
              <a:latin typeface="Calibri" panose="020F0502020204030204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260848" y="4941168"/>
            <a:ext cx="1181181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Milestone and deliverable: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MS20 report (M24): </a:t>
            </a:r>
            <a:r>
              <a:rPr lang="en-GB" i="1" dirty="0" smtClean="0">
                <a:latin typeface="Calibri" panose="020F0502020204030204" pitchFamily="34" charset="0"/>
              </a:rPr>
              <a:t>Engineering design of improved power supply current meas. and </a:t>
            </a:r>
            <a:r>
              <a:rPr lang="en-GB" i="1" dirty="0" err="1" smtClean="0">
                <a:latin typeface="Calibri" panose="020F0502020204030204" pitchFamily="34" charset="0"/>
              </a:rPr>
              <a:t>rf</a:t>
            </a:r>
            <a:r>
              <a:rPr lang="en-GB" i="1" dirty="0" smtClean="0">
                <a:latin typeface="Calibri" panose="020F0502020204030204" pitchFamily="34" charset="0"/>
              </a:rPr>
              <a:t>-amplifier layout</a:t>
            </a:r>
            <a:r>
              <a:rPr lang="en-GB" dirty="0" smtClean="0">
                <a:latin typeface="Calibri" panose="020F0502020204030204" pitchFamily="34" charset="0"/>
              </a:rPr>
              <a:t>, April 2023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D5.3 </a:t>
            </a:r>
            <a:r>
              <a:rPr lang="en-GB" dirty="0" smtClean="0">
                <a:latin typeface="Calibri" panose="020F0502020204030204" pitchFamily="34" charset="0"/>
              </a:rPr>
              <a:t>demonstrator &amp; report (M46): </a:t>
            </a:r>
            <a:r>
              <a:rPr lang="en-GB" i="1" dirty="0" smtClean="0">
                <a:latin typeface="Calibri" panose="020F0502020204030204" pitchFamily="34" charset="0"/>
              </a:rPr>
              <a:t>Ripple </a:t>
            </a:r>
            <a:r>
              <a:rPr lang="en-GB" i="1" dirty="0">
                <a:latin typeface="Calibri" panose="020F0502020204030204" pitchFamily="34" charset="0"/>
              </a:rPr>
              <a:t>mitigation for slow extraction beam quality </a:t>
            </a:r>
            <a:r>
              <a:rPr lang="en-GB" i="1" dirty="0" smtClean="0">
                <a:latin typeface="Calibri" panose="020F0502020204030204" pitchFamily="34" charset="0"/>
              </a:rPr>
              <a:t>improvement</a:t>
            </a:r>
            <a:r>
              <a:rPr lang="en-GB" dirty="0" smtClean="0">
                <a:latin typeface="Calibri" panose="020F0502020204030204" pitchFamily="34" charset="0"/>
              </a:rPr>
              <a:t>, February 2025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1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/>
          </p:cNvSpPr>
          <p:nvPr/>
        </p:nvSpPr>
        <p:spPr>
          <a:xfrm>
            <a:off x="1066432" y="3547178"/>
            <a:ext cx="8629968" cy="5331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dirty="0" smtClean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  <a:endParaRPr lang="en-GB" sz="3200" dirty="0">
              <a:solidFill>
                <a:srgbClr val="F207C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1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57774" y="81069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grpSp>
        <p:nvGrpSpPr>
          <p:cNvPr id="45" name="Gruppieren 44"/>
          <p:cNvGrpSpPr/>
          <p:nvPr/>
        </p:nvGrpSpPr>
        <p:grpSpPr>
          <a:xfrm>
            <a:off x="2423592" y="5928447"/>
            <a:ext cx="6263140" cy="596897"/>
            <a:chOff x="3331412" y="5952237"/>
            <a:chExt cx="5610654" cy="534713"/>
          </a:xfrm>
        </p:grpSpPr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2726" y="6002418"/>
              <a:ext cx="623974" cy="441689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845670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60" name="Slide Number Placeholder 3"/>
          <p:cNvSpPr txBox="1">
            <a:spLocks/>
          </p:cNvSpPr>
          <p:nvPr/>
        </p:nvSpPr>
        <p:spPr>
          <a:xfrm>
            <a:off x="9848800" y="62816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1649413" y="1203115"/>
            <a:ext cx="872966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141254" y="805471"/>
            <a:ext cx="9316317" cy="675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Consortium: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Financial support by EU of Beneficiaries and Associated Partners:</a:t>
            </a:r>
          </a:p>
        </p:txBody>
      </p:sp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5127"/>
              </p:ext>
            </p:extLst>
          </p:nvPr>
        </p:nvGraphicFramePr>
        <p:xfrm>
          <a:off x="1926149" y="1497871"/>
          <a:ext cx="6980956" cy="3033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0" name="Dokument" r:id="rId13" imgW="5745230" imgH="2496255" progId="Word.Document.12">
                  <p:embed/>
                </p:oleObj>
              </mc:Choice>
              <mc:Fallback>
                <p:oleObj name="Dokument" r:id="rId13" imgW="5745230" imgH="2496255" progId="Word.Document.12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26149" y="1497871"/>
                        <a:ext cx="6980956" cy="3033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431320" y="1544327"/>
            <a:ext cx="1740216" cy="25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ts val="1800"/>
              </a:spcBef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Beneficiaries: 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425300" y="3086243"/>
            <a:ext cx="1740216" cy="476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  <a:spcBef>
                <a:spcPts val="1800"/>
              </a:spcBef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Associated</a:t>
            </a:r>
          </a:p>
          <a:p>
            <a:pPr>
              <a:lnSpc>
                <a:spcPct val="60000"/>
              </a:lnSpc>
              <a:spcBef>
                <a:spcPts val="400"/>
              </a:spcBef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Partners: </a:t>
            </a: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8073496" y="3211634"/>
            <a:ext cx="213503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Associated </a:t>
            </a:r>
          </a:p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Partners’ budget:</a:t>
            </a:r>
          </a:p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Request:     70    k€</a:t>
            </a:r>
          </a:p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Overhead: -17.5 k€ </a:t>
            </a:r>
          </a:p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included in GSI budget:  </a:t>
            </a:r>
          </a:p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Ass. Part:       70 k€</a:t>
            </a:r>
          </a:p>
          <a:p>
            <a:pPr>
              <a:spcBef>
                <a:spcPts val="2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GSI direct: +120 k€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32741" y="5179298"/>
            <a:ext cx="9084575" cy="671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Administrative documents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Grand agreement, consortium agreement</a:t>
            </a:r>
          </a:p>
          <a:p>
            <a:pPr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              &amp; contract GSI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 Associated Partners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will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be produced &amp; signed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IFAST-REX Participants and Tasks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867515"/>
              </p:ext>
            </p:extLst>
          </p:nvPr>
        </p:nvGraphicFramePr>
        <p:xfrm>
          <a:off x="1630363" y="3141663"/>
          <a:ext cx="6445250" cy="328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1" name="Dokument" r:id="rId15" imgW="5707046" imgH="2911276" progId="Word.Document.12">
                  <p:embed/>
                </p:oleObj>
              </mc:Choice>
              <mc:Fallback>
                <p:oleObj name="Dokument" r:id="rId15" imgW="5707046" imgH="2911276" progId="Word.Document.12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630363" y="3141663"/>
                        <a:ext cx="6445250" cy="3286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97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1620</Words>
  <Application>Microsoft Office PowerPoint</Application>
  <PresentationFormat>Breitbild</PresentationFormat>
  <Paragraphs>261</Paragraphs>
  <Slides>10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3" baseType="lpstr">
      <vt:lpstr>Arial</vt:lpstr>
      <vt:lpstr>Calibri</vt:lpstr>
      <vt:lpstr>Cambria Math</vt:lpstr>
      <vt:lpstr>Comic Sans MS</vt:lpstr>
      <vt:lpstr>Montserrat</vt:lpstr>
      <vt:lpstr>Montserrat ExtraBold</vt:lpstr>
      <vt:lpstr>Montserrat SemiBold</vt:lpstr>
      <vt:lpstr>Symbol</vt:lpstr>
      <vt:lpstr>Tahoma</vt:lpstr>
      <vt:lpstr>Times New Roman</vt:lpstr>
      <vt:lpstr>Wingdings</vt:lpstr>
      <vt:lpstr>I.FAST Custom Slides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Forck, Peter Dr.</cp:lastModifiedBy>
  <cp:revision>472</cp:revision>
  <dcterms:created xsi:type="dcterms:W3CDTF">2017-04-26T09:15:49Z</dcterms:created>
  <dcterms:modified xsi:type="dcterms:W3CDTF">2021-05-04T10:11:07Z</dcterms:modified>
</cp:coreProperties>
</file>