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24"/>
  </p:notesMasterIdLst>
  <p:handoutMasterIdLst>
    <p:handoutMasterId r:id="rId25"/>
  </p:handoutMasterIdLst>
  <p:sldIdLst>
    <p:sldId id="256" r:id="rId3"/>
    <p:sldId id="272" r:id="rId4"/>
    <p:sldId id="273" r:id="rId5"/>
    <p:sldId id="1984" r:id="rId6"/>
    <p:sldId id="299" r:id="rId7"/>
    <p:sldId id="309" r:id="rId8"/>
    <p:sldId id="1998" r:id="rId9"/>
    <p:sldId id="1999" r:id="rId10"/>
    <p:sldId id="1986" r:id="rId11"/>
    <p:sldId id="1987" r:id="rId12"/>
    <p:sldId id="1985" r:id="rId13"/>
    <p:sldId id="2000" r:id="rId14"/>
    <p:sldId id="1991" r:id="rId15"/>
    <p:sldId id="274" r:id="rId16"/>
    <p:sldId id="275" r:id="rId17"/>
    <p:sldId id="1992" r:id="rId18"/>
    <p:sldId id="1993" r:id="rId19"/>
    <p:sldId id="1994" r:id="rId20"/>
    <p:sldId id="1995" r:id="rId21"/>
    <p:sldId id="1996" r:id="rId22"/>
    <p:sldId id="1997" r:id="rId23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1" clrIdx="0">
    <p:extLst>
      <p:ext uri="{19B8F6BF-5375-455C-9EA6-DF929625EA0E}">
        <p15:presenceInfo xmlns:p15="http://schemas.microsoft.com/office/powerpoint/2012/main" userId="Lucio Ross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EFDA"/>
    <a:srgbClr val="E6E6E6"/>
    <a:srgbClr val="F207CA"/>
    <a:srgbClr val="0FE6F8"/>
    <a:srgbClr val="253366"/>
    <a:srgbClr val="FEFCDE"/>
    <a:srgbClr val="FBEA1C"/>
    <a:srgbClr val="B30505"/>
    <a:srgbClr val="2EAC68"/>
    <a:srgbClr val="005D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83047" autoAdjust="0"/>
  </p:normalViewPr>
  <p:slideViewPr>
    <p:cSldViewPr snapToObjects="1" showGuides="1">
      <p:cViewPr varScale="1">
        <p:scale>
          <a:sx n="88" d="100"/>
          <a:sy n="88" d="100"/>
        </p:scale>
        <p:origin x="1698" y="9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48" d="100"/>
          <a:sy n="48" d="100"/>
        </p:scale>
        <p:origin x="268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04/05/2021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04/05/2021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5DB3C-198F-4CC9-80DD-7F620ABF653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864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27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6FAC6-282B-4AAC-A857-159B890C4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69419F-5985-42DF-87BD-F28439D3D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86F682-160C-4138-8917-90E49332A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78DBC7-D6E9-4935-A29D-28D674F90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62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2B0C8-0186-47CC-AECC-E6B2439B4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968B4-DFD9-46BC-8065-56C3ECAA2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54BBA-4AAF-46C3-9D63-732C173BC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F48D1-925E-468B-970F-53DAE6B12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BB4C4-7D23-4C1D-9B60-B494056B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31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2ED5B-C5DA-417D-A9E8-21C978F3C3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DEDD55-5E44-4BF6-A7B5-856E314271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20519-A9D0-4140-AC4F-EF6F28094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89D5F-F28F-411A-A1BC-30B1F1A84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6A4B3-44D2-49E5-81C9-33D19588F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68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it-IT"/>
              <a:t>4th of  May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  <p:sldLayoutId id="2147483712" r:id="rId11"/>
    <p:sldLayoutId id="2147483713" r:id="rId12"/>
    <p:sldLayoutId id="2147483714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Rossi - IFAST general kickoff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5.emf"/><Relationship Id="rId7" Type="http://schemas.openxmlformats.org/officeDocument/2006/relationships/image" Target="../media/image48.jp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11" Type="http://schemas.openxmlformats.org/officeDocument/2006/relationships/image" Target="../media/image52.jpg"/><Relationship Id="rId5" Type="http://schemas.openxmlformats.org/officeDocument/2006/relationships/image" Target="../media/image46.jpg"/><Relationship Id="rId15" Type="http://schemas.openxmlformats.org/officeDocument/2006/relationships/image" Target="../media/image56.svg"/><Relationship Id="rId10" Type="http://schemas.openxmlformats.org/officeDocument/2006/relationships/image" Target="../media/image51.jpg"/><Relationship Id="rId4" Type="http://schemas.openxmlformats.org/officeDocument/2006/relationships/image" Target="../media/image20.png"/><Relationship Id="rId9" Type="http://schemas.openxmlformats.org/officeDocument/2006/relationships/image" Target="../media/image50.svg"/><Relationship Id="rId1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13" Type="http://schemas.openxmlformats.org/officeDocument/2006/relationships/image" Target="../media/image55.png"/><Relationship Id="rId3" Type="http://schemas.openxmlformats.org/officeDocument/2006/relationships/image" Target="../media/image46.jpg"/><Relationship Id="rId7" Type="http://schemas.openxmlformats.org/officeDocument/2006/relationships/image" Target="../media/image50.svg"/><Relationship Id="rId12" Type="http://schemas.openxmlformats.org/officeDocument/2006/relationships/image" Target="../media/image54.png"/><Relationship Id="rId17" Type="http://schemas.openxmlformats.org/officeDocument/2006/relationships/image" Target="../media/image8.png"/><Relationship Id="rId2" Type="http://schemas.openxmlformats.org/officeDocument/2006/relationships/image" Target="../media/image58.png"/><Relationship Id="rId16" Type="http://schemas.openxmlformats.org/officeDocument/2006/relationships/image" Target="../media/image63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9.png"/><Relationship Id="rId11" Type="http://schemas.openxmlformats.org/officeDocument/2006/relationships/image" Target="../media/image53.png"/><Relationship Id="rId5" Type="http://schemas.openxmlformats.org/officeDocument/2006/relationships/image" Target="../media/image48.jpg"/><Relationship Id="rId15" Type="http://schemas.openxmlformats.org/officeDocument/2006/relationships/image" Target="../media/image62.png"/><Relationship Id="rId10" Type="http://schemas.openxmlformats.org/officeDocument/2006/relationships/image" Target="../media/image61.jpeg"/><Relationship Id="rId4" Type="http://schemas.openxmlformats.org/officeDocument/2006/relationships/image" Target="../media/image47.png"/><Relationship Id="rId9" Type="http://schemas.openxmlformats.org/officeDocument/2006/relationships/image" Target="../media/image60.jpeg"/><Relationship Id="rId14" Type="http://schemas.openxmlformats.org/officeDocument/2006/relationships/image" Target="../media/image56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32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12" Type="http://schemas.openxmlformats.org/officeDocument/2006/relationships/image" Target="../media/image3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11" Type="http://schemas.openxmlformats.org/officeDocument/2006/relationships/image" Target="../media/image30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jpeg"/><Relationship Id="rId4" Type="http://schemas.openxmlformats.org/officeDocument/2006/relationships/image" Target="../media/image3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10214144" cy="1107996"/>
          </a:xfrm>
        </p:spPr>
        <p:txBody>
          <a:bodyPr/>
          <a:lstStyle/>
          <a:p>
            <a:r>
              <a:rPr lang="it-IT" dirty="0"/>
              <a:t>WP8 – Innovative </a:t>
            </a:r>
            <a:r>
              <a:rPr lang="it-IT" dirty="0" err="1"/>
              <a:t>Superconducting</a:t>
            </a:r>
            <a:r>
              <a:rPr lang="it-IT" dirty="0"/>
              <a:t> </a:t>
            </a:r>
            <a:r>
              <a:rPr lang="it-IT" dirty="0" err="1"/>
              <a:t>Magnets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Lucio Rossi – INFN-Milano –LASA for WP8 collaboration members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I.FAST kick off meeting – 4 May 2021 - remote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A64AC-EDE2-48E8-A055-5DCD8BE8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in short – cont.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A7BF23-8E96-4CA2-881E-5F50DB89F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034" y="2157225"/>
            <a:ext cx="11104083" cy="298524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874049-25D7-4E16-9999-D9869BCB9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FEA24-D324-4F53-BF7C-26C1AF186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3EC76-7749-4C44-AF96-9116DBCAA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10</a:t>
            </a:fld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648B448-CD33-42F1-AC1D-6B946CBDB4FD}"/>
              </a:ext>
            </a:extLst>
          </p:cNvPr>
          <p:cNvSpPr/>
          <p:nvPr/>
        </p:nvSpPr>
        <p:spPr>
          <a:xfrm>
            <a:off x="720928" y="4180761"/>
            <a:ext cx="9002216" cy="1008112"/>
          </a:xfrm>
          <a:prstGeom prst="roundRect">
            <a:avLst/>
          </a:prstGeom>
          <a:noFill/>
          <a:ln w="412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937A839A-F3AD-4A37-A4A5-7383A6F809F9}"/>
              </a:ext>
            </a:extLst>
          </p:cNvPr>
          <p:cNvSpPr/>
          <p:nvPr/>
        </p:nvSpPr>
        <p:spPr>
          <a:xfrm>
            <a:off x="10171118" y="3649848"/>
            <a:ext cx="1757529" cy="724983"/>
          </a:xfrm>
          <a:prstGeom prst="wedgeRoundRectCallout">
            <a:avLst>
              <a:gd name="adj1" fmla="val -94828"/>
              <a:gd name="adj2" fmla="val 690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See next talk by </a:t>
            </a:r>
            <a:r>
              <a:rPr lang="en-US" b="1" dirty="0" err="1"/>
              <a:t>Timeo</a:t>
            </a:r>
            <a:r>
              <a:rPr lang="en-US" b="1" dirty="0"/>
              <a:t> Winkler</a:t>
            </a:r>
          </a:p>
        </p:txBody>
      </p:sp>
    </p:spTree>
    <p:extLst>
      <p:ext uri="{BB962C8B-B14F-4D97-AF65-F5344CB8AC3E}">
        <p14:creationId xmlns:p14="http://schemas.microsoft.com/office/powerpoint/2010/main" val="3578216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ADD79-42DF-4DB2-903F-A09C0E182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BD1263-E9CF-478D-8E5B-F9DD2196FC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153"/>
          <a:stretch/>
        </p:blipFill>
        <p:spPr>
          <a:xfrm>
            <a:off x="3181069" y="285518"/>
            <a:ext cx="8264562" cy="13811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362D57-3978-4696-8E94-7DF5E42FE4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856" y="1770295"/>
            <a:ext cx="10010775" cy="15811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1B3D26-4632-4388-985D-DA7E54DEB051}"/>
              </a:ext>
            </a:extLst>
          </p:cNvPr>
          <p:cNvSpPr txBox="1"/>
          <p:nvPr/>
        </p:nvSpPr>
        <p:spPr>
          <a:xfrm>
            <a:off x="746369" y="2194148"/>
            <a:ext cx="6939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Task 8.1</a:t>
            </a:r>
          </a:p>
          <a:p>
            <a:r>
              <a:rPr lang="en-US" sz="1200" b="1" dirty="0"/>
              <a:t>Task 8.2</a:t>
            </a:r>
          </a:p>
          <a:p>
            <a:r>
              <a:rPr lang="en-US" sz="1200" b="1" dirty="0"/>
              <a:t>Task 8.3</a:t>
            </a:r>
          </a:p>
          <a:p>
            <a:r>
              <a:rPr lang="en-US" sz="1200" b="1" dirty="0"/>
              <a:t>Task 8.4</a:t>
            </a:r>
          </a:p>
          <a:p>
            <a:r>
              <a:rPr lang="en-US" sz="1200" b="1" dirty="0"/>
              <a:t>Task 8.5</a:t>
            </a:r>
          </a:p>
          <a:p>
            <a:r>
              <a:rPr lang="en-US" sz="1200" b="1" dirty="0"/>
              <a:t>Task 8.6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43F3A3-05CB-456E-88DD-AFF582657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75" y="3476226"/>
            <a:ext cx="12087225" cy="1714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E4E423-AF30-45A1-B11A-04EFC8D1F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75" y="5272475"/>
            <a:ext cx="7867650" cy="135255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C590F5F-9E66-402A-94B5-96337EA2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ED4CA9A-D7C5-40EB-BF54-5CFD854AA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6BCDC98-7C60-4083-925D-C082FF66A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70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0A0A-C078-4B47-87A3-E466B5EB7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1627"/>
          </a:xfrm>
        </p:spPr>
        <p:txBody>
          <a:bodyPr/>
          <a:lstStyle/>
          <a:p>
            <a:r>
              <a:rPr lang="en-US" dirty="0"/>
              <a:t>WP8 Risk &amp; Mitigation Actions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83967D-E191-4DCB-B094-5890EC5F4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A761D-ED92-408C-9C6E-86C77C447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BC359-F9DE-450D-9D33-C2B209E48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12</a:t>
            </a:fld>
            <a:endParaRPr lang="it-I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CAA51E-5528-4904-9B46-3D2DC1816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222" y="1161716"/>
            <a:ext cx="7516974" cy="13255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4ACBDB-9D7B-4B7A-8245-16AF60049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176" y="2433083"/>
            <a:ext cx="7510377" cy="4035078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A2E10C5-8D37-438A-A3A4-62F56DC82889}"/>
              </a:ext>
            </a:extLst>
          </p:cNvPr>
          <p:cNvSpPr/>
          <p:nvPr/>
        </p:nvSpPr>
        <p:spPr>
          <a:xfrm>
            <a:off x="1926794" y="5763192"/>
            <a:ext cx="7516974" cy="729684"/>
          </a:xfrm>
          <a:prstGeom prst="roundRect">
            <a:avLst/>
          </a:prstGeom>
          <a:noFill/>
          <a:ln w="412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749E1D6C-2BD4-49BF-8537-6A47F115170C}"/>
              </a:ext>
            </a:extLst>
          </p:cNvPr>
          <p:cNvSpPr/>
          <p:nvPr/>
        </p:nvSpPr>
        <p:spPr>
          <a:xfrm>
            <a:off x="9982200" y="5038209"/>
            <a:ext cx="1757529" cy="724983"/>
          </a:xfrm>
          <a:prstGeom prst="wedgeRoundRectCallout">
            <a:avLst>
              <a:gd name="adj1" fmla="val -94828"/>
              <a:gd name="adj2" fmla="val 690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See next talk by </a:t>
            </a:r>
            <a:r>
              <a:rPr lang="en-US" b="1" dirty="0" err="1"/>
              <a:t>Timeo</a:t>
            </a:r>
            <a:r>
              <a:rPr lang="en-US" b="1" dirty="0"/>
              <a:t> Winkler</a:t>
            </a:r>
          </a:p>
        </p:txBody>
      </p:sp>
    </p:spTree>
    <p:extLst>
      <p:ext uri="{BB962C8B-B14F-4D97-AF65-F5344CB8AC3E}">
        <p14:creationId xmlns:p14="http://schemas.microsoft.com/office/powerpoint/2010/main" val="1522581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A9B0A-2C33-41EA-8F8D-3B0E4C93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200" dirty="0"/>
              <a:t>I.FAST WP8 Innovative SC Magnet. </a:t>
            </a:r>
            <a:br>
              <a:rPr lang="fr-CH" sz="3200" dirty="0"/>
            </a:br>
            <a:r>
              <a:rPr lang="fr-CH" sz="3200" dirty="0"/>
              <a:t>Budget  for the program.</a:t>
            </a:r>
            <a:endParaRPr lang="en-US" sz="32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DB8B057-FB4B-40EC-A021-A1AB97B100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94401" y="1772443"/>
            <a:ext cx="5763198" cy="365218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3BF84-3E58-49FA-BAA3-A5ABF716C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BA2AF-C5DB-4A14-A510-4DF14E9C0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13</a:t>
            </a:fld>
            <a:endParaRPr lang="en-US"/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0A4ECB98-A84F-4DB1-9BF0-345D7BCC65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28" y="1922337"/>
            <a:ext cx="1306822" cy="1066284"/>
          </a:xfrm>
          <a:prstGeom prst="rect">
            <a:avLst/>
          </a:prstGeom>
        </p:spPr>
      </p:pic>
      <p:pic>
        <p:nvPicPr>
          <p:cNvPr id="27" name="Picture 26" descr="A picture containing drawing&#10;&#10;Description automatically generated">
            <a:extLst>
              <a:ext uri="{FF2B5EF4-FFF2-40B4-BE49-F238E27FC236}">
                <a16:creationId xmlns:a16="http://schemas.microsoft.com/office/drawing/2014/main" id="{2BE38883-58D6-44F7-842E-D0958B4791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34" y="3185753"/>
            <a:ext cx="1630010" cy="1086674"/>
          </a:xfrm>
          <a:prstGeom prst="rect">
            <a:avLst/>
          </a:prstGeom>
        </p:spPr>
      </p:pic>
      <p:pic>
        <p:nvPicPr>
          <p:cNvPr id="29" name="Picture 28" descr="A picture containing diagram&#10;&#10;Description automatically generated">
            <a:extLst>
              <a:ext uri="{FF2B5EF4-FFF2-40B4-BE49-F238E27FC236}">
                <a16:creationId xmlns:a16="http://schemas.microsoft.com/office/drawing/2014/main" id="{A6883E83-046C-4E32-B460-3C5787753B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167" y="1911978"/>
            <a:ext cx="1052485" cy="1052485"/>
          </a:xfrm>
          <a:prstGeom prst="rect">
            <a:avLst/>
          </a:prstGeom>
        </p:spPr>
      </p:pic>
      <p:pic>
        <p:nvPicPr>
          <p:cNvPr id="31" name="Picture 30" descr="Timeline&#10;&#10;Description automatically generated">
            <a:extLst>
              <a:ext uri="{FF2B5EF4-FFF2-40B4-BE49-F238E27FC236}">
                <a16:creationId xmlns:a16="http://schemas.microsoft.com/office/drawing/2014/main" id="{9BF6A9E7-D3FD-40E8-8EEA-12DF9C4570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755" y="1892094"/>
            <a:ext cx="1771177" cy="1039091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28E1F637-3F82-46B8-8F0A-E701EA536B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44167" y="3342257"/>
            <a:ext cx="2166264" cy="773666"/>
          </a:xfrm>
          <a:prstGeom prst="rect">
            <a:avLst/>
          </a:prstGeom>
        </p:spPr>
      </p:pic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E129ED89-A586-4095-8D77-D50DFFB716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932" y="1913701"/>
            <a:ext cx="1044089" cy="995875"/>
          </a:xfrm>
          <a:prstGeom prst="rect">
            <a:avLst/>
          </a:prstGeom>
        </p:spPr>
      </p:pic>
      <p:pic>
        <p:nvPicPr>
          <p:cNvPr id="37" name="Picture 36" descr="Logo, company name&#10;&#10;Description automatically generated">
            <a:extLst>
              <a:ext uri="{FF2B5EF4-FFF2-40B4-BE49-F238E27FC236}">
                <a16:creationId xmlns:a16="http://schemas.microsoft.com/office/drawing/2014/main" id="{58A21729-E3D1-40A6-A2B3-E4EC7CDFAAC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683" y="3342257"/>
            <a:ext cx="1633349" cy="918759"/>
          </a:xfrm>
          <a:prstGeom prst="rect">
            <a:avLst/>
          </a:prstGeom>
        </p:spPr>
      </p:pic>
      <p:pic>
        <p:nvPicPr>
          <p:cNvPr id="50" name="Picture 49" descr="Logo&#10;&#10;Description automatically generated">
            <a:extLst>
              <a:ext uri="{FF2B5EF4-FFF2-40B4-BE49-F238E27FC236}">
                <a16:creationId xmlns:a16="http://schemas.microsoft.com/office/drawing/2014/main" id="{E1AB24BE-A601-4882-A762-9E5D1F2B78B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793" y="4632621"/>
            <a:ext cx="2273094" cy="717819"/>
          </a:xfrm>
          <a:prstGeom prst="rect">
            <a:avLst/>
          </a:prstGeom>
        </p:spPr>
      </p:pic>
      <p:pic>
        <p:nvPicPr>
          <p:cNvPr id="52" name="Picture 51" descr="Logo, company name&#10;&#10;Description automatically generated">
            <a:extLst>
              <a:ext uri="{FF2B5EF4-FFF2-40B4-BE49-F238E27FC236}">
                <a16:creationId xmlns:a16="http://schemas.microsoft.com/office/drawing/2014/main" id="{BE3A0487-BD87-42B6-BC21-CDAC017688B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" y="4310304"/>
            <a:ext cx="1943801" cy="1726818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8A79DF2C-0198-4244-8946-14C5690BF72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627793" y="5645974"/>
            <a:ext cx="3925414" cy="632255"/>
          </a:xfrm>
          <a:prstGeom prst="rect">
            <a:avLst/>
          </a:prstGeom>
        </p:spPr>
      </p:pic>
      <p:sp>
        <p:nvSpPr>
          <p:cNvPr id="57" name="Date Placeholder 56">
            <a:extLst>
              <a:ext uri="{FF2B5EF4-FFF2-40B4-BE49-F238E27FC236}">
                <a16:creationId xmlns:a16="http://schemas.microsoft.com/office/drawing/2014/main" id="{2DE33825-2FD7-4813-801A-AA8F17206A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F2F782C-6F66-4E05-86CF-AF7F072FF2AB}"/>
              </a:ext>
            </a:extLst>
          </p:cNvPr>
          <p:cNvSpPr txBox="1"/>
          <p:nvPr/>
        </p:nvSpPr>
        <p:spPr>
          <a:xfrm>
            <a:off x="6226630" y="5451528"/>
            <a:ext cx="567073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CERN </a:t>
            </a:r>
            <a:r>
              <a:rPr lang="fr-CH" dirty="0" err="1"/>
              <a:t>is</a:t>
            </a:r>
            <a:r>
              <a:rPr lang="fr-CH" dirty="0"/>
              <a:t> Project </a:t>
            </a:r>
            <a:r>
              <a:rPr lang="fr-CH" dirty="0" err="1"/>
              <a:t>Coordinator</a:t>
            </a:r>
            <a:r>
              <a:rPr lang="fr-CH" dirty="0"/>
              <a:t> </a:t>
            </a:r>
          </a:p>
          <a:p>
            <a:r>
              <a:rPr lang="fr-CH" dirty="0"/>
              <a:t>INFN </a:t>
            </a:r>
            <a:r>
              <a:rPr lang="fr-CH" dirty="0" err="1"/>
              <a:t>is</a:t>
            </a:r>
            <a:r>
              <a:rPr lang="fr-CH" dirty="0"/>
              <a:t> the WP8 – Magnet </a:t>
            </a:r>
            <a:r>
              <a:rPr lang="fr-CH" dirty="0" err="1"/>
              <a:t>Coordinator</a:t>
            </a:r>
            <a:r>
              <a:rPr lang="fr-CH" dirty="0"/>
              <a:t> (CEA </a:t>
            </a:r>
            <a:r>
              <a:rPr lang="fr-CH" dirty="0" err="1"/>
              <a:t>is</a:t>
            </a:r>
            <a:r>
              <a:rPr lang="fr-CH" dirty="0"/>
              <a:t> the </a:t>
            </a:r>
            <a:r>
              <a:rPr lang="fr-CH" dirty="0" err="1"/>
              <a:t>deputy</a:t>
            </a:r>
            <a:r>
              <a:rPr lang="fr-CH" dirty="0"/>
              <a:t>) START: 1 May 2021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B62606-92C0-4217-AA86-01717334EA50}"/>
              </a:ext>
            </a:extLst>
          </p:cNvPr>
          <p:cNvCxnSpPr/>
          <p:nvPr/>
        </p:nvCxnSpPr>
        <p:spPr>
          <a:xfrm>
            <a:off x="6074277" y="5039360"/>
            <a:ext cx="5864271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Arrow: Curved Right 2">
            <a:extLst>
              <a:ext uri="{FF2B5EF4-FFF2-40B4-BE49-F238E27FC236}">
                <a16:creationId xmlns:a16="http://schemas.microsoft.com/office/drawing/2014/main" id="{6E01F8B2-E06A-4047-B258-7A3A9F7909E8}"/>
              </a:ext>
            </a:extLst>
          </p:cNvPr>
          <p:cNvSpPr/>
          <p:nvPr/>
        </p:nvSpPr>
        <p:spPr>
          <a:xfrm flipV="1">
            <a:off x="5852333" y="4741866"/>
            <a:ext cx="234301" cy="265603"/>
          </a:xfrm>
          <a:prstGeom prst="curvedRightArrow">
            <a:avLst>
              <a:gd name="adj1" fmla="val 25000"/>
              <a:gd name="adj2" fmla="val 50000"/>
              <a:gd name="adj3" fmla="val 185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Arrow: Curved Right 19">
            <a:extLst>
              <a:ext uri="{FF2B5EF4-FFF2-40B4-BE49-F238E27FC236}">
                <a16:creationId xmlns:a16="http://schemas.microsoft.com/office/drawing/2014/main" id="{CCE2543F-B82B-4205-800E-62A067166452}"/>
              </a:ext>
            </a:extLst>
          </p:cNvPr>
          <p:cNvSpPr/>
          <p:nvPr/>
        </p:nvSpPr>
        <p:spPr>
          <a:xfrm flipV="1">
            <a:off x="5656466" y="4326422"/>
            <a:ext cx="373109" cy="830888"/>
          </a:xfrm>
          <a:prstGeom prst="curvedRightArrow">
            <a:avLst>
              <a:gd name="adj1" fmla="val 25000"/>
              <a:gd name="adj2" fmla="val 50000"/>
              <a:gd name="adj3" fmla="val 185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F109AB-7D08-4849-A061-D149CEBCD520}"/>
              </a:ext>
            </a:extLst>
          </p:cNvPr>
          <p:cNvSpPr/>
          <p:nvPr/>
        </p:nvSpPr>
        <p:spPr>
          <a:xfrm>
            <a:off x="7441572" y="4115923"/>
            <a:ext cx="4425059" cy="253070"/>
          </a:xfrm>
          <a:prstGeom prst="rect">
            <a:avLst/>
          </a:prstGeom>
          <a:solidFill>
            <a:srgbClr val="E2EFDA"/>
          </a:solidFill>
          <a:ln w="6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algn="r"/>
            <a:r>
              <a:rPr lang="en-US" sz="1600" dirty="0">
                <a:solidFill>
                  <a:schemeClr val="tx1"/>
                </a:solidFill>
              </a:rPr>
              <a:t>17.5           94,300              121,200        215,500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3F48945-9AD3-4E84-BF54-D517103ED0E9}"/>
              </a:ext>
            </a:extLst>
          </p:cNvPr>
          <p:cNvSpPr/>
          <p:nvPr/>
        </p:nvSpPr>
        <p:spPr>
          <a:xfrm>
            <a:off x="7433958" y="4627688"/>
            <a:ext cx="4425059" cy="253070"/>
          </a:xfrm>
          <a:prstGeom prst="rect">
            <a:avLst/>
          </a:prstGeom>
          <a:solidFill>
            <a:srgbClr val="E2EFDA"/>
          </a:solidFill>
          <a:ln w="6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algn="r"/>
            <a:r>
              <a:rPr lang="en-US" sz="1600" dirty="0">
                <a:solidFill>
                  <a:schemeClr val="tx1"/>
                </a:solidFill>
              </a:rPr>
              <a:t>22.5           89,900              115,600       205,500</a:t>
            </a:r>
          </a:p>
        </p:txBody>
      </p:sp>
    </p:spTree>
    <p:extLst>
      <p:ext uri="{BB962C8B-B14F-4D97-AF65-F5344CB8AC3E}">
        <p14:creationId xmlns:p14="http://schemas.microsoft.com/office/powerpoint/2010/main" val="14757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8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4A047-7943-4C35-91E7-8039128C0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05" y="365125"/>
            <a:ext cx="11214847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The amount of personnel paid by EC must be complemented by the matching resources by Institutes. </a:t>
            </a:r>
            <a:br>
              <a:rPr lang="en-US" dirty="0"/>
            </a:br>
            <a:r>
              <a:rPr lang="en-US" b="1" dirty="0"/>
              <a:t>We MUST MEET Deliverables!!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3E089B-768B-4FF5-88A7-D953E6C3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78A16-E1A9-4057-8AB7-395FD89C4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290110-4E86-4AD0-A080-786FA2503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14</a:t>
            </a:fld>
            <a:endParaRPr lang="it-I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0DFF8F-1FBA-4293-8E40-CBDAD40FD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933" y="1690688"/>
            <a:ext cx="7020103" cy="4528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350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1B4AEC83-DC91-4B37-BEFF-A9E11104C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8" y="286603"/>
            <a:ext cx="11282563" cy="1450757"/>
          </a:xfrm>
        </p:spPr>
        <p:txBody>
          <a:bodyPr/>
          <a:lstStyle/>
          <a:p>
            <a:r>
              <a:rPr lang="en-US" dirty="0"/>
              <a:t>HITR+ WP8 (Magnet Design) and I.FAST WP8 (Innovative Magnets)  will work closely together 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BCD26B-21F0-41C4-B13A-8B0439F13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86A208-3E51-4438-A90B-3CE26CFA7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566A6-5260-44E3-A042-ECE65E4D0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15</a:t>
            </a:fld>
            <a:endParaRPr lang="it-IT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CD357CEA-C86A-4FB7-A248-AE933C3544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36" y="2111983"/>
            <a:ext cx="1581254" cy="1290203"/>
          </a:xfrm>
          <a:prstGeom prst="rect">
            <a:avLst/>
          </a:prstGeom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4EBD5367-97BC-4F49-A194-12991CCBCB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98" y="3625946"/>
            <a:ext cx="1972312" cy="1314875"/>
          </a:xfrm>
          <a:prstGeom prst="rect">
            <a:avLst/>
          </a:prstGeom>
        </p:spPr>
      </p:pic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7EF6F11F-E97F-43D3-AD83-B9FC88EB6C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084" y="2108958"/>
            <a:ext cx="1273507" cy="1273507"/>
          </a:xfrm>
          <a:prstGeom prst="rect">
            <a:avLst/>
          </a:prstGeom>
        </p:spPr>
      </p:pic>
      <p:pic>
        <p:nvPicPr>
          <p:cNvPr id="9" name="Picture 8" descr="Timeline&#10;&#10;Description automatically generated">
            <a:extLst>
              <a:ext uri="{FF2B5EF4-FFF2-40B4-BE49-F238E27FC236}">
                <a16:creationId xmlns:a16="http://schemas.microsoft.com/office/drawing/2014/main" id="{984C53FE-9172-4044-AF70-534FBD7CA7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591" y="2067269"/>
            <a:ext cx="2143125" cy="12573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EEABE3C-9E12-421A-A256-F720D71FE9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02928" y="3816096"/>
            <a:ext cx="2621179" cy="936136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84D2F15C-5B32-4292-B67A-7BB8D661DF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427" y="3420369"/>
            <a:ext cx="1378533" cy="1314874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41DCD5AC-C435-40B5-9926-22021A46C48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110" y="1954192"/>
            <a:ext cx="2142236" cy="1205008"/>
          </a:xfrm>
          <a:prstGeom prst="rect">
            <a:avLst/>
          </a:prstGeom>
        </p:spPr>
      </p:pic>
      <p:pic>
        <p:nvPicPr>
          <p:cNvPr id="13" name="Picture 12" descr="Diagram, text&#10;&#10;Description automatically generated">
            <a:extLst>
              <a:ext uri="{FF2B5EF4-FFF2-40B4-BE49-F238E27FC236}">
                <a16:creationId xmlns:a16="http://schemas.microsoft.com/office/drawing/2014/main" id="{BA138083-D7EE-4D02-A7FB-02589A9A9C8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913" y="1694203"/>
            <a:ext cx="1718411" cy="1142613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A6E05D98-E5A8-4EFA-BB96-70CE37B7B7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620" y="3818544"/>
            <a:ext cx="2273094" cy="717819"/>
          </a:xfrm>
          <a:prstGeom prst="rect">
            <a:avLst/>
          </a:prstGeom>
        </p:spPr>
      </p:pic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E14AD69A-9A8B-4578-B002-8F1A66C92D4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510" y="3165359"/>
            <a:ext cx="1943801" cy="172681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1FF5275D-8431-44B4-BF43-1E0F0386746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898688" y="5006686"/>
            <a:ext cx="3925414" cy="632255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6BB4657-4183-476C-A1CD-9F3179BCD333}"/>
              </a:ext>
            </a:extLst>
          </p:cNvPr>
          <p:cNvSpPr/>
          <p:nvPr/>
        </p:nvSpPr>
        <p:spPr>
          <a:xfrm>
            <a:off x="364242" y="1574799"/>
            <a:ext cx="7330104" cy="4292309"/>
          </a:xfrm>
          <a:prstGeom prst="roundRect">
            <a:avLst/>
          </a:prstGeom>
          <a:solidFill>
            <a:srgbClr val="67C9FA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Immagine 5">
            <a:extLst>
              <a:ext uri="{FF2B5EF4-FFF2-40B4-BE49-F238E27FC236}">
                <a16:creationId xmlns:a16="http://schemas.microsoft.com/office/drawing/2014/main" id="{4C3E95C4-0FD1-4278-85C3-5CC3810B5116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2519305" y="5117230"/>
            <a:ext cx="1384915" cy="74987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6F12CD7-60AE-40D2-8E21-3B41ACBC4AD3}"/>
              </a:ext>
            </a:extLst>
          </p:cNvPr>
          <p:cNvSpPr txBox="1"/>
          <p:nvPr/>
        </p:nvSpPr>
        <p:spPr>
          <a:xfrm>
            <a:off x="3938119" y="5117230"/>
            <a:ext cx="7177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600" b="1" dirty="0">
                <a:solidFill>
                  <a:srgbClr val="0855A0"/>
                </a:solidFill>
              </a:rPr>
              <a:t>&amp;</a:t>
            </a:r>
            <a:endParaRPr lang="it-IT" sz="3600" b="1" dirty="0">
              <a:solidFill>
                <a:srgbClr val="0855A0"/>
              </a:solidFill>
              <a:effectLst/>
            </a:endParaRPr>
          </a:p>
        </p:txBody>
      </p:sp>
      <p:pic>
        <p:nvPicPr>
          <p:cNvPr id="26" name="Immagine 5">
            <a:extLst>
              <a:ext uri="{FF2B5EF4-FFF2-40B4-BE49-F238E27FC236}">
                <a16:creationId xmlns:a16="http://schemas.microsoft.com/office/drawing/2014/main" id="{6E3BC6F2-3C2F-41D1-9296-A83D41A64B7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10807085" y="1860994"/>
            <a:ext cx="1384915" cy="749879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869EA26-C4E7-44D0-8B6E-8E1577539504}"/>
              </a:ext>
            </a:extLst>
          </p:cNvPr>
          <p:cNvSpPr/>
          <p:nvPr/>
        </p:nvSpPr>
        <p:spPr>
          <a:xfrm>
            <a:off x="7678264" y="3384330"/>
            <a:ext cx="4497654" cy="231390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71A64A12-5E74-4648-BCE2-2239470C372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93176" y="5035242"/>
            <a:ext cx="1438656" cy="8229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0FBAAC0-5C23-4A97-BEC0-C87AFB5D13E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085" y="550749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71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6786-D4B8-4C47-A081-0057A27D53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97EF29-87F6-4248-ABE2-47F3C7811C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(reserve slides follow)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70962-1E24-4CE8-A0FB-507582162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74237-EAC0-40F8-A1B7-7C322C115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A3B3F-2BE0-44AD-B01F-5179C36C9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86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594967-4F39-4910-9946-FEF1A85F10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06" y="548640"/>
            <a:ext cx="11253576" cy="555145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8F1D813-9157-4D14-81C6-C333E91D5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043588-3F4C-43AD-893A-4472B3324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82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141093-1898-4394-B014-8F0EDDC80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305" y="861950"/>
            <a:ext cx="10773652" cy="4023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948AEF-F6A0-439A-B99F-8958BD8D1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957" y="1563899"/>
            <a:ext cx="8975105" cy="443215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E5CAED6-E343-4651-8161-E6C0B00B1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7EB942-87E0-4EA8-A76A-4811042B1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65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0E6140-BE57-4C6B-AF21-43AB0720A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52" y="1140311"/>
            <a:ext cx="11369566" cy="431381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C8463C5-FBF7-4301-BD7D-D70FB3166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B9C428-BB91-4682-9008-E722E0EB7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17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099E3-1B1B-4FBB-B691-7B84EA957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WP8 Listing (only part of Magnets)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437DC3-8086-442F-BC97-5FF9B0AC1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CD3D36-D39F-4E94-924C-A2343F308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66FD23-88BE-4CED-971D-C920F2978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235257-934F-4C0D-90FF-EEB26FDA403C}"/>
              </a:ext>
            </a:extLst>
          </p:cNvPr>
          <p:cNvSpPr txBox="1"/>
          <p:nvPr/>
        </p:nvSpPr>
        <p:spPr>
          <a:xfrm>
            <a:off x="9413240" y="5092635"/>
            <a:ext cx="2512739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INFN-LASA</a:t>
            </a:r>
          </a:p>
          <a:p>
            <a:r>
              <a:rPr lang="en-US" sz="1400" dirty="0"/>
              <a:t>Gabriele.Ceruti@mail.polimi.it 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6211212A-DDB6-46A1-9C8B-699BFD889D5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8733" y="1840086"/>
          <a:ext cx="11554534" cy="2825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9868023" imgH="2412912" progId="Excel.Sheet.12">
                  <p:embed/>
                </p:oleObj>
              </mc:Choice>
              <mc:Fallback>
                <p:oleObj name="Worksheet" r:id="rId2" imgW="9868023" imgH="2412912" progId="Excel.Sheet.12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6211212A-DDB6-46A1-9C8B-699BFD889D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8733" y="1840086"/>
                        <a:ext cx="11554534" cy="28254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7154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DD1782-9141-43A9-AD97-68271D921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165" y="285588"/>
            <a:ext cx="8393175" cy="43503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AEFE84-277A-4262-85C7-8696F8A31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133" y="4603704"/>
            <a:ext cx="8421525" cy="1485123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BA0188-B95C-4CCD-AB8D-9D039BFAB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9F9254-25EB-44ED-8654-E57AD7DE7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226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C47A9E-3665-4AEC-A836-D9F70AF99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24" y="1801906"/>
            <a:ext cx="11154551" cy="349085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0F238C1-8516-45DF-811F-910A67159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task led by GSI – see next talk!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B643E9-DB9A-4563-AE20-CFB2B5AEC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33953-1B97-40DB-A888-96284345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A2DD4-8DB4-40A0-8C89-2F3985D0F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13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BD2BDCA-8260-4C25-938A-8E2CE2904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Here we want to develop technologies supporting the EU Industry that wish to learn about the CCT developed by CERN.</a:t>
            </a:r>
          </a:p>
          <a:p>
            <a:r>
              <a:rPr lang="en-US" dirty="0"/>
              <a:t>We aim at something useful for advanced </a:t>
            </a:r>
            <a:r>
              <a:rPr lang="en-US" dirty="0" err="1"/>
              <a:t>HatronTherapy</a:t>
            </a:r>
            <a:r>
              <a:rPr lang="en-US" dirty="0"/>
              <a:t> (SEEIIST)</a:t>
            </a:r>
          </a:p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1 HTS CCT </a:t>
            </a:r>
            <a:r>
              <a:rPr lang="en-US" b="1" dirty="0" err="1">
                <a:sym typeface="Wingdings" panose="05000000000000000000" pitchFamily="2" charset="2"/>
              </a:rPr>
              <a:t>preceeded</a:t>
            </a:r>
            <a:r>
              <a:rPr lang="en-US" b="1" dirty="0">
                <a:sym typeface="Wingdings" panose="05000000000000000000" pitchFamily="2" charset="2"/>
              </a:rPr>
              <a:t> by 1 </a:t>
            </a:r>
            <a:r>
              <a:rPr lang="en-US" b="1" dirty="0" err="1">
                <a:sym typeface="Wingdings" panose="05000000000000000000" pitchFamily="2" charset="2"/>
              </a:rPr>
              <a:t>NbTi</a:t>
            </a:r>
            <a:r>
              <a:rPr lang="en-US" b="1" dirty="0">
                <a:sym typeface="Wingdings" panose="05000000000000000000" pitchFamily="2" charset="2"/>
              </a:rPr>
              <a:t> of same dimension as “gauge”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2 HTS CCT ideal: need additional effort for budget (HTS tapes -&gt; CERN)</a:t>
            </a:r>
          </a:p>
          <a:p>
            <a:r>
              <a:rPr lang="en-US" dirty="0">
                <a:sym typeface="Wingdings" panose="05000000000000000000" pitchFamily="2" charset="2"/>
              </a:rPr>
              <a:t>Straight!, since we consider that HTS is already difficult enough!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52B2FB-48A6-4B89-AB1A-CA1B27A7C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WP8 duration: </a:t>
            </a:r>
            <a:r>
              <a:rPr lang="en-US" dirty="0">
                <a:solidFill>
                  <a:srgbClr val="FF0000"/>
                </a:solidFill>
              </a:rPr>
              <a:t>from M1 to M48 !! </a:t>
            </a:r>
            <a:br>
              <a:rPr lang="en-US" dirty="0">
                <a:highlight>
                  <a:srgbClr val="FFFF00"/>
                </a:highlight>
              </a:rPr>
            </a:br>
            <a:r>
              <a:rPr lang="en-US" dirty="0"/>
              <a:t>Scope of our WP8 (Magnet part)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CA1BE-7F03-4D8C-9E71-423A502152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4th of  May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5E415-B62B-4A53-9660-F8DFC9E53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ACD23E-FFB5-40CB-99D8-40F34422D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it-IT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50F824-EDA1-4644-AFEB-2A5C9EE33B9F}"/>
              </a:ext>
            </a:extLst>
          </p:cNvPr>
          <p:cNvSpPr/>
          <p:nvPr/>
        </p:nvSpPr>
        <p:spPr>
          <a:xfrm>
            <a:off x="5271477" y="4862370"/>
            <a:ext cx="2743199" cy="1110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CCT dipole</a:t>
            </a:r>
          </a:p>
          <a:p>
            <a:pPr algn="ctr"/>
            <a:r>
              <a:rPr lang="en-US" dirty="0"/>
              <a:t>4 T operative</a:t>
            </a:r>
          </a:p>
          <a:p>
            <a:pPr algn="ctr"/>
            <a:r>
              <a:rPr lang="en-US" dirty="0"/>
              <a:t>5 T target;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Ø =60-90 mm; </a:t>
            </a: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500mm &lt; L &lt; 1000 mm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DF9A2D-CCD4-4518-B823-E3BAD5F22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6039" y="4516903"/>
            <a:ext cx="2999440" cy="19148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87A300-87A8-4456-824E-5E3D64506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3" y="4820339"/>
            <a:ext cx="4962998" cy="751970"/>
          </a:xfrm>
          <a:prstGeom prst="rect">
            <a:avLst/>
          </a:prstGeom>
        </p:spPr>
      </p:pic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2AE659F6-E1E6-4A84-ADBB-42AE1F3E8C63}"/>
              </a:ext>
            </a:extLst>
          </p:cNvPr>
          <p:cNvSpPr/>
          <p:nvPr/>
        </p:nvSpPr>
        <p:spPr>
          <a:xfrm>
            <a:off x="10764552" y="2636912"/>
            <a:ext cx="1178496" cy="612648"/>
          </a:xfrm>
          <a:prstGeom prst="wedgeRoundRectCallout">
            <a:avLst>
              <a:gd name="adj1" fmla="val -60022"/>
              <a:gd name="adj2" fmla="val 86703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Baseline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F9AF54D8-79B0-4390-955B-F123B1103088}"/>
              </a:ext>
            </a:extLst>
          </p:cNvPr>
          <p:cNvSpPr/>
          <p:nvPr/>
        </p:nvSpPr>
        <p:spPr>
          <a:xfrm>
            <a:off x="10896600" y="3420360"/>
            <a:ext cx="914400" cy="612648"/>
          </a:xfrm>
          <a:prstGeom prst="wedgeRoundRectCallout">
            <a:avLst>
              <a:gd name="adj1" fmla="val -116779"/>
              <a:gd name="adj2" fmla="val 24178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Dream</a:t>
            </a:r>
          </a:p>
        </p:txBody>
      </p:sp>
    </p:spTree>
    <p:extLst>
      <p:ext uri="{BB962C8B-B14F-4D97-AF65-F5344CB8AC3E}">
        <p14:creationId xmlns:p14="http://schemas.microsoft.com/office/powerpoint/2010/main" val="257111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84042-6EB1-4CED-8207-C4331BC51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Nb-</a:t>
            </a:r>
            <a:r>
              <a:rPr lang="en-GB" dirty="0" err="1"/>
              <a:t>Ti</a:t>
            </a:r>
            <a:r>
              <a:rPr lang="en-GB" dirty="0"/>
              <a:t> CCT: p-gantry and HiLumi LHC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EC2BF-FA51-4E55-B03F-EEB48C52C0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/>
              <a:t>LBNL: </a:t>
            </a:r>
            <a:r>
              <a:rPr lang="fr-CH" b="0" dirty="0"/>
              <a:t>CCT </a:t>
            </a:r>
            <a:r>
              <a:rPr lang="fr-CH" b="0" dirty="0" err="1"/>
              <a:t>coil</a:t>
            </a:r>
            <a:r>
              <a:rPr lang="fr-CH" b="0" dirty="0"/>
              <a:t> prototype for large acceptance </a:t>
            </a:r>
            <a:r>
              <a:rPr lang="fr-CH" dirty="0"/>
              <a:t>proton gantry </a:t>
            </a:r>
            <a:r>
              <a:rPr lang="fr-CH" dirty="0">
                <a:sym typeface="Symbol" panose="05050102010706020507" pitchFamily="18" charset="2"/>
              </a:rPr>
              <a:t> = 400 mm</a:t>
            </a:r>
            <a:r>
              <a:rPr lang="fr-CH" b="0" dirty="0"/>
              <a:t>: </a:t>
            </a:r>
            <a:r>
              <a:rPr lang="fr-CH" b="0" dirty="0" err="1"/>
              <a:t>Successfully</a:t>
            </a:r>
            <a:r>
              <a:rPr lang="fr-CH" b="0" dirty="0"/>
              <a:t> </a:t>
            </a:r>
            <a:r>
              <a:rPr lang="fr-CH" b="0" dirty="0" err="1"/>
              <a:t>tested</a:t>
            </a:r>
            <a:r>
              <a:rPr lang="fr-CH" b="0" dirty="0"/>
              <a:t> to 3.5 T; </a:t>
            </a:r>
            <a:r>
              <a:rPr lang="fr-CH" b="0" dirty="0" err="1"/>
              <a:t>segmented</a:t>
            </a:r>
            <a:r>
              <a:rPr lang="fr-CH" b="0" dirty="0"/>
              <a:t> former. </a:t>
            </a:r>
            <a:endParaRPr lang="en-US" b="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EE6719C-5511-4DF2-98D5-66D71420C7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631041"/>
            <a:ext cx="5157787" cy="343265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A3CFD6-5A6B-40E3-8B5E-AC9AF8CDA1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375031" cy="823912"/>
          </a:xfrm>
        </p:spPr>
        <p:txBody>
          <a:bodyPr>
            <a:normAutofit fontScale="85000" lnSpcReduction="20000"/>
          </a:bodyPr>
          <a:lstStyle/>
          <a:p>
            <a:r>
              <a:rPr lang="fr-CH" dirty="0"/>
              <a:t>HiLumi LHC: </a:t>
            </a:r>
            <a:r>
              <a:rPr lang="fr-CH" b="0" dirty="0"/>
              <a:t>CERN has </a:t>
            </a:r>
            <a:r>
              <a:rPr lang="fr-CH" b="0" dirty="0" err="1"/>
              <a:t>designed</a:t>
            </a:r>
            <a:r>
              <a:rPr lang="fr-CH" b="0" dirty="0"/>
              <a:t>, </a:t>
            </a:r>
            <a:r>
              <a:rPr lang="fr-CH" b="0" dirty="0" err="1"/>
              <a:t>built</a:t>
            </a:r>
            <a:r>
              <a:rPr lang="fr-CH" b="0" dirty="0"/>
              <a:t> and </a:t>
            </a:r>
            <a:r>
              <a:rPr lang="fr-CH" b="0" dirty="0" err="1"/>
              <a:t>tested</a:t>
            </a:r>
            <a:r>
              <a:rPr lang="fr-CH" b="0" dirty="0"/>
              <a:t> a dual </a:t>
            </a:r>
            <a:r>
              <a:rPr lang="fr-CH" b="0" dirty="0">
                <a:sym typeface="Symbol" panose="05050102010706020507" pitchFamily="18" charset="2"/>
              </a:rPr>
              <a:t>3 T, </a:t>
            </a:r>
            <a:r>
              <a:rPr lang="fr-CH" b="0" dirty="0"/>
              <a:t>2 m long  - </a:t>
            </a:r>
            <a:r>
              <a:rPr lang="fr-CH" b="0" dirty="0">
                <a:sym typeface="Symbol" panose="05050102010706020507" pitchFamily="18" charset="2"/>
              </a:rPr>
              <a:t> = 105 mm, straight CCT. </a:t>
            </a:r>
            <a:r>
              <a:rPr lang="fr-CH" b="0" dirty="0" err="1">
                <a:sym typeface="Symbol" panose="05050102010706020507" pitchFamily="18" charset="2"/>
              </a:rPr>
              <a:t>Now</a:t>
            </a:r>
            <a:r>
              <a:rPr lang="fr-CH" b="0" dirty="0">
                <a:sym typeface="Symbol" panose="05050102010706020507" pitchFamily="18" charset="2"/>
              </a:rPr>
              <a:t>  IHEP Beijing </a:t>
            </a:r>
            <a:r>
              <a:rPr lang="fr-CH" b="0" dirty="0" err="1">
                <a:sym typeface="Symbol" panose="05050102010706020507" pitchFamily="18" charset="2"/>
              </a:rPr>
              <a:t>producing</a:t>
            </a:r>
            <a:r>
              <a:rPr lang="fr-CH" b="0" dirty="0">
                <a:sym typeface="Symbol" panose="05050102010706020507" pitchFamily="18" charset="2"/>
              </a:rPr>
              <a:t> 2x13 </a:t>
            </a:r>
            <a:r>
              <a:rPr lang="fr-CH" b="0" dirty="0" err="1">
                <a:sym typeface="Symbol" panose="05050102010706020507" pitchFamily="18" charset="2"/>
              </a:rPr>
              <a:t>units</a:t>
            </a: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D07BE36-6B92-4DC9-A44A-610FD873EAE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8782972" y="2505075"/>
            <a:ext cx="2764259" cy="3684588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DA134A6-C8AC-4BD3-B8CF-C626DBBFD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553674C-81A8-4141-9B9B-4786D051B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4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2415375-CD4E-411F-9D4C-17B1CA6F7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733170" y="3276716"/>
            <a:ext cx="3684589" cy="214130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DEC96-1450-4255-8846-DB5DDCF3E5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6" name="Explosion: 14 Points 5">
            <a:extLst>
              <a:ext uri="{FF2B5EF4-FFF2-40B4-BE49-F238E27FC236}">
                <a16:creationId xmlns:a16="http://schemas.microsoft.com/office/drawing/2014/main" id="{5087F2A5-4B89-4EFB-82A8-99D1F6DB1F53}"/>
              </a:ext>
            </a:extLst>
          </p:cNvPr>
          <p:cNvSpPr/>
          <p:nvPr/>
        </p:nvSpPr>
        <p:spPr>
          <a:xfrm>
            <a:off x="1747536" y="4246180"/>
            <a:ext cx="3342290" cy="1460938"/>
          </a:xfrm>
          <a:prstGeom prst="irregularSeal2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Short circuit at 3.5T!!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F68598C-15ED-417D-8AEC-C2D08EB281DF}"/>
              </a:ext>
            </a:extLst>
          </p:cNvPr>
          <p:cNvSpPr/>
          <p:nvPr/>
        </p:nvSpPr>
        <p:spPr>
          <a:xfrm>
            <a:off x="6537593" y="5693944"/>
            <a:ext cx="4882271" cy="6307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Proto 2m 2.9 T 105 mm very successful at CERN. However, learning and transfer not easy (China…, SE)…</a:t>
            </a:r>
          </a:p>
        </p:txBody>
      </p:sp>
    </p:spTree>
    <p:extLst>
      <p:ext uri="{BB962C8B-B14F-4D97-AF65-F5344CB8AC3E}">
        <p14:creationId xmlns:p14="http://schemas.microsoft.com/office/powerpoint/2010/main" val="149767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320" y="266661"/>
            <a:ext cx="11130280" cy="1191668"/>
          </a:xfrm>
        </p:spPr>
        <p:txBody>
          <a:bodyPr>
            <a:normAutofit/>
          </a:bodyPr>
          <a:lstStyle/>
          <a:p>
            <a:r>
              <a:rPr lang="en-US" dirty="0"/>
              <a:t>We build on HTS in Eucard2 – ARIES programs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405" y="1197512"/>
            <a:ext cx="5666664" cy="32390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310073"/>
            <a:ext cx="4747074" cy="35590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44005" y="1192257"/>
            <a:ext cx="226555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Courtesy of Glyn Kirby</a:t>
            </a: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5F7876BD-CC15-4DAB-B7BB-1985931F97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751" y="5009715"/>
            <a:ext cx="2350787" cy="9028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269A27-CD9F-432B-94C7-C158C20923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2554" y="3781091"/>
            <a:ext cx="5853429" cy="2623015"/>
          </a:xfrm>
          <a:prstGeom prst="rect">
            <a:avLst/>
          </a:prstGeom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02648665-E804-4162-BE5C-E1EF278C7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60" y="1738284"/>
            <a:ext cx="793975" cy="79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B7E1DD3B-E829-41F2-B164-007CC21215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1" y="5107555"/>
            <a:ext cx="866474" cy="70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4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E1204-43D1-40E9-9E25-9849F68B1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Degradation due to the cycle? Cold down also a little suspicious. But happened other times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639414-029D-4766-9B5C-8AC2CD105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001" y="2349872"/>
            <a:ext cx="4395597" cy="31336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80ECF5D-1FDE-4376-9542-0BBDE9E499E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598" y="2271077"/>
            <a:ext cx="4779781" cy="32124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426B70-2491-44A9-80BC-5F5B19CF8CAA}"/>
              </a:ext>
            </a:extLst>
          </p:cNvPr>
          <p:cNvSpPr txBox="1"/>
          <p:nvPr/>
        </p:nvSpPr>
        <p:spPr>
          <a:xfrm>
            <a:off x="1549399" y="5632974"/>
            <a:ext cx="4114799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FeatherM2_1-2</a:t>
            </a:r>
          </a:p>
          <a:p>
            <a:r>
              <a:rPr lang="en-US" dirty="0"/>
              <a:t>3.1 T in ss  - 3.5 T in overshooting mode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E9E3B4-ECE6-4D12-9D7D-4AF5C21A1145}"/>
              </a:ext>
            </a:extLst>
          </p:cNvPr>
          <p:cNvSpPr txBox="1"/>
          <p:nvPr/>
        </p:nvSpPr>
        <p:spPr>
          <a:xfrm>
            <a:off x="6888088" y="5691883"/>
            <a:ext cx="388843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FeatherM2_3-4 </a:t>
            </a:r>
          </a:p>
          <a:p>
            <a:r>
              <a:rPr lang="en-US" dirty="0"/>
              <a:t>(Eucard2 cable) </a:t>
            </a:r>
            <a:r>
              <a:rPr lang="en-US" b="1" dirty="0">
                <a:solidFill>
                  <a:schemeClr val="bg1"/>
                </a:solidFill>
              </a:rPr>
              <a:t>4.5 T (expected &gt; 5 T)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34560C-38CF-40E0-98B2-A35221798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EE724C-95EA-4542-A246-49363E130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2C6FA7-3A1C-453B-B8B1-9D16E6AB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9EEAC-FA67-49C7-A417-065AE92012E1}"/>
              </a:ext>
            </a:extLst>
          </p:cNvPr>
          <p:cNvSpPr txBox="1"/>
          <p:nvPr/>
        </p:nvSpPr>
        <p:spPr>
          <a:xfrm>
            <a:off x="9743440" y="1942453"/>
            <a:ext cx="190725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G. </a:t>
            </a:r>
            <a:r>
              <a:rPr lang="en-US" dirty="0" err="1"/>
              <a:t>Willering</a:t>
            </a:r>
            <a:r>
              <a:rPr lang="en-US" dirty="0"/>
              <a:t>, CERN</a:t>
            </a: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4112D40B-589A-4216-A673-41AC07DA72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85" y="1527275"/>
            <a:ext cx="2362131" cy="90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603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CAD4249-0AFD-483C-BD57-78FAFE2E5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0954"/>
            <a:ext cx="9524755" cy="978322"/>
          </a:xfrm>
        </p:spPr>
        <p:txBody>
          <a:bodyPr/>
          <a:lstStyle/>
          <a:p>
            <a:r>
              <a:rPr lang="fr-CH" dirty="0"/>
              <a:t>LBNL effort on HTS </a:t>
            </a:r>
            <a:r>
              <a:rPr lang="fr-CH" dirty="0" err="1"/>
              <a:t>accelerator</a:t>
            </a:r>
            <a:r>
              <a:rPr lang="fr-CH" dirty="0"/>
              <a:t> magnets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D0A3EA5-C67C-49E8-A50B-87E6F5E67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/>
              <a:t>Program </a:t>
            </a:r>
            <a:r>
              <a:rPr lang="fr-CH" dirty="0" err="1"/>
              <a:t>based</a:t>
            </a:r>
            <a:r>
              <a:rPr lang="fr-CH" dirty="0"/>
              <a:t> on CORC and CCT </a:t>
            </a:r>
            <a:r>
              <a:rPr lang="fr-CH" dirty="0" err="1"/>
              <a:t>layout</a:t>
            </a:r>
            <a:r>
              <a:rPr lang="fr-CH" dirty="0"/>
              <a:t>  </a:t>
            </a:r>
            <a:r>
              <a:rPr lang="fr-CH" dirty="0" err="1"/>
              <a:t>led</a:t>
            </a:r>
            <a:r>
              <a:rPr lang="fr-CH" dirty="0"/>
              <a:t> by X. Wang &amp; S. Prestemon</a:t>
            </a: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8622509-1405-4CC0-A948-7922991A87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/>
              <a:t>Program on use of Bi-2212 Rutherford </a:t>
            </a:r>
            <a:r>
              <a:rPr lang="fr-CH" dirty="0" err="1"/>
              <a:t>cable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race </a:t>
            </a:r>
            <a:r>
              <a:rPr lang="fr-CH" dirty="0" err="1"/>
              <a:t>track</a:t>
            </a:r>
            <a:r>
              <a:rPr lang="fr-CH" dirty="0"/>
              <a:t> and CCT </a:t>
            </a:r>
            <a:r>
              <a:rPr lang="fr-CH" dirty="0" err="1"/>
              <a:t>layout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 err="1"/>
              <a:t>led</a:t>
            </a:r>
            <a:r>
              <a:rPr lang="fr-CH" dirty="0"/>
              <a:t> by T. Shen and S. </a:t>
            </a:r>
            <a:r>
              <a:rPr lang="fr-CH" dirty="0" err="1"/>
              <a:t>Prestremon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FE612-8DB6-4C75-B685-48008399E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AE67F-23B5-4E56-B36F-4D38B445F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7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FDB100B-6E10-4154-B953-3CADC7B6D427}"/>
              </a:ext>
            </a:extLst>
          </p:cNvPr>
          <p:cNvGrpSpPr/>
          <p:nvPr/>
        </p:nvGrpSpPr>
        <p:grpSpPr>
          <a:xfrm>
            <a:off x="839788" y="4679333"/>
            <a:ext cx="5046446" cy="1439810"/>
            <a:chOff x="1445429" y="1012804"/>
            <a:chExt cx="4572000" cy="1513330"/>
          </a:xfrm>
        </p:grpSpPr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66141F80-D631-4214-A43F-30B58341610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445429" y="1012804"/>
              <a:ext cx="4572000" cy="151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FC4E8E7-9DB4-4475-B15E-DA28B2C56A01}"/>
                </a:ext>
              </a:extLst>
            </p:cNvPr>
            <p:cNvSpPr txBox="1"/>
            <p:nvPr/>
          </p:nvSpPr>
          <p:spPr>
            <a:xfrm>
              <a:off x="3071372" y="2013059"/>
              <a:ext cx="1223124" cy="420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>
                  <a:solidFill>
                    <a:srgbClr val="1F497D"/>
                  </a:solidFill>
                  <a:latin typeface="Franklin Gothic Medium" panose="020B0603020102020204" pitchFamily="34" charset="0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Franklin Gothic Medium" panose="020B0603020102020204" pitchFamily="34" charset="0"/>
                </a:rPr>
                <a:t>Inner layer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6BC47D6-B737-405D-8675-3B8FA3C6E173}"/>
              </a:ext>
            </a:extLst>
          </p:cNvPr>
          <p:cNvGrpSpPr/>
          <p:nvPr/>
        </p:nvGrpSpPr>
        <p:grpSpPr>
          <a:xfrm>
            <a:off x="839788" y="3349334"/>
            <a:ext cx="5034560" cy="1314002"/>
            <a:chOff x="1417339" y="2667927"/>
            <a:chExt cx="4558867" cy="122829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23D51A4-0B1B-4BDB-840A-4964B28863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7339" y="2667927"/>
              <a:ext cx="4558867" cy="122829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BD3E418-E9C5-4413-A91D-17DF9A38865D}"/>
                </a:ext>
              </a:extLst>
            </p:cNvPr>
            <p:cNvSpPr txBox="1"/>
            <p:nvPr/>
          </p:nvSpPr>
          <p:spPr>
            <a:xfrm>
              <a:off x="3027591" y="3458254"/>
              <a:ext cx="1184218" cy="373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>
                  <a:solidFill>
                    <a:srgbClr val="1F497D"/>
                  </a:solidFill>
                  <a:latin typeface="Franklin Gothic Medium" panose="020B0603020102020204" pitchFamily="34" charset="0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Franklin Gothic Medium" panose="020B0603020102020204" pitchFamily="34" charset="0"/>
                </a:rPr>
                <a:t>Outer layer</a:t>
              </a:r>
            </a:p>
          </p:txBody>
        </p:sp>
      </p:grp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55D39D67-E19A-4872-91BC-A5C96F84FE1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9115425" y="2622260"/>
            <a:ext cx="2743200" cy="8475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AC63978-A4C1-43D9-8C9A-64DCA9CEC4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8191" y="2763390"/>
            <a:ext cx="2745770" cy="5653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9EAE2C9-D91F-4A77-B8B7-FF9D9FC542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5081" y="3483268"/>
            <a:ext cx="1142941" cy="23284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4C27CFA-63E6-4563-A860-D0499E7077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70658" y="1424168"/>
            <a:ext cx="1318709" cy="9982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2A4C664-E346-4AC5-94D6-6431597364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3589870"/>
            <a:ext cx="3072652" cy="196160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FA473CE-19B4-458B-B62F-4FBE38763B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8171" y="5328018"/>
            <a:ext cx="3157708" cy="478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8FA8312-712F-4593-B986-905055DB02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94072" y="3539368"/>
            <a:ext cx="1068517" cy="1031305"/>
          </a:xfrm>
          <a:prstGeom prst="rect">
            <a:avLst/>
          </a:prstGeom>
        </p:spPr>
      </p:pic>
      <p:pic>
        <p:nvPicPr>
          <p:cNvPr id="30" name="Content Placeholder 29">
            <a:extLst>
              <a:ext uri="{FF2B5EF4-FFF2-40B4-BE49-F238E27FC236}">
                <a16:creationId xmlns:a16="http://schemas.microsoft.com/office/drawing/2014/main" id="{6DC99B3C-2A82-4BBD-88FC-EA72E863DA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11"/>
          <a:stretch>
            <a:fillRect/>
          </a:stretch>
        </p:blipFill>
        <p:spPr>
          <a:xfrm>
            <a:off x="820612" y="2178667"/>
            <a:ext cx="1041109" cy="1024263"/>
          </a:xfr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335775F-A770-41D1-92C7-BE3530C9D4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528006">
            <a:off x="1827031" y="1230945"/>
            <a:ext cx="3976343" cy="306488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C7844E-5D93-4DB2-B291-A7FF533AB5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10748" y="2310451"/>
            <a:ext cx="1041109" cy="54355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A6E6B13-B08E-41C1-9C3D-C12026A2A41C}"/>
              </a:ext>
            </a:extLst>
          </p:cNvPr>
          <p:cNvSpPr txBox="1"/>
          <p:nvPr/>
        </p:nvSpPr>
        <p:spPr>
          <a:xfrm>
            <a:off x="2608127" y="2380079"/>
            <a:ext cx="17155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Advanced </a:t>
            </a:r>
            <a:r>
              <a:rPr lang="fr-CH" sz="1100" dirty="0" err="1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Conductor</a:t>
            </a:r>
            <a: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Technologies</a:t>
            </a:r>
            <a:endParaRPr lang="en-US" sz="1100" dirty="0">
              <a:solidFill>
                <a:srgbClr val="D546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2F0BB66-B093-4D3E-8534-683995BC4C3D}"/>
              </a:ext>
            </a:extLst>
          </p:cNvPr>
          <p:cNvSpPr txBox="1"/>
          <p:nvPr/>
        </p:nvSpPr>
        <p:spPr>
          <a:xfrm>
            <a:off x="6499958" y="5762445"/>
            <a:ext cx="3157707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/>
              <a:t>Courtesy</a:t>
            </a:r>
            <a:r>
              <a:rPr lang="fr-CH" sz="1600" b="1" dirty="0"/>
              <a:t> of Tengming Shen </a:t>
            </a:r>
            <a:endParaRPr lang="en-US" sz="16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ECEF3BB-2D99-489D-8990-0608A2619B18}"/>
              </a:ext>
            </a:extLst>
          </p:cNvPr>
          <p:cNvSpPr txBox="1"/>
          <p:nvPr/>
        </p:nvSpPr>
        <p:spPr>
          <a:xfrm>
            <a:off x="820612" y="4598271"/>
            <a:ext cx="3157707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/>
              <a:t>Courtesy</a:t>
            </a:r>
            <a:r>
              <a:rPr lang="fr-CH" sz="1600" b="1" dirty="0"/>
              <a:t> of Xiaorong Wang </a:t>
            </a:r>
            <a:endParaRPr lang="en-US" sz="1600" b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4727A3-75D5-49FE-84F1-05DF084109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4th of  May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51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9127E-7D98-4E1B-AFBF-4284024E3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MgB</a:t>
            </a:r>
            <a:r>
              <a:rPr lang="en-US" sz="4400" baseline="-25000" dirty="0"/>
              <a:t>2</a:t>
            </a:r>
            <a:r>
              <a:rPr lang="en-US" sz="4400" dirty="0"/>
              <a:t>, instead? It maybe convenient for 3 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46E8-5F76-4F02-B6BB-4774894699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Maybe using MgB</a:t>
            </a:r>
            <a:r>
              <a:rPr lang="en-US" baseline="-25000" dirty="0"/>
              <a:t>2</a:t>
            </a:r>
            <a:r>
              <a:rPr lang="en-US" dirty="0"/>
              <a:t> instead of the first </a:t>
            </a:r>
            <a:r>
              <a:rPr lang="en-US" dirty="0" err="1"/>
              <a:t>NbTi</a:t>
            </a:r>
            <a:r>
              <a:rPr lang="en-US" dirty="0"/>
              <a:t>…</a:t>
            </a:r>
          </a:p>
          <a:p>
            <a:r>
              <a:rPr lang="en-US" dirty="0"/>
              <a:t>If we can afford the conductor  - depending on CERN mainly and on  </a:t>
            </a:r>
            <a:r>
              <a:rPr lang="en-US" dirty="0" err="1"/>
              <a:t>Ic</a:t>
            </a:r>
            <a:r>
              <a:rPr lang="en-US" dirty="0"/>
              <a:t> degradation vs curvature radius,  we can get some field (3T) with  MgB</a:t>
            </a:r>
            <a:r>
              <a:rPr lang="en-US" baseline="-25000" dirty="0"/>
              <a:t>2</a:t>
            </a:r>
            <a:r>
              <a:rPr lang="en-US" dirty="0"/>
              <a:t>?</a:t>
            </a:r>
          </a:p>
          <a:p>
            <a:r>
              <a:rPr lang="en-US" b="1" dirty="0">
                <a:solidFill>
                  <a:schemeClr val="tx1"/>
                </a:solidFill>
              </a:rPr>
              <a:t>Alternative : explore low losses Nb</a:t>
            </a:r>
            <a:r>
              <a:rPr lang="en-US" b="1" baseline="-25000" dirty="0">
                <a:solidFill>
                  <a:schemeClr val="tx1"/>
                </a:solidFill>
              </a:rPr>
              <a:t>3</a:t>
            </a:r>
            <a:r>
              <a:rPr lang="en-US" b="1" dirty="0">
                <a:solidFill>
                  <a:schemeClr val="tx1"/>
                </a:solidFill>
              </a:rPr>
              <a:t>Sn, like the one for ITER,  as possible alternative to Nb-</a:t>
            </a:r>
            <a:r>
              <a:rPr lang="en-US" b="1" dirty="0" err="1">
                <a:solidFill>
                  <a:schemeClr val="tx1"/>
                </a:solidFill>
              </a:rPr>
              <a:t>Ti</a:t>
            </a:r>
            <a:r>
              <a:rPr lang="en-US" b="1" dirty="0">
                <a:solidFill>
                  <a:schemeClr val="tx1"/>
                </a:solidFill>
              </a:rPr>
              <a:t>. Probably it works but is also expensive… Depending also on our Industry partner.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FA9BBE-C9DB-4130-9FFF-5BCF94F699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322" y="426167"/>
            <a:ext cx="1915915" cy="25545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F7FFDA-8DA4-4DD7-AAE2-DD71E1CBF3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556" y="426167"/>
            <a:ext cx="3413745" cy="25603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A1022B-67AA-43CC-8589-21F00F3C31E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689"/>
          <a:stretch/>
        </p:blipFill>
        <p:spPr>
          <a:xfrm>
            <a:off x="226300" y="414681"/>
            <a:ext cx="2509853" cy="2536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AAA1E8-4E5C-410E-90B3-396D6BB8D1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7" t="9597" b="6775"/>
          <a:stretch/>
        </p:blipFill>
        <p:spPr>
          <a:xfrm rot="5400000">
            <a:off x="2764110" y="527324"/>
            <a:ext cx="2541964" cy="23648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78089B-B9AB-493C-B335-6FD23BC5BF1E}"/>
              </a:ext>
            </a:extLst>
          </p:cNvPr>
          <p:cNvSpPr txBox="1"/>
          <p:nvPr/>
        </p:nvSpPr>
        <p:spPr>
          <a:xfrm>
            <a:off x="2844883" y="3136106"/>
            <a:ext cx="655583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MgB</a:t>
            </a:r>
            <a:r>
              <a:rPr lang="en-US" b="1" baseline="-25000" dirty="0">
                <a:solidFill>
                  <a:schemeClr val="bg1"/>
                </a:solidFill>
              </a:rPr>
              <a:t>2</a:t>
            </a:r>
            <a:r>
              <a:rPr lang="en-US" b="1" dirty="0">
                <a:solidFill>
                  <a:schemeClr val="bg1"/>
                </a:solidFill>
              </a:rPr>
              <a:t> cable from  </a:t>
            </a:r>
            <a:r>
              <a:rPr lang="en-US" b="1" dirty="0" err="1">
                <a:solidFill>
                  <a:schemeClr val="bg1"/>
                </a:solidFill>
              </a:rPr>
              <a:t>HiLumi</a:t>
            </a:r>
            <a:r>
              <a:rPr lang="en-US" b="1" dirty="0">
                <a:solidFill>
                  <a:schemeClr val="bg1"/>
                </a:solidFill>
              </a:rPr>
              <a:t> LHC – WP6 – Courtesy A. Ballarino -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FCEAB-6BAE-437A-9F0C-43258AF91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94EB78D-634C-44DB-B2BE-FA467458C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E9E6CC7-AE1B-4947-977B-B94C743CC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10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56B1C-D961-4033-88D9-9775AF949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in short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25A9EA-BFC5-48BE-9F91-9D1A9AFC3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61" y="1844824"/>
            <a:ext cx="10824879" cy="423582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6854A0-4F81-441D-8B7A-625B38647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4th of  May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F01BC3-12C7-460C-9E4E-A15897F11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IFAST general kickoff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C6C8D-DB14-4FB8-88B4-264C6DAF0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6653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1212</TotalTime>
  <Words>820</Words>
  <Application>Microsoft Office PowerPoint</Application>
  <PresentationFormat>Widescreen</PresentationFormat>
  <Paragraphs>125</Paragraphs>
  <Slides>21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Calibri</vt:lpstr>
      <vt:lpstr>Calibri Light</vt:lpstr>
      <vt:lpstr>Franklin Gothic Medium</vt:lpstr>
      <vt:lpstr>Montserrat</vt:lpstr>
      <vt:lpstr>Montserrat ExtraBold</vt:lpstr>
      <vt:lpstr>Montserrat SemiBold</vt:lpstr>
      <vt:lpstr>Tahoma</vt:lpstr>
      <vt:lpstr>I.FAST Custom Slides</vt:lpstr>
      <vt:lpstr>Generic</vt:lpstr>
      <vt:lpstr>Worksheet</vt:lpstr>
      <vt:lpstr>PowerPoint Presentation</vt:lpstr>
      <vt:lpstr>WP8 Listing (only part of Magnets)</vt:lpstr>
      <vt:lpstr>WP8 duration: from M1 to M48 !!  Scope of our WP8 (Magnet part)</vt:lpstr>
      <vt:lpstr>Nb-Ti CCT: p-gantry and HiLumi LHC</vt:lpstr>
      <vt:lpstr>We build on HTS in Eucard2 – ARIES programs </vt:lpstr>
      <vt:lpstr>Degradation due to the cycle? Cold down also a little suspicious. But happened other times</vt:lpstr>
      <vt:lpstr>LBNL effort on HTS accelerator magnets</vt:lpstr>
      <vt:lpstr>MgB2, instead? It maybe convenient for 3 T</vt:lpstr>
      <vt:lpstr>Program in short</vt:lpstr>
      <vt:lpstr>Program in short – cont.</vt:lpstr>
      <vt:lpstr>Timeline</vt:lpstr>
      <vt:lpstr>WP8 Risk &amp; Mitigation Actions</vt:lpstr>
      <vt:lpstr>I.FAST WP8 Innovative SC Magnet.  Budget  for the program.</vt:lpstr>
      <vt:lpstr>The amount of personnel paid by EC must be complemented by the matching resources by Institutes.  We MUST MEET Deliverables!!</vt:lpstr>
      <vt:lpstr>HITR+ WP8 (Magnet Design) and I.FAST WP8 (Innovative Magnets)  will work closely together …</vt:lpstr>
      <vt:lpstr>Thanks!</vt:lpstr>
      <vt:lpstr>PowerPoint Presentation</vt:lpstr>
      <vt:lpstr>PowerPoint Presentation</vt:lpstr>
      <vt:lpstr>PowerPoint Presentation</vt:lpstr>
      <vt:lpstr>PowerPoint Presentation</vt:lpstr>
      <vt:lpstr>Last task led by GSI – see next talk!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Lucio Rossi</cp:lastModifiedBy>
  <cp:revision>429</cp:revision>
  <dcterms:created xsi:type="dcterms:W3CDTF">2017-04-26T09:15:49Z</dcterms:created>
  <dcterms:modified xsi:type="dcterms:W3CDTF">2021-05-04T06:49:04Z</dcterms:modified>
</cp:coreProperties>
</file>