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11"/>
  </p:notesMasterIdLst>
  <p:handoutMasterIdLst>
    <p:handoutMasterId r:id="rId12"/>
  </p:handoutMasterIdLst>
  <p:sldIdLst>
    <p:sldId id="256" r:id="rId4"/>
    <p:sldId id="269" r:id="rId5"/>
    <p:sldId id="273" r:id="rId6"/>
    <p:sldId id="274" r:id="rId7"/>
    <p:sldId id="270" r:id="rId8"/>
    <p:sldId id="271" r:id="rId9"/>
    <p:sldId id="272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207CA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83047" autoAdjust="0"/>
  </p:normalViewPr>
  <p:slideViewPr>
    <p:cSldViewPr snapToObjects="1" showGuides="1">
      <p:cViewPr varScale="1">
        <p:scale>
          <a:sx n="98" d="100"/>
          <a:sy n="98" d="100"/>
        </p:scale>
        <p:origin x="1411" y="77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358017747781527"/>
          <c:y val="2.5933351654260212E-2"/>
          <c:w val="0.85847969487604336"/>
          <c:h val="0.80336111464053139"/>
        </c:manualLayout>
      </c:layout>
      <c:scatterChart>
        <c:scatterStyle val="lineMarker"/>
        <c:varyColors val="0"/>
        <c:ser>
          <c:idx val="0"/>
          <c:order val="0"/>
          <c:tx>
            <c:v>model</c:v>
          </c:tx>
          <c:spPr>
            <a:ln>
              <a:solidFill>
                <a:schemeClr val="accent1"/>
              </a:solidFill>
              <a:prstDash val="solid"/>
            </a:ln>
          </c:spPr>
          <c:marker>
            <c:symbol val="none"/>
          </c:marker>
          <c:xVal>
            <c:numRef>
              <c:f>data!$A$21:$A$37</c:f>
              <c:numCache>
                <c:formatCode>General</c:formatCode>
                <c:ptCount val="17"/>
                <c:pt idx="0">
                  <c:v>64</c:v>
                </c:pt>
                <c:pt idx="1">
                  <c:v>60</c:v>
                </c:pt>
                <c:pt idx="2">
                  <c:v>56</c:v>
                </c:pt>
                <c:pt idx="3">
                  <c:v>52</c:v>
                </c:pt>
                <c:pt idx="4">
                  <c:v>48</c:v>
                </c:pt>
                <c:pt idx="5">
                  <c:v>44</c:v>
                </c:pt>
                <c:pt idx="6">
                  <c:v>40</c:v>
                </c:pt>
                <c:pt idx="7">
                  <c:v>36</c:v>
                </c:pt>
                <c:pt idx="8">
                  <c:v>32</c:v>
                </c:pt>
                <c:pt idx="9">
                  <c:v>28</c:v>
                </c:pt>
                <c:pt idx="10">
                  <c:v>24</c:v>
                </c:pt>
                <c:pt idx="11">
                  <c:v>20</c:v>
                </c:pt>
                <c:pt idx="12">
                  <c:v>16</c:v>
                </c:pt>
                <c:pt idx="13">
                  <c:v>12</c:v>
                </c:pt>
                <c:pt idx="14">
                  <c:v>8</c:v>
                </c:pt>
                <c:pt idx="15">
                  <c:v>4</c:v>
                </c:pt>
                <c:pt idx="16">
                  <c:v>0</c:v>
                </c:pt>
              </c:numCache>
            </c:numRef>
          </c:xVal>
          <c:yVal>
            <c:numRef>
              <c:f>data!$I$21:$I$37</c:f>
              <c:numCache>
                <c:formatCode>0.000</c:formatCode>
                <c:ptCount val="17"/>
                <c:pt idx="0">
                  <c:v>3.2516569079792355</c:v>
                </c:pt>
                <c:pt idx="1">
                  <c:v>3.5199777510488177</c:v>
                </c:pt>
                <c:pt idx="2">
                  <c:v>3.7882985941184</c:v>
                </c:pt>
                <c:pt idx="3">
                  <c:v>4.0839923575108656</c:v>
                </c:pt>
                <c:pt idx="4">
                  <c:v>4.4105691964125722</c:v>
                </c:pt>
                <c:pt idx="5">
                  <c:v>4.7732932788339939</c:v>
                </c:pt>
                <c:pt idx="6">
                  <c:v>5.1768466258186265</c:v>
                </c:pt>
                <c:pt idx="7">
                  <c:v>5.6286040527934436</c:v>
                </c:pt>
                <c:pt idx="8">
                  <c:v>6.13665560318411</c:v>
                </c:pt>
                <c:pt idx="9">
                  <c:v>6.7122076427094761</c:v>
                </c:pt>
                <c:pt idx="10">
                  <c:v>7.3692267606838762</c:v>
                </c:pt>
                <c:pt idx="11">
                  <c:v>8.1263093280413514</c:v>
                </c:pt>
                <c:pt idx="12">
                  <c:v>9.0095630299892893</c:v>
                </c:pt>
                <c:pt idx="13">
                  <c:v>10.054603105206008</c:v>
                </c:pt>
                <c:pt idx="14">
                  <c:v>11.308638083047523</c:v>
                </c:pt>
                <c:pt idx="15">
                  <c:v>12.839125961423044</c:v>
                </c:pt>
                <c:pt idx="16">
                  <c:v>14.672297831444132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38F-474A-991A-9160B7BED732}"/>
            </c:ext>
          </c:extLst>
        </c:ser>
        <c:ser>
          <c:idx val="1"/>
          <c:order val="1"/>
          <c:tx>
            <c:strRef>
              <c:f>data!$N$1</c:f>
              <c:strCache>
                <c:ptCount val="1"/>
                <c:pt idx="0">
                  <c:v>stretched wire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</c:spPr>
          </c:marker>
          <c:xVal>
            <c:numRef>
              <c:f>data!$N$4:$N$47</c:f>
              <c:numCache>
                <c:formatCode>0.000</c:formatCode>
                <c:ptCount val="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2</c:v>
                </c:pt>
                <c:pt idx="7">
                  <c:v>2</c:v>
                </c:pt>
                <c:pt idx="8">
                  <c:v>4</c:v>
                </c:pt>
                <c:pt idx="9">
                  <c:v>4</c:v>
                </c:pt>
                <c:pt idx="10">
                  <c:v>6</c:v>
                </c:pt>
                <c:pt idx="11">
                  <c:v>6</c:v>
                </c:pt>
                <c:pt idx="12">
                  <c:v>8</c:v>
                </c:pt>
                <c:pt idx="13">
                  <c:v>8</c:v>
                </c:pt>
                <c:pt idx="14">
                  <c:v>10</c:v>
                </c:pt>
                <c:pt idx="15">
                  <c:v>10</c:v>
                </c:pt>
                <c:pt idx="16">
                  <c:v>12</c:v>
                </c:pt>
                <c:pt idx="17">
                  <c:v>12</c:v>
                </c:pt>
                <c:pt idx="18">
                  <c:v>16</c:v>
                </c:pt>
                <c:pt idx="19">
                  <c:v>16</c:v>
                </c:pt>
                <c:pt idx="20">
                  <c:v>20</c:v>
                </c:pt>
                <c:pt idx="21">
                  <c:v>20</c:v>
                </c:pt>
                <c:pt idx="22">
                  <c:v>24</c:v>
                </c:pt>
                <c:pt idx="23">
                  <c:v>24</c:v>
                </c:pt>
                <c:pt idx="24">
                  <c:v>30</c:v>
                </c:pt>
                <c:pt idx="25">
                  <c:v>30</c:v>
                </c:pt>
                <c:pt idx="26">
                  <c:v>40</c:v>
                </c:pt>
                <c:pt idx="27">
                  <c:v>40</c:v>
                </c:pt>
                <c:pt idx="28">
                  <c:v>50</c:v>
                </c:pt>
                <c:pt idx="29">
                  <c:v>50</c:v>
                </c:pt>
                <c:pt idx="30">
                  <c:v>60</c:v>
                </c:pt>
                <c:pt idx="31">
                  <c:v>60</c:v>
                </c:pt>
                <c:pt idx="32">
                  <c:v>64.412000000000006</c:v>
                </c:pt>
                <c:pt idx="33">
                  <c:v>64.412000000000006</c:v>
                </c:pt>
                <c:pt idx="34">
                  <c:v>0.14599999999999999</c:v>
                </c:pt>
                <c:pt idx="35">
                  <c:v>0.14599999999999999</c:v>
                </c:pt>
                <c:pt idx="36">
                  <c:v>60</c:v>
                </c:pt>
                <c:pt idx="37">
                  <c:v>60</c:v>
                </c:pt>
                <c:pt idx="38">
                  <c:v>1</c:v>
                </c:pt>
                <c:pt idx="39">
                  <c:v>1</c:v>
                </c:pt>
                <c:pt idx="40">
                  <c:v>60</c:v>
                </c:pt>
                <c:pt idx="41">
                  <c:v>60</c:v>
                </c:pt>
                <c:pt idx="42">
                  <c:v>1</c:v>
                </c:pt>
                <c:pt idx="43">
                  <c:v>1</c:v>
                </c:pt>
              </c:numCache>
            </c:numRef>
          </c:xVal>
          <c:yVal>
            <c:numRef>
              <c:f>data!$P$4:$P$47</c:f>
              <c:numCache>
                <c:formatCode>0.000</c:formatCode>
                <c:ptCount val="44"/>
                <c:pt idx="0">
                  <c:v>14.544</c:v>
                </c:pt>
                <c:pt idx="1">
                  <c:v>14.544</c:v>
                </c:pt>
                <c:pt idx="2">
                  <c:v>14.541</c:v>
                </c:pt>
                <c:pt idx="3">
                  <c:v>14.037000000000001</c:v>
                </c:pt>
                <c:pt idx="4">
                  <c:v>14.054</c:v>
                </c:pt>
                <c:pt idx="5">
                  <c:v>14.045999999999999</c:v>
                </c:pt>
                <c:pt idx="6">
                  <c:v>13.583</c:v>
                </c:pt>
                <c:pt idx="7">
                  <c:v>13.581</c:v>
                </c:pt>
                <c:pt idx="8">
                  <c:v>12.707000000000001</c:v>
                </c:pt>
                <c:pt idx="9">
                  <c:v>12.705</c:v>
                </c:pt>
                <c:pt idx="10">
                  <c:v>11.914</c:v>
                </c:pt>
                <c:pt idx="11">
                  <c:v>11.916</c:v>
                </c:pt>
                <c:pt idx="12">
                  <c:v>11.207000000000001</c:v>
                </c:pt>
                <c:pt idx="13">
                  <c:v>11.204000000000001</c:v>
                </c:pt>
                <c:pt idx="14">
                  <c:v>10.561999999999999</c:v>
                </c:pt>
                <c:pt idx="15">
                  <c:v>10.558999999999999</c:v>
                </c:pt>
                <c:pt idx="16">
                  <c:v>9.9770000000000003</c:v>
                </c:pt>
                <c:pt idx="17">
                  <c:v>9.9730000000000008</c:v>
                </c:pt>
                <c:pt idx="18">
                  <c:v>8.9450000000000003</c:v>
                </c:pt>
                <c:pt idx="19">
                  <c:v>8.9469999999999992</c:v>
                </c:pt>
                <c:pt idx="20">
                  <c:v>8.0749999999999993</c:v>
                </c:pt>
                <c:pt idx="21">
                  <c:v>8.0749999999999993</c:v>
                </c:pt>
                <c:pt idx="22">
                  <c:v>7.3209999999999997</c:v>
                </c:pt>
                <c:pt idx="23">
                  <c:v>7.3289999999999997</c:v>
                </c:pt>
                <c:pt idx="24">
                  <c:v>6.3819999999999997</c:v>
                </c:pt>
                <c:pt idx="25">
                  <c:v>6.383</c:v>
                </c:pt>
                <c:pt idx="26">
                  <c:v>5.1580000000000004</c:v>
                </c:pt>
                <c:pt idx="27">
                  <c:v>5.1580000000000004</c:v>
                </c:pt>
                <c:pt idx="28">
                  <c:v>4.2309999999999999</c:v>
                </c:pt>
                <c:pt idx="29">
                  <c:v>4.2329999999999997</c:v>
                </c:pt>
                <c:pt idx="30">
                  <c:v>3.5070000000000001</c:v>
                </c:pt>
                <c:pt idx="31">
                  <c:v>3.5059999999999998</c:v>
                </c:pt>
                <c:pt idx="32">
                  <c:v>3.238</c:v>
                </c:pt>
                <c:pt idx="33">
                  <c:v>3.2349999999999999</c:v>
                </c:pt>
                <c:pt idx="34">
                  <c:v>14.425000000000001</c:v>
                </c:pt>
                <c:pt idx="35">
                  <c:v>14.43</c:v>
                </c:pt>
                <c:pt idx="36">
                  <c:v>3.5049999999999999</c:v>
                </c:pt>
                <c:pt idx="37">
                  <c:v>3.4980000000000002</c:v>
                </c:pt>
                <c:pt idx="38">
                  <c:v>14.012</c:v>
                </c:pt>
                <c:pt idx="39">
                  <c:v>14.004</c:v>
                </c:pt>
                <c:pt idx="40">
                  <c:v>3.51</c:v>
                </c:pt>
                <c:pt idx="41">
                  <c:v>3.5030000000000001</c:v>
                </c:pt>
                <c:pt idx="42">
                  <c:v>14.015000000000001</c:v>
                </c:pt>
                <c:pt idx="43">
                  <c:v>14.016999999999999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38F-474A-991A-9160B7BED732}"/>
            </c:ext>
          </c:extLst>
        </c:ser>
        <c:ser>
          <c:idx val="2"/>
          <c:order val="2"/>
          <c:tx>
            <c:strRef>
              <c:f>data!$U$1</c:f>
              <c:strCache>
                <c:ptCount val="1"/>
                <c:pt idx="0">
                  <c:v>rotating coil</c:v>
                </c:pt>
              </c:strCache>
            </c:strRef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xVal>
            <c:numRef>
              <c:f>data!$V$3:$V$14</c:f>
              <c:numCache>
                <c:formatCode>0.00</c:formatCode>
                <c:ptCount val="12"/>
                <c:pt idx="0">
                  <c:v>0</c:v>
                </c:pt>
                <c:pt idx="1">
                  <c:v>2.5339999999999998</c:v>
                </c:pt>
                <c:pt idx="2">
                  <c:v>5.476</c:v>
                </c:pt>
                <c:pt idx="3">
                  <c:v>8.91</c:v>
                </c:pt>
                <c:pt idx="4">
                  <c:v>13.006</c:v>
                </c:pt>
                <c:pt idx="5">
                  <c:v>18.013999999999999</c:v>
                </c:pt>
                <c:pt idx="6">
                  <c:v>24.303999999999998</c:v>
                </c:pt>
                <c:pt idx="7">
                  <c:v>32.39</c:v>
                </c:pt>
                <c:pt idx="8">
                  <c:v>37.323999999999998</c:v>
                </c:pt>
                <c:pt idx="9">
                  <c:v>43.04</c:v>
                </c:pt>
                <c:pt idx="10">
                  <c:v>49.792000000000002</c:v>
                </c:pt>
                <c:pt idx="11">
                  <c:v>58.003999999999998</c:v>
                </c:pt>
              </c:numCache>
            </c:numRef>
          </c:xVal>
          <c:yVal>
            <c:numRef>
              <c:f>data!$AB$3:$AB$14</c:f>
              <c:numCache>
                <c:formatCode>0.000</c:formatCode>
                <c:ptCount val="12"/>
                <c:pt idx="0">
                  <c:v>14.87534505363867</c:v>
                </c:pt>
                <c:pt idx="1">
                  <c:v>13.670914272616296</c:v>
                </c:pt>
                <c:pt idx="2">
                  <c:v>12.401999483944495</c:v>
                </c:pt>
                <c:pt idx="3">
                  <c:v>11.149806714898682</c:v>
                </c:pt>
                <c:pt idx="4">
                  <c:v>9.9040269740975955</c:v>
                </c:pt>
                <c:pt idx="5">
                  <c:v>8.6607765849199421</c:v>
                </c:pt>
                <c:pt idx="6">
                  <c:v>7.4099008254910217</c:v>
                </c:pt>
                <c:pt idx="7">
                  <c:v>6.1581863203361076</c:v>
                </c:pt>
                <c:pt idx="8">
                  <c:v>5.5367240306758463</c:v>
                </c:pt>
                <c:pt idx="9">
                  <c:v>4.9197498634935624</c:v>
                </c:pt>
                <c:pt idx="10">
                  <c:v>4.3028771096284393</c:v>
                </c:pt>
                <c:pt idx="11">
                  <c:v>3.6827205256782132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38F-474A-991A-9160B7BED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56416"/>
        <c:axId val="44179456"/>
      </c:scatterChart>
      <c:valAx>
        <c:axId val="44156416"/>
        <c:scaling>
          <c:orientation val="minMax"/>
        </c:scaling>
        <c:delete val="0"/>
        <c:axPos val="b"/>
        <c:majorGridlines/>
        <c:minorGridlines/>
        <c:title>
          <c:tx>
            <c:strRef>
              <c:f>data!$A$2</c:f>
              <c:strCache>
                <c:ptCount val="1"/>
                <c:pt idx="0">
                  <c:v>stroke [mm]</c:v>
                </c:pt>
              </c:strCache>
            </c:strRef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44179456"/>
        <c:crossesAt val="-8.9999999999999999E+99"/>
        <c:crossBetween val="midCat"/>
      </c:valAx>
      <c:valAx>
        <c:axId val="44179456"/>
        <c:scaling>
          <c:orientation val="minMax"/>
        </c:scaling>
        <c:delete val="0"/>
        <c:axPos val="l"/>
        <c:majorGridlines/>
        <c:minorGridlines/>
        <c:title>
          <c:tx>
            <c:strRef>
              <c:f>data!$I$2</c:f>
              <c:strCache>
                <c:ptCount val="1"/>
                <c:pt idx="0">
                  <c:v>integrated gradient [T]</c:v>
                </c:pt>
              </c:strCache>
            </c:strRef>
          </c:tx>
          <c:layout/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crossAx val="44156416"/>
        <c:crossesAt val="-8.9999999999999999E+99"/>
        <c:crossBetween val="midCat"/>
      </c:valAx>
    </c:plotArea>
    <c:legend>
      <c:legendPos val="r"/>
      <c:layout>
        <c:manualLayout>
          <c:xMode val="edge"/>
          <c:yMode val="edge"/>
          <c:x val="0.12831440466999358"/>
          <c:y val="0.51401500835182368"/>
          <c:w val="0.29719701687840172"/>
          <c:h val="0.24062456500535986"/>
        </c:manualLayout>
      </c:layout>
      <c:overlay val="1"/>
      <c:spPr>
        <a:solidFill>
          <a:srgbClr val="FFFFFF">
            <a:alpha val="70000"/>
          </a:srgbClr>
        </a:solidFill>
        <a:ln>
          <a:solidFill>
            <a:srgbClr val="000000"/>
          </a:solidFill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900"/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04/05/2021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8527E1-864F-4AE3-A669-CCEB4F842A9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3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algun Gothic" panose="020B0503020000020004" pitchFamily="34" charset="-127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algun Gothic" panose="020B0503020000020004" pitchFamily="34" charset="-127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22828"/>
            <a:ext cx="9346346" cy="3031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algun Gothic" panose="020B0503020000020004" pitchFamily="34" charset="-127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algun Gothic" panose="020B0503020000020004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algun Gothic" panose="020B0503020000020004" pitchFamily="34" charset="-127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algun Gothic" panose="020B0503020000020004" pitchFamily="34" charset="-127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22828"/>
            <a:ext cx="9346346" cy="3031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algun Gothic" panose="020B0503020000020004" pitchFamily="34" charset="-127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algun Gothic" panose="020B0503020000020004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9115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555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3570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113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9673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60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6178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30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Malgun Gothic" panose="020B0503020000020004" pitchFamily="34" charset="-127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70198"/>
            <a:ext cx="5031133" cy="52424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algun Gothic" panose="020B0503020000020004" pitchFamily="34" charset="-127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algun Gothic" panose="020B0503020000020004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084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8980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FD7E-21FB-43A9-A431-63913B08A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340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algun Gothic" panose="020B0503020000020004" pitchFamily="34" charset="-127"/>
              </a:defRPr>
            </a:lvl1pPr>
          </a:lstStyle>
          <a:p>
            <a:fld id="{0E0C21EA-FA05-7048-AA70-4DED716611A1}" type="datetimeFigureOut">
              <a:rPr lang="en-US" smtClean="0"/>
              <a:pPr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algun Gothic" panose="020B0503020000020004" pitchFamily="34" charset="-127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algun Gothic" panose="020B0503020000020004" pitchFamily="34" charset="-127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algun Gothic Semilight" panose="020B0502040204020203" pitchFamily="34" charset="-12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algun Gothic" panose="020B0503020000020004" pitchFamily="34" charset="-12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algun Gothic" panose="020B0503020000020004" pitchFamily="34" charset="-12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algun Gothic" panose="020B0503020000020004" pitchFamily="34" charset="-12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algun Gothic" panose="020B0503020000020004" pitchFamily="34" charset="-12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algun Gothic" panose="020B0503020000020004" pitchFamily="34" charset="-12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200" y="345600"/>
            <a:ext cx="11685600" cy="77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</a:t>
            </a: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smtClean="0"/>
              <a:t>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10619" y="6356350"/>
            <a:ext cx="61707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 smtClean="0"/>
              <a:t>Ben Shepherd • Adjustable Permanent Magnets • </a:t>
            </a:r>
            <a:r>
              <a:rPr lang="en-GB" dirty="0" err="1" smtClean="0"/>
              <a:t>Nanobeams</a:t>
            </a:r>
            <a:r>
              <a:rPr lang="en-GB" dirty="0" smtClean="0"/>
              <a:t>, 1-3 Feb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06DFD7E-21FB-43A9-A431-63913B08A93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4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E2D6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hyperlink" Target="https://ipac2020.vrws.de/papers/moviro05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emf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5.png"/><Relationship Id="rId5" Type="http://schemas.openxmlformats.org/officeDocument/2006/relationships/hyperlink" Target="http://jacow.org/IPAC2013/papers/thpme043.pdf" TargetMode="External"/><Relationship Id="rId4" Type="http://schemas.openxmlformats.org/officeDocument/2006/relationships/hyperlink" Target="https://doi.org/10.1109/TASC.2012.219163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601285"/>
            <a:ext cx="10502176" cy="2029273"/>
          </a:xfrm>
        </p:spPr>
        <p:txBody>
          <a:bodyPr/>
          <a:lstStyle/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IFAST WP11.3</a:t>
            </a:r>
          </a:p>
          <a:p>
            <a:r>
              <a:rPr lang="en-GB" sz="2400" dirty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Permanent Magnet Quadrupoles &amp; Combined Function Magnets for Ultra Low-Emittance Rings</a:t>
            </a:r>
          </a:p>
          <a:p>
            <a:endParaRPr lang="en-GB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Ben Shepherd, STFC Daresbury Laboratory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 smtClean="0"/>
              <a:t>IFAST kick-off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Task description</a:t>
            </a:r>
            <a:endParaRPr lang="en-GB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84074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b="1" i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Task 11.3: Permanent Magnet Quadrupoles &amp; Combined Function Magnets for Ultra Low-Emittance Rings</a:t>
            </a:r>
          </a:p>
          <a:p>
            <a:pPr lvl="1"/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Partners: </a:t>
            </a:r>
            <a:r>
              <a:rPr lang="en-GB" u="sng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UKRI</a:t>
            </a:r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– Diamond Light Source – </a:t>
            </a:r>
            <a:r>
              <a:rPr lang="en-GB" dirty="0" err="1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Kyma</a:t>
            </a:r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 </a:t>
            </a:r>
          </a:p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This task addresses the need for reducing the electricity consumption and carbon footprint in future storage rings</a:t>
            </a:r>
          </a:p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Two prototypes to be designed, assembled and tested: (</a:t>
            </a:r>
            <a:r>
              <a:rPr lang="en-GB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D11.3</a:t>
            </a:r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)</a:t>
            </a:r>
          </a:p>
          <a:p>
            <a:pPr lvl="1"/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PM-based strong focusing quadrupole magnet</a:t>
            </a:r>
          </a:p>
          <a:p>
            <a:pPr lvl="1"/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PM-based combined function dipole-quadrupole (DQ) magnet</a:t>
            </a:r>
          </a:p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Parameters similar to Diamond-II and other facilities</a:t>
            </a:r>
          </a:p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Second-stage prototypes</a:t>
            </a:r>
          </a:p>
          <a:p>
            <a:pPr lvl="1"/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Basic concept already tested</a:t>
            </a:r>
          </a:p>
          <a:p>
            <a:pPr lvl="1"/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Examine requirements for cost-effective series production</a:t>
            </a:r>
          </a:p>
          <a:p>
            <a:r>
              <a:rPr lang="en-GB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Adjustment using either coils or motors</a:t>
            </a:r>
            <a:endParaRPr lang="en-GB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325" y="94139"/>
            <a:ext cx="1448045" cy="4262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b="12151"/>
          <a:stretch/>
        </p:blipFill>
        <p:spPr>
          <a:xfrm>
            <a:off x="10294326" y="904013"/>
            <a:ext cx="1465992" cy="4440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324" y="611262"/>
            <a:ext cx="1446825" cy="215367"/>
          </a:xfrm>
          <a:prstGeom prst="rect">
            <a:avLst/>
          </a:prstGeom>
        </p:spPr>
      </p:pic>
      <p:pic>
        <p:nvPicPr>
          <p:cNvPr id="10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221" y="4190161"/>
            <a:ext cx="1192626" cy="17889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502" y="4190161"/>
            <a:ext cx="1648460" cy="1750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606370" y="6004253"/>
            <a:ext cx="146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Malgun Gothic" panose="020B0503020000020004" pitchFamily="34" charset="-127"/>
              </a:rPr>
              <a:t>UKRI’s ZEPTO </a:t>
            </a:r>
            <a:r>
              <a:rPr lang="en-GB" sz="1200" dirty="0" err="1" smtClean="0">
                <a:latin typeface="Malgun Gothic" panose="020B0503020000020004" pitchFamily="34" charset="-127"/>
              </a:rPr>
              <a:t>tunable</a:t>
            </a:r>
            <a:r>
              <a:rPr lang="en-GB" sz="1200" dirty="0" smtClean="0">
                <a:latin typeface="Malgun Gothic" panose="020B0503020000020004" pitchFamily="34" charset="-127"/>
              </a:rPr>
              <a:t> PM quadrupole</a:t>
            </a:r>
            <a:endParaRPr lang="en-GB" sz="1200" dirty="0">
              <a:latin typeface="Malgun Gothic" panose="020B0503020000020004" pitchFamily="34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294326" y="6004253"/>
            <a:ext cx="146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Malgun Gothic" panose="020B0503020000020004" pitchFamily="34" charset="-127"/>
              </a:rPr>
              <a:t>Diamond combined function DQ magnet</a:t>
            </a:r>
            <a:endParaRPr lang="en-GB" sz="1200" dirty="0">
              <a:latin typeface="Malgun Gothic" panose="020B0503020000020004" pitchFamily="34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93932" y="55176"/>
            <a:ext cx="2600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Shepherd</a:t>
            </a:r>
            <a:r>
              <a:rPr lang="en-GB" sz="14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, IPAC2020 </a:t>
            </a:r>
            <a:r>
              <a:rPr lang="en-GB" sz="1400" dirty="0" smtClean="0">
                <a:latin typeface="Malgun Gothic Semilight" panose="020B0502040204020203" pitchFamily="34" charset="-128"/>
                <a:ea typeface="Malgun Gothic Semilight" panose="020B0502040204020203" pitchFamily="34" charset="-128"/>
                <a:cs typeface="Malgun Gothic Semilight" panose="020B0502040204020203" pitchFamily="34" charset="-128"/>
                <a:hlinkClick r:id="rId7"/>
              </a:rPr>
              <a:t>MOVIR05</a:t>
            </a:r>
            <a:endParaRPr lang="en-GB" sz="1400" dirty="0">
              <a:latin typeface="Malgun Gothic Semilight" panose="020B0502040204020203" pitchFamily="34" charset="-128"/>
              <a:ea typeface="Malgun Gothic Semilight" panose="020B0502040204020203" pitchFamily="34" charset="-128"/>
              <a:cs typeface="Malgun Gothic Semilight" panose="020B0502040204020203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065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7867395" y="0"/>
            <a:ext cx="4328287" cy="6858000"/>
            <a:chOff x="7867395" y="0"/>
            <a:chExt cx="4328287" cy="6858000"/>
          </a:xfrm>
        </p:grpSpPr>
        <p:sp>
          <p:nvSpPr>
            <p:cNvPr id="29" name="Rectangle 28"/>
            <p:cNvSpPr/>
            <p:nvPr/>
          </p:nvSpPr>
          <p:spPr>
            <a:xfrm>
              <a:off x="7867395" y="0"/>
              <a:ext cx="4328287" cy="523220"/>
            </a:xfrm>
            <a:prstGeom prst="rect">
              <a:avLst/>
            </a:prstGeom>
            <a:gradFill flip="none" rotWithShape="1">
              <a:gsLst>
                <a:gs pos="50000">
                  <a:srgbClr val="C8C8C8"/>
                </a:gs>
                <a:gs pos="0">
                  <a:srgbClr val="C8C8CB"/>
                </a:gs>
                <a:gs pos="100000">
                  <a:srgbClr val="BABABA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7395" y="523220"/>
              <a:ext cx="4321761" cy="633478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00" y="69363"/>
            <a:ext cx="10515600" cy="1325563"/>
          </a:xfrm>
        </p:spPr>
        <p:txBody>
          <a:bodyPr/>
          <a:lstStyle/>
          <a:p>
            <a:r>
              <a:rPr lang="en-GB" dirty="0" smtClean="0"/>
              <a:t>ZEPTO Q1: High Strength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23005" y="1078148"/>
            <a:ext cx="7514968" cy="2650165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ZEPTO “Zero-Power Tunable Optics”</a:t>
            </a:r>
            <a:endParaRPr lang="en-GB" sz="2400" dirty="0" smtClean="0"/>
          </a:p>
          <a:p>
            <a:r>
              <a:rPr lang="en-GB" sz="2400" dirty="0" smtClean="0"/>
              <a:t>High </a:t>
            </a:r>
            <a:r>
              <a:rPr lang="en-GB" sz="2400" dirty="0" smtClean="0"/>
              <a:t>gradient: </a:t>
            </a:r>
            <a:r>
              <a:rPr lang="en-GB" sz="2400" b="1" dirty="0" smtClean="0"/>
              <a:t>60 T/m</a:t>
            </a:r>
          </a:p>
          <a:p>
            <a:pPr lvl="1"/>
            <a:r>
              <a:rPr lang="en-GB" sz="2000" dirty="0" smtClean="0"/>
              <a:t>Can reduce to </a:t>
            </a:r>
            <a:r>
              <a:rPr lang="en-GB" sz="2000" b="1" dirty="0" smtClean="0"/>
              <a:t>15 T/m </a:t>
            </a:r>
            <a:r>
              <a:rPr lang="en-GB" sz="2000" dirty="0" smtClean="0"/>
              <a:t>by moving PMs up to 64 mm</a:t>
            </a:r>
          </a:p>
          <a:p>
            <a:pPr lvl="1"/>
            <a:r>
              <a:rPr lang="en-GB" sz="2000" dirty="0" smtClean="0"/>
              <a:t>Tuning using variable gap in magnetic circuit</a:t>
            </a:r>
          </a:p>
          <a:p>
            <a:r>
              <a:rPr lang="en-GB" sz="2400" dirty="0" smtClean="0"/>
              <a:t>Magnetic force: </a:t>
            </a:r>
            <a:r>
              <a:rPr lang="en-GB" sz="2400" b="1" dirty="0" smtClean="0"/>
              <a:t>16.4 </a:t>
            </a:r>
            <a:r>
              <a:rPr lang="en-GB" sz="2400" b="1" dirty="0" err="1" smtClean="0"/>
              <a:t>kN</a:t>
            </a:r>
            <a:r>
              <a:rPr lang="en-GB" sz="2400" b="1" dirty="0" smtClean="0"/>
              <a:t> </a:t>
            </a:r>
            <a:r>
              <a:rPr lang="en-GB" sz="2400" dirty="0" smtClean="0"/>
              <a:t>per side</a:t>
            </a:r>
          </a:p>
          <a:p>
            <a:pPr lvl="1"/>
            <a:r>
              <a:rPr lang="en-GB" sz="2000" dirty="0" smtClean="0"/>
              <a:t>Pulling PMs parallel to magnetic axis </a:t>
            </a:r>
            <a:r>
              <a:rPr lang="en-GB" sz="2000" dirty="0" smtClean="0">
                <a:sym typeface="Wingdings" panose="05000000000000000000" pitchFamily="2" charset="2"/>
              </a:rPr>
              <a:t> large forces</a:t>
            </a:r>
            <a:endParaRPr lang="en-GB" sz="2000" dirty="0" smtClean="0"/>
          </a:p>
          <a:p>
            <a:r>
              <a:rPr lang="en-GB" sz="2400" dirty="0" smtClean="0"/>
              <a:t>Some unwanted magnetic centre movement </a:t>
            </a:r>
            <a:br>
              <a:rPr lang="en-GB" sz="2400" dirty="0" smtClean="0"/>
            </a:br>
            <a:r>
              <a:rPr lang="en-GB" sz="2400" dirty="0" smtClean="0"/>
              <a:t>(100 µm) due to ferromagnetic rails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8483" y="0"/>
            <a:ext cx="56871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Shepherd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 al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IEEE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Trans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Appl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 SC,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vol. 22, no. 3,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4"/>
              </a:rPr>
              <a:t>p4004204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(2012)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Shepherd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et al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IPAC2013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  <a:hlinkClick r:id="rId5"/>
              </a:rPr>
              <a:t>THPME043</a:t>
            </a:r>
            <a:endParaRPr kumimoji="0" lang="en-GB" sz="14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227554" y="3906982"/>
            <a:ext cx="3111345" cy="2389392"/>
            <a:chOff x="227554" y="3906982"/>
            <a:chExt cx="3111345" cy="2389392"/>
          </a:xfrm>
        </p:grpSpPr>
        <p:grpSp>
          <p:nvGrpSpPr>
            <p:cNvPr id="8" name="Group 7"/>
            <p:cNvGrpSpPr/>
            <p:nvPr/>
          </p:nvGrpSpPr>
          <p:grpSpPr>
            <a:xfrm>
              <a:off x="227554" y="3906982"/>
              <a:ext cx="1580559" cy="2365367"/>
              <a:chOff x="1853087" y="3952875"/>
              <a:chExt cx="1852138" cy="2771795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853087" y="4181709"/>
                <a:ext cx="1852138" cy="2542961"/>
                <a:chOff x="1853087" y="3600664"/>
                <a:chExt cx="1852138" cy="2542961"/>
              </a:xfrm>
            </p:grpSpPr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1853087" y="3600664"/>
                  <a:ext cx="1852138" cy="2542961"/>
                </a:xfrm>
                <a:prstGeom prst="rect">
                  <a:avLst/>
                </a:prstGeom>
              </p:spPr>
            </p:pic>
            <p:sp>
              <p:nvSpPr>
                <p:cNvPr id="12" name="Right Arrow 11"/>
                <p:cNvSpPr/>
                <p:nvPr/>
              </p:nvSpPr>
              <p:spPr bwMode="auto">
                <a:xfrm rot="18774977">
                  <a:off x="2236994" y="395564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13" name="Right Arrow 12"/>
                <p:cNvSpPr/>
                <p:nvPr/>
              </p:nvSpPr>
              <p:spPr bwMode="auto">
                <a:xfrm rot="2825023" flipV="1">
                  <a:off x="3122819" y="39651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14" name="Right Arrow 13"/>
                <p:cNvSpPr/>
                <p:nvPr/>
              </p:nvSpPr>
              <p:spPr bwMode="auto">
                <a:xfrm rot="2825023" flipH="1">
                  <a:off x="2256044" y="557489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15" name="Right Arrow 14"/>
                <p:cNvSpPr/>
                <p:nvPr/>
              </p:nvSpPr>
              <p:spPr bwMode="auto">
                <a:xfrm rot="18774977" flipH="1" flipV="1">
                  <a:off x="3132344" y="557489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1878759" y="3952875"/>
                <a:ext cx="1800795" cy="4327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Max gradient</a:t>
                </a: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848993" y="3906982"/>
              <a:ext cx="1489906" cy="2389392"/>
              <a:chOff x="4882743" y="2663343"/>
              <a:chExt cx="2496793" cy="400415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180629" y="3067050"/>
                <a:ext cx="1990725" cy="3600450"/>
                <a:chOff x="5114925" y="3067050"/>
                <a:chExt cx="1990725" cy="3600450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5114925" y="3067050"/>
                  <a:ext cx="1990725" cy="3600450"/>
                </a:xfrm>
                <a:prstGeom prst="rect">
                  <a:avLst/>
                </a:prstGeom>
              </p:spPr>
            </p:pic>
            <p:sp>
              <p:nvSpPr>
                <p:cNvPr id="20" name="Right Arrow 19"/>
                <p:cNvSpPr/>
                <p:nvPr/>
              </p:nvSpPr>
              <p:spPr bwMode="auto">
                <a:xfrm rot="18774977">
                  <a:off x="5561219" y="3346049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21" name="Right Arrow 20"/>
                <p:cNvSpPr/>
                <p:nvPr/>
              </p:nvSpPr>
              <p:spPr bwMode="auto">
                <a:xfrm rot="2825023" flipV="1">
                  <a:off x="6447044" y="33555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22" name="Right Arrow 21"/>
                <p:cNvSpPr/>
                <p:nvPr/>
              </p:nvSpPr>
              <p:spPr bwMode="auto">
                <a:xfrm rot="2825023" flipH="1">
                  <a:off x="5589794" y="61368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  <p:sp>
              <p:nvSpPr>
                <p:cNvPr id="23" name="Right Arrow 22"/>
                <p:cNvSpPr/>
                <p:nvPr/>
              </p:nvSpPr>
              <p:spPr bwMode="auto">
                <a:xfrm rot="18774977" flipH="1" flipV="1">
                  <a:off x="6466094" y="6136874"/>
                  <a:ext cx="225238" cy="201061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Lucida Grande" pitchFamily="84" charset="0"/>
                    <a:ea typeface="ヒラギノ角ゴ Pro W3" pitchFamily="84" charset="-128"/>
                    <a:cs typeface="+mn-cs"/>
                  </a:endParaRPr>
                </a:p>
              </p:txBody>
            </p:sp>
          </p:grpSp>
          <p:sp>
            <p:nvSpPr>
              <p:cNvPr id="18" name="TextBox 17"/>
              <p:cNvSpPr txBox="1"/>
              <p:nvPr/>
            </p:nvSpPr>
            <p:spPr>
              <a:xfrm>
                <a:off x="4882743" y="2663343"/>
                <a:ext cx="2496793" cy="515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+mn-cs"/>
                  </a:rPr>
                  <a:t>Min gradient</a:t>
                </a:r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278941" y="4824058"/>
              <a:ext cx="1901019" cy="64633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Fixed poles = </a:t>
              </a:r>
              <a:b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</a:b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fixed field quality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327767" y="3487229"/>
            <a:ext cx="4967679" cy="173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NdFeB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blocks,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each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18 x 100 x 230 mm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Gradient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15-60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T/m 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Pole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gap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27.2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Field quality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±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0.1%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over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23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mm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Length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230 mm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6DFD7E-21FB-43A9-A431-63913B08A93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597237" y="4362186"/>
            <a:ext cx="3500464" cy="2080707"/>
            <a:chOff x="5597237" y="4060870"/>
            <a:chExt cx="3986861" cy="2382023"/>
          </a:xfrm>
        </p:grpSpPr>
        <p:sp>
          <p:nvSpPr>
            <p:cNvPr id="7" name="Rectangle 6"/>
            <p:cNvSpPr/>
            <p:nvPr/>
          </p:nvSpPr>
          <p:spPr>
            <a:xfrm>
              <a:off x="5597237" y="4060870"/>
              <a:ext cx="3986861" cy="2235504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27" name="Chart 26"/>
            <p:cNvGraphicFramePr/>
            <p:nvPr>
              <p:extLst/>
            </p:nvPr>
          </p:nvGraphicFramePr>
          <p:xfrm>
            <a:off x="5643796" y="4084789"/>
            <a:ext cx="3940302" cy="2358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04397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8" t="1234" r="2223"/>
          <a:stretch>
            <a:fillRect/>
          </a:stretch>
        </p:blipFill>
        <p:spPr bwMode="auto">
          <a:xfrm>
            <a:off x="5556186" y="2927825"/>
            <a:ext cx="2650370" cy="353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770" y="1268683"/>
            <a:ext cx="2578236" cy="14462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900" y="0"/>
            <a:ext cx="4610100" cy="1680766"/>
          </a:xfrm>
          <a:prstGeom prst="snip2DiagRect">
            <a:avLst>
              <a:gd name="adj1" fmla="val 0"/>
              <a:gd name="adj2" fmla="val 30812"/>
            </a:avLst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ZEPTO Diamond Quadrupole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97354"/>
            <a:ext cx="5846322" cy="540824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 smtClean="0"/>
              <a:t>Aim: demonstrate operation of a ZEPTO quadrupole on a working accelerator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Install a </a:t>
            </a:r>
            <a:r>
              <a:rPr lang="en-GB" dirty="0" err="1" smtClean="0"/>
              <a:t>tunable</a:t>
            </a:r>
            <a:r>
              <a:rPr lang="en-GB" dirty="0" smtClean="0"/>
              <a:t> PM quad as a drop-in replacement for an EM quadrupole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To be installed at Diamond Light Source, on the BTS transfer line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Enabled by STFC’s Proof of Concept Fund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Step towards commercialisation of ZEPTO technology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Design complete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Assembly and testing at Daresbury </a:t>
            </a:r>
            <a:br>
              <a:rPr lang="en-GB" dirty="0" smtClean="0"/>
            </a:br>
            <a:r>
              <a:rPr lang="en-GB" dirty="0" smtClean="0"/>
              <a:t>in early 2021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Installation at Diamond </a:t>
            </a:r>
            <a:br>
              <a:rPr lang="en-GB" dirty="0" smtClean="0"/>
            </a:br>
            <a:r>
              <a:rPr lang="en-GB" dirty="0" smtClean="0"/>
              <a:t>in </a:t>
            </a:r>
            <a:r>
              <a:rPr lang="en-GB" dirty="0" smtClean="0"/>
              <a:t>May-June 2021 </a:t>
            </a:r>
            <a:r>
              <a:rPr lang="en-GB" dirty="0" smtClean="0"/>
              <a:t>shutdown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0300" y="1011046"/>
            <a:ext cx="2133600" cy="626302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7698155" y="1981074"/>
            <a:ext cx="4356364" cy="448225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Similar design to ZEPTO-Q2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Outer shell for large tuning range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SmCo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blocks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improved temperature stability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radiation resistance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Max gradient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19 T/m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Min gradient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0.5 T/m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Movement range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90 mm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Aperture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diameter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32 mm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Splittable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to allow installation around vacuum chamber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Two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independent motors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for magnetic centre correction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6DFD7E-21FB-43A9-A431-63913B08A93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19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“Diamond-II”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3763615"/>
          </a:xfrm>
        </p:spPr>
        <p:txBody>
          <a:bodyPr/>
          <a:lstStyle/>
          <a:p>
            <a:r>
              <a:rPr lang="en-GB" dirty="0" smtClean="0"/>
              <a:t>DQ magnet</a:t>
            </a:r>
          </a:p>
          <a:p>
            <a:r>
              <a:rPr lang="en-GB" dirty="0" smtClean="0"/>
              <a:t>Permanent magnet version</a:t>
            </a:r>
          </a:p>
          <a:p>
            <a:r>
              <a:rPr lang="en-GB" dirty="0" err="1" smtClean="0"/>
              <a:t>Tunable</a:t>
            </a:r>
            <a:r>
              <a:rPr lang="en-GB" dirty="0" smtClean="0"/>
              <a:t> over a small range</a:t>
            </a:r>
            <a:r>
              <a:rPr lang="en-GB" dirty="0"/>
              <a:t> </a:t>
            </a:r>
            <a:r>
              <a:rPr lang="en-GB" dirty="0" smtClean="0"/>
              <a:t>– maybe use coils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8368" y="290122"/>
            <a:ext cx="2088532" cy="27706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354" y="3140968"/>
            <a:ext cx="10501270" cy="254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8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“PETRA-IV”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GB" dirty="0" smtClean="0"/>
              <a:t>PETRA IV in TDR phase</a:t>
            </a:r>
          </a:p>
          <a:p>
            <a:r>
              <a:rPr lang="en-GB" dirty="0" smtClean="0"/>
              <a:t>What to do with quadrupoles, DQs, </a:t>
            </a:r>
            <a:r>
              <a:rPr lang="en-GB" dirty="0" err="1" smtClean="0"/>
              <a:t>sextupoles</a:t>
            </a:r>
            <a:r>
              <a:rPr lang="en-GB" dirty="0" smtClean="0"/>
              <a:t>: EM or PM?</a:t>
            </a:r>
          </a:p>
          <a:p>
            <a:pPr lvl="1"/>
            <a:r>
              <a:rPr lang="en-GB" dirty="0" smtClean="0"/>
              <a:t>Quads: 90 T/m, 12.5mm radius</a:t>
            </a:r>
          </a:p>
          <a:p>
            <a:pPr lvl="1"/>
            <a:r>
              <a:rPr lang="en-GB" dirty="0" err="1" smtClean="0"/>
              <a:t>Sextupoles</a:t>
            </a:r>
            <a:r>
              <a:rPr lang="en-GB" dirty="0" smtClean="0"/>
              <a:t>: 4000 T/m², 200mm length</a:t>
            </a:r>
          </a:p>
          <a:p>
            <a:pPr lvl="1"/>
            <a:r>
              <a:rPr lang="en-GB" dirty="0" smtClean="0"/>
              <a:t>DQs: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Need to look at adjustment requirements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939726"/>
              </p:ext>
            </p:extLst>
          </p:nvPr>
        </p:nvGraphicFramePr>
        <p:xfrm>
          <a:off x="2412290" y="3698959"/>
          <a:ext cx="9228325" cy="10515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7315">
                  <a:extLst>
                    <a:ext uri="{9D8B030D-6E8A-4147-A177-3AD203B41FA5}">
                      <a16:colId xmlns:a16="http://schemas.microsoft.com/office/drawing/2014/main" val="330258985"/>
                    </a:ext>
                  </a:extLst>
                </a:gridCol>
                <a:gridCol w="771848">
                  <a:extLst>
                    <a:ext uri="{9D8B030D-6E8A-4147-A177-3AD203B41FA5}">
                      <a16:colId xmlns:a16="http://schemas.microsoft.com/office/drawing/2014/main" val="2402292627"/>
                    </a:ext>
                  </a:extLst>
                </a:gridCol>
                <a:gridCol w="907639">
                  <a:extLst>
                    <a:ext uri="{9D8B030D-6E8A-4147-A177-3AD203B41FA5}">
                      <a16:colId xmlns:a16="http://schemas.microsoft.com/office/drawing/2014/main" val="2883103656"/>
                    </a:ext>
                  </a:extLst>
                </a:gridCol>
                <a:gridCol w="972832">
                  <a:extLst>
                    <a:ext uri="{9D8B030D-6E8A-4147-A177-3AD203B41FA5}">
                      <a16:colId xmlns:a16="http://schemas.microsoft.com/office/drawing/2014/main" val="87237732"/>
                    </a:ext>
                  </a:extLst>
                </a:gridCol>
                <a:gridCol w="2456324">
                  <a:extLst>
                    <a:ext uri="{9D8B030D-6E8A-4147-A177-3AD203B41FA5}">
                      <a16:colId xmlns:a16="http://schemas.microsoft.com/office/drawing/2014/main" val="1180771666"/>
                    </a:ext>
                  </a:extLst>
                </a:gridCol>
                <a:gridCol w="3312367">
                  <a:extLst>
                    <a:ext uri="{9D8B030D-6E8A-4147-A177-3AD203B41FA5}">
                      <a16:colId xmlns:a16="http://schemas.microsoft.com/office/drawing/2014/main" val="9310038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Name</a:t>
                      </a:r>
                      <a:endParaRPr lang="en-GB" b="1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 err="1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L</a:t>
                      </a:r>
                      <a:r>
                        <a:rPr lang="en-GB" baseline="-25000" dirty="0" err="1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eff</a:t>
                      </a:r>
                      <a:endParaRPr lang="en-GB" b="1" baseline="-25000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 err="1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L</a:t>
                      </a:r>
                      <a:r>
                        <a:rPr lang="en-GB" baseline="-25000" dirty="0" err="1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tot</a:t>
                      </a:r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 [m]</a:t>
                      </a:r>
                      <a:endParaRPr lang="en-GB" b="1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Ø [mm]</a:t>
                      </a:r>
                      <a:endParaRPr lang="en-GB" b="1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Gradient max</a:t>
                      </a:r>
                      <a:endParaRPr lang="en-GB" b="1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l-GR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Δ</a:t>
                      </a:r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B/B (at </a:t>
                      </a:r>
                      <a:r>
                        <a:rPr lang="en-GB" dirty="0" smtClean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radius </a:t>
                      </a:r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7.9 mm)</a:t>
                      </a:r>
                      <a:endParaRPr lang="en-GB" b="1" dirty="0">
                        <a:solidFill>
                          <a:srgbClr val="DEDEDE"/>
                        </a:solidFill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457157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DQ1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1.02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1.108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&gt;25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0.28 T and 38.4 T/m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5·10</a:t>
                      </a:r>
                      <a:r>
                        <a:rPr lang="en-GB" baseline="30000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-4</a:t>
                      </a:r>
                      <a:endParaRPr lang="en-GB" dirty="0"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3754243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DQ2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0.795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0.895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&gt;25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0.19 T and 27.0 T/m</a:t>
                      </a:r>
                    </a:p>
                  </a:txBody>
                  <a:tcPr marL="76200" marR="76200" marT="38100" marB="38100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5·10</a:t>
                      </a:r>
                      <a:r>
                        <a:rPr lang="en-GB" baseline="30000" dirty="0">
                          <a:effectLst/>
                          <a:latin typeface="Malgun Gothic Semilight" panose="020B0502040204020203" pitchFamily="34" charset="-128"/>
                          <a:ea typeface="Malgun Gothic Semilight" panose="020B0502040204020203" pitchFamily="34" charset="-128"/>
                          <a:cs typeface="Malgun Gothic Semilight" panose="020B0502040204020203" pitchFamily="34" charset="-128"/>
                        </a:rPr>
                        <a:t>-4</a:t>
                      </a:r>
                      <a:endParaRPr lang="en-GB" dirty="0">
                        <a:effectLst/>
                        <a:latin typeface="Malgun Gothic Semilight" panose="020B0502040204020203" pitchFamily="34" charset="-128"/>
                        <a:ea typeface="Malgun Gothic Semilight" panose="020B0502040204020203" pitchFamily="34" charset="-128"/>
                        <a:cs typeface="Malgun Gothic Semilight" panose="020B0502040204020203" pitchFamily="34" charset="-128"/>
                      </a:endParaRPr>
                    </a:p>
                  </a:txBody>
                  <a:tcPr marL="76200" marR="76200" marT="38100" marB="38100"/>
                </a:tc>
                <a:extLst>
                  <a:ext uri="{0D108BD9-81ED-4DB2-BD59-A6C34878D82A}">
                    <a16:rowId xmlns:a16="http://schemas.microsoft.com/office/drawing/2014/main" val="29199021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3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plan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889" y="1556792"/>
            <a:ext cx="10916222" cy="376361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MaRS staff to develop magnet design for Diamond-II PM-based prototype</a:t>
            </a:r>
          </a:p>
          <a:p>
            <a:r>
              <a:rPr lang="en-GB" sz="2400" dirty="0" smtClean="0"/>
              <a:t>DLS staff to validate compatibility of design with Diamond systems</a:t>
            </a:r>
          </a:p>
          <a:p>
            <a:r>
              <a:rPr lang="en-GB" sz="2400" dirty="0" err="1" smtClean="0"/>
              <a:t>Kyma</a:t>
            </a:r>
            <a:r>
              <a:rPr lang="en-GB" sz="2400" dirty="0" smtClean="0"/>
              <a:t> to develop mechanical design, assemble and test magnet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3212976"/>
            <a:ext cx="962007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5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1237</TotalTime>
  <Words>522</Words>
  <Application>Microsoft Office PowerPoint</Application>
  <PresentationFormat>Widescreen</PresentationFormat>
  <Paragraphs>95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Malgun Gothic</vt:lpstr>
      <vt:lpstr>Malgun Gothic Semilight</vt:lpstr>
      <vt:lpstr>Arial</vt:lpstr>
      <vt:lpstr>Calibri</vt:lpstr>
      <vt:lpstr>Calibri Light</vt:lpstr>
      <vt:lpstr>Lucida Grande</vt:lpstr>
      <vt:lpstr>Montserrat SemiBold</vt:lpstr>
      <vt:lpstr>Tahoma</vt:lpstr>
      <vt:lpstr>Wingdings</vt:lpstr>
      <vt:lpstr>ヒラギノ角ゴ Pro W3</vt:lpstr>
      <vt:lpstr>I.FAST Custom Slides</vt:lpstr>
      <vt:lpstr>Generic</vt:lpstr>
      <vt:lpstr>Office Theme</vt:lpstr>
      <vt:lpstr>PowerPoint Presentation</vt:lpstr>
      <vt:lpstr>Task description</vt:lpstr>
      <vt:lpstr>ZEPTO Q1: High Strength</vt:lpstr>
      <vt:lpstr>ZEPTO Diamond Quadrupole</vt:lpstr>
      <vt:lpstr>“Diamond-II” prototype</vt:lpstr>
      <vt:lpstr>“PETRA-IV” prototype</vt:lpstr>
      <vt:lpstr>Outline plan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Shepherd, Ben (STFC,DL,AST)</cp:lastModifiedBy>
  <cp:revision>385</cp:revision>
  <dcterms:created xsi:type="dcterms:W3CDTF">2017-04-26T09:15:49Z</dcterms:created>
  <dcterms:modified xsi:type="dcterms:W3CDTF">2021-05-04T15:11:29Z</dcterms:modified>
</cp:coreProperties>
</file>