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 bookmarkIdSeed="3">
  <p:sldMasterIdLst>
    <p:sldMasterId id="2147483692" r:id="rId1"/>
    <p:sldMasterId id="2147483678" r:id="rId2"/>
    <p:sldMasterId id="2147483712" r:id="rId3"/>
  </p:sldMasterIdLst>
  <p:notesMasterIdLst>
    <p:notesMasterId r:id="rId12"/>
  </p:notesMasterIdLst>
  <p:handoutMasterIdLst>
    <p:handoutMasterId r:id="rId13"/>
  </p:handoutMasterIdLst>
  <p:sldIdLst>
    <p:sldId id="258" r:id="rId4"/>
    <p:sldId id="289" r:id="rId5"/>
    <p:sldId id="287" r:id="rId6"/>
    <p:sldId id="272" r:id="rId7"/>
    <p:sldId id="264" r:id="rId8"/>
    <p:sldId id="286" r:id="rId9"/>
    <p:sldId id="288" r:id="rId10"/>
    <p:sldId id="268" r:id="rId11"/>
  </p:sldIdLst>
  <p:sldSz cx="12192000" cy="6858000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67" userDrawn="1">
          <p15:clr>
            <a:srgbClr val="A4A3A4"/>
          </p15:clr>
        </p15:guide>
        <p15:guide id="2" pos="7015" userDrawn="1">
          <p15:clr>
            <a:srgbClr val="A4A3A4"/>
          </p15:clr>
        </p15:guide>
        <p15:guide id="3" pos="665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5DE0"/>
    <a:srgbClr val="FBEA1C"/>
    <a:srgbClr val="F207CA"/>
    <a:srgbClr val="2EAC68"/>
    <a:srgbClr val="E6E6E6"/>
    <a:srgbClr val="0FE6F8"/>
    <a:srgbClr val="253366"/>
    <a:srgbClr val="FEFCDE"/>
    <a:srgbClr val="B30505"/>
    <a:srgbClr val="26211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9404" autoAdjust="0"/>
    <p:restoredTop sz="91815" autoAdjust="0"/>
  </p:normalViewPr>
  <p:slideViewPr>
    <p:cSldViewPr snapToObjects="1" showGuides="1">
      <p:cViewPr varScale="1">
        <p:scale>
          <a:sx n="119" d="100"/>
          <a:sy n="119" d="100"/>
        </p:scale>
        <p:origin x="538" y="91"/>
      </p:cViewPr>
      <p:guideLst>
        <p:guide orient="horz" pos="3067"/>
        <p:guide pos="7015"/>
        <p:guide pos="66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 snapToObjects="1" showGuides="1">
      <p:cViewPr varScale="1">
        <p:scale>
          <a:sx n="64" d="100"/>
          <a:sy n="64" d="100"/>
        </p:scale>
        <p:origin x="3115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handoutMaster" Target="handoutMasters/handoutMaster1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viewProps" Target="viewProps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28C6C0-723B-1144-B0BB-13233DB680E2}" type="datetimeFigureOut">
              <a:rPr lang="fr-FR" smtClean="0"/>
              <a:pPr/>
              <a:t>03/05/2021</a:t>
            </a:fld>
            <a:endParaRPr lang="en-GB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A649DF4-BFDC-CE44-88D7-285A08214489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3625803-7089-5846-80C7-3D9AC85D7E45}" type="datetimeFigureOut">
              <a:rPr lang="fr-FR" smtClean="0"/>
              <a:pPr/>
              <a:t>03/05/2021</a:t>
            </a:fld>
            <a:endParaRPr lang="en-GB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GB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90F73C1-2BD6-684E-AA1B-49165E0DF4BD}" type="slidenum">
              <a:rPr lang="en-GB" smtClean="0"/>
              <a:pPr/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3.pn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3.xml"/><Relationship Id="rId4" Type="http://schemas.openxmlformats.org/officeDocument/2006/relationships/image" Target="../media/image3.png"/></Relationships>
</file>

<file path=ppt/slideLayouts/_rels/slideLayout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3.xml"/><Relationship Id="rId5" Type="http://schemas.openxmlformats.org/officeDocument/2006/relationships/image" Target="../media/image3.png"/><Relationship Id="rId4" Type="http://schemas.openxmlformats.org/officeDocument/2006/relationships/image" Target="../media/image6.emf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 smtClean="0"/>
              <a:t>Test Presentation</a:t>
            </a:r>
          </a:p>
          <a:p>
            <a:pPr lvl="0"/>
            <a:r>
              <a:rPr lang="en-US" dirty="0" smtClean="0"/>
              <a:t>Click to add title</a:t>
            </a:r>
            <a:endParaRPr lang="fr-FR" dirty="0" smtClean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Venue / Date / Event / </a:t>
            </a:r>
            <a:r>
              <a:rPr lang="fr-FR" dirty="0" err="1" smtClean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7006305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533843-BDEC-4997-858C-BE0DED74934A}" type="datetime1">
              <a:rPr lang="en-US" smtClean="0"/>
              <a:t>5/4/2021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3746700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49BE9-7253-4F41-A561-5DE086B467BC}" type="datetime1">
              <a:rPr lang="en-US" smtClean="0"/>
              <a:t>5/4/2021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580429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1" y="1709739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1" y="4589464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136A46-A194-4271-B65F-3F6C80B708CC}" type="datetime1">
              <a:rPr lang="en-US" smtClean="0"/>
              <a:t>5/4/2021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466147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825625"/>
            <a:ext cx="51562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F5ACD8-CF9B-4452-BD3F-275F798D3DF2}" type="datetime1">
              <a:rPr lang="en-US" smtClean="0"/>
              <a:t>5/4/2021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9937722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7" y="365126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40318" y="1681163"/>
            <a:ext cx="5158316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40318" y="2505075"/>
            <a:ext cx="5158316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71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71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07E3CD-09E4-4735-BF84-4DEDFFB15136}" type="datetime1">
              <a:rPr lang="en-US" smtClean="0"/>
              <a:t>5/4/2021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35988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A2432-4061-440F-AECC-A22B60029350}" type="datetime1">
              <a:rPr lang="en-US" smtClean="0"/>
              <a:t>5/4/2021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6819022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3D306B-5AED-49D3-9ABE-C1AC04B69382}" type="datetime1">
              <a:rPr lang="en-US" smtClean="0"/>
              <a:t>5/4/2021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85558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8F88F9-29A3-4027-AE02-6CFAF67CB561}" type="datetime1">
              <a:rPr lang="en-US" smtClean="0"/>
              <a:t>5/4/2021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3218099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40318" y="457200"/>
            <a:ext cx="393276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717" y="987426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40318" y="2057400"/>
            <a:ext cx="393276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9DB488C-9E04-43A0-9121-DB5D0EF5993E}" type="datetime1">
              <a:rPr lang="en-US" smtClean="0"/>
              <a:t>5/4/2021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605134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D3F54A-9601-405D-90A1-E901B53D2CA5}" type="datetime1">
              <a:rPr lang="en-US" smtClean="0"/>
              <a:t>5/4/2021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49844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426453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1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1" y="365125"/>
            <a:ext cx="76835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3556FB-83B9-46BF-BCD9-DDB2D1B1687A}" type="datetime1">
              <a:rPr lang="en-US" smtClean="0"/>
              <a:t>5/4/2021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4056736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62AC0D-5515-4F37-AD18-ADC07D08CAD2}" type="datetime1">
              <a:rPr lang="en-US" smtClean="0"/>
              <a:t>5/4/2021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7398340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900F23-106E-48B7-86EA-1A49D7FC65DC}" type="datetime1">
              <a:rPr lang="en-US" smtClean="0"/>
              <a:t>5/4/2021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7122776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6B540-0C1A-49CA-8B8C-FA53BDC6DC55}" type="datetime1">
              <a:rPr lang="en-US" smtClean="0"/>
              <a:t>5/4/2021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235600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491B56-631C-4D37-AA6F-BBB69265F9D5}" type="datetime1">
              <a:rPr lang="en-US" smtClean="0"/>
              <a:t>5/4/2021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8254744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160F657-5845-49A6-9436-28427CE02D3B}" type="datetime1">
              <a:rPr lang="en-US" smtClean="0"/>
              <a:t>5/4/2021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913802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4A4DDD-94A5-45B0-9109-D51C6B89E9CC}" type="datetime1">
              <a:rPr lang="en-US" smtClean="0"/>
              <a:t>5/4/2021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074688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46B4D2-8D79-44DE-8760-84E97B1417F7}" type="datetime1">
              <a:rPr lang="en-US" smtClean="0"/>
              <a:t>5/4/2021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72589850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0D79B-9A79-4F12-B7B3-8721795D7F9F}" type="datetime1">
              <a:rPr lang="en-US" smtClean="0"/>
              <a:t>5/4/2021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9154048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9324588-2032-4640-9F16-0D120AB7F1D0}" type="datetime1">
              <a:rPr lang="en-US" smtClean="0"/>
              <a:t>5/4/2021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36757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+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I.FAST Kick-off Meeting | 4th May 2021</a:t>
            </a:r>
            <a:endParaRPr lang="en-US" dirty="0"/>
          </a:p>
        </p:txBody>
      </p:sp>
      <p:sp>
        <p:nvSpPr>
          <p:cNvPr id="11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56086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A035C24-0C7C-4E3A-9A1C-C3365989D07E}" type="datetime1">
              <a:rPr lang="en-US" smtClean="0"/>
              <a:t>5/4/2021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607174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F604BA0-D145-4A2F-9DCB-FA6C0F0FCA81}" type="datetime1">
              <a:rPr lang="en-US" smtClean="0"/>
              <a:t>5/4/2021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6756587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ver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0"/>
            <a:ext cx="12240000" cy="6879819"/>
          </a:xfrm>
          <a:prstGeom prst="rect">
            <a:avLst/>
          </a:prstGeom>
        </p:spPr>
      </p:pic>
      <p:sp>
        <p:nvSpPr>
          <p:cNvPr id="12" name="Espace réservé du texte 11"/>
          <p:cNvSpPr>
            <a:spLocks noGrp="1"/>
          </p:cNvSpPr>
          <p:nvPr>
            <p:ph type="body" sz="quarter" idx="13" hasCustomPrompt="1"/>
          </p:nvPr>
        </p:nvSpPr>
        <p:spPr>
          <a:xfrm>
            <a:off x="1066432" y="1997805"/>
            <a:ext cx="7402857" cy="1236236"/>
          </a:xfrm>
          <a:prstGeom prst="rect">
            <a:avLst/>
          </a:prstGeom>
        </p:spPr>
        <p:txBody>
          <a:bodyPr vert="horz" wrap="square" lIns="0" tIns="0" rIns="0" bIns="0" anchor="ctr">
            <a:spAutoFit/>
          </a:bodyPr>
          <a:lstStyle>
            <a:lvl1pPr algn="l">
              <a:buFontTx/>
              <a:buNone/>
              <a:defRPr sz="4000" b="1" baseline="0">
                <a:solidFill>
                  <a:schemeClr val="bg1"/>
                </a:solidFill>
                <a:latin typeface="Montserrat SemiBold" panose="00000700000000000000" pitchFamily="2" charset="0"/>
                <a:ea typeface="Tahoma" panose="020B0604030504040204" pitchFamily="34" charset="0"/>
                <a:cs typeface="Tahoma" panose="020B0604030504040204" pitchFamily="34" charset="0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en-US" dirty="0" smtClean="0"/>
              <a:t>Test Presentation</a:t>
            </a:r>
          </a:p>
          <a:p>
            <a:pPr lvl="0"/>
            <a:r>
              <a:rPr lang="en-US" dirty="0" smtClean="0"/>
              <a:t>Click to add title</a:t>
            </a:r>
            <a:endParaRPr lang="fr-FR" dirty="0" smtClean="0"/>
          </a:p>
        </p:txBody>
      </p:sp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066432" y="4275445"/>
            <a:ext cx="7402857" cy="378210"/>
          </a:xfrm>
          <a:prstGeom prst="rect">
            <a:avLst/>
          </a:prstGeom>
        </p:spPr>
        <p:txBody>
          <a:bodyPr vert="horz" lIns="0" tIns="0" rIns="0" bIns="0" anchor="ctr">
            <a:normAutofit/>
          </a:bodyPr>
          <a:lstStyle>
            <a:lvl1pPr algn="l">
              <a:buNone/>
              <a:defRPr sz="2000" baseline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 algn="r">
              <a:buNone/>
              <a:defRPr/>
            </a:lvl2pPr>
            <a:lvl3pPr algn="r">
              <a:buNone/>
              <a:defRPr/>
            </a:lvl3pPr>
            <a:lvl4pPr algn="r">
              <a:buNone/>
              <a:defRPr/>
            </a:lvl4pPr>
            <a:lvl5pPr algn="r">
              <a:buNone/>
              <a:defRPr/>
            </a:lvl5pPr>
          </a:lstStyle>
          <a:p>
            <a:pPr lvl="0"/>
            <a:r>
              <a:rPr lang="fr-FR" dirty="0" smtClean="0"/>
              <a:t>Speaker / Project / Organisation</a:t>
            </a:r>
          </a:p>
        </p:txBody>
      </p:sp>
      <p:sp>
        <p:nvSpPr>
          <p:cNvPr id="5" name="Espace réservé du texte 11"/>
          <p:cNvSpPr>
            <a:spLocks noGrp="1"/>
          </p:cNvSpPr>
          <p:nvPr>
            <p:ph type="body" sz="quarter" idx="15" hasCustomPrompt="1"/>
          </p:nvPr>
        </p:nvSpPr>
        <p:spPr>
          <a:xfrm>
            <a:off x="1066432" y="3547178"/>
            <a:ext cx="7402857" cy="533110"/>
          </a:xfrm>
          <a:prstGeom prst="rect">
            <a:avLst/>
          </a:prstGeom>
        </p:spPr>
        <p:txBody>
          <a:bodyPr vert="horz" lIns="0" tIns="0" rIns="0" bIns="0" anchor="ctr"/>
          <a:lstStyle>
            <a:lvl1pPr algn="l">
              <a:buFontTx/>
              <a:buNone/>
              <a:defRPr sz="3000" b="0">
                <a:solidFill>
                  <a:schemeClr val="accent5"/>
                </a:solidFill>
                <a:latin typeface="Montserrat" panose="00000500000000000000" pitchFamily="2" charset="0"/>
                <a:cs typeface="Arial"/>
              </a:defRPr>
            </a:lvl1pPr>
            <a:lvl2pPr>
              <a:buFontTx/>
              <a:buNone/>
              <a:defRPr>
                <a:solidFill>
                  <a:srgbClr val="1E386B"/>
                </a:solidFill>
              </a:defRPr>
            </a:lvl2pPr>
            <a:lvl3pPr>
              <a:buFontTx/>
              <a:buNone/>
              <a:defRPr>
                <a:solidFill>
                  <a:srgbClr val="1E386B"/>
                </a:solidFill>
              </a:defRPr>
            </a:lvl3pPr>
            <a:lvl4pPr>
              <a:buFontTx/>
              <a:buNone/>
              <a:defRPr>
                <a:solidFill>
                  <a:srgbClr val="1E386B"/>
                </a:solidFill>
              </a:defRPr>
            </a:lvl4pPr>
            <a:lvl5pPr>
              <a:buFontTx/>
              <a:buNone/>
              <a:defRPr>
                <a:solidFill>
                  <a:srgbClr val="1E386B"/>
                </a:solidFill>
              </a:defRPr>
            </a:lvl5pPr>
          </a:lstStyle>
          <a:p>
            <a:pPr lvl="0"/>
            <a:r>
              <a:rPr lang="fr-FR" dirty="0" smtClean="0"/>
              <a:t>Venue / Date / Event / </a:t>
            </a:r>
            <a:r>
              <a:rPr lang="fr-FR" dirty="0" err="1" smtClean="0"/>
              <a:t>Subtitle</a:t>
            </a:r>
            <a:endParaRPr lang="en-GB" dirty="0"/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53752" y="5419756"/>
            <a:ext cx="1562400" cy="89126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 userDrawn="1"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0134" y="558385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90214" y="612826"/>
            <a:ext cx="9346346" cy="32316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90316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End Cov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2" y="0"/>
            <a:ext cx="12240000" cy="6879819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0" y="0"/>
            <a:ext cx="12240000" cy="6879600"/>
          </a:xfrm>
          <a:prstGeom prst="rect">
            <a:avLst/>
          </a:prstGeom>
          <a:blipFill dpi="0" rotWithShape="1">
            <a:blip r:embed="rId3">
              <a:alphaModFix amt="20000"/>
            </a:blip>
            <a:srcRect/>
            <a:stretch>
              <a:fillRect t="-9305" b="-9305"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44787" y="556840"/>
            <a:ext cx="2131621" cy="1215976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4867" y="5816297"/>
            <a:ext cx="648072" cy="432048"/>
          </a:xfrm>
          <a:prstGeom prst="rect">
            <a:avLst/>
          </a:prstGeom>
        </p:spPr>
      </p:pic>
      <p:sp>
        <p:nvSpPr>
          <p:cNvPr id="10" name="Rectangle 9"/>
          <p:cNvSpPr/>
          <p:nvPr userDrawn="1"/>
        </p:nvSpPr>
        <p:spPr>
          <a:xfrm>
            <a:off x="1784947" y="5755322"/>
            <a:ext cx="5031133" cy="553998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l">
              <a:lnSpc>
                <a:spcPct val="150000"/>
              </a:lnSpc>
            </a:pPr>
            <a:r>
              <a:rPr lang="en-GB" sz="1000" b="0" i="0" kern="1200" dirty="0" smtClean="0">
                <a:solidFill>
                  <a:schemeClr val="bg1"/>
                </a:solidFill>
                <a:effectLst/>
                <a:latin typeface="Montserrat" panose="00000500000000000000" pitchFamily="2" charset="0"/>
                <a:ea typeface="+mn-ea"/>
                <a:cs typeface="Arial" panose="020B0604020202020204" pitchFamily="34" charset="0"/>
              </a:rPr>
              <a:t>This project has received funding from the European Union’s Horizon 2020 Research and Innovation programme under GA No 101004730.</a:t>
            </a:r>
            <a:endParaRPr lang="en-GB" sz="800" dirty="0">
              <a:solidFill>
                <a:schemeClr val="bg1"/>
              </a:solidFill>
              <a:latin typeface="Montserrat" panose="00000500000000000000" pitchFamily="2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974462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itle + Two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376361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I.FAST Kick-off Meeting | 4th May 2021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75964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365125"/>
            <a:ext cx="10515600" cy="1325563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 hasCustomPrompt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0841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 hasCustomPrompt="1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0">
                <a:latin typeface="Montserrat SemiBold" panose="00000700000000000000" pitchFamily="2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 smtClean="0"/>
              <a:t>Click to add subtitle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084165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I.FAST Kick-off Meeting | 4th May 2021</a:t>
            </a:r>
            <a:endParaRPr lang="en-US" dirty="0"/>
          </a:p>
        </p:txBody>
      </p:sp>
      <p:sp>
        <p:nvSpPr>
          <p:cNvPr id="1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7" name="Picture 16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20" name="Picture 1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2730678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457201"/>
            <a:ext cx="6172200" cy="512819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399"/>
            <a:ext cx="3932237" cy="3528000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I.FAST Kick-off Meeting | 4th May 2021</a:t>
            </a:r>
            <a:endParaRPr lang="en-US" dirty="0"/>
          </a:p>
        </p:txBody>
      </p:sp>
      <p:sp>
        <p:nvSpPr>
          <p:cNvPr id="1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15" name="Picture 14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18" name="Picture 17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17734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ortrai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78750" y="457200"/>
            <a:ext cx="6175050" cy="5116834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dirty="0" smtClean="0"/>
              <a:t>Click icon to add picture</a:t>
            </a:r>
            <a:endParaRPr lang="en-US" dirty="0"/>
          </a:p>
        </p:txBody>
      </p:sp>
      <p:sp>
        <p:nvSpPr>
          <p:cNvPr id="15" name="Title 1"/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>
            <a:normAutofit/>
          </a:bodyPr>
          <a:lstStyle>
            <a:lvl1pPr>
              <a:defRPr sz="3000"/>
            </a:lvl1pPr>
          </a:lstStyle>
          <a:p>
            <a:r>
              <a:rPr lang="en-US" dirty="0" smtClean="0"/>
              <a:t>Click to add title</a:t>
            </a:r>
            <a:endParaRPr lang="en-US" dirty="0"/>
          </a:p>
        </p:txBody>
      </p:sp>
      <p:sp>
        <p:nvSpPr>
          <p:cNvPr id="16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516634"/>
          </a:xfrm>
        </p:spPr>
        <p:txBody>
          <a:bodyPr>
            <a:normAutofit/>
          </a:bodyPr>
          <a:lstStyle>
            <a:lvl1pPr marL="0" indent="0">
              <a:buNone/>
              <a:defRPr sz="20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dirty="0" smtClean="0"/>
              <a:t>Edit Master text styles</a:t>
            </a:r>
          </a:p>
        </p:txBody>
      </p:sp>
      <p:sp>
        <p:nvSpPr>
          <p:cNvPr id="12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I.FAST Kick-off Meeting | 4th May 2021</a:t>
            </a:r>
            <a:endParaRPr lang="en-US" dirty="0"/>
          </a:p>
        </p:txBody>
      </p:sp>
      <p:sp>
        <p:nvSpPr>
          <p:cNvPr id="18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2" name="Picture 21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677456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 +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1775520" y="1268760"/>
            <a:ext cx="9361040" cy="3912840"/>
          </a:xfrm>
        </p:spPr>
        <p:txBody>
          <a:bodyPr>
            <a:normAutofit/>
          </a:bodyPr>
          <a:lstStyle>
            <a:lvl1pPr marL="0" indent="0">
              <a:buNone/>
              <a:defRPr sz="3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1069048" y="5390488"/>
            <a:ext cx="6629333" cy="195262"/>
          </a:xfrm>
        </p:spPr>
        <p:txBody>
          <a:bodyPr anchor="ctr"/>
          <a:lstStyle>
            <a:lvl1pPr marL="0" indent="0">
              <a:buNone/>
              <a:defRPr sz="1400" baseline="0">
                <a:solidFill>
                  <a:schemeClr val="accent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dirty="0" smtClean="0"/>
              <a:t>Click to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caption</a:t>
            </a:r>
            <a:endParaRPr lang="fr-FR" dirty="0" smtClean="0"/>
          </a:p>
        </p:txBody>
      </p:sp>
      <p:sp>
        <p:nvSpPr>
          <p:cNvPr id="13" name="Titre 1"/>
          <p:cNvSpPr>
            <a:spLocks noGrp="1"/>
          </p:cNvSpPr>
          <p:nvPr>
            <p:ph type="title" hasCustomPrompt="1"/>
          </p:nvPr>
        </p:nvSpPr>
        <p:spPr>
          <a:xfrm>
            <a:off x="1069049" y="555625"/>
            <a:ext cx="10067512" cy="561974"/>
          </a:xfrm>
        </p:spPr>
        <p:txBody>
          <a:bodyPr/>
          <a:lstStyle>
            <a:lvl1pPr>
              <a:defRPr/>
            </a:lvl1pPr>
          </a:lstStyle>
          <a:p>
            <a:r>
              <a:rPr lang="fr-FR" dirty="0" smtClean="0"/>
              <a:t>Click to </a:t>
            </a:r>
            <a:r>
              <a:rPr lang="fr-FR" dirty="0" err="1" smtClean="0"/>
              <a:t>add</a:t>
            </a:r>
            <a:r>
              <a:rPr lang="fr-FR" dirty="0" smtClean="0"/>
              <a:t> </a:t>
            </a:r>
            <a:r>
              <a:rPr lang="fr-FR" dirty="0" err="1" smtClean="0"/>
              <a:t>title</a:t>
            </a:r>
            <a:endParaRPr lang="en-GB" dirty="0"/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I.FAST Kick-off Meeting | 4th May 2021</a:t>
            </a:r>
            <a:endParaRPr lang="en-US" dirty="0"/>
          </a:p>
        </p:txBody>
      </p:sp>
      <p:sp>
        <p:nvSpPr>
          <p:cNvPr id="1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303578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216000" y="6376243"/>
            <a:ext cx="576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I.FAST Kick-off Meeting | 4th May 2021</a:t>
            </a:r>
            <a:endParaRPr lang="en-US" dirty="0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91155"/>
          <a:stretch/>
        </p:blipFill>
        <p:spPr>
          <a:xfrm rot="5400000">
            <a:off x="8576564" y="3261320"/>
            <a:ext cx="6895511" cy="33536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0600" y="5902053"/>
            <a:ext cx="1440160" cy="819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4961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.xml"/><Relationship Id="rId3" Type="http://schemas.openxmlformats.org/officeDocument/2006/relationships/slideLayout" Target="../slideLayouts/slideLayout12.xml"/><Relationship Id="rId7" Type="http://schemas.openxmlformats.org/officeDocument/2006/relationships/slideLayout" Target="../slideLayouts/slideLayout1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6" Type="http://schemas.openxmlformats.org/officeDocument/2006/relationships/slideLayout" Target="../slideLayouts/slideLayout15.xml"/><Relationship Id="rId11" Type="http://schemas.openxmlformats.org/officeDocument/2006/relationships/slideLayout" Target="../slideLayouts/slideLayout20.xml"/><Relationship Id="rId5" Type="http://schemas.openxmlformats.org/officeDocument/2006/relationships/slideLayout" Target="../slideLayouts/slideLayout14.xml"/><Relationship Id="rId10" Type="http://schemas.openxmlformats.org/officeDocument/2006/relationships/slideLayout" Target="../slideLayouts/slideLayout19.xml"/><Relationship Id="rId4" Type="http://schemas.openxmlformats.org/officeDocument/2006/relationships/slideLayout" Target="../slideLayouts/slideLayout13.xml"/><Relationship Id="rId9" Type="http://schemas.openxmlformats.org/officeDocument/2006/relationships/slideLayout" Target="../slideLayouts/slideLayout18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8.xml"/><Relationship Id="rId13" Type="http://schemas.openxmlformats.org/officeDocument/2006/relationships/slideLayout" Target="../slideLayouts/slideLayout33.xml"/><Relationship Id="rId3" Type="http://schemas.openxmlformats.org/officeDocument/2006/relationships/slideLayout" Target="../slideLayouts/slideLayout23.xml"/><Relationship Id="rId7" Type="http://schemas.openxmlformats.org/officeDocument/2006/relationships/slideLayout" Target="../slideLayouts/slideLayout27.xml"/><Relationship Id="rId12" Type="http://schemas.openxmlformats.org/officeDocument/2006/relationships/slideLayout" Target="../slideLayouts/slideLayout32.xml"/><Relationship Id="rId2" Type="http://schemas.openxmlformats.org/officeDocument/2006/relationships/slideLayout" Target="../slideLayouts/slideLayout22.xml"/><Relationship Id="rId1" Type="http://schemas.openxmlformats.org/officeDocument/2006/relationships/slideLayout" Target="../slideLayouts/slideLayout21.xml"/><Relationship Id="rId6" Type="http://schemas.openxmlformats.org/officeDocument/2006/relationships/slideLayout" Target="../slideLayouts/slideLayout26.xml"/><Relationship Id="rId11" Type="http://schemas.openxmlformats.org/officeDocument/2006/relationships/slideLayout" Target="../slideLayouts/slideLayout31.xml"/><Relationship Id="rId5" Type="http://schemas.openxmlformats.org/officeDocument/2006/relationships/slideLayout" Target="../slideLayouts/slideLayout25.xml"/><Relationship Id="rId10" Type="http://schemas.openxmlformats.org/officeDocument/2006/relationships/slideLayout" Target="../slideLayouts/slideLayout30.xml"/><Relationship Id="rId4" Type="http://schemas.openxmlformats.org/officeDocument/2006/relationships/slideLayout" Target="../slideLayouts/slideLayout24.xml"/><Relationship Id="rId9" Type="http://schemas.openxmlformats.org/officeDocument/2006/relationships/slideLayout" Target="../slideLayouts/slideLayout29.xml"/><Relationship Id="rId14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CD3FB8E2-5782-4D3A-8E1A-029DB722592D}" type="datetime1">
              <a:rPr lang="en-US" smtClean="0"/>
              <a:t>5/4/2021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4482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r>
              <a:rPr lang="en-GB" smtClean="0"/>
              <a:t>O.B. Malyshev | Task 10.5 | I.FAST Kick-off Meeting | 4th May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4482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  <a:latin typeface="Montserrat" panose="00000500000000000000" pitchFamily="2" charset="0"/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96882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11" r:id="rId2"/>
    <p:sldLayoutId id="2147483694" r:id="rId3"/>
    <p:sldLayoutId id="2147483696" r:id="rId4"/>
    <p:sldLayoutId id="2147483697" r:id="rId5"/>
    <p:sldLayoutId id="2147483700" r:id="rId6"/>
    <p:sldLayoutId id="2147483701" r:id="rId7"/>
    <p:sldLayoutId id="2147483710" r:id="rId8"/>
    <p:sldLayoutId id="2147483699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accent5"/>
          </a:solidFill>
          <a:latin typeface="Montserrat ExtraBold" panose="00000900000000000000" pitchFamily="2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Clr>
          <a:schemeClr val="accent1"/>
        </a:buClr>
        <a:buFont typeface="Arial"/>
        <a:buChar char="•"/>
        <a:defRPr sz="2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4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20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Clr>
          <a:schemeClr val="accent1"/>
        </a:buClr>
        <a:buFont typeface="Arial"/>
        <a:buChar char="•"/>
        <a:defRPr sz="1800" kern="1200">
          <a:solidFill>
            <a:schemeClr val="tx1"/>
          </a:solidFill>
          <a:latin typeface="Montserrat" panose="00000500000000000000" pitchFamily="2" charset="0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B3F2136-86F8-45EE-9B9D-44052992AC8B}" type="datetime1">
              <a:rPr lang="en-US" smtClean="0"/>
              <a:t>5/4/2021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1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O.B. Malyshev | Task 10.5 | I.FAST Kick-off Meeting | 4th May 2021</a:t>
            </a:r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1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C9839-AA0F-4FC0-B433-6D4C9F8DFC0C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8560411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iming>
    <p:tnLst>
      <p:par>
        <p:cTn id="1" dur="indefinite" restart="never" nodeType="tmRoot"/>
      </p:par>
    </p:tnLst>
  </p:timing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442FF4D-15BC-47AB-BA72-28574C3EFF03}" type="datetime1">
              <a:rPr lang="en-US" smtClean="0"/>
              <a:t>5/4/2021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GB" smtClean="0"/>
              <a:t>O.B. Malyshev | Task 10.5 | I.FAST Kick-off Meeting | 4th May 2021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8121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13" r:id="rId1"/>
    <p:sldLayoutId id="2147483714" r:id="rId2"/>
    <p:sldLayoutId id="2147483715" r:id="rId3"/>
    <p:sldLayoutId id="2147483716" r:id="rId4"/>
    <p:sldLayoutId id="2147483717" r:id="rId5"/>
    <p:sldLayoutId id="2147483718" r:id="rId6"/>
    <p:sldLayoutId id="2147483719" r:id="rId7"/>
    <p:sldLayoutId id="2147483720" r:id="rId8"/>
    <p:sldLayoutId id="2147483721" r:id="rId9"/>
    <p:sldLayoutId id="2147483722" r:id="rId10"/>
    <p:sldLayoutId id="2147483723" r:id="rId11"/>
    <p:sldLayoutId id="2147483724" r:id="rId12"/>
    <p:sldLayoutId id="2147483727" r:id="rId13"/>
  </p:sldLayoutIdLst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3"/>
          </p:nvPr>
        </p:nvSpPr>
        <p:spPr>
          <a:xfrm>
            <a:off x="1066432" y="1491034"/>
            <a:ext cx="11006232" cy="1805623"/>
          </a:xfrm>
        </p:spPr>
        <p:txBody>
          <a:bodyPr/>
          <a:lstStyle/>
          <a:p>
            <a:pPr marL="1524000" indent="-1524000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Task 10.5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endParaRPr lang="en-GB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3175"/>
            <a:r>
              <a:rPr lang="en-GB" dirty="0" err="1" smtClean="0">
                <a:latin typeface="Arial" panose="020B0604020202020204" pitchFamily="34" charset="0"/>
                <a:cs typeface="Arial" panose="020B0604020202020204" pitchFamily="34" charset="0"/>
              </a:rPr>
              <a:t>Nonevaporable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 getter (NEG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)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coating under synchrotron radiation (SR) </a:t>
            </a:r>
            <a:endParaRPr lang="en-GB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4"/>
          </p:nvPr>
        </p:nvSpPr>
        <p:spPr>
          <a:xfrm>
            <a:off x="1066432" y="4365104"/>
            <a:ext cx="7402857" cy="665723"/>
          </a:xfrm>
        </p:spPr>
        <p:txBody>
          <a:bodyPr>
            <a:normAutofit lnSpcReduction="10000"/>
          </a:bodyPr>
          <a:lstStyle/>
          <a:p>
            <a:r>
              <a:rPr lang="en-GB" b="1" dirty="0" smtClean="0">
                <a:solidFill>
                  <a:srgbClr val="FFC000"/>
                </a:solidFill>
              </a:rPr>
              <a:t>Oleg B. Malyshev (UKRI) </a:t>
            </a:r>
          </a:p>
          <a:p>
            <a:r>
              <a:rPr lang="en-GB" b="1" dirty="0" smtClean="0">
                <a:solidFill>
                  <a:srgbClr val="FFC000"/>
                </a:solidFill>
              </a:rPr>
              <a:t>Task10.5 leader</a:t>
            </a:r>
            <a:endParaRPr lang="en-GB" b="1" dirty="0">
              <a:solidFill>
                <a:srgbClr val="FFC000"/>
              </a:solidFill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quarter" idx="15"/>
          </p:nvPr>
        </p:nvSpPr>
        <p:spPr>
          <a:xfrm>
            <a:off x="1066432" y="3717032"/>
            <a:ext cx="7402857" cy="533110"/>
          </a:xfrm>
        </p:spPr>
        <p:txBody>
          <a:bodyPr>
            <a:normAutofit fontScale="92500"/>
          </a:bodyPr>
          <a:lstStyle/>
          <a:p>
            <a:r>
              <a:rPr lang="en-GB" b="1" dirty="0" smtClean="0">
                <a:solidFill>
                  <a:schemeClr val="tx1"/>
                </a:solidFill>
              </a:rPr>
              <a:t>IFAST kick-off meeting 04/05/2021</a:t>
            </a:r>
            <a:endParaRPr lang="en-GB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96288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29" descr="D:\Modeling of accelerator VS\Figures\Old Figs\Fig 3-PSD.tif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60811"/>
          <a:stretch/>
        </p:blipFill>
        <p:spPr bwMode="auto">
          <a:xfrm>
            <a:off x="8976320" y="4448539"/>
            <a:ext cx="2808312" cy="1942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I.FAST Kick-off Meeting | 4th May 2021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Vacuum in particle accelerators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407368" y="836712"/>
            <a:ext cx="5112568" cy="338437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Bef>
                <a:spcPct val="50000"/>
              </a:spcBef>
              <a:buNone/>
            </a:pPr>
            <a:r>
              <a:rPr lang="en-GB" altLang="en-US" dirty="0" smtClean="0"/>
              <a:t>All particle accelerators need vacuum. The </a:t>
            </a:r>
            <a:r>
              <a:rPr lang="en-GB" altLang="en-US" dirty="0"/>
              <a:t>main reason </a:t>
            </a:r>
            <a:r>
              <a:rPr lang="en-GB" altLang="en-US" dirty="0" smtClean="0"/>
              <a:t>is </a:t>
            </a:r>
            <a:r>
              <a:rPr lang="en-GB" altLang="en-US" u="sng" dirty="0"/>
              <a:t>beam-gas interaction</a:t>
            </a:r>
            <a:r>
              <a:rPr lang="en-GB" altLang="en-US" dirty="0"/>
              <a:t> </a:t>
            </a:r>
            <a:r>
              <a:rPr lang="en-GB" altLang="en-US" dirty="0" smtClean="0"/>
              <a:t>leading </a:t>
            </a:r>
            <a:r>
              <a:rPr lang="en-GB" altLang="en-US" dirty="0"/>
              <a:t>to a beam quality degradation:</a:t>
            </a:r>
          </a:p>
          <a:p>
            <a:pPr lvl="1"/>
            <a:r>
              <a:rPr lang="en-GB" altLang="en-US" dirty="0" smtClean="0">
                <a:solidFill>
                  <a:srgbClr val="826300"/>
                </a:solidFill>
              </a:rPr>
              <a:t>Increases </a:t>
            </a:r>
            <a:r>
              <a:rPr lang="en-GB" altLang="en-US" dirty="0">
                <a:solidFill>
                  <a:srgbClr val="826300"/>
                </a:solidFill>
              </a:rPr>
              <a:t>beam size (emittance)</a:t>
            </a:r>
          </a:p>
          <a:p>
            <a:pPr lvl="1"/>
            <a:r>
              <a:rPr lang="en-GB" altLang="en-US" dirty="0">
                <a:solidFill>
                  <a:srgbClr val="826300"/>
                </a:solidFill>
              </a:rPr>
              <a:t>Reduces beam lifetime</a:t>
            </a:r>
          </a:p>
          <a:p>
            <a:pPr lvl="1"/>
            <a:r>
              <a:rPr lang="en-GB" altLang="en-US" dirty="0" smtClean="0">
                <a:solidFill>
                  <a:srgbClr val="826300"/>
                </a:solidFill>
              </a:rPr>
              <a:t>Increases </a:t>
            </a:r>
            <a:r>
              <a:rPr lang="en-GB" altLang="en-US" dirty="0">
                <a:solidFill>
                  <a:srgbClr val="826300"/>
                </a:solidFill>
              </a:rPr>
              <a:t>radiation hazard</a:t>
            </a:r>
          </a:p>
          <a:p>
            <a:pPr lvl="1"/>
            <a:r>
              <a:rPr lang="en-GB" altLang="en-US" dirty="0">
                <a:solidFill>
                  <a:srgbClr val="826300"/>
                </a:solidFill>
              </a:rPr>
              <a:t>Encourages recombination</a:t>
            </a:r>
          </a:p>
          <a:p>
            <a:pPr lvl="1">
              <a:spcBef>
                <a:spcPct val="50000"/>
              </a:spcBef>
            </a:pPr>
            <a:endParaRPr lang="en-GB" altLang="en-US" sz="2000" dirty="0" smtClean="0">
              <a:solidFill>
                <a:srgbClr val="005DE0"/>
              </a:solidFill>
              <a:latin typeface="Lucida Grande" charset="0"/>
            </a:endParaRPr>
          </a:p>
          <a:p>
            <a:endParaRPr lang="en-GB" sz="2400" dirty="0" smtClean="0"/>
          </a:p>
          <a:p>
            <a:endParaRPr lang="en-GB" sz="2400" dirty="0" smtClean="0"/>
          </a:p>
        </p:txBody>
      </p:sp>
      <p:pic>
        <p:nvPicPr>
          <p:cNvPr id="8" name="Picture 29" descr="D:\Modeling of accelerator VS\Figures\Old Figs\Fig 3-PSD.t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78" y="4448539"/>
            <a:ext cx="7166054" cy="19428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Content Placeholder 2"/>
          <p:cNvSpPr txBox="1">
            <a:spLocks/>
          </p:cNvSpPr>
          <p:nvPr/>
        </p:nvSpPr>
        <p:spPr>
          <a:xfrm>
            <a:off x="5735960" y="764704"/>
            <a:ext cx="5760640" cy="389212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spcBef>
                <a:spcPct val="50000"/>
              </a:spcBef>
            </a:pPr>
            <a:r>
              <a:rPr lang="en-GB" altLang="en-US" sz="2400" b="1" dirty="0" smtClean="0">
                <a:solidFill>
                  <a:srgbClr val="996600"/>
                </a:solidFill>
                <a:latin typeface="Lucida Grande" charset="0"/>
              </a:rPr>
              <a:t>Photon </a:t>
            </a:r>
            <a:r>
              <a:rPr lang="en-GB" altLang="en-US" sz="2400" b="1" dirty="0">
                <a:solidFill>
                  <a:srgbClr val="996600"/>
                </a:solidFill>
                <a:latin typeface="Lucida Grande" charset="0"/>
              </a:rPr>
              <a:t>stimulated desorption (PSD)</a:t>
            </a:r>
            <a:r>
              <a:rPr lang="en-GB" altLang="en-US" sz="2400" dirty="0">
                <a:solidFill>
                  <a:srgbClr val="3333FF"/>
                </a:solidFill>
                <a:latin typeface="Lucida Grande" charset="0"/>
              </a:rPr>
              <a:t> is one of the most important sources of gas </a:t>
            </a:r>
            <a:r>
              <a:rPr lang="en-GB" altLang="en-US" sz="2400" b="1" i="1" dirty="0">
                <a:solidFill>
                  <a:srgbClr val="3333FF"/>
                </a:solidFill>
                <a:latin typeface="Lucida Grande" charset="0"/>
              </a:rPr>
              <a:t>in the presence of synchrotron radiation (SR) </a:t>
            </a:r>
            <a:r>
              <a:rPr lang="en-GB" altLang="en-US" sz="2400" i="1" dirty="0">
                <a:solidFill>
                  <a:srgbClr val="3333FF"/>
                </a:solidFill>
                <a:latin typeface="Lucida Grande" charset="0"/>
              </a:rPr>
              <a:t>or any photons with E &gt; 5-10 eV</a:t>
            </a:r>
            <a:r>
              <a:rPr lang="en-GB" altLang="en-US" sz="2400" dirty="0">
                <a:solidFill>
                  <a:srgbClr val="3333FF"/>
                </a:solidFill>
                <a:latin typeface="Lucida Grande" charset="0"/>
              </a:rPr>
              <a:t>. </a:t>
            </a:r>
          </a:p>
          <a:p>
            <a:pPr>
              <a:spcBef>
                <a:spcPct val="50000"/>
              </a:spcBef>
            </a:pPr>
            <a:r>
              <a:rPr lang="en-GB" altLang="en-US" sz="2000" dirty="0">
                <a:solidFill>
                  <a:srgbClr val="006600"/>
                </a:solidFill>
                <a:latin typeface="Lucida Grande" charset="0"/>
              </a:rPr>
              <a:t>PSD can be considered as a two-step process: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000" dirty="0">
                <a:solidFill>
                  <a:srgbClr val="006600"/>
                </a:solidFill>
                <a:latin typeface="Lucida Grande" charset="0"/>
              </a:rPr>
              <a:t> first, photons with energy &gt;5-10 eV cause the photoelectron emission, </a:t>
            </a:r>
          </a:p>
          <a:p>
            <a:pPr>
              <a:spcBef>
                <a:spcPct val="50000"/>
              </a:spcBef>
              <a:buFontTx/>
              <a:buChar char="•"/>
            </a:pPr>
            <a:r>
              <a:rPr lang="en-GB" altLang="en-US" sz="2000" dirty="0">
                <a:solidFill>
                  <a:srgbClr val="006600"/>
                </a:solidFill>
                <a:latin typeface="Lucida Grande" charset="0"/>
              </a:rPr>
              <a:t> then the photoelectron stimulate gas desorption. </a:t>
            </a:r>
          </a:p>
          <a:p>
            <a:endParaRPr lang="en-GB" sz="2400" dirty="0" smtClean="0"/>
          </a:p>
          <a:p>
            <a:endParaRPr lang="en-GB" sz="2400" dirty="0" smtClean="0"/>
          </a:p>
        </p:txBody>
      </p:sp>
      <p:sp>
        <p:nvSpPr>
          <p:cNvPr id="2" name="Oval 1"/>
          <p:cNvSpPr/>
          <p:nvPr/>
        </p:nvSpPr>
        <p:spPr>
          <a:xfrm>
            <a:off x="1343472" y="5301208"/>
            <a:ext cx="648072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Oval 9"/>
          <p:cNvSpPr/>
          <p:nvPr/>
        </p:nvSpPr>
        <p:spPr>
          <a:xfrm>
            <a:off x="8472264" y="5301208"/>
            <a:ext cx="648072" cy="1440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246449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>
          <a:xfrm>
            <a:off x="3791744" y="6356350"/>
            <a:ext cx="4361656" cy="365125"/>
          </a:xfrm>
        </p:spPr>
        <p:txBody>
          <a:bodyPr/>
          <a:lstStyle/>
          <a:p>
            <a:r>
              <a:rPr lang="en-GB" smtClean="0"/>
              <a:t>O.B. Malyshev | Task 10.5 | I.FAST Kick-off Meeting | 4th May 2021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A1A58B-7BA1-7E42-8231-6D1CB1C760B1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263352" y="116632"/>
            <a:ext cx="11090448" cy="808834"/>
          </a:xfrm>
          <a:prstGeom prst="rect">
            <a:avLst/>
          </a:prstGeom>
        </p:spPr>
        <p:txBody>
          <a:bodyPr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0070C0"/>
                </a:solidFill>
              </a:rPr>
              <a:t>What </a:t>
            </a:r>
            <a:r>
              <a:rPr lang="en-GB" b="1" dirty="0" err="1" smtClean="0">
                <a:solidFill>
                  <a:srgbClr val="0070C0"/>
                </a:solidFill>
              </a:rPr>
              <a:t>nonevaporable</a:t>
            </a:r>
            <a:r>
              <a:rPr lang="en-GB" b="1" dirty="0" smtClean="0">
                <a:solidFill>
                  <a:srgbClr val="0070C0"/>
                </a:solidFill>
              </a:rPr>
              <a:t> </a:t>
            </a:r>
            <a:r>
              <a:rPr lang="en-GB" b="1" dirty="0">
                <a:solidFill>
                  <a:srgbClr val="0070C0"/>
                </a:solidFill>
              </a:rPr>
              <a:t>getter </a:t>
            </a:r>
            <a:r>
              <a:rPr lang="en-GB" b="1" dirty="0" smtClean="0">
                <a:solidFill>
                  <a:srgbClr val="0070C0"/>
                </a:solidFill>
              </a:rPr>
              <a:t>coating </a:t>
            </a:r>
            <a:r>
              <a:rPr lang="en-GB" b="1" dirty="0" err="1" smtClean="0">
                <a:solidFill>
                  <a:srgbClr val="0070C0"/>
                </a:solidFill>
              </a:rPr>
              <a:t>coating</a:t>
            </a:r>
            <a:r>
              <a:rPr lang="en-GB" b="1" dirty="0" smtClean="0">
                <a:solidFill>
                  <a:srgbClr val="0070C0"/>
                </a:solidFill>
              </a:rPr>
              <a:t> does?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136381" y="825548"/>
            <a:ext cx="7137543" cy="261610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2438" indent="-457200">
              <a:buFont typeface="+mj-lt"/>
              <a:buAutoNum type="arabicParenR"/>
            </a:pPr>
            <a:r>
              <a:rPr lang="en-GB" sz="2400" b="1" dirty="0"/>
              <a:t>Reduces gas desorption:</a:t>
            </a:r>
          </a:p>
          <a:p>
            <a:pPr marL="720725" lvl="1"/>
            <a:r>
              <a:rPr lang="en-GB" sz="2000" b="1" dirty="0"/>
              <a:t>A pure metal (</a:t>
            </a:r>
            <a:r>
              <a:rPr lang="en-GB" sz="2000" b="1" dirty="0" err="1"/>
              <a:t>Ti</a:t>
            </a:r>
            <a:r>
              <a:rPr lang="en-GB" sz="2000" b="1" dirty="0"/>
              <a:t>, </a:t>
            </a:r>
            <a:r>
              <a:rPr lang="en-GB" sz="2000" b="1" dirty="0" err="1"/>
              <a:t>Zr</a:t>
            </a:r>
            <a:r>
              <a:rPr lang="en-GB" sz="2000" b="1" dirty="0"/>
              <a:t>, V, </a:t>
            </a:r>
            <a:r>
              <a:rPr lang="en-GB" sz="2000" b="1" dirty="0" err="1"/>
              <a:t>Hf</a:t>
            </a:r>
            <a:r>
              <a:rPr lang="en-GB" sz="2000" b="1" dirty="0"/>
              <a:t>, etc.) film </a:t>
            </a:r>
            <a:r>
              <a:rPr lang="en-GB" sz="2000" b="1" dirty="0" smtClean="0"/>
              <a:t>0.5-3-</a:t>
            </a:r>
            <a:r>
              <a:rPr lang="en-GB" sz="2000" b="1" dirty="0">
                <a:sym typeface="Symbol" pitchFamily="18" charset="2"/>
              </a:rPr>
              <a:t>m thick</a:t>
            </a:r>
            <a:r>
              <a:rPr lang="en-GB" sz="2000" b="1" dirty="0"/>
              <a:t> without  contaminants.</a:t>
            </a:r>
          </a:p>
          <a:p>
            <a:pPr marL="665163" lvl="1" indent="55563"/>
            <a:r>
              <a:rPr lang="en-GB" sz="2000" b="1" dirty="0">
                <a:solidFill>
                  <a:srgbClr val="FF33CC"/>
                </a:solidFill>
              </a:rPr>
              <a:t>A barrier for molecules from the bulk of vacuum chamber</a:t>
            </a:r>
            <a:r>
              <a:rPr lang="en-GB" sz="2000" b="1" dirty="0" smtClean="0">
                <a:solidFill>
                  <a:srgbClr val="FF33CC"/>
                </a:solidFill>
              </a:rPr>
              <a:t>.</a:t>
            </a:r>
            <a:endParaRPr lang="en-GB" sz="2000" b="1" dirty="0">
              <a:solidFill>
                <a:srgbClr val="FF33CC"/>
              </a:solidFill>
            </a:endParaRPr>
          </a:p>
          <a:p>
            <a:pPr marL="452438" indent="-457200">
              <a:buFont typeface="+mj-lt"/>
              <a:buAutoNum type="arabicParenR"/>
            </a:pPr>
            <a:r>
              <a:rPr lang="en-GB" sz="2400" b="1" dirty="0"/>
              <a:t>Increases distributed pumping speed, </a:t>
            </a:r>
            <a:r>
              <a:rPr lang="en-GB" sz="2400" b="1" i="1" dirty="0"/>
              <a:t>S</a:t>
            </a:r>
            <a:r>
              <a:rPr lang="en-GB" sz="2400" b="1" dirty="0"/>
              <a:t>:</a:t>
            </a:r>
          </a:p>
          <a:p>
            <a:pPr marL="665163" lvl="1" indent="55563"/>
            <a:r>
              <a:rPr lang="en-GB" sz="2000" b="1" dirty="0">
                <a:solidFill>
                  <a:srgbClr val="00B050"/>
                </a:solidFill>
              </a:rPr>
              <a:t>A sorbing surface on whole vacuum chamber surface</a:t>
            </a:r>
          </a:p>
          <a:p>
            <a:pPr marL="665163" lvl="1" indent="-320675">
              <a:buNone/>
            </a:pPr>
            <a:r>
              <a:rPr lang="en-GB" sz="2000" b="1" dirty="0"/>
              <a:t>		S = </a:t>
            </a:r>
            <a:r>
              <a:rPr lang="en-GB" sz="2000" b="1" dirty="0">
                <a:sym typeface="Symbol"/>
              </a:rPr>
              <a:t></a:t>
            </a:r>
            <a:r>
              <a:rPr lang="en-GB" sz="2000" b="1" dirty="0" err="1"/>
              <a:t>A</a:t>
            </a:r>
            <a:r>
              <a:rPr lang="en-GB" sz="2000" b="1" dirty="0" err="1">
                <a:sym typeface="Symbol"/>
              </a:rPr>
              <a:t></a:t>
            </a:r>
            <a:r>
              <a:rPr lang="en-GB" sz="2000" b="1" dirty="0" err="1"/>
              <a:t>v</a:t>
            </a:r>
            <a:r>
              <a:rPr lang="en-GB" sz="2000" b="1" dirty="0"/>
              <a:t>/4;</a:t>
            </a:r>
          </a:p>
          <a:p>
            <a:pPr marL="315913" indent="-320675">
              <a:buNone/>
            </a:pPr>
            <a:r>
              <a:rPr lang="en-GB" sz="1600" b="1" dirty="0"/>
              <a:t>where </a:t>
            </a:r>
            <a:r>
              <a:rPr lang="en-GB" sz="1600" b="1" dirty="0" smtClean="0">
                <a:sym typeface="Symbol"/>
              </a:rPr>
              <a:t> </a:t>
            </a:r>
            <a:r>
              <a:rPr lang="en-GB" sz="1600" b="1" dirty="0"/>
              <a:t>–</a:t>
            </a:r>
            <a:r>
              <a:rPr lang="en-GB" sz="1600" b="1" dirty="0">
                <a:sym typeface="Symbol"/>
              </a:rPr>
              <a:t> sticking probability, </a:t>
            </a:r>
            <a:r>
              <a:rPr lang="en-GB" sz="1600" b="1" dirty="0" smtClean="0"/>
              <a:t>A </a:t>
            </a:r>
            <a:r>
              <a:rPr lang="en-GB" sz="1600" b="1" dirty="0"/>
              <a:t>– surface area, </a:t>
            </a:r>
            <a:r>
              <a:rPr lang="en-GB" sz="1600" b="1" dirty="0" smtClean="0"/>
              <a:t>v </a:t>
            </a:r>
            <a:r>
              <a:rPr lang="en-GB" sz="1600" b="1" dirty="0"/>
              <a:t>– mean molecular velocity</a:t>
            </a:r>
            <a:endParaRPr lang="en-GB" sz="2000" b="1" dirty="0"/>
          </a:p>
        </p:txBody>
      </p:sp>
      <p:sp>
        <p:nvSpPr>
          <p:cNvPr id="7" name="Rectangle 28"/>
          <p:cNvSpPr>
            <a:spLocks noChangeArrowheads="1"/>
          </p:cNvSpPr>
          <p:nvPr/>
        </p:nvSpPr>
        <p:spPr bwMode="auto">
          <a:xfrm>
            <a:off x="9763130" y="758868"/>
            <a:ext cx="2085975" cy="5256212"/>
          </a:xfrm>
          <a:prstGeom prst="rect">
            <a:avLst/>
          </a:prstGeom>
          <a:solidFill>
            <a:srgbClr val="996600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8" name="Rectangle 2"/>
          <p:cNvSpPr>
            <a:spLocks noChangeArrowheads="1"/>
          </p:cNvSpPr>
          <p:nvPr/>
        </p:nvSpPr>
        <p:spPr bwMode="auto">
          <a:xfrm>
            <a:off x="9077329" y="758869"/>
            <a:ext cx="685800" cy="5256212"/>
          </a:xfrm>
          <a:prstGeom prst="rect">
            <a:avLst/>
          </a:prstGeom>
          <a:solidFill>
            <a:srgbClr val="0000FF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0" name="AutoShape 6"/>
          <p:cNvSpPr>
            <a:spLocks noChangeArrowheads="1"/>
          </p:cNvSpPr>
          <p:nvPr/>
        </p:nvSpPr>
        <p:spPr bwMode="auto">
          <a:xfrm>
            <a:off x="8836029" y="27321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1" name="AutoShape 7"/>
          <p:cNvSpPr>
            <a:spLocks noChangeArrowheads="1"/>
          </p:cNvSpPr>
          <p:nvPr/>
        </p:nvSpPr>
        <p:spPr bwMode="auto">
          <a:xfrm>
            <a:off x="8378829" y="47895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2" name="AutoShape 8"/>
          <p:cNvSpPr>
            <a:spLocks noChangeArrowheads="1"/>
          </p:cNvSpPr>
          <p:nvPr/>
        </p:nvSpPr>
        <p:spPr bwMode="auto">
          <a:xfrm>
            <a:off x="7997829" y="21987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9715504" y="208125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4" name="AutoShape 10"/>
          <p:cNvSpPr>
            <a:spLocks noChangeArrowheads="1"/>
          </p:cNvSpPr>
          <p:nvPr/>
        </p:nvSpPr>
        <p:spPr bwMode="auto">
          <a:xfrm>
            <a:off x="10020304" y="307185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5" name="AutoShape 11"/>
          <p:cNvSpPr>
            <a:spLocks noChangeArrowheads="1"/>
          </p:cNvSpPr>
          <p:nvPr/>
        </p:nvSpPr>
        <p:spPr bwMode="auto">
          <a:xfrm>
            <a:off x="7769229" y="33417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6" name="AutoShape 12"/>
          <p:cNvSpPr>
            <a:spLocks noChangeArrowheads="1"/>
          </p:cNvSpPr>
          <p:nvPr/>
        </p:nvSpPr>
        <p:spPr bwMode="auto">
          <a:xfrm>
            <a:off x="8531229" y="16653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7" name="AutoShape 13"/>
          <p:cNvSpPr>
            <a:spLocks noChangeArrowheads="1"/>
          </p:cNvSpPr>
          <p:nvPr/>
        </p:nvSpPr>
        <p:spPr bwMode="auto">
          <a:xfrm>
            <a:off x="8836029" y="37227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8" name="AutoShape 14"/>
          <p:cNvSpPr>
            <a:spLocks noChangeArrowheads="1"/>
          </p:cNvSpPr>
          <p:nvPr/>
        </p:nvSpPr>
        <p:spPr bwMode="auto">
          <a:xfrm>
            <a:off x="9867904" y="490065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19" name="AutoShape 15"/>
          <p:cNvSpPr>
            <a:spLocks noChangeArrowheads="1"/>
          </p:cNvSpPr>
          <p:nvPr/>
        </p:nvSpPr>
        <p:spPr bwMode="auto">
          <a:xfrm>
            <a:off x="8226429" y="40275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0" name="Line 16"/>
          <p:cNvSpPr>
            <a:spLocks noChangeShapeType="1"/>
          </p:cNvSpPr>
          <p:nvPr/>
        </p:nvSpPr>
        <p:spPr bwMode="auto">
          <a:xfrm>
            <a:off x="8683629" y="1741530"/>
            <a:ext cx="152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1" name="Line 17"/>
          <p:cNvSpPr>
            <a:spLocks noChangeShapeType="1"/>
          </p:cNvSpPr>
          <p:nvPr/>
        </p:nvSpPr>
        <p:spPr bwMode="auto">
          <a:xfrm flipV="1">
            <a:off x="7845429" y="3265530"/>
            <a:ext cx="1524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2" name="Line 18"/>
          <p:cNvSpPr>
            <a:spLocks noChangeShapeType="1"/>
          </p:cNvSpPr>
          <p:nvPr/>
        </p:nvSpPr>
        <p:spPr bwMode="auto">
          <a:xfrm flipV="1">
            <a:off x="8074029" y="2046330"/>
            <a:ext cx="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3" name="Line 19"/>
          <p:cNvSpPr>
            <a:spLocks noChangeShapeType="1"/>
          </p:cNvSpPr>
          <p:nvPr/>
        </p:nvSpPr>
        <p:spPr bwMode="auto">
          <a:xfrm>
            <a:off x="8455029" y="4865730"/>
            <a:ext cx="228600" cy="15240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4" name="Line 20"/>
          <p:cNvSpPr>
            <a:spLocks noChangeShapeType="1"/>
          </p:cNvSpPr>
          <p:nvPr/>
        </p:nvSpPr>
        <p:spPr bwMode="auto">
          <a:xfrm flipH="1">
            <a:off x="8074029" y="4103730"/>
            <a:ext cx="1524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5" name="Line 21"/>
          <p:cNvSpPr>
            <a:spLocks noChangeShapeType="1"/>
          </p:cNvSpPr>
          <p:nvPr/>
        </p:nvSpPr>
        <p:spPr bwMode="auto">
          <a:xfrm flipH="1">
            <a:off x="8683629" y="280833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6" name="Line 22"/>
          <p:cNvSpPr>
            <a:spLocks noChangeShapeType="1"/>
          </p:cNvSpPr>
          <p:nvPr/>
        </p:nvSpPr>
        <p:spPr bwMode="auto">
          <a:xfrm flipH="1">
            <a:off x="9715504" y="4976855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7" name="Line 23"/>
          <p:cNvSpPr>
            <a:spLocks noChangeShapeType="1"/>
          </p:cNvSpPr>
          <p:nvPr/>
        </p:nvSpPr>
        <p:spPr bwMode="auto">
          <a:xfrm flipH="1">
            <a:off x="9867904" y="3148055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8" name="AutoShape 24"/>
          <p:cNvSpPr>
            <a:spLocks noChangeArrowheads="1"/>
          </p:cNvSpPr>
          <p:nvPr/>
        </p:nvSpPr>
        <p:spPr bwMode="auto">
          <a:xfrm>
            <a:off x="8855079" y="432915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29" name="AutoShape 25"/>
          <p:cNvSpPr>
            <a:spLocks noChangeArrowheads="1"/>
          </p:cNvSpPr>
          <p:nvPr/>
        </p:nvSpPr>
        <p:spPr bwMode="auto">
          <a:xfrm>
            <a:off x="8836029" y="555153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0" name="Text Box 29"/>
          <p:cNvSpPr txBox="1">
            <a:spLocks noChangeArrowheads="1"/>
          </p:cNvSpPr>
          <p:nvPr/>
        </p:nvSpPr>
        <p:spPr bwMode="auto">
          <a:xfrm>
            <a:off x="8133649" y="758366"/>
            <a:ext cx="232999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Vacuum      </a:t>
            </a: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NEG</a:t>
            </a:r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Bulk</a:t>
            </a:r>
          </a:p>
          <a:p>
            <a:r>
              <a:rPr lang="en-GB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</a:t>
            </a:r>
            <a:r>
              <a:rPr lang="en-GB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Coating</a:t>
            </a:r>
          </a:p>
        </p:txBody>
      </p:sp>
      <p:sp>
        <p:nvSpPr>
          <p:cNvPr id="31" name="AutoShape 30"/>
          <p:cNvSpPr>
            <a:spLocks noChangeArrowheads="1"/>
          </p:cNvSpPr>
          <p:nvPr/>
        </p:nvSpPr>
        <p:spPr bwMode="auto">
          <a:xfrm>
            <a:off x="10525129" y="514830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2" name="Line 31"/>
          <p:cNvSpPr>
            <a:spLocks noChangeShapeType="1"/>
          </p:cNvSpPr>
          <p:nvPr/>
        </p:nvSpPr>
        <p:spPr bwMode="auto">
          <a:xfrm flipH="1">
            <a:off x="10372729" y="5224505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3" name="AutoShape 32"/>
          <p:cNvSpPr>
            <a:spLocks noChangeArrowheads="1"/>
          </p:cNvSpPr>
          <p:nvPr/>
        </p:nvSpPr>
        <p:spPr bwMode="auto">
          <a:xfrm>
            <a:off x="10382254" y="3851318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4" name="Line 33"/>
          <p:cNvSpPr>
            <a:spLocks noChangeShapeType="1"/>
          </p:cNvSpPr>
          <p:nvPr/>
        </p:nvSpPr>
        <p:spPr bwMode="auto">
          <a:xfrm flipH="1">
            <a:off x="10229854" y="3927518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5" name="AutoShape 34"/>
          <p:cNvSpPr>
            <a:spLocks noChangeArrowheads="1"/>
          </p:cNvSpPr>
          <p:nvPr/>
        </p:nvSpPr>
        <p:spPr bwMode="auto">
          <a:xfrm>
            <a:off x="10021892" y="5507080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6" name="Line 35"/>
          <p:cNvSpPr>
            <a:spLocks noChangeShapeType="1"/>
          </p:cNvSpPr>
          <p:nvPr/>
        </p:nvSpPr>
        <p:spPr bwMode="auto">
          <a:xfrm flipH="1">
            <a:off x="9869492" y="5583280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7" name="AutoShape 36"/>
          <p:cNvSpPr>
            <a:spLocks noChangeArrowheads="1"/>
          </p:cNvSpPr>
          <p:nvPr/>
        </p:nvSpPr>
        <p:spPr bwMode="auto">
          <a:xfrm>
            <a:off x="10166354" y="1619293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8" name="Line 37"/>
          <p:cNvSpPr>
            <a:spLocks noChangeShapeType="1"/>
          </p:cNvSpPr>
          <p:nvPr/>
        </p:nvSpPr>
        <p:spPr bwMode="auto">
          <a:xfrm flipH="1">
            <a:off x="10013954" y="1695493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39" name="AutoShape 38"/>
          <p:cNvSpPr>
            <a:spLocks noChangeArrowheads="1"/>
          </p:cNvSpPr>
          <p:nvPr/>
        </p:nvSpPr>
        <p:spPr bwMode="auto">
          <a:xfrm>
            <a:off x="10814054" y="2411455"/>
            <a:ext cx="152400" cy="152400"/>
          </a:xfrm>
          <a:prstGeom prst="flowChartConnector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0" name="Line 39"/>
          <p:cNvSpPr>
            <a:spLocks noChangeShapeType="1"/>
          </p:cNvSpPr>
          <p:nvPr/>
        </p:nvSpPr>
        <p:spPr bwMode="auto">
          <a:xfrm flipH="1">
            <a:off x="10661654" y="2487655"/>
            <a:ext cx="228600" cy="0"/>
          </a:xfrm>
          <a:prstGeom prst="line">
            <a:avLst/>
          </a:prstGeom>
          <a:noFill/>
          <a:ln w="9525">
            <a:solidFill>
              <a:srgbClr val="FF0000"/>
            </a:solidFill>
            <a:round/>
            <a:headEnd/>
            <a:tailEnd type="triangle" w="sm" len="med"/>
          </a:ln>
        </p:spPr>
        <p:txBody>
          <a:bodyPr wrap="none" anchor="ctr"/>
          <a:lstStyle/>
          <a:p>
            <a:endParaRPr lang="en-GB"/>
          </a:p>
        </p:txBody>
      </p:sp>
      <p:sp>
        <p:nvSpPr>
          <p:cNvPr id="41" name="TextBox 40"/>
          <p:cNvSpPr txBox="1"/>
          <p:nvPr/>
        </p:nvSpPr>
        <p:spPr>
          <a:xfrm>
            <a:off x="1033817" y="3722730"/>
            <a:ext cx="6871936" cy="2246769"/>
          </a:xfrm>
          <a:prstGeom prst="rect">
            <a:avLst/>
          </a:prstGeom>
          <a:solidFill>
            <a:srgbClr val="FBEA1C"/>
          </a:solidFill>
        </p:spPr>
        <p:txBody>
          <a:bodyPr wrap="square" rtlCol="0">
            <a:spAutoFit/>
          </a:bodyPr>
          <a:lstStyle/>
          <a:p>
            <a:r>
              <a:rPr lang="en-GB" sz="2000" b="1" dirty="0" smtClean="0">
                <a:solidFill>
                  <a:srgbClr val="FF0000"/>
                </a:solidFill>
              </a:rPr>
              <a:t>Main benefits of NEG coating: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/>
              <a:t>Can be activated at low temperature of 150-160 </a:t>
            </a:r>
            <a:r>
              <a:rPr lang="en-GB" sz="2000" dirty="0" smtClean="0">
                <a:sym typeface="Symbol" panose="05050102010706020507" pitchFamily="18" charset="2"/>
              </a:rPr>
              <a:t>C</a:t>
            </a:r>
            <a:endParaRPr lang="en-GB" sz="2000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/>
              <a:t>Meeting challenging vacuum specification at UHV or XHV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/>
              <a:t>Lower cost of vacuum system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000" dirty="0" smtClean="0"/>
              <a:t>Less number of pumps, thus less controllers and cables </a:t>
            </a:r>
          </a:p>
          <a:p>
            <a:pPr marL="800100" lvl="1" indent="-342900">
              <a:buFont typeface="Wingdings" panose="05000000000000000000" pitchFamily="2" charset="2"/>
              <a:buChar char="ü"/>
            </a:pPr>
            <a:r>
              <a:rPr lang="en-GB" sz="2000" dirty="0" smtClean="0"/>
              <a:t>Smaller size of the pumps, thus lower cost per unit 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GB" sz="2000" dirty="0" smtClean="0"/>
              <a:t>The only solution for narrow vacuum chambers</a:t>
            </a:r>
          </a:p>
        </p:txBody>
      </p:sp>
    </p:spTree>
    <p:extLst>
      <p:ext uri="{BB962C8B-B14F-4D97-AF65-F5344CB8AC3E}">
        <p14:creationId xmlns:p14="http://schemas.microsoft.com/office/powerpoint/2010/main" val="3747951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I.FAST Kick-off Meeting | 4th May 2021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>
                <a:solidFill>
                  <a:srgbClr val="0070C0"/>
                </a:solidFill>
              </a:rPr>
              <a:t>What </a:t>
            </a:r>
            <a:r>
              <a:rPr lang="en-GB" b="1" dirty="0" smtClean="0">
                <a:solidFill>
                  <a:srgbClr val="0070C0"/>
                </a:solidFill>
              </a:rPr>
              <a:t>is </a:t>
            </a:r>
            <a:r>
              <a:rPr lang="en-GB" b="1" dirty="0">
                <a:solidFill>
                  <a:srgbClr val="0070C0"/>
                </a:solidFill>
              </a:rPr>
              <a:t>really </a:t>
            </a:r>
            <a:r>
              <a:rPr lang="en-GB" b="1" dirty="0" smtClean="0">
                <a:solidFill>
                  <a:srgbClr val="0070C0"/>
                </a:solidFill>
              </a:rPr>
              <a:t>need for vacuum system design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695400" y="836712"/>
            <a:ext cx="10658400" cy="5472608"/>
          </a:xfrm>
          <a:prstGeom prst="rect">
            <a:avLst/>
          </a:prstGeom>
        </p:spPr>
        <p:txBody>
          <a:bodyPr>
            <a:normAutofit fontScale="85000" lnSpcReduction="200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>
                <a:solidFill>
                  <a:srgbClr val="FF0000"/>
                </a:solidFill>
              </a:rPr>
              <a:t>There are not enough PSD data for various NEG coatings.  </a:t>
            </a:r>
          </a:p>
          <a:p>
            <a:pPr lvl="1"/>
            <a:r>
              <a:rPr lang="en-GB" dirty="0"/>
              <a:t>A future machine vacuum deign can't be done properly without these data.</a:t>
            </a:r>
          </a:p>
          <a:p>
            <a:r>
              <a:rPr lang="en-GB" dirty="0"/>
              <a:t> </a:t>
            </a:r>
            <a:r>
              <a:rPr lang="en-GB" dirty="0">
                <a:solidFill>
                  <a:schemeClr val="accent1"/>
                </a:solidFill>
              </a:rPr>
              <a:t>What information have to be obtained:</a:t>
            </a:r>
          </a:p>
          <a:p>
            <a:pPr lvl="1"/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PSD yields and sticking probabilities for H</a:t>
            </a:r>
            <a:r>
              <a:rPr lang="en-GB" baseline="-25000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, CH</a:t>
            </a:r>
            <a:r>
              <a:rPr lang="en-GB" baseline="-25000" dirty="0">
                <a:solidFill>
                  <a:schemeClr val="accent2">
                    <a:lumMod val="50000"/>
                  </a:schemeClr>
                </a:solidFill>
              </a:rPr>
              <a:t>4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, CO, CO</a:t>
            </a:r>
            <a:r>
              <a:rPr lang="en-GB" baseline="-25000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 (</a:t>
            </a:r>
            <a:r>
              <a:rPr lang="en-GB" i="1" dirty="0">
                <a:solidFill>
                  <a:schemeClr val="accent2">
                    <a:lumMod val="50000"/>
                  </a:schemeClr>
                </a:solidFill>
              </a:rPr>
              <a:t>for modelling future machines</a:t>
            </a:r>
            <a:r>
              <a:rPr lang="en-GB" dirty="0">
                <a:solidFill>
                  <a:schemeClr val="accent2">
                    <a:lumMod val="50000"/>
                  </a:schemeClr>
                </a:solidFill>
              </a:rPr>
              <a:t>) </a:t>
            </a:r>
          </a:p>
          <a:p>
            <a:pPr lvl="2"/>
            <a:r>
              <a:rPr lang="en-GB" u="sng" dirty="0"/>
              <a:t>for various types of NEG coatings</a:t>
            </a:r>
            <a:r>
              <a:rPr lang="en-GB" dirty="0"/>
              <a:t> (composition and structure),</a:t>
            </a:r>
          </a:p>
          <a:p>
            <a:pPr lvl="2"/>
            <a:r>
              <a:rPr lang="en-GB" dirty="0"/>
              <a:t>as a function of photon dose,  </a:t>
            </a:r>
          </a:p>
          <a:p>
            <a:pPr lvl="2"/>
            <a:r>
              <a:rPr lang="en-GB" dirty="0"/>
              <a:t>as a function of activation temperature and duration,</a:t>
            </a:r>
          </a:p>
          <a:p>
            <a:pPr lvl="2"/>
            <a:r>
              <a:rPr lang="en-GB" dirty="0"/>
              <a:t>as a function of film thickness,</a:t>
            </a:r>
          </a:p>
          <a:p>
            <a:pPr lvl="2"/>
            <a:r>
              <a:rPr lang="en-GB" dirty="0"/>
              <a:t>for shapes similar vacuum chamber of future machines,</a:t>
            </a:r>
          </a:p>
          <a:p>
            <a:pPr lvl="2"/>
            <a:r>
              <a:rPr lang="en-GB" i="1" dirty="0"/>
              <a:t>etc</a:t>
            </a:r>
            <a:r>
              <a:rPr lang="en-GB" dirty="0"/>
              <a:t>.</a:t>
            </a:r>
          </a:p>
          <a:p>
            <a:pPr lvl="1"/>
            <a:r>
              <a:rPr lang="en-GB" dirty="0">
                <a:solidFill>
                  <a:srgbClr val="00B050"/>
                </a:solidFill>
              </a:rPr>
              <a:t>Practical knowledge on what happens in case of various operation issues: </a:t>
            </a:r>
          </a:p>
          <a:p>
            <a:pPr lvl="2"/>
            <a:r>
              <a:rPr lang="en-GB" dirty="0"/>
              <a:t>SR induced activation, recovery rate after a vacuum accident,</a:t>
            </a:r>
          </a:p>
          <a:p>
            <a:pPr lvl="2"/>
            <a:r>
              <a:rPr lang="en-GB" dirty="0"/>
              <a:t>SR induced pumping,</a:t>
            </a:r>
          </a:p>
          <a:p>
            <a:pPr lvl="2"/>
            <a:r>
              <a:rPr lang="en-GB" dirty="0"/>
              <a:t>a leak during NEG activation,</a:t>
            </a:r>
          </a:p>
          <a:p>
            <a:pPr lvl="2"/>
            <a:r>
              <a:rPr lang="en-GB" dirty="0"/>
              <a:t>SR beam alignment fluctuation,</a:t>
            </a:r>
          </a:p>
          <a:p>
            <a:pPr lvl="2"/>
            <a:r>
              <a:rPr lang="en-GB" dirty="0"/>
              <a:t>non-uniform temperature during activation: overheated NEG, </a:t>
            </a:r>
            <a:r>
              <a:rPr lang="en-GB" dirty="0" err="1"/>
              <a:t>underheated</a:t>
            </a:r>
            <a:r>
              <a:rPr lang="en-GB" dirty="0"/>
              <a:t> NEG,</a:t>
            </a:r>
          </a:p>
          <a:p>
            <a:pPr lvl="2"/>
            <a:r>
              <a:rPr lang="en-GB" dirty="0"/>
              <a:t>not uniformly coated and partially coated chambers (a chamber with an antechamber),</a:t>
            </a:r>
          </a:p>
          <a:p>
            <a:pPr lvl="2"/>
            <a:r>
              <a:rPr lang="en-GB" dirty="0"/>
              <a:t>effect of storage in vacuum, in nitrogen, in argon, in air, ...,</a:t>
            </a:r>
          </a:p>
          <a:p>
            <a:pPr lvl="2"/>
            <a:r>
              <a:rPr lang="en-GB" dirty="0"/>
              <a:t>NEG lifetime,</a:t>
            </a:r>
          </a:p>
          <a:p>
            <a:pPr lvl="2"/>
            <a:r>
              <a:rPr lang="en-GB" i="1" dirty="0"/>
              <a:t>other questions from machine operation experience</a:t>
            </a:r>
            <a:r>
              <a:rPr lang="en-GB" dirty="0"/>
              <a:t>.   </a:t>
            </a:r>
          </a:p>
          <a:p>
            <a:pPr marL="0" indent="0">
              <a:buNone/>
            </a:pPr>
            <a:endParaRPr lang="en-GB" sz="2400" dirty="0" smtClean="0"/>
          </a:p>
          <a:p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306690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I.FAST Kick-off Meeting | 4th May 2021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Task 10.5 objectives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313771" y="1124744"/>
            <a:ext cx="11377264" cy="2304256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285750" indent="-285750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Building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facilities for photon stimulated desorption (PSD) yield measurement on beamlines.</a:t>
            </a:r>
          </a:p>
          <a:p>
            <a:pPr marL="285750" indent="-285750"/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Obtaining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and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analysing the photon stimulated gas desorption (PSD)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experimental data from Non-Evaporable Getter (NEG) coated prototypes under conditions similar to future light sources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fr-CH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7276364"/>
              </p:ext>
            </p:extLst>
          </p:nvPr>
        </p:nvGraphicFramePr>
        <p:xfrm>
          <a:off x="407368" y="3501008"/>
          <a:ext cx="11261836" cy="2234528"/>
        </p:xfrm>
        <a:graphic>
          <a:graphicData uri="http://schemas.openxmlformats.org/drawingml/2006/table">
            <a:tbl>
              <a:tblPr>
                <a:tableStyleId>{3C2FFA5D-87B4-456A-9821-1D502468CF0F}</a:tableStyleId>
              </a:tblPr>
              <a:tblGrid>
                <a:gridCol w="2017507">
                  <a:extLst>
                    <a:ext uri="{9D8B030D-6E8A-4147-A177-3AD203B41FA5}">
                      <a16:colId xmlns:a16="http://schemas.microsoft.com/office/drawing/2014/main" val="3627949292"/>
                    </a:ext>
                  </a:extLst>
                </a:gridCol>
                <a:gridCol w="4836291">
                  <a:extLst>
                    <a:ext uri="{9D8B030D-6E8A-4147-A177-3AD203B41FA5}">
                      <a16:colId xmlns:a16="http://schemas.microsoft.com/office/drawing/2014/main" val="726292616"/>
                    </a:ext>
                  </a:extLst>
                </a:gridCol>
                <a:gridCol w="2352215">
                  <a:extLst>
                    <a:ext uri="{9D8B030D-6E8A-4147-A177-3AD203B41FA5}">
                      <a16:colId xmlns:a16="http://schemas.microsoft.com/office/drawing/2014/main" val="2321368143"/>
                    </a:ext>
                  </a:extLst>
                </a:gridCol>
                <a:gridCol w="2055823">
                  <a:extLst>
                    <a:ext uri="{9D8B030D-6E8A-4147-A177-3AD203B41FA5}">
                      <a16:colId xmlns:a16="http://schemas.microsoft.com/office/drawing/2014/main" val="1499276236"/>
                    </a:ext>
                  </a:extLst>
                </a:gridCol>
              </a:tblGrid>
              <a:tr h="901787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  <a:latin typeface="+mn-lt"/>
                        </a:rPr>
                        <a:t>Milestone/Deliverable name</a:t>
                      </a:r>
                      <a:endParaRPr lang="en-GB" sz="20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Delivery date</a:t>
                      </a:r>
                    </a:p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(in months)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Content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3262591389"/>
                  </a:ext>
                </a:extLst>
              </a:tr>
              <a:tr h="673034"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kumimoji="0" lang="en-GB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Milestone 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kern="1200" dirty="0" smtClean="0">
                          <a:solidFill>
                            <a:schemeClr val="dk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First NEG coated sample are installed on SR beamline at DLS and Soleil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12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Report 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extLst>
                  <a:ext uri="{0D108BD9-81ED-4DB2-BD59-A6C34878D82A}">
                    <a16:rowId xmlns:a16="http://schemas.microsoft.com/office/drawing/2014/main" val="836000598"/>
                  </a:ext>
                </a:extLst>
              </a:tr>
              <a:tr h="6597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en-GB" altLang="en-US" sz="20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Deliverable</a:t>
                      </a:r>
                      <a:endParaRPr kumimoji="0" lang="en-GB" altLang="en-US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2000" dirty="0" smtClean="0">
                          <a:effectLst/>
                          <a:latin typeface="+mn-lt"/>
                        </a:rPr>
                        <a:t>First PSD data from NEG coating </a:t>
                      </a:r>
                      <a:endParaRPr lang="en-GB" sz="2000" dirty="0" smtClean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en-GB" sz="2000" dirty="0">
                          <a:effectLst/>
                          <a:latin typeface="+mn-lt"/>
                        </a:rPr>
                        <a:t>36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en-GB" sz="2000" dirty="0" smtClean="0">
                          <a:effectLst/>
                          <a:latin typeface="+mn-lt"/>
                          <a:ea typeface="Times New Roman" panose="02020603050405020304" pitchFamily="18" charset="0"/>
                        </a:rPr>
                        <a:t>Report </a:t>
                      </a:r>
                      <a:endParaRPr lang="en-GB" sz="2000" dirty="0">
                        <a:effectLst/>
                        <a:latin typeface="+mn-lt"/>
                        <a:ea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64927028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755838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I.FAST Kick-off Meeting | 4th May 2021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551384" y="116632"/>
            <a:ext cx="11089232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Task 10.5 partners (vacuum experts from 4 HEI)</a:t>
            </a:r>
            <a:endParaRPr lang="en-GB" b="1" dirty="0">
              <a:solidFill>
                <a:srgbClr val="0070C0"/>
              </a:solidFill>
            </a:endParaRPr>
          </a:p>
        </p:txBody>
      </p:sp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6989651"/>
              </p:ext>
            </p:extLst>
          </p:nvPr>
        </p:nvGraphicFramePr>
        <p:xfrm>
          <a:off x="551384" y="1052736"/>
          <a:ext cx="11017224" cy="4738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016224">
                  <a:extLst>
                    <a:ext uri="{9D8B030D-6E8A-4147-A177-3AD203B41FA5}">
                      <a16:colId xmlns:a16="http://schemas.microsoft.com/office/drawing/2014/main" val="1847972658"/>
                    </a:ext>
                  </a:extLst>
                </a:gridCol>
                <a:gridCol w="6912768">
                  <a:extLst>
                    <a:ext uri="{9D8B030D-6E8A-4147-A177-3AD203B41FA5}">
                      <a16:colId xmlns:a16="http://schemas.microsoft.com/office/drawing/2014/main" val="3104327613"/>
                    </a:ext>
                  </a:extLst>
                </a:gridCol>
                <a:gridCol w="2088232">
                  <a:extLst>
                    <a:ext uri="{9D8B030D-6E8A-4147-A177-3AD203B41FA5}">
                      <a16:colId xmlns:a16="http://schemas.microsoft.com/office/drawing/2014/main" val="2166083188"/>
                    </a:ext>
                  </a:extLst>
                </a:gridCol>
              </a:tblGrid>
              <a:tr h="648072">
                <a:tc>
                  <a:txBody>
                    <a:bodyPr/>
                    <a:lstStyle/>
                    <a:p>
                      <a:r>
                        <a:rPr lang="en-GB" dirty="0" smtClean="0"/>
                        <a:t>Partner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Main</a:t>
                      </a:r>
                      <a:r>
                        <a:rPr lang="en-GB" baseline="0" dirty="0" smtClean="0"/>
                        <a:t> c</a:t>
                      </a:r>
                      <a:r>
                        <a:rPr lang="en-GB" dirty="0" smtClean="0"/>
                        <a:t>apability relevant to the project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Future machine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951815733"/>
                  </a:ext>
                </a:extLst>
              </a:tr>
              <a:tr h="1022514">
                <a:tc>
                  <a:txBody>
                    <a:bodyPr/>
                    <a:lstStyle/>
                    <a:p>
                      <a:r>
                        <a:rPr lang="en-GB" dirty="0" smtClean="0"/>
                        <a:t>UKRI/STFC/ASTeC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NEG</a:t>
                      </a:r>
                      <a:r>
                        <a:rPr lang="en-GB" baseline="0" dirty="0" smtClean="0"/>
                        <a:t> deposition and characterisation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Pumping property and ESD evaluation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Gas dynamics modelling, data analysis, large vacuum system deign 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UK-XFEL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264585282"/>
                  </a:ext>
                </a:extLst>
              </a:tr>
              <a:tr h="1022514">
                <a:tc>
                  <a:txBody>
                    <a:bodyPr/>
                    <a:lstStyle/>
                    <a:p>
                      <a:r>
                        <a:rPr lang="en-GB" dirty="0" smtClean="0"/>
                        <a:t>Diamond LS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PSD facility at a SR beamline on Diamond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Pumping property and ESD evaluation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Large vacuum system deign and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Diamond-2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520814423"/>
                  </a:ext>
                </a:extLst>
              </a:tr>
              <a:tr h="1022514">
                <a:tc>
                  <a:txBody>
                    <a:bodyPr/>
                    <a:lstStyle/>
                    <a:p>
                      <a:r>
                        <a:rPr lang="en-GB" dirty="0" smtClean="0"/>
                        <a:t>Soleil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PSD facility at a SR beamline on Soleil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Pumping property and ESD evaluation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Large vacuum  system deign and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Soleil</a:t>
                      </a:r>
                      <a:r>
                        <a:rPr lang="en-GB" baseline="0" dirty="0" smtClean="0"/>
                        <a:t>-2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9646430"/>
                  </a:ext>
                </a:extLst>
              </a:tr>
              <a:tr h="1022514">
                <a:tc>
                  <a:txBody>
                    <a:bodyPr/>
                    <a:lstStyle/>
                    <a:p>
                      <a:r>
                        <a:rPr lang="en-GB" dirty="0" smtClean="0"/>
                        <a:t>DESY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dirty="0" smtClean="0"/>
                        <a:t>NEG</a:t>
                      </a:r>
                      <a:r>
                        <a:rPr lang="en-GB" baseline="0" dirty="0" smtClean="0"/>
                        <a:t> deposition and characterisation</a:t>
                      </a:r>
                    </a:p>
                    <a:p>
                      <a:pPr marL="285750" indent="-285750">
                        <a:buFont typeface="Arial" panose="020B0604020202020204" pitchFamily="34" charset="0"/>
                        <a:buChar char="•"/>
                      </a:pPr>
                      <a:r>
                        <a:rPr lang="en-GB" baseline="0" dirty="0" smtClean="0"/>
                        <a:t>Pumping property and ESD evaluation</a:t>
                      </a:r>
                    </a:p>
                    <a:p>
                      <a:pPr marL="285750" marR="0" lvl="0" indent="-28575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GB" baseline="0" dirty="0" smtClean="0"/>
                        <a:t>Large vacuum system deign and operation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PETRA-IV</a:t>
                      </a:r>
                      <a:endParaRPr lang="en-GB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7010303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353569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856000" y="6376243"/>
            <a:ext cx="64800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r>
              <a:rPr lang="en-GB" smtClean="0"/>
              <a:t>O.B. Malyshev | Task 10.5 | I.FAST Kick-off Meeting | 4th May 2021</a:t>
            </a:r>
            <a:endParaRPr lang="en-US" dirty="0"/>
          </a:p>
        </p:txBody>
      </p:sp>
      <p:sp>
        <p:nvSpPr>
          <p:cNvPr id="6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9696400" y="6376243"/>
            <a:ext cx="1657400" cy="365125"/>
          </a:xfrm>
        </p:spPr>
        <p:txBody>
          <a:bodyPr/>
          <a:lstStyle>
            <a:lvl1pPr>
              <a:defRPr sz="1200">
                <a:solidFill>
                  <a:schemeClr val="accent5"/>
                </a:solidFill>
              </a:defRPr>
            </a:lvl1pPr>
          </a:lstStyle>
          <a:p>
            <a:fld id="{F7A1A58B-7BA1-7E42-8231-6D1CB1C760B1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838200" y="116632"/>
            <a:ext cx="10515600" cy="808834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b="1" dirty="0" smtClean="0">
                <a:solidFill>
                  <a:srgbClr val="0070C0"/>
                </a:solidFill>
              </a:rPr>
              <a:t>Task 10.5 ongoing activities</a:t>
            </a:r>
            <a:endParaRPr lang="en-GB" b="1" dirty="0">
              <a:solidFill>
                <a:srgbClr val="0070C0"/>
              </a:solidFill>
            </a:endParaRPr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1055688" y="925466"/>
            <a:ext cx="10298112" cy="5251498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Task 10.5 has already started: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Two preparatory meeting took place </a:t>
            </a:r>
          </a:p>
          <a:p>
            <a:pPr lvl="1"/>
            <a:r>
              <a:rPr lang="fr-CH" sz="2000" dirty="0">
                <a:latin typeface="Arial" panose="020B0604020202020204" pitchFamily="34" charset="0"/>
                <a:cs typeface="Arial" panose="020B0604020202020204" pitchFamily="34" charset="0"/>
              </a:rPr>
              <a:t>on 2</a:t>
            </a:r>
            <a:r>
              <a:rPr lang="fr-CH" sz="2000" baseline="30000" dirty="0">
                <a:latin typeface="Arial" panose="020B0604020202020204" pitchFamily="34" charset="0"/>
                <a:cs typeface="Arial" panose="020B0604020202020204" pitchFamily="34" charset="0"/>
              </a:rPr>
              <a:t>nd</a:t>
            </a:r>
            <a:r>
              <a:rPr lang="fr-CH" sz="2000" dirty="0">
                <a:latin typeface="Arial" panose="020B0604020202020204" pitchFamily="34" charset="0"/>
                <a:cs typeface="Arial" panose="020B0604020202020204" pitchFamily="34" charset="0"/>
              </a:rPr>
              <a:t> Mar </a:t>
            </a:r>
            <a:r>
              <a:rPr lang="fr-CH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2021</a:t>
            </a:r>
          </a:p>
          <a:p>
            <a:pPr lvl="1"/>
            <a:r>
              <a:rPr lang="fr-CH" sz="2000" dirty="0" smtClean="0">
                <a:latin typeface="Arial" panose="020B0604020202020204" pitchFamily="34" charset="0"/>
                <a:cs typeface="Arial" panose="020B0604020202020204" pitchFamily="34" charset="0"/>
              </a:rPr>
              <a:t>on 7th April 2021</a:t>
            </a:r>
            <a:endParaRPr lang="en-GB" sz="20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Deposition and testing facilities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are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operational at UKRI and DESY</a:t>
            </a: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SR beamlines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have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been design and are being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built at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DLS and Soleil </a:t>
            </a:r>
            <a:endParaRPr lang="en-GB" sz="2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endParaRPr lang="en-GB" sz="2400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Task 10.5 kick-off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meeting 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is scheduled on 12</a:t>
            </a:r>
            <a:r>
              <a:rPr lang="en-GB" sz="2400" baseline="30000" dirty="0" smtClean="0">
                <a:latin typeface="Arial" panose="020B0604020202020204" pitchFamily="34" charset="0"/>
                <a:cs typeface="Arial" panose="020B0604020202020204" pitchFamily="34" charset="0"/>
              </a:rPr>
              <a:t>th</a:t>
            </a:r>
            <a:r>
              <a:rPr lang="en-GB" sz="2400" dirty="0" smtClean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GB" sz="2400" dirty="0">
                <a:latin typeface="Arial" panose="020B0604020202020204" pitchFamily="34" charset="0"/>
                <a:cs typeface="Arial" panose="020B0604020202020204" pitchFamily="34" charset="0"/>
              </a:rPr>
              <a:t>May 2021</a:t>
            </a:r>
          </a:p>
          <a:p>
            <a:pPr marL="0" indent="0">
              <a:buNone/>
            </a:pPr>
            <a:r>
              <a:rPr lang="en-GB" sz="2400" dirty="0" smtClean="0"/>
              <a:t>	</a:t>
            </a:r>
          </a:p>
          <a:p>
            <a:endParaRPr lang="en-GB" sz="2400" dirty="0" smtClean="0"/>
          </a:p>
        </p:txBody>
      </p:sp>
    </p:spTree>
    <p:extLst>
      <p:ext uri="{BB962C8B-B14F-4D97-AF65-F5344CB8AC3E}">
        <p14:creationId xmlns:p14="http://schemas.microsoft.com/office/powerpoint/2010/main" val="17107053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71664" y="2636912"/>
            <a:ext cx="468052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GB" sz="4400" dirty="0">
                <a:solidFill>
                  <a:schemeClr val="bg1"/>
                </a:solidFill>
              </a:rPr>
              <a:t>Thanks for your attention</a:t>
            </a:r>
          </a:p>
        </p:txBody>
      </p:sp>
    </p:spTree>
    <p:extLst>
      <p:ext uri="{BB962C8B-B14F-4D97-AF65-F5344CB8AC3E}">
        <p14:creationId xmlns:p14="http://schemas.microsoft.com/office/powerpoint/2010/main" val="2535720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I.FAST Custom Slides">
  <a:themeElements>
    <a:clrScheme name="I.FAST custom colours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FA00C8"/>
      </a:accent1>
      <a:accent2>
        <a:srgbClr val="08EDF9"/>
      </a:accent2>
      <a:accent3>
        <a:srgbClr val="A850D9"/>
      </a:accent3>
      <a:accent4>
        <a:srgbClr val="2776BF"/>
      </a:accent4>
      <a:accent5>
        <a:srgbClr val="0035CB"/>
      </a:accent5>
      <a:accent6>
        <a:srgbClr val="6011D6"/>
      </a:accent6>
      <a:hlink>
        <a:srgbClr val="08EDF9"/>
      </a:hlink>
      <a:folHlink>
        <a:srgbClr val="03777D"/>
      </a:folHlink>
    </a:clrScheme>
    <a:fontScheme name="I.FAST custom fonts">
      <a:majorFont>
        <a:latin typeface="Montserrat ExtraBold"/>
        <a:ea typeface=""/>
        <a:cs typeface=""/>
      </a:majorFont>
      <a:minorFont>
        <a:latin typeface="Montserra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fast_theme" id="{7AE54E39-E136-2946-BAAD-9EC2262D7CA6}" vid="{60EF505A-9AB9-5F42-9EF0-EE8A69267E7D}"/>
    </a:ext>
  </a:extLst>
</a:theme>
</file>

<file path=ppt/theme/theme2.xml><?xml version="1.0" encoding="utf-8"?>
<a:theme xmlns:a="http://schemas.openxmlformats.org/drawingml/2006/main" name="Generi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5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HLU-Pres-test01.thmx</Template>
  <TotalTime>2205</TotalTime>
  <Words>800</Words>
  <Application>Microsoft Office PowerPoint</Application>
  <PresentationFormat>Widescreen</PresentationFormat>
  <Paragraphs>117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8</vt:i4>
      </vt:variant>
    </vt:vector>
  </HeadingPairs>
  <TitlesOfParts>
    <vt:vector size="22" baseType="lpstr">
      <vt:lpstr>Arial</vt:lpstr>
      <vt:lpstr>Calibri</vt:lpstr>
      <vt:lpstr>Calibri Light</vt:lpstr>
      <vt:lpstr>Lucida Grande</vt:lpstr>
      <vt:lpstr>Montserrat</vt:lpstr>
      <vt:lpstr>Montserrat ExtraBold</vt:lpstr>
      <vt:lpstr>Montserrat SemiBold</vt:lpstr>
      <vt:lpstr>Symbol</vt:lpstr>
      <vt:lpstr>Tahoma</vt:lpstr>
      <vt:lpstr>Times New Roman</vt:lpstr>
      <vt:lpstr>Wingdings</vt:lpstr>
      <vt:lpstr>I.FAST Custom Slides</vt:lpstr>
      <vt:lpstr>Generic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Malyshev, Oleg (STFC,DL,AST)</cp:lastModifiedBy>
  <cp:revision>415</cp:revision>
  <dcterms:created xsi:type="dcterms:W3CDTF">2017-04-26T09:15:49Z</dcterms:created>
  <dcterms:modified xsi:type="dcterms:W3CDTF">2021-05-04T09:18:49Z</dcterms:modified>
</cp:coreProperties>
</file>