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56" r:id="rId2"/>
    <p:sldId id="259" r:id="rId3"/>
    <p:sldId id="295" r:id="rId4"/>
    <p:sldId id="290" r:id="rId5"/>
    <p:sldId id="260" r:id="rId6"/>
    <p:sldId id="289" r:id="rId7"/>
    <p:sldId id="273" r:id="rId8"/>
    <p:sldId id="261" r:id="rId9"/>
    <p:sldId id="288" r:id="rId10"/>
    <p:sldId id="266" r:id="rId11"/>
    <p:sldId id="280" r:id="rId12"/>
    <p:sldId id="271" r:id="rId13"/>
    <p:sldId id="268" r:id="rId14"/>
    <p:sldId id="272" r:id="rId15"/>
    <p:sldId id="262" r:id="rId16"/>
    <p:sldId id="296" r:id="rId17"/>
    <p:sldId id="284" r:id="rId18"/>
    <p:sldId id="279" r:id="rId19"/>
    <p:sldId id="282" r:id="rId20"/>
    <p:sldId id="264" r:id="rId21"/>
    <p:sldId id="274" r:id="rId22"/>
    <p:sldId id="265" r:id="rId23"/>
    <p:sldId id="291" r:id="rId24"/>
    <p:sldId id="276" r:id="rId25"/>
    <p:sldId id="286" r:id="rId26"/>
    <p:sldId id="287" r:id="rId2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0070C0"/>
    <a:srgbClr val="000000"/>
    <a:srgbClr val="FF0000"/>
    <a:srgbClr val="FFC000"/>
    <a:srgbClr val="3C78D8"/>
    <a:srgbClr val="8853AF"/>
    <a:srgbClr val="A5A5A5"/>
    <a:srgbClr val="ED7D31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8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696" y="5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3848A-4307-4C1C-9D6F-2DCFDCD995AB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A2164-F4B4-488E-84E7-8D74D9116C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461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102462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/>
              <a:t>LBOC – 26/05/2020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03431" y="4767263"/>
            <a:ext cx="4774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Renovation of the LHC beam-based FBs during LS2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20-May-20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20-May-20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20-May-20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20-May-20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20-May-20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20-May-20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20-May-20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calepcs2019.vrws.de/papers/mopha151.pdf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57854" y="71102"/>
            <a:ext cx="3828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Hardware changes</a:t>
            </a:r>
            <a:endParaRPr lang="en-GB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2187" y="1544325"/>
            <a:ext cx="28584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 operational machines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private eth link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 spare </a:t>
            </a:r>
            <a:r>
              <a:rPr lang="en-US" dirty="0" smtClean="0"/>
              <a:t>machines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private eth </a:t>
            </a:r>
            <a:r>
              <a:rPr lang="en-US" dirty="0" smtClean="0"/>
              <a:t>link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24 cores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2.7GHz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32GB 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15MB cache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35297" y="1682824"/>
            <a:ext cx="27430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</a:t>
            </a:r>
            <a:r>
              <a:rPr lang="en-US" dirty="0" smtClean="0"/>
              <a:t> operational </a:t>
            </a:r>
            <a:r>
              <a:rPr lang="en-US" dirty="0" smtClean="0"/>
              <a:t>machine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trike="sngStrike" dirty="0" smtClean="0"/>
              <a:t>private eth </a:t>
            </a:r>
            <a:r>
              <a:rPr lang="en-US" strike="sngStrike" dirty="0" smtClean="0"/>
              <a:t>link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</a:t>
            </a:r>
            <a:r>
              <a:rPr lang="en-US" dirty="0" smtClean="0"/>
              <a:t>spare </a:t>
            </a:r>
            <a:r>
              <a:rPr lang="en-US" dirty="0" smtClean="0"/>
              <a:t>machine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</a:t>
            </a:r>
            <a:r>
              <a:rPr lang="en-US" dirty="0" smtClean="0"/>
              <a:t>4 cores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2.3GHz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200GB 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22MB cache</a:t>
            </a:r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>
            <a:off x="3406140" y="1920240"/>
            <a:ext cx="1859280" cy="13563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403797" y="97879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Run 2</a:t>
            </a:r>
            <a:endParaRPr lang="en-GB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218349" y="97879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Run 3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91210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57854" y="1225481"/>
            <a:ext cx="3690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Software </a:t>
            </a:r>
            <a:r>
              <a:rPr lang="en-US" sz="3200" b="1" dirty="0" smtClean="0"/>
              <a:t>changes</a:t>
            </a:r>
            <a:endParaRPr lang="en-GB" sz="32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430" y="2062601"/>
            <a:ext cx="2299501" cy="208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3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9" y="381001"/>
            <a:ext cx="4550572" cy="4017292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5076416" y="708660"/>
            <a:ext cx="39776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SLC 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LHC FB controller (aka OFC)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Standalone </a:t>
            </a:r>
            <a:r>
              <a:rPr lang="en-US" dirty="0"/>
              <a:t>C++ program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Concentrate BPM, BBQ &amp; </a:t>
            </a:r>
            <a:r>
              <a:rPr lang="en-US" dirty="0" smtClean="0"/>
              <a:t>Corrector </a:t>
            </a:r>
            <a:r>
              <a:rPr lang="en-US" dirty="0" smtClean="0"/>
              <a:t>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Runs control </a:t>
            </a:r>
            <a:r>
              <a:rPr lang="en-US" dirty="0" smtClean="0"/>
              <a:t>loops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LHC FB service unit (aka OFSU)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FESA class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Settings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proxy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Serializing </a:t>
            </a:r>
            <a:r>
              <a:rPr lang="en-US" dirty="0" smtClean="0"/>
              <a:t>and de-serializing ROOT </a:t>
            </a:r>
            <a:r>
              <a:rPr lang="en-US" dirty="0" smtClean="0"/>
              <a:t>objects (private eth link)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264243" y="71102"/>
            <a:ext cx="3645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Software in Run 2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38700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9" y="381001"/>
            <a:ext cx="4550572" cy="4017292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5076416" y="1394460"/>
            <a:ext cx="3610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CC7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Single FESA class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more serialization of ROOT objects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More standard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More </a:t>
            </a:r>
            <a:r>
              <a:rPr lang="en-US" dirty="0" smtClean="0"/>
              <a:t>maintainable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1371601" y="1226820"/>
            <a:ext cx="1813560" cy="1600200"/>
          </a:xfrm>
          <a:prstGeom prst="roundRect">
            <a:avLst/>
          </a:prstGeom>
          <a:solidFill>
            <a:srgbClr val="3C78D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BFCLHC</a:t>
            </a:r>
          </a:p>
          <a:p>
            <a:pPr algn="ctr"/>
            <a:r>
              <a:rPr lang="en-US" sz="1400" dirty="0" smtClean="0"/>
              <a:t>(</a:t>
            </a:r>
            <a:r>
              <a:rPr lang="en-US" sz="1400" dirty="0" err="1" smtClean="0"/>
              <a:t>Fesa</a:t>
            </a:r>
            <a:r>
              <a:rPr lang="en-US" sz="1400" dirty="0" smtClean="0"/>
              <a:t> class)</a:t>
            </a:r>
            <a:endParaRPr lang="en-GB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5264243" y="71102"/>
            <a:ext cx="3645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Software in Run 3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61684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18819" y="71102"/>
            <a:ext cx="4235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Operational </a:t>
            </a:r>
            <a:r>
              <a:rPr lang="en-US" sz="3200" b="1" dirty="0" smtClean="0"/>
              <a:t>changes</a:t>
            </a:r>
            <a:endParaRPr lang="en-GB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1961800" y="1068344"/>
            <a:ext cx="56277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Adapt system </a:t>
            </a:r>
            <a:r>
              <a:rPr lang="en-US" sz="1600" dirty="0"/>
              <a:t>to </a:t>
            </a:r>
            <a:r>
              <a:rPr lang="en-US" sz="1600" dirty="0" smtClean="0"/>
              <a:t>the way the LHC is operated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Adapt API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Remove unused properties and fields</a:t>
            </a:r>
            <a:endParaRPr lang="en-US" sz="16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Make it more transparent and obvious</a:t>
            </a:r>
            <a:endParaRPr lang="en-US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Playback of functions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More homogeneous with the way PCs are operated</a:t>
            </a:r>
            <a:endParaRPr lang="en-US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Optimize handling of the optics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Simplicity and flexibility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7498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097" y="1176704"/>
            <a:ext cx="3974100" cy="323168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719398" y="60960"/>
            <a:ext cx="5705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Operational changes</a:t>
            </a:r>
          </a:p>
          <a:p>
            <a:pPr algn="ctr"/>
            <a:r>
              <a:rPr lang="en-US" sz="2400" b="1" dirty="0" smtClean="0"/>
              <a:t>Function </a:t>
            </a:r>
            <a:r>
              <a:rPr lang="en-US" sz="2400" b="1" dirty="0" smtClean="0"/>
              <a:t>P</a:t>
            </a:r>
            <a:r>
              <a:rPr lang="en-US" sz="2400" b="1" dirty="0" smtClean="0"/>
              <a:t>layer – new feature in Run3</a:t>
            </a:r>
            <a:endParaRPr lang="en-GB" sz="3200" b="1" dirty="0"/>
          </a:p>
        </p:txBody>
      </p:sp>
      <p:sp>
        <p:nvSpPr>
          <p:cNvPr id="21" name="Lightning Bolt 20"/>
          <p:cNvSpPr/>
          <p:nvPr/>
        </p:nvSpPr>
        <p:spPr>
          <a:xfrm>
            <a:off x="6346412" y="2058293"/>
            <a:ext cx="296627" cy="341402"/>
          </a:xfrm>
          <a:prstGeom prst="lightningBol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229006" y="182684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MTG event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22993" y="2120117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CMD </a:t>
            </a:r>
            <a:r>
              <a:rPr lang="en-US" b="1" dirty="0" smtClean="0">
                <a:solidFill>
                  <a:srgbClr val="FFC000"/>
                </a:solidFill>
              </a:rPr>
              <a:t>property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5010" y="1552426"/>
            <a:ext cx="3294492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u="sng" dirty="0" smtClean="0"/>
              <a:t>Functions (</a:t>
            </a:r>
            <a:r>
              <a:rPr lang="en-US" u="sng" dirty="0" err="1" smtClean="0"/>
              <a:t>time+value</a:t>
            </a:r>
            <a:r>
              <a:rPr lang="en-US" u="sng" dirty="0" smtClean="0"/>
              <a:t> arrays)</a:t>
            </a:r>
            <a:r>
              <a:rPr lang="en-US" dirty="0" smtClean="0"/>
              <a:t>: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Optics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Reference </a:t>
            </a:r>
            <a:r>
              <a:rPr lang="en-US" dirty="0" smtClean="0"/>
              <a:t>orbit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Reference tunes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Loop gains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5161558" y="3617249"/>
            <a:ext cx="321972" cy="184666"/>
          </a:xfrm>
          <a:prstGeom prst="ellipse">
            <a:avLst/>
          </a:prstGeom>
          <a:noFill/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963821" y="3683755"/>
            <a:ext cx="444321" cy="184666"/>
          </a:xfrm>
          <a:prstGeom prst="ellipse">
            <a:avLst/>
          </a:prstGeom>
          <a:noFill/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100383" y="2192486"/>
            <a:ext cx="444321" cy="184666"/>
          </a:xfrm>
          <a:prstGeom prst="ellipse">
            <a:avLst/>
          </a:prstGeom>
          <a:noFill/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741660" y="1873627"/>
            <a:ext cx="608528" cy="184666"/>
          </a:xfrm>
          <a:prstGeom prst="ellipse">
            <a:avLst/>
          </a:prstGeom>
          <a:noFill/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6293558" y="2399695"/>
            <a:ext cx="608528" cy="184666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293558" y="3098979"/>
            <a:ext cx="275428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u="sng" dirty="0" smtClean="0"/>
              <a:t>Perform all sanity checks</a:t>
            </a:r>
            <a:r>
              <a:rPr lang="en-US" sz="1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Monotonic time vectors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Successful optics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Sanity of refs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Sanity of gains</a:t>
            </a:r>
            <a:endParaRPr lang="en-GB" sz="1400" dirty="0"/>
          </a:p>
        </p:txBody>
      </p:sp>
      <p:sp>
        <p:nvSpPr>
          <p:cNvPr id="30" name="Right Arrow 29"/>
          <p:cNvSpPr/>
          <p:nvPr/>
        </p:nvSpPr>
        <p:spPr>
          <a:xfrm>
            <a:off x="5590933" y="3535462"/>
            <a:ext cx="636640" cy="326863"/>
          </a:xfrm>
          <a:prstGeom prst="right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07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5171" y="1239046"/>
                <a:ext cx="34734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Linear optics: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=∆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</m:oMath>
                </a14:m>
                <a:endParaRPr lang="en-GB" sz="24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71" y="1239046"/>
                <a:ext cx="3473451" cy="461665"/>
              </a:xfrm>
              <a:prstGeom prst="rect">
                <a:avLst/>
              </a:prstGeom>
              <a:blipFill>
                <a:blip r:embed="rId2"/>
                <a:stretch>
                  <a:fillRect l="-1579" b="-2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665115" y="1019345"/>
                <a:ext cx="386997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GB" sz="2000" dirty="0" smtClean="0"/>
                  <a:t> = response matrix from MADX</a:t>
                </a:r>
              </a:p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GB" sz="2000" dirty="0" smtClean="0"/>
                  <a:t> = magnet deflections </a:t>
                </a:r>
                <a:r>
                  <a:rPr lang="en-GB" sz="2000" i="1" dirty="0" smtClean="0"/>
                  <a:t>[</a:t>
                </a:r>
                <a:r>
                  <a:rPr lang="el-GR" sz="2000" i="1" dirty="0" smtClean="0"/>
                  <a:t>μ</a:t>
                </a:r>
                <a:r>
                  <a:rPr lang="en-GB" sz="2000" i="1" dirty="0" smtClean="0"/>
                  <a:t>rad]</a:t>
                </a:r>
              </a:p>
              <a:p>
                <a14:m>
                  <m:oMath xmlns:m="http://schemas.openxmlformats.org/officeDocument/2006/math">
                    <m:r>
                      <a:rPr lang="en-GB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GB" sz="2000" dirty="0" smtClean="0"/>
                  <a:t> = BPM measurements </a:t>
                </a:r>
                <a:r>
                  <a:rPr lang="en-GB" sz="2000" i="1" dirty="0" smtClean="0"/>
                  <a:t>[</a:t>
                </a:r>
                <a:r>
                  <a:rPr lang="el-GR" sz="2000" i="1" dirty="0" smtClean="0"/>
                  <a:t>μ</a:t>
                </a:r>
                <a:r>
                  <a:rPr lang="en-US" sz="2000" i="1" dirty="0" smtClean="0"/>
                  <a:t>m</a:t>
                </a:r>
                <a:r>
                  <a:rPr lang="en-GB" sz="2000" i="1" dirty="0" smtClean="0"/>
                  <a:t>]</a:t>
                </a:r>
                <a:endParaRPr lang="en-GB" sz="2000" b="1" i="1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5115" y="1019345"/>
                <a:ext cx="3869970" cy="1015663"/>
              </a:xfrm>
              <a:prstGeom prst="rect">
                <a:avLst/>
              </a:prstGeom>
              <a:blipFill>
                <a:blip r:embed="rId3"/>
                <a:stretch>
                  <a:fillRect t="-2395" r="-630" b="-10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Left Brace 7"/>
          <p:cNvSpPr/>
          <p:nvPr/>
        </p:nvSpPr>
        <p:spPr>
          <a:xfrm>
            <a:off x="3462680" y="1054259"/>
            <a:ext cx="202435" cy="92333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53474" y="2719797"/>
                <a:ext cx="4817601" cy="4628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ea typeface="Cambria Math" panose="02040503050406030204" pitchFamily="18" charset="0"/>
                  </a:rPr>
                  <a:t>Magnet deflections: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p>
                    </m:sSubSup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0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74" y="2719797"/>
                <a:ext cx="4817601" cy="462884"/>
              </a:xfrm>
              <a:prstGeom prst="rect">
                <a:avLst/>
              </a:prstGeom>
              <a:blipFill>
                <a:blip r:embed="rId4"/>
                <a:stretch>
                  <a:fillRect l="-1139" b="-19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Left Brace 9"/>
          <p:cNvSpPr/>
          <p:nvPr/>
        </p:nvSpPr>
        <p:spPr>
          <a:xfrm>
            <a:off x="4871075" y="2314965"/>
            <a:ext cx="202435" cy="131373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539302" y="3734922"/>
                <a:ext cx="6065397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𝑰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4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𝑰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4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GB" sz="4000" b="1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9302" y="3734922"/>
                <a:ext cx="6065397" cy="72180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5033944" y="2296672"/>
                <a:ext cx="4078974" cy="1324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p>
                    </m:sSubSup>
                  </m:oMath>
                </a14:m>
                <a:r>
                  <a:rPr lang="en-GB" sz="2000" dirty="0" smtClean="0"/>
                  <a:t>= vertical magnetic field in a dipole magnet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= magnet current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sz="2000" dirty="0" smtClean="0"/>
                  <a:t> = average </a:t>
                </a:r>
                <a:r>
                  <a:rPr lang="en-US" sz="2000" dirty="0" smtClean="0"/>
                  <a:t>beam momentum</a:t>
                </a:r>
                <a:endParaRPr lang="en-GB" sz="2000" b="1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944" y="2296672"/>
                <a:ext cx="4078974" cy="1324402"/>
              </a:xfrm>
              <a:prstGeom prst="rect">
                <a:avLst/>
              </a:prstGeom>
              <a:blipFill>
                <a:blip r:embed="rId6"/>
                <a:stretch>
                  <a:fillRect l="-1644" t="-2765" b="-7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1975756" y="-15240"/>
            <a:ext cx="51924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Operational </a:t>
            </a:r>
            <a:r>
              <a:rPr lang="en-US" sz="3200" b="1" dirty="0" smtClean="0"/>
              <a:t>changes </a:t>
            </a:r>
            <a:r>
              <a:rPr lang="en-US" sz="2400" b="1" dirty="0" smtClean="0"/>
              <a:t>Optics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0305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722120" y="2733674"/>
            <a:ext cx="6050280" cy="1667829"/>
          </a:xfrm>
          <a:prstGeom prst="ellipse">
            <a:avLst/>
          </a:prstGeom>
          <a:solidFill>
            <a:srgbClr val="FFCC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5897472" y="3086100"/>
            <a:ext cx="1624216" cy="967740"/>
          </a:xfrm>
          <a:prstGeom prst="ellipse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Dipoles</a:t>
            </a:r>
          </a:p>
        </p:txBody>
      </p:sp>
      <p:sp>
        <p:nvSpPr>
          <p:cNvPr id="7" name="Oval 6"/>
          <p:cNvSpPr/>
          <p:nvPr/>
        </p:nvSpPr>
        <p:spPr>
          <a:xfrm>
            <a:off x="3927093" y="3086100"/>
            <a:ext cx="1624216" cy="967740"/>
          </a:xfrm>
          <a:prstGeom prst="ellipse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</a:t>
            </a:r>
          </a:p>
        </p:txBody>
      </p:sp>
      <p:sp>
        <p:nvSpPr>
          <p:cNvPr id="8" name="Oval 7"/>
          <p:cNvSpPr/>
          <p:nvPr/>
        </p:nvSpPr>
        <p:spPr>
          <a:xfrm>
            <a:off x="1956715" y="3086100"/>
            <a:ext cx="1624216" cy="967740"/>
          </a:xfrm>
          <a:prstGeom prst="ellipse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BPMs</a:t>
            </a:r>
          </a:p>
        </p:txBody>
      </p:sp>
      <p:cxnSp>
        <p:nvCxnSpPr>
          <p:cNvPr id="10" name="Straight Arrow Connector 9"/>
          <p:cNvCxnSpPr>
            <a:stCxn id="7" idx="2"/>
            <a:endCxn id="8" idx="6"/>
          </p:cNvCxnSpPr>
          <p:nvPr/>
        </p:nvCxnSpPr>
        <p:spPr>
          <a:xfrm flipH="1">
            <a:off x="3580931" y="3569970"/>
            <a:ext cx="346162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2"/>
            <a:endCxn id="7" idx="6"/>
          </p:cNvCxnSpPr>
          <p:nvPr/>
        </p:nvCxnSpPr>
        <p:spPr>
          <a:xfrm flipH="1">
            <a:off x="5551309" y="3569970"/>
            <a:ext cx="346163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151223" y="1174443"/>
            <a:ext cx="6795505" cy="1486595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1665913" y="1672827"/>
                <a:ext cx="1747847" cy="546735"/>
              </a:xfrm>
              <a:prstGeom prst="rect">
                <a:avLst/>
              </a:prstGeom>
              <a:solidFill>
                <a:srgbClr val="0055A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913" y="1672827"/>
                <a:ext cx="1747847" cy="5467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3413760" y="1946195"/>
            <a:ext cx="419797" cy="2857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21" idx="6"/>
            <a:endCxn id="6" idx="6"/>
          </p:cNvCxnSpPr>
          <p:nvPr/>
        </p:nvCxnSpPr>
        <p:spPr>
          <a:xfrm>
            <a:off x="7503443" y="1949052"/>
            <a:ext cx="18245" cy="1620918"/>
          </a:xfrm>
          <a:prstGeom prst="bentConnector3">
            <a:avLst>
              <a:gd name="adj1" fmla="val 1352946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8" idx="2"/>
            <a:endCxn id="13" idx="1"/>
          </p:cNvCxnSpPr>
          <p:nvPr/>
        </p:nvCxnSpPr>
        <p:spPr>
          <a:xfrm rot="10800000">
            <a:off x="1665913" y="1946196"/>
            <a:ext cx="290802" cy="1623775"/>
          </a:xfrm>
          <a:prstGeom prst="bentConnector3">
            <a:avLst>
              <a:gd name="adj1" fmla="val 17861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348224" y="2730817"/>
            <a:ext cx="659155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/>
              <a:t>LHC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54012" y="1174443"/>
            <a:ext cx="1864613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/>
              <a:t>Orbit </a:t>
            </a:r>
            <a:r>
              <a:rPr lang="en-US" b="1" dirty="0" smtClean="0"/>
              <a:t>controller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3833557" y="1678542"/>
                <a:ext cx="1447800" cy="541020"/>
              </a:xfrm>
              <a:prstGeom prst="rect">
                <a:avLst/>
              </a:prstGeom>
              <a:solidFill>
                <a:srgbClr val="0055A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𝑰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𝚫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3557" y="1678542"/>
                <a:ext cx="1447800" cy="541020"/>
              </a:xfrm>
              <a:prstGeom prst="rect">
                <a:avLst/>
              </a:prstGeom>
              <a:blipFill>
                <a:blip r:embed="rId3"/>
                <a:stretch>
                  <a:fillRect l="-418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1364921" y="2546151"/>
                <a:ext cx="441974" cy="36933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4921" y="2546151"/>
                <a:ext cx="44197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/>
          <p:cNvSpPr/>
          <p:nvPr/>
        </p:nvSpPr>
        <p:spPr>
          <a:xfrm>
            <a:off x="5701154" y="1465182"/>
            <a:ext cx="1802289" cy="967740"/>
          </a:xfrm>
          <a:prstGeom prst="ellipse">
            <a:avLst/>
          </a:prstGeom>
          <a:solidFill>
            <a:srgbClr val="00B0F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 regulator</a:t>
            </a:r>
          </a:p>
        </p:txBody>
      </p:sp>
      <p:cxnSp>
        <p:nvCxnSpPr>
          <p:cNvPr id="22" name="Straight Arrow Connector 21"/>
          <p:cNvCxnSpPr>
            <a:stCxn id="19" idx="3"/>
            <a:endCxn id="21" idx="2"/>
          </p:cNvCxnSpPr>
          <p:nvPr/>
        </p:nvCxnSpPr>
        <p:spPr>
          <a:xfrm>
            <a:off x="5281357" y="1949052"/>
            <a:ext cx="419797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7331502" y="2511262"/>
                <a:ext cx="498855" cy="369332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𝚫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𝑰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502" y="2511262"/>
                <a:ext cx="49885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1975756" y="-15240"/>
            <a:ext cx="51924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Operational </a:t>
            </a:r>
            <a:r>
              <a:rPr lang="en-US" sz="3200" b="1" dirty="0" smtClean="0"/>
              <a:t>changes </a:t>
            </a:r>
            <a:r>
              <a:rPr lang="en-US" sz="2400" b="1" dirty="0" smtClean="0"/>
              <a:t>Close</a:t>
            </a:r>
            <a:r>
              <a:rPr lang="en-US" sz="2400" b="1" dirty="0" smtClean="0"/>
              <a:t>d Orbit Control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53614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4344370" y="1150453"/>
                <a:ext cx="1940147" cy="430887"/>
              </a:xfrm>
              <a:prstGeom prst="rect">
                <a:avLst/>
              </a:prstGeom>
              <a:noFill/>
              <a:effectLst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𝑰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GB" sz="2800" b="1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370" y="1150453"/>
                <a:ext cx="1940147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2011300" y="1120023"/>
            <a:ext cx="247688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Orbit Correction:</a:t>
            </a:r>
            <a:endParaRPr lang="en-GB" sz="2400" dirty="0"/>
          </a:p>
        </p:txBody>
      </p:sp>
      <p:sp>
        <p:nvSpPr>
          <p:cNvPr id="15" name="Rectangle 14"/>
          <p:cNvSpPr/>
          <p:nvPr/>
        </p:nvSpPr>
        <p:spPr>
          <a:xfrm>
            <a:off x="5167108" y="1157033"/>
            <a:ext cx="657842" cy="430885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866741" y="2113846"/>
            <a:ext cx="1929303" cy="435354"/>
          </a:xfrm>
          <a:prstGeom prst="rect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Build response matrix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4387851" y="2110858"/>
            <a:ext cx="1352428" cy="440754"/>
          </a:xfrm>
          <a:prstGeom prst="rect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Calculate SVD</a:t>
            </a:r>
            <a:endParaRPr lang="en-GB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7266232" y="2108446"/>
                <a:ext cx="1592540" cy="440754"/>
              </a:xfrm>
              <a:prstGeom prst="rect">
                <a:avLst/>
              </a:prstGeom>
              <a:solidFill>
                <a:srgbClr val="0070C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𝑽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𝑺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6232" y="2108446"/>
                <a:ext cx="1592540" cy="4407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6327408" y="1941289"/>
            <a:ext cx="414215" cy="785251"/>
          </a:xfrm>
          <a:prstGeom prst="rect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USV</a:t>
            </a:r>
            <a:endParaRPr lang="en-GB" sz="1400" b="1" dirty="0"/>
          </a:p>
        </p:txBody>
      </p:sp>
      <p:cxnSp>
        <p:nvCxnSpPr>
          <p:cNvPr id="23" name="Straight Arrow Connector 22"/>
          <p:cNvCxnSpPr>
            <a:stCxn id="42" idx="4"/>
            <a:endCxn id="17" idx="1"/>
          </p:cNvCxnSpPr>
          <p:nvPr/>
        </p:nvCxnSpPr>
        <p:spPr>
          <a:xfrm>
            <a:off x="1306900" y="2328823"/>
            <a:ext cx="559841" cy="2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3"/>
            <a:endCxn id="18" idx="1"/>
          </p:cNvCxnSpPr>
          <p:nvPr/>
        </p:nvCxnSpPr>
        <p:spPr>
          <a:xfrm flipV="1">
            <a:off x="3796044" y="2331235"/>
            <a:ext cx="591807" cy="2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3"/>
            <a:endCxn id="20" idx="1"/>
          </p:cNvCxnSpPr>
          <p:nvPr/>
        </p:nvCxnSpPr>
        <p:spPr>
          <a:xfrm>
            <a:off x="5740279" y="2331235"/>
            <a:ext cx="587129" cy="26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0" idx="3"/>
            <a:endCxn id="19" idx="1"/>
          </p:cNvCxnSpPr>
          <p:nvPr/>
        </p:nvCxnSpPr>
        <p:spPr>
          <a:xfrm flipV="1">
            <a:off x="6741623" y="2328823"/>
            <a:ext cx="524609" cy="50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9" idx="0"/>
            <a:endCxn id="15" idx="2"/>
          </p:cNvCxnSpPr>
          <p:nvPr/>
        </p:nvCxnSpPr>
        <p:spPr>
          <a:xfrm rot="16200000" flipV="1">
            <a:off x="6519002" y="564945"/>
            <a:ext cx="520528" cy="256647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4124" y="3623410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Run2</a:t>
            </a:r>
            <a:endParaRPr lang="en-GB" b="1" u="sng" dirty="0"/>
          </a:p>
        </p:txBody>
      </p:sp>
      <p:sp>
        <p:nvSpPr>
          <p:cNvPr id="33" name="TextBox 32"/>
          <p:cNvSpPr txBox="1"/>
          <p:nvPr/>
        </p:nvSpPr>
        <p:spPr>
          <a:xfrm>
            <a:off x="1123327" y="3223301"/>
            <a:ext cx="3053181" cy="116955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Sequential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Changing # eigenvalues meant new SVD decomposition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Took about 30s per optic (2-3min before ramp)</a:t>
            </a:r>
          </a:p>
        </p:txBody>
      </p:sp>
      <p:sp>
        <p:nvSpPr>
          <p:cNvPr id="36" name="Left Brace 35"/>
          <p:cNvSpPr/>
          <p:nvPr/>
        </p:nvSpPr>
        <p:spPr>
          <a:xfrm>
            <a:off x="1005871" y="3223301"/>
            <a:ext cx="263760" cy="1169551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443208" y="3719016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Run3</a:t>
            </a:r>
            <a:endParaRPr lang="en-GB" b="1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5316315" y="3426629"/>
                <a:ext cx="2762041" cy="98655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Parallel (CPU-cores)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Changing # eigenvalues just updates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Takes about 30s for all optics</a:t>
                </a: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6315" y="3426629"/>
                <a:ext cx="2762041" cy="986552"/>
              </a:xfrm>
              <a:prstGeom prst="rect">
                <a:avLst/>
              </a:prstGeom>
              <a:blipFill>
                <a:blip r:embed="rId4"/>
                <a:stretch>
                  <a:fillRect l="-221" t="-1235" r="-662" b="-5556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Left Brace 38"/>
          <p:cNvSpPr/>
          <p:nvPr/>
        </p:nvSpPr>
        <p:spPr>
          <a:xfrm>
            <a:off x="5204955" y="3429041"/>
            <a:ext cx="263760" cy="95410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Can 41"/>
          <p:cNvSpPr/>
          <p:nvPr/>
        </p:nvSpPr>
        <p:spPr>
          <a:xfrm>
            <a:off x="281393" y="1637406"/>
            <a:ext cx="1025507" cy="1382834"/>
          </a:xfrm>
          <a:prstGeom prst="can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Optics </a:t>
            </a:r>
            <a:r>
              <a:rPr lang="en-US" dirty="0" smtClean="0"/>
              <a:t>info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498997" y="1295012"/>
            <a:ext cx="646331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/>
              <a:t>LSA</a:t>
            </a:r>
            <a:endParaRPr lang="en-GB" b="1" dirty="0"/>
          </a:p>
        </p:txBody>
      </p:sp>
      <p:sp>
        <p:nvSpPr>
          <p:cNvPr id="46" name="Rectangle 45"/>
          <p:cNvSpPr/>
          <p:nvPr/>
        </p:nvSpPr>
        <p:spPr>
          <a:xfrm>
            <a:off x="7386288" y="2930123"/>
            <a:ext cx="1352428" cy="440754"/>
          </a:xfrm>
          <a:prstGeom prst="rect">
            <a:avLst/>
          </a:prstGeom>
          <a:solidFill>
            <a:srgbClr val="0070C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# eigenvalues</a:t>
            </a:r>
            <a:endParaRPr lang="en-GB" sz="1400" dirty="0"/>
          </a:p>
        </p:txBody>
      </p:sp>
      <p:cxnSp>
        <p:nvCxnSpPr>
          <p:cNvPr id="47" name="Straight Arrow Connector 46"/>
          <p:cNvCxnSpPr>
            <a:stCxn id="46" idx="0"/>
            <a:endCxn id="19" idx="2"/>
          </p:cNvCxnSpPr>
          <p:nvPr/>
        </p:nvCxnSpPr>
        <p:spPr>
          <a:xfrm flipV="1">
            <a:off x="8062502" y="2549200"/>
            <a:ext cx="0" cy="3809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975756" y="-15240"/>
            <a:ext cx="51924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Operational </a:t>
            </a:r>
            <a:r>
              <a:rPr lang="en-US" sz="3200" b="1" dirty="0" smtClean="0"/>
              <a:t>changes </a:t>
            </a:r>
            <a:r>
              <a:rPr lang="en-US" sz="2400" b="1" dirty="0" smtClean="0"/>
              <a:t>Optics calculations 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48146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6" grpId="0" animBg="1"/>
      <p:bldP spid="37" grpId="0"/>
      <p:bldP spid="38" grpId="0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354" y="1426303"/>
            <a:ext cx="6329292" cy="107731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889222" y="90499"/>
            <a:ext cx="53655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Study on the parallelization of optics calculations</a:t>
            </a:r>
            <a:endParaRPr lang="en-US" sz="28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47656" y="3456060"/>
            <a:ext cx="76486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Conclusion</a:t>
            </a:r>
            <a:r>
              <a:rPr lang="en-US" dirty="0" smtClean="0"/>
              <a:t>:</a:t>
            </a:r>
            <a:r>
              <a:rPr lang="en-US" sz="1600" dirty="0" smtClean="0"/>
              <a:t> GPU acceleration brings no benefit when compared to parallelization with CPU cores. In particular, our matrix </a:t>
            </a:r>
            <a:r>
              <a:rPr lang="en-US" sz="1600" dirty="0"/>
              <a:t>sizes ~(1000x500</a:t>
            </a:r>
            <a:r>
              <a:rPr lang="en-US" sz="1600" dirty="0" smtClean="0"/>
              <a:t>)</a:t>
            </a:r>
            <a:r>
              <a:rPr lang="en-US" sz="1600" dirty="0"/>
              <a:t> </a:t>
            </a:r>
            <a:r>
              <a:rPr lang="en-US" sz="1600" dirty="0" smtClean="0"/>
              <a:t>are not large enough to compensate for the overhead of copying to and from GPU memory.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05569" y="2758976"/>
            <a:ext cx="4132863" cy="307777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3"/>
              </a:rPr>
              <a:t>http://icalepcs2019.vrws.de/papers/mopha151.pdf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4905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66417" y="753333"/>
            <a:ext cx="6411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Renovation of the LHC beam-based FBs during LS2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2521" y="2354242"/>
            <a:ext cx="5699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dirty="0" smtClean="0"/>
              <a:t>D. Alves</a:t>
            </a:r>
            <a:r>
              <a:rPr lang="en-US" dirty="0"/>
              <a:t> </a:t>
            </a:r>
            <a:r>
              <a:rPr lang="en-US" dirty="0" smtClean="0"/>
              <a:t>(BI-IQ), L. Grech</a:t>
            </a:r>
            <a:r>
              <a:rPr lang="en-US" dirty="0"/>
              <a:t> (BI-IQ)</a:t>
            </a:r>
            <a:r>
              <a:rPr lang="en-US" dirty="0" smtClean="0"/>
              <a:t>, S. Jackson</a:t>
            </a:r>
            <a:r>
              <a:rPr lang="en-US" dirty="0"/>
              <a:t> (</a:t>
            </a:r>
            <a:r>
              <a:rPr lang="en-US" dirty="0" smtClean="0"/>
              <a:t>BI-SW)</a:t>
            </a:r>
            <a:endParaRPr lang="en-US" baseline="30000" dirty="0"/>
          </a:p>
          <a:p>
            <a:pPr algn="ctr"/>
            <a:r>
              <a:rPr lang="en-US" dirty="0"/>
              <a:t>i</a:t>
            </a:r>
            <a:r>
              <a:rPr lang="en-US" dirty="0" smtClean="0"/>
              <a:t>n collaboration with OP-LHC</a:t>
            </a:r>
          </a:p>
        </p:txBody>
      </p:sp>
    </p:spTree>
    <p:extLst>
      <p:ext uri="{BB962C8B-B14F-4D97-AF65-F5344CB8AC3E}">
        <p14:creationId xmlns:p14="http://schemas.microsoft.com/office/powerpoint/2010/main" val="401072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90" r="6140"/>
          <a:stretch/>
        </p:blipFill>
        <p:spPr>
          <a:xfrm>
            <a:off x="0" y="0"/>
            <a:ext cx="2664000" cy="3312968"/>
          </a:xfrm>
          <a:prstGeom prst="rect">
            <a:avLst/>
          </a:prstGeom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7700"/>
          <a:stretch/>
        </p:blipFill>
        <p:spPr>
          <a:xfrm>
            <a:off x="-13856" y="3292187"/>
            <a:ext cx="2664000" cy="1543050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/>
        </p:nvSpPr>
        <p:spPr>
          <a:xfrm>
            <a:off x="3471911" y="80894"/>
            <a:ext cx="5214889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Optics handling during Run 2</a:t>
            </a:r>
          </a:p>
          <a:p>
            <a:pPr algn="ctr"/>
            <a:r>
              <a:rPr lang="en-US" sz="2000" dirty="0"/>
              <a:t>p</a:t>
            </a:r>
            <a:r>
              <a:rPr lang="en-US" sz="2000" dirty="0" smtClean="0"/>
              <a:t>artial-sets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914385" y="1287250"/>
            <a:ext cx="331372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fetchOptics</a:t>
            </a:r>
            <a:r>
              <a:rPr lang="en-US" dirty="0" smtClean="0"/>
              <a:t> → Java process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14385" y="2274794"/>
            <a:ext cx="322731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2. </a:t>
            </a:r>
            <a:r>
              <a:rPr lang="en-US" dirty="0" err="1" smtClean="0"/>
              <a:t>calcOpticsId</a:t>
            </a:r>
            <a:r>
              <a:rPr lang="en-US" dirty="0" smtClean="0"/>
              <a:t> + </a:t>
            </a:r>
            <a:r>
              <a:rPr lang="en-US" dirty="0" err="1" smtClean="0"/>
              <a:t>selectOption</a:t>
            </a:r>
            <a:r>
              <a:rPr lang="en-US" dirty="0" smtClean="0"/>
              <a:t> + </a:t>
            </a:r>
            <a:r>
              <a:rPr lang="en-US" dirty="0" err="1" smtClean="0"/>
              <a:t>nEigenvalues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914385" y="3378257"/>
            <a:ext cx="466043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3. </a:t>
            </a:r>
            <a:r>
              <a:rPr lang="en-US" dirty="0" err="1" smtClean="0"/>
              <a:t>activeOpticsId</a:t>
            </a:r>
            <a:r>
              <a:rPr lang="en-US" dirty="0" smtClean="0"/>
              <a:t> → upload optics to OFC</a:t>
            </a:r>
            <a:endParaRPr lang="en-GB" dirty="0"/>
          </a:p>
        </p:txBody>
      </p:sp>
      <p:cxnSp>
        <p:nvCxnSpPr>
          <p:cNvPr id="12" name="Curved Connector 11"/>
          <p:cNvCxnSpPr>
            <a:endCxn id="8" idx="1"/>
          </p:cNvCxnSpPr>
          <p:nvPr/>
        </p:nvCxnSpPr>
        <p:spPr>
          <a:xfrm flipV="1">
            <a:off x="810491" y="1471916"/>
            <a:ext cx="2103894" cy="557775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>
            <a:off x="810491" y="815236"/>
            <a:ext cx="2129174" cy="1646024"/>
          </a:xfrm>
          <a:prstGeom prst="curvedConnector3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endCxn id="10" idx="1"/>
          </p:cNvCxnSpPr>
          <p:nvPr/>
        </p:nvCxnSpPr>
        <p:spPr>
          <a:xfrm rot="16200000" flipH="1">
            <a:off x="314770" y="963308"/>
            <a:ext cx="3185388" cy="2013842"/>
          </a:xfrm>
          <a:prstGeom prst="curvedConnector2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30712" y="1008799"/>
            <a:ext cx="2890535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Fetch optics info from LSA</a:t>
            </a:r>
          </a:p>
          <a:p>
            <a:r>
              <a:rPr lang="en-US" dirty="0" smtClean="0"/>
              <a:t>Save in local disk</a:t>
            </a:r>
          </a:p>
          <a:p>
            <a:r>
              <a:rPr lang="en-US" dirty="0" smtClean="0"/>
              <a:t>Read info from files</a:t>
            </a:r>
            <a:endParaRPr lang="en-GB" dirty="0"/>
          </a:p>
        </p:txBody>
      </p:sp>
      <p:sp>
        <p:nvSpPr>
          <p:cNvPr id="21" name="Left Brace 20"/>
          <p:cNvSpPr/>
          <p:nvPr/>
        </p:nvSpPr>
        <p:spPr>
          <a:xfrm>
            <a:off x="6156938" y="1008799"/>
            <a:ext cx="136117" cy="92333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240355" y="1976968"/>
            <a:ext cx="2880892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Calculate RM</a:t>
            </a:r>
          </a:p>
          <a:p>
            <a:r>
              <a:rPr lang="en-US" dirty="0" smtClean="0"/>
              <a:t>SVD decomposition</a:t>
            </a:r>
          </a:p>
          <a:p>
            <a:r>
              <a:rPr lang="en-US" dirty="0" smtClean="0"/>
              <a:t>Calculate RM</a:t>
            </a:r>
            <a:r>
              <a:rPr lang="en-US" baseline="30000" dirty="0" smtClean="0"/>
              <a:t>-1</a:t>
            </a:r>
          </a:p>
          <a:p>
            <a:r>
              <a:rPr lang="en-US" dirty="0" smtClean="0"/>
              <a:t>Repeat for each optics</a:t>
            </a:r>
            <a:endParaRPr lang="en-GB" dirty="0"/>
          </a:p>
        </p:txBody>
      </p:sp>
      <p:sp>
        <p:nvSpPr>
          <p:cNvPr id="24" name="Left Brace 23"/>
          <p:cNvSpPr/>
          <p:nvPr/>
        </p:nvSpPr>
        <p:spPr>
          <a:xfrm>
            <a:off x="6166979" y="2029691"/>
            <a:ext cx="135366" cy="1086784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939665" y="4063712"/>
            <a:ext cx="440377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4. send MTG event → set </a:t>
            </a:r>
            <a:r>
              <a:rPr lang="en-US" dirty="0" smtClean="0"/>
              <a:t>optics to active</a:t>
            </a:r>
            <a:endParaRPr lang="en-GB" dirty="0"/>
          </a:p>
          <a:p>
            <a:endParaRPr lang="en-GB" dirty="0"/>
          </a:p>
        </p:txBody>
      </p:sp>
      <p:sp>
        <p:nvSpPr>
          <p:cNvPr id="19" name="Lightning Bolt 18"/>
          <p:cNvSpPr/>
          <p:nvPr/>
        </p:nvSpPr>
        <p:spPr>
          <a:xfrm>
            <a:off x="2698448" y="3994392"/>
            <a:ext cx="296627" cy="341402"/>
          </a:xfrm>
          <a:prstGeom prst="lightningBol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29540" y="3994392"/>
            <a:ext cx="2568908" cy="158508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08948" y="2807860"/>
            <a:ext cx="2568908" cy="158508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17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0" grpId="0"/>
      <p:bldP spid="21" grpId="0" animBg="1"/>
      <p:bldP spid="23" grpId="0"/>
      <p:bldP spid="24" grpId="0" animBg="1"/>
      <p:bldP spid="27" grpId="0"/>
      <p:bldP spid="19" grpId="0" animBg="1"/>
      <p:bldP spid="11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95" y="396240"/>
            <a:ext cx="7623810" cy="40462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23270" y="4694"/>
            <a:ext cx="5214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Optics handling during Run </a:t>
            </a:r>
            <a:r>
              <a:rPr lang="en-US" sz="2800" b="1" dirty="0"/>
              <a:t>3</a:t>
            </a:r>
            <a:endParaRPr lang="en-US" sz="28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5913120" y="3284220"/>
            <a:ext cx="883920" cy="4876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4648" y="3052293"/>
            <a:ext cx="1049628" cy="186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27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41398" y="1553360"/>
            <a:ext cx="34612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Tight collaboration BI+OP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Weekly progress meetings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Monthly(</a:t>
            </a:r>
            <a:r>
              <a:rPr lang="en-US" dirty="0" err="1" smtClean="0"/>
              <a:t>ish</a:t>
            </a:r>
            <a:r>
              <a:rPr lang="en-US" dirty="0" smtClean="0"/>
              <a:t>) </a:t>
            </a:r>
            <a:r>
              <a:rPr lang="en-US" dirty="0"/>
              <a:t>review meetings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Joint </a:t>
            </a:r>
            <a:r>
              <a:rPr lang="en-US" dirty="0" smtClean="0"/>
              <a:t>sprints</a:t>
            </a:r>
            <a:endParaRPr lang="en-GB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227722" y="71102"/>
            <a:ext cx="2688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Management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82067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96735" y="1854591"/>
            <a:ext cx="3150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Andrea’s presentation</a:t>
            </a:r>
            <a:endParaRPr lang="en-GB" sz="2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67132" y="71102"/>
            <a:ext cx="160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Testing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25548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53694" y="89390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Status</a:t>
            </a:r>
            <a:endParaRPr lang="en-GB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25320" y="1001825"/>
            <a:ext cx="685761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Stage </a:t>
            </a:r>
            <a:r>
              <a:rPr lang="en-US" dirty="0" smtClean="0"/>
              <a:t>1: c</a:t>
            </a:r>
            <a:r>
              <a:rPr lang="en-US" dirty="0" smtClean="0"/>
              <a:t>ode porting/implementation well underway &gt; 80-90%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Some adaptations might still be required to accommodate testing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Optics handling done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Function player </a:t>
            </a:r>
            <a:r>
              <a:rPr lang="en-US" dirty="0" smtClean="0"/>
              <a:t>nearly finished (loop gains missing)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Some tests already in place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.g. orbit response matrix calculation</a:t>
            </a:r>
          </a:p>
        </p:txBody>
      </p:sp>
    </p:spTree>
    <p:extLst>
      <p:ext uri="{BB962C8B-B14F-4D97-AF65-F5344CB8AC3E}">
        <p14:creationId xmlns:p14="http://schemas.microsoft.com/office/powerpoint/2010/main" val="77705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91330" y="251246"/>
            <a:ext cx="3961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Outlook &amp; planning</a:t>
            </a:r>
            <a:endParaRPr lang="en-GB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62506" y="1143077"/>
            <a:ext cx="561898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Implement automatic </a:t>
            </a:r>
            <a:r>
              <a:rPr lang="en-US" dirty="0" smtClean="0"/>
              <a:t>optics recalculation based on element </a:t>
            </a:r>
            <a:r>
              <a:rPr lang="en-US" dirty="0" smtClean="0"/>
              <a:t>status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May be possible to save the beam when an orbit corrector fails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Advancement to stage 2 depends on the test coverage achieved by late this year (Q4 2020)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Test, test, test!!!</a:t>
            </a:r>
          </a:p>
        </p:txBody>
      </p:sp>
    </p:spTree>
    <p:extLst>
      <p:ext uri="{BB962C8B-B14F-4D97-AF65-F5344CB8AC3E}">
        <p14:creationId xmlns:p14="http://schemas.microsoft.com/office/powerpoint/2010/main" val="177987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2" descr="10 Unforgettable Looney Tunes Shorts | Thats all folks, Looney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39714"/>
            <a:ext cx="4752975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50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99806" y="182880"/>
            <a:ext cx="1744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Contents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19706" y="926592"/>
            <a:ext cx="260199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Overview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Hardware changes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Software changes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Operational changes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Management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Testing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Status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Outlook &amp; Planning</a:t>
            </a:r>
          </a:p>
        </p:txBody>
      </p:sp>
    </p:spTree>
    <p:extLst>
      <p:ext uri="{BB962C8B-B14F-4D97-AF65-F5344CB8AC3E}">
        <p14:creationId xmlns:p14="http://schemas.microsoft.com/office/powerpoint/2010/main" val="174802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68359" y="1927433"/>
            <a:ext cx="2007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Overview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46414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36" y="0"/>
            <a:ext cx="9254836" cy="4447309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2293360" y="138125"/>
            <a:ext cx="6946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LHC beam-based feedback system</a:t>
            </a:r>
            <a:endParaRPr lang="en-GB" sz="32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3962397" y="1101437"/>
            <a:ext cx="81742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4685BE"/>
                </a:solidFill>
              </a:rPr>
              <a:t>&gt; </a:t>
            </a:r>
            <a:r>
              <a:rPr lang="en-US" sz="1400" b="1" dirty="0" smtClean="0">
                <a:solidFill>
                  <a:srgbClr val="4685BE"/>
                </a:solidFill>
              </a:rPr>
              <a:t>1000</a:t>
            </a:r>
            <a:endParaRPr lang="en-GB" sz="1600" b="1" dirty="0">
              <a:solidFill>
                <a:srgbClr val="4685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66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992096" y="1121241"/>
            <a:ext cx="35077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&gt; </a:t>
            </a:r>
            <a:r>
              <a:rPr lang="en-US" sz="1600" dirty="0" smtClean="0"/>
              <a:t>90k </a:t>
            </a:r>
            <a:r>
              <a:rPr lang="en-US" sz="1600" dirty="0" smtClean="0"/>
              <a:t>lines of inherited code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New </a:t>
            </a:r>
            <a:r>
              <a:rPr lang="en-US" sz="1600" dirty="0" err="1" smtClean="0"/>
              <a:t>Proliant</a:t>
            </a:r>
            <a:r>
              <a:rPr lang="en-US" sz="1600" dirty="0" smtClean="0"/>
              <a:t> servers (64bit)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 smtClean="0"/>
              <a:t>Fesa</a:t>
            </a:r>
            <a:r>
              <a:rPr lang="en-US" sz="1600" dirty="0" smtClean="0"/>
              <a:t> 2 </a:t>
            </a:r>
            <a:r>
              <a:rPr lang="en-US" sz="1600" dirty="0"/>
              <a:t>→ </a:t>
            </a:r>
            <a:r>
              <a:rPr lang="en-US" sz="1600" dirty="0" err="1" smtClean="0"/>
              <a:t>Fesa</a:t>
            </a:r>
            <a:r>
              <a:rPr lang="en-US" sz="1600" dirty="0" smtClean="0"/>
              <a:t> 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RDA 2 → </a:t>
            </a:r>
            <a:r>
              <a:rPr lang="en-US" sz="1600" dirty="0" smtClean="0"/>
              <a:t>RDA 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Re-factoring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Stability</a:t>
            </a:r>
            <a:endParaRPr lang="en-US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Joint collaboration BI+OP+CO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Developed a testbed system</a:t>
            </a:r>
            <a:endParaRPr lang="en-US" sz="1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92745" y="260597"/>
            <a:ext cx="4158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Refactoring during LS1</a:t>
            </a:r>
            <a:endParaRPr lang="en-GB" sz="2800" b="1" dirty="0"/>
          </a:p>
        </p:txBody>
      </p:sp>
      <p:pic>
        <p:nvPicPr>
          <p:cNvPr id="10" name="Picture 9" descr="Feedbacks-Pres-Ponce-Evian2015.pdf - Adobe Acrobat Pro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8" t="24173" r="15499" b="24173"/>
          <a:stretch/>
        </p:blipFill>
        <p:spPr>
          <a:xfrm>
            <a:off x="1390479" y="1121241"/>
            <a:ext cx="6217920" cy="2651760"/>
          </a:xfrm>
          <a:prstGeom prst="rect">
            <a:avLst/>
          </a:prstGeom>
        </p:spPr>
      </p:pic>
      <p:pic>
        <p:nvPicPr>
          <p:cNvPr id="11" name="B8E59A99-FCF0-42CF-A47C-9A2AA359C5A0" descr="31AA9E62-6D70-492E-85C9-A509E0980548@cern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1" t="-1" r="-1567" b="-4634"/>
          <a:stretch/>
        </p:blipFill>
        <p:spPr bwMode="auto">
          <a:xfrm rot="5400000">
            <a:off x="6692235" y="1817637"/>
            <a:ext cx="1280160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61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70478" y="419100"/>
            <a:ext cx="619242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What do we want to achieve?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Optimize functionality </a:t>
            </a:r>
            <a:r>
              <a:rPr lang="en-US" sz="1400" dirty="0" smtClean="0"/>
              <a:t>benefiting from years of </a:t>
            </a:r>
            <a:r>
              <a:rPr lang="en-US" sz="1400" dirty="0" smtClean="0"/>
              <a:t>experience in LHC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Make </a:t>
            </a:r>
            <a:r>
              <a:rPr lang="en-US" sz="1400" dirty="0" smtClean="0"/>
              <a:t>API </a:t>
            </a:r>
            <a:r>
              <a:rPr lang="en-US" sz="1400" dirty="0" smtClean="0"/>
              <a:t>simpler and more transparent (Fesa2 legacy)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Make system more </a:t>
            </a:r>
            <a:r>
              <a:rPr lang="en-US" sz="1400" dirty="0" smtClean="0"/>
              <a:t>standard and flexible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Improve maintainability</a:t>
            </a:r>
            <a:endParaRPr lang="en-US" sz="1400" dirty="0"/>
          </a:p>
          <a:p>
            <a:r>
              <a:rPr lang="en-US" b="1" dirty="0" smtClean="0"/>
              <a:t>How?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Double staged </a:t>
            </a:r>
            <a:r>
              <a:rPr lang="en-US" sz="1400" dirty="0" smtClean="0"/>
              <a:t>approach:</a:t>
            </a:r>
            <a:endParaRPr lang="en-US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Stage 1 (minimize changes in the core of the code)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Implement single FESA </a:t>
            </a:r>
            <a:r>
              <a:rPr lang="en-US" sz="1400" dirty="0" smtClean="0"/>
              <a:t>class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Establish </a:t>
            </a:r>
            <a:r>
              <a:rPr lang="en-US" sz="1400" dirty="0" smtClean="0"/>
              <a:t>new </a:t>
            </a:r>
            <a:r>
              <a:rPr lang="en-US" sz="1400" dirty="0" smtClean="0"/>
              <a:t>API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New features</a:t>
            </a:r>
            <a:endParaRPr lang="en-US" sz="14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Test, test, test until ready for operations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Stage 2 (more ambitious re-design)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Re-design the FESA class from </a:t>
            </a:r>
            <a:r>
              <a:rPr lang="en-US" sz="1400" dirty="0" smtClean="0"/>
              <a:t>scratch – clean-up + simplify</a:t>
            </a:r>
            <a:endParaRPr lang="en-US" sz="14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Benefit from already established API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Benefit from suite of tests already in place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Test, test, test until ready for operations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68360" y="-81298"/>
            <a:ext cx="2007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Overview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46169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stomShape 18"/>
          <p:cNvSpPr/>
          <p:nvPr/>
        </p:nvSpPr>
        <p:spPr>
          <a:xfrm rot="5400000" flipH="1">
            <a:off x="1574453" y="2006141"/>
            <a:ext cx="620280" cy="360"/>
          </a:xfrm>
          <a:prstGeom prst="curvedConnector3">
            <a:avLst>
              <a:gd name="adj1" fmla="val 50006"/>
            </a:avLst>
          </a:prstGeom>
          <a:noFill/>
          <a:ln w="28440">
            <a:solidFill>
              <a:srgbClr val="CC0000"/>
            </a:solidFill>
            <a:round/>
            <a:tailEnd type="triangle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21" name="CustomShape 18"/>
          <p:cNvSpPr/>
          <p:nvPr/>
        </p:nvSpPr>
        <p:spPr>
          <a:xfrm rot="5400000" flipH="1">
            <a:off x="1574813" y="3226467"/>
            <a:ext cx="620280" cy="360"/>
          </a:xfrm>
          <a:prstGeom prst="curvedConnector3">
            <a:avLst>
              <a:gd name="adj1" fmla="val 50006"/>
            </a:avLst>
          </a:prstGeom>
          <a:noFill/>
          <a:ln w="28440">
            <a:solidFill>
              <a:srgbClr val="CC0000"/>
            </a:solidFill>
            <a:round/>
            <a:headEnd type="triangle"/>
            <a:tailEnd type="none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ustomShape 1"/>
          <p:cNvSpPr/>
          <p:nvPr/>
        </p:nvSpPr>
        <p:spPr>
          <a:xfrm>
            <a:off x="89280" y="2576610"/>
            <a:ext cx="89654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chemeClr val="tx1"/>
            </a:solidFill>
            <a:custDash>
              <a:ds d="400000" sp="300000"/>
            </a:custDash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6" name="CustomShape 3"/>
          <p:cNvSpPr/>
          <p:nvPr/>
        </p:nvSpPr>
        <p:spPr>
          <a:xfrm>
            <a:off x="3432586" y="2088810"/>
            <a:ext cx="2069107" cy="965880"/>
          </a:xfrm>
          <a:prstGeom prst="roundRect">
            <a:avLst>
              <a:gd name="adj" fmla="val 16667"/>
            </a:avLst>
          </a:prstGeom>
          <a:solidFill>
            <a:srgbClr val="A4C2F4"/>
          </a:solidFill>
          <a:ln w="28440">
            <a:solidFill>
              <a:srgbClr val="3C78D8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1440" rIns="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Software →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Standardise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42916" indent="-136076">
              <a:lnSpc>
                <a:spcPct val="115000"/>
              </a:lnSpc>
              <a:buClr>
                <a:srgbClr val="000000"/>
              </a:buClr>
              <a:buFont typeface="Arial"/>
              <a:buChar char="-"/>
            </a:pPr>
            <a:r>
              <a:rPr lang="en-US" sz="8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Merge</a:t>
            </a:r>
            <a:r>
              <a:rPr lang="en-US" sz="8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</a:t>
            </a:r>
            <a:r>
              <a:rPr lang="en-US" sz="8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simplify</a:t>
            </a:r>
            <a:r>
              <a:rPr lang="en-US" sz="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&amp; </a:t>
            </a:r>
            <a:r>
              <a:rPr lang="en-US" sz="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optimize</a:t>
            </a:r>
            <a:r>
              <a:rPr lang="en-US" sz="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(&gt;</a:t>
            </a:r>
            <a:r>
              <a:rPr lang="en-US" sz="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90k </a:t>
            </a:r>
            <a:r>
              <a:rPr lang="en-US" sz="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lines of code</a:t>
            </a:r>
            <a:r>
              <a:rPr lang="en-US" sz="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CustomShape 4"/>
          <p:cNvSpPr/>
          <p:nvPr/>
        </p:nvSpPr>
        <p:spPr>
          <a:xfrm>
            <a:off x="3239037" y="757530"/>
            <a:ext cx="2453425" cy="786240"/>
          </a:xfrm>
          <a:prstGeom prst="roundRect">
            <a:avLst>
              <a:gd name="adj" fmla="val 16667"/>
            </a:avLst>
          </a:prstGeom>
          <a:noFill/>
          <a:ln w="28440">
            <a:solidFill>
              <a:schemeClr val="tx1"/>
            </a:solidFill>
            <a:custDash>
              <a:ds d="400000" sp="300000"/>
            </a:custDash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ustomShape 5"/>
          <p:cNvSpPr/>
          <p:nvPr/>
        </p:nvSpPr>
        <p:spPr>
          <a:xfrm>
            <a:off x="3328682" y="853290"/>
            <a:ext cx="1037520" cy="579600"/>
          </a:xfrm>
          <a:prstGeom prst="rect">
            <a:avLst/>
          </a:prstGeom>
          <a:solidFill>
            <a:srgbClr val="EEEEEE"/>
          </a:solidFill>
          <a:ln w="28440">
            <a:solidFill>
              <a:srgbClr val="000000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OFC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(Standalone C++)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CustomShape 6"/>
          <p:cNvSpPr/>
          <p:nvPr/>
        </p:nvSpPr>
        <p:spPr>
          <a:xfrm>
            <a:off x="4710623" y="853290"/>
            <a:ext cx="888847" cy="579600"/>
          </a:xfrm>
          <a:prstGeom prst="rect">
            <a:avLst/>
          </a:prstGeom>
          <a:solidFill>
            <a:srgbClr val="EEEEEE"/>
          </a:solidFill>
          <a:ln w="28440">
            <a:solidFill>
              <a:srgbClr val="000000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OFSU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(FESA)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CustomShape 7"/>
          <p:cNvSpPr/>
          <p:nvPr/>
        </p:nvSpPr>
        <p:spPr>
          <a:xfrm>
            <a:off x="3508733" y="3687210"/>
            <a:ext cx="1935720" cy="579600"/>
          </a:xfrm>
          <a:prstGeom prst="rect">
            <a:avLst/>
          </a:prstGeom>
          <a:solidFill>
            <a:srgbClr val="EEEEEE"/>
          </a:solidFill>
          <a:ln w="28440">
            <a:solidFill>
              <a:srgbClr val="000000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BFCLHC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(FESA)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9"/>
          <p:cNvSpPr/>
          <p:nvPr/>
        </p:nvSpPr>
        <p:spPr>
          <a:xfrm>
            <a:off x="6098573" y="2088810"/>
            <a:ext cx="2259720" cy="96588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28440">
            <a:solidFill>
              <a:srgbClr val="6AA84F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Operations →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Homogenise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42916" indent="-136076">
              <a:lnSpc>
                <a:spcPct val="115000"/>
              </a:lnSpc>
              <a:buClr>
                <a:srgbClr val="000000"/>
              </a:buClr>
              <a:buFont typeface="Arial"/>
              <a:buChar char="-"/>
            </a:pPr>
            <a:r>
              <a:rPr lang="en-US" sz="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Adapt, simplify</a:t>
            </a:r>
            <a:r>
              <a:rPr lang="en-US" sz="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</a:t>
            </a:r>
            <a:r>
              <a:rPr lang="en-US" sz="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&amp; </a:t>
            </a:r>
            <a:r>
              <a:rPr lang="en-US" sz="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optimize</a:t>
            </a:r>
            <a:endParaRPr lang="en-US" sz="800" b="1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142916" indent="-136076">
              <a:lnSpc>
                <a:spcPct val="115000"/>
              </a:lnSpc>
              <a:buClr>
                <a:srgbClr val="000000"/>
              </a:buClr>
              <a:buFont typeface="Arial"/>
              <a:buChar char="-"/>
            </a:pPr>
            <a:r>
              <a:rPr lang="en-US" sz="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BI-OP </a:t>
            </a:r>
            <a:r>
              <a:rPr lang="en-US" sz="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tight </a:t>
            </a:r>
            <a:r>
              <a:rPr lang="en-US" sz="8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collaboration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CustomShape 10"/>
          <p:cNvSpPr/>
          <p:nvPr/>
        </p:nvSpPr>
        <p:spPr>
          <a:xfrm>
            <a:off x="5911373" y="3374370"/>
            <a:ext cx="1365480" cy="647280"/>
          </a:xfrm>
          <a:prstGeom prst="ellipse">
            <a:avLst/>
          </a:prstGeom>
          <a:solidFill>
            <a:srgbClr val="B6D7A8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Playable </a:t>
            </a:r>
            <a:r>
              <a:rPr lang="en-US" sz="12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Functions</a:t>
            </a:r>
            <a:endParaRPr lang="en-US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CustomShape 11"/>
          <p:cNvSpPr/>
          <p:nvPr/>
        </p:nvSpPr>
        <p:spPr>
          <a:xfrm>
            <a:off x="6244733" y="739530"/>
            <a:ext cx="1967400" cy="1014840"/>
          </a:xfrm>
          <a:prstGeom prst="ellipse">
            <a:avLst/>
          </a:prstGeom>
          <a:solidFill>
            <a:srgbClr val="B6D7A8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Data proxy + </a:t>
            </a:r>
            <a:r>
              <a:rPr lang="en-US" sz="1200" b="1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Async</a:t>
            </a:r>
            <a:r>
              <a:rPr lang="en-US" sz="1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settings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CustomShape 12"/>
          <p:cNvSpPr/>
          <p:nvPr/>
        </p:nvSpPr>
        <p:spPr>
          <a:xfrm rot="5400000" flipH="1">
            <a:off x="4204613" y="1815930"/>
            <a:ext cx="544320" cy="360"/>
          </a:xfrm>
          <a:prstGeom prst="curvedConnector3">
            <a:avLst>
              <a:gd name="adj1" fmla="val 49998"/>
            </a:avLst>
          </a:prstGeom>
          <a:noFill/>
          <a:ln w="28440">
            <a:solidFill>
              <a:srgbClr val="3C78D8"/>
            </a:solidFill>
            <a:round/>
            <a:tailEnd type="triangle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6" name="CustomShape 13"/>
          <p:cNvSpPr/>
          <p:nvPr/>
        </p:nvSpPr>
        <p:spPr>
          <a:xfrm rot="5400000" flipH="1">
            <a:off x="7059773" y="1921410"/>
            <a:ext cx="333720" cy="360"/>
          </a:xfrm>
          <a:prstGeom prst="curvedConnector3">
            <a:avLst>
              <a:gd name="adj1" fmla="val 50019"/>
            </a:avLst>
          </a:prstGeom>
          <a:noFill/>
          <a:ln w="28440">
            <a:solidFill>
              <a:srgbClr val="6AA84F"/>
            </a:solidFill>
            <a:round/>
            <a:tailEnd type="triangle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7" name="CustomShape 14"/>
          <p:cNvSpPr/>
          <p:nvPr/>
        </p:nvSpPr>
        <p:spPr>
          <a:xfrm>
            <a:off x="937973" y="2088810"/>
            <a:ext cx="1919520" cy="965880"/>
          </a:xfrm>
          <a:prstGeom prst="roundRect">
            <a:avLst>
              <a:gd name="adj" fmla="val 16667"/>
            </a:avLst>
          </a:prstGeom>
          <a:solidFill>
            <a:srgbClr val="EA9999"/>
          </a:solidFill>
          <a:ln w="28440">
            <a:solidFill>
              <a:srgbClr val="CC0000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Hardware → 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Upgrade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42916" indent="-136076">
              <a:buClr>
                <a:srgbClr val="000000"/>
              </a:buClr>
              <a:buFont typeface="Arial"/>
              <a:buChar char="-"/>
            </a:pPr>
            <a:r>
              <a:rPr lang="en-US" sz="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Installation of new machines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CustomShape 15"/>
          <p:cNvSpPr/>
          <p:nvPr/>
        </p:nvSpPr>
        <p:spPr>
          <a:xfrm>
            <a:off x="1013933" y="869349"/>
            <a:ext cx="1746360" cy="826832"/>
          </a:xfrm>
          <a:prstGeom prst="ellipse">
            <a:avLst/>
          </a:prstGeom>
          <a:solidFill>
            <a:srgbClr val="EA9999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24 </a:t>
            </a:r>
            <a:r>
              <a:rPr lang="en-US" sz="1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Cores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2.7 GHz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32 GB RAM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15 MB cache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CustomShape 16"/>
          <p:cNvSpPr/>
          <p:nvPr/>
        </p:nvSpPr>
        <p:spPr>
          <a:xfrm>
            <a:off x="1009973" y="3537144"/>
            <a:ext cx="1750320" cy="866825"/>
          </a:xfrm>
          <a:prstGeom prst="ellipse">
            <a:avLst/>
          </a:prstGeom>
          <a:solidFill>
            <a:srgbClr val="EA9999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64 </a:t>
            </a:r>
            <a:r>
              <a:rPr lang="en-US" sz="1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Cores</a:t>
            </a:r>
          </a:p>
          <a:p>
            <a:pPr algn="ctr">
              <a:lnSpc>
                <a:spcPct val="100000"/>
              </a:lnSpc>
            </a:pPr>
            <a:r>
              <a:rPr lang="en-US" sz="12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2.3 GHz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200 GB RAM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22 MB cache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CustomShape 19"/>
          <p:cNvSpPr/>
          <p:nvPr/>
        </p:nvSpPr>
        <p:spPr>
          <a:xfrm>
            <a:off x="89280" y="1544762"/>
            <a:ext cx="1220040" cy="59292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Cambria"/>
                <a:ea typeface="Cambria"/>
              </a:rPr>
              <a:t>RUN 2</a:t>
            </a:r>
            <a:endParaRPr lang="en-US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CustomShape 20"/>
          <p:cNvSpPr/>
          <p:nvPr/>
        </p:nvSpPr>
        <p:spPr>
          <a:xfrm>
            <a:off x="89280" y="2979074"/>
            <a:ext cx="1220040" cy="59292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Cambria"/>
                <a:ea typeface="Cambria"/>
              </a:rPr>
              <a:t>RUN 3</a:t>
            </a:r>
            <a:endParaRPr lang="en-US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CustomShape 21"/>
          <p:cNvSpPr/>
          <p:nvPr/>
        </p:nvSpPr>
        <p:spPr>
          <a:xfrm rot="5400000" flipH="1">
            <a:off x="7445693" y="3401370"/>
            <a:ext cx="685800" cy="360"/>
          </a:xfrm>
          <a:prstGeom prst="curvedConnector3">
            <a:avLst>
              <a:gd name="adj1" fmla="val 50006"/>
            </a:avLst>
          </a:prstGeom>
          <a:noFill/>
          <a:ln w="28440">
            <a:solidFill>
              <a:srgbClr val="6AA84F"/>
            </a:solidFill>
            <a:round/>
            <a:tailEnd type="triangle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25" name="CustomShape 22"/>
          <p:cNvSpPr/>
          <p:nvPr/>
        </p:nvSpPr>
        <p:spPr>
          <a:xfrm>
            <a:off x="7100093" y="3756690"/>
            <a:ext cx="1365480" cy="647280"/>
          </a:xfrm>
          <a:prstGeom prst="ellipse">
            <a:avLst/>
          </a:prstGeom>
          <a:solidFill>
            <a:srgbClr val="B6D7A8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ctr"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Optimized handling of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Optics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CustomShape 23"/>
          <p:cNvSpPr/>
          <p:nvPr/>
        </p:nvSpPr>
        <p:spPr>
          <a:xfrm rot="5400000" flipH="1">
            <a:off x="6449213" y="3221370"/>
            <a:ext cx="333720" cy="360"/>
          </a:xfrm>
          <a:prstGeom prst="curvedConnector3">
            <a:avLst>
              <a:gd name="adj1" fmla="val 50019"/>
            </a:avLst>
          </a:prstGeom>
          <a:noFill/>
          <a:ln w="28440">
            <a:solidFill>
              <a:srgbClr val="6AA84F"/>
            </a:solidFill>
            <a:round/>
            <a:tailEnd type="triangle" w="med" len="med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652554" y="1639530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SLC6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4514072" y="3189704"/>
            <a:ext cx="646331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CC7</a:t>
            </a:r>
            <a:endParaRPr lang="en-GB" dirty="0"/>
          </a:p>
        </p:txBody>
      </p:sp>
      <p:cxnSp>
        <p:nvCxnSpPr>
          <p:cNvPr id="33" name="Straight Arrow Connector 32"/>
          <p:cNvCxnSpPr>
            <a:stCxn id="6" idx="2"/>
            <a:endCxn id="10" idx="0"/>
          </p:cNvCxnSpPr>
          <p:nvPr/>
        </p:nvCxnSpPr>
        <p:spPr>
          <a:xfrm>
            <a:off x="4467140" y="3054690"/>
            <a:ext cx="9453" cy="632520"/>
          </a:xfrm>
          <a:prstGeom prst="straightConnector1">
            <a:avLst/>
          </a:prstGeom>
          <a:ln w="28575">
            <a:solidFill>
              <a:srgbClr val="3C78D8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8" idx="3"/>
            <a:endCxn id="9" idx="1"/>
          </p:cNvCxnSpPr>
          <p:nvPr/>
        </p:nvCxnSpPr>
        <p:spPr>
          <a:xfrm>
            <a:off x="4366202" y="1143090"/>
            <a:ext cx="344421" cy="0"/>
          </a:xfrm>
          <a:prstGeom prst="straightConnector1">
            <a:avLst/>
          </a:prstGeom>
          <a:ln w="22225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191296" y="114299"/>
            <a:ext cx="123623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EA9999"/>
                </a:solidFill>
              </a:rPr>
              <a:t>Hardware</a:t>
            </a:r>
            <a:endParaRPr lang="en-GB" b="1" dirty="0">
              <a:solidFill>
                <a:srgbClr val="EA9999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86103" y="111152"/>
            <a:ext cx="115929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C78D8"/>
                </a:solidFill>
              </a:rPr>
              <a:t>Software</a:t>
            </a:r>
            <a:endParaRPr lang="en-GB" b="1" dirty="0">
              <a:solidFill>
                <a:srgbClr val="3C78D8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03966" y="114882"/>
            <a:ext cx="140294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6D7A8"/>
                </a:solidFill>
              </a:rPr>
              <a:t>Operations</a:t>
            </a:r>
            <a:endParaRPr lang="en-GB" b="1" dirty="0">
              <a:solidFill>
                <a:srgbClr val="B6D7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99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/>
              <a:t>LBOC – 26/05/2020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Renovation of the LHC beam-based FBs during LS2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636" y="2313186"/>
            <a:ext cx="1542728" cy="17205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57854" y="1225481"/>
            <a:ext cx="3828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Hardware </a:t>
            </a:r>
            <a:r>
              <a:rPr lang="en-US" sz="3200" b="1" dirty="0" smtClean="0"/>
              <a:t>changes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05382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18457</TotalTime>
  <Words>1237</Words>
  <Application>Microsoft Office PowerPoint</Application>
  <PresentationFormat>On-screen Show (16:9)</PresentationFormat>
  <Paragraphs>286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</vt:lpstr>
      <vt:lpstr>Cambria Math</vt:lpstr>
      <vt:lpstr>Optima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Diogo Miguel Louro Alves</cp:lastModifiedBy>
  <cp:revision>209</cp:revision>
  <dcterms:created xsi:type="dcterms:W3CDTF">2012-11-30T11:04:26Z</dcterms:created>
  <dcterms:modified xsi:type="dcterms:W3CDTF">2020-05-26T15:03:03Z</dcterms:modified>
</cp:coreProperties>
</file>