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sldIdLst>
    <p:sldId id="259" r:id="rId2"/>
    <p:sldId id="276" r:id="rId3"/>
    <p:sldId id="277" r:id="rId4"/>
    <p:sldId id="278" r:id="rId5"/>
    <p:sldId id="279" r:id="rId6"/>
    <p:sldId id="272" r:id="rId7"/>
    <p:sldId id="275" r:id="rId8"/>
    <p:sldId id="265" r:id="rId9"/>
    <p:sldId id="280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13" autoAdjust="0"/>
    <p:restoredTop sz="91967" autoAdjust="0"/>
  </p:normalViewPr>
  <p:slideViewPr>
    <p:cSldViewPr snapToGrid="0" snapToObjects="1">
      <p:cViewPr>
        <p:scale>
          <a:sx n="125" d="100"/>
          <a:sy n="125" d="100"/>
        </p:scale>
        <p:origin x="996" y="-108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A03F4-6325-460F-8CBD-9043E0835C5F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0F1064-B1CE-4F52-BB49-962019DA64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811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384E9-AC42-406F-8158-927187DE0070}" type="datetime1">
              <a:rPr lang="en-GB" smtClean="0"/>
              <a:t>19/03/2021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C64B4-F8D2-425E-8057-00F45C26E85C}" type="datetime1">
              <a:rPr lang="en-GB" smtClean="0"/>
              <a:t>19/03/2021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DD79C-549B-4C9E-9BAB-949730005D60}" type="datetime1">
              <a:rPr lang="en-GB" smtClean="0"/>
              <a:t>19/03/2021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A40C0-53E9-488B-857E-B6B7DA67C931}" type="datetime1">
              <a:rPr lang="en-GB" smtClean="0"/>
              <a:t>19/03/2021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568F9-6972-4834-9207-72A56E93CA21}" type="datetime1">
              <a:rPr lang="en-GB" smtClean="0"/>
              <a:t>19/03/2021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FD7F5-850B-48FC-9514-6A0558C63BB8}" type="datetime1">
              <a:rPr lang="en-GB" smtClean="0"/>
              <a:t>19/03/2021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E9616-DDFF-48B1-9C1F-FBD6F858E028}" type="datetime1">
              <a:rPr lang="en-GB" smtClean="0"/>
              <a:t>19/03/2021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fr-CH" dirty="0" smtClean="0"/>
              <a:t>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</a:t>
            </a:r>
            <a:r>
              <a:rPr kumimoji="0" lang="en-GB" noProof="0" dirty="0" smtClean="0"/>
              <a:t>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951F4-E31C-4FA6-ACA6-5A968F76498C}" type="datetime1">
              <a:rPr lang="en-GB" smtClean="0"/>
              <a:t>19/03/2021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467060" cy="705332"/>
          </a:xfrm>
        </p:spPr>
        <p:txBody>
          <a:bodyPr>
            <a:normAutofit fontScale="90000"/>
          </a:bodyPr>
          <a:lstStyle/>
          <a:p>
            <a:r>
              <a:rPr lang="fr-CH" dirty="0"/>
              <a:t>LHC instrumentation </a:t>
            </a:r>
            <a:r>
              <a:rPr lang="fr-CH" dirty="0" err="1"/>
              <a:t>status</a:t>
            </a:r>
            <a:r>
              <a:rPr lang="fr-CH" dirty="0"/>
              <a:t> </a:t>
            </a:r>
            <a:r>
              <a:rPr lang="fr-CH" dirty="0" smtClean="0"/>
              <a:t>meeting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FFF2920-3A76-4678-AFB7-2736EECE565A}" type="datetime1">
              <a:rPr lang="en-GB" smtClean="0"/>
              <a:t>09/04/2021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The Halo Monitor (BSRH)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7695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Problem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524349"/>
            <a:ext cx="3657600" cy="2613914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Halo population (above 3</a:t>
            </a:r>
            <a:r>
              <a:rPr lang="el-GR" dirty="0" smtClean="0"/>
              <a:t>σ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Lead to loss spikes through orbit jitter</a:t>
            </a:r>
          </a:p>
          <a:p>
            <a:pPr lvl="1"/>
            <a:r>
              <a:rPr lang="en-GB" dirty="0" smtClean="0"/>
              <a:t>Damage to collimators or other components</a:t>
            </a:r>
          </a:p>
          <a:p>
            <a:r>
              <a:rPr lang="en-GB" dirty="0" smtClean="0"/>
              <a:t>Halo measurements</a:t>
            </a:r>
          </a:p>
          <a:p>
            <a:pPr lvl="1"/>
            <a:r>
              <a:rPr lang="en-GB" dirty="0" smtClean="0"/>
              <a:t>Determine effectiveness of equipment that influences the halo</a:t>
            </a:r>
          </a:p>
          <a:p>
            <a:pPr lvl="1"/>
            <a:r>
              <a:rPr lang="en-GB" dirty="0"/>
              <a:t>Failure of crab cavities</a:t>
            </a:r>
          </a:p>
          <a:p>
            <a:pPr lvl="1"/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FFE568F9-6972-4834-9207-72A56E93CA21}" type="datetime1">
              <a:rPr lang="en-GB" smtClean="0"/>
              <a:t>09/04/2021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156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(preliminary) Requirements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9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94205"/>
                <a:ext cx="4178595" cy="3308437"/>
              </a:xfrm>
            </p:spPr>
            <p:txBody>
              <a:bodyPr>
                <a:normAutofit fontScale="47500" lnSpcReduction="20000"/>
              </a:bodyPr>
              <a:lstStyle/>
              <a:p>
                <a:r>
                  <a:rPr lang="en-GB" strike="sngStrike" dirty="0" smtClean="0"/>
                  <a:t>“…the final system should be capable of measuring halo population at the level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b="0" i="1" strike="sngStrike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b="0" i="1" strike="sngStrike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CH" b="0" i="1" strike="sngStrike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GB" strike="sngStrike" dirty="0" smtClean="0"/>
                  <a:t> relative to that of the core.”</a:t>
                </a:r>
              </a:p>
              <a:p>
                <a:endParaRPr lang="en-GB" i="1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/>
                        </m:ctrlPr>
                      </m:sSubPr>
                      <m:e>
                        <m:r>
                          <a:rPr lang="en-GB" i="1"/>
                          <m:t>𝐶𝑜𝑛𝑡𝑟𝑎𝑠𝑡</m:t>
                        </m:r>
                      </m:e>
                      <m:sub>
                        <m:r>
                          <a:rPr lang="en-GB" i="1"/>
                          <m:t>𝐻𝑎𝑙𝑜</m:t>
                        </m:r>
                        <m:r>
                          <a:rPr lang="en-GB" i="1"/>
                          <m:t> </m:t>
                        </m:r>
                        <m:r>
                          <a:rPr lang="en-GB" i="1"/>
                          <m:t>𝑃𝑜𝑝𝑢𝑙𝑎𝑡𝑖𝑜𝑛</m:t>
                        </m:r>
                      </m:sub>
                    </m:sSub>
                    <m:r>
                      <a:rPr lang="en-GB" i="1"/>
                      <m:t>=</m:t>
                    </m:r>
                    <m:f>
                      <m:fPr>
                        <m:ctrlPr>
                          <a:rPr lang="en-GB" i="1"/>
                        </m:ctrlPr>
                      </m:fPr>
                      <m:num>
                        <m:sSub>
                          <m:sSubPr>
                            <m:ctrlPr>
                              <a:rPr lang="en-GB" i="1"/>
                            </m:ctrlPr>
                          </m:sSubPr>
                          <m:e>
                            <m:r>
                              <a:rPr lang="en-GB" i="1"/>
                              <m:t>𝐵𝑢𝑛𝑐h</m:t>
                            </m:r>
                            <m:r>
                              <a:rPr lang="en-GB" i="1"/>
                              <m:t> </m:t>
                            </m:r>
                            <m:r>
                              <a:rPr lang="en-GB" i="1"/>
                              <m:t>𝑝𝑜𝑝𝑢𝑙𝑎𝑡𝑖𝑜𝑛</m:t>
                            </m:r>
                          </m:e>
                          <m:sub>
                            <m:r>
                              <a:rPr lang="en-GB" i="1"/>
                              <m:t>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/>
                            </m:ctrlPr>
                          </m:sSubPr>
                          <m:e>
                            <m:r>
                              <a:rPr lang="en-GB" i="1"/>
                              <m:t>𝐵𝑢𝑛𝑐h</m:t>
                            </m:r>
                            <m:r>
                              <a:rPr lang="en-GB" i="1"/>
                              <m:t> </m:t>
                            </m:r>
                            <m:r>
                              <a:rPr lang="en-GB" i="1"/>
                              <m:t>𝑝𝑜𝑝𝑢𝑙𝑎𝑡𝑖𝑜𝑛</m:t>
                            </m:r>
                          </m:e>
                          <m:sub>
                            <m:r>
                              <a:rPr lang="en-GB" i="1"/>
                              <m:t>𝑛𝑜𝑚𝑖𝑛𝑎𝑙</m:t>
                            </m:r>
                          </m:sub>
                        </m:sSub>
                      </m:den>
                    </m:f>
                  </m:oMath>
                </a14:m>
                <a:endParaRPr lang="en-GB" dirty="0" smtClean="0"/>
              </a:p>
              <a:p>
                <a:pPr lvl="1"/>
                <a:endParaRPr lang="en-GB" dirty="0" smtClean="0"/>
              </a:p>
              <a:p>
                <a:pPr lvl="1"/>
                <a:r>
                  <a:rPr lang="en-GB" dirty="0" smtClean="0"/>
                  <a:t>For ABP: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/>
                        </m:ctrlPr>
                      </m:sSubPr>
                      <m:e>
                        <m:r>
                          <a:rPr lang="en-GB" i="1"/>
                          <m:t>𝐶𝑜𝑛𝑡𝑟𝑎𝑠𝑡</m:t>
                        </m:r>
                      </m:e>
                      <m:sub>
                        <m:r>
                          <a:rPr lang="en-GB" i="1"/>
                          <m:t>𝐻𝑎𝑙𝑜</m:t>
                        </m:r>
                        <m:r>
                          <a:rPr lang="en-GB" i="1"/>
                          <m:t> </m:t>
                        </m:r>
                        <m:r>
                          <a:rPr lang="en-GB" i="1"/>
                          <m:t>𝑃𝑜𝑝𝑢𝑙𝑎𝑡𝑖𝑜𝑛</m:t>
                        </m:r>
                      </m:sub>
                    </m:sSub>
                    <m:r>
                      <a:rPr lang="en-GB" i="1"/>
                      <m:t>=</m:t>
                    </m:r>
                    <m:f>
                      <m:fPr>
                        <m:ctrlPr>
                          <a:rPr lang="en-GB" i="1"/>
                        </m:ctrlPr>
                      </m:fPr>
                      <m:num>
                        <m:r>
                          <a:rPr lang="en-GB" i="1"/>
                          <m:t>7.9×</m:t>
                        </m:r>
                        <m:sSup>
                          <m:sSupPr>
                            <m:ctrlPr>
                              <a:rPr lang="en-GB" i="1"/>
                            </m:ctrlPr>
                          </m:sSupPr>
                          <m:e>
                            <m:r>
                              <a:rPr lang="en-GB" i="1"/>
                              <m:t>10</m:t>
                            </m:r>
                          </m:e>
                          <m:sup>
                            <m:r>
                              <a:rPr lang="en-GB" i="1"/>
                              <m:t>8</m:t>
                            </m:r>
                          </m:sup>
                        </m:sSup>
                      </m:num>
                      <m:den>
                        <m:r>
                          <a:rPr lang="en-GB" i="1"/>
                          <m:t>2.2×</m:t>
                        </m:r>
                        <m:sSup>
                          <m:sSupPr>
                            <m:ctrlPr>
                              <a:rPr lang="en-GB" i="1"/>
                            </m:ctrlPr>
                          </m:sSupPr>
                          <m:e>
                            <m:r>
                              <a:rPr lang="en-GB" i="1"/>
                              <m:t>10</m:t>
                            </m:r>
                          </m:e>
                          <m:sup>
                            <m:r>
                              <a:rPr lang="en-GB" i="1"/>
                              <m:t>11</m:t>
                            </m:r>
                          </m:sup>
                        </m:sSup>
                      </m:den>
                    </m:f>
                    <m:r>
                      <a:rPr lang="en-GB" i="1"/>
                      <m:t>=</m:t>
                    </m:r>
                    <m:sSup>
                      <m:sSupPr>
                        <m:ctrlPr>
                          <a:rPr lang="en-GB" i="1"/>
                        </m:ctrlPr>
                      </m:sSupPr>
                      <m:e>
                        <m:r>
                          <a:rPr lang="en-GB" i="1"/>
                          <m:t>3.6×10</m:t>
                        </m:r>
                      </m:e>
                      <m:sup>
                        <m:r>
                          <a:rPr lang="en-GB" i="1"/>
                          <m:t>−3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pPr lvl="1"/>
                <a:endParaRPr lang="en-GB" dirty="0" smtClean="0"/>
              </a:p>
              <a:p>
                <a:pPr lvl="1"/>
                <a:r>
                  <a:rPr lang="en-GB" dirty="0" smtClean="0"/>
                  <a:t>For MPE: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/>
                        </m:ctrlPr>
                      </m:sSubPr>
                      <m:e>
                        <m:r>
                          <a:rPr lang="en-GB" i="1"/>
                          <m:t>𝐶𝑜𝑛𝑡𝑟𝑎𝑠𝑡</m:t>
                        </m:r>
                      </m:e>
                      <m:sub>
                        <m:r>
                          <a:rPr lang="en-GB" i="1"/>
                          <m:t>𝐻𝑎𝑙𝑜</m:t>
                        </m:r>
                        <m:r>
                          <a:rPr lang="en-GB" i="1"/>
                          <m:t> </m:t>
                        </m:r>
                        <m:r>
                          <a:rPr lang="en-GB" i="1"/>
                          <m:t>𝑃𝑜𝑝𝑢𝑙𝑎𝑡𝑖𝑜𝑛</m:t>
                        </m:r>
                      </m:sub>
                    </m:sSub>
                    <m:r>
                      <a:rPr lang="en-GB" i="1"/>
                      <m:t>=</m:t>
                    </m:r>
                    <m:f>
                      <m:fPr>
                        <m:ctrlPr>
                          <a:rPr lang="en-GB" i="1"/>
                        </m:ctrlPr>
                      </m:fPr>
                      <m:num>
                        <m:r>
                          <a:rPr lang="en-GB" i="1"/>
                          <m:t>2.0×</m:t>
                        </m:r>
                        <m:sSup>
                          <m:sSupPr>
                            <m:ctrlPr>
                              <a:rPr lang="en-GB" i="1"/>
                            </m:ctrlPr>
                          </m:sSupPr>
                          <m:e>
                            <m:r>
                              <a:rPr lang="en-GB" i="1"/>
                              <m:t>10</m:t>
                            </m:r>
                          </m:e>
                          <m:sup>
                            <m:r>
                              <a:rPr lang="en-GB" i="1"/>
                              <m:t>8</m:t>
                            </m:r>
                          </m:sup>
                        </m:sSup>
                      </m:num>
                      <m:den>
                        <m:r>
                          <a:rPr lang="en-GB" i="1"/>
                          <m:t>2.2×</m:t>
                        </m:r>
                        <m:sSup>
                          <m:sSupPr>
                            <m:ctrlPr>
                              <a:rPr lang="en-GB" i="1"/>
                            </m:ctrlPr>
                          </m:sSupPr>
                          <m:e>
                            <m:r>
                              <a:rPr lang="en-GB" i="1"/>
                              <m:t>10</m:t>
                            </m:r>
                          </m:e>
                          <m:sup>
                            <m:r>
                              <a:rPr lang="en-GB" i="1"/>
                              <m:t>11</m:t>
                            </m:r>
                          </m:sup>
                        </m:sSup>
                      </m:den>
                    </m:f>
                    <m:r>
                      <a:rPr lang="en-GB" i="1"/>
                      <m:t>=</m:t>
                    </m:r>
                    <m:sSup>
                      <m:sSupPr>
                        <m:ctrlPr>
                          <a:rPr lang="en-GB" i="1"/>
                        </m:ctrlPr>
                      </m:sSupPr>
                      <m:e>
                        <m:r>
                          <a:rPr lang="en-GB" i="1"/>
                          <m:t>0.9×10</m:t>
                        </m:r>
                      </m:e>
                      <m:sup>
                        <m:r>
                          <a:rPr lang="en-GB" i="1"/>
                          <m:t>−3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pPr lvl="1"/>
                <a:endParaRPr lang="en-GB" dirty="0"/>
              </a:p>
              <a:p>
                <a:pPr lvl="1"/>
                <a:r>
                  <a:rPr lang="en-GB" dirty="0" smtClean="0"/>
                  <a:t>All at 6.5</a:t>
                </a:r>
                <a:r>
                  <a:rPr lang="el-GR" dirty="0" smtClean="0"/>
                  <a:t>σ</a:t>
                </a:r>
                <a:endParaRPr lang="en-GB" dirty="0" smtClean="0"/>
              </a:p>
              <a:p>
                <a:pPr marL="448056" lvl="1" indent="0">
                  <a:buNone/>
                </a:pPr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94205"/>
                <a:ext cx="4178595" cy="3308437"/>
              </a:xfrm>
              <a:blipFill>
                <a:blip r:embed="rId2"/>
                <a:stretch>
                  <a:fillRect t="-16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E568F9-6972-4834-9207-72A56E93CA21}" type="datetime1">
              <a:rPr lang="en-GB" smtClean="0"/>
              <a:t>09/04/2021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6BE05BA1-798E-D64E-BA65-F52FA8C808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380235"/>
              </p:ext>
            </p:extLst>
          </p:nvPr>
        </p:nvGraphicFramePr>
        <p:xfrm>
          <a:off x="5456389" y="1199464"/>
          <a:ext cx="3311928" cy="27728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8857">
                  <a:extLst>
                    <a:ext uri="{9D8B030D-6E8A-4147-A177-3AD203B41FA5}">
                      <a16:colId xmlns:a16="http://schemas.microsoft.com/office/drawing/2014/main" val="2188833270"/>
                    </a:ext>
                  </a:extLst>
                </a:gridCol>
                <a:gridCol w="628355">
                  <a:extLst>
                    <a:ext uri="{9D8B030D-6E8A-4147-A177-3AD203B41FA5}">
                      <a16:colId xmlns:a16="http://schemas.microsoft.com/office/drawing/2014/main" val="2151807654"/>
                    </a:ext>
                  </a:extLst>
                </a:gridCol>
                <a:gridCol w="920359">
                  <a:extLst>
                    <a:ext uri="{9D8B030D-6E8A-4147-A177-3AD203B41FA5}">
                      <a16:colId xmlns:a16="http://schemas.microsoft.com/office/drawing/2014/main" val="2779386392"/>
                    </a:ext>
                  </a:extLst>
                </a:gridCol>
                <a:gridCol w="774357">
                  <a:extLst>
                    <a:ext uri="{9D8B030D-6E8A-4147-A177-3AD203B41FA5}">
                      <a16:colId xmlns:a16="http://schemas.microsoft.com/office/drawing/2014/main" val="1638684384"/>
                    </a:ext>
                  </a:extLst>
                </a:gridCol>
              </a:tblGrid>
              <a:tr h="560809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Full beam (2544 bunches)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Train of 48 bunches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683032"/>
                  </a:ext>
                </a:extLst>
              </a:tr>
              <a:tr h="436185">
                <a:tc>
                  <a:txBody>
                    <a:bodyPr/>
                    <a:lstStyle/>
                    <a:p>
                      <a:r>
                        <a:rPr lang="en-US" sz="1000" b="1" dirty="0"/>
                        <a:t>Gaussian core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5.7e5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1.5e9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2.7e7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9486088"/>
                  </a:ext>
                </a:extLst>
              </a:tr>
              <a:tr h="560809">
                <a:tc>
                  <a:txBody>
                    <a:bodyPr/>
                    <a:lstStyle/>
                    <a:p>
                      <a:r>
                        <a:rPr lang="en-US" sz="1000" b="1" dirty="0"/>
                        <a:t>Double Gaussian core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7.9e8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2e12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3.8e10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6433245"/>
                  </a:ext>
                </a:extLst>
              </a:tr>
              <a:tr h="405029">
                <a:tc>
                  <a:txBody>
                    <a:bodyPr/>
                    <a:lstStyle/>
                    <a:p>
                      <a:r>
                        <a:rPr lang="en-US" sz="1000" b="1" dirty="0"/>
                        <a:t>Depleted (0.25)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5.9e8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1.5e12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2.8e10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7429118"/>
                  </a:ext>
                </a:extLst>
              </a:tr>
              <a:tr h="405029">
                <a:tc>
                  <a:txBody>
                    <a:bodyPr/>
                    <a:lstStyle/>
                    <a:p>
                      <a:r>
                        <a:rPr lang="en-US" sz="1000" b="1" dirty="0"/>
                        <a:t>Depleted (0.5)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4.0e8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1.0e12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1.9e10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0532332"/>
                  </a:ext>
                </a:extLst>
              </a:tr>
              <a:tr h="405029">
                <a:tc>
                  <a:txBody>
                    <a:bodyPr/>
                    <a:lstStyle/>
                    <a:p>
                      <a:r>
                        <a:rPr lang="en-US" sz="1000" b="1" dirty="0"/>
                        <a:t>Depleted (0.75)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2.0e8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5.1e11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9.6e9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36536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1246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6"/>
            <a:ext cx="8229600" cy="926744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The Lyot Coronagraph</a:t>
            </a:r>
          </a:p>
          <a:p>
            <a:pPr lvl="1"/>
            <a:r>
              <a:rPr lang="en-GB" dirty="0" smtClean="0"/>
              <a:t>Non-invasive method</a:t>
            </a:r>
          </a:p>
          <a:p>
            <a:pPr lvl="1"/>
            <a:r>
              <a:rPr lang="en-GB" dirty="0" smtClean="0"/>
              <a:t>Well known method (in the astrophysics community)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E568F9-6972-4834-9207-72A56E93CA21}" type="datetime1">
              <a:rPr lang="en-GB" smtClean="0"/>
              <a:t>09/04/2021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2452119"/>
            <a:ext cx="9144000" cy="2691381"/>
            <a:chOff x="0" y="2452119"/>
            <a:chExt cx="9144000" cy="2691381"/>
          </a:xfrm>
        </p:grpSpPr>
        <p:sp>
          <p:nvSpPr>
            <p:cNvPr id="8" name="Rectangle 7"/>
            <p:cNvSpPr/>
            <p:nvPr/>
          </p:nvSpPr>
          <p:spPr>
            <a:xfrm>
              <a:off x="0" y="2571750"/>
              <a:ext cx="9144000" cy="2571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5438" y="2452119"/>
              <a:ext cx="8116562" cy="2111820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1427286" y="2301885"/>
            <a:ext cx="1426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Objective Group </a:t>
            </a:r>
          </a:p>
          <a:p>
            <a:pPr algn="ctr"/>
            <a:r>
              <a:rPr lang="en-US" sz="1200" dirty="0" smtClean="0"/>
              <a:t>Imaging the beam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842231" y="1915730"/>
            <a:ext cx="1242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Field Group </a:t>
            </a:r>
          </a:p>
          <a:p>
            <a:pPr algn="ctr"/>
            <a:r>
              <a:rPr lang="en-US" sz="1200" dirty="0" smtClean="0"/>
              <a:t>Imaging the</a:t>
            </a:r>
          </a:p>
          <a:p>
            <a:pPr algn="ctr"/>
            <a:r>
              <a:rPr lang="en-US" sz="1200" dirty="0" smtClean="0"/>
              <a:t>entrance </a:t>
            </a:r>
          </a:p>
          <a:p>
            <a:pPr algn="ctr"/>
            <a:r>
              <a:rPr lang="en-US" sz="1200" dirty="0" smtClean="0"/>
              <a:t>aperture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5704405" y="1978719"/>
            <a:ext cx="1143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Relay Group </a:t>
            </a:r>
          </a:p>
          <a:p>
            <a:pPr algn="ctr"/>
            <a:r>
              <a:rPr lang="en-US" sz="1200" dirty="0"/>
              <a:t>r</a:t>
            </a:r>
            <a:r>
              <a:rPr lang="en-US" sz="1200" dirty="0" smtClean="0"/>
              <a:t>e-imaging </a:t>
            </a:r>
          </a:p>
          <a:p>
            <a:pPr algn="ctr"/>
            <a:r>
              <a:rPr lang="en-US" sz="1200" dirty="0"/>
              <a:t>t</a:t>
            </a:r>
            <a:r>
              <a:rPr lang="en-US" sz="1200" dirty="0" smtClean="0"/>
              <a:t>he beam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415438" y="1915730"/>
            <a:ext cx="3236717" cy="2887609"/>
          </a:xfrm>
          <a:prstGeom prst="rect">
            <a:avLst/>
          </a:prstGeom>
          <a:noFill/>
          <a:ln w="28575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3923929" y="1920950"/>
            <a:ext cx="1368152" cy="2882389"/>
          </a:xfrm>
          <a:prstGeom prst="rect">
            <a:avLst/>
          </a:prstGeom>
          <a:noFill/>
          <a:ln w="28575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5543366" y="1915730"/>
            <a:ext cx="1465341" cy="2887609"/>
          </a:xfrm>
          <a:prstGeom prst="rect">
            <a:avLst/>
          </a:prstGeom>
          <a:noFill/>
          <a:ln w="28575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780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BSRH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96819"/>
            <a:ext cx="3657600" cy="236612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Optics design: Zemax</a:t>
            </a:r>
          </a:p>
          <a:p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267200" y="2096820"/>
            <a:ext cx="3657600" cy="2366120"/>
          </a:xfrm>
        </p:spPr>
        <p:txBody>
          <a:bodyPr>
            <a:normAutofit/>
          </a:bodyPr>
          <a:lstStyle/>
          <a:p>
            <a:r>
              <a:rPr lang="en-GB" sz="2000" dirty="0"/>
              <a:t>Simulations: SRW (contribution from Daniele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FFE568F9-6972-4834-9207-72A56E93CA21}" type="datetime1">
              <a:rPr lang="en-GB" smtClean="0"/>
              <a:t>09/04/2021</a:t>
            </a:fld>
            <a:endParaRPr lang="en-US" dirty="0"/>
          </a:p>
        </p:txBody>
      </p:sp>
      <p:pic>
        <p:nvPicPr>
          <p:cNvPr id="7" name="Content Placeholder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517" y="2936642"/>
            <a:ext cx="1896533" cy="1422400"/>
          </a:xfrm>
          <a:prstGeom prst="rect">
            <a:avLst/>
          </a:prstGeom>
        </p:spPr>
      </p:pic>
      <p:pic>
        <p:nvPicPr>
          <p:cNvPr id="8" name="Content Placehold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905" y="2922136"/>
            <a:ext cx="1912612" cy="14344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186" y="3094869"/>
            <a:ext cx="1600501" cy="12012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8993" y="3038746"/>
            <a:ext cx="1600501" cy="1201241"/>
          </a:xfrm>
          <a:prstGeom prst="rect">
            <a:avLst/>
          </a:prstGeom>
        </p:spPr>
      </p:pic>
      <p:graphicFrame>
        <p:nvGraphicFramePr>
          <p:cNvPr id="11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4243455"/>
              </p:ext>
            </p:extLst>
          </p:nvPr>
        </p:nvGraphicFramePr>
        <p:xfrm>
          <a:off x="100459" y="885460"/>
          <a:ext cx="8880507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4029">
                  <a:extLst>
                    <a:ext uri="{9D8B030D-6E8A-4147-A177-3AD203B41FA5}">
                      <a16:colId xmlns:a16="http://schemas.microsoft.com/office/drawing/2014/main" val="3066759500"/>
                    </a:ext>
                  </a:extLst>
                </a:gridCol>
                <a:gridCol w="3074658">
                  <a:extLst>
                    <a:ext uri="{9D8B030D-6E8A-4147-A177-3AD203B41FA5}">
                      <a16:colId xmlns:a16="http://schemas.microsoft.com/office/drawing/2014/main" val="1244420476"/>
                    </a:ext>
                  </a:extLst>
                </a:gridCol>
                <a:gridCol w="2621820">
                  <a:extLst>
                    <a:ext uri="{9D8B030D-6E8A-4147-A177-3AD203B41FA5}">
                      <a16:colId xmlns:a16="http://schemas.microsoft.com/office/drawing/2014/main" val="956185435"/>
                    </a:ext>
                  </a:extLst>
                </a:gridCol>
              </a:tblGrid>
              <a:tr h="20787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Magnification at Core Mask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Magnification at </a:t>
                      </a:r>
                      <a:r>
                        <a:rPr lang="en-GB" sz="1200" dirty="0" err="1" smtClean="0"/>
                        <a:t>Lyot</a:t>
                      </a:r>
                      <a:r>
                        <a:rPr lang="en-GB" sz="1200" dirty="0" smtClean="0"/>
                        <a:t> Stop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Magnification at Image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330447"/>
                  </a:ext>
                </a:extLst>
              </a:tr>
              <a:tr h="20787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0255003"/>
                  </a:ext>
                </a:extLst>
              </a:tr>
              <a:tr h="48505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Minimum magnification </a:t>
                      </a:r>
                      <a:r>
                        <a:rPr lang="en-GB" sz="1200" noProof="0" dirty="0" smtClean="0"/>
                        <a:t>required</a:t>
                      </a:r>
                      <a:r>
                        <a:rPr lang="en-GB" sz="1200" dirty="0" smtClean="0"/>
                        <a:t> to minimize the effects of </a:t>
                      </a:r>
                      <a:r>
                        <a:rPr lang="en-GB" sz="1200" noProof="0" dirty="0" smtClean="0"/>
                        <a:t>diffraction by</a:t>
                      </a:r>
                      <a:r>
                        <a:rPr lang="en-GB" sz="1200" baseline="0" noProof="0" dirty="0" smtClean="0"/>
                        <a:t> the core mask</a:t>
                      </a:r>
                      <a:endParaRPr lang="en-GB" sz="12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Value required to better control</a:t>
                      </a:r>
                      <a:r>
                        <a:rPr lang="en-GB" sz="1200" baseline="0" dirty="0" smtClean="0"/>
                        <a:t> the diffraction fringes at the </a:t>
                      </a:r>
                      <a:r>
                        <a:rPr lang="en-GB" sz="1200" baseline="0" dirty="0" err="1" smtClean="0"/>
                        <a:t>lyot</a:t>
                      </a:r>
                      <a:r>
                        <a:rPr lang="en-GB" sz="1200" baseline="0" dirty="0" smtClean="0"/>
                        <a:t> stop coming from the entrance aperture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Good value to use directly a camera</a:t>
                      </a:r>
                    </a:p>
                    <a:p>
                      <a:r>
                        <a:rPr lang="en-GB" sz="1200" dirty="0" smtClean="0"/>
                        <a:t>An eye piece can be used if bigger magnification is required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2936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3734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LHC</a:t>
            </a:r>
            <a:endParaRPr lang="en-GB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633" y="1200150"/>
            <a:ext cx="2446734" cy="326231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FFE568F9-6972-4834-9207-72A56E93CA21}" type="datetime1">
              <a:rPr lang="en-GB" smtClean="0"/>
              <a:t>09/04/2021</a:t>
            </a:fld>
            <a:endParaRPr lang="en-US" dirty="0"/>
          </a:p>
        </p:txBody>
      </p:sp>
      <p:pic>
        <p:nvPicPr>
          <p:cNvPr id="10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7" t="-1" r="14262" b="978"/>
          <a:stretch/>
        </p:blipFill>
        <p:spPr>
          <a:xfrm>
            <a:off x="772811" y="1200150"/>
            <a:ext cx="3026377" cy="3262313"/>
          </a:xfrm>
        </p:spPr>
      </p:pic>
    </p:spTree>
    <p:extLst>
      <p:ext uri="{BB962C8B-B14F-4D97-AF65-F5344CB8AC3E}">
        <p14:creationId xmlns:p14="http://schemas.microsoft.com/office/powerpoint/2010/main" val="1161368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ISR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E568F9-6972-4834-9207-72A56E93CA21}" type="datetime1">
              <a:rPr lang="en-GB" smtClean="0"/>
              <a:t>19/03/2021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4" t="25837" r="31738" b="22481"/>
          <a:stretch/>
        </p:blipFill>
        <p:spPr>
          <a:xfrm>
            <a:off x="5422604" y="0"/>
            <a:ext cx="1956391" cy="17094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7" t="16083" r="30641" b="22472"/>
          <a:stretch/>
        </p:blipFill>
        <p:spPr>
          <a:xfrm>
            <a:off x="7378995" y="0"/>
            <a:ext cx="1725443" cy="17094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90" t="30487" r="37158" b="30321"/>
          <a:stretch/>
        </p:blipFill>
        <p:spPr>
          <a:xfrm>
            <a:off x="7211565" y="1707015"/>
            <a:ext cx="1892872" cy="18217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73" t="31565" r="38869" b="34103"/>
          <a:stretch/>
        </p:blipFill>
        <p:spPr>
          <a:xfrm>
            <a:off x="5417973" y="1707014"/>
            <a:ext cx="1821712" cy="18217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18602" t="30549" r="20654" b="26147"/>
          <a:stretch/>
        </p:blipFill>
        <p:spPr>
          <a:xfrm>
            <a:off x="5730925" y="3279590"/>
            <a:ext cx="3017520" cy="186391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488" y="338099"/>
            <a:ext cx="3430101" cy="457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350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Current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H" dirty="0" smtClean="0"/>
              <a:t>LHC</a:t>
            </a:r>
          </a:p>
          <a:p>
            <a:pPr lvl="1"/>
            <a:r>
              <a:rPr lang="fr-CH" dirty="0" smtClean="0"/>
              <a:t>Most items </a:t>
            </a:r>
            <a:r>
              <a:rPr lang="fr-CH" dirty="0" err="1" smtClean="0"/>
              <a:t>installed</a:t>
            </a:r>
            <a:endParaRPr lang="fr-CH" dirty="0" smtClean="0"/>
          </a:p>
          <a:p>
            <a:pPr lvl="1"/>
            <a:r>
              <a:rPr lang="fr-CH" dirty="0" smtClean="0"/>
              <a:t>Optics </a:t>
            </a:r>
            <a:r>
              <a:rPr lang="fr-CH" dirty="0" smtClean="0"/>
              <a:t>are </a:t>
            </a:r>
            <a:r>
              <a:rPr lang="fr-CH" dirty="0" err="1" smtClean="0"/>
              <a:t>missing</a:t>
            </a:r>
            <a:endParaRPr lang="fr-CH" dirty="0" smtClean="0"/>
          </a:p>
          <a:p>
            <a:pPr lvl="1"/>
            <a:r>
              <a:rPr lang="fr-CH" dirty="0" smtClean="0"/>
              <a:t>Enclosure </a:t>
            </a:r>
            <a:r>
              <a:rPr lang="fr-CH" dirty="0" err="1" smtClean="0"/>
              <a:t>incomplete</a:t>
            </a:r>
            <a:r>
              <a:rPr lang="fr-CH" dirty="0" smtClean="0"/>
              <a:t> </a:t>
            </a:r>
          </a:p>
          <a:p>
            <a:r>
              <a:rPr lang="fr-CH" dirty="0" smtClean="0"/>
              <a:t>ISR</a:t>
            </a:r>
            <a:endParaRPr lang="fr-CH" dirty="0" smtClean="0"/>
          </a:p>
          <a:p>
            <a:pPr lvl="1"/>
            <a:r>
              <a:rPr lang="fr-CH" dirty="0" err="1" smtClean="0"/>
              <a:t>Everything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endParaRPr lang="fr-CH" dirty="0" smtClean="0"/>
          </a:p>
          <a:p>
            <a:pPr lvl="1"/>
            <a:r>
              <a:rPr lang="fr-CH" dirty="0" err="1" smtClean="0"/>
              <a:t>Measurements</a:t>
            </a:r>
            <a:r>
              <a:rPr lang="fr-CH" dirty="0" smtClean="0"/>
              <a:t> </a:t>
            </a:r>
            <a:r>
              <a:rPr lang="fr-CH" dirty="0" err="1" smtClean="0"/>
              <a:t>being</a:t>
            </a:r>
            <a:r>
              <a:rPr lang="fr-CH" dirty="0" smtClean="0"/>
              <a:t> </a:t>
            </a:r>
            <a:r>
              <a:rPr lang="fr-CH" dirty="0" err="1" smtClean="0"/>
              <a:t>done</a:t>
            </a:r>
            <a:endParaRPr lang="fr-CH" dirty="0" smtClean="0"/>
          </a:p>
          <a:p>
            <a:r>
              <a:rPr lang="fr-CH" dirty="0" err="1" smtClean="0"/>
              <a:t>Funcional</a:t>
            </a:r>
            <a:r>
              <a:rPr lang="fr-CH" dirty="0" smtClean="0"/>
              <a:t> </a:t>
            </a:r>
            <a:r>
              <a:rPr lang="fr-CH" dirty="0" err="1" smtClean="0"/>
              <a:t>Specifications</a:t>
            </a:r>
            <a:endParaRPr lang="fr-CH" dirty="0" smtClean="0"/>
          </a:p>
          <a:p>
            <a:pPr lvl="1"/>
            <a:r>
              <a:rPr lang="fr-CH" dirty="0" smtClean="0"/>
              <a:t>Discussions </a:t>
            </a:r>
            <a:r>
              <a:rPr lang="fr-CH" dirty="0" err="1" smtClean="0"/>
              <a:t>with</a:t>
            </a:r>
            <a:r>
              <a:rPr lang="fr-CH" dirty="0" smtClean="0"/>
              <a:t> Enrico </a:t>
            </a:r>
            <a:r>
              <a:rPr lang="fr-CH" dirty="0" err="1" smtClean="0"/>
              <a:t>ongoing</a:t>
            </a:r>
            <a:endParaRPr lang="fr-CH" dirty="0" smtClean="0"/>
          </a:p>
          <a:p>
            <a:endParaRPr lang="fr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E568F9-6972-4834-9207-72A56E93CA21}" type="datetime1">
              <a:rPr lang="en-GB" smtClean="0"/>
              <a:t>19/03/2021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499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09A40C0-53E9-488B-857E-B6B7DA67C931}" type="datetime1">
              <a:rPr lang="en-GB" smtClean="0"/>
              <a:t>09/04/2021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54276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33127</TotalTime>
  <Words>391</Words>
  <Application>Microsoft Office PowerPoint</Application>
  <PresentationFormat>On-screen Show (16:9)</PresentationFormat>
  <Paragraphs>109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 Math</vt:lpstr>
      <vt:lpstr>Optima</vt:lpstr>
      <vt:lpstr>CERNCorporate16-9</vt:lpstr>
      <vt:lpstr>LHC instrumentation status meeting</vt:lpstr>
      <vt:lpstr>The Problem</vt:lpstr>
      <vt:lpstr>The (preliminary) Requirements</vt:lpstr>
      <vt:lpstr>The Solution</vt:lpstr>
      <vt:lpstr>The BSRH</vt:lpstr>
      <vt:lpstr>LHC</vt:lpstr>
      <vt:lpstr>ISR</vt:lpstr>
      <vt:lpstr>Current Status</vt:lpstr>
      <vt:lpstr>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Gustavo Sousa</cp:lastModifiedBy>
  <cp:revision>217</cp:revision>
  <dcterms:created xsi:type="dcterms:W3CDTF">2012-11-30T11:04:26Z</dcterms:created>
  <dcterms:modified xsi:type="dcterms:W3CDTF">2021-04-09T11:07:23Z</dcterms:modified>
</cp:coreProperties>
</file>