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256" r:id="rId2"/>
    <p:sldId id="284" r:id="rId3"/>
    <p:sldId id="278" r:id="rId4"/>
    <p:sldId id="285" r:id="rId5"/>
    <p:sldId id="291" r:id="rId6"/>
    <p:sldId id="258" r:id="rId7"/>
    <p:sldId id="288" r:id="rId8"/>
    <p:sldId id="282" r:id="rId9"/>
    <p:sldId id="292" r:id="rId10"/>
    <p:sldId id="290" r:id="rId11"/>
    <p:sldId id="266" r:id="rId12"/>
    <p:sldId id="261" r:id="rId13"/>
    <p:sldId id="300" r:id="rId14"/>
    <p:sldId id="262" r:id="rId15"/>
    <p:sldId id="264" r:id="rId16"/>
    <p:sldId id="267" r:id="rId17"/>
    <p:sldId id="276" r:id="rId18"/>
    <p:sldId id="260" r:id="rId19"/>
    <p:sldId id="274" r:id="rId20"/>
    <p:sldId id="295" r:id="rId21"/>
    <p:sldId id="296" r:id="rId22"/>
    <p:sldId id="297" r:id="rId23"/>
    <p:sldId id="298" r:id="rId24"/>
    <p:sldId id="299" r:id="rId25"/>
    <p:sldId id="279" r:id="rId2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76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664" autoAdjust="0"/>
  </p:normalViewPr>
  <p:slideViewPr>
    <p:cSldViewPr snapToGrid="0">
      <p:cViewPr varScale="1">
        <p:scale>
          <a:sx n="63" d="100"/>
          <a:sy n="63" d="100"/>
        </p:scale>
        <p:origin x="754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4038C-11A6-43AD-8ABA-D7C801DBC111}" type="datetimeFigureOut">
              <a:rPr lang="it-IT" smtClean="0"/>
              <a:t>31/08/2021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BD54A-0286-4BBA-8D2E-AD6736D7599E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4747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search for light particles in the MeV-GeV range from a dark sector has attracted an</a:t>
            </a:r>
            <a:r>
              <a:rPr lang="en-US" baseline="0" dirty="0"/>
              <a:t> </a:t>
            </a:r>
            <a:r>
              <a:rPr lang="en-US" dirty="0"/>
              <a:t>increasing attention, also due to the lack of positive observation of WIMP or other heavy</a:t>
            </a:r>
            <a:r>
              <a:rPr lang="en-US" baseline="0" dirty="0"/>
              <a:t> </a:t>
            </a:r>
            <a:r>
              <a:rPr lang="en-US" dirty="0"/>
              <a:t>dark matter candidates.</a:t>
            </a:r>
          </a:p>
          <a:p>
            <a:r>
              <a:rPr lang="en-US" dirty="0"/>
              <a:t>A rich experimental program has flourished all around the world in the recent years,</a:t>
            </a:r>
            <a:r>
              <a:rPr lang="en-US" baseline="0" dirty="0"/>
              <a:t> </a:t>
            </a:r>
            <a:r>
              <a:rPr lang="en-US" dirty="0"/>
              <a:t>as well as </a:t>
            </a:r>
            <a:r>
              <a:rPr lang="en-US"/>
              <a:t>phenomenological studies.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BD54A-0286-4BBA-8D2E-AD6736D7599E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6455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diamond (Z=6)</a:t>
            </a:r>
            <a:r>
              <a:rPr lang="it-IT" baseline="0"/>
              <a:t> has, among solid materials, highest annihilation/bremmstrahlung ratio 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BD54A-0286-4BBA-8D2E-AD6736D7599E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28060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685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3667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579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426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73543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0999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14975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0324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86408" y="6486984"/>
            <a:ext cx="2911151" cy="365125"/>
          </a:xfrm>
        </p:spPr>
        <p:txBody>
          <a:bodyPr/>
          <a:lstStyle>
            <a:lvl1pPr algn="l">
              <a:defRPr>
                <a:latin typeface="Ubuntu" panose="020B0504030602030204" pitchFamily="34" charset="0"/>
              </a:defRPr>
            </a:lvl1pPr>
          </a:lstStyle>
          <a:p>
            <a:r>
              <a:rPr lang="it-IT"/>
              <a:t>Danilo Domenici – ICNFP – 1.9.2021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486984"/>
            <a:ext cx="2743200" cy="365125"/>
          </a:xfrm>
        </p:spPr>
        <p:txBody>
          <a:bodyPr/>
          <a:lstStyle>
            <a:lvl1pPr>
              <a:defRPr>
                <a:latin typeface="Ubuntu" panose="020B0504030602030204" pitchFamily="34" charset="0"/>
              </a:defRPr>
            </a:lvl1pPr>
          </a:lstStyle>
          <a:p>
            <a:fld id="{B93B7823-BE8C-42FB-86BD-8AA376AF385B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951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84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6361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Danilo Domenici – ICNFP – 1.9.2021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B7823-BE8C-42FB-86BD-8AA376AF385B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747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tiff"/><Relationship Id="rId4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png"/><Relationship Id="rId4" Type="http://schemas.openxmlformats.org/officeDocument/2006/relationships/image" Target="../media/image59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3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6.png"/><Relationship Id="rId9" Type="http://schemas.openxmlformats.org/officeDocument/2006/relationships/image" Target="../media/image7.png"/><Relationship Id="rId1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10.png"/><Relationship Id="rId18" Type="http://schemas.openxmlformats.org/officeDocument/2006/relationships/image" Target="../media/image7.png"/><Relationship Id="rId3" Type="http://schemas.openxmlformats.org/officeDocument/2006/relationships/image" Target="../media/image4.png"/><Relationship Id="rId21" Type="http://schemas.openxmlformats.org/officeDocument/2006/relationships/image" Target="../media/image41.png"/><Relationship Id="rId7" Type="http://schemas.openxmlformats.org/officeDocument/2006/relationships/image" Target="../media/image6.png"/><Relationship Id="rId12" Type="http://schemas.openxmlformats.org/officeDocument/2006/relationships/image" Target="../media/image33.png"/><Relationship Id="rId17" Type="http://schemas.openxmlformats.org/officeDocument/2006/relationships/image" Target="../media/image38.png"/><Relationship Id="rId2" Type="http://schemas.openxmlformats.org/officeDocument/2006/relationships/image" Target="../media/image3.png"/><Relationship Id="rId16" Type="http://schemas.openxmlformats.org/officeDocument/2006/relationships/image" Target="../media/image37.png"/><Relationship Id="rId20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11" Type="http://schemas.openxmlformats.org/officeDocument/2006/relationships/image" Target="../media/image32.png"/><Relationship Id="rId5" Type="http://schemas.openxmlformats.org/officeDocument/2006/relationships/image" Target="../media/image27.png"/><Relationship Id="rId15" Type="http://schemas.openxmlformats.org/officeDocument/2006/relationships/image" Target="../media/image36.png"/><Relationship Id="rId10" Type="http://schemas.openxmlformats.org/officeDocument/2006/relationships/image" Target="../media/image31.png"/><Relationship Id="rId19" Type="http://schemas.openxmlformats.org/officeDocument/2006/relationships/image" Target="../media/image39.png"/><Relationship Id="rId4" Type="http://schemas.openxmlformats.org/officeDocument/2006/relationships/image" Target="../media/image26.png"/><Relationship Id="rId9" Type="http://schemas.openxmlformats.org/officeDocument/2006/relationships/image" Target="../media/image30.png"/><Relationship Id="rId14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.png"/><Relationship Id="rId7" Type="http://schemas.openxmlformats.org/officeDocument/2006/relationships/hyperlink" Target="https://agenda.infn.it/event/25299/contributions/127685/attachments/78132/100857/ProspectsLNF2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43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6789" y="1712422"/>
            <a:ext cx="105305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>
                <a:solidFill>
                  <a:schemeClr val="accent4"/>
                </a:solidFill>
                <a:latin typeface="STARWARS" panose="020B0A04020102020204" pitchFamily="34" charset="0"/>
              </a:rPr>
              <a:t>Search for feebly interactive particles: the PADME experiment</a:t>
            </a:r>
          </a:p>
          <a:p>
            <a:pPr algn="ctr"/>
            <a:endParaRPr lang="en-US" sz="4000">
              <a:solidFill>
                <a:schemeClr val="accent4"/>
              </a:solidFill>
              <a:latin typeface="STARWARS" panose="020B0A04020102020204" pitchFamily="34" charset="0"/>
            </a:endParaRPr>
          </a:p>
          <a:p>
            <a:pPr algn="ctr"/>
            <a:endParaRPr lang="it-IT" sz="4000">
              <a:solidFill>
                <a:schemeClr val="accent4"/>
              </a:solidFill>
              <a:latin typeface="STARWARS" panose="020B0A04020102020204" pitchFamily="34" charset="0"/>
            </a:endParaRPr>
          </a:p>
          <a:p>
            <a:pPr algn="ctr"/>
            <a:r>
              <a:rPr lang="it-IT" sz="2400">
                <a:solidFill>
                  <a:schemeClr val="accent4"/>
                </a:solidFill>
                <a:latin typeface="STARWARS" panose="020B0A04020102020204" pitchFamily="34" charset="0"/>
              </a:rPr>
              <a:t>Danilo </a:t>
            </a:r>
            <a:r>
              <a:rPr lang="it-IT" sz="2400" dirty="0">
                <a:solidFill>
                  <a:schemeClr val="accent4"/>
                </a:solidFill>
                <a:latin typeface="STARWARS" panose="020B0A04020102020204" pitchFamily="34" charset="0"/>
              </a:rPr>
              <a:t>Domenici</a:t>
            </a:r>
          </a:p>
          <a:p>
            <a:pPr algn="ctr"/>
            <a:r>
              <a:rPr lang="it-IT" sz="2400" dirty="0">
                <a:solidFill>
                  <a:schemeClr val="accent4"/>
                </a:solidFill>
                <a:latin typeface="STARWARS" panose="020B0A04020102020204" pitchFamily="34" charset="0"/>
              </a:rPr>
              <a:t>on behalf of the PADME collaboration</a:t>
            </a:r>
          </a:p>
          <a:p>
            <a:pPr algn="ctr"/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  <a:p>
            <a:pPr algn="ctr"/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436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Visible decay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43EA36A-8044-4942-BDE1-39E7E6DEEBC4}"/>
              </a:ext>
            </a:extLst>
          </p:cNvPr>
          <p:cNvGrpSpPr/>
          <p:nvPr/>
        </p:nvGrpSpPr>
        <p:grpSpPr>
          <a:xfrm>
            <a:off x="886408" y="1260000"/>
            <a:ext cx="10394303" cy="4393395"/>
            <a:chOff x="886408" y="1528915"/>
            <a:chExt cx="10394303" cy="4393395"/>
          </a:xfrm>
        </p:grpSpPr>
        <p:sp>
          <p:nvSpPr>
            <p:cNvPr id="78" name="Rectangle 77"/>
            <p:cNvSpPr/>
            <p:nvPr/>
          </p:nvSpPr>
          <p:spPr>
            <a:xfrm>
              <a:off x="886408" y="1528915"/>
              <a:ext cx="10394303" cy="43933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reeform 4"/>
            <p:cNvSpPr/>
            <p:nvPr/>
          </p:nvSpPr>
          <p:spPr>
            <a:xfrm>
              <a:off x="1950098" y="1938139"/>
              <a:ext cx="7025952" cy="2808514"/>
            </a:xfrm>
            <a:custGeom>
              <a:avLst/>
              <a:gdLst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77281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9331 w 7035282"/>
                <a:gd name="connsiteY0" fmla="*/ 1922106 h 2808514"/>
                <a:gd name="connsiteX1" fmla="*/ 177282 w 7035282"/>
                <a:gd name="connsiteY1" fmla="*/ 1922106 h 2808514"/>
                <a:gd name="connsiteX2" fmla="*/ 177282 w 7035282"/>
                <a:gd name="connsiteY2" fmla="*/ 1828800 h 2808514"/>
                <a:gd name="connsiteX3" fmla="*/ 354563 w 7035282"/>
                <a:gd name="connsiteY3" fmla="*/ 1828800 h 2808514"/>
                <a:gd name="connsiteX4" fmla="*/ 354563 w 7035282"/>
                <a:gd name="connsiteY4" fmla="*/ 1931437 h 2808514"/>
                <a:gd name="connsiteX5" fmla="*/ 522515 w 7035282"/>
                <a:gd name="connsiteY5" fmla="*/ 1931437 h 2808514"/>
                <a:gd name="connsiteX6" fmla="*/ 522515 w 7035282"/>
                <a:gd name="connsiteY6" fmla="*/ 1278294 h 2808514"/>
                <a:gd name="connsiteX7" fmla="*/ 4488025 w 7035282"/>
                <a:gd name="connsiteY7" fmla="*/ 1278294 h 2808514"/>
                <a:gd name="connsiteX8" fmla="*/ 4488025 w 7035282"/>
                <a:gd name="connsiteY8" fmla="*/ 541176 h 2808514"/>
                <a:gd name="connsiteX9" fmla="*/ 5225143 w 7035282"/>
                <a:gd name="connsiteY9" fmla="*/ 541176 h 2808514"/>
                <a:gd name="connsiteX10" fmla="*/ 6531429 w 7035282"/>
                <a:gd name="connsiteY10" fmla="*/ 0 h 2808514"/>
                <a:gd name="connsiteX11" fmla="*/ 7035282 w 7035282"/>
                <a:gd name="connsiteY11" fmla="*/ 1324947 h 2808514"/>
                <a:gd name="connsiteX12" fmla="*/ 7035282 w 7035282"/>
                <a:gd name="connsiteY12" fmla="*/ 2808514 h 2808514"/>
                <a:gd name="connsiteX13" fmla="*/ 4478694 w 7035282"/>
                <a:gd name="connsiteY13" fmla="*/ 2808514 h 2808514"/>
                <a:gd name="connsiteX14" fmla="*/ 4478694 w 7035282"/>
                <a:gd name="connsiteY14" fmla="*/ 2715208 h 2808514"/>
                <a:gd name="connsiteX15" fmla="*/ 522515 w 7035282"/>
                <a:gd name="connsiteY15" fmla="*/ 2715208 h 2808514"/>
                <a:gd name="connsiteX16" fmla="*/ 522515 w 7035282"/>
                <a:gd name="connsiteY16" fmla="*/ 2183363 h 2808514"/>
                <a:gd name="connsiteX17" fmla="*/ 354563 w 7035282"/>
                <a:gd name="connsiteY17" fmla="*/ 2183363 h 2808514"/>
                <a:gd name="connsiteX18" fmla="*/ 354563 w 7035282"/>
                <a:gd name="connsiteY18" fmla="*/ 2267339 h 2808514"/>
                <a:gd name="connsiteX19" fmla="*/ 167951 w 7035282"/>
                <a:gd name="connsiteY19" fmla="*/ 2267339 h 2808514"/>
                <a:gd name="connsiteX20" fmla="*/ 167951 w 7035282"/>
                <a:gd name="connsiteY20" fmla="*/ 2174033 h 2808514"/>
                <a:gd name="connsiteX21" fmla="*/ 0 w 7035282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8663 w 7044614"/>
                <a:gd name="connsiteY0" fmla="*/ 1922106 h 2808514"/>
                <a:gd name="connsiteX1" fmla="*/ 186614 w 7044614"/>
                <a:gd name="connsiteY1" fmla="*/ 1922106 h 2808514"/>
                <a:gd name="connsiteX2" fmla="*/ 186614 w 7044614"/>
                <a:gd name="connsiteY2" fmla="*/ 1828800 h 2808514"/>
                <a:gd name="connsiteX3" fmla="*/ 363895 w 7044614"/>
                <a:gd name="connsiteY3" fmla="*/ 1828800 h 2808514"/>
                <a:gd name="connsiteX4" fmla="*/ 363895 w 7044614"/>
                <a:gd name="connsiteY4" fmla="*/ 1931437 h 2808514"/>
                <a:gd name="connsiteX5" fmla="*/ 531847 w 7044614"/>
                <a:gd name="connsiteY5" fmla="*/ 1931437 h 2808514"/>
                <a:gd name="connsiteX6" fmla="*/ 531847 w 7044614"/>
                <a:gd name="connsiteY6" fmla="*/ 1278294 h 2808514"/>
                <a:gd name="connsiteX7" fmla="*/ 4497357 w 7044614"/>
                <a:gd name="connsiteY7" fmla="*/ 1278294 h 2808514"/>
                <a:gd name="connsiteX8" fmla="*/ 4497357 w 7044614"/>
                <a:gd name="connsiteY8" fmla="*/ 541176 h 2808514"/>
                <a:gd name="connsiteX9" fmla="*/ 5234475 w 7044614"/>
                <a:gd name="connsiteY9" fmla="*/ 541176 h 2808514"/>
                <a:gd name="connsiteX10" fmla="*/ 6540761 w 7044614"/>
                <a:gd name="connsiteY10" fmla="*/ 0 h 2808514"/>
                <a:gd name="connsiteX11" fmla="*/ 7044614 w 7044614"/>
                <a:gd name="connsiteY11" fmla="*/ 1324947 h 2808514"/>
                <a:gd name="connsiteX12" fmla="*/ 7044614 w 7044614"/>
                <a:gd name="connsiteY12" fmla="*/ 2808514 h 2808514"/>
                <a:gd name="connsiteX13" fmla="*/ 4488026 w 7044614"/>
                <a:gd name="connsiteY13" fmla="*/ 2808514 h 2808514"/>
                <a:gd name="connsiteX14" fmla="*/ 4488026 w 7044614"/>
                <a:gd name="connsiteY14" fmla="*/ 2715208 h 2808514"/>
                <a:gd name="connsiteX15" fmla="*/ 531847 w 7044614"/>
                <a:gd name="connsiteY15" fmla="*/ 2715208 h 2808514"/>
                <a:gd name="connsiteX16" fmla="*/ 531847 w 7044614"/>
                <a:gd name="connsiteY16" fmla="*/ 2183363 h 2808514"/>
                <a:gd name="connsiteX17" fmla="*/ 363895 w 7044614"/>
                <a:gd name="connsiteY17" fmla="*/ 2183363 h 2808514"/>
                <a:gd name="connsiteX18" fmla="*/ 363895 w 7044614"/>
                <a:gd name="connsiteY18" fmla="*/ 2267339 h 2808514"/>
                <a:gd name="connsiteX19" fmla="*/ 177283 w 7044614"/>
                <a:gd name="connsiteY19" fmla="*/ 2267339 h 2808514"/>
                <a:gd name="connsiteX20" fmla="*/ 177283 w 7044614"/>
                <a:gd name="connsiteY20" fmla="*/ 2174033 h 2808514"/>
                <a:gd name="connsiteX21" fmla="*/ 0 w 7044614"/>
                <a:gd name="connsiteY21" fmla="*/ 2183364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9269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74033 h 280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25952" h="2808514">
                  <a:moveTo>
                    <a:pt x="1" y="1922106"/>
                  </a:moveTo>
                  <a:lnTo>
                    <a:pt x="167952" y="1922106"/>
                  </a:lnTo>
                  <a:lnTo>
                    <a:pt x="167952" y="1828800"/>
                  </a:lnTo>
                  <a:lnTo>
                    <a:pt x="345233" y="1828800"/>
                  </a:lnTo>
                  <a:lnTo>
                    <a:pt x="345233" y="1931437"/>
                  </a:lnTo>
                  <a:lnTo>
                    <a:pt x="513185" y="1931437"/>
                  </a:lnTo>
                  <a:lnTo>
                    <a:pt x="513185" y="1278294"/>
                  </a:lnTo>
                  <a:lnTo>
                    <a:pt x="4478695" y="1278294"/>
                  </a:lnTo>
                  <a:lnTo>
                    <a:pt x="4478695" y="541176"/>
                  </a:lnTo>
                  <a:lnTo>
                    <a:pt x="5215813" y="541176"/>
                  </a:lnTo>
                  <a:lnTo>
                    <a:pt x="6522099" y="0"/>
                  </a:lnTo>
                  <a:lnTo>
                    <a:pt x="7025952" y="1324947"/>
                  </a:lnTo>
                  <a:lnTo>
                    <a:pt x="7025952" y="2808514"/>
                  </a:lnTo>
                  <a:lnTo>
                    <a:pt x="4469364" y="2808514"/>
                  </a:lnTo>
                  <a:lnTo>
                    <a:pt x="4469364" y="2715208"/>
                  </a:lnTo>
                  <a:lnTo>
                    <a:pt x="513185" y="2715208"/>
                  </a:lnTo>
                  <a:lnTo>
                    <a:pt x="513185" y="2183363"/>
                  </a:lnTo>
                  <a:lnTo>
                    <a:pt x="345233" y="2183363"/>
                  </a:lnTo>
                  <a:lnTo>
                    <a:pt x="345233" y="2267339"/>
                  </a:lnTo>
                  <a:lnTo>
                    <a:pt x="158621" y="2267339"/>
                  </a:lnTo>
                  <a:lnTo>
                    <a:pt x="158621" y="2174033"/>
                  </a:lnTo>
                  <a:lnTo>
                    <a:pt x="0" y="2174033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977152" y="3252915"/>
              <a:ext cx="792000" cy="1503348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777381" y="3821736"/>
              <a:ext cx="382555" cy="324000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202025" y="3869576"/>
              <a:ext cx="0" cy="24698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8985381" y="3849067"/>
              <a:ext cx="774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771193" y="3264992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7" name="Straight Connector 56"/>
            <p:cNvCxnSpPr>
              <a:stCxn id="55" idx="1"/>
              <a:endCxn id="55" idx="3"/>
            </p:cNvCxnSpPr>
            <p:nvPr/>
          </p:nvCxnSpPr>
          <p:spPr>
            <a:xfrm>
              <a:off x="2771193" y="3309733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 rot="4140000">
              <a:off x="8147720" y="2312064"/>
              <a:ext cx="792000" cy="89302"/>
              <a:chOff x="5629469" y="2758718"/>
              <a:chExt cx="3377681" cy="89481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5629469" y="2758718"/>
                <a:ext cx="3377681" cy="8948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60" name="Straight Connector 59"/>
              <p:cNvCxnSpPr>
                <a:stCxn id="59" idx="1"/>
                <a:endCxn id="59" idx="3"/>
              </p:cNvCxnSpPr>
              <p:nvPr/>
            </p:nvCxnSpPr>
            <p:spPr>
              <a:xfrm>
                <a:off x="5629469" y="2803459"/>
                <a:ext cx="3377681" cy="0"/>
              </a:xfrm>
              <a:prstGeom prst="line">
                <a:avLst/>
              </a:prstGeom>
              <a:ln w="69850"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Rectangle 63"/>
            <p:cNvSpPr/>
            <p:nvPr/>
          </p:nvSpPr>
          <p:spPr>
            <a:xfrm>
              <a:off x="2771193" y="4499743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5" name="Straight Connector 64"/>
            <p:cNvCxnSpPr>
              <a:stCxn id="64" idx="1"/>
              <a:endCxn id="64" idx="3"/>
            </p:cNvCxnSpPr>
            <p:nvPr/>
          </p:nvCxnSpPr>
          <p:spPr>
            <a:xfrm>
              <a:off x="2771193" y="4544484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797607" y="2670427"/>
              <a:ext cx="206441" cy="526502"/>
            </a:xfrm>
            <a:prstGeom prst="line">
              <a:avLst/>
            </a:prstGeom>
            <a:ln w="57150" cmpd="tri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1586205" y="3981543"/>
              <a:ext cx="59715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1152321" y="3704544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beam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770484" y="4198917"/>
              <a:ext cx="6111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active target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526322" y="2560067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vacuum vessel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421934" y="1928357"/>
              <a:ext cx="1556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high energy veto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572278" y="2375401"/>
              <a:ext cx="15561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TimePix</a:t>
              </a:r>
            </a:p>
            <a:p>
              <a:pPr algn="ctr"/>
              <a:r>
                <a:rPr lang="it-IT" sz="1200" b="1" dirty="0"/>
                <a:t>beam monitor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797607" y="4741888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BGO calorimeter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9704531" y="4097605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small angle calorimeter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612564" y="2605645"/>
              <a:ext cx="3685591" cy="2549170"/>
            </a:xfrm>
            <a:prstGeom prst="rect">
              <a:avLst/>
            </a:prstGeom>
            <a:solidFill>
              <a:schemeClr val="bg1">
                <a:lumMod val="85000"/>
                <a:alpha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662502" y="4627702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–</a:t>
              </a:r>
              <a:r>
                <a:rPr lang="it-IT" sz="1200" b="1" dirty="0"/>
                <a:t> veto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788229" y="2638692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dipole magnet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662502" y="2935469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veto</a:t>
              </a: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8B56F8CF-D432-4CAB-87CB-24C6AC641CF3}"/>
                </a:ext>
              </a:extLst>
            </p:cNvPr>
            <p:cNvSpPr/>
            <p:nvPr/>
          </p:nvSpPr>
          <p:spPr>
            <a:xfrm flipV="1">
              <a:off x="1968806" y="2659251"/>
              <a:ext cx="2649893" cy="1311116"/>
            </a:xfrm>
            <a:prstGeom prst="arc">
              <a:avLst/>
            </a:prstGeom>
            <a:ln w="19050">
              <a:solidFill>
                <a:srgbClr val="7030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Arc 34">
              <a:extLst>
                <a:ext uri="{FF2B5EF4-FFF2-40B4-BE49-F238E27FC236}">
                  <a16:creationId xmlns:a16="http://schemas.microsoft.com/office/drawing/2014/main" id="{09A0CCEB-0E3F-4FDA-96EC-A1ADA6267441}"/>
                </a:ext>
              </a:extLst>
            </p:cNvPr>
            <p:cNvSpPr/>
            <p:nvPr/>
          </p:nvSpPr>
          <p:spPr>
            <a:xfrm>
              <a:off x="1940327" y="3981543"/>
              <a:ext cx="2649893" cy="1225796"/>
            </a:xfrm>
            <a:prstGeom prst="arc">
              <a:avLst/>
            </a:prstGeom>
            <a:ln w="19050">
              <a:solidFill>
                <a:srgbClr val="7030A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C4D867A-1F66-41A1-9BE9-E4A7E141F2D3}"/>
                </a:ext>
              </a:extLst>
            </p:cNvPr>
            <p:cNvSpPr txBox="1"/>
            <p:nvPr/>
          </p:nvSpPr>
          <p:spPr>
            <a:xfrm>
              <a:off x="4361476" y="3300019"/>
              <a:ext cx="7604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dirty="0">
                  <a:solidFill>
                    <a:srgbClr val="7030A0"/>
                  </a:solidFill>
                </a:rPr>
                <a:t>e</a:t>
              </a:r>
              <a:r>
                <a:rPr lang="it-IT" sz="1600" b="1" baseline="30000">
                  <a:solidFill>
                    <a:srgbClr val="7030A0"/>
                  </a:solidFill>
                </a:rPr>
                <a:t>+</a:t>
              </a:r>
              <a:r>
                <a:rPr lang="it-IT" sz="1600" b="1">
                  <a:solidFill>
                    <a:srgbClr val="7030A0"/>
                  </a:solidFill>
                </a:rPr>
                <a:t> </a:t>
              </a:r>
              <a:endParaRPr lang="it-IT" sz="1600" b="1" dirty="0">
                <a:solidFill>
                  <a:srgbClr val="7030A0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1170FD2-F975-4656-A323-470CD1D79411}"/>
                </a:ext>
              </a:extLst>
            </p:cNvPr>
            <p:cNvSpPr txBox="1"/>
            <p:nvPr/>
          </p:nvSpPr>
          <p:spPr>
            <a:xfrm>
              <a:off x="4303517" y="4246142"/>
              <a:ext cx="76044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dirty="0">
                  <a:solidFill>
                    <a:srgbClr val="7030A0"/>
                  </a:solidFill>
                </a:rPr>
                <a:t>e</a:t>
              </a:r>
              <a:r>
                <a:rPr lang="it-IT" sz="1600" b="1" baseline="30000">
                  <a:solidFill>
                    <a:srgbClr val="7030A0"/>
                  </a:solidFill>
                </a:rPr>
                <a:t>–</a:t>
              </a:r>
              <a:r>
                <a:rPr lang="it-IT" sz="1600" b="1">
                  <a:solidFill>
                    <a:srgbClr val="7030A0"/>
                  </a:solidFill>
                </a:rPr>
                <a:t> </a:t>
              </a:r>
              <a:endParaRPr lang="it-IT" sz="1600" b="1" dirty="0">
                <a:solidFill>
                  <a:srgbClr val="7030A0"/>
                </a:solidFill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F2CDE027-97D6-496C-B553-C066B80156DB}"/>
                </a:ext>
              </a:extLst>
            </p:cNvPr>
            <p:cNvCxnSpPr>
              <a:cxnSpLocks/>
            </p:cNvCxnSpPr>
            <p:nvPr/>
          </p:nvCxnSpPr>
          <p:spPr>
            <a:xfrm>
              <a:off x="2202025" y="3976315"/>
              <a:ext cx="1090013" cy="0"/>
            </a:xfrm>
            <a:prstGeom prst="line">
              <a:avLst/>
            </a:prstGeom>
            <a:ln w="19050">
              <a:solidFill>
                <a:srgbClr val="7030A0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BAF2307-0A27-4691-9B23-A2C096D5C53F}"/>
                </a:ext>
              </a:extLst>
            </p:cNvPr>
            <p:cNvSpPr txBox="1"/>
            <p:nvPr/>
          </p:nvSpPr>
          <p:spPr>
            <a:xfrm>
              <a:off x="2572839" y="3689950"/>
              <a:ext cx="56116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>
                  <a:solidFill>
                    <a:srgbClr val="7030A0"/>
                  </a:solidFill>
                </a:rPr>
                <a:t>A</a:t>
              </a:r>
              <a:r>
                <a:rPr lang="it-IT" sz="1600" b="1" baseline="30000" dirty="0">
                  <a:solidFill>
                    <a:srgbClr val="7030A0"/>
                  </a:solidFill>
                </a:rPr>
                <a:t>’</a:t>
              </a:r>
              <a:endParaRPr lang="it-IT" sz="1600" b="1" dirty="0">
                <a:solidFill>
                  <a:srgbClr val="7030A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8DEC5EF-F544-4EAC-95C4-199F3A90E51D}"/>
                  </a:ext>
                </a:extLst>
              </p:cNvPr>
              <p:cNvSpPr txBox="1"/>
              <p:nvPr/>
            </p:nvSpPr>
            <p:spPr>
              <a:xfrm>
                <a:off x="1259649" y="1518835"/>
                <a:ext cx="317307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800" b="1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r>
                      <a:rPr lang="en-US" sz="2800" b="1" i="1">
                        <a:solidFill>
                          <a:schemeClr val="accent6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lang="en-US" sz="2800" b="1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𝑨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′</m:t>
                        </m:r>
                      </m:sup>
                    </m:sSup>
                    <m:r>
                      <a:rPr lang="en-US" sz="2800" b="1" i="1">
                        <a:solidFill>
                          <a:schemeClr val="accent6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sz="2800" b="1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800" b="1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8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8DEC5EF-F544-4EAC-95C4-199F3A90E51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49" y="1518835"/>
                <a:ext cx="3173071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E8481668-2B41-428B-A332-C63203EBF537}"/>
              </a:ext>
            </a:extLst>
          </p:cNvPr>
          <p:cNvSpPr txBox="1"/>
          <p:nvPr/>
        </p:nvSpPr>
        <p:spPr>
          <a:xfrm>
            <a:off x="2148930" y="5836013"/>
            <a:ext cx="815850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2000">
                <a:solidFill>
                  <a:schemeClr val="accent4"/>
                </a:solidFill>
                <a:latin typeface="Aller" panose="020B0503030302020204" pitchFamily="34" charset="0"/>
              </a:rPr>
              <a:t>lepton pair detected in the spectrometer</a:t>
            </a:r>
          </a:p>
        </p:txBody>
      </p:sp>
    </p:spTree>
    <p:extLst>
      <p:ext uri="{BB962C8B-B14F-4D97-AF65-F5344CB8AC3E}">
        <p14:creationId xmlns:p14="http://schemas.microsoft.com/office/powerpoint/2010/main" val="4079768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numero diapositiva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6F416-C45C-44F5-B050-E1F3AEC5F557}" type="slidenum">
              <a:rPr lang="it-IT" smtClean="0"/>
              <a:pPr/>
              <a:t>11</a:t>
            </a:fld>
            <a:endParaRPr lang="it-IT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66467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>
          <a:xfrm>
            <a:off x="4141736" y="1953336"/>
            <a:ext cx="1735665" cy="1422401"/>
          </a:xfrm>
          <a:prstGeom prst="ellipse">
            <a:avLst/>
          </a:prstGeom>
          <a:noFill/>
          <a:ln w="3810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Oval 4"/>
          <p:cNvSpPr/>
          <p:nvPr/>
        </p:nvSpPr>
        <p:spPr>
          <a:xfrm>
            <a:off x="4141738" y="2156536"/>
            <a:ext cx="1735665" cy="142240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5335539" y="4696536"/>
            <a:ext cx="4157132" cy="59267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9492671" y="4671753"/>
            <a:ext cx="1729511" cy="24783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 rot="20899729">
            <a:off x="4353404" y="5086003"/>
            <a:ext cx="571497" cy="516467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Isosceles Triangle 15"/>
          <p:cNvSpPr/>
          <p:nvPr/>
        </p:nvSpPr>
        <p:spPr>
          <a:xfrm rot="2907887">
            <a:off x="4815994" y="4944711"/>
            <a:ext cx="245970" cy="270934"/>
          </a:xfrm>
          <a:prstGeom prst="triangl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8" name="Straight Connector 17"/>
          <p:cNvCxnSpPr>
            <a:stCxn id="16" idx="0"/>
          </p:cNvCxnSpPr>
          <p:nvPr/>
        </p:nvCxnSpPr>
        <p:spPr>
          <a:xfrm flipV="1">
            <a:off x="5040383" y="4755803"/>
            <a:ext cx="295156" cy="23455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5504871" y="3748270"/>
            <a:ext cx="550333" cy="1007534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5136570" y="3035373"/>
            <a:ext cx="368299" cy="70739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136572" y="2080336"/>
            <a:ext cx="0" cy="994836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4938979" y="1953336"/>
            <a:ext cx="197593" cy="135467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5" idx="4"/>
          </p:cNvCxnSpPr>
          <p:nvPr/>
        </p:nvCxnSpPr>
        <p:spPr>
          <a:xfrm flipH="1" flipV="1">
            <a:off x="5009571" y="3578937"/>
            <a:ext cx="495298" cy="1638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/>
          <p:cNvSpPr/>
          <p:nvPr/>
        </p:nvSpPr>
        <p:spPr>
          <a:xfrm>
            <a:off x="4054946" y="2639135"/>
            <a:ext cx="218257" cy="22860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extBox 35"/>
          <p:cNvSpPr txBox="1"/>
          <p:nvPr/>
        </p:nvSpPr>
        <p:spPr>
          <a:xfrm>
            <a:off x="7994071" y="4294138"/>
            <a:ext cx="1087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chemeClr val="bg1"/>
                </a:solidFill>
                <a:latin typeface="Aller" panose="020B0503030302020204" pitchFamily="34" charset="0"/>
              </a:rPr>
              <a:t>linac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926154" y="5136803"/>
            <a:ext cx="14327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chemeClr val="bg1"/>
                </a:solidFill>
                <a:latin typeface="Aller" panose="020B0503030302020204" pitchFamily="34" charset="0"/>
              </a:rPr>
              <a:t>dumping</a:t>
            </a:r>
          </a:p>
          <a:p>
            <a:pPr algn="ctr"/>
            <a:r>
              <a:rPr lang="it-IT" sz="2400" dirty="0">
                <a:solidFill>
                  <a:schemeClr val="bg1"/>
                </a:solidFill>
                <a:latin typeface="Aller" panose="020B0503030302020204" pitchFamily="34" charset="0"/>
              </a:rPr>
              <a:t>ring</a:t>
            </a:r>
          </a:p>
        </p:txBody>
      </p:sp>
      <p:sp>
        <p:nvSpPr>
          <p:cNvPr id="44" name="Freeform 43"/>
          <p:cNvSpPr/>
          <p:nvPr/>
        </p:nvSpPr>
        <p:spPr>
          <a:xfrm>
            <a:off x="6199138" y="4738870"/>
            <a:ext cx="660400" cy="795866"/>
          </a:xfrm>
          <a:custGeom>
            <a:avLst/>
            <a:gdLst>
              <a:gd name="connsiteX0" fmla="*/ 660400 w 660400"/>
              <a:gd name="connsiteY0" fmla="*/ 0 h 795866"/>
              <a:gd name="connsiteX1" fmla="*/ 0 w 660400"/>
              <a:gd name="connsiteY1" fmla="*/ 541866 h 795866"/>
              <a:gd name="connsiteX2" fmla="*/ 8466 w 660400"/>
              <a:gd name="connsiteY2" fmla="*/ 795866 h 795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60400" h="795866">
                <a:moveTo>
                  <a:pt x="660400" y="0"/>
                </a:moveTo>
                <a:lnTo>
                  <a:pt x="0" y="541866"/>
                </a:lnTo>
                <a:lnTo>
                  <a:pt x="8466" y="795866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TextBox 44"/>
          <p:cNvSpPr txBox="1"/>
          <p:nvPr/>
        </p:nvSpPr>
        <p:spPr>
          <a:xfrm>
            <a:off x="5504869" y="5582175"/>
            <a:ext cx="1388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TARWARS" panose="020B0A04020102020204" pitchFamily="34" charset="0"/>
              </a:rPr>
              <a:t>PADME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198270" y="2320375"/>
            <a:ext cx="1087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chemeClr val="accent5"/>
                </a:solidFill>
                <a:latin typeface="Aller" panose="020B0503030302020204" pitchFamily="34" charset="0"/>
              </a:rPr>
              <a:t>main rings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166234" y="6274672"/>
            <a:ext cx="182750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00B050"/>
                </a:solidFill>
                <a:latin typeface="Aller" panose="020B0503030302020204" pitchFamily="34" charset="0"/>
              </a:rPr>
              <a:t>both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166234" y="5813007"/>
            <a:ext cx="1827504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rgbClr val="FF0000"/>
                </a:solidFill>
                <a:latin typeface="Aller" panose="020B0503030302020204" pitchFamily="34" charset="0"/>
              </a:rPr>
              <a:t>positrons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0166234" y="5351342"/>
            <a:ext cx="1827504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chemeClr val="accent5"/>
                </a:solidFill>
                <a:latin typeface="Aller" panose="020B0503030302020204" pitchFamily="34" charset="0"/>
              </a:rPr>
              <a:t>electrons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6007" y="182880"/>
            <a:ext cx="11371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>
                <a:solidFill>
                  <a:schemeClr val="bg1"/>
                </a:solidFill>
                <a:latin typeface="Aller" panose="020B0503030302020204" pitchFamily="34" charset="0"/>
              </a:rPr>
              <a:t>the accelerator complex of INFN Frascati National Laboratories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39093" y="999109"/>
            <a:ext cx="4363389" cy="1754326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70C0"/>
                </a:solidFill>
                <a:latin typeface="Aller" panose="020B0503030302020204" pitchFamily="34" charset="0"/>
              </a:rPr>
              <a:t>Energy: up to 550 MeV – 1</a:t>
            </a:r>
            <a:r>
              <a:rPr lang="it-IT">
                <a:solidFill>
                  <a:srgbClr val="0070C0"/>
                </a:solidFill>
                <a:latin typeface="Aller" panose="020B0503030302020204" pitchFamily="34" charset="0"/>
              </a:rPr>
              <a:t>% spread</a:t>
            </a:r>
            <a:endParaRPr lang="it-IT" dirty="0">
              <a:solidFill>
                <a:srgbClr val="0070C0"/>
              </a:solidFill>
              <a:latin typeface="Aller" panose="020B05030303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70C0"/>
                </a:solidFill>
                <a:latin typeface="Aller" panose="020B0503030302020204" pitchFamily="34" charset="0"/>
              </a:rPr>
              <a:t>Bunch spacing: 50 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70C0"/>
                </a:solidFill>
                <a:latin typeface="Aller" panose="020B0503030302020204" pitchFamily="34" charset="0"/>
              </a:rPr>
              <a:t>Intensity: 1 ÷ 25x10</a:t>
            </a:r>
            <a:r>
              <a:rPr lang="it-IT" baseline="30000" dirty="0">
                <a:solidFill>
                  <a:srgbClr val="0070C0"/>
                </a:solidFill>
                <a:latin typeface="Aller" panose="020B0503030302020204" pitchFamily="34" charset="0"/>
              </a:rPr>
              <a:t>3</a:t>
            </a:r>
            <a:r>
              <a:rPr lang="it-IT" dirty="0">
                <a:solidFill>
                  <a:srgbClr val="0070C0"/>
                </a:solidFill>
                <a:latin typeface="Aller" panose="020B0503030302020204" pitchFamily="34" charset="0"/>
              </a:rPr>
              <a:t> e</a:t>
            </a:r>
            <a:r>
              <a:rPr lang="it-IT" baseline="30000" dirty="0">
                <a:solidFill>
                  <a:srgbClr val="0070C0"/>
                </a:solidFill>
                <a:latin typeface="Aller" panose="020B0503030302020204" pitchFamily="34" charset="0"/>
              </a:rPr>
              <a:t>+</a:t>
            </a:r>
            <a:r>
              <a:rPr lang="it-IT" dirty="0">
                <a:solidFill>
                  <a:srgbClr val="0070C0"/>
                </a:solidFill>
                <a:latin typeface="Aller" panose="020B0503030302020204" pitchFamily="34" charset="0"/>
              </a:rPr>
              <a:t>/bunch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70C0"/>
                </a:solidFill>
                <a:latin typeface="Aller" panose="020B0503030302020204" pitchFamily="34" charset="0"/>
              </a:rPr>
              <a:t>Bunch lenght: 10 ÷ 200 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70C0"/>
                </a:solidFill>
                <a:latin typeface="Aller" panose="020B0503030302020204" pitchFamily="34" charset="0"/>
              </a:rPr>
              <a:t>Beam spot: </a:t>
            </a:r>
            <a:r>
              <a:rPr lang="el-GR" dirty="0">
                <a:solidFill>
                  <a:srgbClr val="0070C0"/>
                </a:solidFill>
                <a:latin typeface="Ubuntu" panose="020B0504030602030204" pitchFamily="34" charset="0"/>
              </a:rPr>
              <a:t>σ</a:t>
            </a:r>
            <a:r>
              <a:rPr lang="it-IT" baseline="-25000" dirty="0">
                <a:solidFill>
                  <a:srgbClr val="0070C0"/>
                </a:solidFill>
                <a:latin typeface="Aller" panose="020B0503030302020204" pitchFamily="34" charset="0"/>
              </a:rPr>
              <a:t>xy</a:t>
            </a:r>
            <a:r>
              <a:rPr lang="it-IT" dirty="0">
                <a:solidFill>
                  <a:srgbClr val="0070C0"/>
                </a:solidFill>
                <a:latin typeface="Aller" panose="020B0503030302020204" pitchFamily="34" charset="0"/>
              </a:rPr>
              <a:t> ~ 1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70C0"/>
                </a:solidFill>
                <a:latin typeface="Aller" panose="020B0503030302020204" pitchFamily="34" charset="0"/>
              </a:rPr>
              <a:t>Divergence: ~ 1 mrad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441C13-3B1F-41A7-A508-30DCE5E66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23261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the PADME Detector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pic>
        <p:nvPicPr>
          <p:cNvPr id="15" name="Picture 2" descr="http://padme.lnf.infn.it/wp-content/uploads/sites/37/2019/05/PADME.png">
            <a:extLst>
              <a:ext uri="{FF2B5EF4-FFF2-40B4-BE49-F238E27FC236}">
                <a16:creationId xmlns:a16="http://schemas.microsoft.com/office/drawing/2014/main" id="{04F1E508-A34A-554D-B060-A25D4A7B7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50829" y="1381502"/>
            <a:ext cx="7732454" cy="4672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ight Arrow 7"/>
          <p:cNvSpPr/>
          <p:nvPr/>
        </p:nvSpPr>
        <p:spPr>
          <a:xfrm rot="10800000">
            <a:off x="9734204" y="3308465"/>
            <a:ext cx="929640" cy="166255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Rectangle 10"/>
          <p:cNvSpPr/>
          <p:nvPr/>
        </p:nvSpPr>
        <p:spPr>
          <a:xfrm>
            <a:off x="10663844" y="3068426"/>
            <a:ext cx="106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positron beam</a:t>
            </a:r>
            <a:endParaRPr lang="it-IT" dirty="0"/>
          </a:p>
        </p:txBody>
      </p:sp>
      <p:sp>
        <p:nvSpPr>
          <p:cNvPr id="18" name="Rectangle 17"/>
          <p:cNvSpPr/>
          <p:nvPr/>
        </p:nvSpPr>
        <p:spPr>
          <a:xfrm>
            <a:off x="6973831" y="3620442"/>
            <a:ext cx="106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dipole magnet</a:t>
            </a:r>
            <a:endParaRPr lang="it-IT" dirty="0"/>
          </a:p>
        </p:txBody>
      </p:sp>
      <p:sp>
        <p:nvSpPr>
          <p:cNvPr id="19" name="Rectangle 18"/>
          <p:cNvSpPr/>
          <p:nvPr/>
        </p:nvSpPr>
        <p:spPr>
          <a:xfrm>
            <a:off x="9060238" y="1817418"/>
            <a:ext cx="16460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diamond sensitive target</a:t>
            </a:r>
            <a:endParaRPr lang="it-IT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9335193" y="2763947"/>
            <a:ext cx="548090" cy="43637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169850" y="1083205"/>
            <a:ext cx="16944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vacuum chamber with vetoes</a:t>
            </a:r>
            <a:endParaRPr lang="it-IT" dirty="0"/>
          </a:p>
        </p:txBody>
      </p:sp>
      <p:sp>
        <p:nvSpPr>
          <p:cNvPr id="23" name="Rectangle 22"/>
          <p:cNvSpPr/>
          <p:nvPr/>
        </p:nvSpPr>
        <p:spPr>
          <a:xfrm>
            <a:off x="2150829" y="1485403"/>
            <a:ext cx="2384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BGO crystal calorimeter</a:t>
            </a:r>
            <a:endParaRPr lang="it-IT" dirty="0"/>
          </a:p>
        </p:txBody>
      </p:sp>
      <p:sp>
        <p:nvSpPr>
          <p:cNvPr id="24" name="Rectangle 23"/>
          <p:cNvSpPr/>
          <p:nvPr/>
        </p:nvSpPr>
        <p:spPr>
          <a:xfrm>
            <a:off x="316487" y="2877153"/>
            <a:ext cx="23842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PbF</a:t>
            </a:r>
            <a:r>
              <a:rPr lang="en-US" baseline="-25000" dirty="0">
                <a:solidFill>
                  <a:schemeClr val="bg1"/>
                </a:solidFill>
                <a:latin typeface="Aller" panose="020B0503030302020204" pitchFamily="34" charset="0"/>
              </a:rPr>
              <a:t>2</a:t>
            </a:r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 Cherenkov Small Angle </a:t>
            </a:r>
            <a:r>
              <a:rPr lang="en-US" dirty="0" err="1">
                <a:solidFill>
                  <a:schemeClr val="bg1"/>
                </a:solidFill>
                <a:latin typeface="Aller" panose="020B0503030302020204" pitchFamily="34" charset="0"/>
              </a:rPr>
              <a:t>Calo</a:t>
            </a:r>
            <a:endParaRPr lang="it-IT" dirty="0"/>
          </a:p>
        </p:txBody>
      </p:sp>
      <p:sp>
        <p:nvSpPr>
          <p:cNvPr id="25" name="Rectangle 24"/>
          <p:cNvSpPr/>
          <p:nvPr/>
        </p:nvSpPr>
        <p:spPr>
          <a:xfrm>
            <a:off x="2150829" y="5457455"/>
            <a:ext cx="163180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err="1">
                <a:solidFill>
                  <a:schemeClr val="bg1"/>
                </a:solidFill>
                <a:latin typeface="Aller" panose="020B0503030302020204" pitchFamily="34" charset="0"/>
              </a:rPr>
              <a:t>Timepix</a:t>
            </a:r>
            <a:endParaRPr lang="en-US" dirty="0">
              <a:solidFill>
                <a:schemeClr val="bg1"/>
              </a:solidFill>
              <a:latin typeface="Aller" panose="020B0503030302020204" pitchFamily="34" charset="0"/>
            </a:endParaRPr>
          </a:p>
          <a:p>
            <a:pPr algn="ctr"/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beam monitor</a:t>
            </a:r>
            <a:endParaRPr lang="it-IT" dirty="0"/>
          </a:p>
        </p:txBody>
      </p:sp>
      <p:sp>
        <p:nvSpPr>
          <p:cNvPr id="28" name="Right Arrow 27"/>
          <p:cNvSpPr/>
          <p:nvPr/>
        </p:nvSpPr>
        <p:spPr>
          <a:xfrm rot="10109821">
            <a:off x="2692532" y="3711467"/>
            <a:ext cx="929640" cy="166255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ctangle 28"/>
          <p:cNvSpPr/>
          <p:nvPr/>
        </p:nvSpPr>
        <p:spPr>
          <a:xfrm>
            <a:off x="1762996" y="3662161"/>
            <a:ext cx="106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beam exit</a:t>
            </a:r>
            <a:endParaRPr lang="it-IT" dirty="0"/>
          </a:p>
        </p:txBody>
      </p:sp>
      <p:sp>
        <p:nvSpPr>
          <p:cNvPr id="30" name="Rectangle 29"/>
          <p:cNvSpPr/>
          <p:nvPr/>
        </p:nvSpPr>
        <p:spPr>
          <a:xfrm>
            <a:off x="9741549" y="4042435"/>
            <a:ext cx="1064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ller" panose="020B0503030302020204" pitchFamily="34" charset="0"/>
              </a:rPr>
              <a:t>Mimosa beam monitor</a:t>
            </a:r>
            <a:endParaRPr lang="it-IT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966732" y="3857105"/>
            <a:ext cx="662681" cy="160035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30" idx="0"/>
          </p:cNvCxnSpPr>
          <p:nvPr/>
        </p:nvCxnSpPr>
        <p:spPr>
          <a:xfrm flipH="1" flipV="1">
            <a:off x="9383233" y="3523484"/>
            <a:ext cx="890331" cy="51895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540515" y="2002265"/>
            <a:ext cx="476540" cy="76168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2752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a PADME Picture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980E9EA-69C5-4830-B9C4-B21E3E3E9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06513"/>
            <a:ext cx="12192000" cy="424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866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accent4"/>
                </a:solidFill>
                <a:latin typeface="STARWARS" panose="020B0A04020102020204" pitchFamily="34" charset="0"/>
              </a:rPr>
              <a:t>Diamond Active Target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20" name="Group 19"/>
          <p:cNvGrpSpPr/>
          <p:nvPr/>
        </p:nvGrpSpPr>
        <p:grpSpPr>
          <a:xfrm>
            <a:off x="545401" y="1032249"/>
            <a:ext cx="4382107" cy="1073301"/>
            <a:chOff x="489151" y="995138"/>
            <a:chExt cx="4382107" cy="1484718"/>
          </a:xfrm>
        </p:grpSpPr>
        <p:sp>
          <p:nvSpPr>
            <p:cNvPr id="21" name="Rounded Rectangle 20"/>
            <p:cNvSpPr/>
            <p:nvPr/>
          </p:nvSpPr>
          <p:spPr>
            <a:xfrm>
              <a:off x="489151" y="995138"/>
              <a:ext cx="4382107" cy="148471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6EA4140-C55E-F34A-8125-F0DF5E4062BE}"/>
                </a:ext>
              </a:extLst>
            </p:cNvPr>
            <p:cNvSpPr txBox="1"/>
            <p:nvPr/>
          </p:nvSpPr>
          <p:spPr>
            <a:xfrm>
              <a:off x="595456" y="1040017"/>
              <a:ext cx="427580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annihilation target</a:t>
              </a:r>
            </a:p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provides single bunch XY profile</a:t>
              </a:r>
            </a:p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provides beam multiplicity</a:t>
              </a:r>
              <a:endParaRPr lang="it-IT" sz="2000" dirty="0">
                <a:solidFill>
                  <a:schemeClr val="bg1"/>
                </a:solidFill>
                <a:latin typeface="Aller" panose="020B0503030302020204" pitchFamily="34" charset="0"/>
              </a:endParaRPr>
            </a:p>
          </p:txBody>
        </p:sp>
      </p:grpSp>
      <p:pic>
        <p:nvPicPr>
          <p:cNvPr id="23" name="Picture 22" descr="A picture containing text, circuit, electronics&#10;&#10;Description automatically generated">
            <a:extLst>
              <a:ext uri="{FF2B5EF4-FFF2-40B4-BE49-F238E27FC236}">
                <a16:creationId xmlns:a16="http://schemas.microsoft.com/office/drawing/2014/main" id="{E96CB2F0-236E-4958-AC2F-E4F12A33AB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787"/>
          <a:stretch/>
        </p:blipFill>
        <p:spPr>
          <a:xfrm>
            <a:off x="5788849" y="1155348"/>
            <a:ext cx="4723723" cy="280853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54DEE7AB-E2F0-4DF1-AB21-CB32B5C07DBE}"/>
              </a:ext>
            </a:extLst>
          </p:cNvPr>
          <p:cNvGrpSpPr/>
          <p:nvPr/>
        </p:nvGrpSpPr>
        <p:grpSpPr>
          <a:xfrm>
            <a:off x="835511" y="2300814"/>
            <a:ext cx="3908191" cy="1765674"/>
            <a:chOff x="6747170" y="2965263"/>
            <a:chExt cx="3908191" cy="1765674"/>
          </a:xfrm>
        </p:grpSpPr>
        <p:sp>
          <p:nvSpPr>
            <p:cNvPr id="28" name="Rounded Rectangle 18">
              <a:extLst>
                <a:ext uri="{FF2B5EF4-FFF2-40B4-BE49-F238E27FC236}">
                  <a16:creationId xmlns:a16="http://schemas.microsoft.com/office/drawing/2014/main" id="{A6407EFF-A019-4D1F-BAB4-23D67CC18DEC}"/>
                </a:ext>
              </a:extLst>
            </p:cNvPr>
            <p:cNvSpPr/>
            <p:nvPr/>
          </p:nvSpPr>
          <p:spPr>
            <a:xfrm>
              <a:off x="6747170" y="2965263"/>
              <a:ext cx="3903492" cy="1765674"/>
            </a:xfrm>
            <a:prstGeom prst="roundRect">
              <a:avLst/>
            </a:prstGeom>
            <a:solidFill>
              <a:srgbClr val="92D050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CE109A3-CA07-4876-A19B-0A17AEB82197}"/>
                </a:ext>
              </a:extLst>
            </p:cNvPr>
            <p:cNvSpPr txBox="1"/>
            <p:nvPr/>
          </p:nvSpPr>
          <p:spPr>
            <a:xfrm>
              <a:off x="6797946" y="2983584"/>
              <a:ext cx="3857415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20x20x0.1 mm</a:t>
              </a:r>
              <a:r>
                <a:rPr lang="it-IT" sz="2000" baseline="30000">
                  <a:solidFill>
                    <a:schemeClr val="bg1"/>
                  </a:solidFill>
                  <a:latin typeface="Aller" panose="020B0503030302020204" pitchFamily="34" charset="0"/>
                </a:rPr>
                <a:t>3</a:t>
              </a:r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 pCVD sensor</a:t>
              </a:r>
              <a:endParaRPr lang="en-US" sz="2000">
                <a:solidFill>
                  <a:schemeClr val="bg1"/>
                </a:solidFill>
                <a:latin typeface="Aller" panose="020B0503030302020204" pitchFamily="34" charset="0"/>
              </a:endParaRPr>
            </a:p>
            <a:p>
              <a:pPr algn="ctr"/>
              <a:r>
                <a:rPr lang="en-US" sz="2000">
                  <a:solidFill>
                    <a:schemeClr val="bg1"/>
                  </a:solidFill>
                  <a:latin typeface="Aller" panose="020B0503030302020204" pitchFamily="34" charset="0"/>
                </a:rPr>
                <a:t>16+16 XY graphite strips</a:t>
              </a:r>
            </a:p>
            <a:p>
              <a:pPr algn="ctr"/>
              <a:r>
                <a:rPr lang="en-US" sz="2000">
                  <a:solidFill>
                    <a:schemeClr val="bg1"/>
                  </a:solidFill>
                  <a:latin typeface="Aller" panose="020B0503030302020204" pitchFamily="34" charset="0"/>
                </a:rPr>
                <a:t>1 mm pitch</a:t>
              </a:r>
            </a:p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60 µm charge cetroid resolution</a:t>
              </a:r>
            </a:p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10% intensity measurement</a:t>
              </a:r>
            </a:p>
          </p:txBody>
        </p:sp>
      </p:grpSp>
      <p:pic>
        <p:nvPicPr>
          <p:cNvPr id="30" name="Immagine 8">
            <a:extLst>
              <a:ext uri="{FF2B5EF4-FFF2-40B4-BE49-F238E27FC236}">
                <a16:creationId xmlns:a16="http://schemas.microsoft.com/office/drawing/2014/main" id="{C9C23371-7AE6-49B4-9290-23C7A817932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8766"/>
          <a:stretch/>
        </p:blipFill>
        <p:spPr>
          <a:xfrm>
            <a:off x="1770449" y="4310681"/>
            <a:ext cx="9016030" cy="2130966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84638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accent4"/>
                </a:solidFill>
                <a:latin typeface="STARWARS" panose="020B0A04020102020204" pitchFamily="34" charset="0"/>
              </a:rPr>
              <a:t>Charged Particle Veto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pic>
        <p:nvPicPr>
          <p:cNvPr id="90" name="Immagine 2">
            <a:extLst>
              <a:ext uri="{FF2B5EF4-FFF2-40B4-BE49-F238E27FC236}">
                <a16:creationId xmlns:a16="http://schemas.microsoft.com/office/drawing/2014/main" id="{200906A4-367A-C344-9F18-0ED4E2B8E152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6085" y="3560821"/>
            <a:ext cx="4753173" cy="2832202"/>
          </a:xfrm>
          <a:prstGeom prst="rect">
            <a:avLst/>
          </a:prstGeom>
        </p:spPr>
      </p:pic>
      <p:sp>
        <p:nvSpPr>
          <p:cNvPr id="91" name="Rectangle 90"/>
          <p:cNvSpPr/>
          <p:nvPr/>
        </p:nvSpPr>
        <p:spPr>
          <a:xfrm>
            <a:off x="9637788" y="3914040"/>
            <a:ext cx="20914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Aller" panose="020B0503030302020204" pitchFamily="34" charset="0"/>
              </a:rPr>
              <a:t>HEP veto (16 bars)</a:t>
            </a:r>
            <a:endParaRPr lang="it-IT" dirty="0"/>
          </a:p>
        </p:txBody>
      </p:sp>
      <p:grpSp>
        <p:nvGrpSpPr>
          <p:cNvPr id="19" name="Group 18"/>
          <p:cNvGrpSpPr/>
          <p:nvPr/>
        </p:nvGrpSpPr>
        <p:grpSpPr>
          <a:xfrm>
            <a:off x="1162658" y="947489"/>
            <a:ext cx="4382107" cy="837548"/>
            <a:chOff x="489151" y="995138"/>
            <a:chExt cx="4382107" cy="1155457"/>
          </a:xfrm>
        </p:grpSpPr>
        <p:sp>
          <p:nvSpPr>
            <p:cNvPr id="20" name="Rounded Rectangle 19"/>
            <p:cNvSpPr/>
            <p:nvPr/>
          </p:nvSpPr>
          <p:spPr>
            <a:xfrm>
              <a:off x="489151" y="995138"/>
              <a:ext cx="4382107" cy="1155457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EA4140-C55E-F34A-8125-F0DF5E4062BE}"/>
                </a:ext>
              </a:extLst>
            </p:cNvPr>
            <p:cNvSpPr txBox="1"/>
            <p:nvPr/>
          </p:nvSpPr>
          <p:spPr>
            <a:xfrm>
              <a:off x="595456" y="1040017"/>
              <a:ext cx="41427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bremmstrahlung suppression</a:t>
              </a:r>
            </a:p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detection of visible decays</a:t>
              </a:r>
              <a:endParaRPr lang="it-IT" sz="2000" dirty="0">
                <a:solidFill>
                  <a:schemeClr val="bg1"/>
                </a:solidFill>
                <a:latin typeface="Aller" panose="020B0503030302020204" pitchFamily="34" charset="0"/>
              </a:endParaRPr>
            </a:p>
          </p:txBody>
        </p:sp>
      </p:grpSp>
      <p:sp>
        <p:nvSpPr>
          <p:cNvPr id="27" name="Rounded Rectangle 18">
            <a:extLst>
              <a:ext uri="{FF2B5EF4-FFF2-40B4-BE49-F238E27FC236}">
                <a16:creationId xmlns:a16="http://schemas.microsoft.com/office/drawing/2014/main" id="{B4A0487F-A211-4F94-9383-06CBD916B0F3}"/>
              </a:ext>
            </a:extLst>
          </p:cNvPr>
          <p:cNvSpPr/>
          <p:nvPr/>
        </p:nvSpPr>
        <p:spPr>
          <a:xfrm>
            <a:off x="7526620" y="1214535"/>
            <a:ext cx="3903492" cy="1765674"/>
          </a:xfrm>
          <a:prstGeom prst="roundRect">
            <a:avLst/>
          </a:prstGeom>
          <a:solidFill>
            <a:schemeClr val="accent6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E41E868-E5D9-426F-8815-BB76B4A6B343}"/>
              </a:ext>
            </a:extLst>
          </p:cNvPr>
          <p:cNvSpPr txBox="1"/>
          <p:nvPr/>
        </p:nvSpPr>
        <p:spPr>
          <a:xfrm>
            <a:off x="7577396" y="1232856"/>
            <a:ext cx="385741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plastic scintillators bars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10x10x178 mm</a:t>
            </a:r>
            <a:r>
              <a:rPr lang="it-IT" sz="2000" baseline="30000">
                <a:solidFill>
                  <a:schemeClr val="bg1"/>
                </a:solidFill>
                <a:latin typeface="Aller" panose="020B0503030302020204" pitchFamily="34" charset="0"/>
              </a:rPr>
              <a:t>3</a:t>
            </a:r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 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WLS fiber + 3x3 mm</a:t>
            </a:r>
            <a:r>
              <a:rPr lang="it-IT" sz="2000" baseline="30000">
                <a:solidFill>
                  <a:schemeClr val="bg1"/>
                </a:solidFill>
                <a:latin typeface="Aller" panose="020B0503030302020204" pitchFamily="34" charset="0"/>
              </a:rPr>
              <a:t>2</a:t>
            </a:r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 SiPM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700 ps time resolution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2% momentum resolution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BEBED2C-EE7E-4FA6-B13D-E33DE4AAFB8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835" t="11188" r="4915" b="19159"/>
          <a:stretch/>
        </p:blipFill>
        <p:spPr>
          <a:xfrm>
            <a:off x="586706" y="1946628"/>
            <a:ext cx="5892817" cy="3603714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EA69883-5668-486E-B5B4-6FEC113384C3}"/>
              </a:ext>
            </a:extLst>
          </p:cNvPr>
          <p:cNvSpPr/>
          <p:nvPr/>
        </p:nvSpPr>
        <p:spPr>
          <a:xfrm>
            <a:off x="5035186" y="2158667"/>
            <a:ext cx="18093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Aller" panose="020B0503030302020204" pitchFamily="34" charset="0"/>
              </a:rPr>
              <a:t>P veto (90 bars)</a:t>
            </a:r>
            <a:endParaRPr lang="it-IT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417B2EE-437A-4085-993F-3BFB98D84BDE}"/>
              </a:ext>
            </a:extLst>
          </p:cNvPr>
          <p:cNvSpPr/>
          <p:nvPr/>
        </p:nvSpPr>
        <p:spPr>
          <a:xfrm>
            <a:off x="230891" y="2097372"/>
            <a:ext cx="18013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chemeClr val="bg1"/>
                </a:solidFill>
                <a:latin typeface="Aller" panose="020B0503030302020204" pitchFamily="34" charset="0"/>
              </a:rPr>
              <a:t>E veto (96 bars)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92497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95248" y="185084"/>
            <a:ext cx="8562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Electromagnetic Calorimeters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8" name="Group 7"/>
          <p:cNvGrpSpPr/>
          <p:nvPr/>
        </p:nvGrpSpPr>
        <p:grpSpPr>
          <a:xfrm>
            <a:off x="1340580" y="1000372"/>
            <a:ext cx="4382107" cy="791518"/>
            <a:chOff x="489151" y="995138"/>
            <a:chExt cx="4382107" cy="1155457"/>
          </a:xfrm>
        </p:grpSpPr>
        <p:sp>
          <p:nvSpPr>
            <p:cNvPr id="15" name="Rounded Rectangle 14"/>
            <p:cNvSpPr/>
            <p:nvPr/>
          </p:nvSpPr>
          <p:spPr>
            <a:xfrm>
              <a:off x="489151" y="995138"/>
              <a:ext cx="4382107" cy="1155457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6EA4140-C55E-F34A-8125-F0DF5E4062BE}"/>
                </a:ext>
              </a:extLst>
            </p:cNvPr>
            <p:cNvSpPr txBox="1"/>
            <p:nvPr/>
          </p:nvSpPr>
          <p:spPr>
            <a:xfrm>
              <a:off x="595456" y="1040017"/>
              <a:ext cx="41427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detection </a:t>
              </a:r>
              <a:r>
                <a:rPr lang="it-IT" sz="2000" dirty="0">
                  <a:solidFill>
                    <a:schemeClr val="bg1"/>
                  </a:solidFill>
                  <a:latin typeface="Aller" panose="020B0503030302020204" pitchFamily="34" charset="0"/>
                </a:rPr>
                <a:t>of annihilation events</a:t>
              </a:r>
            </a:p>
            <a:p>
              <a:pPr algn="ctr"/>
              <a:r>
                <a:rPr lang="it-IT" sz="2000" dirty="0">
                  <a:solidFill>
                    <a:schemeClr val="bg1"/>
                  </a:solidFill>
                  <a:latin typeface="Aller" panose="020B0503030302020204" pitchFamily="34" charset="0"/>
                </a:rPr>
                <a:t>bremmstrahlung suppression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2924651-F438-4858-9E4E-7262B5A355F2}"/>
              </a:ext>
            </a:extLst>
          </p:cNvPr>
          <p:cNvGrpSpPr/>
          <p:nvPr/>
        </p:nvGrpSpPr>
        <p:grpSpPr>
          <a:xfrm>
            <a:off x="6836804" y="2780644"/>
            <a:ext cx="5143701" cy="3762325"/>
            <a:chOff x="6194909" y="2724658"/>
            <a:chExt cx="5796650" cy="3762325"/>
          </a:xfrm>
        </p:grpSpPr>
        <p:sp>
          <p:nvSpPr>
            <p:cNvPr id="19" name="Rounded Rectangle 18"/>
            <p:cNvSpPr/>
            <p:nvPr/>
          </p:nvSpPr>
          <p:spPr>
            <a:xfrm>
              <a:off x="6194909" y="2724658"/>
              <a:ext cx="5796650" cy="3762325"/>
            </a:xfrm>
            <a:prstGeom prst="roundRect">
              <a:avLst>
                <a:gd name="adj" fmla="val 9008"/>
              </a:avLst>
            </a:prstGeom>
            <a:solidFill>
              <a:schemeClr val="accent4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315A360-2D30-CC4C-84D3-1AD5E3233D6B}"/>
                </a:ext>
              </a:extLst>
            </p:cNvPr>
            <p:cNvSpPr txBox="1"/>
            <p:nvPr/>
          </p:nvSpPr>
          <p:spPr>
            <a:xfrm>
              <a:off x="6285874" y="2846416"/>
              <a:ext cx="5693644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>
                  <a:solidFill>
                    <a:srgbClr val="0070C0"/>
                  </a:solidFill>
                  <a:latin typeface="Aller" panose="020B0503030302020204" pitchFamily="34" charset="0"/>
                </a:rPr>
                <a:t>ECAL - Electromagnetic </a:t>
              </a:r>
              <a:r>
                <a:rPr lang="it-IT" b="1" dirty="0">
                  <a:solidFill>
                    <a:srgbClr val="0070C0"/>
                  </a:solidFill>
                  <a:latin typeface="Aller" panose="020B0503030302020204" pitchFamily="34" charset="0"/>
                </a:rPr>
                <a:t>Calorimeter</a:t>
              </a:r>
            </a:p>
            <a:p>
              <a:pPr algn="ctr"/>
              <a:r>
                <a:rPr lang="it-IT" dirty="0">
                  <a:solidFill>
                    <a:schemeClr val="bg1"/>
                  </a:solidFill>
                  <a:latin typeface="Aller" panose="020B0503030302020204" pitchFamily="34" charset="0"/>
                </a:rPr>
                <a:t>616 scintillating BGO </a:t>
              </a:r>
              <a:r>
                <a:rPr lang="it-IT">
                  <a:solidFill>
                    <a:schemeClr val="bg1"/>
                  </a:solidFill>
                  <a:latin typeface="Aller" panose="020B0503030302020204" pitchFamily="34" charset="0"/>
                </a:rPr>
                <a:t>crystals 21×21×230 mm</a:t>
              </a:r>
              <a:r>
                <a:rPr lang="it-IT" baseline="30000">
                  <a:solidFill>
                    <a:schemeClr val="bg1"/>
                  </a:solidFill>
                  <a:latin typeface="Aller" panose="020B0503030302020204" pitchFamily="34" charset="0"/>
                </a:rPr>
                <a:t>3</a:t>
              </a:r>
              <a:endParaRPr lang="it-IT" dirty="0">
                <a:solidFill>
                  <a:schemeClr val="bg1"/>
                </a:solidFill>
                <a:latin typeface="Aller" panose="020B0503030302020204" pitchFamily="34" charset="0"/>
              </a:endParaRPr>
            </a:p>
            <a:p>
              <a:pPr algn="ctr"/>
              <a:r>
                <a:rPr lang="it-IT" dirty="0">
                  <a:solidFill>
                    <a:schemeClr val="bg1"/>
                  </a:solidFill>
                  <a:latin typeface="Aller" panose="020B0503030302020204" pitchFamily="34" charset="0"/>
                </a:rPr>
                <a:t>PMT readout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Aller" panose="020B0503030302020204" pitchFamily="34" charset="0"/>
                </a:rPr>
                <a:t>σE/E = 2.7% at 490 MeV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Aller" panose="020B0503030302020204" pitchFamily="34" charset="0"/>
                </a:rPr>
                <a:t>BGO decay time = 300 ns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Aller" panose="020B0503030302020204" pitchFamily="34" charset="0"/>
                </a:rPr>
                <a:t>Radiation length = 20.5 X0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15A360-2D30-CC4C-84D3-1AD5E3233D6B}"/>
                </a:ext>
              </a:extLst>
            </p:cNvPr>
            <p:cNvSpPr txBox="1"/>
            <p:nvPr/>
          </p:nvSpPr>
          <p:spPr>
            <a:xfrm>
              <a:off x="6285874" y="4641800"/>
              <a:ext cx="5693644" cy="17176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>
                  <a:solidFill>
                    <a:srgbClr val="0070C0"/>
                  </a:solidFill>
                  <a:latin typeface="Aller" panose="020B0503030302020204" pitchFamily="34" charset="0"/>
                </a:rPr>
                <a:t>SAC – Small Angle Calorimeter</a:t>
              </a:r>
            </a:p>
            <a:p>
              <a:pPr algn="ctr"/>
              <a:r>
                <a:rPr lang="it-IT" dirty="0">
                  <a:solidFill>
                    <a:schemeClr val="bg1"/>
                  </a:solidFill>
                  <a:latin typeface="Aller" panose="020B0503030302020204" pitchFamily="34" charset="0"/>
                </a:rPr>
                <a:t>25 Cherenkov PbF</a:t>
              </a:r>
              <a:r>
                <a:rPr lang="it-IT" baseline="-25000" dirty="0">
                  <a:solidFill>
                    <a:schemeClr val="bg1"/>
                  </a:solidFill>
                  <a:latin typeface="Aller" panose="020B0503030302020204" pitchFamily="34" charset="0"/>
                </a:rPr>
                <a:t>2</a:t>
              </a:r>
              <a:r>
                <a:rPr lang="it-IT" dirty="0">
                  <a:solidFill>
                    <a:schemeClr val="bg1"/>
                  </a:solidFill>
                  <a:latin typeface="Aller" panose="020B0503030302020204" pitchFamily="34" charset="0"/>
                </a:rPr>
                <a:t> crystals 30×30×140 mm</a:t>
              </a:r>
              <a:r>
                <a:rPr lang="it-IT" baseline="30000" dirty="0">
                  <a:solidFill>
                    <a:schemeClr val="bg1"/>
                  </a:solidFill>
                  <a:latin typeface="Aller" panose="020B0503030302020204" pitchFamily="34" charset="0"/>
                </a:rPr>
                <a:t>3</a:t>
              </a:r>
              <a:r>
                <a:rPr lang="it-IT" dirty="0">
                  <a:solidFill>
                    <a:schemeClr val="bg1"/>
                  </a:solidFill>
                  <a:latin typeface="Aller" panose="020B0503030302020204" pitchFamily="34" charset="0"/>
                </a:rPr>
                <a:t> </a:t>
              </a:r>
            </a:p>
            <a:p>
              <a:pPr algn="ctr"/>
              <a:r>
                <a:rPr lang="it-IT" dirty="0">
                  <a:solidFill>
                    <a:schemeClr val="bg1"/>
                  </a:solidFill>
                  <a:latin typeface="Aller" panose="020B0503030302020204" pitchFamily="34" charset="0"/>
                </a:rPr>
                <a:t>PMT readout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Aller" panose="020B0503030302020204" pitchFamily="34" charset="0"/>
                </a:rPr>
                <a:t>PbF2 signal time = 3 ns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Aller" panose="020B0503030302020204" pitchFamily="34" charset="0"/>
                </a:rPr>
                <a:t>Time resolution = 86 ps</a:t>
              </a:r>
            </a:p>
            <a:p>
              <a:pPr algn="ctr"/>
              <a:r>
                <a:rPr lang="en-US">
                  <a:solidFill>
                    <a:schemeClr val="bg1"/>
                  </a:solidFill>
                  <a:latin typeface="Aller" panose="020B0503030302020204" pitchFamily="34" charset="0"/>
                </a:rPr>
                <a:t>Rate capability = 40 cluster/bunch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3415059" y="2906862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>
                <a:latin typeface="Aller" panose="020B0503030302020204" pitchFamily="34" charset="0"/>
              </a:rPr>
              <a:t>ECAL</a:t>
            </a:r>
            <a:endParaRPr lang="it-IT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6294" y="1004025"/>
            <a:ext cx="3594754" cy="1638559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5D2F6951-D1AD-47D6-8B20-7A6BACB2D7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339" r="4208" b="9355"/>
          <a:stretch/>
        </p:blipFill>
        <p:spPr>
          <a:xfrm>
            <a:off x="115078" y="2027935"/>
            <a:ext cx="4053751" cy="3673942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35A42BD-F48C-4CAB-B84E-982DD7C295B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" r="1078" b="861"/>
          <a:stretch/>
        </p:blipFill>
        <p:spPr>
          <a:xfrm>
            <a:off x="4341004" y="4230991"/>
            <a:ext cx="2323624" cy="2438555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A01A2A70-3CE9-43DA-AD65-FEDB874AE279}"/>
              </a:ext>
            </a:extLst>
          </p:cNvPr>
          <p:cNvCxnSpPr/>
          <p:nvPr/>
        </p:nvCxnSpPr>
        <p:spPr>
          <a:xfrm flipH="1">
            <a:off x="6152519" y="4856615"/>
            <a:ext cx="1556297" cy="12716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78B9C46-DF7C-4908-9FDE-B51DEC83DFCE}"/>
              </a:ext>
            </a:extLst>
          </p:cNvPr>
          <p:cNvCxnSpPr>
            <a:cxnSpLocks/>
          </p:cNvCxnSpPr>
          <p:nvPr/>
        </p:nvCxnSpPr>
        <p:spPr>
          <a:xfrm flipH="1">
            <a:off x="3476768" y="3091528"/>
            <a:ext cx="3949337" cy="72967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84815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Beam Monitors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sp>
        <p:nvSpPr>
          <p:cNvPr id="19" name="Rounded Rectangle 18"/>
          <p:cNvSpPr/>
          <p:nvPr/>
        </p:nvSpPr>
        <p:spPr>
          <a:xfrm>
            <a:off x="6478019" y="917246"/>
            <a:ext cx="4265161" cy="3384625"/>
          </a:xfrm>
          <a:prstGeom prst="roundRect">
            <a:avLst>
              <a:gd name="adj" fmla="val 14408"/>
            </a:avLst>
          </a:prstGeom>
          <a:solidFill>
            <a:schemeClr val="accent4"/>
          </a:solidFill>
          <a:ln w="28575">
            <a:solidFill>
              <a:srgbClr val="0070C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2A65E56-4EDC-41F9-9592-FD5D58F08496}"/>
              </a:ext>
            </a:extLst>
          </p:cNvPr>
          <p:cNvGrpSpPr/>
          <p:nvPr/>
        </p:nvGrpSpPr>
        <p:grpSpPr>
          <a:xfrm>
            <a:off x="277152" y="1057478"/>
            <a:ext cx="4090160" cy="4083751"/>
            <a:chOff x="596617" y="2560030"/>
            <a:chExt cx="3296106" cy="3290941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/>
            <a:srcRect b="941"/>
            <a:stretch/>
          </p:blipFill>
          <p:spPr>
            <a:xfrm>
              <a:off x="596617" y="2560030"/>
              <a:ext cx="3296106" cy="3290941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1717362" y="2560030"/>
              <a:ext cx="1054615" cy="400110"/>
            </a:xfrm>
            <a:prstGeom prst="rect">
              <a:avLst/>
            </a:prstGeom>
            <a:solidFill>
              <a:srgbClr val="237665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  <a:latin typeface="Aller" panose="020B0503030302020204" pitchFamily="34" charset="0"/>
                  <a:sym typeface="Symbol" panose="05050102010706020507" pitchFamily="18" charset="2"/>
                </a:rPr>
                <a:t>sensor</a:t>
              </a:r>
              <a:endParaRPr lang="it-IT" sz="2000" dirty="0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61EC8CD8-4936-408E-A521-2164B8596908}"/>
              </a:ext>
            </a:extLst>
          </p:cNvPr>
          <p:cNvSpPr txBox="1"/>
          <p:nvPr/>
        </p:nvSpPr>
        <p:spPr>
          <a:xfrm>
            <a:off x="6551404" y="961342"/>
            <a:ext cx="417632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>
                <a:solidFill>
                  <a:srgbClr val="0070C0"/>
                </a:solidFill>
                <a:latin typeface="Aller" panose="020B0503030302020204" pitchFamily="34" charset="0"/>
              </a:rPr>
              <a:t>UPSTREAM - MIMOSA</a:t>
            </a:r>
          </a:p>
          <a:p>
            <a:pPr algn="ctr"/>
            <a:r>
              <a:rPr lang="it-IT">
                <a:solidFill>
                  <a:schemeClr val="bg1"/>
                </a:solidFill>
                <a:latin typeface="Aller" panose="020B0503030302020204" pitchFamily="34" charset="0"/>
              </a:rPr>
              <a:t>Monolitic pixel tracker in vacuum</a:t>
            </a:r>
          </a:p>
          <a:p>
            <a:pPr algn="ctr"/>
            <a:r>
              <a:rPr lang="it-IT">
                <a:solidFill>
                  <a:schemeClr val="bg1"/>
                </a:solidFill>
                <a:latin typeface="Aller" panose="020B0503030302020204" pitchFamily="34" charset="0"/>
              </a:rPr>
              <a:t>19.9x19.2 mm</a:t>
            </a:r>
            <a:r>
              <a:rPr lang="it-IT" baseline="30000">
                <a:solidFill>
                  <a:schemeClr val="bg1"/>
                </a:solidFill>
                <a:latin typeface="Aller" panose="020B0503030302020204" pitchFamily="34" charset="0"/>
              </a:rPr>
              <a:t>2</a:t>
            </a:r>
            <a:r>
              <a:rPr lang="it-IT">
                <a:solidFill>
                  <a:schemeClr val="bg1"/>
                </a:solidFill>
                <a:latin typeface="Aller" panose="020B0503030302020204" pitchFamily="34" charset="0"/>
              </a:rPr>
              <a:t> sensor area</a:t>
            </a:r>
          </a:p>
          <a:p>
            <a:pPr algn="ctr"/>
            <a:r>
              <a:rPr lang="it-IT">
                <a:solidFill>
                  <a:schemeClr val="bg1"/>
                </a:solidFill>
                <a:latin typeface="Aller" panose="020B0503030302020204" pitchFamily="34" charset="0"/>
              </a:rPr>
              <a:t>960x928 pixel array</a:t>
            </a:r>
          </a:p>
          <a:p>
            <a:pPr algn="ctr"/>
            <a:r>
              <a:rPr lang="it-IT">
                <a:solidFill>
                  <a:schemeClr val="bg1"/>
                </a:solidFill>
                <a:latin typeface="Aller" panose="020B0503030302020204" pitchFamily="34" charset="0"/>
              </a:rPr>
              <a:t>20.7 µm pitch – 0.9 million pixels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Aller" panose="020B0503030302020204" pitchFamily="34" charset="0"/>
              </a:rPr>
              <a:t>Single point resolution= 3 µm 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Aller" panose="020B0503030302020204" pitchFamily="34" charset="0"/>
              </a:rPr>
              <a:t>Readout time = 200 µs</a:t>
            </a:r>
            <a:endParaRPr lang="it-IT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9032A1-7D66-46F3-9D44-ACCEEC9097DE}"/>
              </a:ext>
            </a:extLst>
          </p:cNvPr>
          <p:cNvSpPr txBox="1"/>
          <p:nvPr/>
        </p:nvSpPr>
        <p:spPr>
          <a:xfrm>
            <a:off x="6566854" y="3018105"/>
            <a:ext cx="417632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b="1">
                <a:solidFill>
                  <a:srgbClr val="0070C0"/>
                </a:solidFill>
                <a:latin typeface="Aller" panose="020B0503030302020204" pitchFamily="34" charset="0"/>
              </a:rPr>
              <a:t>DOWNSTREAM - TIMEPIX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Aller" panose="020B0503030302020204" pitchFamily="34" charset="0"/>
              </a:rPr>
              <a:t>2x6 matrix of 14x14 mm2 Timepix3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Aller" panose="020B0503030302020204" pitchFamily="34" charset="0"/>
              </a:rPr>
              <a:t>0.13 µm CMOS technology</a:t>
            </a:r>
          </a:p>
          <a:p>
            <a:pPr algn="ctr"/>
            <a:r>
              <a:rPr lang="en-US">
                <a:solidFill>
                  <a:schemeClr val="bg1"/>
                </a:solidFill>
                <a:latin typeface="Aller" panose="020B0503030302020204" pitchFamily="34" charset="0"/>
              </a:rPr>
              <a:t>256x256 pixel matrix, 55x55 µm</a:t>
            </a:r>
            <a:r>
              <a:rPr lang="en-US" baseline="30000">
                <a:solidFill>
                  <a:schemeClr val="bg1"/>
                </a:solidFill>
                <a:latin typeface="Aller" panose="020B0503030302020204" pitchFamily="34" charset="0"/>
              </a:rPr>
              <a:t>2</a:t>
            </a:r>
            <a:endParaRPr lang="en-US">
              <a:solidFill>
                <a:schemeClr val="bg1"/>
              </a:solidFill>
              <a:latin typeface="Aller" panose="020B0503030302020204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E2E756E-486F-4DB7-88B0-AD175D7A92B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43"/>
          <a:stretch/>
        </p:blipFill>
        <p:spPr>
          <a:xfrm>
            <a:off x="4579065" y="4406417"/>
            <a:ext cx="7401441" cy="2341147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C04E6B5-DE89-4C6F-BAE1-88E8E7CCEAEF}"/>
              </a:ext>
            </a:extLst>
          </p:cNvPr>
          <p:cNvCxnSpPr>
            <a:cxnSpLocks/>
          </p:cNvCxnSpPr>
          <p:nvPr/>
        </p:nvCxnSpPr>
        <p:spPr>
          <a:xfrm flipH="1">
            <a:off x="3088014" y="1124048"/>
            <a:ext cx="4309321" cy="7108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A9D3F478-39CF-45A3-8B71-F67F4C46EB92}"/>
              </a:ext>
            </a:extLst>
          </p:cNvPr>
          <p:cNvCxnSpPr>
            <a:cxnSpLocks/>
          </p:cNvCxnSpPr>
          <p:nvPr/>
        </p:nvCxnSpPr>
        <p:spPr>
          <a:xfrm rot="16200000" flipH="1">
            <a:off x="9523466" y="3776673"/>
            <a:ext cx="2143693" cy="924534"/>
          </a:xfrm>
          <a:prstGeom prst="bentConnector3">
            <a:avLst>
              <a:gd name="adj1" fmla="val -848"/>
            </a:avLst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29768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Data </a:t>
            </a:r>
            <a:r>
              <a:rPr lang="it-IT" sz="4000" dirty="0">
                <a:solidFill>
                  <a:schemeClr val="accent4"/>
                </a:solidFill>
                <a:latin typeface="STARWARS" panose="020B0A04020102020204" pitchFamily="34" charset="0"/>
              </a:rPr>
              <a:t>Taking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8" name="Group 7"/>
          <p:cNvGrpSpPr/>
          <p:nvPr/>
        </p:nvGrpSpPr>
        <p:grpSpPr>
          <a:xfrm>
            <a:off x="186612" y="991721"/>
            <a:ext cx="5364983" cy="4321512"/>
            <a:chOff x="6029593" y="1125579"/>
            <a:chExt cx="5364983" cy="4321512"/>
          </a:xfrm>
        </p:grpSpPr>
        <p:sp>
          <p:nvSpPr>
            <p:cNvPr id="7" name="Rectangle 6"/>
            <p:cNvSpPr/>
            <p:nvPr/>
          </p:nvSpPr>
          <p:spPr>
            <a:xfrm>
              <a:off x="6029593" y="1125579"/>
              <a:ext cx="536498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solidFill>
                    <a:schemeClr val="accent5"/>
                  </a:solidFill>
                  <a:latin typeface="Aller" panose="020B0503030302020204" pitchFamily="34" charset="0"/>
                </a:rPr>
                <a:t>Run1 POT vs Time</a:t>
              </a:r>
              <a:endParaRPr lang="it-IT" dirty="0">
                <a:solidFill>
                  <a:schemeClr val="accent5"/>
                </a:solidFill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F647626-6BE2-994C-9800-F367F1B45B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29593" y="1421759"/>
              <a:ext cx="5364983" cy="4025332"/>
            </a:xfrm>
            <a:prstGeom prst="rect">
              <a:avLst/>
            </a:prstGeom>
            <a:noFill/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992B11A-C765-994C-A0DA-208C12533091}"/>
                </a:ext>
              </a:extLst>
            </p:cNvPr>
            <p:cNvSpPr txBox="1"/>
            <p:nvPr/>
          </p:nvSpPr>
          <p:spPr>
            <a:xfrm>
              <a:off x="8319830" y="2926283"/>
              <a:ext cx="8771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>
                  <a:solidFill>
                    <a:schemeClr val="accent2">
                      <a:lumMod val="75000"/>
                    </a:schemeClr>
                  </a:solidFill>
                  <a:latin typeface="Aller" panose="020B0503030302020204" pitchFamily="34" charset="0"/>
                </a:rPr>
                <a:t>Christmas</a:t>
              </a:r>
            </a:p>
            <a:p>
              <a:r>
                <a:rPr lang="it-IT" sz="1200" dirty="0" err="1">
                  <a:solidFill>
                    <a:schemeClr val="accent2">
                      <a:lumMod val="75000"/>
                    </a:schemeClr>
                  </a:solidFill>
                  <a:latin typeface="Aller" panose="020B0503030302020204" pitchFamily="34" charset="0"/>
                </a:rPr>
                <a:t>shutdown</a:t>
              </a:r>
              <a:endParaRPr lang="it-IT" sz="1200" dirty="0">
                <a:solidFill>
                  <a:schemeClr val="accent2">
                    <a:lumMod val="75000"/>
                  </a:schemeClr>
                </a:solidFill>
                <a:latin typeface="Aller" panose="020B0503030302020204" pitchFamily="34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0F28776-2953-5E4F-BEA1-B097B4937211}"/>
                </a:ext>
              </a:extLst>
            </p:cNvPr>
            <p:cNvSpPr/>
            <p:nvPr/>
          </p:nvSpPr>
          <p:spPr>
            <a:xfrm>
              <a:off x="10507447" y="1488885"/>
              <a:ext cx="625033" cy="239331"/>
            </a:xfrm>
            <a:prstGeom prst="ellipse">
              <a:avLst/>
            </a:prstGeom>
            <a:noFill/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6943FED-DE25-DD40-9075-6C985CD08052}"/>
                </a:ext>
              </a:extLst>
            </p:cNvPr>
            <p:cNvSpPr txBox="1"/>
            <p:nvPr/>
          </p:nvSpPr>
          <p:spPr>
            <a:xfrm>
              <a:off x="10371933" y="1876878"/>
              <a:ext cx="896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err="1">
                  <a:solidFill>
                    <a:schemeClr val="accent2">
                      <a:lumMod val="75000"/>
                    </a:schemeClr>
                  </a:solidFill>
                  <a:latin typeface="Aller" panose="020B0503030302020204" pitchFamily="34" charset="0"/>
                </a:rPr>
                <a:t>Primary</a:t>
              </a:r>
              <a:r>
                <a:rPr lang="it-IT" sz="1200">
                  <a:solidFill>
                    <a:schemeClr val="accent2">
                      <a:lumMod val="75000"/>
                    </a:schemeClr>
                  </a:solidFill>
                  <a:latin typeface="Aller" panose="020B0503030302020204" pitchFamily="34" charset="0"/>
                </a:rPr>
                <a:t> Beam</a:t>
              </a:r>
              <a:endParaRPr lang="it-IT" sz="1200" dirty="0">
                <a:solidFill>
                  <a:schemeClr val="accent2">
                    <a:lumMod val="75000"/>
                  </a:schemeClr>
                </a:solidFill>
                <a:latin typeface="Aller" panose="020B05030303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8924696" y="4314859"/>
              <a:ext cx="220778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defTabSz="456775">
                <a:defRPr/>
              </a:pPr>
              <a:r>
                <a:rPr lang="it-IT" dirty="0">
                  <a:solidFill>
                    <a:srgbClr val="0070C0"/>
                  </a:solidFill>
                  <a:latin typeface="Aller" panose="020B0503030302020204" pitchFamily="34" charset="0"/>
                </a:rPr>
                <a:t>N</a:t>
              </a:r>
              <a:r>
                <a:rPr lang="it-IT" baseline="-25000" dirty="0">
                  <a:solidFill>
                    <a:srgbClr val="0070C0"/>
                  </a:solidFill>
                  <a:latin typeface="Aller" panose="020B0503030302020204" pitchFamily="34" charset="0"/>
                </a:rPr>
                <a:t>pot</a:t>
              </a:r>
              <a:r>
                <a:rPr lang="it-IT" dirty="0">
                  <a:solidFill>
                    <a:srgbClr val="0070C0"/>
                  </a:solidFill>
                  <a:latin typeface="Aller" panose="020B0503030302020204" pitchFamily="34" charset="0"/>
                </a:rPr>
                <a:t>/day = 0.9x10</a:t>
              </a:r>
              <a:r>
                <a:rPr lang="it-IT" baseline="30000" dirty="0">
                  <a:solidFill>
                    <a:srgbClr val="0070C0"/>
                  </a:solidFill>
                  <a:latin typeface="Aller" panose="020B0503030302020204" pitchFamily="34" charset="0"/>
                </a:rPr>
                <a:t>11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28ECC40-1BF9-496B-8A3F-031468093588}"/>
              </a:ext>
            </a:extLst>
          </p:cNvPr>
          <p:cNvGrpSpPr/>
          <p:nvPr/>
        </p:nvGrpSpPr>
        <p:grpSpPr>
          <a:xfrm>
            <a:off x="885364" y="5554746"/>
            <a:ext cx="3904639" cy="764308"/>
            <a:chOff x="3636936" y="930559"/>
            <a:chExt cx="2912195" cy="866850"/>
          </a:xfrm>
        </p:grpSpPr>
        <p:sp>
          <p:nvSpPr>
            <p:cNvPr id="28" name="Rounded Rectangle 22">
              <a:extLst>
                <a:ext uri="{FF2B5EF4-FFF2-40B4-BE49-F238E27FC236}">
                  <a16:creationId xmlns:a16="http://schemas.microsoft.com/office/drawing/2014/main" id="{366DD478-4A0E-46AB-B1E6-AA11BFF35886}"/>
                </a:ext>
              </a:extLst>
            </p:cNvPr>
            <p:cNvSpPr/>
            <p:nvPr/>
          </p:nvSpPr>
          <p:spPr>
            <a:xfrm>
              <a:off x="3636936" y="930559"/>
              <a:ext cx="2912195" cy="86685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A596636-0CF2-4A0D-A871-CA1BE1757614}"/>
                </a:ext>
              </a:extLst>
            </p:cNvPr>
            <p:cNvSpPr txBox="1"/>
            <p:nvPr/>
          </p:nvSpPr>
          <p:spPr>
            <a:xfrm>
              <a:off x="3678263" y="986981"/>
              <a:ext cx="27889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>
                  <a:solidFill>
                    <a:srgbClr val="0070C0"/>
                  </a:solidFill>
                  <a:latin typeface="Aller" panose="020B0503030302020204" pitchFamily="34" charset="0"/>
                </a:rPr>
                <a:t>RUN1</a:t>
              </a:r>
              <a:r>
                <a:rPr lang="en-US" sz="2000" b="1">
                  <a:solidFill>
                    <a:schemeClr val="accent5"/>
                  </a:solidFill>
                  <a:latin typeface="Aller" panose="020B0503030302020204" pitchFamily="34" charset="0"/>
                </a:rPr>
                <a:t> (Oct 18 – Feb 19)</a:t>
              </a:r>
              <a:endParaRPr lang="it-IT" sz="2000" b="1">
                <a:solidFill>
                  <a:srgbClr val="0070C0"/>
                </a:solidFill>
                <a:latin typeface="Aller" panose="020B0503030302020204" pitchFamily="34" charset="0"/>
              </a:endParaRPr>
            </a:p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7x10</a:t>
              </a:r>
              <a:r>
                <a:rPr lang="it-IT" sz="2000" baseline="30000">
                  <a:solidFill>
                    <a:schemeClr val="bg1"/>
                  </a:solidFill>
                  <a:latin typeface="Aller" panose="020B0503030302020204" pitchFamily="34" charset="0"/>
                </a:rPr>
                <a:t>12</a:t>
              </a:r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 POT</a:t>
              </a:r>
              <a:endParaRPr lang="it-IT" sz="2000" baseline="30000">
                <a:solidFill>
                  <a:schemeClr val="bg1"/>
                </a:solidFill>
                <a:latin typeface="Aller" panose="020B0503030302020204" pitchFamily="34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511F15F-3CA2-48FC-BC37-938B6C839131}"/>
              </a:ext>
            </a:extLst>
          </p:cNvPr>
          <p:cNvGrpSpPr/>
          <p:nvPr/>
        </p:nvGrpSpPr>
        <p:grpSpPr>
          <a:xfrm>
            <a:off x="7110550" y="5554746"/>
            <a:ext cx="3980458" cy="764308"/>
            <a:chOff x="3636936" y="930559"/>
            <a:chExt cx="2912195" cy="866850"/>
          </a:xfrm>
        </p:grpSpPr>
        <p:sp>
          <p:nvSpPr>
            <p:cNvPr id="31" name="Rounded Rectangle 22">
              <a:extLst>
                <a:ext uri="{FF2B5EF4-FFF2-40B4-BE49-F238E27FC236}">
                  <a16:creationId xmlns:a16="http://schemas.microsoft.com/office/drawing/2014/main" id="{2B04D5CA-8D7C-404A-8933-A513674F11F7}"/>
                </a:ext>
              </a:extLst>
            </p:cNvPr>
            <p:cNvSpPr/>
            <p:nvPr/>
          </p:nvSpPr>
          <p:spPr>
            <a:xfrm>
              <a:off x="3636936" y="930559"/>
              <a:ext cx="2912195" cy="866850"/>
            </a:xfrm>
            <a:prstGeom prst="roundRect">
              <a:avLst/>
            </a:prstGeom>
            <a:solidFill>
              <a:schemeClr val="accent4"/>
            </a:solidFill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54A1068-4680-49F8-868F-56B4DCF14F0E}"/>
                </a:ext>
              </a:extLst>
            </p:cNvPr>
            <p:cNvSpPr txBox="1"/>
            <p:nvPr/>
          </p:nvSpPr>
          <p:spPr>
            <a:xfrm>
              <a:off x="3678263" y="986981"/>
              <a:ext cx="278893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>
                  <a:solidFill>
                    <a:srgbClr val="FF0000"/>
                  </a:solidFill>
                  <a:latin typeface="Aller" panose="020B0503030302020204" pitchFamily="34" charset="0"/>
                </a:rPr>
                <a:t>RUN2 (Sep 20 – Dec 20)</a:t>
              </a:r>
            </a:p>
            <a:p>
              <a:pPr algn="ctr"/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5.6x10</a:t>
              </a:r>
              <a:r>
                <a:rPr lang="it-IT" sz="2000" baseline="30000">
                  <a:solidFill>
                    <a:schemeClr val="bg1"/>
                  </a:solidFill>
                  <a:latin typeface="Aller" panose="020B0503030302020204" pitchFamily="34" charset="0"/>
                </a:rPr>
                <a:t>12</a:t>
              </a:r>
              <a:r>
                <a:rPr lang="it-IT" sz="2000">
                  <a:solidFill>
                    <a:schemeClr val="bg1"/>
                  </a:solidFill>
                  <a:latin typeface="Aller" panose="020B0503030302020204" pitchFamily="34" charset="0"/>
                </a:rPr>
                <a:t> POT</a:t>
              </a:r>
              <a:endParaRPr lang="it-IT" sz="2000" baseline="30000">
                <a:solidFill>
                  <a:schemeClr val="bg1"/>
                </a:solidFill>
                <a:latin typeface="Aller" panose="020B0503030302020204" pitchFamily="34" charset="0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C5F3D7D-F56B-41A3-B1BD-0D3A9F626B69}"/>
              </a:ext>
            </a:extLst>
          </p:cNvPr>
          <p:cNvGrpSpPr/>
          <p:nvPr/>
        </p:nvGrpSpPr>
        <p:grpSpPr>
          <a:xfrm>
            <a:off x="5777437" y="991721"/>
            <a:ext cx="6203069" cy="4321511"/>
            <a:chOff x="5777437" y="991721"/>
            <a:chExt cx="6203069" cy="4321511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7313BF4-72ED-48F5-B79B-47F3355BFD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8636" r="8465" b="933"/>
            <a:stretch/>
          </p:blipFill>
          <p:spPr>
            <a:xfrm>
              <a:off x="5777437" y="1263862"/>
              <a:ext cx="6203069" cy="4049370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7E32815A-6EDF-48C4-9714-9AAAD84BA069}"/>
                </a:ext>
              </a:extLst>
            </p:cNvPr>
            <p:cNvSpPr/>
            <p:nvPr/>
          </p:nvSpPr>
          <p:spPr>
            <a:xfrm>
              <a:off x="6881109" y="992661"/>
              <a:ext cx="509939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solidFill>
                    <a:srgbClr val="C00000"/>
                  </a:solidFill>
                  <a:latin typeface="Aller" panose="020B0503030302020204" pitchFamily="34" charset="0"/>
                </a:rPr>
                <a:t>Run2 </a:t>
              </a:r>
              <a:r>
                <a:rPr lang="en-US" dirty="0">
                  <a:solidFill>
                    <a:srgbClr val="C00000"/>
                  </a:solidFill>
                  <a:latin typeface="Aller" panose="020B0503030302020204" pitchFamily="34" charset="0"/>
                </a:rPr>
                <a:t>POT vs Time</a:t>
              </a:r>
              <a:endParaRPr lang="it-IT" dirty="0">
                <a:solidFill>
                  <a:srgbClr val="C00000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52332B7-0692-4E9E-9B51-C53977E7C9F5}"/>
                </a:ext>
              </a:extLst>
            </p:cNvPr>
            <p:cNvSpPr/>
            <p:nvPr/>
          </p:nvSpPr>
          <p:spPr>
            <a:xfrm>
              <a:off x="5777437" y="991721"/>
              <a:ext cx="1103672" cy="2961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19306212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Beamline Characteristics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sp>
        <p:nvSpPr>
          <p:cNvPr id="7" name="Rectangle 6"/>
          <p:cNvSpPr/>
          <p:nvPr/>
        </p:nvSpPr>
        <p:spPr>
          <a:xfrm>
            <a:off x="6188204" y="3638492"/>
            <a:ext cx="13163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Aller" panose="020B0503030302020204" pitchFamily="34" charset="0"/>
              </a:rPr>
              <a:t>DAFNE</a:t>
            </a:r>
          </a:p>
          <a:p>
            <a:pPr algn="ctr"/>
            <a:r>
              <a:rPr lang="en-US" dirty="0">
                <a:latin typeface="Aller" panose="020B0503030302020204" pitchFamily="34" charset="0"/>
              </a:rPr>
              <a:t>Main Rings</a:t>
            </a:r>
            <a:endParaRPr lang="it-IT" dirty="0">
              <a:latin typeface="Aller" panose="020B05030303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60659" y="4458606"/>
            <a:ext cx="6536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ller" panose="020B0503030302020204" pitchFamily="34" charset="0"/>
              </a:rPr>
              <a:t>BTF1</a:t>
            </a:r>
            <a:endParaRPr lang="it-IT" sz="1600" dirty="0">
              <a:latin typeface="Aller" panose="020B05030303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76027" y="5281538"/>
            <a:ext cx="6536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ller" panose="020B0503030302020204" pitchFamily="34" charset="0"/>
              </a:rPr>
              <a:t>BTF2</a:t>
            </a:r>
            <a:endParaRPr lang="it-IT" sz="1600" dirty="0">
              <a:latin typeface="Aller" panose="020B05030303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993053" y="5319152"/>
            <a:ext cx="93651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ller" panose="020B0503030302020204" pitchFamily="34" charset="0"/>
              </a:rPr>
              <a:t>PADME</a:t>
            </a:r>
            <a:endParaRPr lang="it-IT" sz="1600" dirty="0">
              <a:latin typeface="Aller" panose="020B05030303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372003" y="2319091"/>
            <a:ext cx="1316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ller" panose="020B0503030302020204" pitchFamily="34" charset="0"/>
              </a:rPr>
              <a:t>Dumping Rings</a:t>
            </a:r>
            <a:endParaRPr lang="it-IT" dirty="0">
              <a:latin typeface="Aller" panose="020B0503030302020204" pitchFamily="34" charset="0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0A766C6-5B76-4AE8-A051-FC279E103E17}"/>
              </a:ext>
            </a:extLst>
          </p:cNvPr>
          <p:cNvGrpSpPr/>
          <p:nvPr/>
        </p:nvGrpSpPr>
        <p:grpSpPr>
          <a:xfrm>
            <a:off x="5094319" y="1364706"/>
            <a:ext cx="6340492" cy="4597585"/>
            <a:chOff x="-1530074" y="2256562"/>
            <a:chExt cx="6102074" cy="3975149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F9AF313-2D82-4C24-949B-5DF860111A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-161" t="18013" r="52286" b="36237"/>
            <a:stretch/>
          </p:blipFill>
          <p:spPr>
            <a:xfrm>
              <a:off x="-1530074" y="2256562"/>
              <a:ext cx="6102074" cy="3975149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805D6B7-190F-46B4-B256-5D3D2B4D2A34}"/>
                </a:ext>
              </a:extLst>
            </p:cNvPr>
            <p:cNvSpPr/>
            <p:nvPr/>
          </p:nvSpPr>
          <p:spPr bwMode="auto">
            <a:xfrm>
              <a:off x="3347864" y="2276872"/>
              <a:ext cx="1224136" cy="764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2947864-B8DD-45FC-B227-19EF1FEAAB97}"/>
                </a:ext>
              </a:extLst>
            </p:cNvPr>
            <p:cNvCxnSpPr/>
            <p:nvPr/>
          </p:nvCxnSpPr>
          <p:spPr bwMode="auto">
            <a:xfrm flipV="1">
              <a:off x="-1144829" y="2398943"/>
              <a:ext cx="5416396" cy="443"/>
            </a:xfrm>
            <a:prstGeom prst="line">
              <a:avLst/>
            </a:prstGeom>
            <a:noFill/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255C3585-943F-4A54-AAE2-8F9B43E61FEF}"/>
                </a:ext>
              </a:extLst>
            </p:cNvPr>
            <p:cNvCxnSpPr/>
            <p:nvPr/>
          </p:nvCxnSpPr>
          <p:spPr bwMode="auto">
            <a:xfrm flipH="1" flipV="1">
              <a:off x="4271567" y="2398944"/>
              <a:ext cx="2978" cy="3302285"/>
            </a:xfrm>
            <a:prstGeom prst="line">
              <a:avLst/>
            </a:prstGeom>
            <a:noFill/>
            <a:ln w="222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10598FE-4441-4444-9AF2-751C3F542903}"/>
                </a:ext>
              </a:extLst>
            </p:cNvPr>
            <p:cNvSpPr/>
            <p:nvPr/>
          </p:nvSpPr>
          <p:spPr bwMode="auto">
            <a:xfrm>
              <a:off x="4327330" y="3861844"/>
              <a:ext cx="244670" cy="1151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9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  <a:ea typeface="ＭＳ Ｐゴシック" panose="020B0600070205080204" pitchFamily="34" charset="-128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1AE6B2FE-B9A7-4AD5-BB29-A16EA7989BC3}"/>
              </a:ext>
            </a:extLst>
          </p:cNvPr>
          <p:cNvSpPr txBox="1"/>
          <p:nvPr/>
        </p:nvSpPr>
        <p:spPr>
          <a:xfrm>
            <a:off x="694414" y="1151003"/>
            <a:ext cx="3257818" cy="1464231"/>
          </a:xfrm>
          <a:prstGeom prst="roundRect">
            <a:avLst/>
          </a:prstGeom>
          <a:noFill/>
          <a:ln w="285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>
                <a:solidFill>
                  <a:schemeClr val="accent5"/>
                </a:solidFill>
                <a:latin typeface="Aller" panose="020B0503030302020204" pitchFamily="34" charset="0"/>
              </a:rPr>
              <a:t>RUN1 – Secondary Beam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250 µm Be window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545 MeV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25kPOT / 250 ns bunch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58F856A-6D15-4841-B30E-31C50BA23DB5}"/>
              </a:ext>
            </a:extLst>
          </p:cNvPr>
          <p:cNvSpPr txBox="1"/>
          <p:nvPr/>
        </p:nvSpPr>
        <p:spPr>
          <a:xfrm>
            <a:off x="694414" y="2917925"/>
            <a:ext cx="3257818" cy="146423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>
                <a:solidFill>
                  <a:srgbClr val="C00000"/>
                </a:solidFill>
                <a:latin typeface="Aller" panose="020B0503030302020204" pitchFamily="34" charset="0"/>
              </a:rPr>
              <a:t>RUN1 – Primary Beam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250 µm Be window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490 MeV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25kPOT / 250 ns bunch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57C5AAC-740F-4DED-8947-FB3F8C847236}"/>
              </a:ext>
            </a:extLst>
          </p:cNvPr>
          <p:cNvSpPr txBox="1"/>
          <p:nvPr/>
        </p:nvSpPr>
        <p:spPr>
          <a:xfrm>
            <a:off x="694414" y="4684846"/>
            <a:ext cx="3257818" cy="1464231"/>
          </a:xfrm>
          <a:prstGeom prst="roundRect">
            <a:avLst/>
          </a:prstGeom>
          <a:noFill/>
          <a:ln w="28575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000" b="1">
                <a:solidFill>
                  <a:schemeClr val="accent6"/>
                </a:solidFill>
                <a:latin typeface="Aller" panose="020B0503030302020204" pitchFamily="34" charset="0"/>
              </a:rPr>
              <a:t>RUN2 – Primary Beam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125 µm Mylar window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430 MeV</a:t>
            </a:r>
          </a:p>
          <a:p>
            <a:pPr algn="ctr"/>
            <a:r>
              <a:rPr lang="it-IT" sz="2000">
                <a:solidFill>
                  <a:schemeClr val="bg1"/>
                </a:solidFill>
                <a:latin typeface="Aller" panose="020B0503030302020204" pitchFamily="34" charset="0"/>
              </a:rPr>
              <a:t>28kPOT / 280 ns bunch</a:t>
            </a:r>
          </a:p>
        </p:txBody>
      </p:sp>
    </p:spTree>
    <p:extLst>
      <p:ext uri="{BB962C8B-B14F-4D97-AF65-F5344CB8AC3E}">
        <p14:creationId xmlns:p14="http://schemas.microsoft.com/office/powerpoint/2010/main" val="3292448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>
            <a:extLst>
              <a:ext uri="{FF2B5EF4-FFF2-40B4-BE49-F238E27FC236}">
                <a16:creationId xmlns:a16="http://schemas.microsoft.com/office/drawing/2014/main" id="{11A1C528-EA89-452C-9E54-748CC3355F4A}"/>
              </a:ext>
            </a:extLst>
          </p:cNvPr>
          <p:cNvGrpSpPr/>
          <p:nvPr/>
        </p:nvGrpSpPr>
        <p:grpSpPr>
          <a:xfrm>
            <a:off x="322964" y="1890519"/>
            <a:ext cx="4613778" cy="4341886"/>
            <a:chOff x="498579" y="2205415"/>
            <a:chExt cx="4613778" cy="4341886"/>
          </a:xfrm>
        </p:grpSpPr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79232D94-B06F-4DDF-98A6-873E0BC66D0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72" b="6940"/>
            <a:stretch/>
          </p:blipFill>
          <p:spPr bwMode="auto">
            <a:xfrm>
              <a:off x="1029175" y="2725028"/>
              <a:ext cx="4083182" cy="3414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E6E07476-6DD4-410C-8D4A-75FBB67438A0}"/>
                </a:ext>
              </a:extLst>
            </p:cNvPr>
            <p:cNvSpPr/>
            <p:nvPr/>
          </p:nvSpPr>
          <p:spPr>
            <a:xfrm>
              <a:off x="498579" y="2205415"/>
              <a:ext cx="4539325" cy="4341886"/>
            </a:xfrm>
            <a:prstGeom prst="ellipse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18999" y="185084"/>
            <a:ext cx="82183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Dark Sector extension to SM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6AF59212-B69B-48F5-870B-2E29BB651EE0}"/>
              </a:ext>
            </a:extLst>
          </p:cNvPr>
          <p:cNvGrpSpPr/>
          <p:nvPr/>
        </p:nvGrpSpPr>
        <p:grpSpPr>
          <a:xfrm>
            <a:off x="7145644" y="1886187"/>
            <a:ext cx="4741559" cy="4341886"/>
            <a:chOff x="6951861" y="2201083"/>
            <a:chExt cx="4741559" cy="4341886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B3B01BA-C8B7-4683-9D3F-763BF17C5A51}"/>
                </a:ext>
              </a:extLst>
            </p:cNvPr>
            <p:cNvSpPr/>
            <p:nvPr/>
          </p:nvSpPr>
          <p:spPr>
            <a:xfrm>
              <a:off x="6951861" y="2201083"/>
              <a:ext cx="4741559" cy="4341886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385B8D67-7536-4019-867B-87FC08EE82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28877" b="78183"/>
            <a:stretch/>
          </p:blipFill>
          <p:spPr>
            <a:xfrm>
              <a:off x="8256357" y="2582059"/>
              <a:ext cx="2215710" cy="555388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148D6A7-3C46-47E8-9D6A-E159BC888B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2565" t="70641" r="48793"/>
            <a:stretch/>
          </p:blipFill>
          <p:spPr>
            <a:xfrm>
              <a:off x="9667341" y="4395876"/>
              <a:ext cx="1785522" cy="880618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A2BE68D3-3A16-4363-AF26-3890892200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50902" t="42179"/>
            <a:stretch/>
          </p:blipFill>
          <p:spPr>
            <a:xfrm>
              <a:off x="7533134" y="4222860"/>
              <a:ext cx="1665057" cy="1602288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978C12A-50CA-4A20-BAED-CFF8A7AAECC1}"/>
                </a:ext>
              </a:extLst>
            </p:cNvPr>
            <p:cNvSpPr txBox="1"/>
            <p:nvPr/>
          </p:nvSpPr>
          <p:spPr>
            <a:xfrm>
              <a:off x="8997061" y="3091265"/>
              <a:ext cx="734302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4400" b="1" i="1">
                  <a:latin typeface="Aller" panose="020B0503030302020204" pitchFamily="34" charset="0"/>
                </a:rPr>
                <a:t>?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DA0DE3D-74CB-4192-8DA5-0D16EB638FC7}"/>
                </a:ext>
              </a:extLst>
            </p:cNvPr>
            <p:cNvSpPr txBox="1"/>
            <p:nvPr/>
          </p:nvSpPr>
          <p:spPr>
            <a:xfrm>
              <a:off x="7421540" y="3769781"/>
              <a:ext cx="19345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b="1" i="1">
                  <a:latin typeface="Aller" panose="020B0503030302020204" pitchFamily="34" charset="0"/>
                </a:rPr>
                <a:t>dark bosons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74A074BA-3987-435B-B1EB-583CC34B8132}"/>
                </a:ext>
              </a:extLst>
            </p:cNvPr>
            <p:cNvSpPr txBox="1"/>
            <p:nvPr/>
          </p:nvSpPr>
          <p:spPr>
            <a:xfrm>
              <a:off x="9375058" y="3787948"/>
              <a:ext cx="21775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400" b="1" i="1">
                  <a:latin typeface="Aller" panose="020B0503030302020204" pitchFamily="34" charset="0"/>
                </a:rPr>
                <a:t>dark fermions</a:t>
              </a: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C5A6116-AAE1-41B2-AA74-05F7A871D2C8}"/>
              </a:ext>
            </a:extLst>
          </p:cNvPr>
          <p:cNvCxnSpPr>
            <a:cxnSpLocks/>
            <a:stCxn id="46" idx="6"/>
            <a:endCxn id="38" idx="2"/>
          </p:cNvCxnSpPr>
          <p:nvPr/>
        </p:nvCxnSpPr>
        <p:spPr>
          <a:xfrm flipV="1">
            <a:off x="4862289" y="4057130"/>
            <a:ext cx="2283355" cy="4332"/>
          </a:xfrm>
          <a:prstGeom prst="line">
            <a:avLst/>
          </a:prstGeom>
          <a:ln w="57150">
            <a:solidFill>
              <a:schemeClr val="accent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875916C1-B4B0-4A58-8E02-460C9508783A}"/>
              </a:ext>
            </a:extLst>
          </p:cNvPr>
          <p:cNvSpPr txBox="1"/>
          <p:nvPr/>
        </p:nvSpPr>
        <p:spPr>
          <a:xfrm>
            <a:off x="7605586" y="1079235"/>
            <a:ext cx="39265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>
                <a:solidFill>
                  <a:schemeClr val="bg1"/>
                </a:solidFill>
                <a:latin typeface="Aller" panose="020B0503030302020204" pitchFamily="34" charset="0"/>
                <a:ea typeface="Cambria" panose="02040503050406030204" pitchFamily="18" charset="0"/>
              </a:rPr>
              <a:t>can address g-2, antimatter in cosmic rays, dark matter</a:t>
            </a:r>
            <a:endParaRPr lang="en-US" sz="1800" dirty="0">
              <a:solidFill>
                <a:schemeClr val="bg1"/>
              </a:solidFill>
              <a:latin typeface="Aller" panose="020B0503030302020204" pitchFamily="34" charset="0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4104501-4A9F-412A-9136-CAA5208E13F3}"/>
              </a:ext>
            </a:extLst>
          </p:cNvPr>
          <p:cNvSpPr txBox="1"/>
          <p:nvPr/>
        </p:nvSpPr>
        <p:spPr>
          <a:xfrm>
            <a:off x="4805612" y="1994236"/>
            <a:ext cx="247116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ller" panose="020B0503030302020204" pitchFamily="34" charset="0"/>
                <a:ea typeface="+mn-ea"/>
                <a:cs typeface="+mn-cs"/>
              </a:rPr>
              <a:t>PORTAL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ller" panose="020B05030303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ller" panose="020B0503030302020204" pitchFamily="34" charset="0"/>
                <a:ea typeface="+mn-ea"/>
                <a:cs typeface="+mn-cs"/>
              </a:rPr>
              <a:t>vector A’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>
                <a:solidFill>
                  <a:srgbClr val="FFC000"/>
                </a:solidFill>
                <a:latin typeface="Aller" panose="020B0503030302020204" pitchFamily="34" charset="0"/>
              </a:rPr>
              <a:t>pseudo-scalar ALPs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Aller" panose="020B0503030302020204" pitchFamily="34" charset="0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904A5583-6F5A-46C7-BB45-5FA263E986EA}"/>
                  </a:ext>
                </a:extLst>
              </p:cNvPr>
              <p:cNvSpPr txBox="1"/>
              <p:nvPr/>
            </p:nvSpPr>
            <p:spPr>
              <a:xfrm>
                <a:off x="4544059" y="4653242"/>
                <a:ext cx="2875780" cy="84023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lang="it-IT" sz="3200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3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32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num>
                        <m:den>
                          <m:r>
                            <a:rPr lang="it-IT" sz="3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it-IT" sz="3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3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it-IT" sz="3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  <m:sSubSup>
                        <m:sSubSupPr>
                          <m:ctrlPr>
                            <a:rPr lang="it-IT" sz="3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it-IT" sz="3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it-IT" sz="3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it-IT" sz="32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it-IT" sz="320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904A5583-6F5A-46C7-BB45-5FA263E98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4059" y="4653242"/>
                <a:ext cx="2875780" cy="84023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D8C2BE6-05DD-4634-9747-4506047DFC34}"/>
                  </a:ext>
                </a:extLst>
              </p:cNvPr>
              <p:cNvSpPr txBox="1"/>
              <p:nvPr/>
            </p:nvSpPr>
            <p:spPr>
              <a:xfrm>
                <a:off x="5015357" y="5740173"/>
                <a:ext cx="19923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it-IT" sz="32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≪1</m:t>
                      </m:r>
                    </m:oMath>
                  </m:oMathPara>
                </a14:m>
                <a:endParaRPr lang="it-IT" sz="3200"/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D8C2BE6-05DD-4634-9747-4506047DFC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357" y="5740173"/>
                <a:ext cx="1992300" cy="58477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TextBox 64">
            <a:extLst>
              <a:ext uri="{FF2B5EF4-FFF2-40B4-BE49-F238E27FC236}">
                <a16:creationId xmlns:a16="http://schemas.microsoft.com/office/drawing/2014/main" id="{755A5E3C-1B3C-438F-B728-3034952663E8}"/>
              </a:ext>
            </a:extLst>
          </p:cNvPr>
          <p:cNvSpPr txBox="1"/>
          <p:nvPr/>
        </p:nvSpPr>
        <p:spPr>
          <a:xfrm>
            <a:off x="659905" y="1217734"/>
            <a:ext cx="39265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800">
                <a:solidFill>
                  <a:schemeClr val="bg1"/>
                </a:solidFill>
                <a:latin typeface="Aller" panose="020B0503030302020204" pitchFamily="34" charset="0"/>
                <a:ea typeface="Cambria" panose="02040503050406030204" pitchFamily="18" charset="0"/>
              </a:rPr>
              <a:t>Standard Model</a:t>
            </a:r>
            <a:endParaRPr lang="en-US" sz="1800" dirty="0">
              <a:solidFill>
                <a:schemeClr val="bg1"/>
              </a:solidFill>
              <a:latin typeface="Aller" panose="020B050303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791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accent4"/>
                </a:solidFill>
                <a:latin typeface="STARWARS" panose="020B0A04020102020204" pitchFamily="34" charset="0"/>
              </a:rPr>
              <a:t>Positron Bremmstrahlung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0BE27EC-C414-4B61-AA40-44FDEE343B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1139" y="915005"/>
            <a:ext cx="4687478" cy="1981474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E9E4DFCD-66C1-4286-BFB0-9CF5E52BC5C5}"/>
              </a:ext>
            </a:extLst>
          </p:cNvPr>
          <p:cNvSpPr txBox="1"/>
          <p:nvPr/>
        </p:nvSpPr>
        <p:spPr>
          <a:xfrm>
            <a:off x="6228184" y="3034808"/>
            <a:ext cx="6013388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beam background measured w/o target</a:t>
            </a:r>
          </a:p>
          <a:p>
            <a:pPr algn="ctr"/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and subtracted</a:t>
            </a:r>
          </a:p>
          <a:p>
            <a:pPr algn="ctr"/>
            <a:endParaRPr lang="en-US" sz="2000">
              <a:solidFill>
                <a:schemeClr val="bg1"/>
              </a:solidFill>
              <a:latin typeface="Aller" panose="020B0503030302020204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bremmstrahlung photon distribution in agreement with simulation and analytical calculation</a:t>
            </a:r>
          </a:p>
          <a:p>
            <a:pPr algn="ctr"/>
            <a:endParaRPr lang="en-US" sz="2000">
              <a:solidFill>
                <a:schemeClr val="bg1"/>
              </a:solidFill>
              <a:latin typeface="Aller" panose="020B0503030302020204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systematic uncertainties dominated by background normalization, positron momentum scale, POT measurement calibration </a:t>
            </a:r>
          </a:p>
          <a:p>
            <a:pPr algn="ctr"/>
            <a:endParaRPr lang="en-US" sz="2000">
              <a:solidFill>
                <a:schemeClr val="bg1"/>
              </a:solidFill>
              <a:latin typeface="Aller" panose="020B0503030302020204" pitchFamily="34" charset="0"/>
            </a:endParaRPr>
          </a:p>
          <a:p>
            <a:pPr algn="ctr"/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much improved in Run2</a:t>
            </a:r>
            <a:endParaRPr lang="it-IT" sz="200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D8E250-6978-4B54-B3B9-DCEB0563C6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986" y="1162680"/>
            <a:ext cx="5779509" cy="536712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CC90A2CC-5CA8-4E8A-90CC-5DF7189053B7}"/>
              </a:ext>
            </a:extLst>
          </p:cNvPr>
          <p:cNvSpPr txBox="1"/>
          <p:nvPr/>
        </p:nvSpPr>
        <p:spPr>
          <a:xfrm>
            <a:off x="238986" y="892970"/>
            <a:ext cx="5779508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400" b="0" i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ller" panose="020B0503030302020204" pitchFamily="34" charset="0"/>
                <a:ea typeface="+mn-ea"/>
                <a:cs typeface="+mn-cs"/>
              </a:rPr>
              <a:t>Cluster 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ller" panose="020B0503030302020204" pitchFamily="34" charset="0"/>
                <a:ea typeface="+mn-ea"/>
                <a:cs typeface="+mn-cs"/>
              </a:rPr>
              <a:t>distribution in </a:t>
            </a: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Aller" panose="020B0503030302020204" pitchFamily="34" charset="0"/>
                <a:ea typeface="+mn-ea"/>
                <a:cs typeface="+mn-cs"/>
              </a:rPr>
              <a:t>PVeto</a:t>
            </a:r>
          </a:p>
        </p:txBody>
      </p:sp>
    </p:spTree>
    <p:extLst>
      <p:ext uri="{BB962C8B-B14F-4D97-AF65-F5344CB8AC3E}">
        <p14:creationId xmlns:p14="http://schemas.microsoft.com/office/powerpoint/2010/main" val="12466664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Beamlines Comparison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1782641" y="6486984"/>
            <a:ext cx="2911151" cy="365125"/>
          </a:xfrm>
        </p:spPr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pic>
        <p:nvPicPr>
          <p:cNvPr id="18" name="unknown.png" descr="unknown.png">
            <a:extLst>
              <a:ext uri="{FF2B5EF4-FFF2-40B4-BE49-F238E27FC236}">
                <a16:creationId xmlns:a16="http://schemas.microsoft.com/office/drawing/2014/main" id="{FA33B8A1-481E-4A51-B5B6-08EE1D658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4345" y="905357"/>
            <a:ext cx="4389190" cy="296106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9" name="PADME preliminary">
            <a:extLst>
              <a:ext uri="{FF2B5EF4-FFF2-40B4-BE49-F238E27FC236}">
                <a16:creationId xmlns:a16="http://schemas.microsoft.com/office/drawing/2014/main" id="{5C55BB4B-2803-40F6-90B6-E5FBC2BD4EC3}"/>
              </a:ext>
            </a:extLst>
          </p:cNvPr>
          <p:cNvSpPr txBox="1"/>
          <p:nvPr/>
        </p:nvSpPr>
        <p:spPr>
          <a:xfrm>
            <a:off x="3310589" y="1502509"/>
            <a:ext cx="1701830" cy="332204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0" b="1" i="1" dirty="0"/>
              <a:t>PADME</a:t>
            </a:r>
            <a:r>
              <a:rPr sz="1400" dirty="0"/>
              <a:t> preliminary</a:t>
            </a:r>
          </a:p>
        </p:txBody>
      </p:sp>
      <p:pic>
        <p:nvPicPr>
          <p:cNvPr id="21" name="1__#$!@%!#__unknown.png" descr="1__#$!@%!#__unknown.png">
            <a:extLst>
              <a:ext uri="{FF2B5EF4-FFF2-40B4-BE49-F238E27FC236}">
                <a16:creationId xmlns:a16="http://schemas.microsoft.com/office/drawing/2014/main" id="{9EAEE8E5-4C30-495D-B74E-63D0CF5309C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4345" y="3898821"/>
            <a:ext cx="4389190" cy="2840662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8" name="July 2019, Run1 setup">
            <a:extLst>
              <a:ext uri="{FF2B5EF4-FFF2-40B4-BE49-F238E27FC236}">
                <a16:creationId xmlns:a16="http://schemas.microsoft.com/office/drawing/2014/main" id="{16C96D3E-C3BE-4578-8518-B94B5DD9C288}"/>
              </a:ext>
            </a:extLst>
          </p:cNvPr>
          <p:cNvSpPr txBox="1"/>
          <p:nvPr/>
        </p:nvSpPr>
        <p:spPr>
          <a:xfrm>
            <a:off x="3377465" y="1146956"/>
            <a:ext cx="158376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600" dirty="0">
                <a:solidFill>
                  <a:srgbClr val="C00000"/>
                </a:solidFill>
              </a:rPr>
              <a:t>July 2019, Run</a:t>
            </a:r>
            <a:r>
              <a:rPr lang="it-IT" sz="1600" dirty="0">
                <a:solidFill>
                  <a:srgbClr val="C00000"/>
                </a:solidFill>
              </a:rPr>
              <a:t>1</a:t>
            </a:r>
            <a:endParaRPr sz="1600" dirty="0">
              <a:solidFill>
                <a:srgbClr val="C00000"/>
              </a:solidFill>
            </a:endParaRPr>
          </a:p>
        </p:txBody>
      </p:sp>
      <p:sp>
        <p:nvSpPr>
          <p:cNvPr id="31" name="PADME preliminary">
            <a:extLst>
              <a:ext uri="{FF2B5EF4-FFF2-40B4-BE49-F238E27FC236}">
                <a16:creationId xmlns:a16="http://schemas.microsoft.com/office/drawing/2014/main" id="{C1DE6487-B19C-431D-9B56-0F2974EE6CF6}"/>
              </a:ext>
            </a:extLst>
          </p:cNvPr>
          <p:cNvSpPr txBox="1"/>
          <p:nvPr/>
        </p:nvSpPr>
        <p:spPr>
          <a:xfrm>
            <a:off x="3318433" y="4403894"/>
            <a:ext cx="1701830" cy="332204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noAutofit/>
          </a:bodyPr>
          <a:lstStyle/>
          <a:p>
            <a:pPr>
              <a:defRPr sz="20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400" b="1" i="1" dirty="0"/>
              <a:t>PADME</a:t>
            </a:r>
            <a:r>
              <a:rPr sz="1400" dirty="0"/>
              <a:t> preliminary</a:t>
            </a:r>
          </a:p>
        </p:txBody>
      </p:sp>
      <p:sp>
        <p:nvSpPr>
          <p:cNvPr id="32" name="July 2019, Run1 setup">
            <a:extLst>
              <a:ext uri="{FF2B5EF4-FFF2-40B4-BE49-F238E27FC236}">
                <a16:creationId xmlns:a16="http://schemas.microsoft.com/office/drawing/2014/main" id="{B3E77CC6-CDC6-424F-A653-87F08BFEBA68}"/>
              </a:ext>
            </a:extLst>
          </p:cNvPr>
          <p:cNvSpPr txBox="1"/>
          <p:nvPr/>
        </p:nvSpPr>
        <p:spPr>
          <a:xfrm>
            <a:off x="3309285" y="4083932"/>
            <a:ext cx="1583767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r>
              <a:rPr sz="1600" dirty="0">
                <a:solidFill>
                  <a:schemeClr val="accent6"/>
                </a:solidFill>
              </a:rPr>
              <a:t>July 20</a:t>
            </a:r>
            <a:r>
              <a:rPr lang="it-IT" sz="1600" dirty="0">
                <a:solidFill>
                  <a:schemeClr val="accent6"/>
                </a:solidFill>
              </a:rPr>
              <a:t>20</a:t>
            </a:r>
            <a:r>
              <a:rPr sz="1600" dirty="0">
                <a:solidFill>
                  <a:schemeClr val="accent6"/>
                </a:solidFill>
              </a:rPr>
              <a:t>, Run</a:t>
            </a:r>
            <a:r>
              <a:rPr lang="it-IT" sz="1600" dirty="0">
                <a:solidFill>
                  <a:schemeClr val="accent6"/>
                </a:solidFill>
              </a:rPr>
              <a:t>2</a:t>
            </a:r>
            <a:endParaRPr sz="1600" dirty="0">
              <a:solidFill>
                <a:schemeClr val="accent6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8F60DC2-D735-4FB6-92F4-2F85DCAF037D}"/>
              </a:ext>
            </a:extLst>
          </p:cNvPr>
          <p:cNvCxnSpPr>
            <a:cxnSpLocks/>
          </p:cNvCxnSpPr>
          <p:nvPr/>
        </p:nvCxnSpPr>
        <p:spPr>
          <a:xfrm>
            <a:off x="4455221" y="3576918"/>
            <a:ext cx="1039906" cy="4751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E0454B18-E830-46A8-874F-3D738EB75C06}"/>
              </a:ext>
            </a:extLst>
          </p:cNvPr>
          <p:cNvCxnSpPr>
            <a:cxnSpLocks/>
          </p:cNvCxnSpPr>
          <p:nvPr/>
        </p:nvCxnSpPr>
        <p:spPr>
          <a:xfrm flipV="1">
            <a:off x="2629997" y="1146956"/>
            <a:ext cx="0" cy="2438927"/>
          </a:xfrm>
          <a:prstGeom prst="straightConnector1">
            <a:avLst/>
          </a:prstGeom>
          <a:ln w="28575">
            <a:solidFill>
              <a:srgbClr val="FF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66AC2F61-A2EA-4BD4-954F-954F0691D364}"/>
              </a:ext>
            </a:extLst>
          </p:cNvPr>
          <p:cNvCxnSpPr>
            <a:cxnSpLocks/>
          </p:cNvCxnSpPr>
          <p:nvPr/>
        </p:nvCxnSpPr>
        <p:spPr>
          <a:xfrm flipV="1">
            <a:off x="2858221" y="4083932"/>
            <a:ext cx="0" cy="238817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F1C2507-FD4A-4D08-B3AF-C6576222906A}"/>
              </a:ext>
            </a:extLst>
          </p:cNvPr>
          <p:cNvSpPr txBox="1"/>
          <p:nvPr/>
        </p:nvSpPr>
        <p:spPr>
          <a:xfrm>
            <a:off x="6122955" y="1631576"/>
            <a:ext cx="55759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chemeClr val="accent4"/>
                </a:solidFill>
                <a:latin typeface="Aller" panose="020B0503030302020204" pitchFamily="34" charset="0"/>
              </a:rPr>
              <a:t>photon energy </a:t>
            </a:r>
            <a:r>
              <a:rPr lang="it-IT" sz="2400">
                <a:solidFill>
                  <a:schemeClr val="accent4"/>
                </a:solidFill>
                <a:latin typeface="Aller" panose="020B0503030302020204" pitchFamily="34" charset="0"/>
              </a:rPr>
              <a:t>in calorimeter</a:t>
            </a:r>
          </a:p>
          <a:p>
            <a:pPr algn="ctr"/>
            <a:r>
              <a:rPr lang="it-IT" sz="2400">
                <a:solidFill>
                  <a:schemeClr val="accent4"/>
                </a:solidFill>
                <a:latin typeface="Aller" panose="020B0503030302020204" pitchFamily="34" charset="0"/>
              </a:rPr>
              <a:t>+</a:t>
            </a:r>
            <a:endParaRPr lang="it-IT" sz="2400" dirty="0">
              <a:solidFill>
                <a:schemeClr val="accent4"/>
              </a:solidFill>
              <a:latin typeface="Aller" panose="020B0503030302020204" pitchFamily="34" charset="0"/>
            </a:endParaRPr>
          </a:p>
          <a:p>
            <a:pPr algn="ctr"/>
            <a:r>
              <a:rPr lang="it-IT" sz="2400" dirty="0">
                <a:solidFill>
                  <a:schemeClr val="accent4"/>
                </a:solidFill>
                <a:latin typeface="Aller" panose="020B0503030302020204" pitchFamily="34" charset="0"/>
              </a:rPr>
              <a:t>e+ energy computed </a:t>
            </a:r>
            <a:r>
              <a:rPr lang="it-IT" sz="2400">
                <a:solidFill>
                  <a:schemeClr val="accent4"/>
                </a:solidFill>
                <a:latin typeface="Aller" panose="020B0503030302020204" pitchFamily="34" charset="0"/>
              </a:rPr>
              <a:t>by PVeto position</a:t>
            </a:r>
          </a:p>
          <a:p>
            <a:pPr algn="ctr"/>
            <a:r>
              <a:rPr lang="it-IT" sz="2400">
                <a:solidFill>
                  <a:schemeClr val="accent4"/>
                </a:solidFill>
                <a:latin typeface="Aller" panose="020B0503030302020204" pitchFamily="34" charset="0"/>
              </a:rPr>
              <a:t>(in </a:t>
            </a:r>
            <a:r>
              <a:rPr lang="it-IT" sz="2400" dirty="0">
                <a:solidFill>
                  <a:schemeClr val="accent4"/>
                </a:solidFill>
                <a:latin typeface="Aller" panose="020B0503030302020204" pitchFamily="34" charset="0"/>
              </a:rPr>
              <a:t>time </a:t>
            </a:r>
            <a:r>
              <a:rPr lang="it-IT" sz="2400">
                <a:solidFill>
                  <a:schemeClr val="accent4"/>
                </a:solidFill>
                <a:latin typeface="Aller" panose="020B0503030302020204" pitchFamily="34" charset="0"/>
              </a:rPr>
              <a:t>within 1ns)</a:t>
            </a:r>
            <a:endParaRPr lang="it-IT" sz="2400" dirty="0">
              <a:solidFill>
                <a:schemeClr val="accent4"/>
              </a:solidFill>
              <a:latin typeface="Aller" panose="020B05030303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BB940CA-5B8E-437A-B601-6438028762B3}"/>
              </a:ext>
            </a:extLst>
          </p:cNvPr>
          <p:cNvSpPr txBox="1"/>
          <p:nvPr/>
        </p:nvSpPr>
        <p:spPr>
          <a:xfrm>
            <a:off x="7115365" y="5221199"/>
            <a:ext cx="3714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dirty="0">
                <a:solidFill>
                  <a:schemeClr val="accent6"/>
                </a:solidFill>
              </a:rPr>
              <a:t>much cleaner distribution evident in Run2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75C173-7BF8-4ED8-889C-76AA37F0B6B4}"/>
              </a:ext>
            </a:extLst>
          </p:cNvPr>
          <p:cNvSpPr txBox="1"/>
          <p:nvPr/>
        </p:nvSpPr>
        <p:spPr>
          <a:xfrm>
            <a:off x="4230003" y="2756406"/>
            <a:ext cx="1580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>
                <a:solidFill>
                  <a:schemeClr val="accent5"/>
                </a:solidFill>
              </a:rPr>
              <a:t>enlarged scale</a:t>
            </a:r>
            <a:endParaRPr lang="it-IT" sz="2000" dirty="0">
              <a:solidFill>
                <a:schemeClr val="accent5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3EF7DE-5B00-4E84-BBB1-815198BCBDC5}"/>
              </a:ext>
            </a:extLst>
          </p:cNvPr>
          <p:cNvCxnSpPr/>
          <p:nvPr/>
        </p:nvCxnSpPr>
        <p:spPr>
          <a:xfrm flipV="1">
            <a:off x="4455221" y="2755870"/>
            <a:ext cx="0" cy="79819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8686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Calorimeter Performance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pic>
        <p:nvPicPr>
          <p:cNvPr id="26" name="Screen Shot 2021-07-28 at 09.33.30.png" descr="Screen Shot 2021-07-28 at 09.33.30.png">
            <a:extLst>
              <a:ext uri="{FF2B5EF4-FFF2-40B4-BE49-F238E27FC236}">
                <a16:creationId xmlns:a16="http://schemas.microsoft.com/office/drawing/2014/main" id="{85AC42A2-FFDD-48CD-A0D8-6DC5C7844E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77" y="1001087"/>
            <a:ext cx="4932235" cy="3661636"/>
          </a:xfrm>
          <a:prstGeom prst="rect">
            <a:avLst/>
          </a:prstGeom>
          <a:ln w="12700">
            <a:miter lim="400000"/>
          </a:ln>
        </p:spPr>
      </p:pic>
      <p:sp>
        <p:nvSpPr>
          <p:cNvPr id="33" name="@ 490 MeV in PADME">
            <a:extLst>
              <a:ext uri="{FF2B5EF4-FFF2-40B4-BE49-F238E27FC236}">
                <a16:creationId xmlns:a16="http://schemas.microsoft.com/office/drawing/2014/main" id="{3C27877C-F1A0-48DB-B794-7CFA87DC829A}"/>
              </a:ext>
            </a:extLst>
          </p:cNvPr>
          <p:cNvSpPr txBox="1"/>
          <p:nvPr/>
        </p:nvSpPr>
        <p:spPr>
          <a:xfrm>
            <a:off x="853622" y="4719218"/>
            <a:ext cx="3920945" cy="102592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algn="ctr"/>
            <a:r>
              <a:rPr lang="it-IT" sz="2000" b="1" dirty="0">
                <a:solidFill>
                  <a:schemeClr val="accent6"/>
                </a:solidFill>
                <a:latin typeface="Aller" panose="020B0503030302020204" pitchFamily="34" charset="0"/>
              </a:rPr>
              <a:t>Energy resolution</a:t>
            </a:r>
            <a:endParaRPr lang="it-IT" b="1" dirty="0">
              <a:solidFill>
                <a:schemeClr val="accent6"/>
              </a:solidFill>
              <a:latin typeface="Ubuntu" panose="020B0504030602030204" pitchFamily="34" charset="0"/>
            </a:endParaRPr>
          </a:p>
          <a:p>
            <a:pPr algn="ctr"/>
            <a:r>
              <a:rPr lang="el-GR">
                <a:solidFill>
                  <a:schemeClr val="accent6"/>
                </a:solidFill>
                <a:latin typeface="Ubuntu" panose="020B0504030602030204" pitchFamily="34" charset="0"/>
              </a:rPr>
              <a:t>σ</a:t>
            </a:r>
            <a:r>
              <a:rPr lang="it-IT" baseline="-25000">
                <a:solidFill>
                  <a:schemeClr val="accent6"/>
                </a:solidFill>
                <a:latin typeface="Ubuntu" panose="020B0504030602030204" pitchFamily="34" charset="0"/>
              </a:rPr>
              <a:t>E</a:t>
            </a:r>
            <a:r>
              <a:rPr lang="it-IT">
                <a:solidFill>
                  <a:schemeClr val="accent6"/>
                </a:solidFill>
                <a:latin typeface="Ubuntu" panose="020B0504030602030204" pitchFamily="34" charset="0"/>
              </a:rPr>
              <a:t>/E= </a:t>
            </a:r>
            <a:r>
              <a:rPr lang="it-IT" dirty="0">
                <a:solidFill>
                  <a:schemeClr val="accent6"/>
                </a:solidFill>
                <a:latin typeface="Ubuntu" panose="020B0504030602030204" pitchFamily="34" charset="0"/>
              </a:rPr>
              <a:t>(2.62 ± 0.05)% </a:t>
            </a:r>
            <a:r>
              <a:rPr dirty="0">
                <a:solidFill>
                  <a:schemeClr val="accent6"/>
                </a:solidFill>
                <a:latin typeface="Aller" panose="020B0503030302020204" pitchFamily="34" charset="0"/>
              </a:rPr>
              <a:t>@ 490 MeV</a:t>
            </a:r>
            <a:endParaRPr lang="it-IT" dirty="0">
              <a:solidFill>
                <a:schemeClr val="accent6"/>
              </a:solidFill>
              <a:latin typeface="Aller" panose="020B0503030302020204" pitchFamily="34" charset="0"/>
            </a:endParaRPr>
          </a:p>
          <a:p>
            <a:pPr algn="ctr"/>
            <a:r>
              <a:rPr lang="it-IT" dirty="0">
                <a:solidFill>
                  <a:schemeClr val="accent6"/>
                </a:solidFill>
                <a:latin typeface="Aller" panose="020B0503030302020204" pitchFamily="34" charset="0"/>
              </a:rPr>
              <a:t>in 1 POT/bunch calibration run</a:t>
            </a:r>
            <a:endParaRPr dirty="0">
              <a:solidFill>
                <a:schemeClr val="accent6"/>
              </a:solidFill>
              <a:latin typeface="Aller" panose="020B05030303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224F0C-EA4A-4B58-B569-6B8312EA83C6}"/>
              </a:ext>
            </a:extLst>
          </p:cNvPr>
          <p:cNvSpPr txBox="1"/>
          <p:nvPr/>
        </p:nvSpPr>
        <p:spPr>
          <a:xfrm>
            <a:off x="1317813" y="3348637"/>
            <a:ext cx="1219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b="1" dirty="0">
                <a:latin typeface="Aller" panose="020B0503030302020204" pitchFamily="34" charset="0"/>
              </a:rPr>
              <a:t>PADME</a:t>
            </a:r>
            <a:endParaRPr lang="it-IT" sz="16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DE0817-9AF2-41C8-B07E-02BC1228979A}"/>
              </a:ext>
            </a:extLst>
          </p:cNvPr>
          <p:cNvSpPr txBox="1"/>
          <p:nvPr/>
        </p:nvSpPr>
        <p:spPr>
          <a:xfrm>
            <a:off x="2160494" y="2083504"/>
            <a:ext cx="271630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600" dirty="0">
                <a:solidFill>
                  <a:srgbClr val="0070C0"/>
                </a:solidFill>
                <a:latin typeface="Aller" panose="020B0503030302020204" pitchFamily="34" charset="0"/>
              </a:rPr>
              <a:t>Testbeam small prototype</a:t>
            </a:r>
          </a:p>
          <a:p>
            <a:pPr algn="ctr"/>
            <a:r>
              <a:rPr lang="nn-NO" sz="1200" dirty="0">
                <a:solidFill>
                  <a:srgbClr val="0070C0"/>
                </a:solidFill>
                <a:latin typeface="Aller" panose="020B0503030302020204" pitchFamily="34" charset="0"/>
              </a:rPr>
              <a:t>JINST 15 (2020) no.10, T10003</a:t>
            </a:r>
          </a:p>
        </p:txBody>
      </p:sp>
      <p:pic>
        <p:nvPicPr>
          <p:cNvPr id="42" name="Screenshot from 2021-07-26 10-38-12.png" descr="Screenshot from 2021-07-26 10-38-12.png">
            <a:extLst>
              <a:ext uri="{FF2B5EF4-FFF2-40B4-BE49-F238E27FC236}">
                <a16:creationId xmlns:a16="http://schemas.microsoft.com/office/drawing/2014/main" id="{F1D9FC15-A1D1-4AA4-95AF-39041E67E0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660"/>
          <a:stretch>
            <a:fillRect/>
          </a:stretch>
        </p:blipFill>
        <p:spPr>
          <a:xfrm>
            <a:off x="6337771" y="2798850"/>
            <a:ext cx="5463165" cy="3784611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@ 490 MeV in PADME">
            <a:extLst>
              <a:ext uri="{FF2B5EF4-FFF2-40B4-BE49-F238E27FC236}">
                <a16:creationId xmlns:a16="http://schemas.microsoft.com/office/drawing/2014/main" id="{29C2538F-1809-4F12-AC8E-E020378E1A69}"/>
              </a:ext>
            </a:extLst>
          </p:cNvPr>
          <p:cNvSpPr txBox="1"/>
          <p:nvPr/>
        </p:nvSpPr>
        <p:spPr>
          <a:xfrm>
            <a:off x="7261071" y="809105"/>
            <a:ext cx="3616566" cy="194925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algn="ctr"/>
            <a:r>
              <a:rPr lang="it-IT" sz="2000" b="1" dirty="0">
                <a:solidFill>
                  <a:schemeClr val="accent6"/>
                </a:solidFill>
                <a:latin typeface="Aller" panose="020B0503030302020204" pitchFamily="34" charset="0"/>
              </a:rPr>
              <a:t>Multihit reconstruction</a:t>
            </a:r>
            <a:endParaRPr lang="it-IT" b="1" dirty="0">
              <a:solidFill>
                <a:schemeClr val="accent6"/>
              </a:solidFill>
              <a:latin typeface="Ubuntu" panose="020B0504030602030204" pitchFamily="34" charset="0"/>
            </a:endParaRPr>
          </a:p>
          <a:p>
            <a:pPr algn="ctr"/>
            <a:r>
              <a:rPr lang="it-IT" dirty="0">
                <a:solidFill>
                  <a:schemeClr val="accent6"/>
                </a:solidFill>
                <a:latin typeface="Aller" panose="020B0503030302020204" pitchFamily="34" charset="0"/>
              </a:rPr>
              <a:t>in 1 POT/bunch calibration run</a:t>
            </a:r>
          </a:p>
          <a:p>
            <a:pPr algn="ctr"/>
            <a:endParaRPr lang="it-IT" dirty="0">
              <a:solidFill>
                <a:schemeClr val="accent6"/>
              </a:solidFill>
              <a:latin typeface="Aller" panose="020B0503030302020204" pitchFamily="34" charset="0"/>
            </a:endParaRPr>
          </a:p>
          <a:p>
            <a:pPr algn="ctr"/>
            <a:r>
              <a:rPr lang="it-IT" b="1" dirty="0">
                <a:solidFill>
                  <a:schemeClr val="accent6"/>
                </a:solidFill>
                <a:latin typeface="Aller" panose="020B0503030302020204" pitchFamily="34" charset="0"/>
              </a:rPr>
              <a:t>Time resolution</a:t>
            </a:r>
          </a:p>
          <a:p>
            <a:pPr algn="ctr"/>
            <a:r>
              <a:rPr lang="nn-NO" dirty="0">
                <a:solidFill>
                  <a:schemeClr val="accent6"/>
                </a:solidFill>
                <a:latin typeface="Ubuntu" panose="020B0504030602030204" pitchFamily="34" charset="0"/>
              </a:rPr>
              <a:t>σ</a:t>
            </a:r>
            <a:r>
              <a:rPr lang="nn-NO" baseline="-25000" dirty="0">
                <a:solidFill>
                  <a:schemeClr val="accent6"/>
                </a:solidFill>
                <a:latin typeface="Ubuntu" panose="020B0504030602030204" pitchFamily="34" charset="0"/>
              </a:rPr>
              <a:t>t</a:t>
            </a:r>
            <a:r>
              <a:rPr lang="nn-NO" dirty="0">
                <a:solidFill>
                  <a:schemeClr val="accent6"/>
                </a:solidFill>
                <a:latin typeface="Ubuntu" panose="020B0504030602030204" pitchFamily="34" charset="0"/>
              </a:rPr>
              <a:t> ~ 1 ns</a:t>
            </a:r>
          </a:p>
          <a:p>
            <a:pPr algn="ctr"/>
            <a:r>
              <a:rPr lang="nn-NO" dirty="0">
                <a:solidFill>
                  <a:schemeClr val="accent6"/>
                </a:solidFill>
                <a:latin typeface="Ubuntu" panose="020B0504030602030204" pitchFamily="34" charset="0"/>
              </a:rPr>
              <a:t>for photons &gt; 100 MeV</a:t>
            </a:r>
            <a:endParaRPr dirty="0">
              <a:solidFill>
                <a:schemeClr val="accent6"/>
              </a:solidFill>
              <a:latin typeface="Aller" panose="020B0503030302020204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C001CAE-9555-4A96-AF9C-829815AD3B0C}"/>
              </a:ext>
            </a:extLst>
          </p:cNvPr>
          <p:cNvSpPr txBox="1"/>
          <p:nvPr/>
        </p:nvSpPr>
        <p:spPr>
          <a:xfrm>
            <a:off x="8991600" y="4019662"/>
            <a:ext cx="244321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it-IT" sz="1600" i="1" dirty="0">
                <a:latin typeface="Aller" panose="020B0503030302020204" pitchFamily="34" charset="0"/>
              </a:rPr>
              <a:t>N</a:t>
            </a:r>
            <a:r>
              <a:rPr lang="it-IT" sz="1600" i="1" baseline="-25000" dirty="0">
                <a:latin typeface="Aller" panose="020B0503030302020204" pitchFamily="34" charset="0"/>
              </a:rPr>
              <a:t>e+</a:t>
            </a:r>
            <a:r>
              <a:rPr lang="it-IT" sz="1600" i="1" dirty="0">
                <a:latin typeface="Aller" panose="020B0503030302020204" pitchFamily="34" charset="0"/>
              </a:rPr>
              <a:t> = 1.18 ± 0.22 /bunch</a:t>
            </a:r>
          </a:p>
        </p:txBody>
      </p:sp>
    </p:spTree>
    <p:extLst>
      <p:ext uri="{BB962C8B-B14F-4D97-AF65-F5344CB8AC3E}">
        <p14:creationId xmlns:p14="http://schemas.microsoft.com/office/powerpoint/2010/main" val="812589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SM Signal Analysis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sp>
        <p:nvSpPr>
          <p:cNvPr id="43" name="@ 490 MeV in PADME">
            <a:extLst>
              <a:ext uri="{FF2B5EF4-FFF2-40B4-BE49-F238E27FC236}">
                <a16:creationId xmlns:a16="http://schemas.microsoft.com/office/drawing/2014/main" id="{29C2538F-1809-4F12-AC8E-E020378E1A69}"/>
              </a:ext>
            </a:extLst>
          </p:cNvPr>
          <p:cNvSpPr txBox="1"/>
          <p:nvPr/>
        </p:nvSpPr>
        <p:spPr>
          <a:xfrm>
            <a:off x="684298" y="5000242"/>
            <a:ext cx="4089261" cy="1333698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/>
            </a:lvl1pPr>
          </a:lstStyle>
          <a:p>
            <a:pPr algn="ctr"/>
            <a:r>
              <a:rPr lang="it-IT" sz="2000" b="1" dirty="0">
                <a:solidFill>
                  <a:schemeClr val="accent6"/>
                </a:solidFill>
                <a:latin typeface="Aller" panose="020B0503030302020204" pitchFamily="34" charset="0"/>
              </a:rPr>
              <a:t>SM annihilation signal</a:t>
            </a:r>
          </a:p>
          <a:p>
            <a:pPr algn="ctr"/>
            <a:r>
              <a:rPr lang="el-GR" dirty="0">
                <a:solidFill>
                  <a:schemeClr val="accent6"/>
                </a:solidFill>
                <a:latin typeface="Ubuntu" panose="020B0504030602030204" pitchFamily="34" charset="0"/>
              </a:rPr>
              <a:t>Δ</a:t>
            </a:r>
            <a:r>
              <a:rPr lang="it-IT" dirty="0">
                <a:solidFill>
                  <a:schemeClr val="accent6"/>
                </a:solidFill>
                <a:latin typeface="Ubuntu" panose="020B0504030602030204" pitchFamily="34" charset="0"/>
              </a:rPr>
              <a:t>t &lt; 10 ns</a:t>
            </a:r>
          </a:p>
          <a:p>
            <a:pPr algn="ctr"/>
            <a:r>
              <a:rPr lang="el-GR" dirty="0">
                <a:solidFill>
                  <a:schemeClr val="accent6"/>
                </a:solidFill>
                <a:latin typeface="Ubuntu" panose="020B0504030602030204" pitchFamily="34" charset="0"/>
              </a:rPr>
              <a:t>Δφ</a:t>
            </a:r>
            <a:r>
              <a:rPr lang="it-IT" dirty="0">
                <a:solidFill>
                  <a:schemeClr val="accent6"/>
                </a:solidFill>
                <a:latin typeface="Ubuntu" panose="020B0504030602030204" pitchFamily="34" charset="0"/>
              </a:rPr>
              <a:t> &lt; 25°</a:t>
            </a:r>
          </a:p>
          <a:p>
            <a:pPr algn="ctr"/>
            <a:r>
              <a:rPr lang="it-IT" dirty="0">
                <a:solidFill>
                  <a:schemeClr val="accent6"/>
                </a:solidFill>
                <a:latin typeface="Ubuntu" panose="020B0504030602030204" pitchFamily="34" charset="0"/>
              </a:rPr>
              <a:t>γ</a:t>
            </a:r>
            <a:r>
              <a:rPr lang="el-GR" dirty="0">
                <a:solidFill>
                  <a:schemeClr val="accent6"/>
                </a:solidFill>
                <a:latin typeface="Ubuntu" panose="020B0504030602030204" pitchFamily="34" charset="0"/>
              </a:rPr>
              <a:t>γ</a:t>
            </a:r>
            <a:r>
              <a:rPr lang="it-IT" dirty="0">
                <a:solidFill>
                  <a:schemeClr val="accent6"/>
                </a:solidFill>
                <a:latin typeface="Ubuntu" panose="020B0504030602030204" pitchFamily="34" charset="0"/>
              </a:rPr>
              <a:t> COG &lt; 1 cm from nominal beam</a:t>
            </a:r>
            <a:endParaRPr dirty="0">
              <a:solidFill>
                <a:schemeClr val="accent6"/>
              </a:solidFill>
              <a:latin typeface="Aller" panose="020B05030303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416A87-7F71-49FE-A247-933B773935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612" y="1063597"/>
            <a:ext cx="5084635" cy="376485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C95899FE-72F0-4136-9CF2-F0FFE18FC983}"/>
              </a:ext>
            </a:extLst>
          </p:cNvPr>
          <p:cNvSpPr txBox="1"/>
          <p:nvPr/>
        </p:nvSpPr>
        <p:spPr>
          <a:xfrm>
            <a:off x="7028330" y="2236944"/>
            <a:ext cx="41237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Aller" panose="020B0503030302020204" pitchFamily="34" charset="0"/>
              </a:rPr>
              <a:t>powerful run-dependent monitor of the luminous point </a:t>
            </a:r>
            <a:endParaRPr lang="it-IT" dirty="0">
              <a:solidFill>
                <a:schemeClr val="accent4"/>
              </a:solidFill>
              <a:latin typeface="Aller" panose="020B05030303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73371B-84D0-4B5C-8757-34E88B58CEF5}"/>
              </a:ext>
            </a:extLst>
          </p:cNvPr>
          <p:cNvGrpSpPr/>
          <p:nvPr/>
        </p:nvGrpSpPr>
        <p:grpSpPr>
          <a:xfrm>
            <a:off x="6015318" y="3007476"/>
            <a:ext cx="5813941" cy="1987975"/>
            <a:chOff x="6015318" y="3007476"/>
            <a:chExt cx="5813941" cy="1987975"/>
          </a:xfrm>
        </p:grpSpPr>
        <p:pic>
          <p:nvPicPr>
            <p:cNvPr id="24" name="beamParsCanva.png" descr="beamParsCanva.png">
              <a:extLst>
                <a:ext uri="{FF2B5EF4-FFF2-40B4-BE49-F238E27FC236}">
                  <a16:creationId xmlns:a16="http://schemas.microsoft.com/office/drawing/2014/main" id="{EEED6210-990B-4153-B67E-B89609650CA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t="4490" b="49428"/>
            <a:stretch>
              <a:fillRect/>
            </a:stretch>
          </p:blipFill>
          <p:spPr>
            <a:xfrm>
              <a:off x="6015318" y="3007476"/>
              <a:ext cx="5813940" cy="1820974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9" name="Run #">
              <a:extLst>
                <a:ext uri="{FF2B5EF4-FFF2-40B4-BE49-F238E27FC236}">
                  <a16:creationId xmlns:a16="http://schemas.microsoft.com/office/drawing/2014/main" id="{37672599-CE76-40FC-8E60-2F7C1AA624B7}"/>
                </a:ext>
              </a:extLst>
            </p:cNvPr>
            <p:cNvSpPr txBox="1"/>
            <p:nvPr/>
          </p:nvSpPr>
          <p:spPr>
            <a:xfrm rot="16200000">
              <a:off x="5662205" y="3453298"/>
              <a:ext cx="1131959" cy="287258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20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r"/>
              <a:r>
                <a:rPr lang="it-IT" sz="1200" b="0" dirty="0"/>
                <a:t>X COG (mm)</a:t>
              </a:r>
              <a:endParaRPr sz="1200" b="0" dirty="0"/>
            </a:p>
          </p:txBody>
        </p:sp>
        <p:sp>
          <p:nvSpPr>
            <p:cNvPr id="28" name="Run #">
              <a:extLst>
                <a:ext uri="{FF2B5EF4-FFF2-40B4-BE49-F238E27FC236}">
                  <a16:creationId xmlns:a16="http://schemas.microsoft.com/office/drawing/2014/main" id="{EF6E1EFB-BD7B-4616-96A6-9FA41A7CF405}"/>
                </a:ext>
              </a:extLst>
            </p:cNvPr>
            <p:cNvSpPr txBox="1"/>
            <p:nvPr/>
          </p:nvSpPr>
          <p:spPr>
            <a:xfrm>
              <a:off x="6015319" y="4708193"/>
              <a:ext cx="5813940" cy="287258"/>
            </a:xfrm>
            <a:prstGeom prst="rect">
              <a:avLst/>
            </a:prstGeom>
            <a:solidFill>
              <a:srgbClr val="FFFFFF"/>
            </a:solidFill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>
              <a:lvl1pPr>
                <a:defRPr sz="2000" b="1">
                  <a:solidFill>
                    <a:srgbClr val="000000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r"/>
              <a:r>
                <a:rPr sz="1200" b="0" dirty="0"/>
                <a:t>Run #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C9DDFC88-AE42-4716-AC55-CAEB35D710E4}"/>
              </a:ext>
            </a:extLst>
          </p:cNvPr>
          <p:cNvSpPr txBox="1"/>
          <p:nvPr/>
        </p:nvSpPr>
        <p:spPr>
          <a:xfrm>
            <a:off x="6759389" y="5537175"/>
            <a:ext cx="41237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  <a:latin typeface="Aller" panose="020B0503030302020204" pitchFamily="34" charset="0"/>
              </a:rPr>
              <a:t>Cross-section measurement with clear Run2 sample</a:t>
            </a:r>
          </a:p>
          <a:p>
            <a:pPr algn="ctr"/>
            <a:r>
              <a:rPr lang="en-US" dirty="0">
                <a:solidFill>
                  <a:schemeClr val="accent4"/>
                </a:solidFill>
                <a:latin typeface="Aller" panose="020B0503030302020204" pitchFamily="34" charset="0"/>
              </a:rPr>
              <a:t>in progress</a:t>
            </a:r>
            <a:endParaRPr lang="it-IT" dirty="0">
              <a:solidFill>
                <a:schemeClr val="accent4"/>
              </a:solidFill>
              <a:latin typeface="Aller" panose="020B050303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8993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Run3: hunt to X17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sp>
        <p:nvSpPr>
          <p:cNvPr id="25" name="Rectangle 24"/>
          <p:cNvSpPr/>
          <p:nvPr/>
        </p:nvSpPr>
        <p:spPr>
          <a:xfrm>
            <a:off x="1476027" y="5281538"/>
            <a:ext cx="6536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ller" panose="020B0503030302020204" pitchFamily="34" charset="0"/>
              </a:rPr>
              <a:t>BTF2</a:t>
            </a:r>
            <a:endParaRPr lang="it-IT" sz="1600" dirty="0">
              <a:latin typeface="Aller" panose="020B05030303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6EA4140-C55E-F34A-8125-F0DF5E4062BE}"/>
              </a:ext>
            </a:extLst>
          </p:cNvPr>
          <p:cNvSpPr txBox="1"/>
          <p:nvPr/>
        </p:nvSpPr>
        <p:spPr>
          <a:xfrm>
            <a:off x="7010055" y="5450815"/>
            <a:ext cx="49704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accent2"/>
                </a:solidFill>
                <a:latin typeface="Aller" panose="020B0503030302020204" pitchFamily="34" charset="0"/>
              </a:rPr>
              <a:t>PADME Run3 (Spring-Summer 2022)</a:t>
            </a:r>
          </a:p>
          <a:p>
            <a:pPr algn="ctr"/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search for X17 in resonant production with 282.7 MeV e</a:t>
            </a:r>
            <a:r>
              <a:rPr lang="en-US" sz="2000" baseline="30000">
                <a:solidFill>
                  <a:schemeClr val="bg1"/>
                </a:solidFill>
                <a:latin typeface="Aller" panose="020B0503030302020204" pitchFamily="34" charset="0"/>
              </a:rPr>
              <a:t>+</a:t>
            </a:r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 beam and e</a:t>
            </a:r>
            <a:r>
              <a:rPr lang="en-US" sz="2000" baseline="30000">
                <a:solidFill>
                  <a:schemeClr val="bg1"/>
                </a:solidFill>
                <a:latin typeface="Aller" panose="020B0503030302020204" pitchFamily="34" charset="0"/>
              </a:rPr>
              <a:t>+</a:t>
            </a:r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 e</a:t>
            </a:r>
            <a:r>
              <a:rPr lang="en-US" sz="2000" baseline="30000">
                <a:solidFill>
                  <a:schemeClr val="bg1"/>
                </a:solidFill>
                <a:latin typeface="Candara" panose="020E0502030303020204" pitchFamily="34" charset="0"/>
              </a:rPr>
              <a:t>–</a:t>
            </a:r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 decay</a:t>
            </a:r>
            <a:endParaRPr lang="en-US" sz="2000" dirty="0">
              <a:solidFill>
                <a:schemeClr val="bg1"/>
              </a:solidFill>
              <a:latin typeface="Aller" panose="020B05030303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b="44423"/>
          <a:stretch/>
        </p:blipFill>
        <p:spPr>
          <a:xfrm>
            <a:off x="7101219" y="972868"/>
            <a:ext cx="4920357" cy="352044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2A44C05-E3EE-4CCC-9CAB-1349C0DABDC0}"/>
              </a:ext>
            </a:extLst>
          </p:cNvPr>
          <p:cNvGrpSpPr/>
          <p:nvPr/>
        </p:nvGrpSpPr>
        <p:grpSpPr>
          <a:xfrm>
            <a:off x="170424" y="1374965"/>
            <a:ext cx="6725401" cy="4678573"/>
            <a:chOff x="248279" y="1011745"/>
            <a:chExt cx="6725401" cy="4678573"/>
          </a:xfrm>
        </p:grpSpPr>
        <p:sp>
          <p:nvSpPr>
            <p:cNvPr id="24" name="Rectangle 23"/>
            <p:cNvSpPr/>
            <p:nvPr/>
          </p:nvSpPr>
          <p:spPr>
            <a:xfrm>
              <a:off x="1760659" y="4458606"/>
              <a:ext cx="65369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ller" panose="020B0503030302020204" pitchFamily="34" charset="0"/>
                </a:rPr>
                <a:t>BTF1</a:t>
              </a:r>
              <a:endParaRPr lang="it-IT" sz="1600" dirty="0">
                <a:latin typeface="Aller" panose="020B05030303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372003" y="2319091"/>
              <a:ext cx="1316061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>
                  <a:latin typeface="Aller" panose="020B0503030302020204" pitchFamily="34" charset="0"/>
                </a:rPr>
                <a:t>Dumping Rings</a:t>
              </a:r>
              <a:endParaRPr lang="it-IT" dirty="0">
                <a:latin typeface="Aller" panose="020B0503030302020204" pitchFamily="34" charset="0"/>
              </a:endParaRPr>
            </a:p>
          </p:txBody>
        </p:sp>
        <p:pic>
          <p:nvPicPr>
            <p:cNvPr id="26" name="Screen Shot 2021-07-28 at 12.18.12.png" descr="Screen Shot 2021-07-28 at 12.18.12.png">
              <a:extLst>
                <a:ext uri="{FF2B5EF4-FFF2-40B4-BE49-F238E27FC236}">
                  <a16:creationId xmlns:a16="http://schemas.microsoft.com/office/drawing/2014/main" id="{C66255A9-B480-420B-87DC-EC4D309392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799" t="11665" r="51717"/>
            <a:stretch/>
          </p:blipFill>
          <p:spPr>
            <a:xfrm>
              <a:off x="248280" y="1377348"/>
              <a:ext cx="3439783" cy="329730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7" name="Screen Shot 2021-07-28 at 12.18.12.png" descr="Screen Shot 2021-07-28 at 12.18.12.png">
              <a:extLst>
                <a:ext uri="{FF2B5EF4-FFF2-40B4-BE49-F238E27FC236}">
                  <a16:creationId xmlns:a16="http://schemas.microsoft.com/office/drawing/2014/main" id="{5315D68A-6DBF-4141-8E50-E4124ED398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52815" t="11404" r="4467" b="2697"/>
            <a:stretch/>
          </p:blipFill>
          <p:spPr>
            <a:xfrm>
              <a:off x="3661436" y="1377348"/>
              <a:ext cx="3312244" cy="329730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3F53342-61DF-4463-A8A3-2C8A0853E099}"/>
                </a:ext>
              </a:extLst>
            </p:cNvPr>
            <p:cNvSpPr txBox="1"/>
            <p:nvPr/>
          </p:nvSpPr>
          <p:spPr>
            <a:xfrm>
              <a:off x="3748434" y="1011745"/>
              <a:ext cx="322524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baseline="30000">
                  <a:solidFill>
                    <a:srgbClr val="C00000"/>
                  </a:solidFill>
                  <a:latin typeface="Aller" panose="020B0503030302020204" pitchFamily="34" charset="0"/>
                  <a:cs typeface="Brush Script MT Italic"/>
                </a:rPr>
                <a:t>4</a:t>
              </a:r>
              <a:r>
                <a:rPr lang="en-US" sz="1800">
                  <a:solidFill>
                    <a:srgbClr val="C00000"/>
                  </a:solidFill>
                  <a:latin typeface="Aller" panose="020B0503030302020204" pitchFamily="34" charset="0"/>
                  <a:cs typeface="Brush Script MT Italic"/>
                </a:rPr>
                <a:t>He </a:t>
              </a:r>
              <a:r>
                <a:rPr lang="en-US">
                  <a:solidFill>
                    <a:srgbClr val="C00000"/>
                  </a:solidFill>
                  <a:latin typeface="Aller" panose="020B0503030302020204" pitchFamily="34" charset="0"/>
                  <a:cs typeface="Brush Script MT Italic"/>
                </a:rPr>
                <a:t>anomaly (21 MeV to GS)</a:t>
              </a:r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AD2075D-221F-41A3-ADFB-48C3BF189116}"/>
                </a:ext>
              </a:extLst>
            </p:cNvPr>
            <p:cNvSpPr txBox="1"/>
            <p:nvPr/>
          </p:nvSpPr>
          <p:spPr>
            <a:xfrm>
              <a:off x="248279" y="1018501"/>
              <a:ext cx="35001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US" sz="1800" baseline="30000">
                  <a:solidFill>
                    <a:srgbClr val="C00000"/>
                  </a:solidFill>
                  <a:latin typeface="Aller" panose="020B0503030302020204" pitchFamily="34" charset="0"/>
                  <a:cs typeface="Brush Script MT Italic"/>
                </a:rPr>
                <a:t>8</a:t>
              </a:r>
              <a:r>
                <a:rPr lang="en-US" sz="1800">
                  <a:solidFill>
                    <a:srgbClr val="C00000"/>
                  </a:solidFill>
                  <a:latin typeface="Aller" panose="020B0503030302020204" pitchFamily="34" charset="0"/>
                  <a:cs typeface="Brush Script MT Italic"/>
                </a:rPr>
                <a:t>Be </a:t>
              </a:r>
              <a:r>
                <a:rPr lang="en-US">
                  <a:solidFill>
                    <a:srgbClr val="C00000"/>
                  </a:solidFill>
                  <a:latin typeface="Aller" panose="020B0503030302020204" pitchFamily="34" charset="0"/>
                  <a:cs typeface="Brush Script MT Italic"/>
                </a:rPr>
                <a:t>anomaly (18 MeV to GS)</a:t>
              </a:r>
              <a:endParaRPr lang="it-IT">
                <a:solidFill>
                  <a:srgbClr val="C00000"/>
                </a:solidFill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DC3E433-56D2-4DD5-A6A5-C6FA04B2AA59}"/>
                </a:ext>
              </a:extLst>
            </p:cNvPr>
            <p:cNvSpPr txBox="1"/>
            <p:nvPr/>
          </p:nvSpPr>
          <p:spPr>
            <a:xfrm>
              <a:off x="248904" y="4674655"/>
              <a:ext cx="6724776" cy="10156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it-IT" sz="2000">
                  <a:solidFill>
                    <a:srgbClr val="C00000"/>
                  </a:solidFill>
                  <a:latin typeface="Aller" panose="020B0503030302020204" pitchFamily="34" charset="0"/>
                </a:rPr>
                <a:t>m</a:t>
              </a:r>
              <a:r>
                <a:rPr lang="it-IT" sz="2000" baseline="-25000">
                  <a:solidFill>
                    <a:srgbClr val="C00000"/>
                  </a:solidFill>
                  <a:latin typeface="Aller" panose="020B0503030302020204" pitchFamily="34" charset="0"/>
                </a:rPr>
                <a:t>X</a:t>
              </a:r>
              <a:r>
                <a:rPr lang="it-IT" sz="2000">
                  <a:solidFill>
                    <a:srgbClr val="C00000"/>
                  </a:solidFill>
                  <a:latin typeface="Aller" panose="020B0503030302020204" pitchFamily="34" charset="0"/>
                </a:rPr>
                <a:t>=16.84 ± 0.16(stat) ± 0.20(syst) MeV</a:t>
              </a:r>
            </a:p>
            <a:p>
              <a:pPr algn="ctr"/>
              <a:r>
                <a:rPr lang="el-GR" sz="2000">
                  <a:solidFill>
                    <a:srgbClr val="C00000"/>
                  </a:solidFill>
                  <a:latin typeface="Aller" panose="020B0503030302020204" pitchFamily="34" charset="0"/>
                </a:rPr>
                <a:t>Γ</a:t>
              </a:r>
              <a:r>
                <a:rPr lang="it-IT" sz="2000" baseline="-25000">
                  <a:solidFill>
                    <a:srgbClr val="C00000"/>
                  </a:solidFill>
                  <a:latin typeface="Aller" panose="020B0503030302020204" pitchFamily="34" charset="0"/>
                </a:rPr>
                <a:t>X</a:t>
              </a:r>
              <a:r>
                <a:rPr lang="it-IT" sz="2000">
                  <a:solidFill>
                    <a:srgbClr val="C00000"/>
                  </a:solidFill>
                  <a:latin typeface="Aller" panose="020B0503030302020204" pitchFamily="34" charset="0"/>
                </a:rPr>
                <a:t>= 3.9 × 10</a:t>
              </a:r>
              <a:r>
                <a:rPr lang="it-IT" sz="2000" baseline="30000">
                  <a:solidFill>
                    <a:srgbClr val="C00000"/>
                  </a:solidFill>
                  <a:latin typeface="Aller" panose="020B0503030302020204" pitchFamily="34" charset="0"/>
                </a:rPr>
                <a:t>−5 </a:t>
              </a:r>
              <a:r>
                <a:rPr lang="it-IT" sz="2000">
                  <a:solidFill>
                    <a:srgbClr val="C00000"/>
                  </a:solidFill>
                  <a:latin typeface="Aller" panose="020B0503030302020204" pitchFamily="34" charset="0"/>
                </a:rPr>
                <a:t>eV</a:t>
              </a:r>
            </a:p>
            <a:p>
              <a:pPr algn="ctr"/>
              <a:r>
                <a:rPr lang="it-IT" sz="2000" i="1">
                  <a:solidFill>
                    <a:srgbClr val="C00000"/>
                  </a:solidFill>
                  <a:latin typeface="Aller" panose="020B0503030302020204" pitchFamily="34" charset="0"/>
                </a:rPr>
                <a:t>PRL 116, 052501 (2016)  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81F5550D-F790-4802-B178-A4623E357352}"/>
              </a:ext>
            </a:extLst>
          </p:cNvPr>
          <p:cNvSpPr txBox="1"/>
          <p:nvPr/>
        </p:nvSpPr>
        <p:spPr>
          <a:xfrm>
            <a:off x="7563481" y="4797160"/>
            <a:ext cx="4025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>
                <a:solidFill>
                  <a:schemeClr val="accent6"/>
                </a:solidFill>
              </a:rPr>
              <a:t>Phys. Rev. D97 (2018) 095004</a:t>
            </a:r>
          </a:p>
        </p:txBody>
      </p:sp>
    </p:spTree>
    <p:extLst>
      <p:ext uri="{BB962C8B-B14F-4D97-AF65-F5344CB8AC3E}">
        <p14:creationId xmlns:p14="http://schemas.microsoft.com/office/powerpoint/2010/main" val="5107793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Conclusions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sp>
        <p:nvSpPr>
          <p:cNvPr id="24" name="Rectangle 23"/>
          <p:cNvSpPr/>
          <p:nvPr/>
        </p:nvSpPr>
        <p:spPr>
          <a:xfrm>
            <a:off x="1760659" y="4458606"/>
            <a:ext cx="6536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ller" panose="020B0503030302020204" pitchFamily="34" charset="0"/>
              </a:rPr>
              <a:t>BTF1</a:t>
            </a:r>
            <a:endParaRPr lang="it-IT" sz="1600" dirty="0">
              <a:latin typeface="Aller" panose="020B05030303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76027" y="5281538"/>
            <a:ext cx="6536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ller" panose="020B0503030302020204" pitchFamily="34" charset="0"/>
              </a:rPr>
              <a:t>BTF2</a:t>
            </a:r>
            <a:endParaRPr lang="it-IT" sz="1600" dirty="0">
              <a:latin typeface="Aller" panose="020B05030303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372003" y="2319091"/>
            <a:ext cx="1316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ller" panose="020B0503030302020204" pitchFamily="34" charset="0"/>
              </a:rPr>
              <a:t>Dumping Rings</a:t>
            </a:r>
            <a:endParaRPr lang="it-IT" dirty="0">
              <a:latin typeface="Aller" panose="020B05030303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84291" y="1747122"/>
            <a:ext cx="92021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>
                <a:solidFill>
                  <a:schemeClr val="accent4"/>
                </a:solidFill>
                <a:latin typeface="STARWARS" panose="020B0A04020102020204" pitchFamily="34" charset="0"/>
              </a:rPr>
              <a:t>PADME has started to explore the Dark Sector</a:t>
            </a:r>
          </a:p>
          <a:p>
            <a:pPr algn="ctr"/>
            <a:endParaRPr lang="it-IT" sz="2400">
              <a:solidFill>
                <a:schemeClr val="accent4"/>
              </a:solidFill>
              <a:latin typeface="STARWARS" panose="020B0A04020102020204" pitchFamily="34" charset="0"/>
            </a:endParaRPr>
          </a:p>
          <a:p>
            <a:pPr algn="ctr"/>
            <a:r>
              <a:rPr lang="it-IT" sz="2400">
                <a:solidFill>
                  <a:schemeClr val="accent4"/>
                </a:solidFill>
                <a:latin typeface="STARWARS" panose="020B0A04020102020204" pitchFamily="34" charset="0"/>
              </a:rPr>
              <a:t>Run1 (2019) has been very fruitful to understand</a:t>
            </a:r>
          </a:p>
          <a:p>
            <a:pPr algn="ctr"/>
            <a:r>
              <a:rPr lang="it-IT" sz="2400">
                <a:solidFill>
                  <a:schemeClr val="accent4"/>
                </a:solidFill>
                <a:latin typeface="STARWARS" panose="020B0A04020102020204" pitchFamily="34" charset="0"/>
              </a:rPr>
              <a:t>and optimize the positron beam</a:t>
            </a:r>
          </a:p>
          <a:p>
            <a:pPr algn="ctr"/>
            <a:endParaRPr lang="it-IT" sz="2400">
              <a:solidFill>
                <a:schemeClr val="accent4"/>
              </a:solidFill>
              <a:latin typeface="STARWARS" panose="020B0A04020102020204" pitchFamily="34" charset="0"/>
            </a:endParaRPr>
          </a:p>
          <a:p>
            <a:pPr algn="ctr"/>
            <a:r>
              <a:rPr lang="it-IT" sz="2400">
                <a:solidFill>
                  <a:schemeClr val="accent4"/>
                </a:solidFill>
                <a:latin typeface="STARWARS" panose="020B0A04020102020204" pitchFamily="34" charset="0"/>
              </a:rPr>
              <a:t>Run2 (2020) clean data sample is under analysis to give first physics results</a:t>
            </a:r>
          </a:p>
          <a:p>
            <a:pPr algn="ctr"/>
            <a:endParaRPr lang="it-IT" sz="2400">
              <a:solidFill>
                <a:schemeClr val="accent4"/>
              </a:solidFill>
              <a:latin typeface="STARWARS" panose="020B0A04020102020204" pitchFamily="34" charset="0"/>
            </a:endParaRPr>
          </a:p>
          <a:p>
            <a:pPr algn="ctr"/>
            <a:r>
              <a:rPr lang="it-IT" sz="2400">
                <a:solidFill>
                  <a:schemeClr val="accent4"/>
                </a:solidFill>
                <a:latin typeface="STARWARS" panose="020B0A04020102020204" pitchFamily="34" charset="0"/>
              </a:rPr>
              <a:t>Run3 (2022) will be devoted to the hunt of the hypothetical X17 boson from Be anomaly</a:t>
            </a:r>
          </a:p>
        </p:txBody>
      </p:sp>
      <p:pic>
        <p:nvPicPr>
          <p:cNvPr id="1028" name="Picture 4" descr="Risultato immagini per padme amidala le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6625" l="0" r="100000">
                        <a14:foregroundMark x1="45167" y1="25125" x2="42333" y2="30625"/>
                        <a14:backgroundMark x1="66667" y1="57750" x2="66667" y2="57750"/>
                        <a14:backgroundMark x1="66667" y1="58250" x2="66667" y2="58250"/>
                        <a14:backgroundMark x1="66667" y1="57750" x2="66667" y2="57750"/>
                        <a14:backgroundMark x1="66500" y1="57125" x2="66500" y2="57125"/>
                        <a14:backgroundMark x1="65333" y1="60000" x2="65333" y2="60000"/>
                        <a14:backgroundMark x1="32000" y1="57750" x2="32000" y2="57750"/>
                        <a14:backgroundMark x1="33500" y1="59750" x2="33500" y2="597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3217" y="3231403"/>
            <a:ext cx="2441686" cy="325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2132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Production mechanisms 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98992" y="4391780"/>
            <a:ext cx="3181896" cy="1932056"/>
            <a:chOff x="274320" y="1712748"/>
            <a:chExt cx="4003788" cy="243111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320" y="2004716"/>
              <a:ext cx="3890069" cy="160586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Rectangle 7"/>
                <p:cNvSpPr/>
                <p:nvPr/>
              </p:nvSpPr>
              <p:spPr>
                <a:xfrm>
                  <a:off x="323427" y="1848565"/>
                  <a:ext cx="565143" cy="50346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it-IT" sz="1600"/>
                </a:p>
              </p:txBody>
            </p:sp>
          </mc:Choice>
          <mc:Fallback xmlns="">
            <p:sp>
              <p:nvSpPr>
                <p:cNvPr id="8" name="Rectangle 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3427" y="1848565"/>
                  <a:ext cx="565143" cy="50346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312296" y="3640400"/>
                  <a:ext cx="666518" cy="5034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it-IT" sz="160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296" y="3640400"/>
                  <a:ext cx="666518" cy="503460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3674441" y="3611068"/>
                  <a:ext cx="603667" cy="5034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′</m:t>
                            </m:r>
                          </m:sup>
                        </m:sSup>
                      </m:oMath>
                    </m:oMathPara>
                  </a14:m>
                  <a:endParaRPr lang="it-IT" sz="160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74441" y="3611068"/>
                  <a:ext cx="603667" cy="503460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3748308" y="1712748"/>
                  <a:ext cx="483047" cy="5034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oMath>
                    </m:oMathPara>
                  </a14:m>
                  <a:endParaRPr lang="en-US" sz="2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48308" y="1712748"/>
                  <a:ext cx="483047" cy="503460"/>
                </a:xfrm>
                <a:prstGeom prst="rect">
                  <a:avLst/>
                </a:prstGeom>
                <a:blipFill>
                  <a:blip r:embed="rId8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3" name="Group 22"/>
          <p:cNvGrpSpPr/>
          <p:nvPr/>
        </p:nvGrpSpPr>
        <p:grpSpPr>
          <a:xfrm>
            <a:off x="379155" y="1446376"/>
            <a:ext cx="3258884" cy="2243252"/>
            <a:chOff x="5563248" y="2180878"/>
            <a:chExt cx="2762217" cy="1994221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12354" y="2438488"/>
              <a:ext cx="2418119" cy="165605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5563248" y="2244240"/>
                  <a:ext cx="614035" cy="4864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it-IT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63248" y="2244240"/>
                  <a:ext cx="614035" cy="486465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Rectangle 48"/>
                <p:cNvSpPr/>
                <p:nvPr/>
              </p:nvSpPr>
              <p:spPr>
                <a:xfrm>
                  <a:off x="7713966" y="2180878"/>
                  <a:ext cx="376433" cy="3292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′</m:t>
                            </m:r>
                          </m:sup>
                        </m:sSup>
                      </m:oMath>
                    </m:oMathPara>
                  </a14:m>
                  <a:endParaRPr lang="en-US" sz="2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49" name="Rectangle 4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3966" y="2180878"/>
                  <a:ext cx="376433" cy="329277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>
                  <a:off x="7711430" y="3641346"/>
                  <a:ext cx="614035" cy="4864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it-IT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11430" y="3641346"/>
                  <a:ext cx="614035" cy="486465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Oval 20"/>
            <p:cNvSpPr/>
            <p:nvPr/>
          </p:nvSpPr>
          <p:spPr>
            <a:xfrm>
              <a:off x="6963262" y="4013985"/>
              <a:ext cx="161114" cy="161114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ADF04AE-64DD-4291-9D16-93A985945C75}"/>
              </a:ext>
            </a:extLst>
          </p:cNvPr>
          <p:cNvGrpSpPr/>
          <p:nvPr/>
        </p:nvGrpSpPr>
        <p:grpSpPr>
          <a:xfrm>
            <a:off x="4229791" y="1736155"/>
            <a:ext cx="3837904" cy="1799270"/>
            <a:chOff x="5163237" y="4923666"/>
            <a:chExt cx="3321508" cy="1557175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0E6F79B-529B-4665-9B5C-A7B4A5249B00}"/>
                </a:ext>
              </a:extLst>
            </p:cNvPr>
            <p:cNvGrpSpPr/>
            <p:nvPr/>
          </p:nvGrpSpPr>
          <p:grpSpPr>
            <a:xfrm>
              <a:off x="5483025" y="5229551"/>
              <a:ext cx="2557859" cy="741918"/>
              <a:chOff x="3872466" y="4627309"/>
              <a:chExt cx="4033848" cy="1170034"/>
            </a:xfrm>
          </p:grpSpPr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F16D23E9-3E48-4B01-B938-509FC297D68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790" b="61756"/>
              <a:stretch/>
            </p:blipFill>
            <p:spPr>
              <a:xfrm>
                <a:off x="5891591" y="4905729"/>
                <a:ext cx="2014723" cy="673744"/>
              </a:xfrm>
              <a:prstGeom prst="rect">
                <a:avLst/>
              </a:prstGeom>
            </p:spPr>
          </p:pic>
          <p:pic>
            <p:nvPicPr>
              <p:cNvPr id="63" name="Picture 62">
                <a:extLst>
                  <a:ext uri="{FF2B5EF4-FFF2-40B4-BE49-F238E27FC236}">
                    <a16:creationId xmlns:a16="http://schemas.microsoft.com/office/drawing/2014/main" id="{D37AABDB-A32A-4E39-90F2-D7E1DD6308A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326" r="50107" b="70179"/>
              <a:stretch/>
            </p:blipFill>
            <p:spPr>
              <a:xfrm rot="1357487">
                <a:off x="3872466" y="4627309"/>
                <a:ext cx="2129216" cy="378668"/>
              </a:xfrm>
              <a:prstGeom prst="rect">
                <a:avLst/>
              </a:prstGeom>
            </p:spPr>
          </p:pic>
          <p:pic>
            <p:nvPicPr>
              <p:cNvPr id="65" name="Picture 64">
                <a:extLst>
                  <a:ext uri="{FF2B5EF4-FFF2-40B4-BE49-F238E27FC236}">
                    <a16:creationId xmlns:a16="http://schemas.microsoft.com/office/drawing/2014/main" id="{478ACF20-2F36-42F4-A453-1768B4DEBEF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326" r="50107" b="70179"/>
              <a:stretch/>
            </p:blipFill>
            <p:spPr>
              <a:xfrm rot="20242513" flipH="1">
                <a:off x="3930701" y="5418675"/>
                <a:ext cx="2129216" cy="378668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1267BBAD-BE1A-4BED-BB14-975740FEC244}"/>
                    </a:ext>
                  </a:extLst>
                </p:cNvPr>
                <p:cNvSpPr/>
                <p:nvPr/>
              </p:nvSpPr>
              <p:spPr>
                <a:xfrm>
                  <a:off x="5170425" y="4923666"/>
                  <a:ext cx="364937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it-IT" sz="1600"/>
                </a:p>
              </p:txBody>
            </p:sp>
          </mc:Choice>
          <mc:Fallback xmlns=""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1267BBAD-BE1A-4BED-BB14-975740FEC24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0425" y="4923666"/>
                  <a:ext cx="364937" cy="400110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326FCEBB-18E8-42BD-9430-57222216CC34}"/>
                    </a:ext>
                  </a:extLst>
                </p:cNvPr>
                <p:cNvSpPr/>
                <p:nvPr/>
              </p:nvSpPr>
              <p:spPr>
                <a:xfrm>
                  <a:off x="5163237" y="6080731"/>
                  <a:ext cx="52969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it-IT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oMath>
                    </m:oMathPara>
                  </a14:m>
                  <a:endParaRPr lang="it-IT" sz="1600"/>
                </a:p>
              </p:txBody>
            </p:sp>
          </mc:Choice>
          <mc:Fallback xmlns=""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326FCEBB-18E8-42BD-9430-57222216CC34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63237" y="6080731"/>
                  <a:ext cx="529696" cy="400110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C3EBE1BA-2505-4D19-94F6-2DC98C51D1E2}"/>
                    </a:ext>
                  </a:extLst>
                </p:cNvPr>
                <p:cNvSpPr/>
                <p:nvPr/>
              </p:nvSpPr>
              <p:spPr>
                <a:xfrm>
                  <a:off x="8069549" y="5406097"/>
                  <a:ext cx="415196" cy="34627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′</m:t>
                            </m:r>
                          </m:sup>
                        </m:sSup>
                      </m:oMath>
                    </m:oMathPara>
                  </a14:m>
                  <a:endParaRPr lang="en-US" sz="16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8" name="Rectangle 67">
                  <a:extLst>
                    <a:ext uri="{FF2B5EF4-FFF2-40B4-BE49-F238E27FC236}">
                      <a16:creationId xmlns:a16="http://schemas.microsoft.com/office/drawing/2014/main" id="{C3EBE1BA-2505-4D19-94F6-2DC98C51D1E2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69549" y="5406097"/>
                  <a:ext cx="415196" cy="34627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521DEE49-3795-4731-B1C3-B3CAA8E482AC}"/>
              </a:ext>
            </a:extLst>
          </p:cNvPr>
          <p:cNvSpPr txBox="1"/>
          <p:nvPr/>
        </p:nvSpPr>
        <p:spPr>
          <a:xfrm>
            <a:off x="4158749" y="3859795"/>
            <a:ext cx="413958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accent4"/>
                </a:solidFill>
                <a:latin typeface="Aller" panose="020B0503030302020204" pitchFamily="34" charset="0"/>
              </a:rPr>
              <a:t>annihilation with SM photon </a:t>
            </a:r>
            <a:endParaRPr lang="it-IT" sz="2400">
              <a:solidFill>
                <a:schemeClr val="accent4"/>
              </a:solidFill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344BDC5-B56D-4FF8-AED8-D709ECAF4C38}"/>
              </a:ext>
            </a:extLst>
          </p:cNvPr>
          <p:cNvSpPr txBox="1"/>
          <p:nvPr/>
        </p:nvSpPr>
        <p:spPr>
          <a:xfrm>
            <a:off x="4448934" y="1047358"/>
            <a:ext cx="35125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accent4"/>
                </a:solidFill>
                <a:latin typeface="Aller" panose="020B0503030302020204" pitchFamily="34" charset="0"/>
              </a:rPr>
              <a:t>resonant annihilation</a:t>
            </a:r>
            <a:endParaRPr lang="it-IT" sz="2400">
              <a:solidFill>
                <a:schemeClr val="accent4"/>
              </a:solidFill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70F419D-D7B9-4865-9C10-B83EA15D4CC1}"/>
              </a:ext>
            </a:extLst>
          </p:cNvPr>
          <p:cNvSpPr txBox="1"/>
          <p:nvPr/>
        </p:nvSpPr>
        <p:spPr>
          <a:xfrm>
            <a:off x="549881" y="1027220"/>
            <a:ext cx="27184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accent4"/>
                </a:solidFill>
                <a:latin typeface="Aller" panose="020B0503030302020204" pitchFamily="34" charset="0"/>
              </a:rPr>
              <a:t>A’-strahlung</a:t>
            </a:r>
            <a:endParaRPr lang="it-IT" sz="2400">
              <a:solidFill>
                <a:schemeClr val="accent4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79681B6C-75A9-4AD2-ACCC-E9B8BCC2F672}"/>
                  </a:ext>
                </a:extLst>
              </p:cNvPr>
              <p:cNvSpPr txBox="1"/>
              <p:nvPr/>
            </p:nvSpPr>
            <p:spPr>
              <a:xfrm>
                <a:off x="8695155" y="4899827"/>
                <a:ext cx="2875780" cy="9273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it-IT" sz="2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it-IT" sz="2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it-IT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it-IT" sz="2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it-IT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it-IT" sz="2800" b="0" i="1" smtClean="0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it-IT" sz="2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sz="2800" b="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it-IT" sz="28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  <m:r>
                            <a:rPr lang="it-IT" sz="28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p>
                            <m:sSupPr>
                              <m:ctrlPr>
                                <a:rPr lang="it-IT" sz="28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8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8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it-IT" sz="28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8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800" i="1">
                                  <a:solidFill>
                                    <a:schemeClr val="accent4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it-IT" sz="28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r>
                            <a:rPr lang="it-IT" sz="2800" i="1" smtClean="0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sz="28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it-IT" sz="2800" i="1">
                              <a:solidFill>
                                <a:schemeClr val="accent4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it-IT" sz="2800" i="1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it-IT" sz="28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80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p>
                          <m:r>
                            <a:rPr lang="it-IT" sz="2800" b="0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it-IT" sz="2800">
                  <a:solidFill>
                    <a:schemeClr val="accent4"/>
                  </a:solidFill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79681B6C-75A9-4AD2-ACCC-E9B8BCC2F6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5155" y="4899827"/>
                <a:ext cx="2875780" cy="927305"/>
              </a:xfrm>
              <a:prstGeom prst="rect">
                <a:avLst/>
              </a:prstGeom>
              <a:blipFill>
                <a:blip r:embed="rId16"/>
                <a:stretch>
                  <a:fillRect r="-254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TextBox 72">
            <a:extLst>
              <a:ext uri="{FF2B5EF4-FFF2-40B4-BE49-F238E27FC236}">
                <a16:creationId xmlns:a16="http://schemas.microsoft.com/office/drawing/2014/main" id="{8B3D44C8-8B6D-4437-9929-2C92F7FB6F7E}"/>
              </a:ext>
            </a:extLst>
          </p:cNvPr>
          <p:cNvSpPr txBox="1"/>
          <p:nvPr/>
        </p:nvSpPr>
        <p:spPr>
          <a:xfrm>
            <a:off x="8544310" y="2034332"/>
            <a:ext cx="30641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cross-section enhanced if mass is known</a:t>
            </a:r>
            <a:endParaRPr lang="it-IT" sz="2000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00D25A5-70C5-49BE-BF91-B61F490DCC19}"/>
              </a:ext>
            </a:extLst>
          </p:cNvPr>
          <p:cNvSpPr txBox="1"/>
          <p:nvPr/>
        </p:nvSpPr>
        <p:spPr>
          <a:xfrm>
            <a:off x="8685197" y="3859795"/>
            <a:ext cx="266246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coupling constant can be extracted</a:t>
            </a:r>
            <a:endParaRPr lang="it-IT" sz="2000">
              <a:solidFill>
                <a:schemeClr val="bg1"/>
              </a:solidFill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38CFA0F-E532-433D-A9C4-1A16EC0C3F6E}"/>
              </a:ext>
            </a:extLst>
          </p:cNvPr>
          <p:cNvGrpSpPr/>
          <p:nvPr/>
        </p:nvGrpSpPr>
        <p:grpSpPr>
          <a:xfrm>
            <a:off x="245640" y="4565810"/>
            <a:ext cx="3683755" cy="1569746"/>
            <a:chOff x="429605" y="4478862"/>
            <a:chExt cx="3683755" cy="1569746"/>
          </a:xfrm>
        </p:grpSpPr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74D924DE-D975-4393-BF70-A80AB0BD69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326" r="50107" b="70179"/>
            <a:stretch/>
          </p:blipFill>
          <p:spPr>
            <a:xfrm>
              <a:off x="429605" y="5115598"/>
              <a:ext cx="1560039" cy="277444"/>
            </a:xfrm>
            <a:prstGeom prst="rect">
              <a:avLst/>
            </a:prstGeom>
          </p:spPr>
        </p:pic>
        <p:pic>
          <p:nvPicPr>
            <p:cNvPr id="83" name="Picture 82">
              <a:extLst>
                <a:ext uri="{FF2B5EF4-FFF2-40B4-BE49-F238E27FC236}">
                  <a16:creationId xmlns:a16="http://schemas.microsoft.com/office/drawing/2014/main" id="{49EBD294-7603-4918-8E98-BFA610B70E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63" t="16073" r="66070" b="68343"/>
            <a:stretch/>
          </p:blipFill>
          <p:spPr>
            <a:xfrm rot="19740000">
              <a:off x="1971114" y="5058825"/>
              <a:ext cx="605564" cy="201155"/>
            </a:xfrm>
            <a:prstGeom prst="rect">
              <a:avLst/>
            </a:prstGeom>
          </p:spPr>
        </p:pic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94A00851-B51E-4312-B8BC-44A74DD1B2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63" t="16073" r="66070" b="68343"/>
            <a:stretch/>
          </p:blipFill>
          <p:spPr>
            <a:xfrm rot="5400000">
              <a:off x="2171288" y="5171911"/>
              <a:ext cx="605564" cy="201155"/>
            </a:xfrm>
            <a:prstGeom prst="rect">
              <a:avLst/>
            </a:prstGeom>
          </p:spPr>
        </p:pic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4C5E58A7-0303-4C76-B5F7-D7DFEA5F92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563" t="16073" r="66070" b="68343"/>
            <a:stretch/>
          </p:blipFill>
          <p:spPr>
            <a:xfrm rot="1860000" flipH="1">
              <a:off x="1935786" y="5374724"/>
              <a:ext cx="605564" cy="201155"/>
            </a:xfrm>
            <a:prstGeom prst="rect">
              <a:avLst/>
            </a:prstGeom>
          </p:spPr>
        </p:pic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03B2441A-073C-4CB2-9D63-DFC6E77D3DE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90" b="61756"/>
            <a:stretch/>
          </p:blipFill>
          <p:spPr>
            <a:xfrm>
              <a:off x="2505350" y="4714142"/>
              <a:ext cx="1476152" cy="493641"/>
            </a:xfrm>
            <a:prstGeom prst="rect">
              <a:avLst/>
            </a:prstGeom>
          </p:spPr>
        </p:pic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EACFE6CC-A9D1-449E-AD5E-37EB07FCE5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90" b="61756"/>
            <a:stretch/>
          </p:blipFill>
          <p:spPr>
            <a:xfrm>
              <a:off x="2505350" y="5303670"/>
              <a:ext cx="1476152" cy="493641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DF6312E4-FBE5-4E54-B3B5-B8EAAF82F30F}"/>
                    </a:ext>
                  </a:extLst>
                </p:cNvPr>
                <p:cNvSpPr/>
                <p:nvPr/>
              </p:nvSpPr>
              <p:spPr>
                <a:xfrm>
                  <a:off x="492489" y="4797136"/>
                  <a:ext cx="528606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it-IT" sz="2000" b="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</m:oMath>
                    </m:oMathPara>
                  </a14:m>
                  <a:endParaRPr lang="it-IT"/>
                </a:p>
              </p:txBody>
            </p:sp>
          </mc:Choice>
          <mc:Fallback xmlns="">
            <p:sp>
              <p:nvSpPr>
                <p:cNvPr id="89" name="Rectangle 88">
                  <a:extLst>
                    <a:ext uri="{FF2B5EF4-FFF2-40B4-BE49-F238E27FC236}">
                      <a16:creationId xmlns:a16="http://schemas.microsoft.com/office/drawing/2014/main" id="{DF6312E4-FBE5-4E54-B3B5-B8EAAF82F30F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2489" y="4797136"/>
                  <a:ext cx="528606" cy="400110"/>
                </a:xfrm>
                <a:prstGeom prst="rect">
                  <a:avLst/>
                </a:prstGeom>
                <a:blipFill>
                  <a:blip r:embed="rId1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EAC71571-866A-4B14-B8DA-86BCA0466329}"/>
                    </a:ext>
                  </a:extLst>
                </p:cNvPr>
                <p:cNvSpPr/>
                <p:nvPr/>
              </p:nvSpPr>
              <p:spPr>
                <a:xfrm>
                  <a:off x="3633613" y="5648498"/>
                  <a:ext cx="479747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′</m:t>
                            </m:r>
                          </m:sup>
                        </m:sSup>
                      </m:oMath>
                    </m:oMathPara>
                  </a14:m>
                  <a:endParaRPr lang="it-IT" sz="1600"/>
                </a:p>
              </p:txBody>
            </p:sp>
          </mc:Choice>
          <mc:Fallback xmlns="">
            <p:sp>
              <p:nvSpPr>
                <p:cNvPr id="90" name="Rectangle 89">
                  <a:extLst>
                    <a:ext uri="{FF2B5EF4-FFF2-40B4-BE49-F238E27FC236}">
                      <a16:creationId xmlns:a16="http://schemas.microsoft.com/office/drawing/2014/main" id="{EAC71571-866A-4B14-B8DA-86BCA046632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33613" y="5648498"/>
                  <a:ext cx="479747" cy="400110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3839ADBF-FEDE-4382-8725-88AAF94870D1}"/>
                    </a:ext>
                  </a:extLst>
                </p:cNvPr>
                <p:cNvSpPr/>
                <p:nvPr/>
              </p:nvSpPr>
              <p:spPr>
                <a:xfrm>
                  <a:off x="3707535" y="4478862"/>
                  <a:ext cx="383888" cy="40011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oMath>
                    </m:oMathPara>
                  </a14:m>
                  <a:endParaRPr lang="en-US" sz="2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91" name="Rectangle 90">
                  <a:extLst>
                    <a:ext uri="{FF2B5EF4-FFF2-40B4-BE49-F238E27FC236}">
                      <a16:creationId xmlns:a16="http://schemas.microsoft.com/office/drawing/2014/main" id="{3839ADBF-FEDE-4382-8725-88AAF94870D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07535" y="4478862"/>
                  <a:ext cx="383888" cy="400110"/>
                </a:xfrm>
                <a:prstGeom prst="rect">
                  <a:avLst/>
                </a:prstGeom>
                <a:blipFill>
                  <a:blip r:embed="rId19"/>
                  <a:stretch>
                    <a:fillRect b="-454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92" name="TextBox 91">
            <a:extLst>
              <a:ext uri="{FF2B5EF4-FFF2-40B4-BE49-F238E27FC236}">
                <a16:creationId xmlns:a16="http://schemas.microsoft.com/office/drawing/2014/main" id="{2F22064E-453A-4EE4-80E0-90F3A2EF0FF0}"/>
              </a:ext>
            </a:extLst>
          </p:cNvPr>
          <p:cNvSpPr txBox="1"/>
          <p:nvPr/>
        </p:nvSpPr>
        <p:spPr>
          <a:xfrm>
            <a:off x="446732" y="4129159"/>
            <a:ext cx="305732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>
                <a:solidFill>
                  <a:schemeClr val="accent4"/>
                </a:solidFill>
                <a:latin typeface="Aller" panose="020B0503030302020204" pitchFamily="34" charset="0"/>
              </a:rPr>
              <a:t>meson decay</a:t>
            </a:r>
            <a:endParaRPr lang="it-IT" sz="2400">
              <a:solidFill>
                <a:schemeClr val="accent4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AB4F59C3-A5F2-4C76-A27E-8BA6A1228F47}"/>
              </a:ext>
            </a:extLst>
          </p:cNvPr>
          <p:cNvSpPr/>
          <p:nvPr/>
        </p:nvSpPr>
        <p:spPr>
          <a:xfrm>
            <a:off x="3700939" y="534164"/>
            <a:ext cx="4984258" cy="6260252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6991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accent4"/>
                </a:solidFill>
                <a:latin typeface="STARWARS" panose="020B0A04020102020204" pitchFamily="34" charset="0"/>
              </a:rPr>
              <a:t>PADME Technique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9FCF613-3143-A340-BD01-220F1E3CCF9C}"/>
                  </a:ext>
                </a:extLst>
              </p:cNvPr>
              <p:cNvSpPr txBox="1"/>
              <p:nvPr/>
            </p:nvSpPr>
            <p:spPr>
              <a:xfrm>
                <a:off x="478076" y="2155946"/>
                <a:ext cx="5654886" cy="42080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>
                    <a:solidFill>
                      <a:schemeClr val="accent4"/>
                    </a:solidFill>
                    <a:latin typeface="Aller" panose="020B0503030302020204" pitchFamily="34" charset="0"/>
                  </a:rPr>
                  <a:t>PRODUCTION</a:t>
                </a:r>
              </a:p>
              <a:p>
                <a:pPr algn="ctr"/>
                <a:r>
                  <a:rPr lang="en-US" sz="2000" i="1">
                    <a:solidFill>
                      <a:schemeClr val="bg1"/>
                    </a:solidFill>
                    <a:latin typeface="Aller" panose="020B0503030302020204" pitchFamily="34" charset="0"/>
                  </a:rPr>
                  <a:t>A</a:t>
                </a:r>
                <a:r>
                  <a:rPr lang="en-US" sz="2000" i="1" dirty="0">
                    <a:solidFill>
                      <a:schemeClr val="bg1"/>
                    </a:solidFill>
                    <a:latin typeface="Aller" panose="020B0503030302020204" pitchFamily="34" charset="0"/>
                  </a:rPr>
                  <a:t>’</a:t>
                </a:r>
                <a:r>
                  <a:rPr lang="en-US" sz="2000" dirty="0">
                    <a:solidFill>
                      <a:schemeClr val="bg1"/>
                    </a:solidFill>
                    <a:latin typeface="Aller" panose="020B0503030302020204" pitchFamily="34" charset="0"/>
                  </a:rPr>
                  <a:t> </a:t>
                </a:r>
                <a:r>
                  <a:rPr lang="en-US" sz="2000">
                    <a:solidFill>
                      <a:schemeClr val="bg1"/>
                    </a:solidFill>
                    <a:latin typeface="Aller" panose="020B0503030302020204" pitchFamily="34" charset="0"/>
                  </a:rPr>
                  <a:t>produced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2000">
                    <a:solidFill>
                      <a:schemeClr val="bg1"/>
                    </a:solidFill>
                    <a:latin typeface="Aller" panose="020B0503030302020204" pitchFamily="34" charset="0"/>
                  </a:rPr>
                  <a:t>annihilation</a:t>
                </a:r>
                <a:endParaRPr lang="en-US" sz="2000" dirty="0">
                  <a:solidFill>
                    <a:schemeClr val="bg1"/>
                  </a:solidFill>
                  <a:latin typeface="Aller" panose="020B0503030302020204" pitchFamily="34" charset="0"/>
                </a:endParaRPr>
              </a:p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Aller" panose="020B0503030302020204" pitchFamily="34" charset="0"/>
                  </a:rPr>
                  <a:t> </a:t>
                </a:r>
                <a:r>
                  <a:rPr lang="en-US" sz="20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Aller" panose="020B0503030302020204" pitchFamily="34" charset="0"/>
                  </a:rPr>
                  <a:t>positron (beam) </a:t>
                </a:r>
                <a:r>
                  <a:rPr lang="en-US" sz="2000" dirty="0">
                    <a:solidFill>
                      <a:schemeClr val="bg1"/>
                    </a:solidFill>
                    <a:latin typeface="Aller" panose="020B0503030302020204" pitchFamily="34" charset="0"/>
                    <a:sym typeface="Symbol" panose="05050102010706020507" pitchFamily="18" charset="2"/>
                  </a:rPr>
                  <a:t></a:t>
                </a:r>
                <a:r>
                  <a:rPr lang="en-US" sz="2000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latin typeface="Aller" panose="020B0503030302020204" pitchFamily="34" charset="0"/>
                  </a:rPr>
                  <a:t> </a:t>
                </a:r>
                <a:r>
                  <a:rPr lang="en-US" sz="2000" dirty="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Aller" panose="020B0503030302020204" pitchFamily="34" charset="0"/>
                  </a:rPr>
                  <a:t>electron (</a:t>
                </a:r>
                <a:r>
                  <a:rPr lang="en-US" sz="2000">
                    <a:solidFill>
                      <a:schemeClr val="accent5">
                        <a:lumMod val="60000"/>
                        <a:lumOff val="40000"/>
                      </a:schemeClr>
                    </a:solidFill>
                    <a:latin typeface="Aller" panose="020B0503030302020204" pitchFamily="34" charset="0"/>
                  </a:rPr>
                  <a:t>target)</a:t>
                </a:r>
              </a:p>
              <a:p>
                <a:pPr algn="ctr"/>
                <a:endParaRPr lang="en-US" sz="200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ller" panose="020B0503030302020204" pitchFamily="34" charset="0"/>
                </a:endParaRPr>
              </a:p>
              <a:p>
                <a:pPr algn="ctr"/>
                <a:endParaRPr lang="en-US" sz="200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ller" panose="020B0503030302020204" pitchFamily="34" charset="0"/>
                </a:endParaRPr>
              </a:p>
              <a:p>
                <a:pPr algn="ctr"/>
                <a:r>
                  <a:rPr lang="en-US" sz="2000">
                    <a:solidFill>
                      <a:schemeClr val="accent4"/>
                    </a:solidFill>
                    <a:latin typeface="Aller" panose="020B0503030302020204" pitchFamily="34" charset="0"/>
                  </a:rPr>
                  <a:t>DECAY</a:t>
                </a:r>
                <a:endParaRPr lang="en-US" sz="2000" dirty="0">
                  <a:solidFill>
                    <a:schemeClr val="accent4"/>
                  </a:solidFill>
                  <a:latin typeface="Aller" panose="020B0503030302020204" pitchFamily="34" charset="0"/>
                </a:endParaRPr>
              </a:p>
              <a:p>
                <a:pPr algn="ctr"/>
                <a:r>
                  <a:rPr lang="en-US" sz="2000">
                    <a:solidFill>
                      <a:schemeClr val="bg1"/>
                    </a:solidFill>
                    <a:latin typeface="Aller" panose="020B0503030302020204" pitchFamily="34" charset="0"/>
                  </a:rPr>
                  <a:t>A’ invisible channel </a:t>
                </a:r>
              </a:p>
              <a:p>
                <a:pPr algn="ctr"/>
                <a:r>
                  <a:rPr lang="en-US" sz="2000">
                    <a:solidFill>
                      <a:schemeClr val="bg1"/>
                    </a:solidFill>
                    <a:latin typeface="Aller" panose="020B0503030302020204" pitchFamily="34" charset="0"/>
                  </a:rPr>
                  <a:t>missing mass technique</a:t>
                </a:r>
              </a:p>
              <a:p>
                <a:pPr algn="ctr"/>
                <a:endParaRPr lang="en-US" sz="2000">
                  <a:solidFill>
                    <a:schemeClr val="bg1"/>
                  </a:solidFill>
                  <a:latin typeface="Aller" panose="020B0503030302020204" pitchFamily="34" charset="0"/>
                </a:endParaRPr>
              </a:p>
              <a:p>
                <a:pPr algn="ctr"/>
                <a:endParaRPr lang="en-US" sz="2000">
                  <a:solidFill>
                    <a:schemeClr val="bg1"/>
                  </a:solidFill>
                  <a:latin typeface="Aller" panose="020B0503030302020204" pitchFamily="34" charset="0"/>
                </a:endParaRPr>
              </a:p>
              <a:p>
                <a:pPr algn="ctr"/>
                <a:endParaRPr lang="en-US" sz="2000">
                  <a:solidFill>
                    <a:schemeClr val="bg1"/>
                  </a:solidFill>
                  <a:latin typeface="Aller" panose="020B0503030302020204" pitchFamily="34" charset="0"/>
                </a:endParaRPr>
              </a:p>
              <a:p>
                <a:pPr algn="ctr"/>
                <a:r>
                  <a:rPr lang="en-US" sz="2000">
                    <a:solidFill>
                      <a:schemeClr val="bg1"/>
                    </a:solidFill>
                    <a:latin typeface="Aller" panose="020B0503030302020204" pitchFamily="34" charset="0"/>
                  </a:rPr>
                  <a:t>visible channel in SM particles</a:t>
                </a:r>
              </a:p>
              <a:p>
                <a:pPr algn="ctr"/>
                <a:r>
                  <a:rPr lang="en-US" sz="2000">
                    <a:solidFill>
                      <a:schemeClr val="bg1"/>
                    </a:solidFill>
                    <a:latin typeface="Aller" panose="020B0503030302020204" pitchFamily="34" charset="0"/>
                  </a:rPr>
                  <a:t>A’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bg1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</m:oMath>
                </a14:m>
                <a:r>
                  <a:rPr lang="en-US" sz="2400">
                    <a:solidFill>
                      <a:schemeClr val="bg1"/>
                    </a:solidFill>
                    <a:latin typeface="Aller" panose="020B0503030302020204" pitchFamily="34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en-US" sz="2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charset="0"/>
                          </a:rPr>
                          <m:t>𝑒</m:t>
                        </m:r>
                      </m:e>
                      <m:sup>
                        <m:r>
                          <a:rPr kumimoji="0" lang="en-US" sz="2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r>
                      <a:rPr kumimoji="0" lang="en-US" sz="2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endParaRPr lang="en-US" sz="2400">
                  <a:solidFill>
                    <a:schemeClr val="bg1"/>
                  </a:solidFill>
                  <a:latin typeface="Aller" panose="020B0503030302020204" pitchFamily="34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9FCF613-3143-A340-BD01-220F1E3CCF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76" y="2155946"/>
                <a:ext cx="5654886" cy="4208011"/>
              </a:xfrm>
              <a:prstGeom prst="rect">
                <a:avLst/>
              </a:prstGeom>
              <a:blipFill>
                <a:blip r:embed="rId4"/>
                <a:stretch>
                  <a:fillRect t="-1014" b="-13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C8611A3F-90C1-2549-8DC1-58D19A7BB4FE}"/>
                  </a:ext>
                </a:extLst>
              </p:cNvPr>
              <p:cNvSpPr/>
              <p:nvPr/>
            </p:nvSpPr>
            <p:spPr>
              <a:xfrm>
                <a:off x="1378206" y="4731226"/>
                <a:ext cx="3736911" cy="4985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US" sz="2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2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b>
                    </m:sSub>
                    <m:r>
                      <a:rPr lang="en-US" sz="24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=(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sSup>
                          <m:sSupPr>
                            <m:ctrlP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</m:sSub>
                    <m:r>
                      <a:rPr lang="en-US" sz="24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400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sSup>
                          <m:sSupPr>
                            <m:ctrlP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 </m:t>
                            </m:r>
                          </m:sup>
                        </m:sSup>
                      </m:sub>
                    </m:sSub>
                    <m:r>
                      <a:rPr lang="en-US" sz="24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</m:acc>
                      </m:e>
                      <m:sub>
                        <m:r>
                          <a:rPr lang="en-US" sz="2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C8611A3F-90C1-2549-8DC1-58D19A7BB4F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8206" y="4731226"/>
                <a:ext cx="3736911" cy="498598"/>
              </a:xfrm>
              <a:prstGeom prst="rect">
                <a:avLst/>
              </a:prstGeom>
              <a:blipFill>
                <a:blip r:embed="rId5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9" name="Group 18"/>
          <p:cNvGrpSpPr/>
          <p:nvPr/>
        </p:nvGrpSpPr>
        <p:grpSpPr>
          <a:xfrm>
            <a:off x="6832450" y="981167"/>
            <a:ext cx="4968827" cy="1565572"/>
            <a:chOff x="1742321" y="3400399"/>
            <a:chExt cx="4968827" cy="1565572"/>
          </a:xfrm>
        </p:grpSpPr>
        <p:grpSp>
          <p:nvGrpSpPr>
            <p:cNvPr id="7" name="Group 6"/>
            <p:cNvGrpSpPr/>
            <p:nvPr/>
          </p:nvGrpSpPr>
          <p:grpSpPr>
            <a:xfrm>
              <a:off x="1742321" y="3695405"/>
              <a:ext cx="2020077" cy="1014984"/>
              <a:chOff x="3082275" y="2801227"/>
              <a:chExt cx="2020077" cy="1014984"/>
            </a:xfrm>
          </p:grpSpPr>
          <p:sp>
            <p:nvSpPr>
              <p:cNvPr id="14" name="Rounded Rectangle 13"/>
              <p:cNvSpPr/>
              <p:nvPr/>
            </p:nvSpPr>
            <p:spPr>
              <a:xfrm>
                <a:off x="3082275" y="2801227"/>
                <a:ext cx="2020077" cy="1014984"/>
              </a:xfrm>
              <a:prstGeom prst="round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285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3336268" y="2901811"/>
                <a:ext cx="15296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dirty="0">
                    <a:solidFill>
                      <a:schemeClr val="bg1"/>
                    </a:solidFill>
                    <a:latin typeface="Aller" panose="020B0503030302020204" pitchFamily="34" charset="0"/>
                  </a:rPr>
                  <a:t>Signal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9EF1D72B-7F1C-8C45-86DA-902E7CA7BBC7}"/>
                      </a:ext>
                    </a:extLst>
                  </p:cNvPr>
                  <p:cNvSpPr txBox="1"/>
                  <p:nvPr/>
                </p:nvSpPr>
                <p:spPr>
                  <a:xfrm>
                    <a:off x="3336268" y="3301920"/>
                    <a:ext cx="1529632" cy="307777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20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oMath>
                      </m:oMathPara>
                    </a14:m>
                    <a:endParaRPr lang="en-US" sz="20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8" name="TextBox 47">
                    <a:extLst>
                      <a:ext uri="{FF2B5EF4-FFF2-40B4-BE49-F238E27FC236}">
                        <a16:creationId xmlns:a16="http://schemas.microsoft.com/office/drawing/2014/main" id="{9EF1D72B-7F1C-8C45-86DA-902E7CA7BBC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336268" y="3301920"/>
                    <a:ext cx="1529632" cy="307777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b="-21569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6" name="Group 15"/>
            <p:cNvGrpSpPr/>
            <p:nvPr/>
          </p:nvGrpSpPr>
          <p:grpSpPr>
            <a:xfrm>
              <a:off x="4095107" y="3400399"/>
              <a:ext cx="2616041" cy="1565572"/>
              <a:chOff x="274320" y="1712748"/>
              <a:chExt cx="4051213" cy="242444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4320" y="2004715"/>
                <a:ext cx="3890075" cy="1605860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" name="Rectangle 7"/>
                  <p:cNvSpPr/>
                  <p:nvPr/>
                </p:nvSpPr>
                <p:spPr>
                  <a:xfrm>
                    <a:off x="323426" y="1848565"/>
                    <a:ext cx="565143" cy="52428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it-IT" sz="1600"/>
                  </a:p>
                </p:txBody>
              </p:sp>
            </mc:Choice>
            <mc:Fallback xmlns="">
              <p:sp>
                <p:nvSpPr>
                  <p:cNvPr id="8" name="Rectangle 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3426" y="1848565"/>
                    <a:ext cx="565143" cy="52428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Rectangle 21"/>
                  <p:cNvSpPr/>
                  <p:nvPr/>
                </p:nvSpPr>
                <p:spPr>
                  <a:xfrm>
                    <a:off x="323426" y="3612911"/>
                    <a:ext cx="715929" cy="52428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16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lang="it-IT" sz="1600"/>
                  </a:p>
                </p:txBody>
              </p:sp>
            </mc:Choice>
            <mc:Fallback xmlns="">
              <p:sp>
                <p:nvSpPr>
                  <p:cNvPr id="22" name="Rectangle 2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23426" y="3612911"/>
                    <a:ext cx="715929" cy="524285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Rectangle 10"/>
                  <p:cNvSpPr/>
                  <p:nvPr/>
                </p:nvSpPr>
                <p:spPr>
                  <a:xfrm>
                    <a:off x="3674444" y="3611066"/>
                    <a:ext cx="651089" cy="52428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sSupPr>
                            <m:e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16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′</m:t>
                              </m:r>
                            </m:sup>
                          </m:sSup>
                        </m:oMath>
                      </m:oMathPara>
                    </a14:m>
                    <a:endParaRPr lang="it-IT" sz="1600"/>
                  </a:p>
                </p:txBody>
              </p:sp>
            </mc:Choice>
            <mc:Fallback xmlns="">
              <p:sp>
                <p:nvSpPr>
                  <p:cNvPr id="11" name="Rectangle 1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674444" y="3611066"/>
                    <a:ext cx="651089" cy="524285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2" name="Rectangle 11"/>
                  <p:cNvSpPr/>
                  <p:nvPr/>
                </p:nvSpPr>
                <p:spPr>
                  <a:xfrm>
                    <a:off x="3748309" y="1712748"/>
                    <a:ext cx="532827" cy="52428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600" i="1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oMath>
                      </m:oMathPara>
                    </a14:m>
                    <a:endParaRPr lang="en-US" sz="16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2" name="Rectangle 1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48309" y="1712748"/>
                    <a:ext cx="532827" cy="524285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1818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grpSp>
        <p:nvGrpSpPr>
          <p:cNvPr id="26" name="Group 25"/>
          <p:cNvGrpSpPr/>
          <p:nvPr/>
        </p:nvGrpSpPr>
        <p:grpSpPr>
          <a:xfrm>
            <a:off x="6774211" y="3062917"/>
            <a:ext cx="4927940" cy="3458804"/>
            <a:chOff x="6769649" y="2891801"/>
            <a:chExt cx="4927940" cy="3458804"/>
          </a:xfrm>
        </p:grpSpPr>
        <p:grpSp>
          <p:nvGrpSpPr>
            <p:cNvPr id="18" name="Group 17"/>
            <p:cNvGrpSpPr/>
            <p:nvPr/>
          </p:nvGrpSpPr>
          <p:grpSpPr>
            <a:xfrm>
              <a:off x="6769649" y="3806652"/>
              <a:ext cx="2300494" cy="1679334"/>
              <a:chOff x="7236699" y="2468198"/>
              <a:chExt cx="2300494" cy="1679334"/>
            </a:xfrm>
          </p:grpSpPr>
          <p:sp>
            <p:nvSpPr>
              <p:cNvPr id="51" name="Rounded Rectangle 50"/>
              <p:cNvSpPr/>
              <p:nvPr/>
            </p:nvSpPr>
            <p:spPr>
              <a:xfrm>
                <a:off x="7236699" y="2468198"/>
                <a:ext cx="2300494" cy="1679334"/>
              </a:xfrm>
              <a:prstGeom prst="roundRect">
                <a:avLst/>
              </a:prstGeom>
              <a:solidFill>
                <a:srgbClr val="92D050"/>
              </a:solidFill>
              <a:ln w="28575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7482840" y="2568782"/>
                <a:ext cx="18257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dirty="0">
                    <a:solidFill>
                      <a:schemeClr val="bg1"/>
                    </a:solidFill>
                    <a:latin typeface="Aller" panose="020B0503030302020204" pitchFamily="34" charset="0"/>
                  </a:rPr>
                  <a:t>Background</a:t>
                </a: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18A51B26-2E2F-694A-ABFE-381E07DE6C80}"/>
                      </a:ext>
                    </a:extLst>
                  </p:cNvPr>
                  <p:cNvSpPr txBox="1"/>
                  <p:nvPr/>
                </p:nvSpPr>
                <p:spPr>
                  <a:xfrm>
                    <a:off x="7388352" y="2987470"/>
                    <a:ext cx="2014728" cy="615553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ctr"/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  <m:sSup>
                          <m:sSupPr>
                            <m:ctrlP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000" i="1">
                                <a:solidFill>
                                  <a:schemeClr val="bg1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</m:sup>
                        </m:sSup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𝛾𝛾</m:t>
                        </m:r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  <m:t>(</m:t>
                        </m:r>
                        <m:r>
                          <a:rPr lang="en-US" sz="2000" i="1">
                            <a:solidFill>
                              <a:schemeClr val="bg1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𝛾</m:t>
                        </m:r>
                      </m:oMath>
                    </a14:m>
                    <a:r>
                      <a:rPr lang="en-US" sz="2000" dirty="0">
                        <a:solidFill>
                          <a:schemeClr val="bg1"/>
                        </a:solidFill>
                        <a:latin typeface="Aller" panose="020B0503030302020204" pitchFamily="34" charset="0"/>
                      </a:rPr>
                      <a:t>)</a:t>
                    </a:r>
                  </a:p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p>
                            <m:sSupPr>
                              <m:ctrlP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oMath>
                      </m:oMathPara>
                    </a14:m>
                    <a:endParaRPr lang="en-US" sz="2000" dirty="0">
                      <a:solidFill>
                        <a:schemeClr val="bg1"/>
                      </a:solidFill>
                      <a:latin typeface="Aller" panose="020B0503030302020204" pitchFamily="34" charset="0"/>
                      <a:ea typeface="Cambria Math" panose="02040503050406030204" pitchFamily="18" charset="0"/>
                    </a:endParaRPr>
                  </a:p>
                </p:txBody>
              </p:sp>
            </mc:Choice>
            <mc:Fallback xmlns="">
              <p:sp>
                <p:nvSpPr>
                  <p:cNvPr id="54" name="TextBox 53">
                    <a:extLst>
                      <a:ext uri="{FF2B5EF4-FFF2-40B4-BE49-F238E27FC236}">
                        <a16:creationId xmlns:a16="http://schemas.microsoft.com/office/drawing/2014/main" id="{18A51B26-2E2F-694A-ABFE-381E07DE6C8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388352" y="2987470"/>
                    <a:ext cx="2014728" cy="615553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t="-12871" b="-14851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6" name="TextBox 55"/>
              <p:cNvSpPr txBox="1"/>
              <p:nvPr/>
            </p:nvSpPr>
            <p:spPr>
              <a:xfrm>
                <a:off x="7482840" y="3609695"/>
                <a:ext cx="182575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2000" dirty="0">
                    <a:solidFill>
                      <a:schemeClr val="bg1"/>
                    </a:solidFill>
                    <a:latin typeface="Aller" panose="020B0503030302020204" pitchFamily="34" charset="0"/>
                  </a:rPr>
                  <a:t>beam induced</a:t>
                </a: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9270773" y="2891801"/>
              <a:ext cx="2426816" cy="1462128"/>
              <a:chOff x="8829137" y="1530144"/>
              <a:chExt cx="2843423" cy="1713130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854698" y="1738007"/>
                <a:ext cx="2738339" cy="1351483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8877795" y="1625749"/>
                    <a:ext cx="397821" cy="369332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it-IT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77795" y="1625749"/>
                    <a:ext cx="397821" cy="3693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 r="-8929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Rectangle 28"/>
                  <p:cNvSpPr/>
                  <p:nvPr/>
                </p:nvSpPr>
                <p:spPr>
                  <a:xfrm>
                    <a:off x="8829137" y="2873942"/>
                    <a:ext cx="49513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lang="it-IT"/>
                  </a:p>
                </p:txBody>
              </p:sp>
            </mc:Choice>
            <mc:Fallback xmlns="">
              <p:sp>
                <p:nvSpPr>
                  <p:cNvPr id="29" name="Rectangle 2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829137" y="2873942"/>
                    <a:ext cx="495136" cy="3693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1961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0" name="Rectangle 29"/>
                  <p:cNvSpPr/>
                  <p:nvPr/>
                </p:nvSpPr>
                <p:spPr>
                  <a:xfrm>
                    <a:off x="11288672" y="1530144"/>
                    <a:ext cx="383888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oMath>
                      </m:oMathPara>
                    </a14:m>
                    <a:endParaRPr lang="en-US" sz="20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0" name="Rectangle 2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288672" y="1530144"/>
                    <a:ext cx="383888" cy="400110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b="-23214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1" name="Rectangle 30"/>
                  <p:cNvSpPr/>
                  <p:nvPr/>
                </p:nvSpPr>
                <p:spPr>
                  <a:xfrm>
                    <a:off x="11277124" y="2843164"/>
                    <a:ext cx="383888" cy="4001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2000" i="1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oMath>
                      </m:oMathPara>
                    </a14:m>
                    <a:endParaRPr lang="en-US" sz="2000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1" name="Rectangle 3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1277124" y="2843164"/>
                    <a:ext cx="383888" cy="400110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 b="-23214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23" name="Group 22"/>
            <p:cNvGrpSpPr/>
            <p:nvPr/>
          </p:nvGrpSpPr>
          <p:grpSpPr>
            <a:xfrm>
              <a:off x="9398826" y="4710389"/>
              <a:ext cx="2280256" cy="1640216"/>
              <a:chOff x="5563248" y="2180878"/>
              <a:chExt cx="2643318" cy="199422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12354" y="2438488"/>
                <a:ext cx="2418119" cy="1656054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7" name="Rectangle 46"/>
                  <p:cNvSpPr/>
                  <p:nvPr/>
                </p:nvSpPr>
                <p:spPr>
                  <a:xfrm>
                    <a:off x="5563248" y="2244240"/>
                    <a:ext cx="49513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lang="it-IT"/>
                  </a:p>
                </p:txBody>
              </p:sp>
            </mc:Choice>
            <mc:Fallback xmlns="">
              <p:sp>
                <p:nvSpPr>
                  <p:cNvPr id="47" name="Rectangle 4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563248" y="2244240"/>
                    <a:ext cx="495136" cy="369332"/>
                  </a:xfrm>
                  <a:prstGeom prst="rect">
                    <a:avLst/>
                  </a:prstGeom>
                  <a:blipFill>
                    <a:blip r:embed="rId19"/>
                    <a:stretch>
                      <a:fillRect b="-6000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Rectangle 48"/>
                  <p:cNvSpPr/>
                  <p:nvPr/>
                </p:nvSpPr>
                <p:spPr>
                  <a:xfrm>
                    <a:off x="7713966" y="2180878"/>
                    <a:ext cx="365613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i="1">
                              <a:solidFill>
                                <a:schemeClr val="bg1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𝛾</m:t>
                          </m:r>
                        </m:oMath>
                      </m:oMathPara>
                    </a14:m>
                    <a:endParaRPr lang="en-US" dirty="0">
                      <a:solidFill>
                        <a:schemeClr val="bg1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49" name="Rectangle 4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13966" y="2180878"/>
                    <a:ext cx="365613" cy="369332"/>
                  </a:xfrm>
                  <a:prstGeom prst="rect">
                    <a:avLst/>
                  </a:prstGeom>
                  <a:blipFill>
                    <a:blip r:embed="rId20"/>
                    <a:stretch>
                      <a:fillRect b="-26000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Rectangle 52"/>
                  <p:cNvSpPr/>
                  <p:nvPr/>
                </p:nvSpPr>
                <p:spPr>
                  <a:xfrm>
                    <a:off x="7711430" y="3641346"/>
                    <a:ext cx="495136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US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oMath>
                      </m:oMathPara>
                    </a14:m>
                    <a:endParaRPr lang="it-IT"/>
                  </a:p>
                </p:txBody>
              </p:sp>
            </mc:Choice>
            <mc:Fallback xmlns="">
              <p:sp>
                <p:nvSpPr>
                  <p:cNvPr id="53" name="Rectangle 5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11430" y="3641346"/>
                    <a:ext cx="495136" cy="369332"/>
                  </a:xfrm>
                  <a:prstGeom prst="rect">
                    <a:avLst/>
                  </a:prstGeom>
                  <a:blipFill>
                    <a:blip r:embed="rId21"/>
                    <a:stretch>
                      <a:fillRect b="-4000"/>
                    </a:stretch>
                  </a:blipFill>
                </p:spPr>
                <p:txBody>
                  <a:bodyPr/>
                  <a:lstStyle/>
                  <a:p>
                    <a:r>
                      <a:rPr lang="it-IT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21" name="Oval 20"/>
              <p:cNvSpPr/>
              <p:nvPr/>
            </p:nvSpPr>
            <p:spPr>
              <a:xfrm>
                <a:off x="6963262" y="4013985"/>
                <a:ext cx="161114" cy="161114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42" name="Rectangle 41"/>
          <p:cNvSpPr/>
          <p:nvPr/>
        </p:nvSpPr>
        <p:spPr>
          <a:xfrm>
            <a:off x="399263" y="1289531"/>
            <a:ext cx="59716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P</a:t>
            </a:r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ositron 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A</a:t>
            </a:r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nnihilation into 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D</a:t>
            </a:r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ark 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M</a:t>
            </a:r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atter 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E</a:t>
            </a:r>
            <a:r>
              <a:rPr lang="en-US" sz="2000">
                <a:solidFill>
                  <a:schemeClr val="bg1"/>
                </a:solidFill>
                <a:latin typeface="Aller" panose="020B0503030302020204" pitchFamily="34" charset="0"/>
              </a:rPr>
              <a:t>xperiment</a:t>
            </a:r>
            <a:endParaRPr lang="it-IT" sz="2000" dirty="0">
              <a:solidFill>
                <a:schemeClr val="bg1"/>
              </a:solidFill>
              <a:latin typeface="Aller" panose="020B05030303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9300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PADME Sensitivity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5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5FE65F1-9919-4A64-95EA-4A29036954A0}"/>
              </a:ext>
            </a:extLst>
          </p:cNvPr>
          <p:cNvGrpSpPr/>
          <p:nvPr/>
        </p:nvGrpSpPr>
        <p:grpSpPr>
          <a:xfrm>
            <a:off x="6642001" y="1634221"/>
            <a:ext cx="4882773" cy="4627300"/>
            <a:chOff x="5225445" y="1192965"/>
            <a:chExt cx="3187541" cy="3086856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7BB58980-A53F-4AA5-8F79-188A5D9914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796"/>
            <a:stretch/>
          </p:blipFill>
          <p:spPr>
            <a:xfrm>
              <a:off x="5225445" y="1192965"/>
              <a:ext cx="3187541" cy="308685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32211FFF-99AD-4671-A5E0-160118E35EDE}"/>
                    </a:ext>
                  </a:extLst>
                </p:cNvPr>
                <p:cNvSpPr/>
                <p:nvPr/>
              </p:nvSpPr>
              <p:spPr>
                <a:xfrm>
                  <a:off x="7059747" y="3528758"/>
                  <a:ext cx="1230690" cy="205824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b="1">
                            <a:solidFill>
                              <a:srgbClr val="7CAEBA"/>
                            </a:solidFill>
                            <a:latin typeface="Cambria Math" panose="02040503050406030204" pitchFamily="18" charset="0"/>
                          </a:rPr>
                          <m:t>𝐈𝐧𝐯𝐢𝐬𝐢𝐛𝐥𝐞</m:t>
                        </m:r>
                        <m:r>
                          <a:rPr lang="en-GB" sz="1400" b="1">
                            <a:solidFill>
                              <a:srgbClr val="7CAEBA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sz="1400" b="1" i="1">
                                <a:solidFill>
                                  <a:srgbClr val="7CAEBA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400" b="1" i="1">
                                <a:solidFill>
                                  <a:srgbClr val="7CAEBA"/>
                                </a:solidFill>
                                <a:latin typeface="Cambria Math" panose="02040503050406030204" pitchFamily="18" charset="0"/>
                              </a:rPr>
                              <m:t>𝐀</m:t>
                            </m:r>
                          </m:e>
                          <m:sup>
                            <m:r>
                              <a:rPr lang="en-GB" sz="1400" b="1" i="1">
                                <a:solidFill>
                                  <a:srgbClr val="7CAEBA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r>
                          <a:rPr lang="en-GB" sz="1400" b="1" i="1">
                            <a:solidFill>
                              <a:srgbClr val="7CAEBA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GB" sz="1400" b="1" i="1">
                            <a:solidFill>
                              <a:srgbClr val="7CAEBA"/>
                            </a:solidFill>
                            <a:latin typeface="Cambria Math" panose="02040503050406030204" pitchFamily="18" charset="0"/>
                          </a:rPr>
                          <m:t>𝝌𝝌</m:t>
                        </m:r>
                      </m:oMath>
                    </m:oMathPara>
                  </a14:m>
                  <a:endParaRPr lang="en-GB" sz="1400" b="1" dirty="0">
                    <a:solidFill>
                      <a:srgbClr val="7CAEBA"/>
                    </a:solidFill>
                    <a:latin typeface="Arial Hebrew Scholar" pitchFamily="2" charset="-79"/>
                    <a:cs typeface="Arial Hebrew Scholar" pitchFamily="2" charset="-79"/>
                  </a:endParaRPr>
                </a:p>
              </p:txBody>
            </p:sp>
          </mc:Choice>
          <mc:Fallback xmlns=""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32211FFF-99AD-4671-A5E0-160118E35ED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9747" y="3528758"/>
                  <a:ext cx="1230690" cy="205824"/>
                </a:xfrm>
                <a:prstGeom prst="rect">
                  <a:avLst/>
                </a:prstGeom>
                <a:blipFill>
                  <a:blip r:embed="rId5"/>
                  <a:stretch>
                    <a:fillRect b="-1961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7A4C74A-9AD2-4F51-A2E5-520FF7A2C2DA}"/>
              </a:ext>
            </a:extLst>
          </p:cNvPr>
          <p:cNvGrpSpPr/>
          <p:nvPr/>
        </p:nvGrpSpPr>
        <p:grpSpPr>
          <a:xfrm>
            <a:off x="390240" y="1634221"/>
            <a:ext cx="5329289" cy="4627300"/>
            <a:chOff x="6302783" y="1488885"/>
            <a:chExt cx="5204604" cy="450789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1E3AC20-F76F-4AA0-B1DB-E493CA2A538F}"/>
                </a:ext>
              </a:extLst>
            </p:cNvPr>
            <p:cNvSpPr/>
            <p:nvPr/>
          </p:nvSpPr>
          <p:spPr>
            <a:xfrm>
              <a:off x="6302783" y="1488885"/>
              <a:ext cx="5204604" cy="5336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9BFCCA8-86E6-46E5-924C-A6C12548C9BC}"/>
                </a:ext>
              </a:extLst>
            </p:cNvPr>
            <p:cNvGrpSpPr/>
            <p:nvPr/>
          </p:nvGrpSpPr>
          <p:grpSpPr>
            <a:xfrm>
              <a:off x="6302783" y="1621462"/>
              <a:ext cx="5204604" cy="4375320"/>
              <a:chOff x="131950" y="35654682"/>
              <a:chExt cx="7467909" cy="6159851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36F94A01-97F5-4DD7-BB74-0C33F26BFA0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11779" b="1102"/>
              <a:stretch/>
            </p:blipFill>
            <p:spPr>
              <a:xfrm>
                <a:off x="131950" y="36072119"/>
                <a:ext cx="7467909" cy="5742414"/>
              </a:xfrm>
              <a:prstGeom prst="rect">
                <a:avLst/>
              </a:prstGeom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B2F650A9-7D8E-487C-B080-38FA0891A9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36083" t="-318" r="17863" b="93805"/>
              <a:stretch/>
            </p:blipFill>
            <p:spPr>
              <a:xfrm>
                <a:off x="2889460" y="35654682"/>
                <a:ext cx="3382250" cy="422238"/>
              </a:xfrm>
              <a:prstGeom prst="rect">
                <a:avLst/>
              </a:prstGeom>
            </p:spPr>
          </p:pic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C6633E8-A931-4451-B410-8D8D2742287E}"/>
                    </a:ext>
                  </a:extLst>
                </p:cNvPr>
                <p:cNvSpPr txBox="1"/>
                <p:nvPr/>
              </p:nvSpPr>
              <p:spPr>
                <a:xfrm>
                  <a:off x="7251182" y="4576800"/>
                  <a:ext cx="1602224" cy="646331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b="1" dirty="0">
                      <a:solidFill>
                        <a:srgbClr val="7CAEBA"/>
                      </a:solidFill>
                      <a:latin typeface="Arial Hebrew Scholar" pitchFamily="2" charset="-79"/>
                      <a:cs typeface="Arial Hebrew Scholar" pitchFamily="2" charset="-79"/>
                    </a:rPr>
                    <a:t>V𝐢𝐬𝐢𝐛𝐥𝐞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GB" sz="1200" b="1" i="1" dirty="0">
                              <a:solidFill>
                                <a:srgbClr val="7CAEBA"/>
                              </a:solidFill>
                              <a:latin typeface="Cambria Math" panose="02040503050406030204" pitchFamily="18" charset="0"/>
                              <a:cs typeface="Arial Hebrew Scholar" pitchFamily="2" charset="-79"/>
                            </a:rPr>
                          </m:ctrlPr>
                        </m:sSupPr>
                        <m:e>
                          <m:r>
                            <a:rPr lang="en-GB" sz="1200" b="1" i="1" dirty="0">
                              <a:solidFill>
                                <a:srgbClr val="7CAEBA"/>
                              </a:solidFill>
                              <a:latin typeface="Cambria Math" panose="02040503050406030204" pitchFamily="18" charset="0"/>
                              <a:cs typeface="Arial Hebrew Scholar" pitchFamily="2" charset="-79"/>
                            </a:rPr>
                            <m:t>𝐀</m:t>
                          </m:r>
                        </m:e>
                        <m:sup>
                          <m:r>
                            <a:rPr lang="en-GB" sz="1200" b="1" i="1" dirty="0">
                              <a:solidFill>
                                <a:srgbClr val="7CAEBA"/>
                              </a:solidFill>
                              <a:latin typeface="Cambria Math" panose="02040503050406030204" pitchFamily="18" charset="0"/>
                              <a:cs typeface="Arial Hebrew Scholar" pitchFamily="2" charset="-79"/>
                            </a:rPr>
                            <m:t>′</m:t>
                          </m:r>
                        </m:sup>
                      </m:sSup>
                      <m:r>
                        <a:rPr lang="en-GB" sz="1200" b="1" i="1" dirty="0">
                          <a:solidFill>
                            <a:srgbClr val="7CAEBA"/>
                          </a:solidFill>
                          <a:latin typeface="Cambria Math" panose="02040503050406030204" pitchFamily="18" charset="0"/>
                          <a:cs typeface="Arial Hebrew Scholar" pitchFamily="2" charset="-79"/>
                        </a:rPr>
                        <m:t>→</m:t>
                      </m:r>
                      <m:sSup>
                        <m:sSupPr>
                          <m:ctrlPr>
                            <a:rPr lang="en-GB" sz="1200" b="1" i="1" dirty="0">
                              <a:solidFill>
                                <a:srgbClr val="7CAEBA"/>
                              </a:solidFill>
                              <a:latin typeface="Cambria Math" panose="02040503050406030204" pitchFamily="18" charset="0"/>
                              <a:cs typeface="Arial Hebrew Scholar" pitchFamily="2" charset="-79"/>
                            </a:rPr>
                          </m:ctrlPr>
                        </m:sSupPr>
                        <m:e>
                          <m:r>
                            <a:rPr lang="en-GB" sz="1200" b="1" i="1" dirty="0">
                              <a:solidFill>
                                <a:srgbClr val="7CAEBA"/>
                              </a:solidFill>
                              <a:latin typeface="Cambria Math" panose="02040503050406030204" pitchFamily="18" charset="0"/>
                              <a:cs typeface="Arial Hebrew Scholar" pitchFamily="2" charset="-79"/>
                            </a:rPr>
                            <m:t>𝒆</m:t>
                          </m:r>
                        </m:e>
                        <m:sup>
                          <m:r>
                            <a:rPr lang="en-GB" sz="1200" b="1" i="1" dirty="0">
                              <a:solidFill>
                                <a:srgbClr val="7CAEBA"/>
                              </a:solidFill>
                              <a:latin typeface="Cambria Math" panose="02040503050406030204" pitchFamily="18" charset="0"/>
                              <a:cs typeface="Arial Hebrew Scholar" pitchFamily="2" charset="-79"/>
                            </a:rPr>
                            <m:t>+</m:t>
                          </m:r>
                        </m:sup>
                      </m:sSup>
                      <m:r>
                        <a:rPr lang="en-GB" sz="1200" b="1" i="1" dirty="0">
                          <a:solidFill>
                            <a:srgbClr val="7CAEBA"/>
                          </a:solidFill>
                          <a:latin typeface="Cambria Math" panose="02040503050406030204" pitchFamily="18" charset="0"/>
                          <a:cs typeface="Arial Hebrew Scholar" pitchFamily="2" charset="-79"/>
                        </a:rPr>
                        <m:t> </m:t>
                      </m:r>
                      <m:sSup>
                        <m:sSupPr>
                          <m:ctrlPr>
                            <a:rPr lang="en-GB" sz="1200" b="1" i="1" dirty="0">
                              <a:solidFill>
                                <a:srgbClr val="7CAEBA"/>
                              </a:solidFill>
                              <a:latin typeface="Cambria Math" panose="02040503050406030204" pitchFamily="18" charset="0"/>
                              <a:cs typeface="Arial Hebrew Scholar" pitchFamily="2" charset="-79"/>
                            </a:rPr>
                          </m:ctrlPr>
                        </m:sSupPr>
                        <m:e>
                          <m:r>
                            <a:rPr lang="en-GB" sz="1200" b="1" i="1" dirty="0">
                              <a:solidFill>
                                <a:srgbClr val="7CAEBA"/>
                              </a:solidFill>
                              <a:latin typeface="Cambria Math" panose="02040503050406030204" pitchFamily="18" charset="0"/>
                              <a:cs typeface="Arial Hebrew Scholar" pitchFamily="2" charset="-79"/>
                            </a:rPr>
                            <m:t>𝒆</m:t>
                          </m:r>
                        </m:e>
                        <m:sup>
                          <m:r>
                            <a:rPr lang="en-GB" sz="1200" b="1" i="1" dirty="0">
                              <a:solidFill>
                                <a:srgbClr val="7CAEBA"/>
                              </a:solidFill>
                              <a:latin typeface="Cambria Math" panose="02040503050406030204" pitchFamily="18" charset="0"/>
                              <a:cs typeface="Arial Hebrew Scholar" pitchFamily="2" charset="-79"/>
                            </a:rPr>
                            <m:t>−</m:t>
                          </m:r>
                        </m:sup>
                      </m:sSup>
                    </m:oMath>
                  </a14:m>
                  <a:endParaRPr lang="en-GB" sz="1200" b="1" dirty="0">
                    <a:solidFill>
                      <a:srgbClr val="7CAEBA"/>
                    </a:solidFill>
                    <a:latin typeface="Arial Hebrew Scholar" pitchFamily="2" charset="-79"/>
                    <a:cs typeface="Arial Hebrew Scholar" pitchFamily="2" charset="-79"/>
                  </a:endParaRPr>
                </a:p>
                <a:p>
                  <a:r>
                    <a:rPr lang="en-GB" sz="1200" b="1" dirty="0">
                      <a:solidFill>
                        <a:srgbClr val="7CAEBA"/>
                      </a:solidFill>
                      <a:latin typeface="Arial Hebrew Scholar" pitchFamily="2" charset="-79"/>
                      <a:cs typeface="Arial Hebrew Scholar" pitchFamily="2" charset="-79"/>
                    </a:rPr>
                    <a:t>Credit to Luc </a:t>
                  </a:r>
                  <a:r>
                    <a:rPr lang="en-GB" sz="1200" b="1" dirty="0" err="1">
                      <a:solidFill>
                        <a:srgbClr val="7CAEBA"/>
                      </a:solidFill>
                      <a:latin typeface="Arial Hebrew Scholar" pitchFamily="2" charset="-79"/>
                      <a:cs typeface="Arial Hebrew Scholar" pitchFamily="2" charset="-79"/>
                    </a:rPr>
                    <a:t>Darmé</a:t>
                  </a:r>
                  <a:r>
                    <a:rPr lang="en-GB" sz="1200" b="1" dirty="0">
                      <a:solidFill>
                        <a:srgbClr val="7CAEBA"/>
                      </a:solidFill>
                      <a:latin typeface="Arial Hebrew Scholar" pitchFamily="2" charset="-79"/>
                      <a:cs typeface="Arial Hebrew Scholar" pitchFamily="2" charset="-79"/>
                    </a:rPr>
                    <a:t> </a:t>
                  </a:r>
                  <a:r>
                    <a:rPr lang="en-GB" sz="1200" b="1" dirty="0">
                      <a:solidFill>
                        <a:srgbClr val="7CAEBA"/>
                      </a:solidFill>
                      <a:latin typeface="Arial Hebrew Scholar" pitchFamily="2" charset="-79"/>
                      <a:cs typeface="Arial Hebrew Scholar" pitchFamily="2" charset="-79"/>
                      <a:hlinkClick r:id="rId7">
                        <a:extLst>
                          <a:ext uri="{A12FA001-AC4F-418D-AE19-62706E023703}">
                            <ahyp:hlinkClr xmlns:ahyp="http://schemas.microsoft.com/office/drawing/2018/hyperlinkcolor" val="tx"/>
                          </a:ext>
                        </a:extLst>
                      </a:hlinkClick>
                    </a:rPr>
                    <a:t>FFF 2021</a:t>
                  </a:r>
                  <a:endParaRPr lang="en-GB" sz="1200" b="1" dirty="0">
                    <a:solidFill>
                      <a:srgbClr val="7CAEBA"/>
                    </a:solidFill>
                    <a:latin typeface="Arial Hebrew Scholar" pitchFamily="2" charset="-79"/>
                    <a:cs typeface="Arial Hebrew Scholar" pitchFamily="2" charset="-79"/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6C6633E8-A931-4451-B410-8D8D2742287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51182" y="4576800"/>
                  <a:ext cx="1602224" cy="646331"/>
                </a:xfrm>
                <a:prstGeom prst="rect">
                  <a:avLst/>
                </a:prstGeom>
                <a:blipFill>
                  <a:blip r:embed="rId8"/>
                  <a:stretch>
                    <a:fillRect t="-917" b="-2752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4" name="Rectangle 63">
            <a:extLst>
              <a:ext uri="{FF2B5EF4-FFF2-40B4-BE49-F238E27FC236}">
                <a16:creationId xmlns:a16="http://schemas.microsoft.com/office/drawing/2014/main" id="{4565F19E-B7BB-4AE0-A367-D13E654DBB83}"/>
              </a:ext>
            </a:extLst>
          </p:cNvPr>
          <p:cNvSpPr/>
          <p:nvPr/>
        </p:nvSpPr>
        <p:spPr>
          <a:xfrm>
            <a:off x="9684901" y="3886570"/>
            <a:ext cx="2291480" cy="1015663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000" i="1">
                <a:solidFill>
                  <a:srgbClr val="FF0000"/>
                </a:solidFill>
                <a:latin typeface="Aller" panose="020B0503030302020204" pitchFamily="34" charset="0"/>
              </a:rPr>
              <a:t>M</a:t>
            </a:r>
            <a:r>
              <a:rPr lang="en-US" sz="2000" i="1" baseline="-25000">
                <a:solidFill>
                  <a:srgbClr val="FF0000"/>
                </a:solidFill>
                <a:latin typeface="Aller" panose="020B0503030302020204" pitchFamily="34" charset="0"/>
              </a:rPr>
              <a:t>A</a:t>
            </a:r>
            <a:r>
              <a:rPr lang="en-US" sz="2000">
                <a:solidFill>
                  <a:srgbClr val="FF0000"/>
                </a:solidFill>
                <a:latin typeface="Aller" panose="020B0503030302020204" pitchFamily="34" charset="0"/>
              </a:rPr>
              <a:t> &lt; 23.7 MeV/</a:t>
            </a:r>
            <a:r>
              <a:rPr lang="en-US" sz="2000" i="1">
                <a:solidFill>
                  <a:srgbClr val="FF0000"/>
                </a:solidFill>
                <a:latin typeface="Aller" panose="020B0503030302020204" pitchFamily="34" charset="0"/>
              </a:rPr>
              <a:t>c</a:t>
            </a:r>
            <a:r>
              <a:rPr lang="en-US" sz="2000" i="1" baseline="30000">
                <a:solidFill>
                  <a:srgbClr val="FF0000"/>
                </a:solidFill>
                <a:latin typeface="Aller" panose="020B0503030302020204" pitchFamily="34" charset="0"/>
              </a:rPr>
              <a:t>2</a:t>
            </a:r>
            <a:r>
              <a:rPr lang="en-US" sz="2000">
                <a:solidFill>
                  <a:srgbClr val="FF0000"/>
                </a:solidFill>
                <a:latin typeface="Aller" panose="020B0503030302020204" pitchFamily="34" charset="0"/>
              </a:rPr>
              <a:t> </a:t>
            </a:r>
          </a:p>
          <a:p>
            <a:pPr algn="ctr"/>
            <a:r>
              <a:rPr lang="en-US" sz="2000">
                <a:solidFill>
                  <a:srgbClr val="FF0000"/>
                </a:solidFill>
                <a:latin typeface="Aller" panose="020B0503030302020204" pitchFamily="34" charset="0"/>
              </a:rPr>
              <a:t>𝜀</a:t>
            </a:r>
            <a:r>
              <a:rPr lang="en-US" sz="2000" baseline="30000" dirty="0">
                <a:solidFill>
                  <a:srgbClr val="FF0000"/>
                </a:solidFill>
                <a:latin typeface="Aller" panose="020B0503030302020204" pitchFamily="34" charset="0"/>
              </a:rPr>
              <a:t>2</a:t>
            </a:r>
            <a:r>
              <a:rPr lang="en-US" sz="2000" dirty="0">
                <a:solidFill>
                  <a:srgbClr val="FF0000"/>
                </a:solidFill>
                <a:latin typeface="Aller" panose="020B0503030302020204" pitchFamily="34" charset="0"/>
              </a:rPr>
              <a:t> </a:t>
            </a:r>
            <a:r>
              <a:rPr lang="en-US" sz="2000">
                <a:solidFill>
                  <a:srgbClr val="FF0000"/>
                </a:solidFill>
                <a:latin typeface="Aller" panose="020B0503030302020204" pitchFamily="34" charset="0"/>
              </a:rPr>
              <a:t>&gt; 5 x 10</a:t>
            </a:r>
            <a:r>
              <a:rPr lang="en-US" sz="2000" baseline="30000">
                <a:solidFill>
                  <a:srgbClr val="FF0000"/>
                </a:solidFill>
                <a:latin typeface="Aller" panose="020B0503030302020204" pitchFamily="34" charset="0"/>
              </a:rPr>
              <a:t>-6</a:t>
            </a:r>
            <a:r>
              <a:rPr lang="en-US" sz="2000">
                <a:solidFill>
                  <a:srgbClr val="FF0000"/>
                </a:solidFill>
                <a:latin typeface="Aller" panose="020B0503030302020204" pitchFamily="34" charset="0"/>
              </a:rPr>
              <a:t> </a:t>
            </a:r>
            <a:endParaRPr lang="en-US" sz="2000" dirty="0">
              <a:solidFill>
                <a:srgbClr val="FF0000"/>
              </a:solidFill>
              <a:latin typeface="Aller" panose="020B0503030302020204" pitchFamily="34" charset="0"/>
            </a:endParaRPr>
          </a:p>
          <a:p>
            <a:pPr algn="ctr"/>
            <a:r>
              <a:rPr lang="en-US" sz="2000">
                <a:solidFill>
                  <a:srgbClr val="FF0000"/>
                </a:solidFill>
                <a:latin typeface="Aller" panose="020B0503030302020204" pitchFamily="34" charset="0"/>
              </a:rPr>
              <a:t>4 </a:t>
            </a:r>
            <a:r>
              <a:rPr lang="en-US" sz="2000" dirty="0">
                <a:solidFill>
                  <a:srgbClr val="FF0000"/>
                </a:solidFill>
                <a:latin typeface="Aller" panose="020B0503030302020204" pitchFamily="34" charset="0"/>
              </a:rPr>
              <a:t>x </a:t>
            </a:r>
            <a:r>
              <a:rPr lang="en-US" sz="2000">
                <a:solidFill>
                  <a:srgbClr val="FF0000"/>
                </a:solidFill>
                <a:latin typeface="Aller" panose="020B0503030302020204" pitchFamily="34" charset="0"/>
              </a:rPr>
              <a:t>10</a:t>
            </a:r>
            <a:r>
              <a:rPr lang="en-US" sz="2000" baseline="30000">
                <a:solidFill>
                  <a:srgbClr val="FF0000"/>
                </a:solidFill>
                <a:latin typeface="Aller" panose="020B0503030302020204" pitchFamily="34" charset="0"/>
              </a:rPr>
              <a:t>13</a:t>
            </a:r>
            <a:r>
              <a:rPr lang="en-US" sz="2000">
                <a:solidFill>
                  <a:srgbClr val="FF0000"/>
                </a:solidFill>
                <a:latin typeface="Aller" panose="020B0503030302020204" pitchFamily="34" charset="0"/>
              </a:rPr>
              <a:t> POT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8E5BECD-FBF7-417F-90E5-D5B7664ABAB2}"/>
              </a:ext>
            </a:extLst>
          </p:cNvPr>
          <p:cNvSpPr txBox="1"/>
          <p:nvPr/>
        </p:nvSpPr>
        <p:spPr>
          <a:xfrm>
            <a:off x="454172" y="1129843"/>
            <a:ext cx="53292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solidFill>
                  <a:schemeClr val="accent4"/>
                </a:solidFill>
                <a:latin typeface="Aller" panose="020B0503030302020204" pitchFamily="34" charset="0"/>
              </a:rPr>
              <a:t>VISIBLE CHANNEL</a:t>
            </a:r>
            <a:endParaRPr lang="it-IT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6B87BE6-58FD-4A43-B00B-13534ECA9663}"/>
              </a:ext>
            </a:extLst>
          </p:cNvPr>
          <p:cNvSpPr txBox="1"/>
          <p:nvPr/>
        </p:nvSpPr>
        <p:spPr>
          <a:xfrm>
            <a:off x="6522922" y="1129843"/>
            <a:ext cx="53292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>
                <a:solidFill>
                  <a:schemeClr val="accent4"/>
                </a:solidFill>
                <a:latin typeface="Aller" panose="020B0503030302020204" pitchFamily="34" charset="0"/>
              </a:rPr>
              <a:t>INVISIBLE CHANNEL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94758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accent4"/>
                </a:solidFill>
                <a:latin typeface="STARWARS" panose="020B0A04020102020204" pitchFamily="34" charset="0"/>
              </a:rPr>
              <a:t>PADME Outline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3F060C6B-6EEC-45E1-B541-7CDC5CAB6B35}"/>
              </a:ext>
            </a:extLst>
          </p:cNvPr>
          <p:cNvGrpSpPr/>
          <p:nvPr/>
        </p:nvGrpSpPr>
        <p:grpSpPr>
          <a:xfrm>
            <a:off x="886408" y="1260000"/>
            <a:ext cx="10394303" cy="4393395"/>
            <a:chOff x="886408" y="1528915"/>
            <a:chExt cx="10394303" cy="4393395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93F16FFF-46DB-47CE-B6C7-8E81DC7322CF}"/>
                </a:ext>
              </a:extLst>
            </p:cNvPr>
            <p:cNvSpPr/>
            <p:nvPr/>
          </p:nvSpPr>
          <p:spPr>
            <a:xfrm>
              <a:off x="886408" y="1528915"/>
              <a:ext cx="10394303" cy="43933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Freeform 4">
              <a:extLst>
                <a:ext uri="{FF2B5EF4-FFF2-40B4-BE49-F238E27FC236}">
                  <a16:creationId xmlns:a16="http://schemas.microsoft.com/office/drawing/2014/main" id="{D0A19D87-CDFE-43D4-BC62-AEBC69B08E13}"/>
                </a:ext>
              </a:extLst>
            </p:cNvPr>
            <p:cNvSpPr/>
            <p:nvPr/>
          </p:nvSpPr>
          <p:spPr>
            <a:xfrm>
              <a:off x="1950098" y="1938139"/>
              <a:ext cx="7025952" cy="2808514"/>
            </a:xfrm>
            <a:custGeom>
              <a:avLst/>
              <a:gdLst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77281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9331 w 7035282"/>
                <a:gd name="connsiteY0" fmla="*/ 1922106 h 2808514"/>
                <a:gd name="connsiteX1" fmla="*/ 177282 w 7035282"/>
                <a:gd name="connsiteY1" fmla="*/ 1922106 h 2808514"/>
                <a:gd name="connsiteX2" fmla="*/ 177282 w 7035282"/>
                <a:gd name="connsiteY2" fmla="*/ 1828800 h 2808514"/>
                <a:gd name="connsiteX3" fmla="*/ 354563 w 7035282"/>
                <a:gd name="connsiteY3" fmla="*/ 1828800 h 2808514"/>
                <a:gd name="connsiteX4" fmla="*/ 354563 w 7035282"/>
                <a:gd name="connsiteY4" fmla="*/ 1931437 h 2808514"/>
                <a:gd name="connsiteX5" fmla="*/ 522515 w 7035282"/>
                <a:gd name="connsiteY5" fmla="*/ 1931437 h 2808514"/>
                <a:gd name="connsiteX6" fmla="*/ 522515 w 7035282"/>
                <a:gd name="connsiteY6" fmla="*/ 1278294 h 2808514"/>
                <a:gd name="connsiteX7" fmla="*/ 4488025 w 7035282"/>
                <a:gd name="connsiteY7" fmla="*/ 1278294 h 2808514"/>
                <a:gd name="connsiteX8" fmla="*/ 4488025 w 7035282"/>
                <a:gd name="connsiteY8" fmla="*/ 541176 h 2808514"/>
                <a:gd name="connsiteX9" fmla="*/ 5225143 w 7035282"/>
                <a:gd name="connsiteY9" fmla="*/ 541176 h 2808514"/>
                <a:gd name="connsiteX10" fmla="*/ 6531429 w 7035282"/>
                <a:gd name="connsiteY10" fmla="*/ 0 h 2808514"/>
                <a:gd name="connsiteX11" fmla="*/ 7035282 w 7035282"/>
                <a:gd name="connsiteY11" fmla="*/ 1324947 h 2808514"/>
                <a:gd name="connsiteX12" fmla="*/ 7035282 w 7035282"/>
                <a:gd name="connsiteY12" fmla="*/ 2808514 h 2808514"/>
                <a:gd name="connsiteX13" fmla="*/ 4478694 w 7035282"/>
                <a:gd name="connsiteY13" fmla="*/ 2808514 h 2808514"/>
                <a:gd name="connsiteX14" fmla="*/ 4478694 w 7035282"/>
                <a:gd name="connsiteY14" fmla="*/ 2715208 h 2808514"/>
                <a:gd name="connsiteX15" fmla="*/ 522515 w 7035282"/>
                <a:gd name="connsiteY15" fmla="*/ 2715208 h 2808514"/>
                <a:gd name="connsiteX16" fmla="*/ 522515 w 7035282"/>
                <a:gd name="connsiteY16" fmla="*/ 2183363 h 2808514"/>
                <a:gd name="connsiteX17" fmla="*/ 354563 w 7035282"/>
                <a:gd name="connsiteY17" fmla="*/ 2183363 h 2808514"/>
                <a:gd name="connsiteX18" fmla="*/ 354563 w 7035282"/>
                <a:gd name="connsiteY18" fmla="*/ 2267339 h 2808514"/>
                <a:gd name="connsiteX19" fmla="*/ 167951 w 7035282"/>
                <a:gd name="connsiteY19" fmla="*/ 2267339 h 2808514"/>
                <a:gd name="connsiteX20" fmla="*/ 167951 w 7035282"/>
                <a:gd name="connsiteY20" fmla="*/ 2174033 h 2808514"/>
                <a:gd name="connsiteX21" fmla="*/ 0 w 7035282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8663 w 7044614"/>
                <a:gd name="connsiteY0" fmla="*/ 1922106 h 2808514"/>
                <a:gd name="connsiteX1" fmla="*/ 186614 w 7044614"/>
                <a:gd name="connsiteY1" fmla="*/ 1922106 h 2808514"/>
                <a:gd name="connsiteX2" fmla="*/ 186614 w 7044614"/>
                <a:gd name="connsiteY2" fmla="*/ 1828800 h 2808514"/>
                <a:gd name="connsiteX3" fmla="*/ 363895 w 7044614"/>
                <a:gd name="connsiteY3" fmla="*/ 1828800 h 2808514"/>
                <a:gd name="connsiteX4" fmla="*/ 363895 w 7044614"/>
                <a:gd name="connsiteY4" fmla="*/ 1931437 h 2808514"/>
                <a:gd name="connsiteX5" fmla="*/ 531847 w 7044614"/>
                <a:gd name="connsiteY5" fmla="*/ 1931437 h 2808514"/>
                <a:gd name="connsiteX6" fmla="*/ 531847 w 7044614"/>
                <a:gd name="connsiteY6" fmla="*/ 1278294 h 2808514"/>
                <a:gd name="connsiteX7" fmla="*/ 4497357 w 7044614"/>
                <a:gd name="connsiteY7" fmla="*/ 1278294 h 2808514"/>
                <a:gd name="connsiteX8" fmla="*/ 4497357 w 7044614"/>
                <a:gd name="connsiteY8" fmla="*/ 541176 h 2808514"/>
                <a:gd name="connsiteX9" fmla="*/ 5234475 w 7044614"/>
                <a:gd name="connsiteY9" fmla="*/ 541176 h 2808514"/>
                <a:gd name="connsiteX10" fmla="*/ 6540761 w 7044614"/>
                <a:gd name="connsiteY10" fmla="*/ 0 h 2808514"/>
                <a:gd name="connsiteX11" fmla="*/ 7044614 w 7044614"/>
                <a:gd name="connsiteY11" fmla="*/ 1324947 h 2808514"/>
                <a:gd name="connsiteX12" fmla="*/ 7044614 w 7044614"/>
                <a:gd name="connsiteY12" fmla="*/ 2808514 h 2808514"/>
                <a:gd name="connsiteX13" fmla="*/ 4488026 w 7044614"/>
                <a:gd name="connsiteY13" fmla="*/ 2808514 h 2808514"/>
                <a:gd name="connsiteX14" fmla="*/ 4488026 w 7044614"/>
                <a:gd name="connsiteY14" fmla="*/ 2715208 h 2808514"/>
                <a:gd name="connsiteX15" fmla="*/ 531847 w 7044614"/>
                <a:gd name="connsiteY15" fmla="*/ 2715208 h 2808514"/>
                <a:gd name="connsiteX16" fmla="*/ 531847 w 7044614"/>
                <a:gd name="connsiteY16" fmla="*/ 2183363 h 2808514"/>
                <a:gd name="connsiteX17" fmla="*/ 363895 w 7044614"/>
                <a:gd name="connsiteY17" fmla="*/ 2183363 h 2808514"/>
                <a:gd name="connsiteX18" fmla="*/ 363895 w 7044614"/>
                <a:gd name="connsiteY18" fmla="*/ 2267339 h 2808514"/>
                <a:gd name="connsiteX19" fmla="*/ 177283 w 7044614"/>
                <a:gd name="connsiteY19" fmla="*/ 2267339 h 2808514"/>
                <a:gd name="connsiteX20" fmla="*/ 177283 w 7044614"/>
                <a:gd name="connsiteY20" fmla="*/ 2174033 h 2808514"/>
                <a:gd name="connsiteX21" fmla="*/ 0 w 7044614"/>
                <a:gd name="connsiteY21" fmla="*/ 2183364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9269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74033 h 280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25952" h="2808514">
                  <a:moveTo>
                    <a:pt x="1" y="1922106"/>
                  </a:moveTo>
                  <a:lnTo>
                    <a:pt x="167952" y="1922106"/>
                  </a:lnTo>
                  <a:lnTo>
                    <a:pt x="167952" y="1828800"/>
                  </a:lnTo>
                  <a:lnTo>
                    <a:pt x="345233" y="1828800"/>
                  </a:lnTo>
                  <a:lnTo>
                    <a:pt x="345233" y="1931437"/>
                  </a:lnTo>
                  <a:lnTo>
                    <a:pt x="513185" y="1931437"/>
                  </a:lnTo>
                  <a:lnTo>
                    <a:pt x="513185" y="1278294"/>
                  </a:lnTo>
                  <a:lnTo>
                    <a:pt x="4478695" y="1278294"/>
                  </a:lnTo>
                  <a:lnTo>
                    <a:pt x="4478695" y="541176"/>
                  </a:lnTo>
                  <a:lnTo>
                    <a:pt x="5215813" y="541176"/>
                  </a:lnTo>
                  <a:lnTo>
                    <a:pt x="6522099" y="0"/>
                  </a:lnTo>
                  <a:lnTo>
                    <a:pt x="7025952" y="1324947"/>
                  </a:lnTo>
                  <a:lnTo>
                    <a:pt x="7025952" y="2808514"/>
                  </a:lnTo>
                  <a:lnTo>
                    <a:pt x="4469364" y="2808514"/>
                  </a:lnTo>
                  <a:lnTo>
                    <a:pt x="4469364" y="2715208"/>
                  </a:lnTo>
                  <a:lnTo>
                    <a:pt x="513185" y="2715208"/>
                  </a:lnTo>
                  <a:lnTo>
                    <a:pt x="513185" y="2183363"/>
                  </a:lnTo>
                  <a:lnTo>
                    <a:pt x="345233" y="2183363"/>
                  </a:lnTo>
                  <a:lnTo>
                    <a:pt x="345233" y="2267339"/>
                  </a:lnTo>
                  <a:lnTo>
                    <a:pt x="158621" y="2267339"/>
                  </a:lnTo>
                  <a:lnTo>
                    <a:pt x="158621" y="2174033"/>
                  </a:lnTo>
                  <a:lnTo>
                    <a:pt x="0" y="2174033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68F827EA-E8AE-4A9A-B45E-B28834661829}"/>
                </a:ext>
              </a:extLst>
            </p:cNvPr>
            <p:cNvSpPr/>
            <p:nvPr/>
          </p:nvSpPr>
          <p:spPr>
            <a:xfrm>
              <a:off x="8977152" y="3252915"/>
              <a:ext cx="792000" cy="1503348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5C3F492-0D05-40F0-80F3-9CA52EC6A0DC}"/>
                </a:ext>
              </a:extLst>
            </p:cNvPr>
            <p:cNvSpPr/>
            <p:nvPr/>
          </p:nvSpPr>
          <p:spPr>
            <a:xfrm>
              <a:off x="9777381" y="3821736"/>
              <a:ext cx="382555" cy="324000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97F6A7F5-9D2B-40C2-9B96-3AD58176710B}"/>
                </a:ext>
              </a:extLst>
            </p:cNvPr>
            <p:cNvSpPr/>
            <p:nvPr/>
          </p:nvSpPr>
          <p:spPr>
            <a:xfrm>
              <a:off x="8985381" y="3849067"/>
              <a:ext cx="774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515812FD-31A3-45BC-AD32-41EFFD36E673}"/>
                </a:ext>
              </a:extLst>
            </p:cNvPr>
            <p:cNvSpPr/>
            <p:nvPr/>
          </p:nvSpPr>
          <p:spPr>
            <a:xfrm>
              <a:off x="2771193" y="3264992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EFD5A80-68A2-4FE4-9851-3ED8090E7854}"/>
                </a:ext>
              </a:extLst>
            </p:cNvPr>
            <p:cNvCxnSpPr>
              <a:stCxn id="41" idx="1"/>
              <a:endCxn id="41" idx="3"/>
            </p:cNvCxnSpPr>
            <p:nvPr/>
          </p:nvCxnSpPr>
          <p:spPr>
            <a:xfrm>
              <a:off x="2771193" y="3309733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93ECF00-47F9-4F87-A992-A60AD0411EE5}"/>
                </a:ext>
              </a:extLst>
            </p:cNvPr>
            <p:cNvGrpSpPr/>
            <p:nvPr/>
          </p:nvGrpSpPr>
          <p:grpSpPr>
            <a:xfrm rot="4140000">
              <a:off x="8147720" y="2312064"/>
              <a:ext cx="792000" cy="89302"/>
              <a:chOff x="5629469" y="2758718"/>
              <a:chExt cx="3377681" cy="89481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30A550DC-6014-4362-B24C-910544307F32}"/>
                  </a:ext>
                </a:extLst>
              </p:cNvPr>
              <p:cNvSpPr/>
              <p:nvPr/>
            </p:nvSpPr>
            <p:spPr>
              <a:xfrm>
                <a:off x="5629469" y="2758718"/>
                <a:ext cx="3377681" cy="8948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61BD65CB-5816-4583-A22F-15474C92CA11}"/>
                  </a:ext>
                </a:extLst>
              </p:cNvPr>
              <p:cNvCxnSpPr>
                <a:stCxn id="73" idx="1"/>
                <a:endCxn id="73" idx="3"/>
              </p:cNvCxnSpPr>
              <p:nvPr/>
            </p:nvCxnSpPr>
            <p:spPr>
              <a:xfrm>
                <a:off x="5629469" y="2803459"/>
                <a:ext cx="3377681" cy="0"/>
              </a:xfrm>
              <a:prstGeom prst="line">
                <a:avLst/>
              </a:prstGeom>
              <a:ln w="69850"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D4AE3FF0-A61D-4159-BFD4-70849DD2B27B}"/>
                </a:ext>
              </a:extLst>
            </p:cNvPr>
            <p:cNvSpPr/>
            <p:nvPr/>
          </p:nvSpPr>
          <p:spPr>
            <a:xfrm>
              <a:off x="2771193" y="4499743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93A6B7A6-556D-4DEA-B715-43BD69BD470C}"/>
                </a:ext>
              </a:extLst>
            </p:cNvPr>
            <p:cNvCxnSpPr>
              <a:stCxn id="44" idx="1"/>
              <a:endCxn id="44" idx="3"/>
            </p:cNvCxnSpPr>
            <p:nvPr/>
          </p:nvCxnSpPr>
          <p:spPr>
            <a:xfrm>
              <a:off x="2771193" y="4544484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5C52EFA6-1F92-4C1A-BE4C-83809B967336}"/>
                </a:ext>
              </a:extLst>
            </p:cNvPr>
            <p:cNvCxnSpPr/>
            <p:nvPr/>
          </p:nvCxnSpPr>
          <p:spPr>
            <a:xfrm>
              <a:off x="8797607" y="2670427"/>
              <a:ext cx="206441" cy="526502"/>
            </a:xfrm>
            <a:prstGeom prst="line">
              <a:avLst/>
            </a:prstGeom>
            <a:ln w="57150" cmpd="tri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CE9DC8C-B92A-4036-97A3-8A24BCE7A50E}"/>
                </a:ext>
              </a:extLst>
            </p:cNvPr>
            <p:cNvSpPr txBox="1"/>
            <p:nvPr/>
          </p:nvSpPr>
          <p:spPr>
            <a:xfrm>
              <a:off x="1152321" y="3704544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beam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D89EA63-1522-40BC-ADB6-C2AD865DCE73}"/>
                </a:ext>
              </a:extLst>
            </p:cNvPr>
            <p:cNvSpPr txBox="1"/>
            <p:nvPr/>
          </p:nvSpPr>
          <p:spPr>
            <a:xfrm>
              <a:off x="1770484" y="4198917"/>
              <a:ext cx="6111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active target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6AC6215-9B7F-47FE-A3B4-6E236789A982}"/>
                </a:ext>
              </a:extLst>
            </p:cNvPr>
            <p:cNvSpPr txBox="1"/>
            <p:nvPr/>
          </p:nvSpPr>
          <p:spPr>
            <a:xfrm>
              <a:off x="6526322" y="2560067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vacuum vessel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6185954-C015-44EA-9204-60B50107E5E9}"/>
                </a:ext>
              </a:extLst>
            </p:cNvPr>
            <p:cNvSpPr txBox="1"/>
            <p:nvPr/>
          </p:nvSpPr>
          <p:spPr>
            <a:xfrm>
              <a:off x="8421934" y="1928357"/>
              <a:ext cx="1556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high energy veto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4667A95-D790-41A8-91E9-8C39011D7383}"/>
                </a:ext>
              </a:extLst>
            </p:cNvPr>
            <p:cNvSpPr txBox="1"/>
            <p:nvPr/>
          </p:nvSpPr>
          <p:spPr>
            <a:xfrm>
              <a:off x="8572278" y="2375401"/>
              <a:ext cx="15561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TimePix</a:t>
              </a:r>
            </a:p>
            <a:p>
              <a:pPr algn="ctr"/>
              <a:r>
                <a:rPr lang="it-IT" sz="1200" b="1" dirty="0"/>
                <a:t>beam monitor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4AECFF3-05BB-4630-BD06-1572186660CD}"/>
                </a:ext>
              </a:extLst>
            </p:cNvPr>
            <p:cNvSpPr txBox="1"/>
            <p:nvPr/>
          </p:nvSpPr>
          <p:spPr>
            <a:xfrm>
              <a:off x="8797607" y="4741888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BGO calorimeter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F5D2DE2-9099-47FF-AF54-77F3F3C9DEEB}"/>
                </a:ext>
              </a:extLst>
            </p:cNvPr>
            <p:cNvSpPr txBox="1"/>
            <p:nvPr/>
          </p:nvSpPr>
          <p:spPr>
            <a:xfrm>
              <a:off x="9704531" y="4097605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small angle calorimeter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23A43578-8C9E-4348-84EC-FF40C90D2FF4}"/>
                </a:ext>
              </a:extLst>
            </p:cNvPr>
            <p:cNvSpPr/>
            <p:nvPr/>
          </p:nvSpPr>
          <p:spPr>
            <a:xfrm>
              <a:off x="2612564" y="2605645"/>
              <a:ext cx="3685591" cy="2549170"/>
            </a:xfrm>
            <a:prstGeom prst="rect">
              <a:avLst/>
            </a:prstGeom>
            <a:solidFill>
              <a:schemeClr val="bg1">
                <a:lumMod val="85000"/>
                <a:alpha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1725FED-A130-4683-B882-1F14927C3091}"/>
                </a:ext>
              </a:extLst>
            </p:cNvPr>
            <p:cNvSpPr txBox="1"/>
            <p:nvPr/>
          </p:nvSpPr>
          <p:spPr>
            <a:xfrm>
              <a:off x="2662502" y="4627702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–</a:t>
              </a:r>
              <a:r>
                <a:rPr lang="it-IT" sz="1200" b="1" dirty="0"/>
                <a:t> veto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BF3A056E-8483-4A9E-BEEF-7F440E8E4D12}"/>
                </a:ext>
              </a:extLst>
            </p:cNvPr>
            <p:cNvSpPr txBox="1"/>
            <p:nvPr/>
          </p:nvSpPr>
          <p:spPr>
            <a:xfrm>
              <a:off x="3788229" y="2638692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dipole magnet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7141BDBF-88D9-4EF6-B6A4-E4D4BE4340A0}"/>
                </a:ext>
              </a:extLst>
            </p:cNvPr>
            <p:cNvSpPr txBox="1"/>
            <p:nvPr/>
          </p:nvSpPr>
          <p:spPr>
            <a:xfrm>
              <a:off x="2662502" y="2935469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veto</a:t>
              </a:r>
            </a:p>
          </p:txBody>
        </p: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34C58C34-05FC-4129-AA79-D434C67BB524}"/>
                </a:ext>
              </a:extLst>
            </p:cNvPr>
            <p:cNvCxnSpPr/>
            <p:nvPr/>
          </p:nvCxnSpPr>
          <p:spPr>
            <a:xfrm>
              <a:off x="2202025" y="3869576"/>
              <a:ext cx="0" cy="24698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50B070C-8859-4503-B597-4E9A05BE089E}"/>
              </a:ext>
            </a:extLst>
          </p:cNvPr>
          <p:cNvCxnSpPr/>
          <p:nvPr/>
        </p:nvCxnSpPr>
        <p:spPr>
          <a:xfrm>
            <a:off x="1586205" y="3721585"/>
            <a:ext cx="59715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630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Dark Photon Signal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72A3E3F-CD6C-4C77-8ED4-DBEC992E74B4}"/>
              </a:ext>
            </a:extLst>
          </p:cNvPr>
          <p:cNvGrpSpPr/>
          <p:nvPr/>
        </p:nvGrpSpPr>
        <p:grpSpPr>
          <a:xfrm>
            <a:off x="886408" y="1260000"/>
            <a:ext cx="10394303" cy="4393395"/>
            <a:chOff x="886408" y="1528915"/>
            <a:chExt cx="10394303" cy="4393395"/>
          </a:xfrm>
        </p:grpSpPr>
        <p:sp>
          <p:nvSpPr>
            <p:cNvPr id="78" name="Rectangle 77"/>
            <p:cNvSpPr/>
            <p:nvPr/>
          </p:nvSpPr>
          <p:spPr>
            <a:xfrm>
              <a:off x="886408" y="1528915"/>
              <a:ext cx="10394303" cy="43933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reeform 4"/>
            <p:cNvSpPr/>
            <p:nvPr/>
          </p:nvSpPr>
          <p:spPr>
            <a:xfrm>
              <a:off x="1950098" y="1938139"/>
              <a:ext cx="7025952" cy="2808514"/>
            </a:xfrm>
            <a:custGeom>
              <a:avLst/>
              <a:gdLst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77281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9331 w 7035282"/>
                <a:gd name="connsiteY0" fmla="*/ 1922106 h 2808514"/>
                <a:gd name="connsiteX1" fmla="*/ 177282 w 7035282"/>
                <a:gd name="connsiteY1" fmla="*/ 1922106 h 2808514"/>
                <a:gd name="connsiteX2" fmla="*/ 177282 w 7035282"/>
                <a:gd name="connsiteY2" fmla="*/ 1828800 h 2808514"/>
                <a:gd name="connsiteX3" fmla="*/ 354563 w 7035282"/>
                <a:gd name="connsiteY3" fmla="*/ 1828800 h 2808514"/>
                <a:gd name="connsiteX4" fmla="*/ 354563 w 7035282"/>
                <a:gd name="connsiteY4" fmla="*/ 1931437 h 2808514"/>
                <a:gd name="connsiteX5" fmla="*/ 522515 w 7035282"/>
                <a:gd name="connsiteY5" fmla="*/ 1931437 h 2808514"/>
                <a:gd name="connsiteX6" fmla="*/ 522515 w 7035282"/>
                <a:gd name="connsiteY6" fmla="*/ 1278294 h 2808514"/>
                <a:gd name="connsiteX7" fmla="*/ 4488025 w 7035282"/>
                <a:gd name="connsiteY7" fmla="*/ 1278294 h 2808514"/>
                <a:gd name="connsiteX8" fmla="*/ 4488025 w 7035282"/>
                <a:gd name="connsiteY8" fmla="*/ 541176 h 2808514"/>
                <a:gd name="connsiteX9" fmla="*/ 5225143 w 7035282"/>
                <a:gd name="connsiteY9" fmla="*/ 541176 h 2808514"/>
                <a:gd name="connsiteX10" fmla="*/ 6531429 w 7035282"/>
                <a:gd name="connsiteY10" fmla="*/ 0 h 2808514"/>
                <a:gd name="connsiteX11" fmla="*/ 7035282 w 7035282"/>
                <a:gd name="connsiteY11" fmla="*/ 1324947 h 2808514"/>
                <a:gd name="connsiteX12" fmla="*/ 7035282 w 7035282"/>
                <a:gd name="connsiteY12" fmla="*/ 2808514 h 2808514"/>
                <a:gd name="connsiteX13" fmla="*/ 4478694 w 7035282"/>
                <a:gd name="connsiteY13" fmla="*/ 2808514 h 2808514"/>
                <a:gd name="connsiteX14" fmla="*/ 4478694 w 7035282"/>
                <a:gd name="connsiteY14" fmla="*/ 2715208 h 2808514"/>
                <a:gd name="connsiteX15" fmla="*/ 522515 w 7035282"/>
                <a:gd name="connsiteY15" fmla="*/ 2715208 h 2808514"/>
                <a:gd name="connsiteX16" fmla="*/ 522515 w 7035282"/>
                <a:gd name="connsiteY16" fmla="*/ 2183363 h 2808514"/>
                <a:gd name="connsiteX17" fmla="*/ 354563 w 7035282"/>
                <a:gd name="connsiteY17" fmla="*/ 2183363 h 2808514"/>
                <a:gd name="connsiteX18" fmla="*/ 354563 w 7035282"/>
                <a:gd name="connsiteY18" fmla="*/ 2267339 h 2808514"/>
                <a:gd name="connsiteX19" fmla="*/ 167951 w 7035282"/>
                <a:gd name="connsiteY19" fmla="*/ 2267339 h 2808514"/>
                <a:gd name="connsiteX20" fmla="*/ 167951 w 7035282"/>
                <a:gd name="connsiteY20" fmla="*/ 2174033 h 2808514"/>
                <a:gd name="connsiteX21" fmla="*/ 0 w 7035282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8663 w 7044614"/>
                <a:gd name="connsiteY0" fmla="*/ 1922106 h 2808514"/>
                <a:gd name="connsiteX1" fmla="*/ 186614 w 7044614"/>
                <a:gd name="connsiteY1" fmla="*/ 1922106 h 2808514"/>
                <a:gd name="connsiteX2" fmla="*/ 186614 w 7044614"/>
                <a:gd name="connsiteY2" fmla="*/ 1828800 h 2808514"/>
                <a:gd name="connsiteX3" fmla="*/ 363895 w 7044614"/>
                <a:gd name="connsiteY3" fmla="*/ 1828800 h 2808514"/>
                <a:gd name="connsiteX4" fmla="*/ 363895 w 7044614"/>
                <a:gd name="connsiteY4" fmla="*/ 1931437 h 2808514"/>
                <a:gd name="connsiteX5" fmla="*/ 531847 w 7044614"/>
                <a:gd name="connsiteY5" fmla="*/ 1931437 h 2808514"/>
                <a:gd name="connsiteX6" fmla="*/ 531847 w 7044614"/>
                <a:gd name="connsiteY6" fmla="*/ 1278294 h 2808514"/>
                <a:gd name="connsiteX7" fmla="*/ 4497357 w 7044614"/>
                <a:gd name="connsiteY7" fmla="*/ 1278294 h 2808514"/>
                <a:gd name="connsiteX8" fmla="*/ 4497357 w 7044614"/>
                <a:gd name="connsiteY8" fmla="*/ 541176 h 2808514"/>
                <a:gd name="connsiteX9" fmla="*/ 5234475 w 7044614"/>
                <a:gd name="connsiteY9" fmla="*/ 541176 h 2808514"/>
                <a:gd name="connsiteX10" fmla="*/ 6540761 w 7044614"/>
                <a:gd name="connsiteY10" fmla="*/ 0 h 2808514"/>
                <a:gd name="connsiteX11" fmla="*/ 7044614 w 7044614"/>
                <a:gd name="connsiteY11" fmla="*/ 1324947 h 2808514"/>
                <a:gd name="connsiteX12" fmla="*/ 7044614 w 7044614"/>
                <a:gd name="connsiteY12" fmla="*/ 2808514 h 2808514"/>
                <a:gd name="connsiteX13" fmla="*/ 4488026 w 7044614"/>
                <a:gd name="connsiteY13" fmla="*/ 2808514 h 2808514"/>
                <a:gd name="connsiteX14" fmla="*/ 4488026 w 7044614"/>
                <a:gd name="connsiteY14" fmla="*/ 2715208 h 2808514"/>
                <a:gd name="connsiteX15" fmla="*/ 531847 w 7044614"/>
                <a:gd name="connsiteY15" fmla="*/ 2715208 h 2808514"/>
                <a:gd name="connsiteX16" fmla="*/ 531847 w 7044614"/>
                <a:gd name="connsiteY16" fmla="*/ 2183363 h 2808514"/>
                <a:gd name="connsiteX17" fmla="*/ 363895 w 7044614"/>
                <a:gd name="connsiteY17" fmla="*/ 2183363 h 2808514"/>
                <a:gd name="connsiteX18" fmla="*/ 363895 w 7044614"/>
                <a:gd name="connsiteY18" fmla="*/ 2267339 h 2808514"/>
                <a:gd name="connsiteX19" fmla="*/ 177283 w 7044614"/>
                <a:gd name="connsiteY19" fmla="*/ 2267339 h 2808514"/>
                <a:gd name="connsiteX20" fmla="*/ 177283 w 7044614"/>
                <a:gd name="connsiteY20" fmla="*/ 2174033 h 2808514"/>
                <a:gd name="connsiteX21" fmla="*/ 0 w 7044614"/>
                <a:gd name="connsiteY21" fmla="*/ 2183364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9269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74033 h 280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25952" h="2808514">
                  <a:moveTo>
                    <a:pt x="1" y="1922106"/>
                  </a:moveTo>
                  <a:lnTo>
                    <a:pt x="167952" y="1922106"/>
                  </a:lnTo>
                  <a:lnTo>
                    <a:pt x="167952" y="1828800"/>
                  </a:lnTo>
                  <a:lnTo>
                    <a:pt x="345233" y="1828800"/>
                  </a:lnTo>
                  <a:lnTo>
                    <a:pt x="345233" y="1931437"/>
                  </a:lnTo>
                  <a:lnTo>
                    <a:pt x="513185" y="1931437"/>
                  </a:lnTo>
                  <a:lnTo>
                    <a:pt x="513185" y="1278294"/>
                  </a:lnTo>
                  <a:lnTo>
                    <a:pt x="4478695" y="1278294"/>
                  </a:lnTo>
                  <a:lnTo>
                    <a:pt x="4478695" y="541176"/>
                  </a:lnTo>
                  <a:lnTo>
                    <a:pt x="5215813" y="541176"/>
                  </a:lnTo>
                  <a:lnTo>
                    <a:pt x="6522099" y="0"/>
                  </a:lnTo>
                  <a:lnTo>
                    <a:pt x="7025952" y="1324947"/>
                  </a:lnTo>
                  <a:lnTo>
                    <a:pt x="7025952" y="2808514"/>
                  </a:lnTo>
                  <a:lnTo>
                    <a:pt x="4469364" y="2808514"/>
                  </a:lnTo>
                  <a:lnTo>
                    <a:pt x="4469364" y="2715208"/>
                  </a:lnTo>
                  <a:lnTo>
                    <a:pt x="513185" y="2715208"/>
                  </a:lnTo>
                  <a:lnTo>
                    <a:pt x="513185" y="2183363"/>
                  </a:lnTo>
                  <a:lnTo>
                    <a:pt x="345233" y="2183363"/>
                  </a:lnTo>
                  <a:lnTo>
                    <a:pt x="345233" y="2267339"/>
                  </a:lnTo>
                  <a:lnTo>
                    <a:pt x="158621" y="2267339"/>
                  </a:lnTo>
                  <a:lnTo>
                    <a:pt x="158621" y="2174033"/>
                  </a:lnTo>
                  <a:lnTo>
                    <a:pt x="0" y="2174033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977152" y="3252915"/>
              <a:ext cx="792000" cy="1503348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777381" y="3821736"/>
              <a:ext cx="382555" cy="324000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985381" y="3849067"/>
              <a:ext cx="774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771193" y="3264992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7" name="Straight Connector 56"/>
            <p:cNvCxnSpPr>
              <a:stCxn id="55" idx="1"/>
              <a:endCxn id="55" idx="3"/>
            </p:cNvCxnSpPr>
            <p:nvPr/>
          </p:nvCxnSpPr>
          <p:spPr>
            <a:xfrm>
              <a:off x="2771193" y="3309733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 rot="4140000">
              <a:off x="8147720" y="2312064"/>
              <a:ext cx="792000" cy="89302"/>
              <a:chOff x="5629469" y="2758718"/>
              <a:chExt cx="3377681" cy="89481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5629469" y="2758718"/>
                <a:ext cx="3377681" cy="8948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60" name="Straight Connector 59"/>
              <p:cNvCxnSpPr>
                <a:stCxn id="59" idx="1"/>
                <a:endCxn id="59" idx="3"/>
              </p:cNvCxnSpPr>
              <p:nvPr/>
            </p:nvCxnSpPr>
            <p:spPr>
              <a:xfrm>
                <a:off x="5629469" y="2803459"/>
                <a:ext cx="3377681" cy="0"/>
              </a:xfrm>
              <a:prstGeom prst="line">
                <a:avLst/>
              </a:prstGeom>
              <a:ln w="69850"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Rectangle 63"/>
            <p:cNvSpPr/>
            <p:nvPr/>
          </p:nvSpPr>
          <p:spPr>
            <a:xfrm>
              <a:off x="2771193" y="4499743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5" name="Straight Connector 64"/>
            <p:cNvCxnSpPr>
              <a:stCxn id="64" idx="1"/>
              <a:endCxn id="64" idx="3"/>
            </p:cNvCxnSpPr>
            <p:nvPr/>
          </p:nvCxnSpPr>
          <p:spPr>
            <a:xfrm>
              <a:off x="2771193" y="4544484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797607" y="2670427"/>
              <a:ext cx="206441" cy="526502"/>
            </a:xfrm>
            <a:prstGeom prst="line">
              <a:avLst/>
            </a:prstGeom>
            <a:ln w="57150" cmpd="tri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2202025" y="3981543"/>
              <a:ext cx="6997960" cy="51673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>
              <a:cxnSpLocks/>
            </p:cNvCxnSpPr>
            <p:nvPr/>
          </p:nvCxnSpPr>
          <p:spPr>
            <a:xfrm flipV="1">
              <a:off x="2202025" y="3368827"/>
              <a:ext cx="8113661" cy="61836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1152321" y="3704544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beam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770484" y="4198917"/>
              <a:ext cx="6111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active target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526322" y="2560067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vacuum vessel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421934" y="1928357"/>
              <a:ext cx="1556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high energy veto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572278" y="2375401"/>
              <a:ext cx="15561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TimePix</a:t>
              </a:r>
            </a:p>
            <a:p>
              <a:pPr algn="ctr"/>
              <a:r>
                <a:rPr lang="it-IT" sz="1200" b="1" dirty="0"/>
                <a:t>beam monitor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797607" y="4741888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BGO calorimeter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9704531" y="4097605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small angle calorimeter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612564" y="2605645"/>
              <a:ext cx="3685591" cy="2549170"/>
            </a:xfrm>
            <a:prstGeom prst="rect">
              <a:avLst/>
            </a:prstGeom>
            <a:solidFill>
              <a:schemeClr val="bg1">
                <a:lumMod val="85000"/>
                <a:alpha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662502" y="4627702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–</a:t>
              </a:r>
              <a:r>
                <a:rPr lang="it-IT" sz="1200" b="1" dirty="0"/>
                <a:t> veto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788229" y="2638692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dipole magnet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662502" y="2935469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veto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8401806" y="3476897"/>
              <a:ext cx="64592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>
                  <a:solidFill>
                    <a:schemeClr val="accent6">
                      <a:lumMod val="75000"/>
                    </a:schemeClr>
                  </a:solidFill>
                </a:rPr>
                <a:t>A</a:t>
              </a:r>
              <a:r>
                <a:rPr lang="it-IT" sz="1600" b="1" baseline="30000" dirty="0">
                  <a:solidFill>
                    <a:schemeClr val="accent6">
                      <a:lumMod val="75000"/>
                    </a:schemeClr>
                  </a:solidFill>
                </a:rPr>
                <a:t>’</a:t>
              </a:r>
              <a:endParaRPr lang="it-IT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571050" y="4097605"/>
              <a:ext cx="3076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600" b="1" dirty="0">
                  <a:solidFill>
                    <a:schemeClr val="accent6">
                      <a:lumMod val="75000"/>
                    </a:schemeClr>
                  </a:solidFill>
                  <a:latin typeface="Bookman Old Style" panose="02050604050505020204" pitchFamily="18" charset="0"/>
                  <a:sym typeface="Symbol" panose="05050102010706020507" pitchFamily="18" charset="2"/>
                </a:rPr>
                <a:t></a:t>
              </a:r>
              <a:endParaRPr lang="it-IT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191CA54-6EE4-447D-BC24-B8C37A5713F7}"/>
                </a:ext>
              </a:extLst>
            </p:cNvPr>
            <p:cNvCxnSpPr/>
            <p:nvPr/>
          </p:nvCxnSpPr>
          <p:spPr>
            <a:xfrm>
              <a:off x="2202025" y="3869576"/>
              <a:ext cx="0" cy="24698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Cloud 11">
              <a:extLst>
                <a:ext uri="{FF2B5EF4-FFF2-40B4-BE49-F238E27FC236}">
                  <a16:creationId xmlns:a16="http://schemas.microsoft.com/office/drawing/2014/main" id="{47906D65-2B8E-4E01-8A94-BE89FF616E4B}"/>
                </a:ext>
              </a:extLst>
            </p:cNvPr>
            <p:cNvSpPr/>
            <p:nvPr/>
          </p:nvSpPr>
          <p:spPr>
            <a:xfrm>
              <a:off x="9160620" y="4429749"/>
              <a:ext cx="225968" cy="193054"/>
            </a:xfrm>
            <a:prstGeom prst="cloud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F1F2D51-B7B7-4EB0-84AC-D9AE0D9F59DD}"/>
              </a:ext>
            </a:extLst>
          </p:cNvPr>
          <p:cNvSpPr txBox="1"/>
          <p:nvPr/>
        </p:nvSpPr>
        <p:spPr>
          <a:xfrm>
            <a:off x="2148930" y="5836013"/>
            <a:ext cx="81585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one </a:t>
            </a:r>
            <a:r>
              <a:rPr lang="el-GR" sz="2400" b="1">
                <a:solidFill>
                  <a:schemeClr val="accent4"/>
                </a:solidFill>
                <a:latin typeface="Bookman Old Style" panose="02050604050505020204" pitchFamily="18" charset="0"/>
                <a:sym typeface="Symbol" panose="05050102010706020507" pitchFamily="18" charset="2"/>
              </a:rPr>
              <a:t></a:t>
            </a:r>
            <a:r>
              <a:rPr lang="it-IT" sz="2000" b="1">
                <a:solidFill>
                  <a:schemeClr val="accent4"/>
                </a:solidFill>
                <a:sym typeface="Symbol" panose="05050102010706020507" pitchFamily="18" charset="2"/>
              </a:rPr>
              <a:t> 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and no in time activity in the detectors</a:t>
            </a:r>
            <a:endParaRPr lang="it-IT" sz="2000">
              <a:solidFill>
                <a:schemeClr val="accent4"/>
              </a:solidFill>
              <a:latin typeface="Aller" panose="020B05030303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E560FCF-DE59-40FF-A504-D3D3A6134037}"/>
                  </a:ext>
                </a:extLst>
              </p:cNvPr>
              <p:cNvSpPr txBox="1"/>
              <p:nvPr/>
            </p:nvSpPr>
            <p:spPr>
              <a:xfrm>
                <a:off x="1259650" y="1518835"/>
                <a:ext cx="251087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  <m:r>
                        <a:rPr lang="en-US" sz="2800" b="1" i="1">
                          <a:solidFill>
                            <a:schemeClr val="accent6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𝑨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′</m:t>
                          </m:r>
                        </m:sup>
                      </m:sSup>
                      <m:r>
                        <a:rPr lang="en-US" sz="2800" b="1" i="1">
                          <a:solidFill>
                            <a:schemeClr val="accent6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𝜸</m:t>
                      </m:r>
                    </m:oMath>
                  </m:oMathPara>
                </a14:m>
                <a:endParaRPr lang="en-US" sz="28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E560FCF-DE59-40FF-A504-D3D3A6134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50" y="1518835"/>
                <a:ext cx="251087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A70EEF9-E10E-4024-8DA8-4276F3222B8C}"/>
              </a:ext>
            </a:extLst>
          </p:cNvPr>
          <p:cNvCxnSpPr/>
          <p:nvPr/>
        </p:nvCxnSpPr>
        <p:spPr>
          <a:xfrm>
            <a:off x="1586205" y="3721585"/>
            <a:ext cx="59715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1209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1355" y="185084"/>
            <a:ext cx="84162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Background: Bremmstrahlung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F7B833-760F-4300-85EE-DA344A626770}"/>
              </a:ext>
            </a:extLst>
          </p:cNvPr>
          <p:cNvSpPr txBox="1"/>
          <p:nvPr/>
        </p:nvSpPr>
        <p:spPr>
          <a:xfrm>
            <a:off x="2202025" y="5746811"/>
            <a:ext cx="81585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one </a:t>
            </a:r>
            <a:r>
              <a:rPr lang="el-GR" sz="2400" b="1">
                <a:solidFill>
                  <a:schemeClr val="accent4"/>
                </a:solidFill>
                <a:latin typeface="Bookman Old Style" panose="02050604050505020204" pitchFamily="18" charset="0"/>
                <a:sym typeface="Symbol" panose="05050102010706020507" pitchFamily="18" charset="2"/>
              </a:rPr>
              <a:t></a:t>
            </a:r>
            <a:r>
              <a:rPr lang="it-IT" sz="2000" b="1">
                <a:solidFill>
                  <a:schemeClr val="accent4"/>
                </a:solidFill>
                <a:sym typeface="Symbol" panose="05050102010706020507" pitchFamily="18" charset="2"/>
              </a:rPr>
              <a:t> 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but in time low energy e</a:t>
            </a:r>
            <a:r>
              <a:rPr lang="en-US" sz="2000" baseline="30000">
                <a:solidFill>
                  <a:schemeClr val="accent4"/>
                </a:solidFill>
                <a:latin typeface="Aller" panose="020B0503030302020204" pitchFamily="34" charset="0"/>
              </a:rPr>
              <a:t>+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 in the spectrometer</a:t>
            </a:r>
          </a:p>
          <a:p>
            <a:pPr algn="ctr"/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  <a:sym typeface="Symbol" panose="05050102010706020507" pitchFamily="18" charset="2"/>
              </a:rPr>
              <a:t> = 4b / C atom @ E</a:t>
            </a:r>
            <a:r>
              <a:rPr lang="en-US" sz="2000" baseline="-25000">
                <a:solidFill>
                  <a:schemeClr val="accent4"/>
                </a:solidFill>
                <a:latin typeface="Aller" panose="020B0503030302020204" pitchFamily="34" charset="0"/>
                <a:sym typeface="Symbol" panose="05050102010706020507" pitchFamily="18" charset="2"/>
              </a:rPr>
              <a:t>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  <a:sym typeface="Symbol" panose="05050102010706020507" pitchFamily="18" charset="2"/>
              </a:rPr>
              <a:t> = 1MeV</a:t>
            </a:r>
            <a:endParaRPr lang="it-IT" sz="2000">
              <a:solidFill>
                <a:schemeClr val="accent4"/>
              </a:solidFill>
              <a:latin typeface="Aller" panose="020B050303030202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17CEDB-B34B-4323-AFF7-6DA5E2D6D43D}"/>
              </a:ext>
            </a:extLst>
          </p:cNvPr>
          <p:cNvGrpSpPr/>
          <p:nvPr/>
        </p:nvGrpSpPr>
        <p:grpSpPr>
          <a:xfrm>
            <a:off x="886408" y="1260000"/>
            <a:ext cx="10394303" cy="4393395"/>
            <a:chOff x="886408" y="1528915"/>
            <a:chExt cx="10394303" cy="4393395"/>
          </a:xfrm>
        </p:grpSpPr>
        <p:sp>
          <p:nvSpPr>
            <p:cNvPr id="78" name="Rectangle 77"/>
            <p:cNvSpPr/>
            <p:nvPr/>
          </p:nvSpPr>
          <p:spPr>
            <a:xfrm>
              <a:off x="886408" y="1528915"/>
              <a:ext cx="10394303" cy="43933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reeform 4"/>
            <p:cNvSpPr/>
            <p:nvPr/>
          </p:nvSpPr>
          <p:spPr>
            <a:xfrm>
              <a:off x="1950098" y="1938139"/>
              <a:ext cx="7025952" cy="2808514"/>
            </a:xfrm>
            <a:custGeom>
              <a:avLst/>
              <a:gdLst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77281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9331 w 7035282"/>
                <a:gd name="connsiteY0" fmla="*/ 1922106 h 2808514"/>
                <a:gd name="connsiteX1" fmla="*/ 177282 w 7035282"/>
                <a:gd name="connsiteY1" fmla="*/ 1922106 h 2808514"/>
                <a:gd name="connsiteX2" fmla="*/ 177282 w 7035282"/>
                <a:gd name="connsiteY2" fmla="*/ 1828800 h 2808514"/>
                <a:gd name="connsiteX3" fmla="*/ 354563 w 7035282"/>
                <a:gd name="connsiteY3" fmla="*/ 1828800 h 2808514"/>
                <a:gd name="connsiteX4" fmla="*/ 354563 w 7035282"/>
                <a:gd name="connsiteY4" fmla="*/ 1931437 h 2808514"/>
                <a:gd name="connsiteX5" fmla="*/ 522515 w 7035282"/>
                <a:gd name="connsiteY5" fmla="*/ 1931437 h 2808514"/>
                <a:gd name="connsiteX6" fmla="*/ 522515 w 7035282"/>
                <a:gd name="connsiteY6" fmla="*/ 1278294 h 2808514"/>
                <a:gd name="connsiteX7" fmla="*/ 4488025 w 7035282"/>
                <a:gd name="connsiteY7" fmla="*/ 1278294 h 2808514"/>
                <a:gd name="connsiteX8" fmla="*/ 4488025 w 7035282"/>
                <a:gd name="connsiteY8" fmla="*/ 541176 h 2808514"/>
                <a:gd name="connsiteX9" fmla="*/ 5225143 w 7035282"/>
                <a:gd name="connsiteY9" fmla="*/ 541176 h 2808514"/>
                <a:gd name="connsiteX10" fmla="*/ 6531429 w 7035282"/>
                <a:gd name="connsiteY10" fmla="*/ 0 h 2808514"/>
                <a:gd name="connsiteX11" fmla="*/ 7035282 w 7035282"/>
                <a:gd name="connsiteY11" fmla="*/ 1324947 h 2808514"/>
                <a:gd name="connsiteX12" fmla="*/ 7035282 w 7035282"/>
                <a:gd name="connsiteY12" fmla="*/ 2808514 h 2808514"/>
                <a:gd name="connsiteX13" fmla="*/ 4478694 w 7035282"/>
                <a:gd name="connsiteY13" fmla="*/ 2808514 h 2808514"/>
                <a:gd name="connsiteX14" fmla="*/ 4478694 w 7035282"/>
                <a:gd name="connsiteY14" fmla="*/ 2715208 h 2808514"/>
                <a:gd name="connsiteX15" fmla="*/ 522515 w 7035282"/>
                <a:gd name="connsiteY15" fmla="*/ 2715208 h 2808514"/>
                <a:gd name="connsiteX16" fmla="*/ 522515 w 7035282"/>
                <a:gd name="connsiteY16" fmla="*/ 2183363 h 2808514"/>
                <a:gd name="connsiteX17" fmla="*/ 354563 w 7035282"/>
                <a:gd name="connsiteY17" fmla="*/ 2183363 h 2808514"/>
                <a:gd name="connsiteX18" fmla="*/ 354563 w 7035282"/>
                <a:gd name="connsiteY18" fmla="*/ 2267339 h 2808514"/>
                <a:gd name="connsiteX19" fmla="*/ 167951 w 7035282"/>
                <a:gd name="connsiteY19" fmla="*/ 2267339 h 2808514"/>
                <a:gd name="connsiteX20" fmla="*/ 167951 w 7035282"/>
                <a:gd name="connsiteY20" fmla="*/ 2174033 h 2808514"/>
                <a:gd name="connsiteX21" fmla="*/ 0 w 7035282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8663 w 7044614"/>
                <a:gd name="connsiteY0" fmla="*/ 1922106 h 2808514"/>
                <a:gd name="connsiteX1" fmla="*/ 186614 w 7044614"/>
                <a:gd name="connsiteY1" fmla="*/ 1922106 h 2808514"/>
                <a:gd name="connsiteX2" fmla="*/ 186614 w 7044614"/>
                <a:gd name="connsiteY2" fmla="*/ 1828800 h 2808514"/>
                <a:gd name="connsiteX3" fmla="*/ 363895 w 7044614"/>
                <a:gd name="connsiteY3" fmla="*/ 1828800 h 2808514"/>
                <a:gd name="connsiteX4" fmla="*/ 363895 w 7044614"/>
                <a:gd name="connsiteY4" fmla="*/ 1931437 h 2808514"/>
                <a:gd name="connsiteX5" fmla="*/ 531847 w 7044614"/>
                <a:gd name="connsiteY5" fmla="*/ 1931437 h 2808514"/>
                <a:gd name="connsiteX6" fmla="*/ 531847 w 7044614"/>
                <a:gd name="connsiteY6" fmla="*/ 1278294 h 2808514"/>
                <a:gd name="connsiteX7" fmla="*/ 4497357 w 7044614"/>
                <a:gd name="connsiteY7" fmla="*/ 1278294 h 2808514"/>
                <a:gd name="connsiteX8" fmla="*/ 4497357 w 7044614"/>
                <a:gd name="connsiteY8" fmla="*/ 541176 h 2808514"/>
                <a:gd name="connsiteX9" fmla="*/ 5234475 w 7044614"/>
                <a:gd name="connsiteY9" fmla="*/ 541176 h 2808514"/>
                <a:gd name="connsiteX10" fmla="*/ 6540761 w 7044614"/>
                <a:gd name="connsiteY10" fmla="*/ 0 h 2808514"/>
                <a:gd name="connsiteX11" fmla="*/ 7044614 w 7044614"/>
                <a:gd name="connsiteY11" fmla="*/ 1324947 h 2808514"/>
                <a:gd name="connsiteX12" fmla="*/ 7044614 w 7044614"/>
                <a:gd name="connsiteY12" fmla="*/ 2808514 h 2808514"/>
                <a:gd name="connsiteX13" fmla="*/ 4488026 w 7044614"/>
                <a:gd name="connsiteY13" fmla="*/ 2808514 h 2808514"/>
                <a:gd name="connsiteX14" fmla="*/ 4488026 w 7044614"/>
                <a:gd name="connsiteY14" fmla="*/ 2715208 h 2808514"/>
                <a:gd name="connsiteX15" fmla="*/ 531847 w 7044614"/>
                <a:gd name="connsiteY15" fmla="*/ 2715208 h 2808514"/>
                <a:gd name="connsiteX16" fmla="*/ 531847 w 7044614"/>
                <a:gd name="connsiteY16" fmla="*/ 2183363 h 2808514"/>
                <a:gd name="connsiteX17" fmla="*/ 363895 w 7044614"/>
                <a:gd name="connsiteY17" fmla="*/ 2183363 h 2808514"/>
                <a:gd name="connsiteX18" fmla="*/ 363895 w 7044614"/>
                <a:gd name="connsiteY18" fmla="*/ 2267339 h 2808514"/>
                <a:gd name="connsiteX19" fmla="*/ 177283 w 7044614"/>
                <a:gd name="connsiteY19" fmla="*/ 2267339 h 2808514"/>
                <a:gd name="connsiteX20" fmla="*/ 177283 w 7044614"/>
                <a:gd name="connsiteY20" fmla="*/ 2174033 h 2808514"/>
                <a:gd name="connsiteX21" fmla="*/ 0 w 7044614"/>
                <a:gd name="connsiteY21" fmla="*/ 2183364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9269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74033 h 280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25952" h="2808514">
                  <a:moveTo>
                    <a:pt x="1" y="1922106"/>
                  </a:moveTo>
                  <a:lnTo>
                    <a:pt x="167952" y="1922106"/>
                  </a:lnTo>
                  <a:lnTo>
                    <a:pt x="167952" y="1828800"/>
                  </a:lnTo>
                  <a:lnTo>
                    <a:pt x="345233" y="1828800"/>
                  </a:lnTo>
                  <a:lnTo>
                    <a:pt x="345233" y="1931437"/>
                  </a:lnTo>
                  <a:lnTo>
                    <a:pt x="513185" y="1931437"/>
                  </a:lnTo>
                  <a:lnTo>
                    <a:pt x="513185" y="1278294"/>
                  </a:lnTo>
                  <a:lnTo>
                    <a:pt x="4478695" y="1278294"/>
                  </a:lnTo>
                  <a:lnTo>
                    <a:pt x="4478695" y="541176"/>
                  </a:lnTo>
                  <a:lnTo>
                    <a:pt x="5215813" y="541176"/>
                  </a:lnTo>
                  <a:lnTo>
                    <a:pt x="6522099" y="0"/>
                  </a:lnTo>
                  <a:lnTo>
                    <a:pt x="7025952" y="1324947"/>
                  </a:lnTo>
                  <a:lnTo>
                    <a:pt x="7025952" y="2808514"/>
                  </a:lnTo>
                  <a:lnTo>
                    <a:pt x="4469364" y="2808514"/>
                  </a:lnTo>
                  <a:lnTo>
                    <a:pt x="4469364" y="2715208"/>
                  </a:lnTo>
                  <a:lnTo>
                    <a:pt x="513185" y="2715208"/>
                  </a:lnTo>
                  <a:lnTo>
                    <a:pt x="513185" y="2183363"/>
                  </a:lnTo>
                  <a:lnTo>
                    <a:pt x="345233" y="2183363"/>
                  </a:lnTo>
                  <a:lnTo>
                    <a:pt x="345233" y="2267339"/>
                  </a:lnTo>
                  <a:lnTo>
                    <a:pt x="158621" y="2267339"/>
                  </a:lnTo>
                  <a:lnTo>
                    <a:pt x="158621" y="2174033"/>
                  </a:lnTo>
                  <a:lnTo>
                    <a:pt x="0" y="2174033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977152" y="3252915"/>
              <a:ext cx="792000" cy="1503348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777381" y="3821736"/>
              <a:ext cx="382555" cy="324000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202025" y="3869576"/>
              <a:ext cx="0" cy="24698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Rectangle 49"/>
            <p:cNvSpPr/>
            <p:nvPr/>
          </p:nvSpPr>
          <p:spPr>
            <a:xfrm>
              <a:off x="8985381" y="3849067"/>
              <a:ext cx="774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771193" y="3264992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7" name="Straight Connector 56"/>
            <p:cNvCxnSpPr>
              <a:stCxn id="55" idx="1"/>
              <a:endCxn id="55" idx="3"/>
            </p:cNvCxnSpPr>
            <p:nvPr/>
          </p:nvCxnSpPr>
          <p:spPr>
            <a:xfrm>
              <a:off x="2771193" y="3309733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 rot="4140000">
              <a:off x="8147720" y="2312064"/>
              <a:ext cx="792000" cy="89302"/>
              <a:chOff x="5629469" y="2758718"/>
              <a:chExt cx="3377681" cy="89481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5629469" y="2758718"/>
                <a:ext cx="3377681" cy="8948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60" name="Straight Connector 59"/>
              <p:cNvCxnSpPr>
                <a:stCxn id="59" idx="1"/>
                <a:endCxn id="59" idx="3"/>
              </p:cNvCxnSpPr>
              <p:nvPr/>
            </p:nvCxnSpPr>
            <p:spPr>
              <a:xfrm>
                <a:off x="5629469" y="2803459"/>
                <a:ext cx="3377681" cy="0"/>
              </a:xfrm>
              <a:prstGeom prst="line">
                <a:avLst/>
              </a:prstGeom>
              <a:ln w="69850"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Rectangle 63"/>
            <p:cNvSpPr/>
            <p:nvPr/>
          </p:nvSpPr>
          <p:spPr>
            <a:xfrm>
              <a:off x="2771193" y="4499743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5" name="Straight Connector 64"/>
            <p:cNvCxnSpPr>
              <a:stCxn id="64" idx="1"/>
              <a:endCxn id="64" idx="3"/>
            </p:cNvCxnSpPr>
            <p:nvPr/>
          </p:nvCxnSpPr>
          <p:spPr>
            <a:xfrm>
              <a:off x="2771193" y="4544484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797607" y="2670427"/>
              <a:ext cx="206441" cy="526502"/>
            </a:xfrm>
            <a:prstGeom prst="line">
              <a:avLst/>
            </a:prstGeom>
            <a:ln w="57150" cmpd="tri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Arc 68"/>
            <p:cNvSpPr/>
            <p:nvPr/>
          </p:nvSpPr>
          <p:spPr>
            <a:xfrm flipV="1">
              <a:off x="886409" y="2670427"/>
              <a:ext cx="2649893" cy="1311116"/>
            </a:xfrm>
            <a:prstGeom prst="arc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71" name="Straight Connector 70"/>
            <p:cNvCxnSpPr>
              <a:stCxn id="69" idx="0"/>
            </p:cNvCxnSpPr>
            <p:nvPr/>
          </p:nvCxnSpPr>
          <p:spPr>
            <a:xfrm>
              <a:off x="2211355" y="3981543"/>
              <a:ext cx="7679095" cy="44741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>
              <a:off x="1586205" y="3993655"/>
              <a:ext cx="597158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1152321" y="3704544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beam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770484" y="4198917"/>
              <a:ext cx="6111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active target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526322" y="2560067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vacuum vessel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421934" y="1928357"/>
              <a:ext cx="1556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high energy veto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572278" y="2375401"/>
              <a:ext cx="15561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TimePix</a:t>
              </a:r>
            </a:p>
            <a:p>
              <a:pPr algn="ctr"/>
              <a:r>
                <a:rPr lang="it-IT" sz="1200" b="1" dirty="0"/>
                <a:t>beam monitor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797607" y="4741888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BGO calorimeter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9704531" y="4097605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small angle calorimeter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3443720" y="3308263"/>
              <a:ext cx="3722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600" b="1" dirty="0">
                  <a:solidFill>
                    <a:srgbClr val="FF0000"/>
                  </a:solidFill>
                </a:rPr>
                <a:t>e</a:t>
              </a:r>
              <a:r>
                <a:rPr lang="it-IT" sz="1600" b="1" baseline="30000" dirty="0">
                  <a:solidFill>
                    <a:srgbClr val="FF0000"/>
                  </a:solidFill>
                </a:rPr>
                <a:t>+</a:t>
              </a:r>
              <a:endParaRPr lang="it-IT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612564" y="2605645"/>
              <a:ext cx="3685591" cy="2549170"/>
            </a:xfrm>
            <a:prstGeom prst="rect">
              <a:avLst/>
            </a:prstGeom>
            <a:solidFill>
              <a:schemeClr val="bg1">
                <a:lumMod val="85000"/>
                <a:alpha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662502" y="4627702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–</a:t>
              </a:r>
              <a:r>
                <a:rPr lang="it-IT" sz="1200" b="1" dirty="0"/>
                <a:t> veto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788229" y="2638692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dipole magnet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662502" y="2935469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veto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531804" y="3661072"/>
              <a:ext cx="3076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600" b="1" dirty="0">
                  <a:solidFill>
                    <a:srgbClr val="FF0000"/>
                  </a:solidFill>
                  <a:latin typeface="Bookman Old Style" panose="02050604050505020204" pitchFamily="18" charset="0"/>
                  <a:sym typeface="Symbol" panose="05050102010706020507" pitchFamily="18" charset="2"/>
                </a:rPr>
                <a:t></a:t>
              </a:r>
              <a:endParaRPr lang="it-IT" sz="1600" b="1" dirty="0">
                <a:solidFill>
                  <a:srgbClr val="FF0000"/>
                </a:solidFill>
              </a:endParaRPr>
            </a:p>
          </p:txBody>
        </p:sp>
        <p:sp>
          <p:nvSpPr>
            <p:cNvPr id="41" name="Cloud 40">
              <a:extLst>
                <a:ext uri="{FF2B5EF4-FFF2-40B4-BE49-F238E27FC236}">
                  <a16:creationId xmlns:a16="http://schemas.microsoft.com/office/drawing/2014/main" id="{487D598C-E738-4273-BEAB-B23CA9578631}"/>
                </a:ext>
              </a:extLst>
            </p:cNvPr>
            <p:cNvSpPr/>
            <p:nvPr/>
          </p:nvSpPr>
          <p:spPr>
            <a:xfrm>
              <a:off x="9865052" y="3926604"/>
              <a:ext cx="225968" cy="193054"/>
            </a:xfrm>
            <a:prstGeom prst="cloud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82E1214-E89C-4720-A838-E0309FA5C37B}"/>
                  </a:ext>
                </a:extLst>
              </p:cNvPr>
              <p:cNvSpPr txBox="1"/>
              <p:nvPr/>
            </p:nvSpPr>
            <p:spPr>
              <a:xfrm>
                <a:off x="1259650" y="1518835"/>
                <a:ext cx="2510876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1" i="1" smtClean="0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lang="it-IT" sz="28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en-US" sz="2800" b="1" i="1">
                          <a:solidFill>
                            <a:schemeClr val="accent6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</a:rPr>
                            <m:t>𝒆</m:t>
                          </m:r>
                        </m:e>
                        <m:sup>
                          <m:r>
                            <a:rPr lang="en-US" sz="2800" b="1" i="1">
                              <a:solidFill>
                                <a:schemeClr val="accent6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lang="it-IT" sz="2800" b="1" i="1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𝑵</m:t>
                      </m:r>
                      <m:r>
                        <a:rPr lang="it-IT" sz="2800" b="1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1" i="1">
                          <a:solidFill>
                            <a:schemeClr val="accent6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𝜸</m:t>
                      </m:r>
                    </m:oMath>
                  </m:oMathPara>
                </a14:m>
                <a:endParaRPr lang="en-US" sz="2800" b="1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282E1214-E89C-4720-A838-E0309FA5C3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50" y="1518835"/>
                <a:ext cx="2510876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72019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09EE3D20-7797-6744-8D1D-6B09ED6FE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078" y="222405"/>
            <a:ext cx="1909665" cy="59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6479" y="110436"/>
            <a:ext cx="1296664" cy="658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23323" y="185084"/>
            <a:ext cx="7809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>
                <a:solidFill>
                  <a:schemeClr val="accent4"/>
                </a:solidFill>
                <a:latin typeface="STARWARS" panose="020B0A04020102020204" pitchFamily="34" charset="0"/>
              </a:rPr>
              <a:t>Background: annihilation</a:t>
            </a:r>
            <a:endParaRPr lang="it-IT" sz="4000" dirty="0">
              <a:solidFill>
                <a:schemeClr val="accent4"/>
              </a:solidFill>
              <a:latin typeface="STARWARS" panose="020B0A040201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86612" y="836984"/>
            <a:ext cx="11793894" cy="0"/>
          </a:xfrm>
          <a:prstGeom prst="line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B7823-BE8C-42FB-86BD-8AA376AF385B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Danilo Domenici – ICNFP – 1.9.2021</a:t>
            </a:r>
            <a:endParaRPr lang="it-IT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72A3E3F-CD6C-4C77-8ED4-DBEC992E74B4}"/>
              </a:ext>
            </a:extLst>
          </p:cNvPr>
          <p:cNvGrpSpPr/>
          <p:nvPr/>
        </p:nvGrpSpPr>
        <p:grpSpPr>
          <a:xfrm>
            <a:off x="886408" y="1260000"/>
            <a:ext cx="10394303" cy="4393395"/>
            <a:chOff x="886408" y="1528915"/>
            <a:chExt cx="10394303" cy="4393395"/>
          </a:xfrm>
        </p:grpSpPr>
        <p:sp>
          <p:nvSpPr>
            <p:cNvPr id="78" name="Rectangle 77"/>
            <p:cNvSpPr/>
            <p:nvPr/>
          </p:nvSpPr>
          <p:spPr>
            <a:xfrm>
              <a:off x="886408" y="1528915"/>
              <a:ext cx="10394303" cy="439339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Freeform 4"/>
            <p:cNvSpPr/>
            <p:nvPr/>
          </p:nvSpPr>
          <p:spPr>
            <a:xfrm>
              <a:off x="1950098" y="1938139"/>
              <a:ext cx="7025952" cy="2808514"/>
            </a:xfrm>
            <a:custGeom>
              <a:avLst/>
              <a:gdLst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77281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77281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9330 w 7025951"/>
                <a:gd name="connsiteY21" fmla="*/ 2174033 h 2808514"/>
                <a:gd name="connsiteX0" fmla="*/ 9331 w 7035282"/>
                <a:gd name="connsiteY0" fmla="*/ 1922106 h 2808514"/>
                <a:gd name="connsiteX1" fmla="*/ 177282 w 7035282"/>
                <a:gd name="connsiteY1" fmla="*/ 1922106 h 2808514"/>
                <a:gd name="connsiteX2" fmla="*/ 177282 w 7035282"/>
                <a:gd name="connsiteY2" fmla="*/ 1828800 h 2808514"/>
                <a:gd name="connsiteX3" fmla="*/ 354563 w 7035282"/>
                <a:gd name="connsiteY3" fmla="*/ 1828800 h 2808514"/>
                <a:gd name="connsiteX4" fmla="*/ 354563 w 7035282"/>
                <a:gd name="connsiteY4" fmla="*/ 1931437 h 2808514"/>
                <a:gd name="connsiteX5" fmla="*/ 522515 w 7035282"/>
                <a:gd name="connsiteY5" fmla="*/ 1931437 h 2808514"/>
                <a:gd name="connsiteX6" fmla="*/ 522515 w 7035282"/>
                <a:gd name="connsiteY6" fmla="*/ 1278294 h 2808514"/>
                <a:gd name="connsiteX7" fmla="*/ 4488025 w 7035282"/>
                <a:gd name="connsiteY7" fmla="*/ 1278294 h 2808514"/>
                <a:gd name="connsiteX8" fmla="*/ 4488025 w 7035282"/>
                <a:gd name="connsiteY8" fmla="*/ 541176 h 2808514"/>
                <a:gd name="connsiteX9" fmla="*/ 5225143 w 7035282"/>
                <a:gd name="connsiteY9" fmla="*/ 541176 h 2808514"/>
                <a:gd name="connsiteX10" fmla="*/ 6531429 w 7035282"/>
                <a:gd name="connsiteY10" fmla="*/ 0 h 2808514"/>
                <a:gd name="connsiteX11" fmla="*/ 7035282 w 7035282"/>
                <a:gd name="connsiteY11" fmla="*/ 1324947 h 2808514"/>
                <a:gd name="connsiteX12" fmla="*/ 7035282 w 7035282"/>
                <a:gd name="connsiteY12" fmla="*/ 2808514 h 2808514"/>
                <a:gd name="connsiteX13" fmla="*/ 4478694 w 7035282"/>
                <a:gd name="connsiteY13" fmla="*/ 2808514 h 2808514"/>
                <a:gd name="connsiteX14" fmla="*/ 4478694 w 7035282"/>
                <a:gd name="connsiteY14" fmla="*/ 2715208 h 2808514"/>
                <a:gd name="connsiteX15" fmla="*/ 522515 w 7035282"/>
                <a:gd name="connsiteY15" fmla="*/ 2715208 h 2808514"/>
                <a:gd name="connsiteX16" fmla="*/ 522515 w 7035282"/>
                <a:gd name="connsiteY16" fmla="*/ 2183363 h 2808514"/>
                <a:gd name="connsiteX17" fmla="*/ 354563 w 7035282"/>
                <a:gd name="connsiteY17" fmla="*/ 2183363 h 2808514"/>
                <a:gd name="connsiteX18" fmla="*/ 354563 w 7035282"/>
                <a:gd name="connsiteY18" fmla="*/ 2267339 h 2808514"/>
                <a:gd name="connsiteX19" fmla="*/ 167951 w 7035282"/>
                <a:gd name="connsiteY19" fmla="*/ 2267339 h 2808514"/>
                <a:gd name="connsiteX20" fmla="*/ 167951 w 7035282"/>
                <a:gd name="connsiteY20" fmla="*/ 2174033 h 2808514"/>
                <a:gd name="connsiteX21" fmla="*/ 0 w 7035282"/>
                <a:gd name="connsiteY21" fmla="*/ 2174033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8663 w 7044614"/>
                <a:gd name="connsiteY0" fmla="*/ 1922106 h 2808514"/>
                <a:gd name="connsiteX1" fmla="*/ 186614 w 7044614"/>
                <a:gd name="connsiteY1" fmla="*/ 1922106 h 2808514"/>
                <a:gd name="connsiteX2" fmla="*/ 186614 w 7044614"/>
                <a:gd name="connsiteY2" fmla="*/ 1828800 h 2808514"/>
                <a:gd name="connsiteX3" fmla="*/ 363895 w 7044614"/>
                <a:gd name="connsiteY3" fmla="*/ 1828800 h 2808514"/>
                <a:gd name="connsiteX4" fmla="*/ 363895 w 7044614"/>
                <a:gd name="connsiteY4" fmla="*/ 1931437 h 2808514"/>
                <a:gd name="connsiteX5" fmla="*/ 531847 w 7044614"/>
                <a:gd name="connsiteY5" fmla="*/ 1931437 h 2808514"/>
                <a:gd name="connsiteX6" fmla="*/ 531847 w 7044614"/>
                <a:gd name="connsiteY6" fmla="*/ 1278294 h 2808514"/>
                <a:gd name="connsiteX7" fmla="*/ 4497357 w 7044614"/>
                <a:gd name="connsiteY7" fmla="*/ 1278294 h 2808514"/>
                <a:gd name="connsiteX8" fmla="*/ 4497357 w 7044614"/>
                <a:gd name="connsiteY8" fmla="*/ 541176 h 2808514"/>
                <a:gd name="connsiteX9" fmla="*/ 5234475 w 7044614"/>
                <a:gd name="connsiteY9" fmla="*/ 541176 h 2808514"/>
                <a:gd name="connsiteX10" fmla="*/ 6540761 w 7044614"/>
                <a:gd name="connsiteY10" fmla="*/ 0 h 2808514"/>
                <a:gd name="connsiteX11" fmla="*/ 7044614 w 7044614"/>
                <a:gd name="connsiteY11" fmla="*/ 1324947 h 2808514"/>
                <a:gd name="connsiteX12" fmla="*/ 7044614 w 7044614"/>
                <a:gd name="connsiteY12" fmla="*/ 2808514 h 2808514"/>
                <a:gd name="connsiteX13" fmla="*/ 4488026 w 7044614"/>
                <a:gd name="connsiteY13" fmla="*/ 2808514 h 2808514"/>
                <a:gd name="connsiteX14" fmla="*/ 4488026 w 7044614"/>
                <a:gd name="connsiteY14" fmla="*/ 2715208 h 2808514"/>
                <a:gd name="connsiteX15" fmla="*/ 531847 w 7044614"/>
                <a:gd name="connsiteY15" fmla="*/ 2715208 h 2808514"/>
                <a:gd name="connsiteX16" fmla="*/ 531847 w 7044614"/>
                <a:gd name="connsiteY16" fmla="*/ 2183363 h 2808514"/>
                <a:gd name="connsiteX17" fmla="*/ 363895 w 7044614"/>
                <a:gd name="connsiteY17" fmla="*/ 2183363 h 2808514"/>
                <a:gd name="connsiteX18" fmla="*/ 363895 w 7044614"/>
                <a:gd name="connsiteY18" fmla="*/ 2267339 h 2808514"/>
                <a:gd name="connsiteX19" fmla="*/ 177283 w 7044614"/>
                <a:gd name="connsiteY19" fmla="*/ 2267339 h 2808514"/>
                <a:gd name="connsiteX20" fmla="*/ 177283 w 7044614"/>
                <a:gd name="connsiteY20" fmla="*/ 2174033 h 2808514"/>
                <a:gd name="connsiteX21" fmla="*/ 0 w 7044614"/>
                <a:gd name="connsiteY21" fmla="*/ 2183364 h 2808514"/>
                <a:gd name="connsiteX0" fmla="*/ 0 w 7025951"/>
                <a:gd name="connsiteY0" fmla="*/ 1922106 h 2808514"/>
                <a:gd name="connsiteX1" fmla="*/ 167951 w 7025951"/>
                <a:gd name="connsiteY1" fmla="*/ 1922106 h 2808514"/>
                <a:gd name="connsiteX2" fmla="*/ 167951 w 7025951"/>
                <a:gd name="connsiteY2" fmla="*/ 1828800 h 2808514"/>
                <a:gd name="connsiteX3" fmla="*/ 345232 w 7025951"/>
                <a:gd name="connsiteY3" fmla="*/ 1828800 h 2808514"/>
                <a:gd name="connsiteX4" fmla="*/ 345232 w 7025951"/>
                <a:gd name="connsiteY4" fmla="*/ 1931437 h 2808514"/>
                <a:gd name="connsiteX5" fmla="*/ 513184 w 7025951"/>
                <a:gd name="connsiteY5" fmla="*/ 1931437 h 2808514"/>
                <a:gd name="connsiteX6" fmla="*/ 513184 w 7025951"/>
                <a:gd name="connsiteY6" fmla="*/ 1278294 h 2808514"/>
                <a:gd name="connsiteX7" fmla="*/ 4478694 w 7025951"/>
                <a:gd name="connsiteY7" fmla="*/ 1278294 h 2808514"/>
                <a:gd name="connsiteX8" fmla="*/ 4478694 w 7025951"/>
                <a:gd name="connsiteY8" fmla="*/ 541176 h 2808514"/>
                <a:gd name="connsiteX9" fmla="*/ 5215812 w 7025951"/>
                <a:gd name="connsiteY9" fmla="*/ 541176 h 2808514"/>
                <a:gd name="connsiteX10" fmla="*/ 6522098 w 7025951"/>
                <a:gd name="connsiteY10" fmla="*/ 0 h 2808514"/>
                <a:gd name="connsiteX11" fmla="*/ 7025951 w 7025951"/>
                <a:gd name="connsiteY11" fmla="*/ 1324947 h 2808514"/>
                <a:gd name="connsiteX12" fmla="*/ 7025951 w 7025951"/>
                <a:gd name="connsiteY12" fmla="*/ 2808514 h 2808514"/>
                <a:gd name="connsiteX13" fmla="*/ 4469363 w 7025951"/>
                <a:gd name="connsiteY13" fmla="*/ 2808514 h 2808514"/>
                <a:gd name="connsiteX14" fmla="*/ 4469363 w 7025951"/>
                <a:gd name="connsiteY14" fmla="*/ 2715208 h 2808514"/>
                <a:gd name="connsiteX15" fmla="*/ 513184 w 7025951"/>
                <a:gd name="connsiteY15" fmla="*/ 2715208 h 2808514"/>
                <a:gd name="connsiteX16" fmla="*/ 513184 w 7025951"/>
                <a:gd name="connsiteY16" fmla="*/ 2183363 h 2808514"/>
                <a:gd name="connsiteX17" fmla="*/ 345232 w 7025951"/>
                <a:gd name="connsiteY17" fmla="*/ 2183363 h 2808514"/>
                <a:gd name="connsiteX18" fmla="*/ 345232 w 7025951"/>
                <a:gd name="connsiteY18" fmla="*/ 2267339 h 2808514"/>
                <a:gd name="connsiteX19" fmla="*/ 158620 w 7025951"/>
                <a:gd name="connsiteY19" fmla="*/ 2267339 h 2808514"/>
                <a:gd name="connsiteX20" fmla="*/ 158620 w 7025951"/>
                <a:gd name="connsiteY20" fmla="*/ 2174033 h 2808514"/>
                <a:gd name="connsiteX21" fmla="*/ 18660 w 7025951"/>
                <a:gd name="connsiteY21" fmla="*/ 218336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92694 h 2808514"/>
                <a:gd name="connsiteX0" fmla="*/ 1 w 7025952"/>
                <a:gd name="connsiteY0" fmla="*/ 1922106 h 2808514"/>
                <a:gd name="connsiteX1" fmla="*/ 167952 w 7025952"/>
                <a:gd name="connsiteY1" fmla="*/ 1922106 h 2808514"/>
                <a:gd name="connsiteX2" fmla="*/ 167952 w 7025952"/>
                <a:gd name="connsiteY2" fmla="*/ 1828800 h 2808514"/>
                <a:gd name="connsiteX3" fmla="*/ 345233 w 7025952"/>
                <a:gd name="connsiteY3" fmla="*/ 1828800 h 2808514"/>
                <a:gd name="connsiteX4" fmla="*/ 345233 w 7025952"/>
                <a:gd name="connsiteY4" fmla="*/ 1931437 h 2808514"/>
                <a:gd name="connsiteX5" fmla="*/ 513185 w 7025952"/>
                <a:gd name="connsiteY5" fmla="*/ 1931437 h 2808514"/>
                <a:gd name="connsiteX6" fmla="*/ 513185 w 7025952"/>
                <a:gd name="connsiteY6" fmla="*/ 1278294 h 2808514"/>
                <a:gd name="connsiteX7" fmla="*/ 4478695 w 7025952"/>
                <a:gd name="connsiteY7" fmla="*/ 1278294 h 2808514"/>
                <a:gd name="connsiteX8" fmla="*/ 4478695 w 7025952"/>
                <a:gd name="connsiteY8" fmla="*/ 541176 h 2808514"/>
                <a:gd name="connsiteX9" fmla="*/ 5215813 w 7025952"/>
                <a:gd name="connsiteY9" fmla="*/ 541176 h 2808514"/>
                <a:gd name="connsiteX10" fmla="*/ 6522099 w 7025952"/>
                <a:gd name="connsiteY10" fmla="*/ 0 h 2808514"/>
                <a:gd name="connsiteX11" fmla="*/ 7025952 w 7025952"/>
                <a:gd name="connsiteY11" fmla="*/ 1324947 h 2808514"/>
                <a:gd name="connsiteX12" fmla="*/ 7025952 w 7025952"/>
                <a:gd name="connsiteY12" fmla="*/ 2808514 h 2808514"/>
                <a:gd name="connsiteX13" fmla="*/ 4469364 w 7025952"/>
                <a:gd name="connsiteY13" fmla="*/ 2808514 h 2808514"/>
                <a:gd name="connsiteX14" fmla="*/ 4469364 w 7025952"/>
                <a:gd name="connsiteY14" fmla="*/ 2715208 h 2808514"/>
                <a:gd name="connsiteX15" fmla="*/ 513185 w 7025952"/>
                <a:gd name="connsiteY15" fmla="*/ 2715208 h 2808514"/>
                <a:gd name="connsiteX16" fmla="*/ 513185 w 7025952"/>
                <a:gd name="connsiteY16" fmla="*/ 2183363 h 2808514"/>
                <a:gd name="connsiteX17" fmla="*/ 345233 w 7025952"/>
                <a:gd name="connsiteY17" fmla="*/ 2183363 h 2808514"/>
                <a:gd name="connsiteX18" fmla="*/ 345233 w 7025952"/>
                <a:gd name="connsiteY18" fmla="*/ 2267339 h 2808514"/>
                <a:gd name="connsiteX19" fmla="*/ 158621 w 7025952"/>
                <a:gd name="connsiteY19" fmla="*/ 2267339 h 2808514"/>
                <a:gd name="connsiteX20" fmla="*/ 158621 w 7025952"/>
                <a:gd name="connsiteY20" fmla="*/ 2174033 h 2808514"/>
                <a:gd name="connsiteX21" fmla="*/ 0 w 7025952"/>
                <a:gd name="connsiteY21" fmla="*/ 2174033 h 2808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025952" h="2808514">
                  <a:moveTo>
                    <a:pt x="1" y="1922106"/>
                  </a:moveTo>
                  <a:lnTo>
                    <a:pt x="167952" y="1922106"/>
                  </a:lnTo>
                  <a:lnTo>
                    <a:pt x="167952" y="1828800"/>
                  </a:lnTo>
                  <a:lnTo>
                    <a:pt x="345233" y="1828800"/>
                  </a:lnTo>
                  <a:lnTo>
                    <a:pt x="345233" y="1931437"/>
                  </a:lnTo>
                  <a:lnTo>
                    <a:pt x="513185" y="1931437"/>
                  </a:lnTo>
                  <a:lnTo>
                    <a:pt x="513185" y="1278294"/>
                  </a:lnTo>
                  <a:lnTo>
                    <a:pt x="4478695" y="1278294"/>
                  </a:lnTo>
                  <a:lnTo>
                    <a:pt x="4478695" y="541176"/>
                  </a:lnTo>
                  <a:lnTo>
                    <a:pt x="5215813" y="541176"/>
                  </a:lnTo>
                  <a:lnTo>
                    <a:pt x="6522099" y="0"/>
                  </a:lnTo>
                  <a:lnTo>
                    <a:pt x="7025952" y="1324947"/>
                  </a:lnTo>
                  <a:lnTo>
                    <a:pt x="7025952" y="2808514"/>
                  </a:lnTo>
                  <a:lnTo>
                    <a:pt x="4469364" y="2808514"/>
                  </a:lnTo>
                  <a:lnTo>
                    <a:pt x="4469364" y="2715208"/>
                  </a:lnTo>
                  <a:lnTo>
                    <a:pt x="513185" y="2715208"/>
                  </a:lnTo>
                  <a:lnTo>
                    <a:pt x="513185" y="2183363"/>
                  </a:lnTo>
                  <a:lnTo>
                    <a:pt x="345233" y="2183363"/>
                  </a:lnTo>
                  <a:lnTo>
                    <a:pt x="345233" y="2267339"/>
                  </a:lnTo>
                  <a:lnTo>
                    <a:pt x="158621" y="2267339"/>
                  </a:lnTo>
                  <a:lnTo>
                    <a:pt x="158621" y="2174033"/>
                  </a:lnTo>
                  <a:lnTo>
                    <a:pt x="0" y="2174033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" name="Rectangle 6"/>
            <p:cNvSpPr/>
            <p:nvPr/>
          </p:nvSpPr>
          <p:spPr>
            <a:xfrm>
              <a:off x="8977152" y="3252915"/>
              <a:ext cx="792000" cy="1503348"/>
            </a:xfrm>
            <a:prstGeom prst="rect">
              <a:avLst/>
            </a:prstGeom>
            <a:pattFill prst="ltHorz">
              <a:fgClr>
                <a:schemeClr val="accent1"/>
              </a:fgClr>
              <a:bgClr>
                <a:schemeClr val="bg1"/>
              </a:bgClr>
            </a:pattFill>
            <a:ln w="1905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777381" y="3821736"/>
              <a:ext cx="382555" cy="324000"/>
            </a:xfrm>
            <a:prstGeom prst="rect">
              <a:avLst/>
            </a:prstGeom>
            <a:pattFill prst="ltHorz">
              <a:fgClr>
                <a:schemeClr val="tx1"/>
              </a:fgClr>
              <a:bgClr>
                <a:schemeClr val="bg1"/>
              </a:bgClr>
            </a:patt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8985381" y="3849067"/>
              <a:ext cx="774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771193" y="3264992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57" name="Straight Connector 56"/>
            <p:cNvCxnSpPr>
              <a:stCxn id="55" idx="1"/>
              <a:endCxn id="55" idx="3"/>
            </p:cNvCxnSpPr>
            <p:nvPr/>
          </p:nvCxnSpPr>
          <p:spPr>
            <a:xfrm>
              <a:off x="2771193" y="3309733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2" name="Group 61"/>
            <p:cNvGrpSpPr/>
            <p:nvPr/>
          </p:nvGrpSpPr>
          <p:grpSpPr>
            <a:xfrm rot="4140000">
              <a:off x="8147720" y="2312064"/>
              <a:ext cx="792000" cy="89302"/>
              <a:chOff x="5629469" y="2758718"/>
              <a:chExt cx="3377681" cy="89481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5629469" y="2758718"/>
                <a:ext cx="3377681" cy="8948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60" name="Straight Connector 59"/>
              <p:cNvCxnSpPr>
                <a:stCxn id="59" idx="1"/>
                <a:endCxn id="59" idx="3"/>
              </p:cNvCxnSpPr>
              <p:nvPr/>
            </p:nvCxnSpPr>
            <p:spPr>
              <a:xfrm>
                <a:off x="5629469" y="2803459"/>
                <a:ext cx="3377681" cy="0"/>
              </a:xfrm>
              <a:prstGeom prst="line">
                <a:avLst/>
              </a:prstGeom>
              <a:ln w="69850"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Rectangle 63"/>
            <p:cNvSpPr/>
            <p:nvPr/>
          </p:nvSpPr>
          <p:spPr>
            <a:xfrm>
              <a:off x="2771193" y="4499743"/>
              <a:ext cx="3377681" cy="8948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65" name="Straight Connector 64"/>
            <p:cNvCxnSpPr>
              <a:stCxn id="64" idx="1"/>
              <a:endCxn id="64" idx="3"/>
            </p:cNvCxnSpPr>
            <p:nvPr/>
          </p:nvCxnSpPr>
          <p:spPr>
            <a:xfrm>
              <a:off x="2771193" y="4544484"/>
              <a:ext cx="3377681" cy="0"/>
            </a:xfrm>
            <a:prstGeom prst="line">
              <a:avLst/>
            </a:prstGeom>
            <a:ln w="69850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797607" y="2670427"/>
              <a:ext cx="206441" cy="526502"/>
            </a:xfrm>
            <a:prstGeom prst="line">
              <a:avLst/>
            </a:prstGeom>
            <a:ln w="57150" cmpd="tri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/>
            </p:cNvCxnSpPr>
            <p:nvPr/>
          </p:nvCxnSpPr>
          <p:spPr>
            <a:xfrm>
              <a:off x="2202025" y="3981543"/>
              <a:ext cx="6958595" cy="1034635"/>
            </a:xfrm>
            <a:prstGeom prst="line">
              <a:avLst/>
            </a:prstGeom>
            <a:ln w="19050">
              <a:solidFill>
                <a:schemeClr val="accent2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1152321" y="3704544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beam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770484" y="4198917"/>
              <a:ext cx="6111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active target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526322" y="2560067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vacuum vessel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8421934" y="1928357"/>
              <a:ext cx="15561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high energy veto</a:t>
              </a: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8572278" y="2375401"/>
              <a:ext cx="15561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TimePix</a:t>
              </a:r>
            </a:p>
            <a:p>
              <a:pPr algn="ctr"/>
              <a:r>
                <a:rPr lang="it-IT" sz="1200" b="1" dirty="0"/>
                <a:t>beam monitor</a:t>
              </a: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8797607" y="4741888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BGO calorimeter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9704531" y="4097605"/>
              <a:ext cx="1222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small angle calorimeter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612564" y="2605645"/>
              <a:ext cx="3685591" cy="2549170"/>
            </a:xfrm>
            <a:prstGeom prst="rect">
              <a:avLst/>
            </a:prstGeom>
            <a:solidFill>
              <a:schemeClr val="bg1">
                <a:lumMod val="85000"/>
                <a:alpha val="4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2662502" y="4627702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–</a:t>
              </a:r>
              <a:r>
                <a:rPr lang="it-IT" sz="1200" b="1" dirty="0"/>
                <a:t> veto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788229" y="2638692"/>
              <a:ext cx="12223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dipole magnet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662502" y="2935469"/>
              <a:ext cx="7604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200" b="1" dirty="0"/>
                <a:t>e</a:t>
              </a:r>
              <a:r>
                <a:rPr lang="it-IT" sz="1200" b="1" baseline="30000" dirty="0"/>
                <a:t>+</a:t>
              </a:r>
              <a:r>
                <a:rPr lang="it-IT" sz="1200" b="1" dirty="0"/>
                <a:t> veto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569785" y="3334837"/>
              <a:ext cx="30765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600" b="1" dirty="0">
                  <a:solidFill>
                    <a:schemeClr val="accent6">
                      <a:lumMod val="75000"/>
                    </a:schemeClr>
                  </a:solidFill>
                  <a:latin typeface="Bookman Old Style" panose="02050604050505020204" pitchFamily="18" charset="0"/>
                  <a:sym typeface="Symbol" panose="05050102010706020507" pitchFamily="18" charset="2"/>
                </a:rPr>
                <a:t></a:t>
              </a:r>
              <a:endParaRPr lang="it-IT" sz="1600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6191CA54-6EE4-447D-BC24-B8C37A5713F7}"/>
                </a:ext>
              </a:extLst>
            </p:cNvPr>
            <p:cNvCxnSpPr/>
            <p:nvPr/>
          </p:nvCxnSpPr>
          <p:spPr>
            <a:xfrm>
              <a:off x="2202025" y="3869576"/>
              <a:ext cx="0" cy="24698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Cloud 11">
              <a:extLst>
                <a:ext uri="{FF2B5EF4-FFF2-40B4-BE49-F238E27FC236}">
                  <a16:creationId xmlns:a16="http://schemas.microsoft.com/office/drawing/2014/main" id="{47906D65-2B8E-4E01-8A94-BE89FF616E4B}"/>
                </a:ext>
              </a:extLst>
            </p:cNvPr>
            <p:cNvSpPr/>
            <p:nvPr/>
          </p:nvSpPr>
          <p:spPr>
            <a:xfrm>
              <a:off x="9204532" y="3569922"/>
              <a:ext cx="225968" cy="193054"/>
            </a:xfrm>
            <a:prstGeom prst="cloud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4F1F2D51-B7B7-4EB0-84AC-D9AE0D9F59DD}"/>
              </a:ext>
            </a:extLst>
          </p:cNvPr>
          <p:cNvSpPr txBox="1"/>
          <p:nvPr/>
        </p:nvSpPr>
        <p:spPr>
          <a:xfrm>
            <a:off x="2148930" y="5836013"/>
            <a:ext cx="81585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one (or two) </a:t>
            </a:r>
            <a:r>
              <a:rPr lang="el-GR" sz="2400" b="1">
                <a:solidFill>
                  <a:schemeClr val="accent4"/>
                </a:solidFill>
                <a:latin typeface="Bookman Old Style" panose="02050604050505020204" pitchFamily="18" charset="0"/>
                <a:sym typeface="Symbol" panose="05050102010706020507" pitchFamily="18" charset="2"/>
              </a:rPr>
              <a:t></a:t>
            </a:r>
            <a:r>
              <a:rPr lang="it-IT" sz="2000" b="1">
                <a:solidFill>
                  <a:schemeClr val="accent4"/>
                </a:solidFill>
                <a:sym typeface="Symbol" panose="05050102010706020507" pitchFamily="18" charset="2"/>
              </a:rPr>
              <a:t> 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</a:rPr>
              <a:t>not in detector acceptance</a:t>
            </a:r>
            <a:endParaRPr lang="en-US" sz="2000">
              <a:solidFill>
                <a:schemeClr val="accent4"/>
              </a:solidFill>
              <a:latin typeface="Aller" panose="020B0503030302020204" pitchFamily="34" charset="0"/>
              <a:sym typeface="Symbol" panose="05050102010706020507" pitchFamily="18" charset="2"/>
            </a:endParaRPr>
          </a:p>
          <a:p>
            <a:pPr algn="ctr"/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  <a:sym typeface="Symbol" panose="05050102010706020507" pitchFamily="18" charset="2"/>
              </a:rPr>
              <a:t> = 0.15mb @ E</a:t>
            </a:r>
            <a:r>
              <a:rPr lang="en-US" sz="2000" baseline="-25000">
                <a:solidFill>
                  <a:schemeClr val="accent4"/>
                </a:solidFill>
                <a:latin typeface="Aller" panose="020B0503030302020204" pitchFamily="34" charset="0"/>
                <a:sym typeface="Symbol" panose="05050102010706020507" pitchFamily="18" charset="2"/>
              </a:rPr>
              <a:t></a:t>
            </a:r>
            <a:r>
              <a:rPr lang="en-US" sz="2000">
                <a:solidFill>
                  <a:schemeClr val="accent4"/>
                </a:solidFill>
                <a:latin typeface="Aller" panose="020B0503030302020204" pitchFamily="34" charset="0"/>
                <a:sym typeface="Symbol" panose="05050102010706020507" pitchFamily="18" charset="2"/>
              </a:rPr>
              <a:t> &gt; 1MeV</a:t>
            </a:r>
            <a:endParaRPr lang="it-IT" sz="2000">
              <a:solidFill>
                <a:schemeClr val="accent4"/>
              </a:solidFill>
              <a:latin typeface="Aller" panose="020B05030303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E560FCF-DE59-40FF-A504-D3D3A6134037}"/>
                  </a:ext>
                </a:extLst>
              </p:cNvPr>
              <p:cNvSpPr txBox="1"/>
              <p:nvPr/>
            </p:nvSpPr>
            <p:spPr>
              <a:xfrm>
                <a:off x="1259649" y="1518835"/>
                <a:ext cx="2724953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800" b="1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800" b="1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</a:rPr>
                          <m:t>𝒆</m:t>
                        </m:r>
                      </m:e>
                      <m:sup>
                        <m:r>
                          <a:rPr lang="en-US" sz="2800" b="1" i="1">
                            <a:solidFill>
                              <a:schemeClr val="accent6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r>
                      <a:rPr lang="en-US" sz="2800" b="1" i="1">
                        <a:solidFill>
                          <a:schemeClr val="accent6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lang="en-US" sz="2800" b="1" i="1">
                        <a:solidFill>
                          <a:schemeClr val="accent6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𝜸𝜸</m:t>
                    </m:r>
                    <m:r>
                      <a:rPr lang="it-IT" sz="2800" b="1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a:rPr lang="en-US" sz="2800" b="1" i="1">
                        <a:solidFill>
                          <a:schemeClr val="accent6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𝜸</m:t>
                    </m:r>
                  </m:oMath>
                </a14:m>
                <a:r>
                  <a:rPr lang="en-US" sz="2800" b="1" dirty="0">
                    <a:solidFill>
                      <a:schemeClr val="accent6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BE560FCF-DE59-40FF-A504-D3D3A61340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49" y="1518835"/>
                <a:ext cx="2724953" cy="430887"/>
              </a:xfrm>
              <a:prstGeom prst="rect">
                <a:avLst/>
              </a:prstGeom>
              <a:blipFill>
                <a:blip r:embed="rId4"/>
                <a:stretch>
                  <a:fillRect t="-23944" b="-5070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2F69DBD-89E6-4300-9144-70F98BFB948F}"/>
              </a:ext>
            </a:extLst>
          </p:cNvPr>
          <p:cNvCxnSpPr>
            <a:cxnSpLocks/>
          </p:cNvCxnSpPr>
          <p:nvPr/>
        </p:nvCxnSpPr>
        <p:spPr>
          <a:xfrm flipV="1">
            <a:off x="2209086" y="3393247"/>
            <a:ext cx="7025952" cy="338555"/>
          </a:xfrm>
          <a:prstGeom prst="line">
            <a:avLst/>
          </a:prstGeom>
          <a:ln w="19050">
            <a:solidFill>
              <a:schemeClr val="accent6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717DA0B-489F-4FE9-AC8B-7097C99A5A1D}"/>
              </a:ext>
            </a:extLst>
          </p:cNvPr>
          <p:cNvCxnSpPr>
            <a:cxnSpLocks/>
          </p:cNvCxnSpPr>
          <p:nvPr/>
        </p:nvCxnSpPr>
        <p:spPr>
          <a:xfrm>
            <a:off x="2222205" y="3726755"/>
            <a:ext cx="6933390" cy="1711200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6C65E3A-EB8A-482C-9677-8F24014E24C5}"/>
              </a:ext>
            </a:extLst>
          </p:cNvPr>
          <p:cNvSpPr txBox="1"/>
          <p:nvPr/>
        </p:nvSpPr>
        <p:spPr>
          <a:xfrm>
            <a:off x="8610492" y="4635786"/>
            <a:ext cx="3076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1600" b="1" dirty="0">
                <a:solidFill>
                  <a:schemeClr val="accent2"/>
                </a:solidFill>
                <a:latin typeface="Bookman Old Style" panose="02050604050505020204" pitchFamily="18" charset="0"/>
                <a:sym typeface="Symbol" panose="05050102010706020507" pitchFamily="18" charset="2"/>
              </a:rPr>
              <a:t></a:t>
            </a:r>
            <a:endParaRPr lang="it-IT" sz="1600" b="1" dirty="0">
              <a:solidFill>
                <a:schemeClr val="accent2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677D4EB-0C38-4B94-B524-E03DA5BF98BB}"/>
              </a:ext>
            </a:extLst>
          </p:cNvPr>
          <p:cNvSpPr txBox="1"/>
          <p:nvPr/>
        </p:nvSpPr>
        <p:spPr>
          <a:xfrm>
            <a:off x="7860208" y="5245597"/>
            <a:ext cx="723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>
                <a:solidFill>
                  <a:schemeClr val="accent2"/>
                </a:solidFill>
                <a:latin typeface="Bookman Old Style" panose="02050604050505020204" pitchFamily="18" charset="0"/>
                <a:sym typeface="Symbol" panose="05050102010706020507" pitchFamily="18" charset="2"/>
              </a:rPr>
              <a:t>(</a:t>
            </a:r>
            <a:r>
              <a:rPr lang="el-GR" sz="1600" b="1">
                <a:solidFill>
                  <a:schemeClr val="accent2"/>
                </a:solidFill>
                <a:latin typeface="Bookman Old Style" panose="02050604050505020204" pitchFamily="18" charset="0"/>
                <a:sym typeface="Symbol" panose="05050102010706020507" pitchFamily="18" charset="2"/>
              </a:rPr>
              <a:t></a:t>
            </a:r>
            <a:r>
              <a:rPr lang="it-IT" sz="1600" b="1">
                <a:solidFill>
                  <a:schemeClr val="accent2"/>
                </a:solidFill>
                <a:latin typeface="Bookman Old Style" panose="02050604050505020204" pitchFamily="18" charset="0"/>
                <a:sym typeface="Symbol" panose="05050102010706020507" pitchFamily="18" charset="2"/>
              </a:rPr>
              <a:t>)</a:t>
            </a:r>
            <a:endParaRPr lang="it-IT" sz="1600" b="1" dirty="0">
              <a:solidFill>
                <a:schemeClr val="accent2"/>
              </a:solidFill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6872835-B543-4466-BCFF-F35AC166D653}"/>
              </a:ext>
            </a:extLst>
          </p:cNvPr>
          <p:cNvCxnSpPr/>
          <p:nvPr/>
        </p:nvCxnSpPr>
        <p:spPr>
          <a:xfrm>
            <a:off x="1586205" y="3724740"/>
            <a:ext cx="59715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643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43993</TotalTime>
  <Words>1452</Words>
  <Application>Microsoft Office PowerPoint</Application>
  <PresentationFormat>Widescreen</PresentationFormat>
  <Paragraphs>388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7" baseType="lpstr">
      <vt:lpstr>Aller</vt:lpstr>
      <vt:lpstr>Arial</vt:lpstr>
      <vt:lpstr>Arial Hebrew Scholar</vt:lpstr>
      <vt:lpstr>Bookman Old Style</vt:lpstr>
      <vt:lpstr>Calibri</vt:lpstr>
      <vt:lpstr>Calibri Light</vt:lpstr>
      <vt:lpstr>Cambria Math</vt:lpstr>
      <vt:lpstr>Candara</vt:lpstr>
      <vt:lpstr>Helvetica Neue</vt:lpstr>
      <vt:lpstr>STARWARS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danilo</dc:creator>
  <cp:lastModifiedBy>Danilo Domenici</cp:lastModifiedBy>
  <cp:revision>105</cp:revision>
  <dcterms:created xsi:type="dcterms:W3CDTF">2020-01-24T08:41:07Z</dcterms:created>
  <dcterms:modified xsi:type="dcterms:W3CDTF">2021-09-01T07:38:29Z</dcterms:modified>
</cp:coreProperties>
</file>