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sldIdLst>
    <p:sldId id="256" r:id="rId2"/>
    <p:sldId id="1069" r:id="rId3"/>
    <p:sldId id="564" r:id="rId4"/>
    <p:sldId id="1071" r:id="rId5"/>
    <p:sldId id="1083" r:id="rId6"/>
    <p:sldId id="1056" r:id="rId7"/>
    <p:sldId id="1086" r:id="rId8"/>
    <p:sldId id="1084" r:id="rId9"/>
    <p:sldId id="1089" r:id="rId10"/>
    <p:sldId id="1063" r:id="rId11"/>
    <p:sldId id="1070" r:id="rId12"/>
    <p:sldId id="1072" r:id="rId13"/>
    <p:sldId id="1053" r:id="rId14"/>
    <p:sldId id="1075" r:id="rId15"/>
    <p:sldId id="1041" r:id="rId16"/>
    <p:sldId id="987" r:id="rId17"/>
    <p:sldId id="1057" r:id="rId18"/>
    <p:sldId id="1078" r:id="rId19"/>
    <p:sldId id="782" r:id="rId20"/>
    <p:sldId id="1076" r:id="rId21"/>
    <p:sldId id="1077" r:id="rId22"/>
    <p:sldId id="347" r:id="rId23"/>
    <p:sldId id="1093" r:id="rId24"/>
    <p:sldId id="993" r:id="rId25"/>
    <p:sldId id="978" r:id="rId26"/>
    <p:sldId id="973" r:id="rId27"/>
    <p:sldId id="1091" r:id="rId28"/>
    <p:sldId id="1094" r:id="rId29"/>
    <p:sldId id="109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E"/>
    <a:srgbClr val="000000"/>
    <a:srgbClr val="E5F0F7"/>
    <a:srgbClr val="2E8CBF"/>
    <a:srgbClr val="F9BE5D"/>
    <a:srgbClr val="FFECB2"/>
    <a:srgbClr val="D86B14"/>
    <a:srgbClr val="C59267"/>
    <a:srgbClr val="2B2413"/>
    <a:srgbClr val="D8BF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20FD15-3F9E-4FC4-9027-28BC210AF2AF}" v="634" dt="2021-08-31T12:02:02.4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12" autoAdjust="0"/>
    <p:restoredTop sz="96357" autoAdjust="0"/>
  </p:normalViewPr>
  <p:slideViewPr>
    <p:cSldViewPr snapToGrid="0">
      <p:cViewPr>
        <p:scale>
          <a:sx n="100" d="100"/>
          <a:sy n="100" d="100"/>
        </p:scale>
        <p:origin x="1086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7608A2-2525-472E-94D9-332E40B9C1A6}" type="datetimeFigureOut">
              <a:rPr lang="en-GB" smtClean="0"/>
              <a:t>27/08/2021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F3D4F0-66B8-45FF-9588-C8F43EB5A2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9258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-1"/>
            <a:ext cx="12191999" cy="2719293"/>
          </a:xfrm>
          <a:prstGeom prst="rect">
            <a:avLst/>
          </a:prstGeom>
          <a:solidFill>
            <a:srgbClr val="0000FE"/>
          </a:solidFill>
        </p:spPr>
        <p:txBody>
          <a:bodyPr anchor="ctr"/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</a:t>
            </a:r>
            <a:r>
              <a:rPr lang="en-US" dirty="0" err="1"/>
              <a:t>stylec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56468"/>
            <a:ext cx="9144000" cy="2167466"/>
          </a:xfrm>
        </p:spPr>
        <p:txBody>
          <a:bodyPr anchor="ctr"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10" name="Picture 4" descr="Logo Universität Tübin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9" y="5604953"/>
            <a:ext cx="2476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://www.fair-center.eu/typo3temp/pics/707e6d2ab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2731" y="5415381"/>
            <a:ext cx="952500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www.gsi.de/fileadmin/oeffentlichkeitsarbeit/logos/FAIR_Logo_rg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0" y="5688352"/>
            <a:ext cx="963541" cy="802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s://www.gsi.de/fileadmin/oeffentlichkeitsarbeit/logos/GSI_Logo_rgb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238" y="5836892"/>
            <a:ext cx="1480779" cy="49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l="41159" t="7974" r="38628" b="85622"/>
          <a:stretch/>
        </p:blipFill>
        <p:spPr>
          <a:xfrm>
            <a:off x="3187456" y="5789708"/>
            <a:ext cx="3936732" cy="70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601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728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82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624732" cy="765860"/>
          </a:xfrm>
          <a:prstGeom prst="rect">
            <a:avLst/>
          </a:prstGeom>
          <a:solidFill>
            <a:srgbClr val="0000FE"/>
          </a:solidFill>
        </p:spPr>
        <p:txBody>
          <a:bodyPr anchor="ctr">
            <a:normAutofit/>
          </a:bodyPr>
          <a:lstStyle>
            <a:lvl1pPr marL="177800" indent="0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Grafik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4732" y="0"/>
            <a:ext cx="567267" cy="765861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262467" y="914400"/>
            <a:ext cx="11692466" cy="5477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4186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69353"/>
            <a:ext cx="12192000" cy="2719293"/>
          </a:xfrm>
          <a:prstGeom prst="rect">
            <a:avLst/>
          </a:prstGeom>
          <a:solidFill>
            <a:srgbClr val="0000FE"/>
          </a:solidFill>
        </p:spPr>
        <p:txBody>
          <a:bodyPr anchor="ctr"/>
          <a:lstStyle>
            <a:lvl1pPr algn="ctr">
              <a:defRPr sz="6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178DF7E-16D4-4F41-BCCB-E6C9CB35FF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B3504E8-00D3-4F82-99C5-8BAB79B19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1F8CEEF-684A-4A6C-90FF-673FC5E59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46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177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029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337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6637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619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44333" y="6578600"/>
            <a:ext cx="5503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47666" y="6578600"/>
            <a:ext cx="3344333" cy="279400"/>
          </a:xfrm>
          <a:prstGeom prst="rect">
            <a:avLst/>
          </a:prstGeom>
          <a:solidFill>
            <a:srgbClr val="0000FE"/>
          </a:solidFill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2A4535BA-AEF2-4785-BF1B-EDE950106C2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549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467" y="914400"/>
            <a:ext cx="11692466" cy="5477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0452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0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t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49.emf"/><Relationship Id="rId7" Type="http://schemas.openxmlformats.org/officeDocument/2006/relationships/image" Target="../media/image56.png"/><Relationship Id="rId12" Type="http://schemas.openxmlformats.org/officeDocument/2006/relationships/image" Target="../media/image61.png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0.emf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5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9.png"/><Relationship Id="rId4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3.png"/><Relationship Id="rId4" Type="http://schemas.openxmlformats.org/officeDocument/2006/relationships/image" Target="../media/image72.emf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11" Type="http://schemas.openxmlformats.org/officeDocument/2006/relationships/image" Target="../media/image81.png"/><Relationship Id="rId5" Type="http://schemas.openxmlformats.org/officeDocument/2006/relationships/image" Target="../media/image76.png"/><Relationship Id="rId10" Type="http://schemas.openxmlformats.org/officeDocument/2006/relationships/image" Target="../media/image80.png"/><Relationship Id="rId4" Type="http://schemas.openxmlformats.org/officeDocument/2006/relationships/image" Target="../media/image75.png"/><Relationship Id="rId9" Type="http://schemas.openxmlformats.org/officeDocument/2006/relationships/image" Target="../media/image8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emf"/><Relationship Id="rId13" Type="http://schemas.openxmlformats.org/officeDocument/2006/relationships/image" Target="../media/image94.emf"/><Relationship Id="rId3" Type="http://schemas.openxmlformats.org/officeDocument/2006/relationships/image" Target="../media/image84.emf"/><Relationship Id="rId7" Type="http://schemas.openxmlformats.org/officeDocument/2006/relationships/image" Target="../media/image88.emf"/><Relationship Id="rId12" Type="http://schemas.openxmlformats.org/officeDocument/2006/relationships/image" Target="../media/image93.emf"/><Relationship Id="rId17" Type="http://schemas.openxmlformats.org/officeDocument/2006/relationships/image" Target="../media/image98.png"/><Relationship Id="rId2" Type="http://schemas.openxmlformats.org/officeDocument/2006/relationships/image" Target="../media/image83.emf"/><Relationship Id="rId16" Type="http://schemas.openxmlformats.org/officeDocument/2006/relationships/image" Target="../media/image97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7.emf"/><Relationship Id="rId11" Type="http://schemas.openxmlformats.org/officeDocument/2006/relationships/image" Target="../media/image92.emf"/><Relationship Id="rId5" Type="http://schemas.openxmlformats.org/officeDocument/2006/relationships/image" Target="../media/image86.emf"/><Relationship Id="rId15" Type="http://schemas.openxmlformats.org/officeDocument/2006/relationships/image" Target="../media/image96.emf"/><Relationship Id="rId10" Type="http://schemas.openxmlformats.org/officeDocument/2006/relationships/image" Target="../media/image91.emf"/><Relationship Id="rId4" Type="http://schemas.openxmlformats.org/officeDocument/2006/relationships/image" Target="../media/image85.emf"/><Relationship Id="rId9" Type="http://schemas.openxmlformats.org/officeDocument/2006/relationships/image" Target="../media/image90.emf"/><Relationship Id="rId14" Type="http://schemas.openxmlformats.org/officeDocument/2006/relationships/image" Target="../media/image95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youtube.com/c/FAIRGSITheUniverseintheLab" TargetMode="External"/><Relationship Id="rId4" Type="http://schemas.openxmlformats.org/officeDocument/2006/relationships/hyperlink" Target="http://www.gsi.de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27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0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3899C-7AB7-443E-A1F4-C82188F8F4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0"/>
            <a:ext cx="12191999" cy="2719293"/>
          </a:xfrm>
        </p:spPr>
        <p:txBody>
          <a:bodyPr/>
          <a:lstStyle/>
          <a:p>
            <a:r>
              <a:rPr lang="en-US" sz="5400" dirty="0"/>
              <a:t>T</a:t>
            </a:r>
            <a:r>
              <a:rPr lang="en-US" sz="4000" dirty="0"/>
              <a:t>HE</a:t>
            </a:r>
            <a:r>
              <a:rPr lang="en-US" sz="5400" dirty="0"/>
              <a:t> C</a:t>
            </a:r>
            <a:r>
              <a:rPr lang="en-US" sz="4000" dirty="0"/>
              <a:t>OMPRESSED</a:t>
            </a:r>
            <a:r>
              <a:rPr lang="en-US" sz="5400" dirty="0"/>
              <a:t> B</a:t>
            </a:r>
            <a:r>
              <a:rPr lang="en-US" sz="4000" dirty="0"/>
              <a:t>ARYONIC</a:t>
            </a:r>
            <a:r>
              <a:rPr lang="en-US" sz="5400" dirty="0"/>
              <a:t> M</a:t>
            </a:r>
            <a:r>
              <a:rPr lang="en-US" sz="4000" dirty="0"/>
              <a:t>ATTER</a:t>
            </a:r>
            <a:r>
              <a:rPr lang="en-US" sz="5400" dirty="0"/>
              <a:t>    </a:t>
            </a:r>
            <a:br>
              <a:rPr lang="en-US" sz="5400" dirty="0"/>
            </a:br>
            <a:r>
              <a:rPr lang="en-US" sz="5400" dirty="0"/>
              <a:t>(CBM) E</a:t>
            </a:r>
            <a:r>
              <a:rPr lang="en-US" sz="4000" dirty="0"/>
              <a:t>XPERIMENT</a:t>
            </a:r>
            <a:r>
              <a:rPr lang="en-US" sz="5400" dirty="0"/>
              <a:t> A</a:t>
            </a:r>
            <a:r>
              <a:rPr lang="en-US" sz="4000" dirty="0"/>
              <a:t>T</a:t>
            </a:r>
            <a:r>
              <a:rPr lang="en-US" sz="5400" dirty="0"/>
              <a:t> FAIR</a:t>
            </a:r>
            <a:endParaRPr lang="en-GB" sz="54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8B207152-EE5F-4A0D-9F19-C433DFD5C6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2719292"/>
            <a:ext cx="9144000" cy="2929033"/>
          </a:xfrm>
        </p:spPr>
        <p:txBody>
          <a:bodyPr>
            <a:normAutofit lnSpcReduction="10000"/>
          </a:bodyPr>
          <a:lstStyle/>
          <a:p>
            <a:r>
              <a:rPr lang="de-DE" dirty="0"/>
              <a:t>Kshitij Agarwal</a:t>
            </a:r>
          </a:p>
          <a:p>
            <a:r>
              <a:rPr lang="de-DE" dirty="0"/>
              <a:t>/</a:t>
            </a:r>
            <a:r>
              <a:rPr lang="de-DE" dirty="0" err="1"/>
              <a:t>ʂɪ.t̪ɪd͡ʒ</a:t>
            </a:r>
            <a:r>
              <a:rPr lang="de-DE" dirty="0"/>
              <a:t>  əɡ.ɾᵊ.</a:t>
            </a:r>
            <a:r>
              <a:rPr lang="de-DE" dirty="0" err="1"/>
              <a:t>ʋɑːl</a:t>
            </a:r>
            <a:r>
              <a:rPr lang="de-DE" dirty="0"/>
              <a:t>/</a:t>
            </a:r>
          </a:p>
          <a:p>
            <a:r>
              <a:rPr lang="de-DE" dirty="0"/>
              <a:t>Eberhard-Karls-Universität Tübingen (DE)</a:t>
            </a:r>
          </a:p>
          <a:p>
            <a:r>
              <a:rPr lang="de-DE" dirty="0"/>
              <a:t>- For the CBM Collaboration -</a:t>
            </a:r>
          </a:p>
          <a:p>
            <a:endParaRPr lang="de-DE" sz="2000" dirty="0"/>
          </a:p>
          <a:p>
            <a:r>
              <a:rPr lang="en-US" sz="2000" i="1" dirty="0"/>
              <a:t>10th International Conference on New Frontiers in Physics (ICNFP 2021)</a:t>
            </a:r>
          </a:p>
          <a:p>
            <a:r>
              <a:rPr lang="en-US" sz="2000" i="1" dirty="0" err="1"/>
              <a:t>Kolymbari</a:t>
            </a:r>
            <a:r>
              <a:rPr lang="en-US" sz="2000" i="1" dirty="0"/>
              <a:t>, Crete, Greece, August 23 – September 02, 2021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010005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6BAD15-EBD0-487D-BA2A-FB79DD9D7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18" y="829417"/>
            <a:ext cx="5441786" cy="39868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DA371A-D9E2-4122-8165-29E731198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HYSICS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ASE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3: QCD </a:t>
            </a:r>
            <a:r>
              <a:rPr lang="en-GB" dirty="0">
                <a:solidFill>
                  <a:prstClr val="white"/>
                </a:solidFill>
                <a:latin typeface="Calibri Light" panose="020F0302020204030204"/>
              </a:rPr>
              <a:t>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RITICAL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ND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OINT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34CCA0-D9E3-49C1-A30F-DE9187BE0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6F22D-7EB9-415F-9649-957DA8EAD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FE6603-7168-45B5-BE17-B97F61CFD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10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6B93FE6-9E3E-413C-8977-18D82E447A94}"/>
                  </a:ext>
                </a:extLst>
              </p:cNvPr>
              <p:cNvSpPr txBox="1"/>
              <p:nvPr/>
            </p:nvSpPr>
            <p:spPr>
              <a:xfrm>
                <a:off x="4019313" y="1874842"/>
                <a:ext cx="1824638" cy="559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𝐓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𝐂𝐄𝐏</m:t>
                              </m:r>
                            </m:sub>
                          </m:sSub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𝛍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𝐁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𝐂𝐄𝐏</m:t>
                              </m:r>
                            </m:sub>
                          </m:sSub>
                        </m:e>
                      </m:d>
                      <m:r>
                        <a:rPr lang="en-US" sz="1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𝟏𝟎𝟕</m:t>
                          </m:r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𝟔𝟑𝟓</m:t>
                          </m:r>
                        </m:e>
                      </m:d>
                      <m:r>
                        <a:rPr lang="en-US" sz="1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en-GB" sz="14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6B93FE6-9E3E-413C-8977-18D82E447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313" y="1874842"/>
                <a:ext cx="1824638" cy="55951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53BA03A0-1677-40EB-8F0A-A010DBA0394D}"/>
              </a:ext>
            </a:extLst>
          </p:cNvPr>
          <p:cNvSpPr txBox="1"/>
          <p:nvPr/>
        </p:nvSpPr>
        <p:spPr>
          <a:xfrm rot="16200000">
            <a:off x="-844019" y="2998919"/>
            <a:ext cx="21481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W.J. Fu, J.M. Pawlowski, F.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Rennecke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</a:p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Phys. Rev. D 101, 054032 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92A0B4C-88F3-40F4-ABF6-E910156C6C34}"/>
                  </a:ext>
                </a:extLst>
              </p:cNvPr>
              <p:cNvSpPr txBox="1"/>
              <p:nvPr/>
            </p:nvSpPr>
            <p:spPr>
              <a:xfrm>
                <a:off x="242554" y="4916394"/>
                <a:ext cx="5758196" cy="11278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lnSpc>
                    <a:spcPct val="9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Based on the recent </a:t>
                </a:r>
                <a:r>
                  <a:rPr lang="en-US" sz="1600" b="1" dirty="0" err="1">
                    <a:solidFill>
                      <a:schemeClr val="tx1"/>
                    </a:solidFill>
                  </a:rPr>
                  <a:t>fRG</a:t>
                </a:r>
                <a:r>
                  <a:rPr lang="en-US" sz="1600" b="1" dirty="0">
                    <a:solidFill>
                      <a:schemeClr val="tx1"/>
                    </a:solidFill>
                  </a:rPr>
                  <a:t> and L-QCD results, there are no signs of criticality for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𝛍</m:t>
                            </m:r>
                          </m:e>
                          <m:sub>
                            <m:r>
                              <a:rPr lang="en-US" sz="16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𝐁</m:t>
                            </m:r>
                          </m:sub>
                        </m:sSub>
                      </m:num>
                      <m:den>
                        <m:r>
                          <a:rPr lang="en-US" sz="1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𝐓</m:t>
                        </m:r>
                      </m:den>
                    </m:f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sz="1800" b="1" dirty="0">
                    <a:solidFill>
                      <a:schemeClr val="tx1"/>
                    </a:solidFill>
                  </a:rPr>
                  <a:t> </a:t>
                </a:r>
                <a:endParaRPr lang="en-GB" sz="1600" b="1" dirty="0">
                  <a:solidFill>
                    <a:schemeClr val="tx1"/>
                  </a:solidFill>
                </a:endParaRPr>
              </a:p>
              <a:p>
                <a:pPr marL="285750" indent="-285750" algn="just">
                  <a:lnSpc>
                    <a:spcPct val="9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b="1" dirty="0"/>
                  <a:t>Most promising range for finding the Critical End Point (CEP):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𝟏𝟑𝟓</m:t>
                        </m:r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𝟒𝟓𝟎</m:t>
                        </m:r>
                      </m:e>
                    </m:d>
                    <m:r>
                      <a:rPr lang="en-US" sz="1600" b="1">
                        <a:latin typeface="Cambria Math" panose="02040503050406030204" pitchFamily="18" charset="0"/>
                      </a:rPr>
                      <m:t>𝐌𝐞𝐕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d>
                      <m:dPr>
                        <m:ctrlPr>
                          <a:rPr lang="en-GB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𝐓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𝐂𝐄𝐏</m:t>
                            </m:r>
                          </m:sub>
                        </m:sSub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b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𝐁</m:t>
                                </m:r>
                              </m:sub>
                            </m:sSub>
                          </m:e>
                          <m:sub>
                            <m:r>
                              <a:rPr lang="en-US" sz="16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𝐂𝐄𝐏</m:t>
                            </m:r>
                          </m:sub>
                        </m:sSub>
                      </m:e>
                    </m:d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d>
                      <m:d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𝟏𝟎𝟎</m:t>
                        </m:r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𝟔𝟓𝟎</m:t>
                        </m:r>
                      </m:e>
                    </m:d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lang="en-GB" sz="1600" b="1" dirty="0">
                    <a:solidFill>
                      <a:schemeClr val="tx1"/>
                    </a:solidFill>
                  </a:rPr>
                  <a:t>  </a:t>
                </a:r>
                <a:endParaRPr lang="en-GB" sz="1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92A0B4C-88F3-40F4-ABF6-E910156C6C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54" y="4916394"/>
                <a:ext cx="5758196" cy="1127873"/>
              </a:xfrm>
              <a:prstGeom prst="rect">
                <a:avLst/>
              </a:prstGeom>
              <a:blipFill>
                <a:blip r:embed="rId4"/>
                <a:stretch>
                  <a:fillRect l="-424" t="-11290" r="-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F6ADFC3C-72AE-4617-B8E9-44638629D905}"/>
              </a:ext>
            </a:extLst>
          </p:cNvPr>
          <p:cNvSpPr txBox="1"/>
          <p:nvPr/>
        </p:nvSpPr>
        <p:spPr>
          <a:xfrm>
            <a:off x="506941" y="6096347"/>
            <a:ext cx="2988734" cy="400110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Karsch</a:t>
            </a:r>
            <a:r>
              <a:rPr lang="en-US" sz="1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,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arXiv:1905.03936</a:t>
            </a:r>
          </a:p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lang="en-US" sz="1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F. </a:t>
            </a:r>
            <a:r>
              <a:rPr lang="en-US" sz="1000" dirty="0" err="1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Karsch</a:t>
            </a:r>
            <a:r>
              <a:rPr lang="en-US" sz="1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, RHIC Beam Energy Scan and Beyond 2021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8A8130-9859-4BF0-9467-05DF1F226D84}"/>
              </a:ext>
            </a:extLst>
          </p:cNvPr>
          <p:cNvSpPr txBox="1"/>
          <p:nvPr/>
        </p:nvSpPr>
        <p:spPr>
          <a:xfrm>
            <a:off x="3369302" y="6096347"/>
            <a:ext cx="23026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Lahiri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LATTICE 2021</a:t>
            </a:r>
          </a:p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J.M. Pawlowski, CPOD 2021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4EB494F-888A-40F1-8102-91155B4EF188}"/>
              </a:ext>
            </a:extLst>
          </p:cNvPr>
          <p:cNvSpPr>
            <a:spLocks noChangeAspect="1"/>
          </p:cNvSpPr>
          <p:nvPr/>
        </p:nvSpPr>
        <p:spPr>
          <a:xfrm>
            <a:off x="3979825" y="2205426"/>
            <a:ext cx="180000" cy="180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A612D5F-F970-42DB-93FF-2C4550C8F5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210" t="3099" r="14825" b="12690"/>
          <a:stretch/>
        </p:blipFill>
        <p:spPr>
          <a:xfrm>
            <a:off x="6874477" y="1333318"/>
            <a:ext cx="3084405" cy="205881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EC944BC-4015-470A-A4FF-AE29D1F053C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204" t="2943" r="16116" b="16745"/>
          <a:stretch/>
        </p:blipFill>
        <p:spPr>
          <a:xfrm>
            <a:off x="6874477" y="3463150"/>
            <a:ext cx="3084405" cy="20588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573703-0371-4404-BA53-C1D12C0E4262}"/>
              </a:ext>
            </a:extLst>
          </p:cNvPr>
          <p:cNvSpPr txBox="1"/>
          <p:nvPr/>
        </p:nvSpPr>
        <p:spPr>
          <a:xfrm>
            <a:off x="10399606" y="2165624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T ≠ T</a:t>
            </a:r>
            <a:r>
              <a:rPr lang="en-US" b="1" baseline="-25000" dirty="0"/>
              <a:t>CEP</a:t>
            </a:r>
            <a:endParaRPr lang="en-GB" b="1" baseline="-25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A819CCD-71DD-4875-B5C5-6A9767077AE9}"/>
                  </a:ext>
                </a:extLst>
              </p:cNvPr>
              <p:cNvSpPr txBox="1"/>
              <p:nvPr/>
            </p:nvSpPr>
            <p:spPr>
              <a:xfrm>
                <a:off x="10436689" y="4215757"/>
                <a:ext cx="9217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/>
                  <a:t>T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b="1" dirty="0"/>
                  <a:t> T</a:t>
                </a:r>
                <a:r>
                  <a:rPr lang="en-US" b="1" baseline="-25000" dirty="0"/>
                  <a:t>CEP</a:t>
                </a:r>
                <a:endParaRPr lang="en-GB" b="1" baseline="-250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A819CCD-71DD-4875-B5C5-6A9767077A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689" y="4215757"/>
                <a:ext cx="921791" cy="369332"/>
              </a:xfrm>
              <a:prstGeom prst="rect">
                <a:avLst/>
              </a:prstGeom>
              <a:blipFill>
                <a:blip r:embed="rId7"/>
                <a:stretch>
                  <a:fillRect l="-5298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B1D4AD91-741C-466B-A612-D0427DA7B873}"/>
              </a:ext>
            </a:extLst>
          </p:cNvPr>
          <p:cNvSpPr txBox="1"/>
          <p:nvPr/>
        </p:nvSpPr>
        <p:spPr>
          <a:xfrm rot="5400000">
            <a:off x="9622427" y="3157956"/>
            <a:ext cx="452513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A vial containing a mixture of cyclohexane and aniline cooling from 35°C, has been filmed perpendicular to the direction of the laser light (left to right) - https://www.doitpoms.ac.uk/vidlib/full_record.php?id=58</a:t>
            </a:r>
            <a:endParaRPr lang="en-GB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Text Box 9">
            <a:extLst>
              <a:ext uri="{FF2B5EF4-FFF2-40B4-BE49-F238E27FC236}">
                <a16:creationId xmlns:a16="http://schemas.microsoft.com/office/drawing/2014/main" id="{25172C90-BB31-41F2-8474-7EDF4D904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4583" y="852893"/>
            <a:ext cx="5580683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e-DE" sz="1600" b="1" u="sng" dirty="0"/>
              <a:t>EVENT-BY-EVENT FLUCTUATIONS</a:t>
            </a:r>
          </a:p>
        </p:txBody>
      </p:sp>
    </p:spTree>
    <p:extLst>
      <p:ext uri="{BB962C8B-B14F-4D97-AF65-F5344CB8AC3E}">
        <p14:creationId xmlns:p14="http://schemas.microsoft.com/office/powerpoint/2010/main" val="455972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4" grpId="0"/>
      <p:bldP spid="34" grpId="0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6BAD15-EBD0-487D-BA2A-FB79DD9D7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18" y="829417"/>
            <a:ext cx="5441786" cy="398686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DA371A-D9E2-4122-8165-29E731198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HYSICS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ASE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3: QCD </a:t>
            </a:r>
            <a:r>
              <a:rPr lang="en-GB" dirty="0">
                <a:solidFill>
                  <a:prstClr val="white"/>
                </a:solidFill>
                <a:latin typeface="Calibri Light" panose="020F0302020204030204"/>
              </a:rPr>
              <a:t>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RITICAL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ND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OINT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34CCA0-D9E3-49C1-A30F-DE9187BE0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86F22D-7EB9-415F-9649-957DA8EAD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FE6603-7168-45B5-BE17-B97F61CFD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6B93FE6-9E3E-413C-8977-18D82E447A94}"/>
                  </a:ext>
                </a:extLst>
              </p:cNvPr>
              <p:cNvSpPr txBox="1"/>
              <p:nvPr/>
            </p:nvSpPr>
            <p:spPr>
              <a:xfrm>
                <a:off x="4019313" y="1874842"/>
                <a:ext cx="1824638" cy="5595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𝐓</m:t>
                              </m:r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𝐂𝐄𝐏</m:t>
                              </m:r>
                            </m:sub>
                          </m:sSub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sz="1400" b="1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1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𝛍</m:t>
                                  </m:r>
                                </m:e>
                                <m:sub>
                                  <m:r>
                                    <a:rPr lang="en-US" sz="1400" b="1" i="0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𝐁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140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𝐂𝐄𝐏</m:t>
                              </m:r>
                            </m:sub>
                          </m:sSub>
                        </m:e>
                      </m:d>
                      <m:r>
                        <a:rPr lang="en-US" sz="1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𝟏𝟎𝟕</m:t>
                          </m:r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𝟔𝟑𝟓</m:t>
                          </m:r>
                        </m:e>
                      </m:d>
                      <m:r>
                        <a:rPr lang="en-US" sz="14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𝐌𝐞𝐕</m:t>
                      </m:r>
                    </m:oMath>
                  </m:oMathPara>
                </a14:m>
                <a:endParaRPr lang="en-GB" sz="1400" b="1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6B93FE6-9E3E-413C-8977-18D82E447A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9313" y="1874842"/>
                <a:ext cx="1824638" cy="55951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53BA03A0-1677-40EB-8F0A-A010DBA0394D}"/>
              </a:ext>
            </a:extLst>
          </p:cNvPr>
          <p:cNvSpPr txBox="1"/>
          <p:nvPr/>
        </p:nvSpPr>
        <p:spPr>
          <a:xfrm rot="16200000">
            <a:off x="-844019" y="2998919"/>
            <a:ext cx="21481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W.J. Fu, J.M. Pawlowski, F.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Rennecke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</a:p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Phys. Rev. D 101, 054032 (2020)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92A0B4C-88F3-40F4-ABF6-E910156C6C34}"/>
                  </a:ext>
                </a:extLst>
              </p:cNvPr>
              <p:cNvSpPr txBox="1"/>
              <p:nvPr/>
            </p:nvSpPr>
            <p:spPr>
              <a:xfrm>
                <a:off x="242554" y="4916394"/>
                <a:ext cx="5758196" cy="11278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lnSpc>
                    <a:spcPct val="9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b="1" dirty="0">
                    <a:solidFill>
                      <a:schemeClr val="tx1"/>
                    </a:solidFill>
                  </a:rPr>
                  <a:t>Based on the recent </a:t>
                </a:r>
                <a:r>
                  <a:rPr lang="en-US" sz="1600" b="1" dirty="0" err="1">
                    <a:solidFill>
                      <a:schemeClr val="tx1"/>
                    </a:solidFill>
                  </a:rPr>
                  <a:t>fRG</a:t>
                </a:r>
                <a:r>
                  <a:rPr lang="en-US" sz="1600" b="1" dirty="0">
                    <a:solidFill>
                      <a:schemeClr val="tx1"/>
                    </a:solidFill>
                  </a:rPr>
                  <a:t> and L-QCD results, there are no signs of criticality for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𝛍</m:t>
                            </m:r>
                          </m:e>
                          <m:sub>
                            <m:r>
                              <a:rPr lang="en-US" sz="16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𝐁</m:t>
                            </m:r>
                          </m:sub>
                        </m:sSub>
                      </m:num>
                      <m:den>
                        <m:r>
                          <a:rPr lang="en-US" sz="16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𝐓</m:t>
                        </m:r>
                      </m:den>
                    </m:f>
                    <m:r>
                      <a:rPr lang="en-US" sz="16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>
                      <a:rPr lang="en-US" sz="16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sz="1800" b="1" dirty="0">
                    <a:solidFill>
                      <a:schemeClr val="tx1"/>
                    </a:solidFill>
                  </a:rPr>
                  <a:t> </a:t>
                </a:r>
                <a:endParaRPr lang="en-GB" sz="1600" b="1" dirty="0">
                  <a:solidFill>
                    <a:schemeClr val="tx1"/>
                  </a:solidFill>
                </a:endParaRPr>
              </a:p>
              <a:p>
                <a:pPr marL="285750" indent="-285750" algn="just">
                  <a:lnSpc>
                    <a:spcPct val="9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GB" sz="1600" b="1" dirty="0"/>
                  <a:t>Most promising range for finding the Critical End Point (CEP):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𝟏𝟑𝟓</m:t>
                        </m:r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𝟒𝟓𝟎</m:t>
                        </m:r>
                      </m:e>
                    </m:d>
                    <m:r>
                      <a:rPr lang="en-US" sz="1600" b="1">
                        <a:latin typeface="Cambria Math" panose="02040503050406030204" pitchFamily="18" charset="0"/>
                      </a:rPr>
                      <m:t>𝐌𝐞𝐕</m:t>
                    </m:r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d>
                      <m:dPr>
                        <m:ctrlPr>
                          <a:rPr lang="en-GB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𝐓</m:t>
                            </m:r>
                          </m:e>
                          <m:sub>
                            <m:r>
                              <a:rPr lang="en-US" sz="16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𝐂𝐄𝐏</m:t>
                            </m:r>
                          </m:sub>
                        </m:sSub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𝛍</m:t>
                                </m:r>
                              </m:e>
                              <m:sub>
                                <m:r>
                                  <a:rPr lang="en-US" sz="16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𝐁</m:t>
                                </m:r>
                              </m:sub>
                            </m:sSub>
                          </m:e>
                          <m:sub>
                            <m:r>
                              <a:rPr lang="en-US" sz="1600" b="1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𝐂𝐄𝐏</m:t>
                            </m:r>
                          </m:sub>
                        </m:sSub>
                      </m:e>
                    </m:d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d>
                      <m:dPr>
                        <m:ctrlP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𝟏𝟎𝟎</m:t>
                        </m:r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𝟔𝟓𝟎</m:t>
                        </m:r>
                      </m:e>
                    </m:d>
                    <m:r>
                      <a:rPr lang="en-US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𝐌𝐞𝐕</m:t>
                    </m:r>
                  </m:oMath>
                </a14:m>
                <a:r>
                  <a:rPr lang="en-GB" sz="1600" b="1" dirty="0">
                    <a:solidFill>
                      <a:schemeClr val="tx1"/>
                    </a:solidFill>
                  </a:rPr>
                  <a:t>  </a:t>
                </a:r>
                <a:endParaRPr lang="en-GB" sz="18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F92A0B4C-88F3-40F4-ABF6-E910156C6C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554" y="4916394"/>
                <a:ext cx="5758196" cy="1127873"/>
              </a:xfrm>
              <a:prstGeom prst="rect">
                <a:avLst/>
              </a:prstGeom>
              <a:blipFill>
                <a:blip r:embed="rId4"/>
                <a:stretch>
                  <a:fillRect l="-424" t="-11290" r="-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274083B3-5A2A-4188-B289-B89E165103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7332" y="2238265"/>
            <a:ext cx="3976097" cy="360283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4B377A7-33A9-4E32-8513-BFD5EF62C040}"/>
              </a:ext>
            </a:extLst>
          </p:cNvPr>
          <p:cNvSpPr/>
          <p:nvPr/>
        </p:nvSpPr>
        <p:spPr>
          <a:xfrm>
            <a:off x="8011886" y="2292529"/>
            <a:ext cx="400595" cy="2967992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accent2">
                    <a:lumMod val="50000"/>
                  </a:schemeClr>
                </a:solidFill>
              </a:rPr>
              <a:t>C</a:t>
            </a:r>
          </a:p>
          <a:p>
            <a:pPr algn="ctr"/>
            <a:r>
              <a:rPr lang="en-GB" sz="2000" b="1" dirty="0">
                <a:solidFill>
                  <a:schemeClr val="accent2">
                    <a:lumMod val="50000"/>
                  </a:schemeClr>
                </a:solidFill>
              </a:rPr>
              <a:t>BM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65DF6F-DC99-4A24-AFB9-86810041167C}"/>
              </a:ext>
            </a:extLst>
          </p:cNvPr>
          <p:cNvSpPr txBox="1"/>
          <p:nvPr/>
        </p:nvSpPr>
        <p:spPr>
          <a:xfrm rot="5400000">
            <a:off x="10314345" y="3968963"/>
            <a:ext cx="239729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[STAR] Phys. 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Rev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Lett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. 126, 092 (2021)</a:t>
            </a:r>
          </a:p>
          <a:p>
            <a:pPr defTabSz="671513">
              <a:tabLst>
                <a:tab pos="542925" algn="l"/>
              </a:tabLst>
            </a:pP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[STAR] arXiv:2101.12413 [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nucl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-ex]</a:t>
            </a:r>
          </a:p>
          <a:p>
            <a:pPr defTabSz="671513">
              <a:tabLst>
                <a:tab pos="542925" algn="l"/>
              </a:tabLst>
            </a:pP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[HADES] Phys. 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Rev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. C 102, 024914 (2020)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826849-56F6-481B-B90B-07BD3D0E7449}"/>
              </a:ext>
            </a:extLst>
          </p:cNvPr>
          <p:cNvSpPr txBox="1"/>
          <p:nvPr/>
        </p:nvSpPr>
        <p:spPr>
          <a:xfrm>
            <a:off x="6668898" y="5916774"/>
            <a:ext cx="5410198" cy="584775"/>
          </a:xfrm>
          <a:prstGeom prst="rect">
            <a:avLst/>
          </a:prstGeom>
          <a:solidFill>
            <a:srgbClr val="FFECB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CBM can systematically study the higher-order cumulants and ratios to </a:t>
            </a:r>
            <a:r>
              <a:rPr lang="en-US" sz="1600" b="1" dirty="0">
                <a:solidFill>
                  <a:schemeClr val="tx1"/>
                </a:solidFill>
              </a:rPr>
              <a:t>contribute significantly to the search of QCD-CEP</a:t>
            </a:r>
            <a:endParaRPr lang="en-GB" sz="1600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8ACF956-4B2D-46D1-BB15-D9B62B8C5505}"/>
              </a:ext>
            </a:extLst>
          </p:cNvPr>
          <p:cNvSpPr txBox="1"/>
          <p:nvPr/>
        </p:nvSpPr>
        <p:spPr>
          <a:xfrm>
            <a:off x="3061128" y="2159665"/>
            <a:ext cx="63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CBM</a:t>
            </a:r>
            <a:endParaRPr lang="en-GB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37D8271-136F-4565-8D49-638E6348359F}"/>
              </a:ext>
            </a:extLst>
          </p:cNvPr>
          <p:cNvSpPr>
            <a:spLocks noChangeAspect="1"/>
          </p:cNvSpPr>
          <p:nvPr/>
        </p:nvSpPr>
        <p:spPr>
          <a:xfrm>
            <a:off x="3979825" y="2205426"/>
            <a:ext cx="180000" cy="180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BA6E2EB-793A-4FD2-A6F3-3488F5A7670F}"/>
              </a:ext>
            </a:extLst>
          </p:cNvPr>
          <p:cNvSpPr/>
          <p:nvPr/>
        </p:nvSpPr>
        <p:spPr>
          <a:xfrm rot="18665524">
            <a:off x="3959975" y="1849694"/>
            <a:ext cx="257801" cy="970221"/>
          </a:xfrm>
          <a:prstGeom prst="ellipse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4D0AA0-7A48-40B4-9A9E-A62F8100BE9A}"/>
              </a:ext>
            </a:extLst>
          </p:cNvPr>
          <p:cNvSpPr txBox="1"/>
          <p:nvPr/>
        </p:nvSpPr>
        <p:spPr>
          <a:xfrm>
            <a:off x="506941" y="6096347"/>
            <a:ext cx="2988734" cy="400110"/>
          </a:xfrm>
          <a:prstGeom prst="rect">
            <a:avLst/>
          </a:prstGeom>
          <a:noFill/>
        </p:spPr>
        <p:txBody>
          <a:bodyPr wrap="square" numCol="1">
            <a:spAutoFit/>
          </a:bodyPr>
          <a:lstStyle/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Karsch</a:t>
            </a:r>
            <a:r>
              <a:rPr lang="en-US" sz="1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,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arXiv:1905.03936</a:t>
            </a:r>
          </a:p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lang="en-US" sz="1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F. </a:t>
            </a:r>
            <a:r>
              <a:rPr lang="en-US" sz="1000" dirty="0" err="1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Karsch</a:t>
            </a:r>
            <a:r>
              <a:rPr lang="en-US" sz="1000" dirty="0">
                <a:solidFill>
                  <a:srgbClr val="5B9BD5">
                    <a:lumMod val="50000"/>
                  </a:srgbClr>
                </a:solidFill>
                <a:latin typeface="Calibri" panose="020F0502020204030204"/>
              </a:rPr>
              <a:t>, RHIC Beam Energy Scan and Beyond 2021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410520F-7F82-4477-A29F-6CBFD81EE6E2}"/>
              </a:ext>
            </a:extLst>
          </p:cNvPr>
          <p:cNvSpPr txBox="1"/>
          <p:nvPr/>
        </p:nvSpPr>
        <p:spPr>
          <a:xfrm>
            <a:off x="3369302" y="6096347"/>
            <a:ext cx="23026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Lahiri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LATTICE 2021</a:t>
            </a:r>
          </a:p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J.M. Pawlowski, CPOD 2021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4099E6-2E34-4D13-9AF3-DBF2652FE89F}"/>
              </a:ext>
            </a:extLst>
          </p:cNvPr>
          <p:cNvSpPr txBox="1"/>
          <p:nvPr/>
        </p:nvSpPr>
        <p:spPr>
          <a:xfrm>
            <a:off x="6442432" y="1283945"/>
            <a:ext cx="5410198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90000"/>
              </a:lnSpc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/>
              <a:t>Higher-order cumulants and ratios of conserved quantities (B, Q, S) are sensitive to QCD CEP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851FBA-853F-4C01-B90E-157551448F5B}"/>
              </a:ext>
            </a:extLst>
          </p:cNvPr>
          <p:cNvSpPr txBox="1"/>
          <p:nvPr/>
        </p:nvSpPr>
        <p:spPr>
          <a:xfrm>
            <a:off x="9191650" y="1755940"/>
            <a:ext cx="302936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M.A. 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Stephanov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, Phys. 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Rev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Lett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. 102 032301 (2011)</a:t>
            </a:r>
          </a:p>
          <a:p>
            <a:pPr defTabSz="671513">
              <a:tabLst>
                <a:tab pos="542925" algn="l"/>
              </a:tabLst>
            </a:pP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J.W. Chen et al., Phys. 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Rev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. D 95, 014038 (2017)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 Box 9">
            <a:extLst>
              <a:ext uri="{FF2B5EF4-FFF2-40B4-BE49-F238E27FC236}">
                <a16:creationId xmlns:a16="http://schemas.microsoft.com/office/drawing/2014/main" id="{E68BFB7B-1BB8-44B4-9D41-D9E830BEA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94583" y="852893"/>
            <a:ext cx="5580683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e-DE" sz="1600" b="1" u="sng" dirty="0"/>
              <a:t>EVENT-BY-EVENT FLUCTUATIONS</a:t>
            </a:r>
          </a:p>
        </p:txBody>
      </p:sp>
    </p:spTree>
    <p:extLst>
      <p:ext uri="{BB962C8B-B14F-4D97-AF65-F5344CB8AC3E}">
        <p14:creationId xmlns:p14="http://schemas.microsoft.com/office/powerpoint/2010/main" val="227728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24" grpId="0"/>
      <p:bldP spid="2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</a:t>
            </a:r>
            <a:r>
              <a:rPr lang="de-DE" sz="2800" dirty="0"/>
              <a:t>OR</a:t>
            </a:r>
            <a:r>
              <a:rPr lang="de-DE" dirty="0"/>
              <a:t> M</a:t>
            </a:r>
            <a:r>
              <a:rPr lang="de-DE" sz="2800" dirty="0"/>
              <a:t>ORE</a:t>
            </a:r>
            <a:r>
              <a:rPr lang="de-DE" dirty="0"/>
              <a:t> R</a:t>
            </a:r>
            <a:r>
              <a:rPr lang="de-DE" sz="2800" dirty="0"/>
              <a:t>EADING</a:t>
            </a:r>
            <a:r>
              <a:rPr lang="de-DE" dirty="0"/>
              <a:t>...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57B7A35-BB0E-4576-B880-0EEE8D7BA863}"/>
                  </a:ext>
                </a:extLst>
              </p:cNvPr>
              <p:cNvSpPr txBox="1"/>
              <p:nvPr/>
            </p:nvSpPr>
            <p:spPr>
              <a:xfrm>
                <a:off x="269963" y="963204"/>
                <a:ext cx="4902926" cy="529375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600" b="1" i="0" u="none" strike="noStrike" baseline="0" dirty="0">
                    <a:solidFill>
                      <a:srgbClr val="0000FE"/>
                    </a:solidFill>
                  </a:rPr>
                  <a:t>QCD equation-of-state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600" b="1" i="0" u="none" strike="noStrike" baseline="0" dirty="0">
                    <a:solidFill>
                      <a:srgbClr val="000000"/>
                    </a:solidFill>
                  </a:rPr>
                  <a:t>collective flow of identified particles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600" b="1" i="0" u="none" strike="noStrike" baseline="0" dirty="0">
                    <a:solidFill>
                      <a:srgbClr val="000000"/>
                    </a:solidFill>
                  </a:rPr>
                  <a:t>particle production at threshold energies</a:t>
                </a:r>
              </a:p>
              <a:p>
                <a:pPr>
                  <a:spcBef>
                    <a:spcPts val="1200"/>
                  </a:spcBef>
                </a:pPr>
                <a:r>
                  <a:rPr lang="en-GB" sz="1600" b="1" i="0" u="none" strike="noStrike" baseline="0" dirty="0">
                    <a:solidFill>
                      <a:srgbClr val="0000FE"/>
                    </a:solidFill>
                  </a:rPr>
                  <a:t>Phase transition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1600" b="1" i="0" u="none" strike="noStrike" baseline="0" dirty="0">
                    <a:solidFill>
                      <a:srgbClr val="000000"/>
                    </a:solidFill>
                  </a:rPr>
                  <a:t>excitation function of hyperons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600" b="1" i="0" u="none" strike="noStrike" baseline="0" dirty="0">
                    <a:solidFill>
                      <a:srgbClr val="000000"/>
                    </a:solidFill>
                  </a:rPr>
                  <a:t>excitation function of LM lepton pairs </a:t>
                </a:r>
              </a:p>
              <a:p>
                <a:pPr>
                  <a:spcBef>
                    <a:spcPts val="1200"/>
                  </a:spcBef>
                </a:pPr>
                <a:r>
                  <a:rPr lang="en-GB" sz="1600" b="1" i="0" u="none" strike="noStrike" baseline="0" dirty="0">
                    <a:solidFill>
                      <a:srgbClr val="0000FE"/>
                    </a:solidFill>
                  </a:rPr>
                  <a:t>Critical point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600" b="1" i="0" u="none" strike="noStrike" baseline="0" dirty="0">
                    <a:solidFill>
                      <a:srgbClr val="000000"/>
                    </a:solidFill>
                  </a:rPr>
                  <a:t>event-by-event fluctuations of conserved quantities 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1600" b="1" i="0" u="none" strike="noStrike" baseline="0" dirty="0">
                    <a:solidFill>
                      <a:srgbClr val="0000FE"/>
                    </a:solidFill>
                  </a:rPr>
                  <a:t>Chiral symmetry restoration at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 smtClean="0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𝛍</m:t>
                        </m:r>
                      </m:e>
                      <m:sub>
                        <m:r>
                          <a:rPr lang="en-US" sz="1600" b="1">
                            <a:solidFill>
                              <a:srgbClr val="0000FE"/>
                            </a:solidFill>
                            <a:latin typeface="Cambria Math" panose="02040503050406030204" pitchFamily="18" charset="0"/>
                          </a:rPr>
                          <m:t>𝐁</m:t>
                        </m:r>
                      </m:sub>
                    </m:sSub>
                  </m:oMath>
                </a14:m>
                <a:endParaRPr lang="en-US" sz="1600" b="1" i="0" u="none" strike="noStrike" baseline="0" dirty="0">
                  <a:solidFill>
                    <a:srgbClr val="0000FE"/>
                  </a:solidFill>
                </a:endParaRP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1600" b="1" i="0" u="none" strike="noStrike" baseline="0" dirty="0">
                    <a:solidFill>
                      <a:srgbClr val="000000"/>
                    </a:solidFill>
                  </a:rPr>
                  <a:t>in-medium modifications of hadrons 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1600" b="1" i="0" u="none" strike="noStrike" baseline="0" dirty="0">
                    <a:solidFill>
                      <a:srgbClr val="000000"/>
                    </a:solidFill>
                  </a:rPr>
                  <a:t>meson-baryon coupling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600" b="1" i="0" u="none" strike="noStrike" baseline="0" dirty="0">
                    <a:solidFill>
                      <a:srgbClr val="000000"/>
                    </a:solidFill>
                  </a:rPr>
                  <a:t>dileptons at intermediate invariant masses</a:t>
                </a:r>
              </a:p>
              <a:p>
                <a:pPr>
                  <a:spcBef>
                    <a:spcPts val="1200"/>
                  </a:spcBef>
                </a:pPr>
                <a:r>
                  <a:rPr lang="en-GB" sz="1600" b="1" i="0" u="none" strike="noStrike" baseline="0" dirty="0">
                    <a:solidFill>
                      <a:srgbClr val="0000FE"/>
                    </a:solidFill>
                  </a:rPr>
                  <a:t>Strange matter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GB" sz="1600" b="1" i="0" u="none" strike="noStrike" baseline="0" dirty="0">
                    <a:solidFill>
                      <a:srgbClr val="000000"/>
                    </a:solidFill>
                  </a:rPr>
                  <a:t>(double-) lambda hyper-nuclei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600" b="1" i="0" u="none" strike="noStrike" baseline="0" dirty="0">
                    <a:solidFill>
                      <a:srgbClr val="000000"/>
                    </a:solidFill>
                  </a:rPr>
                  <a:t>search for meta-stable objects (e.g., strange dibaryons)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sz="1600" b="1" i="0" u="none" strike="noStrike" baseline="0" dirty="0">
                    <a:solidFill>
                      <a:srgbClr val="0000FE"/>
                    </a:solidFill>
                  </a:rPr>
                  <a:t>Heavy flavor in cold and dense matter </a:t>
                </a:r>
              </a:p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sz="1600" b="1" i="0" u="none" strike="noStrike" baseline="0" dirty="0">
                    <a:solidFill>
                      <a:srgbClr val="000000"/>
                    </a:solidFill>
                  </a:rPr>
                  <a:t>excitation function of charm production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57B7A35-BB0E-4576-B880-0EEE8D7BA8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963" y="963204"/>
                <a:ext cx="4902926" cy="5293757"/>
              </a:xfrm>
              <a:prstGeom prst="rect">
                <a:avLst/>
              </a:prstGeom>
              <a:blipFill>
                <a:blip r:embed="rId2"/>
                <a:stretch>
                  <a:fillRect l="-621" t="-346" b="-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4" descr="CBMPhysBook">
            <a:extLst>
              <a:ext uri="{FF2B5EF4-FFF2-40B4-BE49-F238E27FC236}">
                <a16:creationId xmlns:a16="http://schemas.microsoft.com/office/drawing/2014/main" id="{4BB4D5A1-754F-458F-8905-0C4CD66C9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9417" y="963204"/>
            <a:ext cx="2774687" cy="437854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1">
            <a:extLst>
              <a:ext uri="{FF2B5EF4-FFF2-40B4-BE49-F238E27FC236}">
                <a16:creationId xmlns:a16="http://schemas.microsoft.com/office/drawing/2014/main" id="{9BEC2523-82F2-401A-B003-EA13A7920F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062" y="963205"/>
            <a:ext cx="3344333" cy="43785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86AC3EF-0959-4060-B8E3-78DBDD0F901C}"/>
              </a:ext>
            </a:extLst>
          </p:cNvPr>
          <p:cNvSpPr txBox="1"/>
          <p:nvPr/>
        </p:nvSpPr>
        <p:spPr>
          <a:xfrm>
            <a:off x="5427490" y="5539094"/>
            <a:ext cx="30459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accent1">
                    <a:lumMod val="50000"/>
                  </a:schemeClr>
                </a:solidFill>
              </a:rPr>
              <a:t>Lect. Notes Phys. 814 (2011) pp.1-980</a:t>
            </a:r>
          </a:p>
          <a:p>
            <a:r>
              <a:rPr lang="fr-FR" sz="1400" dirty="0">
                <a:solidFill>
                  <a:schemeClr val="accent1">
                    <a:lumMod val="50000"/>
                  </a:schemeClr>
                </a:solidFill>
              </a:rPr>
              <a:t>DOI: 10.1007/978-3-642-13293-3</a:t>
            </a:r>
            <a:endParaRPr lang="en-GB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17CD577-4C2B-4A52-B519-A75D6F4401E9}"/>
              </a:ext>
            </a:extLst>
          </p:cNvPr>
          <p:cNvSpPr txBox="1"/>
          <p:nvPr/>
        </p:nvSpPr>
        <p:spPr>
          <a:xfrm>
            <a:off x="8763000" y="5535627"/>
            <a:ext cx="32723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 err="1">
                <a:solidFill>
                  <a:schemeClr val="accent1">
                    <a:lumMod val="50000"/>
                  </a:schemeClr>
                </a:solidFill>
              </a:rPr>
              <a:t>Eur.Phys.J.A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 53 (2017) 3, 60</a:t>
            </a:r>
          </a:p>
          <a:p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DOI: 10.1140/</a:t>
            </a:r>
            <a:r>
              <a:rPr lang="en-GB" sz="1400" dirty="0" err="1">
                <a:solidFill>
                  <a:schemeClr val="accent1">
                    <a:lumMod val="50000"/>
                  </a:schemeClr>
                </a:solidFill>
              </a:rPr>
              <a:t>epja</a:t>
            </a:r>
            <a:r>
              <a:rPr lang="en-GB" sz="1400" dirty="0">
                <a:solidFill>
                  <a:schemeClr val="accent1">
                    <a:lumMod val="50000"/>
                  </a:schemeClr>
                </a:solidFill>
              </a:rPr>
              <a:t>/i2017-12248-y</a:t>
            </a:r>
          </a:p>
        </p:txBody>
      </p:sp>
    </p:spTree>
    <p:extLst>
      <p:ext uri="{BB962C8B-B14F-4D97-AF65-F5344CB8AC3E}">
        <p14:creationId xmlns:p14="http://schemas.microsoft.com/office/powerpoint/2010/main" val="33568458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AA4308B-80B9-417B-843D-3665761E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/>
              <a:t>CBM S</a:t>
            </a:r>
            <a:r>
              <a:rPr lang="en-GB" sz="4000" dirty="0"/>
              <a:t>IMULATED</a:t>
            </a:r>
            <a:r>
              <a:rPr lang="en-GB" sz="5400" dirty="0"/>
              <a:t> P</a:t>
            </a:r>
            <a:r>
              <a:rPr lang="en-GB" sz="4000" dirty="0"/>
              <a:t>HYSICS</a:t>
            </a:r>
            <a:r>
              <a:rPr lang="en-GB" sz="5400" dirty="0"/>
              <a:t> P</a:t>
            </a:r>
            <a:r>
              <a:rPr lang="en-GB" sz="4000" dirty="0"/>
              <a:t>ERFORMANCE</a:t>
            </a:r>
            <a:endParaRPr lang="en-GB" sz="5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4D91AE-CF49-4446-9437-E432CDEC3D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863" cy="279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51D75-CD84-459F-98C5-68F00E548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862" y="6578600"/>
            <a:ext cx="5502275" cy="279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7FE3C8-9D78-45EA-8D6B-352E8E1A7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7138" y="6578600"/>
            <a:ext cx="3344862" cy="279400"/>
          </a:xfrm>
          <a:prstGeom prst="rect">
            <a:avLst/>
          </a:prstGeom>
        </p:spPr>
        <p:txBody>
          <a:bodyPr/>
          <a:lstStyle/>
          <a:p>
            <a:fld id="{2A4535BA-AEF2-4785-BF1B-EDE950106C20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38905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484F1E8E-7154-43C3-A2B0-2915DF2ED1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95" y="851102"/>
            <a:ext cx="4540887" cy="38880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C36BE48-3DC1-48AA-B67F-2EB4493E9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</a:t>
            </a:r>
            <a:r>
              <a:rPr lang="en-GB" sz="2800" dirty="0"/>
              <a:t>EAM</a:t>
            </a:r>
            <a:r>
              <a:rPr lang="en-GB" dirty="0"/>
              <a:t>-T</a:t>
            </a:r>
            <a:r>
              <a:rPr lang="en-GB" sz="2800" dirty="0"/>
              <a:t>ARGET</a:t>
            </a:r>
            <a:r>
              <a:rPr lang="en-GB" dirty="0"/>
              <a:t> I</a:t>
            </a:r>
            <a:r>
              <a:rPr lang="en-GB" sz="2800" dirty="0"/>
              <a:t>NTERACTION</a:t>
            </a:r>
            <a:r>
              <a:rPr lang="en-GB" dirty="0"/>
              <a:t> R</a:t>
            </a:r>
            <a:r>
              <a:rPr lang="en-GB" sz="2800" dirty="0"/>
              <a:t>ATES</a:t>
            </a:r>
            <a:r>
              <a:rPr lang="en-GB" dirty="0"/>
              <a:t> A</a:t>
            </a:r>
            <a:r>
              <a:rPr lang="en-GB" sz="2800" dirty="0"/>
              <a:t>ND</a:t>
            </a:r>
            <a:r>
              <a:rPr lang="en-GB" dirty="0"/>
              <a:t> R</a:t>
            </a:r>
            <a:r>
              <a:rPr lang="en-GB" sz="2800" dirty="0"/>
              <a:t>ARE</a:t>
            </a:r>
            <a:r>
              <a:rPr lang="en-GB" dirty="0"/>
              <a:t> P</a:t>
            </a:r>
            <a:r>
              <a:rPr lang="en-GB" sz="2800" dirty="0"/>
              <a:t>ROBES</a:t>
            </a:r>
            <a:r>
              <a:rPr lang="en-GB" dirty="0"/>
              <a:t>’ Y</a:t>
            </a:r>
            <a:r>
              <a:rPr lang="en-GB" sz="2800" dirty="0"/>
              <a:t>IELDS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138444E-7378-4EC1-A38D-5A3A96BEA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67FC8B-610F-4257-A691-462B2216B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E76816-66F7-48F5-9860-C58F40762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14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22">
                <a:extLst>
                  <a:ext uri="{FF2B5EF4-FFF2-40B4-BE49-F238E27FC236}">
                    <a16:creationId xmlns:a16="http://schemas.microsoft.com/office/drawing/2014/main" id="{D2C762C2-B6CF-45D2-BA9F-55F2217B1F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0515385"/>
                  </p:ext>
                </p:extLst>
              </p:nvPr>
            </p:nvGraphicFramePr>
            <p:xfrm>
              <a:off x="4632599" y="4825356"/>
              <a:ext cx="3517349" cy="16674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5349">
                      <a:extLst>
                        <a:ext uri="{9D8B030D-6E8A-4147-A177-3AD203B41FA5}">
                          <a16:colId xmlns:a16="http://schemas.microsoft.com/office/drawing/2014/main" val="4049081908"/>
                        </a:ext>
                      </a:extLst>
                    </a:gridCol>
                    <a:gridCol w="936000">
                      <a:extLst>
                        <a:ext uri="{9D8B030D-6E8A-4147-A177-3AD203B41FA5}">
                          <a16:colId xmlns:a16="http://schemas.microsoft.com/office/drawing/2014/main" val="1535745121"/>
                        </a:ext>
                      </a:extLst>
                    </a:gridCol>
                    <a:gridCol w="936000">
                      <a:extLst>
                        <a:ext uri="{9D8B030D-6E8A-4147-A177-3AD203B41FA5}">
                          <a16:colId xmlns:a16="http://schemas.microsoft.com/office/drawing/2014/main" val="673913029"/>
                        </a:ext>
                      </a:extLst>
                    </a:gridCol>
                  </a:tblGrid>
                  <a:tr h="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Yield at 0.1 MHz I.R. (Day-1) in 90 days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192876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Particle (mass MeV/c²)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6 </a:t>
                          </a:r>
                          <a:r>
                            <a:rPr lang="en-GB" sz="1200" b="1" dirty="0" err="1">
                              <a:solidFill>
                                <a:schemeClr val="bg1"/>
                              </a:solidFill>
                            </a:rPr>
                            <a:t>AGeV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10 </a:t>
                          </a:r>
                          <a:r>
                            <a:rPr lang="en-GB" sz="1200" b="1" dirty="0" err="1">
                              <a:solidFill>
                                <a:schemeClr val="bg1"/>
                              </a:solidFill>
                            </a:rPr>
                            <a:t>AGeV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700165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GB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Λ</m:t>
                                  </m:r>
                                </m:e>
                              </m:bar>
                            </m:oMath>
                          </a14:m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 (1115)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1.2 x 10</a:t>
                          </a:r>
                          <a:r>
                            <a:rPr lang="en-GB" sz="1200" b="0" i="0" baseline="30000" dirty="0">
                              <a:solidFill>
                                <a:schemeClr val="tx1"/>
                              </a:solidFill>
                            </a:rPr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1.0 x 10</a:t>
                          </a:r>
                          <a:r>
                            <a:rPr lang="en-GB" sz="1200" baseline="30000" dirty="0"/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2821569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Ξ</m:t>
                                  </m:r>
                                </m:e>
                                <m:sup>
                                  <m: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 (1321)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2.0 x 10</a:t>
                          </a:r>
                          <a:r>
                            <a:rPr lang="en-GB" sz="1200" b="0" i="0" baseline="30000" dirty="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7.0 x 10</a:t>
                          </a:r>
                          <a:r>
                            <a:rPr lang="en-GB" sz="1200" b="0" i="0" baseline="30000" dirty="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24879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Ξ</m:t>
                                  </m:r>
                                </m:e>
                                <m:sup>
                                  <m: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 (1321)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3.0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2.5 x 10</a:t>
                          </a:r>
                          <a:r>
                            <a:rPr lang="en-GB" sz="1200" baseline="30000" dirty="0"/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8444623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0" lang="en-GB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(1672)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4.0 x 10</a:t>
                          </a:r>
                          <a:r>
                            <a:rPr lang="en-GB" sz="1200" baseline="30000" dirty="0"/>
                            <a:t>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2.6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0499814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22">
                <a:extLst>
                  <a:ext uri="{FF2B5EF4-FFF2-40B4-BE49-F238E27FC236}">
                    <a16:creationId xmlns:a16="http://schemas.microsoft.com/office/drawing/2014/main" id="{D2C762C2-B6CF-45D2-BA9F-55F2217B1F7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90515385"/>
                  </p:ext>
                </p:extLst>
              </p:nvPr>
            </p:nvGraphicFramePr>
            <p:xfrm>
              <a:off x="4632599" y="4825356"/>
              <a:ext cx="3517349" cy="166744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5349">
                      <a:extLst>
                        <a:ext uri="{9D8B030D-6E8A-4147-A177-3AD203B41FA5}">
                          <a16:colId xmlns:a16="http://schemas.microsoft.com/office/drawing/2014/main" val="4049081908"/>
                        </a:ext>
                      </a:extLst>
                    </a:gridCol>
                    <a:gridCol w="936000">
                      <a:extLst>
                        <a:ext uri="{9D8B030D-6E8A-4147-A177-3AD203B41FA5}">
                          <a16:colId xmlns:a16="http://schemas.microsoft.com/office/drawing/2014/main" val="1535745121"/>
                        </a:ext>
                      </a:extLst>
                    </a:gridCol>
                    <a:gridCol w="936000">
                      <a:extLst>
                        <a:ext uri="{9D8B030D-6E8A-4147-A177-3AD203B41FA5}">
                          <a16:colId xmlns:a16="http://schemas.microsoft.com/office/drawing/2014/main" val="673913029"/>
                        </a:ext>
                      </a:extLst>
                    </a:gridCol>
                  </a:tblGrid>
                  <a:tr h="27432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Yield at 0.1 MHz I.R. (Day-1) in 90 days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192876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Particle (mass MeV/c²)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6 </a:t>
                          </a:r>
                          <a:r>
                            <a:rPr lang="en-GB" sz="1200" b="1" dirty="0" err="1">
                              <a:solidFill>
                                <a:schemeClr val="bg1"/>
                              </a:solidFill>
                            </a:rPr>
                            <a:t>AGeV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10 </a:t>
                          </a:r>
                          <a:r>
                            <a:rPr lang="en-GB" sz="1200" b="1" dirty="0" err="1">
                              <a:solidFill>
                                <a:schemeClr val="bg1"/>
                              </a:solidFill>
                            </a:rPr>
                            <a:t>AGeV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7001659"/>
                      </a:ext>
                    </a:extLst>
                  </a:tr>
                  <a:tr h="29584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0" t="-185714" r="-115185" b="-291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1.2 x 10</a:t>
                          </a:r>
                          <a:r>
                            <a:rPr lang="en-GB" sz="1200" b="0" i="0" baseline="30000" dirty="0">
                              <a:solidFill>
                                <a:schemeClr val="tx1"/>
                              </a:solidFill>
                            </a:rPr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1.0 x 10</a:t>
                          </a:r>
                          <a:r>
                            <a:rPr lang="en-GB" sz="1200" baseline="30000" dirty="0"/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52821569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0" t="-304348" r="-115185" b="-2108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2.0 x 10</a:t>
                          </a:r>
                          <a:r>
                            <a:rPr lang="en-GB" sz="1200" b="0" i="0" baseline="30000" dirty="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7.0 x 10</a:t>
                          </a:r>
                          <a:r>
                            <a:rPr lang="en-GB" sz="1200" b="0" i="0" baseline="30000" dirty="0">
                              <a:solidFill>
                                <a:schemeClr val="tx1"/>
                              </a:solidFill>
                            </a:rPr>
                            <a:t>9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424879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0" t="-413333" r="-115185" b="-1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3.0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2.5 x 10</a:t>
                          </a:r>
                          <a:r>
                            <a:rPr lang="en-GB" sz="1200" baseline="30000" dirty="0"/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8444623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0" t="-513333" r="-115185" b="-1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4.0 x 10</a:t>
                          </a:r>
                          <a:r>
                            <a:rPr lang="en-GB" sz="1200" baseline="30000" dirty="0"/>
                            <a:t>6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2.6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40499814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CE3C349-C4F4-4D14-BFAA-77024844C0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0300" y="817319"/>
            <a:ext cx="5404905" cy="38880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58EBB5-CE7C-4460-8CA3-58FE354AFA9E}"/>
              </a:ext>
            </a:extLst>
          </p:cNvPr>
          <p:cNvSpPr txBox="1"/>
          <p:nvPr/>
        </p:nvSpPr>
        <p:spPr>
          <a:xfrm rot="5400000">
            <a:off x="10176342" y="2407707"/>
            <a:ext cx="344197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[CBM],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Eur.Phys.J.A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53 (2017) 3, 60</a:t>
            </a:r>
          </a:p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T.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Galatyuk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Nucl.Phys.A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982 (2019) 163-169, update (2021)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22">
                <a:extLst>
                  <a:ext uri="{FF2B5EF4-FFF2-40B4-BE49-F238E27FC236}">
                    <a16:creationId xmlns:a16="http://schemas.microsoft.com/office/drawing/2014/main" id="{4CCF14AD-FFAB-45B2-B552-5EAD31CA2E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9312200"/>
                  </p:ext>
                </p:extLst>
              </p:nvPr>
            </p:nvGraphicFramePr>
            <p:xfrm>
              <a:off x="8302117" y="4833611"/>
              <a:ext cx="3517349" cy="16684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5349">
                      <a:extLst>
                        <a:ext uri="{9D8B030D-6E8A-4147-A177-3AD203B41FA5}">
                          <a16:colId xmlns:a16="http://schemas.microsoft.com/office/drawing/2014/main" val="4049081908"/>
                        </a:ext>
                      </a:extLst>
                    </a:gridCol>
                    <a:gridCol w="936000">
                      <a:extLst>
                        <a:ext uri="{9D8B030D-6E8A-4147-A177-3AD203B41FA5}">
                          <a16:colId xmlns:a16="http://schemas.microsoft.com/office/drawing/2014/main" val="1535745121"/>
                        </a:ext>
                      </a:extLst>
                    </a:gridCol>
                    <a:gridCol w="936000">
                      <a:extLst>
                        <a:ext uri="{9D8B030D-6E8A-4147-A177-3AD203B41FA5}">
                          <a16:colId xmlns:a16="http://schemas.microsoft.com/office/drawing/2014/main" val="673913029"/>
                        </a:ext>
                      </a:extLst>
                    </a:gridCol>
                  </a:tblGrid>
                  <a:tr h="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Yield at 0.1 MHz I.R. (Day-1) in 90 days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1928766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Particle (mass MeV/c²)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6 </a:t>
                          </a:r>
                          <a:r>
                            <a:rPr lang="en-GB" sz="1200" b="1" dirty="0" err="1">
                              <a:solidFill>
                                <a:schemeClr val="bg1"/>
                              </a:solidFill>
                            </a:rPr>
                            <a:t>AGeV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10 </a:t>
                          </a:r>
                          <a:r>
                            <a:rPr lang="en-GB" sz="1200" b="1" dirty="0" err="1">
                              <a:solidFill>
                                <a:schemeClr val="bg1"/>
                              </a:solidFill>
                            </a:rPr>
                            <a:t>AGeV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700165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</m:e>
                                <m:sup>
                                  <m:r>
                                    <a:rPr lang="en-US" sz="12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200" b="0" i="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kumimoji="0" lang="en-GB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(1672)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7.0 x 10</a:t>
                          </a:r>
                          <a:r>
                            <a:rPr lang="en-GB" sz="1200" baseline="30000" dirty="0"/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1.4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2961689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kumimoji="0" lang="en-GB" sz="1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GB" sz="12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Λ</m:t>
                                  </m:r>
                                </m:sub>
                                <m:sup>
                                  <m: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sPre>
                            </m:oMath>
                          </a14:m>
                          <a:r>
                            <a:rPr kumimoji="0" lang="en-GB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(2993)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2.7 x 10</a:t>
                          </a:r>
                          <a:r>
                            <a:rPr lang="en-GB" sz="1200" baseline="30000" dirty="0"/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2.5 x 10</a:t>
                          </a:r>
                          <a:r>
                            <a:rPr lang="en-GB" sz="1200" baseline="30000" dirty="0"/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519042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kumimoji="0" lang="en-GB" sz="1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GB" sz="12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Λ</m:t>
                                  </m:r>
                                </m:sub>
                                <m:sup>
                                  <m: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He</m:t>
                                  </m:r>
                                </m:e>
                              </m:sPre>
                            </m:oMath>
                          </a14:m>
                          <a:r>
                            <a:rPr kumimoji="0" lang="en-GB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(3930)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1.7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1.4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1700261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kumimoji="0" lang="en-GB" sz="12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0" lang="en-GB" sz="12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ΛΛ</m:t>
                                  </m:r>
                                </m:sub>
                                <m:sup>
                                  <m:r>
                                    <a:rPr kumimoji="0" lang="en-US" sz="1200" b="0" i="0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+mn-cs"/>
                                    </a:rPr>
                                    <m:t>4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200" b="0" i="0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sPre>
                            </m:oMath>
                          </a14:m>
                          <a:r>
                            <a:rPr kumimoji="0" lang="en-GB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e (5047)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baseline="0" dirty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baseline="0" dirty="0">
                              <a:solidFill>
                                <a:schemeClr val="tx1"/>
                              </a:solidFill>
                            </a:rPr>
                            <a:t>250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2890995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22">
                <a:extLst>
                  <a:ext uri="{FF2B5EF4-FFF2-40B4-BE49-F238E27FC236}">
                    <a16:creationId xmlns:a16="http://schemas.microsoft.com/office/drawing/2014/main" id="{4CCF14AD-FFAB-45B2-B552-5EAD31CA2E4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19312200"/>
                  </p:ext>
                </p:extLst>
              </p:nvPr>
            </p:nvGraphicFramePr>
            <p:xfrm>
              <a:off x="8302117" y="4833611"/>
              <a:ext cx="3517349" cy="16684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5349">
                      <a:extLst>
                        <a:ext uri="{9D8B030D-6E8A-4147-A177-3AD203B41FA5}">
                          <a16:colId xmlns:a16="http://schemas.microsoft.com/office/drawing/2014/main" val="4049081908"/>
                        </a:ext>
                      </a:extLst>
                    </a:gridCol>
                    <a:gridCol w="936000">
                      <a:extLst>
                        <a:ext uri="{9D8B030D-6E8A-4147-A177-3AD203B41FA5}">
                          <a16:colId xmlns:a16="http://schemas.microsoft.com/office/drawing/2014/main" val="1535745121"/>
                        </a:ext>
                      </a:extLst>
                    </a:gridCol>
                    <a:gridCol w="936000">
                      <a:extLst>
                        <a:ext uri="{9D8B030D-6E8A-4147-A177-3AD203B41FA5}">
                          <a16:colId xmlns:a16="http://schemas.microsoft.com/office/drawing/2014/main" val="673913029"/>
                        </a:ext>
                      </a:extLst>
                    </a:gridCol>
                  </a:tblGrid>
                  <a:tr h="274320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Yield at 0.1 MHz I.R. (Day-1) in 90 days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81928766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Particle (mass MeV/c²)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6 </a:t>
                          </a:r>
                          <a:r>
                            <a:rPr lang="en-GB" sz="1200" b="1" dirty="0" err="1">
                              <a:solidFill>
                                <a:schemeClr val="bg1"/>
                              </a:solidFill>
                            </a:rPr>
                            <a:t>AGeV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b="1" dirty="0">
                              <a:solidFill>
                                <a:schemeClr val="bg1"/>
                              </a:solidFill>
                            </a:rPr>
                            <a:t>10 </a:t>
                          </a:r>
                          <a:r>
                            <a:rPr lang="en-GB" sz="1200" b="1" dirty="0" err="1">
                              <a:solidFill>
                                <a:schemeClr val="bg1"/>
                              </a:solidFill>
                            </a:rPr>
                            <a:t>AGeV</a:t>
                          </a:r>
                          <a:endParaRPr lang="en-GB" sz="1200" b="1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00FE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2700165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70" t="-197826" r="-114815" b="-32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7.0 x 10</a:t>
                          </a:r>
                          <a:r>
                            <a:rPr lang="en-GB" sz="1200" baseline="30000" dirty="0"/>
                            <a:t>4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1.4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2961689"/>
                      </a:ext>
                    </a:extLst>
                  </a:tr>
                  <a:tr h="28238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70" t="-297826" r="-114815" b="-2217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2.7 x 10</a:t>
                          </a:r>
                          <a:r>
                            <a:rPr lang="en-GB" sz="1200" baseline="30000" dirty="0"/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2.5 x 10</a:t>
                          </a:r>
                          <a:r>
                            <a:rPr lang="en-GB" sz="1200" baseline="30000" dirty="0"/>
                            <a:t>8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75190425"/>
                      </a:ext>
                    </a:extLst>
                  </a:tr>
                  <a:tr h="28238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70" t="-389362" r="-114815" b="-1170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1.7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200" dirty="0"/>
                            <a:t>1.4 x 10</a:t>
                          </a:r>
                          <a:r>
                            <a:rPr lang="en-GB" sz="1200" baseline="30000" dirty="0"/>
                            <a:t>7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1700261"/>
                      </a:ext>
                    </a:extLst>
                  </a:tr>
                  <a:tr h="28073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370" t="-500000" r="-114815" b="-1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baseline="0" dirty="0">
                              <a:solidFill>
                                <a:schemeClr val="tx1"/>
                              </a:solidFill>
                            </a:rPr>
                            <a:t>15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200" b="0" i="0" baseline="0" dirty="0">
                              <a:solidFill>
                                <a:schemeClr val="tx1"/>
                              </a:solidFill>
                            </a:rPr>
                            <a:t>250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2890995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4677D31E-D59C-417D-975D-74F3F0A98550}"/>
              </a:ext>
            </a:extLst>
          </p:cNvPr>
          <p:cNvSpPr txBox="1"/>
          <p:nvPr/>
        </p:nvSpPr>
        <p:spPr>
          <a:xfrm>
            <a:off x="233339" y="5117284"/>
            <a:ext cx="4147590" cy="1323439"/>
          </a:xfrm>
          <a:prstGeom prst="rect">
            <a:avLst/>
          </a:prstGeom>
          <a:solidFill>
            <a:srgbClr val="FFECB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The CBM research program comprises a comprehensive scan of observables, beam energies and collision systems at up to 10 MHz beam-target interaction rates giving an unprecedent access to the ‘rare probes’</a:t>
            </a:r>
            <a:endParaRPr lang="en-GB" sz="1600" b="1" dirty="0"/>
          </a:p>
        </p:txBody>
      </p:sp>
      <p:sp>
        <p:nvSpPr>
          <p:cNvPr id="17" name="Text Box 4">
            <a:extLst>
              <a:ext uri="{FF2B5EF4-FFF2-40B4-BE49-F238E27FC236}">
                <a16:creationId xmlns:a16="http://schemas.microsoft.com/office/drawing/2014/main" id="{E3E231D9-8982-4E71-8511-2FC087ED1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1293" y="1471322"/>
            <a:ext cx="1758584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de-DE" sz="1400" b="1" dirty="0">
                <a:latin typeface="+mn-lt"/>
              </a:rPr>
              <a:t>Alternating Gradient Synchrotron (AGS)</a:t>
            </a:r>
            <a:endParaRPr lang="de-DE" sz="1400" b="1" dirty="0">
              <a:latin typeface="+mn-lt"/>
              <a:sym typeface="Symbol" pitchFamily="18" charset="2"/>
            </a:endParaRPr>
          </a:p>
        </p:txBody>
      </p:sp>
      <p:sp>
        <p:nvSpPr>
          <p:cNvPr id="18" name="Line 5">
            <a:extLst>
              <a:ext uri="{FF2B5EF4-FFF2-40B4-BE49-F238E27FC236}">
                <a16:creationId xmlns:a16="http://schemas.microsoft.com/office/drawing/2014/main" id="{9EC84A45-19A5-49F2-8508-A2339A63DFB9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7700" y="2080752"/>
            <a:ext cx="3886182" cy="4457"/>
          </a:xfrm>
          <a:prstGeom prst="line">
            <a:avLst/>
          </a:prstGeom>
          <a:noFill/>
          <a:ln w="38100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dirty="0"/>
          </a:p>
        </p:txBody>
      </p:sp>
      <p:sp>
        <p:nvSpPr>
          <p:cNvPr id="19" name="AutoShape 9">
            <a:extLst>
              <a:ext uri="{FF2B5EF4-FFF2-40B4-BE49-F238E27FC236}">
                <a16:creationId xmlns:a16="http://schemas.microsoft.com/office/drawing/2014/main" id="{BA81E17B-3A47-455F-8CED-51E012A431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5895" y="1638300"/>
            <a:ext cx="194005" cy="456435"/>
          </a:xfrm>
          <a:prstGeom prst="upArrow">
            <a:avLst>
              <a:gd name="adj1" fmla="val 50000"/>
              <a:gd name="adj2" fmla="val 69153"/>
            </a:avLst>
          </a:prstGeom>
          <a:solidFill>
            <a:srgbClr val="002060"/>
          </a:solidFill>
          <a:ln w="9525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de-DE" sz="360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89D9F6C-083C-4062-ABBC-7D60FF60B6C9}"/>
              </a:ext>
            </a:extLst>
          </p:cNvPr>
          <p:cNvSpPr txBox="1"/>
          <p:nvPr/>
        </p:nvSpPr>
        <p:spPr>
          <a:xfrm>
            <a:off x="757214" y="4718663"/>
            <a:ext cx="24227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P. Senger, </a:t>
            </a:r>
            <a:r>
              <a:rPr lang="fr-FR" sz="1000" dirty="0" err="1">
                <a:solidFill>
                  <a:schemeClr val="accent1">
                    <a:lumMod val="50000"/>
                  </a:schemeClr>
                </a:solidFill>
              </a:rPr>
              <a:t>Phys.Scripta</a:t>
            </a:r>
            <a:r>
              <a:rPr lang="fr-FR" sz="1000" dirty="0">
                <a:solidFill>
                  <a:schemeClr val="accent1">
                    <a:lumMod val="50000"/>
                  </a:schemeClr>
                </a:solidFill>
              </a:rPr>
              <a:t> 96 (2021) 5, 054002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8608DFF-6C74-47B6-8160-BAE46E702F96}"/>
              </a:ext>
            </a:extLst>
          </p:cNvPr>
          <p:cNvSpPr txBox="1"/>
          <p:nvPr/>
        </p:nvSpPr>
        <p:spPr>
          <a:xfrm rot="5400000">
            <a:off x="11449008" y="5413206"/>
            <a:ext cx="114286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Y.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Vassiliev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(GSI)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ACD8277-8293-4B64-A2FA-E3DF613F0973}"/>
              </a:ext>
            </a:extLst>
          </p:cNvPr>
          <p:cNvSpPr txBox="1"/>
          <p:nvPr/>
        </p:nvSpPr>
        <p:spPr>
          <a:xfrm>
            <a:off x="9790534" y="971248"/>
            <a:ext cx="17123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895350">
              <a:tabLst>
                <a:tab pos="990600" algn="l"/>
              </a:tabLst>
            </a:pPr>
            <a:r>
              <a:rPr lang="en-GB" sz="1200" b="1" dirty="0">
                <a:solidFill>
                  <a:srgbClr val="C00000"/>
                </a:solidFill>
              </a:rPr>
              <a:t>CBM@Day-1: 	0.1 MHz</a:t>
            </a:r>
          </a:p>
          <a:p>
            <a:pPr defTabSz="671513">
              <a:tabLst>
                <a:tab pos="990600" algn="l"/>
              </a:tabLst>
            </a:pPr>
            <a:r>
              <a:rPr lang="en-GB" sz="1200" b="1" dirty="0" err="1">
                <a:solidFill>
                  <a:srgbClr val="C00000"/>
                </a:solidFill>
              </a:rPr>
              <a:t>CBM@Max</a:t>
            </a:r>
            <a:r>
              <a:rPr lang="en-GB" sz="1200" b="1" dirty="0">
                <a:solidFill>
                  <a:srgbClr val="C00000"/>
                </a:solidFill>
              </a:rPr>
              <a:t>.: 	10 MHz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6566755-2F02-4202-A452-5B85DADF37A0}"/>
              </a:ext>
            </a:extLst>
          </p:cNvPr>
          <p:cNvSpPr/>
          <p:nvPr/>
        </p:nvSpPr>
        <p:spPr>
          <a:xfrm>
            <a:off x="7324725" y="971248"/>
            <a:ext cx="1195386" cy="50007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5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28C79FE9-FBDE-41C3-B09B-2CB7E5DA87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4" t="9826" r="7927" b="12494"/>
          <a:stretch/>
        </p:blipFill>
        <p:spPr>
          <a:xfrm flipH="1">
            <a:off x="0" y="893382"/>
            <a:ext cx="12191999" cy="55443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CBM E</a:t>
            </a:r>
            <a:r>
              <a:rPr lang="de-DE" sz="2800" dirty="0"/>
              <a:t>XPERIMENTAL</a:t>
            </a:r>
            <a:r>
              <a:rPr lang="de-DE" dirty="0"/>
              <a:t> S</a:t>
            </a:r>
            <a:r>
              <a:rPr lang="de-DE" sz="2800" dirty="0"/>
              <a:t>ETUP</a:t>
            </a:r>
            <a:r>
              <a:rPr lang="de-DE" dirty="0"/>
              <a:t> (D</a:t>
            </a:r>
            <a:r>
              <a:rPr lang="de-DE" sz="2800" dirty="0"/>
              <a:t>AY</a:t>
            </a:r>
            <a:r>
              <a:rPr lang="de-DE" dirty="0"/>
              <a:t>-1)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80EE065-B880-4354-9090-37BE73F1541B}"/>
              </a:ext>
            </a:extLst>
          </p:cNvPr>
          <p:cNvSpPr txBox="1"/>
          <p:nvPr/>
        </p:nvSpPr>
        <p:spPr>
          <a:xfrm>
            <a:off x="9983588" y="1326070"/>
            <a:ext cx="2052148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/>
              <a:t>Projectile Spectator Detector (PSD)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92EFB2-161C-4CF5-8D00-951416739C87}"/>
              </a:ext>
            </a:extLst>
          </p:cNvPr>
          <p:cNvSpPr txBox="1"/>
          <p:nvPr/>
        </p:nvSpPr>
        <p:spPr>
          <a:xfrm>
            <a:off x="2135560" y="5487316"/>
            <a:ext cx="2994218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/>
              <a:t>Dipole Magnet</a:t>
            </a:r>
          </a:p>
          <a:p>
            <a:r>
              <a:rPr lang="en-GB" b="1" dirty="0"/>
              <a:t>Micro-Vertex Detector (MVD)</a:t>
            </a:r>
          </a:p>
          <a:p>
            <a:r>
              <a:rPr lang="en-GB" b="1" dirty="0"/>
              <a:t>Silicon Tracking System (STS)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D28D811-44B0-45A4-A529-DE068011EA89}"/>
              </a:ext>
            </a:extLst>
          </p:cNvPr>
          <p:cNvCxnSpPr>
            <a:cxnSpLocks/>
          </p:cNvCxnSpPr>
          <p:nvPr/>
        </p:nvCxnSpPr>
        <p:spPr>
          <a:xfrm flipV="1">
            <a:off x="4781395" y="3691115"/>
            <a:ext cx="1209050" cy="137935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471CA55-EBB4-4944-AF38-C92BD3DD3CB3}"/>
              </a:ext>
            </a:extLst>
          </p:cNvPr>
          <p:cNvSpPr txBox="1"/>
          <p:nvPr/>
        </p:nvSpPr>
        <p:spPr>
          <a:xfrm rot="21217159">
            <a:off x="4849740" y="3329415"/>
            <a:ext cx="73129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/>
              <a:t>Beam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58DBC3F-1DAB-47B7-82F6-90DA44345955}"/>
              </a:ext>
            </a:extLst>
          </p:cNvPr>
          <p:cNvSpPr txBox="1"/>
          <p:nvPr/>
        </p:nvSpPr>
        <p:spPr>
          <a:xfrm>
            <a:off x="5303912" y="5487316"/>
            <a:ext cx="2963183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err="1"/>
              <a:t>MUon</a:t>
            </a:r>
            <a:r>
              <a:rPr lang="en-GB" b="1"/>
              <a:t> </a:t>
            </a:r>
            <a:r>
              <a:rPr lang="en-GB" b="1" err="1"/>
              <a:t>CHamber</a:t>
            </a:r>
            <a:r>
              <a:rPr lang="en-GB" b="1"/>
              <a:t> (MUCH); or</a:t>
            </a:r>
          </a:p>
          <a:p>
            <a:r>
              <a:rPr lang="en-GB" b="1"/>
              <a:t>Ring Image Cherenkov (RICH)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C1D653F-5291-4494-AB97-A58C3F824375}"/>
              </a:ext>
            </a:extLst>
          </p:cNvPr>
          <p:cNvSpPr txBox="1"/>
          <p:nvPr/>
        </p:nvSpPr>
        <p:spPr>
          <a:xfrm>
            <a:off x="8441229" y="5487316"/>
            <a:ext cx="218179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Transition Radiation Detector (TRD)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52DE88-D44C-4ACA-8485-E8527FB7D117}"/>
              </a:ext>
            </a:extLst>
          </p:cNvPr>
          <p:cNvSpPr txBox="1"/>
          <p:nvPr/>
        </p:nvSpPr>
        <p:spPr>
          <a:xfrm>
            <a:off x="9832661" y="4779764"/>
            <a:ext cx="2122376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/>
              <a:t>Time-Of-Flight (TOF)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7327ED0-2388-4A54-A543-5BC7A963B3C9}"/>
              </a:ext>
            </a:extLst>
          </p:cNvPr>
          <p:cNvCxnSpPr>
            <a:cxnSpLocks/>
            <a:stCxn id="30" idx="0"/>
          </p:cNvCxnSpPr>
          <p:nvPr/>
        </p:nvCxnSpPr>
        <p:spPr>
          <a:xfrm flipH="1" flipV="1">
            <a:off x="8606536" y="3933828"/>
            <a:ext cx="925590" cy="1553488"/>
          </a:xfrm>
          <a:prstGeom prst="straightConnector1">
            <a:avLst/>
          </a:prstGeom>
          <a:ln w="38100">
            <a:solidFill>
              <a:schemeClr val="tx1"/>
            </a:solidFill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9719524-1A9B-4FD0-8752-5EA12C982D63}"/>
              </a:ext>
            </a:extLst>
          </p:cNvPr>
          <p:cNvCxnSpPr>
            <a:cxnSpLocks/>
            <a:stCxn id="29" idx="0"/>
          </p:cNvCxnSpPr>
          <p:nvPr/>
        </p:nvCxnSpPr>
        <p:spPr>
          <a:xfrm flipV="1">
            <a:off x="6785504" y="3706586"/>
            <a:ext cx="528558" cy="1780730"/>
          </a:xfrm>
          <a:prstGeom prst="straightConnector1">
            <a:avLst/>
          </a:prstGeom>
          <a:ln w="38100">
            <a:solidFill>
              <a:schemeClr val="tx1"/>
            </a:solidFill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327F636-DF51-4459-99E3-922A513CEF05}"/>
              </a:ext>
            </a:extLst>
          </p:cNvPr>
          <p:cNvCxnSpPr>
            <a:cxnSpLocks/>
            <a:stCxn id="26" idx="0"/>
          </p:cNvCxnSpPr>
          <p:nvPr/>
        </p:nvCxnSpPr>
        <p:spPr>
          <a:xfrm flipV="1">
            <a:off x="3632669" y="3790950"/>
            <a:ext cx="2463331" cy="1696366"/>
          </a:xfrm>
          <a:prstGeom prst="straightConnector1">
            <a:avLst/>
          </a:prstGeom>
          <a:ln w="38100">
            <a:solidFill>
              <a:schemeClr val="tx1"/>
            </a:solidFill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D5B5258-3204-4126-B23A-1E1087473E61}"/>
              </a:ext>
            </a:extLst>
          </p:cNvPr>
          <p:cNvCxnSpPr>
            <a:cxnSpLocks/>
            <a:stCxn id="32" idx="0"/>
          </p:cNvCxnSpPr>
          <p:nvPr/>
        </p:nvCxnSpPr>
        <p:spPr>
          <a:xfrm flipH="1" flipV="1">
            <a:off x="9532126" y="3429000"/>
            <a:ext cx="1361723" cy="1350764"/>
          </a:xfrm>
          <a:prstGeom prst="straightConnector1">
            <a:avLst/>
          </a:prstGeom>
          <a:ln w="38100">
            <a:solidFill>
              <a:schemeClr val="tx1"/>
            </a:solidFill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FCF923A-F9C6-443D-8573-F65056D6AF17}"/>
              </a:ext>
            </a:extLst>
          </p:cNvPr>
          <p:cNvCxnSpPr>
            <a:cxnSpLocks/>
            <a:stCxn id="25" idx="2"/>
          </p:cNvCxnSpPr>
          <p:nvPr/>
        </p:nvCxnSpPr>
        <p:spPr>
          <a:xfrm flipH="1">
            <a:off x="10484380" y="1972401"/>
            <a:ext cx="525282" cy="1166163"/>
          </a:xfrm>
          <a:prstGeom prst="straightConnector1">
            <a:avLst/>
          </a:prstGeom>
          <a:ln w="38100">
            <a:solidFill>
              <a:schemeClr val="tx1"/>
            </a:solidFill>
            <a:headEnd type="oval"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4189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6042A-367B-447E-B09A-448484ED0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sz="2800" dirty="0"/>
              <a:t>ARTICLE</a:t>
            </a:r>
            <a:r>
              <a:rPr lang="en-US" dirty="0"/>
              <a:t> I</a:t>
            </a:r>
            <a:r>
              <a:rPr lang="en-US" sz="2800" dirty="0"/>
              <a:t>DENTIFICATION</a:t>
            </a:r>
            <a:r>
              <a:rPr lang="en-US" dirty="0"/>
              <a:t> W</a:t>
            </a:r>
            <a:r>
              <a:rPr lang="en-US" sz="2800" dirty="0"/>
              <a:t>ITH</a:t>
            </a:r>
            <a:r>
              <a:rPr lang="en-US" dirty="0"/>
              <a:t> CBM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34ABB7-4BE8-4DD0-8B51-377C1B343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D52437-71DD-4CE4-A856-051AD0046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F9F21C-1B52-4358-9D36-819ED6CD3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16</a:t>
            </a:fld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287F18C-407B-43F9-A1B6-10DDEED99A7B}"/>
              </a:ext>
            </a:extLst>
          </p:cNvPr>
          <p:cNvGrpSpPr/>
          <p:nvPr/>
        </p:nvGrpSpPr>
        <p:grpSpPr>
          <a:xfrm>
            <a:off x="5693408" y="3504494"/>
            <a:ext cx="5563405" cy="3088041"/>
            <a:chOff x="6090829" y="3377390"/>
            <a:chExt cx="5563405" cy="3088041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8EA9859-FA63-4B0E-A65E-E58EA4393D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11542" b="2175"/>
            <a:stretch/>
          </p:blipFill>
          <p:spPr>
            <a:xfrm>
              <a:off x="6090829" y="3377390"/>
              <a:ext cx="3344333" cy="308804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430E3E8-D491-49A7-A64E-9B461CBC5981}"/>
                </a:ext>
              </a:extLst>
            </p:cNvPr>
            <p:cNvSpPr txBox="1"/>
            <p:nvPr/>
          </p:nvSpPr>
          <p:spPr>
            <a:xfrm>
              <a:off x="9300075" y="4184834"/>
              <a:ext cx="23541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TRD + </a:t>
              </a:r>
              <a:r>
                <a:rPr lang="en-US" b="1" dirty="0" err="1"/>
                <a:t>ToF</a:t>
              </a:r>
              <a:r>
                <a:rPr lang="en-US" b="1" dirty="0"/>
                <a:t> - </a:t>
              </a:r>
            </a:p>
            <a:p>
              <a:pPr algn="ctr"/>
              <a:r>
                <a:rPr lang="en-US" b="1" dirty="0"/>
                <a:t>Electron, Light Nuclei, Heavy Fragments</a:t>
              </a:r>
              <a:endParaRPr lang="en-DE" b="1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84BEBF3-F62E-4A7F-886D-6CE86FBE2DDE}"/>
              </a:ext>
            </a:extLst>
          </p:cNvPr>
          <p:cNvGrpSpPr/>
          <p:nvPr/>
        </p:nvGrpSpPr>
        <p:grpSpPr>
          <a:xfrm>
            <a:off x="145194" y="1861616"/>
            <a:ext cx="5358020" cy="3277642"/>
            <a:chOff x="552001" y="1009744"/>
            <a:chExt cx="5358020" cy="327764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F92CF76-0290-45AF-998C-BD09AA551DA4}"/>
                </a:ext>
              </a:extLst>
            </p:cNvPr>
            <p:cNvGrpSpPr/>
            <p:nvPr/>
          </p:nvGrpSpPr>
          <p:grpSpPr>
            <a:xfrm>
              <a:off x="552001" y="1009744"/>
              <a:ext cx="5358020" cy="3277642"/>
              <a:chOff x="611726" y="541103"/>
              <a:chExt cx="5358020" cy="327764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645E21E3-6C9B-48F1-9EE6-7E605238DF9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655" t="6716" r="1783"/>
              <a:stretch/>
            </p:blipFill>
            <p:spPr>
              <a:xfrm>
                <a:off x="611726" y="798347"/>
                <a:ext cx="5358020" cy="3020398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8540EBE-C74B-46AF-9DF9-946B8198CFD3}"/>
                  </a:ext>
                </a:extLst>
              </p:cNvPr>
              <p:cNvSpPr txBox="1"/>
              <p:nvPr/>
            </p:nvSpPr>
            <p:spPr>
              <a:xfrm>
                <a:off x="1970367" y="541103"/>
                <a:ext cx="27227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 err="1"/>
                  <a:t>ToF</a:t>
                </a:r>
                <a:r>
                  <a:rPr lang="en-US" b="1" dirty="0"/>
                  <a:t> - Hadron Identification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2C1792B-AF08-4920-A2C3-6EAE4D3D3B97}"/>
                    </a:ext>
                  </a:extLst>
                </p:cNvPr>
                <p:cNvSpPr txBox="1"/>
                <p:nvPr/>
              </p:nvSpPr>
              <p:spPr>
                <a:xfrm>
                  <a:off x="1848000" y="2925000"/>
                  <a:ext cx="392543" cy="30777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DE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𝐊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DE" sz="20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C2C1792B-AF08-4920-A2C3-6EAE4D3D3B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48000" y="2925000"/>
                  <a:ext cx="392543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13846" b="-6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CEBB42E-E076-42B9-A20A-C7093E93847C}"/>
                    </a:ext>
                  </a:extLst>
                </p:cNvPr>
                <p:cNvSpPr txBox="1"/>
                <p:nvPr/>
              </p:nvSpPr>
              <p:spPr>
                <a:xfrm>
                  <a:off x="984413" y="3544547"/>
                  <a:ext cx="1375505" cy="30777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DE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0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𝐞</m:t>
                                    </m:r>
                                  </m:e>
                                  <m:sup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𝛍</m:t>
                                    </m:r>
                                  </m:e>
                                  <m:sup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DE" sz="20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CEBB42E-E076-42B9-A20A-C7093E9384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84413" y="3544547"/>
                  <a:ext cx="1375505" cy="307777"/>
                </a:xfrm>
                <a:prstGeom prst="rect">
                  <a:avLst/>
                </a:prstGeom>
                <a:blipFill>
                  <a:blip r:embed="rId5"/>
                  <a:stretch>
                    <a:fillRect b="-2156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FBE7C1D-2805-40F7-883F-A0292D1CC7B3}"/>
                    </a:ext>
                  </a:extLst>
                </p:cNvPr>
                <p:cNvSpPr txBox="1"/>
                <p:nvPr/>
              </p:nvSpPr>
              <p:spPr>
                <a:xfrm>
                  <a:off x="4102877" y="3533788"/>
                  <a:ext cx="1375505" cy="30777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DE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b="1" i="1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0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𝐞</m:t>
                                    </m:r>
                                  </m:e>
                                  <m:sup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  <m:r>
                                  <a:rPr lang="en-US" sz="2000" b="1" i="0" smtClean="0">
                                    <a:solidFill>
                                      <a:srgbClr val="C00000"/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p>
                                  <m:sSupPr>
                                    <m:ctrlPr>
                                      <a:rPr lang="en-US" sz="2000" b="1" i="1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𝛍</m:t>
                                    </m:r>
                                  </m:e>
                                  <m:sup>
                                    <m:r>
                                      <a:rPr lang="en-US" sz="2000" b="1" i="0" smtClean="0">
                                        <a:solidFill>
                                          <a:srgbClr val="C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e>
                            </m:d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DE" sz="20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7FBE7C1D-2805-40F7-883F-A0292D1CC7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2877" y="3533788"/>
                  <a:ext cx="1375505" cy="307777"/>
                </a:xfrm>
                <a:prstGeom prst="rect">
                  <a:avLst/>
                </a:prstGeom>
                <a:blipFill>
                  <a:blip r:embed="rId6"/>
                  <a:stretch>
                    <a:fillRect r="-1327" b="-2156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87021AB-C5F0-413F-996B-499DADA2F536}"/>
                    </a:ext>
                  </a:extLst>
                </p:cNvPr>
                <p:cNvSpPr txBox="1"/>
                <p:nvPr/>
              </p:nvSpPr>
              <p:spPr>
                <a:xfrm>
                  <a:off x="4102877" y="2990539"/>
                  <a:ext cx="392543" cy="30777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DE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𝐊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en-DE" sz="20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87021AB-C5F0-413F-996B-499DADA2F5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02877" y="2990539"/>
                  <a:ext cx="392543" cy="307777"/>
                </a:xfrm>
                <a:prstGeom prst="rect">
                  <a:avLst/>
                </a:prstGeom>
                <a:blipFill>
                  <a:blip r:embed="rId7"/>
                  <a:stretch>
                    <a:fillRect l="-13846" r="-6154" b="-588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11996535-99F7-4740-B88C-1B24B512CAD3}"/>
                    </a:ext>
                  </a:extLst>
                </p:cNvPr>
                <p:cNvSpPr txBox="1"/>
                <p:nvPr/>
              </p:nvSpPr>
              <p:spPr>
                <a:xfrm>
                  <a:off x="4495420" y="2183593"/>
                  <a:ext cx="216405" cy="30777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b="1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𝐩</m:t>
                        </m:r>
                      </m:oMath>
                    </m:oMathPara>
                  </a14:m>
                  <a:endParaRPr lang="en-DE" sz="20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11996535-99F7-4740-B88C-1B24B512CAD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5420" y="2183593"/>
                  <a:ext cx="216405" cy="307777"/>
                </a:xfrm>
                <a:prstGeom prst="rect">
                  <a:avLst/>
                </a:prstGeom>
                <a:blipFill>
                  <a:blip r:embed="rId8"/>
                  <a:stretch>
                    <a:fillRect l="-31429" r="-34286" b="-2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71A48CB-CCE4-4129-B6DC-FF429905B631}"/>
                    </a:ext>
                  </a:extLst>
                </p:cNvPr>
                <p:cNvSpPr txBox="1"/>
                <p:nvPr/>
              </p:nvSpPr>
              <p:spPr>
                <a:xfrm>
                  <a:off x="1936068" y="2212771"/>
                  <a:ext cx="216406" cy="30777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bar>
                          <m:barPr>
                            <m:pos m:val="top"/>
                            <m:ctrlPr>
                              <a:rPr lang="en-US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barPr>
                          <m:e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𝐩</m:t>
                            </m:r>
                          </m:e>
                        </m:bar>
                      </m:oMath>
                    </m:oMathPara>
                  </a14:m>
                  <a:endParaRPr lang="en-DE" sz="20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71A48CB-CCE4-4129-B6DC-FF429905B6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36068" y="2212771"/>
                  <a:ext cx="216406" cy="307777"/>
                </a:xfrm>
                <a:prstGeom prst="rect">
                  <a:avLst/>
                </a:prstGeom>
                <a:blipFill>
                  <a:blip r:embed="rId9"/>
                  <a:stretch>
                    <a:fillRect l="-31429" r="-34286" b="-28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91F5A3D-07B7-47F3-AFB4-290BC23E9ACC}"/>
              </a:ext>
            </a:extLst>
          </p:cNvPr>
          <p:cNvGrpSpPr/>
          <p:nvPr/>
        </p:nvGrpSpPr>
        <p:grpSpPr>
          <a:xfrm>
            <a:off x="5857874" y="1182866"/>
            <a:ext cx="5766858" cy="2609476"/>
            <a:chOff x="7159120" y="985594"/>
            <a:chExt cx="5766858" cy="260947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1B5784C1-82C8-4160-9E58-7469973187F1}"/>
                </a:ext>
              </a:extLst>
            </p:cNvPr>
            <p:cNvGrpSpPr/>
            <p:nvPr/>
          </p:nvGrpSpPr>
          <p:grpSpPr>
            <a:xfrm>
              <a:off x="7159120" y="985594"/>
              <a:ext cx="5766858" cy="2609476"/>
              <a:chOff x="6127430" y="1306110"/>
              <a:chExt cx="5766858" cy="2609476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96653F9A-E808-4611-8A81-41CB02D46E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5419" b="5456"/>
              <a:stretch/>
            </p:blipFill>
            <p:spPr>
              <a:xfrm>
                <a:off x="6127430" y="1306110"/>
                <a:ext cx="4379609" cy="2609476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C955F2D-FBC2-4366-857E-CA4ED0D69D05}"/>
                  </a:ext>
                </a:extLst>
              </p:cNvPr>
              <p:cNvSpPr txBox="1"/>
              <p:nvPr/>
            </p:nvSpPr>
            <p:spPr>
              <a:xfrm>
                <a:off x="10507039" y="1868073"/>
                <a:ext cx="13872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RICH -</a:t>
                </a:r>
              </a:p>
              <a:p>
                <a:pPr algn="ctr"/>
                <a:r>
                  <a:rPr lang="en-US" b="1" dirty="0"/>
                  <a:t>Electron ID</a:t>
                </a:r>
                <a:endParaRPr lang="en-DE" b="1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FAE85F7-BB0E-4B73-B55A-B1EB605C10FC}"/>
                    </a:ext>
                  </a:extLst>
                </p:cNvPr>
                <p:cNvSpPr txBox="1"/>
                <p:nvPr/>
              </p:nvSpPr>
              <p:spPr>
                <a:xfrm>
                  <a:off x="8070525" y="1556519"/>
                  <a:ext cx="344069" cy="30777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DE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𝐞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DE" sz="20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FAE85F7-BB0E-4B73-B55A-B1EB605C10F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70525" y="1556519"/>
                  <a:ext cx="344069" cy="307777"/>
                </a:xfrm>
                <a:prstGeom prst="rect">
                  <a:avLst/>
                </a:prstGeom>
                <a:blipFill>
                  <a:blip r:embed="rId11"/>
                  <a:stretch>
                    <a:fillRect l="-105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5B865A2-BB7D-4FD3-9AA1-0F177B02F280}"/>
                    </a:ext>
                  </a:extLst>
                </p:cNvPr>
                <p:cNvSpPr txBox="1"/>
                <p:nvPr/>
              </p:nvSpPr>
              <p:spPr>
                <a:xfrm>
                  <a:off x="9348924" y="2431871"/>
                  <a:ext cx="372923" cy="307777"/>
                </a:xfrm>
                <a:prstGeom prst="rect">
                  <a:avLst/>
                </a:prstGeom>
                <a:solidFill>
                  <a:schemeClr val="bg1">
                    <a:lumMod val="95000"/>
                    <a:alpha val="50000"/>
                  </a:schemeClr>
                </a:solidFill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DE" sz="20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𝛑</m:t>
                            </m:r>
                          </m:e>
                          <m:sup>
                            <m:r>
                              <a:rPr lang="en-US" sz="2000" b="1" i="0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DE" sz="20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35B865A2-BB7D-4FD3-9AA1-0F177B02F28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48924" y="2431871"/>
                  <a:ext cx="372923" cy="307777"/>
                </a:xfrm>
                <a:prstGeom prst="rect">
                  <a:avLst/>
                </a:prstGeom>
                <a:blipFill>
                  <a:blip r:embed="rId12"/>
                  <a:stretch>
                    <a:fillRect l="-98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9CFBA57-9750-4B5D-B4AC-D697D1655A3F}"/>
              </a:ext>
            </a:extLst>
          </p:cNvPr>
          <p:cNvSpPr txBox="1"/>
          <p:nvPr/>
        </p:nvSpPr>
        <p:spPr>
          <a:xfrm>
            <a:off x="3713419" y="851525"/>
            <a:ext cx="476516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fr-FR" b="1" dirty="0"/>
              <a:t>CBM Simulations, central Au-Au@10AGeV</a:t>
            </a:r>
            <a:endParaRPr lang="en-GB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DEFAB6-85B4-43B3-9583-C9202E7D84B5}"/>
              </a:ext>
            </a:extLst>
          </p:cNvPr>
          <p:cNvSpPr txBox="1"/>
          <p:nvPr/>
        </p:nvSpPr>
        <p:spPr>
          <a:xfrm>
            <a:off x="8902654" y="5647364"/>
            <a:ext cx="32343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Clear separation between </a:t>
            </a:r>
            <a:r>
              <a:rPr lang="en-US" b="1" dirty="0" err="1"/>
              <a:t>pions</a:t>
            </a:r>
            <a:r>
              <a:rPr lang="en-US" b="1" dirty="0"/>
              <a:t> and electrons, and light nuclei</a:t>
            </a:r>
            <a:endParaRPr lang="en-GB" b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A1B5CEB-416B-4229-8BA3-17AEF4AA34A0}"/>
              </a:ext>
            </a:extLst>
          </p:cNvPr>
          <p:cNvSpPr txBox="1"/>
          <p:nvPr/>
        </p:nvSpPr>
        <p:spPr>
          <a:xfrm>
            <a:off x="983724" y="5001254"/>
            <a:ext cx="3680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Clear separation between charged protons, </a:t>
            </a:r>
            <a:r>
              <a:rPr lang="en-US" b="1" dirty="0" err="1"/>
              <a:t>pions</a:t>
            </a:r>
            <a:r>
              <a:rPr lang="en-US" b="1" dirty="0"/>
              <a:t> and kaons</a:t>
            </a:r>
          </a:p>
        </p:txBody>
      </p:sp>
    </p:spTree>
    <p:extLst>
      <p:ext uri="{BB962C8B-B14F-4D97-AF65-F5344CB8AC3E}">
        <p14:creationId xmlns:p14="http://schemas.microsoft.com/office/powerpoint/2010/main" val="1323930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AEE13-DD05-4769-B7B5-D3C16FFEF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HYSICS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ERFORMANCE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– [I]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06A7B2-882D-4A51-BC7F-451A5698E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80D68-A67E-42F7-8B0D-F0D8A9539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7A12E-1BC9-4484-92BF-9307A5A33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17</a:t>
            </a:fld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8FAF83-0AD5-45E6-B598-284280E382E1}"/>
              </a:ext>
            </a:extLst>
          </p:cNvPr>
          <p:cNvCxnSpPr>
            <a:cxnSpLocks/>
          </p:cNvCxnSpPr>
          <p:nvPr/>
        </p:nvCxnSpPr>
        <p:spPr>
          <a:xfrm>
            <a:off x="0" y="3645000"/>
            <a:ext cx="12192000" cy="0"/>
          </a:xfrm>
          <a:prstGeom prst="line">
            <a:avLst/>
          </a:prstGeom>
          <a:ln w="19050">
            <a:solidFill>
              <a:srgbClr val="0000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>
            <a:extLst>
              <a:ext uri="{FF2B5EF4-FFF2-40B4-BE49-F238E27FC236}">
                <a16:creationId xmlns:a16="http://schemas.microsoft.com/office/drawing/2014/main" id="{3C41E124-73D1-4C5A-8175-59921E6030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206" r="8544"/>
          <a:stretch/>
        </p:blipFill>
        <p:spPr>
          <a:xfrm>
            <a:off x="343749" y="1003102"/>
            <a:ext cx="3309626" cy="248140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C948602-D2FE-46A0-AAAC-8C1F209F1E84}"/>
              </a:ext>
            </a:extLst>
          </p:cNvPr>
          <p:cNvSpPr txBox="1"/>
          <p:nvPr/>
        </p:nvSpPr>
        <p:spPr>
          <a:xfrm rot="16200000">
            <a:off x="-1147922" y="1878614"/>
            <a:ext cx="27006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O.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Golosov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et al., CBM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Progess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Report 2020</a:t>
            </a:r>
          </a:p>
          <a:p>
            <a:pPr defTabSz="671513">
              <a:tabLst>
                <a:tab pos="542925" algn="l"/>
              </a:tabLst>
            </a:pP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J.Phys.Conf.Ser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. 1690 (2020) 1, 012104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0366833-DA26-450B-AF5F-7605942D2EF5}"/>
              </a:ext>
            </a:extLst>
          </p:cNvPr>
          <p:cNvGrpSpPr/>
          <p:nvPr/>
        </p:nvGrpSpPr>
        <p:grpSpPr>
          <a:xfrm>
            <a:off x="7271559" y="1320179"/>
            <a:ext cx="4825191" cy="2172903"/>
            <a:chOff x="7271559" y="1224929"/>
            <a:chExt cx="4825191" cy="21729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9F7609E-4A9D-4129-8DDF-9203B7BF3C47}"/>
                </a:ext>
              </a:extLst>
            </p:cNvPr>
            <p:cNvSpPr txBox="1"/>
            <p:nvPr/>
          </p:nvSpPr>
          <p:spPr>
            <a:xfrm>
              <a:off x="7271559" y="1224929"/>
              <a:ext cx="4825191" cy="2172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600" b="1" dirty="0"/>
                <a:t>Input model v</a:t>
              </a:r>
              <a:r>
                <a:rPr lang="en-US" sz="1600" b="1" baseline="-25000" dirty="0"/>
                <a:t>1</a:t>
              </a:r>
              <a:r>
                <a:rPr lang="en-US" sz="1600" b="1" dirty="0"/>
                <a:t> is recovered using data-driven methods with projectile spectators</a:t>
              </a:r>
            </a:p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600" b="1" dirty="0"/>
                <a:t>Procedures for centrality determination, particle identification and corrections for effects of detector’s azimuthal non-uniformity are applied</a:t>
              </a:r>
            </a:p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600" b="1" dirty="0">
                  <a:solidFill>
                    <a:schemeClr val="tx1"/>
                  </a:solidFill>
                </a:rPr>
                <a:t>Results for v</a:t>
              </a:r>
              <a:r>
                <a:rPr lang="en-US" sz="1600" b="1" baseline="-25000" dirty="0">
                  <a:solidFill>
                    <a:schemeClr val="tx1"/>
                  </a:solidFill>
                </a:rPr>
                <a:t>1</a:t>
              </a:r>
              <a:r>
                <a:rPr lang="en-US" sz="1600" b="1" dirty="0">
                  <a:solidFill>
                    <a:schemeClr val="tx1"/>
                  </a:solidFill>
                </a:rPr>
                <a:t> of </a:t>
              </a:r>
              <a:r>
                <a:rPr lang="el-GR" sz="1600" b="1" dirty="0">
                  <a:solidFill>
                    <a:schemeClr val="tx1"/>
                  </a:solidFill>
                </a:rPr>
                <a:t>π</a:t>
              </a:r>
              <a:r>
                <a:rPr lang="en-US" sz="1600" b="1" baseline="30000" dirty="0">
                  <a:solidFill>
                    <a:schemeClr val="tx1"/>
                  </a:solidFill>
                </a:rPr>
                <a:t>+</a:t>
              </a:r>
              <a:r>
                <a:rPr lang="en-US" sz="1600" b="1" dirty="0">
                  <a:solidFill>
                    <a:schemeClr val="tx1"/>
                  </a:solidFill>
                </a:rPr>
                <a:t>, </a:t>
              </a:r>
              <a:r>
                <a:rPr lang="el-GR" sz="1600" b="1" dirty="0">
                  <a:solidFill>
                    <a:schemeClr val="tx1"/>
                  </a:solidFill>
                </a:rPr>
                <a:t>Λ</a:t>
              </a:r>
              <a:r>
                <a:rPr lang="en-US" sz="1600" b="1" dirty="0">
                  <a:solidFill>
                    <a:schemeClr val="tx1"/>
                  </a:solidFill>
                </a:rPr>
                <a:t> also available</a:t>
              </a:r>
            </a:p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endParaRPr lang="en-US" sz="1600" b="1" dirty="0">
                <a:solidFill>
                  <a:schemeClr val="tx1"/>
                </a:solidFill>
              </a:endParaRPr>
            </a:p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600" b="1" dirty="0"/>
                <a:t>Ongoing – Higher harmonics (v</a:t>
              </a:r>
              <a:r>
                <a:rPr lang="en-US" sz="1600" b="1" baseline="-25000" dirty="0"/>
                <a:t>2</a:t>
              </a:r>
              <a:r>
                <a:rPr lang="en-US" sz="1600" b="1" dirty="0"/>
                <a:t>, …)</a:t>
              </a:r>
              <a:endParaRPr lang="en-GB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2FFD0184-58E0-4D83-AC67-C449D3510C4B}"/>
                </a:ext>
              </a:extLst>
            </p:cNvPr>
            <p:cNvSpPr txBox="1"/>
            <p:nvPr/>
          </p:nvSpPr>
          <p:spPr>
            <a:xfrm>
              <a:off x="9324975" y="2717810"/>
              <a:ext cx="268605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71513">
                <a:tabLst>
                  <a:tab pos="542925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O. </a:t>
              </a:r>
              <a:r>
                <a:rPr lang="en-US" sz="1000" dirty="0" err="1">
                  <a:solidFill>
                    <a:schemeClr val="accent1">
                      <a:lumMod val="50000"/>
                    </a:schemeClr>
                  </a:solidFill>
                </a:rPr>
                <a:t>Lubynets</a:t>
              </a: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 et al., Particles 2021, 4(2), 288-295</a:t>
              </a:r>
            </a:p>
            <a:p>
              <a:pPr defTabSz="671513">
                <a:tabLst>
                  <a:tab pos="542925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O. </a:t>
              </a:r>
              <a:r>
                <a:rPr lang="en-US" sz="1000" dirty="0" err="1">
                  <a:solidFill>
                    <a:schemeClr val="accent1">
                      <a:lumMod val="50000"/>
                    </a:schemeClr>
                  </a:solidFill>
                </a:rPr>
                <a:t>Golosov</a:t>
              </a: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, CPOD 2021</a:t>
              </a: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8F49515-5576-4A47-82BA-4BDACE939E55}"/>
              </a:ext>
            </a:extLst>
          </p:cNvPr>
          <p:cNvGrpSpPr/>
          <p:nvPr/>
        </p:nvGrpSpPr>
        <p:grpSpPr>
          <a:xfrm>
            <a:off x="343749" y="3767403"/>
            <a:ext cx="3226072" cy="2737687"/>
            <a:chOff x="343749" y="3767403"/>
            <a:chExt cx="3226072" cy="2737687"/>
          </a:xfrm>
        </p:grpSpPr>
        <p:pic>
          <p:nvPicPr>
            <p:cNvPr id="36" name="Google Shape;663;p71">
              <a:extLst>
                <a:ext uri="{FF2B5EF4-FFF2-40B4-BE49-F238E27FC236}">
                  <a16:creationId xmlns:a16="http://schemas.microsoft.com/office/drawing/2014/main" id="{339517A8-309C-401C-85D6-AF2EC8407515}"/>
                </a:ext>
              </a:extLst>
            </p:cNvPr>
            <p:cNvPicPr preferRelativeResize="0">
              <a:picLocks noChangeAspect="1"/>
            </p:cNvPicPr>
            <p:nvPr/>
          </p:nvPicPr>
          <p:blipFill rotWithShape="1">
            <a:blip r:embed="rId3">
              <a:alphaModFix/>
            </a:blip>
            <a:srcRect t="5737" r="3920"/>
            <a:stretch/>
          </p:blipFill>
          <p:spPr>
            <a:xfrm>
              <a:off x="343749" y="3767403"/>
              <a:ext cx="3226072" cy="273768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B1B1572-485B-4F0F-B531-EB3E1B0E9622}"/>
                </a:ext>
              </a:extLst>
            </p:cNvPr>
            <p:cNvSpPr txBox="1"/>
            <p:nvPr/>
          </p:nvSpPr>
          <p:spPr>
            <a:xfrm>
              <a:off x="1114425" y="3792515"/>
              <a:ext cx="125386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err="1"/>
                <a:t>UrQMD</a:t>
              </a:r>
              <a:endParaRPr lang="en-GB" sz="1000" b="1" dirty="0"/>
            </a:p>
            <a:p>
              <a:r>
                <a:rPr lang="en-GB" sz="1000" b="1" dirty="0"/>
                <a:t>Au-Au @ 10 </a:t>
              </a:r>
              <a:r>
                <a:rPr lang="en-GB" sz="1000" b="1" dirty="0" err="1"/>
                <a:t>AGeV</a:t>
              </a:r>
              <a:r>
                <a:rPr lang="en-GB" sz="1000" b="1" dirty="0"/>
                <a:t>/c</a:t>
              </a:r>
            </a:p>
            <a:p>
              <a:r>
                <a:rPr lang="en-GB" sz="1000" b="1" dirty="0"/>
                <a:t>Central, 5M events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45E859C-9712-4B58-ABE6-24DA5EEDAC0F}"/>
              </a:ext>
            </a:extLst>
          </p:cNvPr>
          <p:cNvGrpSpPr/>
          <p:nvPr/>
        </p:nvGrpSpPr>
        <p:grpSpPr>
          <a:xfrm>
            <a:off x="3653374" y="3718511"/>
            <a:ext cx="3448907" cy="2847346"/>
            <a:chOff x="3653374" y="3718511"/>
            <a:chExt cx="3448907" cy="2847346"/>
          </a:xfrm>
        </p:grpSpPr>
        <p:pic>
          <p:nvPicPr>
            <p:cNvPr id="37" name="Google Shape;679;p73">
              <a:extLst>
                <a:ext uri="{FF2B5EF4-FFF2-40B4-BE49-F238E27FC236}">
                  <a16:creationId xmlns:a16="http://schemas.microsoft.com/office/drawing/2014/main" id="{BB879D38-FFCA-46ED-80CC-242A2814F18F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653374" y="3718511"/>
              <a:ext cx="3448907" cy="28473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58A3BBC-2540-41AE-860A-74FCA68F1ACB}"/>
                </a:ext>
              </a:extLst>
            </p:cNvPr>
            <p:cNvSpPr txBox="1"/>
            <p:nvPr/>
          </p:nvSpPr>
          <p:spPr>
            <a:xfrm>
              <a:off x="5667375" y="5430815"/>
              <a:ext cx="125386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err="1"/>
                <a:t>UrQMD</a:t>
              </a:r>
              <a:endParaRPr lang="en-GB" sz="1000" b="1" dirty="0"/>
            </a:p>
            <a:p>
              <a:r>
                <a:rPr lang="en-GB" sz="1000" b="1" dirty="0"/>
                <a:t>Au-Au @ 10 </a:t>
              </a:r>
              <a:r>
                <a:rPr lang="en-GB" sz="1000" b="1" dirty="0" err="1"/>
                <a:t>AGeV</a:t>
              </a:r>
              <a:r>
                <a:rPr lang="en-GB" sz="1000" b="1" dirty="0"/>
                <a:t>/c</a:t>
              </a:r>
            </a:p>
            <a:p>
              <a:r>
                <a:rPr lang="en-GB" sz="1000" b="1" dirty="0" err="1"/>
                <a:t>mbias</a:t>
              </a:r>
              <a:r>
                <a:rPr lang="en-GB" sz="1000" b="1" dirty="0"/>
                <a:t>, 10</a:t>
              </a:r>
              <a:r>
                <a:rPr lang="en-GB" sz="1000" b="1" baseline="30000" dirty="0"/>
                <a:t>12</a:t>
              </a:r>
              <a:r>
                <a:rPr lang="en-GB" sz="1000" b="1" dirty="0"/>
                <a:t> events</a:t>
              </a:r>
            </a:p>
          </p:txBody>
        </p:sp>
      </p:grpSp>
      <p:pic>
        <p:nvPicPr>
          <p:cNvPr id="40" name="Google Shape;799;p83">
            <a:extLst>
              <a:ext uri="{FF2B5EF4-FFF2-40B4-BE49-F238E27FC236}">
                <a16:creationId xmlns:a16="http://schemas.microsoft.com/office/drawing/2014/main" id="{66F52D36-AE27-409F-AC3E-71CE63C39C4F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>
            <a:alphaModFix/>
          </a:blip>
          <a:srcRect t="7221" r="8264"/>
          <a:stretch/>
        </p:blipFill>
        <p:spPr>
          <a:xfrm>
            <a:off x="3691474" y="992629"/>
            <a:ext cx="3446988" cy="248140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2451739-6BB5-4D65-9DB9-D07999E183F3}"/>
              </a:ext>
            </a:extLst>
          </p:cNvPr>
          <p:cNvGrpSpPr/>
          <p:nvPr/>
        </p:nvGrpSpPr>
        <p:grpSpPr>
          <a:xfrm>
            <a:off x="7271560" y="4146651"/>
            <a:ext cx="4825190" cy="2317558"/>
            <a:chOff x="7271560" y="4232376"/>
            <a:chExt cx="4825190" cy="2317558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0A1CC55-8EFC-4D2E-851A-441CD4264C98}"/>
                </a:ext>
              </a:extLst>
            </p:cNvPr>
            <p:cNvSpPr txBox="1"/>
            <p:nvPr/>
          </p:nvSpPr>
          <p:spPr>
            <a:xfrm>
              <a:off x="7271560" y="4232376"/>
              <a:ext cx="4825190" cy="2317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600" b="1" dirty="0"/>
                <a:t>Tools for the multi-differential physics analysis are prepared for strange hadrons</a:t>
              </a:r>
            </a:p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600" b="1" dirty="0"/>
                <a:t>Reconstruction is based on the dedicated </a:t>
              </a:r>
              <a:r>
                <a:rPr lang="en-US" sz="1600" b="1" dirty="0" err="1"/>
                <a:t>KFParticleFinder</a:t>
              </a:r>
              <a:r>
                <a:rPr lang="en-US" sz="1600" b="1" dirty="0"/>
                <a:t> package</a:t>
              </a:r>
            </a:p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600" b="1" dirty="0"/>
                <a:t>Magnetic </a:t>
              </a:r>
              <a:r>
                <a:rPr lang="en-US" sz="1600" b="1" dirty="0">
                  <a:solidFill>
                    <a:schemeClr val="tx1"/>
                  </a:solidFill>
                </a:rPr>
                <a:t>field scaling and multi-strange hyperon reconstruction performance also studied at lowest SIS-100 energies</a:t>
              </a:r>
              <a:endParaRPr lang="en-GB" sz="1600" b="1" dirty="0">
                <a:solidFill>
                  <a:schemeClr val="tx1"/>
                </a:solidFill>
              </a:endParaRPr>
            </a:p>
            <a:p>
              <a:pPr marL="285750" indent="-285750" algn="just">
                <a:lnSpc>
                  <a:spcPct val="90000"/>
                </a:lnSpc>
                <a:buFont typeface="Wingdings" panose="05000000000000000000" pitchFamily="2" charset="2"/>
                <a:buChar char="§"/>
              </a:pPr>
              <a:r>
                <a:rPr lang="en-GB" sz="1600" b="1" dirty="0">
                  <a:solidFill>
                    <a:schemeClr val="tx1"/>
                  </a:solidFill>
                </a:rPr>
                <a:t>Possible improvements by using Machine Learning are ongoing 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1053578-FAF7-4BFA-AD96-792607E479A7}"/>
                </a:ext>
              </a:extLst>
            </p:cNvPr>
            <p:cNvSpPr txBox="1"/>
            <p:nvPr/>
          </p:nvSpPr>
          <p:spPr>
            <a:xfrm>
              <a:off x="8648699" y="6268151"/>
              <a:ext cx="1228725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71513">
                <a:tabLst>
                  <a:tab pos="542925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S. Khan, SQM 2021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DD8C2F3-3110-4A2A-98D3-E2DF872A59C1}"/>
                </a:ext>
              </a:extLst>
            </p:cNvPr>
            <p:cNvSpPr txBox="1"/>
            <p:nvPr/>
          </p:nvSpPr>
          <p:spPr>
            <a:xfrm>
              <a:off x="9060265" y="5735465"/>
              <a:ext cx="2645959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71513">
                <a:tabLst>
                  <a:tab pos="542925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I. </a:t>
              </a:r>
              <a:r>
                <a:rPr lang="en-US" sz="1000" dirty="0" err="1">
                  <a:solidFill>
                    <a:schemeClr val="accent1">
                      <a:lumMod val="50000"/>
                    </a:schemeClr>
                  </a:solidFill>
                </a:rPr>
                <a:t>Vassiliev</a:t>
              </a: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 et al., CBM Progress Report 2020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419DF0D9-62B6-4D3A-916D-C5296BACDD1F}"/>
              </a:ext>
            </a:extLst>
          </p:cNvPr>
          <p:cNvSpPr txBox="1"/>
          <p:nvPr/>
        </p:nvSpPr>
        <p:spPr>
          <a:xfrm>
            <a:off x="8876721" y="849277"/>
            <a:ext cx="1614866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Anisotropic Flow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455128-38C9-45DD-80DB-4D11D77E69F2}"/>
              </a:ext>
            </a:extLst>
          </p:cNvPr>
          <p:cNvSpPr txBox="1"/>
          <p:nvPr/>
        </p:nvSpPr>
        <p:spPr>
          <a:xfrm>
            <a:off x="8237869" y="3718511"/>
            <a:ext cx="289258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(Multi-) Strangeness Production</a:t>
            </a:r>
          </a:p>
        </p:txBody>
      </p:sp>
    </p:spTree>
    <p:extLst>
      <p:ext uri="{BB962C8B-B14F-4D97-AF65-F5344CB8AC3E}">
        <p14:creationId xmlns:p14="http://schemas.microsoft.com/office/powerpoint/2010/main" val="300235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1CD0A-57B1-47CA-823C-D2AC44FA1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HYSICS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ERFORMANCE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– [II]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61EBCD-6071-4D14-8C76-CC7F9B500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323772-ABDE-4D26-90B4-0EFB432FE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9336C4-A6A7-4821-A068-FD8609DCC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7" name="Google Shape;900;p93">
            <a:extLst>
              <a:ext uri="{FF2B5EF4-FFF2-40B4-BE49-F238E27FC236}">
                <a16:creationId xmlns:a16="http://schemas.microsoft.com/office/drawing/2014/main" id="{9455766A-4923-4F8C-8D32-F9BD7667CB76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alphaModFix/>
          </a:blip>
          <a:srcRect t="544" b="544"/>
          <a:stretch/>
        </p:blipFill>
        <p:spPr>
          <a:xfrm>
            <a:off x="34061" y="808385"/>
            <a:ext cx="3423514" cy="28332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94;p93">
            <a:extLst>
              <a:ext uri="{FF2B5EF4-FFF2-40B4-BE49-F238E27FC236}">
                <a16:creationId xmlns:a16="http://schemas.microsoft.com/office/drawing/2014/main" id="{55ECC6D5-8FAD-4961-82BF-FE9D2633227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6258" y="808385"/>
            <a:ext cx="3532717" cy="27624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D56DFBF-9B0C-4D19-AF0D-29BE8F124EEF}"/>
              </a:ext>
            </a:extLst>
          </p:cNvPr>
          <p:cNvCxnSpPr>
            <a:cxnSpLocks/>
          </p:cNvCxnSpPr>
          <p:nvPr/>
        </p:nvCxnSpPr>
        <p:spPr>
          <a:xfrm>
            <a:off x="0" y="3645000"/>
            <a:ext cx="12192000" cy="0"/>
          </a:xfrm>
          <a:prstGeom prst="line">
            <a:avLst/>
          </a:prstGeom>
          <a:ln w="19050">
            <a:solidFill>
              <a:srgbClr val="0000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>
            <a:extLst>
              <a:ext uri="{FF2B5EF4-FFF2-40B4-BE49-F238E27FC236}">
                <a16:creationId xmlns:a16="http://schemas.microsoft.com/office/drawing/2014/main" id="{0867A6F4-AC92-44AC-AD39-E6809AE9E9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6" b="1109"/>
          <a:stretch/>
        </p:blipFill>
        <p:spPr bwMode="auto">
          <a:xfrm>
            <a:off x="3807640" y="3678805"/>
            <a:ext cx="3344333" cy="286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86E76A3-8142-4A21-AC72-4922CFC7D459}"/>
                  </a:ext>
                </a:extLst>
              </p:cNvPr>
              <p:cNvSpPr txBox="1"/>
              <p:nvPr/>
            </p:nvSpPr>
            <p:spPr>
              <a:xfrm>
                <a:off x="7267575" y="1367533"/>
                <a:ext cx="4838700" cy="209595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 algn="just">
                  <a:lnSpc>
                    <a:spcPct val="9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b="1" dirty="0"/>
                  <a:t>Clear peaks for the low mass vector mesons in both production channels, with 5M Au-Au collisions</a:t>
                </a:r>
              </a:p>
              <a:p>
                <a:pPr marL="285750" indent="-285750" algn="just">
                  <a:lnSpc>
                    <a:spcPct val="9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b="1" dirty="0"/>
                  <a:t>Negligible contribution from </a:t>
                </a:r>
                <a:r>
                  <a:rPr lang="en-US" sz="1600" b="1" dirty="0" err="1"/>
                  <a:t>Drell</a:t>
                </a:r>
                <a:r>
                  <a:rPr lang="en-US" sz="1600" b="1" dirty="0"/>
                  <a:t>-Yan and open charm decay</a:t>
                </a:r>
              </a:p>
              <a:p>
                <a:pPr marL="285750" indent="-285750" algn="just">
                  <a:lnSpc>
                    <a:spcPct val="9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b="1" dirty="0"/>
                  <a:t>Access to thermal signal is feasible with good background description</a:t>
                </a:r>
              </a:p>
              <a:p>
                <a:pPr marL="285750" indent="-285750" algn="just">
                  <a:lnSpc>
                    <a:spcPct val="90000"/>
                  </a:lnSpc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sz="1600" b="1" dirty="0"/>
                  <a:t>Statistical accuracy for </a:t>
                </a:r>
                <a:r>
                  <a:rPr lang="en-US" sz="1600" b="1" dirty="0" err="1"/>
                  <a:t>T</a:t>
                </a:r>
                <a:r>
                  <a:rPr lang="en-US" sz="1600" b="1" baseline="-25000" dirty="0" err="1"/>
                  <a:t>slope</a:t>
                </a:r>
                <a:r>
                  <a:rPr lang="en-US" sz="1600" b="1" dirty="0"/>
                  <a:t> of 10% requires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b="1" dirty="0"/>
                  <a:t> 10</a:t>
                </a:r>
                <a:r>
                  <a:rPr lang="en-US" sz="1600" b="1" baseline="30000" dirty="0"/>
                  <a:t>11</a:t>
                </a:r>
                <a:r>
                  <a:rPr lang="en-US" sz="1600" b="1" dirty="0"/>
                  <a:t> events,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1600" b="1" dirty="0"/>
                  <a:t> 20 days of beamtime @ 0.1 MHz I.R.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86E76A3-8142-4A21-AC72-4922CFC7D4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7575" y="1367533"/>
                <a:ext cx="4838700" cy="2095958"/>
              </a:xfrm>
              <a:prstGeom prst="rect">
                <a:avLst/>
              </a:prstGeom>
              <a:blipFill>
                <a:blip r:embed="rId5"/>
                <a:stretch>
                  <a:fillRect l="-504" t="-2035" r="-756" b="-29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89C502BB-E61E-4148-99A4-FFD238551133}"/>
              </a:ext>
            </a:extLst>
          </p:cNvPr>
          <p:cNvSpPr txBox="1"/>
          <p:nvPr/>
        </p:nvSpPr>
        <p:spPr>
          <a:xfrm>
            <a:off x="8663843" y="925477"/>
            <a:ext cx="2040623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Di-lepton Distribution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F84735-F36F-4218-AF12-32865F655A43}"/>
              </a:ext>
            </a:extLst>
          </p:cNvPr>
          <p:cNvSpPr txBox="1"/>
          <p:nvPr/>
        </p:nvSpPr>
        <p:spPr>
          <a:xfrm>
            <a:off x="7847305" y="4116147"/>
            <a:ext cx="3673698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C00000"/>
                </a:solidFill>
              </a:rPr>
              <a:t>Net-Proton Multiplicities and Cumulants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1D012F2-598A-44DD-98BD-32DFC5DD69A7}"/>
              </a:ext>
            </a:extLst>
          </p:cNvPr>
          <p:cNvSpPr txBox="1"/>
          <p:nvPr/>
        </p:nvSpPr>
        <p:spPr>
          <a:xfrm>
            <a:off x="7264804" y="4537623"/>
            <a:ext cx="48387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/>
              <a:t>The centrality dependence of cumulants of net-proton up to order four is under investigation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/>
              <a:t>Plans to analyze cumulants up to order six with large statistics and other SIS-100 energies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600" b="1" dirty="0"/>
              <a:t>Analysis ongoing for the net-charge and net-kaon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30467A-7DD2-4195-8B96-F3410BAA87F7}"/>
              </a:ext>
            </a:extLst>
          </p:cNvPr>
          <p:cNvSpPr txBox="1"/>
          <p:nvPr/>
        </p:nvSpPr>
        <p:spPr>
          <a:xfrm>
            <a:off x="1554021" y="1060203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C00000"/>
                </a:solidFill>
              </a:rPr>
              <a:t>e</a:t>
            </a:r>
            <a:r>
              <a:rPr lang="en-US" b="1" baseline="30000" dirty="0" err="1">
                <a:solidFill>
                  <a:srgbClr val="C00000"/>
                </a:solidFill>
              </a:rPr>
              <a:t>+</a:t>
            </a:r>
            <a:r>
              <a:rPr lang="en-US" b="1" dirty="0" err="1">
                <a:solidFill>
                  <a:srgbClr val="C00000"/>
                </a:solidFill>
              </a:rPr>
              <a:t>e</a:t>
            </a:r>
            <a:r>
              <a:rPr lang="en-US" b="1" baseline="30000" dirty="0">
                <a:solidFill>
                  <a:srgbClr val="C00000"/>
                </a:solidFill>
              </a:rPr>
              <a:t>-</a:t>
            </a:r>
            <a:endParaRPr lang="en-GB" b="1" baseline="30000" dirty="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8E992CD-3737-4C16-8E12-354E6C88B14A}"/>
              </a:ext>
            </a:extLst>
          </p:cNvPr>
          <p:cNvSpPr txBox="1"/>
          <p:nvPr/>
        </p:nvSpPr>
        <p:spPr>
          <a:xfrm>
            <a:off x="6095999" y="1291682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µ</a:t>
            </a:r>
            <a:r>
              <a:rPr lang="en-US" b="1" baseline="30000" dirty="0">
                <a:solidFill>
                  <a:srgbClr val="C00000"/>
                </a:solidFill>
              </a:rPr>
              <a:t>+</a:t>
            </a:r>
            <a:r>
              <a:rPr lang="en-US" b="1" dirty="0">
                <a:solidFill>
                  <a:srgbClr val="C00000"/>
                </a:solidFill>
              </a:rPr>
              <a:t>µ</a:t>
            </a:r>
            <a:r>
              <a:rPr lang="en-US" b="1" baseline="30000" dirty="0">
                <a:solidFill>
                  <a:srgbClr val="C00000"/>
                </a:solidFill>
              </a:rPr>
              <a:t>-</a:t>
            </a:r>
            <a:endParaRPr lang="en-GB" b="1" baseline="30000" dirty="0">
              <a:solidFill>
                <a:srgbClr val="C00000"/>
              </a:solidFill>
            </a:endParaRPr>
          </a:p>
        </p:txBody>
      </p:sp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D73511B7-1DAD-409D-BE2C-D69AC56621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418" y="3838646"/>
            <a:ext cx="3746677" cy="255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92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7FF34-0AD0-4945-96FE-973B42FF9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sz="4800" dirty="0"/>
              <a:t>XPERIMENTAL</a:t>
            </a:r>
            <a:r>
              <a:rPr lang="en-US" dirty="0"/>
              <a:t> C</a:t>
            </a:r>
            <a:r>
              <a:rPr lang="en-US" sz="4800" dirty="0"/>
              <a:t>HALLENGES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0577A3-66C5-4846-AC43-1B28FD93E1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AF7984-8B17-4F6A-BF7B-F8A61832A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B8C72F-9AB9-4414-B99C-259512866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531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F8739E2-E31F-4CA6-9350-EF276EEBB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100" y="1421757"/>
            <a:ext cx="7374872" cy="51354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217627-93E4-49CA-99A1-F994FB716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9BE5D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ACILITY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F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OR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9BE5D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NTI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-P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ROTON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A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9BE5D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ON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9BE5D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ESEARCH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(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FAIR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3E6524-B378-4F38-BC9E-711596819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490895-B665-4869-8F0A-7490F60C5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FE234E-FF54-46D1-A889-B0254881C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2052" name="Picture 4" descr="No photo description available.">
            <a:extLst>
              <a:ext uri="{FF2B5EF4-FFF2-40B4-BE49-F238E27FC236}">
                <a16:creationId xmlns:a16="http://schemas.microsoft.com/office/drawing/2014/main" id="{0610F8ED-6675-428F-B56C-C5E490A3D36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5" t="4530" r="8317" b="6374"/>
          <a:stretch/>
        </p:blipFill>
        <p:spPr bwMode="auto">
          <a:xfrm>
            <a:off x="342900" y="838324"/>
            <a:ext cx="2869711" cy="136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2901F523-2169-4ECA-847E-C775B1ABCD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976" y="4876282"/>
            <a:ext cx="1235250" cy="41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08240916-F968-4CD5-8172-F6DB05561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838324"/>
            <a:ext cx="888536" cy="740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DE3AAE5D-6494-4931-AF9D-A78368F80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935" y="3545659"/>
            <a:ext cx="408940" cy="552070"/>
          </a:xfrm>
          <a:prstGeom prst="rect">
            <a:avLst/>
          </a:prstGeom>
          <a:noFill/>
          <a:ln w="19050">
            <a:solidFill>
              <a:srgbClr val="0000FE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50E081E-6FAA-493B-BD6E-F23DBD9E97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0693" y="4002479"/>
            <a:ext cx="333393" cy="552070"/>
          </a:xfrm>
          <a:prstGeom prst="rect">
            <a:avLst/>
          </a:prstGeom>
          <a:ln w="19050">
            <a:solidFill>
              <a:srgbClr val="0000FE"/>
            </a:solidFill>
          </a:ln>
        </p:spPr>
      </p:pic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31FD94F-F9CB-4215-A9F3-3D0844455F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106083"/>
              </p:ext>
            </p:extLst>
          </p:nvPr>
        </p:nvGraphicFramePr>
        <p:xfrm>
          <a:off x="8644793" y="936078"/>
          <a:ext cx="3348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>
                  <a:extLst>
                    <a:ext uri="{9D8B030D-6E8A-4147-A177-3AD203B41FA5}">
                      <a16:colId xmlns:a16="http://schemas.microsoft.com/office/drawing/2014/main" val="40313687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8387978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54645245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548175627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SIS-100 Capabilities</a:t>
                      </a:r>
                      <a:endParaRPr lang="en-DE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DE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7047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Beam</a:t>
                      </a:r>
                      <a:endParaRPr lang="en-DE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Z</a:t>
                      </a:r>
                      <a:endParaRPr lang="en-DE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A</a:t>
                      </a:r>
                      <a:endParaRPr lang="en-DE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E [</a:t>
                      </a:r>
                      <a:r>
                        <a:rPr lang="en-US" sz="1800" b="1" dirty="0" err="1">
                          <a:solidFill>
                            <a:schemeClr val="bg1"/>
                          </a:solidFill>
                        </a:rPr>
                        <a:t>AGeV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DE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2813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p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E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E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E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29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E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184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d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14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2504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Ca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20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40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14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6937545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…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28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58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13.6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31476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Au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E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79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E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197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E5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11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BE5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598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U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92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238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10.7</a:t>
                      </a:r>
                      <a:endParaRPr lang="en-DE" sz="1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3742073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960ECB72-0F32-44A3-9493-B5FD29DA40DC}"/>
              </a:ext>
            </a:extLst>
          </p:cNvPr>
          <p:cNvSpPr txBox="1"/>
          <p:nvPr/>
        </p:nvSpPr>
        <p:spPr>
          <a:xfrm>
            <a:off x="8458608" y="4018889"/>
            <a:ext cx="3676649" cy="6309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C.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Höhne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et al. (2011) CBM Experiment. In: B.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Friman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(eds) </a:t>
            </a:r>
          </a:p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The CBM Physics Book. Lecture Notes in Physics, vol 814. Springer</a:t>
            </a:r>
          </a:p>
          <a:p>
            <a:pPr defTabSz="671513">
              <a:spcBef>
                <a:spcPts val="600"/>
              </a:spcBef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M. Durante et al., Phys. Scr. 2019, 94, 033001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186F815-0432-4394-ACD7-9B4CC003787D}"/>
                  </a:ext>
                </a:extLst>
              </p:cNvPr>
              <p:cNvSpPr txBox="1"/>
              <p:nvPr/>
            </p:nvSpPr>
            <p:spPr>
              <a:xfrm>
                <a:off x="7124700" y="4783219"/>
                <a:ext cx="4744268" cy="1708160"/>
              </a:xfrm>
              <a:prstGeom prst="rect">
                <a:avLst/>
              </a:prstGeom>
              <a:solidFill>
                <a:srgbClr val="FFECB2"/>
              </a:solidFill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Wingdings" panose="05000000000000000000" pitchFamily="2" charset="2"/>
                  <a:buChar char="§"/>
                </a:pPr>
                <a:r>
                  <a:rPr lang="en-US" b="1" dirty="0"/>
                  <a:t>Intensity gain: x 100 – 1000</a:t>
                </a:r>
              </a:p>
              <a:p>
                <a:pPr marL="266700" algn="just">
                  <a:spcAft>
                    <a:spcPts val="600"/>
                  </a:spcAft>
                </a:pPr>
                <a:r>
                  <a:rPr lang="en-US" b="1" dirty="0"/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b="1" dirty="0"/>
                  <a:t>10</a:t>
                </a:r>
                <a:r>
                  <a:rPr lang="en-US" b="1" baseline="30000" dirty="0"/>
                  <a:t>13</a:t>
                </a:r>
                <a:r>
                  <a:rPr lang="en-US" b="1" dirty="0"/>
                  <a:t>/s for p;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b="1" dirty="0"/>
                  <a:t>10</a:t>
                </a:r>
                <a:r>
                  <a:rPr lang="en-US" b="1" baseline="30000" dirty="0"/>
                  <a:t>10</a:t>
                </a:r>
                <a:r>
                  <a:rPr lang="en-US" b="1" dirty="0"/>
                  <a:t>/s for Au) </a:t>
                </a:r>
              </a:p>
              <a:p>
                <a:pPr marL="285750" indent="-285750" algn="just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10 x energy (compared to SIS-18@GSI)</a:t>
                </a:r>
              </a:p>
              <a:p>
                <a:pPr marL="285750" indent="-285750" algn="just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Antimatter: antiproton beams</a:t>
                </a:r>
              </a:p>
              <a:p>
                <a:pPr marL="285750" indent="-285750" algn="just"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b="1" dirty="0"/>
                  <a:t>Precision: System of storage and cooler rings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186F815-0432-4394-ACD7-9B4CC00378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4700" y="4783219"/>
                <a:ext cx="4744268" cy="1708160"/>
              </a:xfrm>
              <a:prstGeom prst="rect">
                <a:avLst/>
              </a:prstGeom>
              <a:blipFill>
                <a:blip r:embed="rId8"/>
                <a:stretch>
                  <a:fillRect l="-900" t="-2143" b="-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DB614921-673F-4CBA-B5B0-042D8D9E2E6F}"/>
              </a:ext>
            </a:extLst>
          </p:cNvPr>
          <p:cNvSpPr txBox="1"/>
          <p:nvPr/>
        </p:nvSpPr>
        <p:spPr>
          <a:xfrm>
            <a:off x="143489" y="6119844"/>
            <a:ext cx="259039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GSI-FAIR Schematic: P.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Giubellino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, </a:t>
            </a:r>
          </a:p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FAIR Status Report @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KHuK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meeting (2018)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5117D61-84DA-4437-B274-04D4911583E3}"/>
              </a:ext>
            </a:extLst>
          </p:cNvPr>
          <p:cNvSpPr txBox="1"/>
          <p:nvPr/>
        </p:nvSpPr>
        <p:spPr>
          <a:xfrm rot="5400000">
            <a:off x="11307244" y="5554971"/>
            <a:ext cx="14263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Jens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Stadlmann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(GSI)</a:t>
            </a:r>
          </a:p>
        </p:txBody>
      </p:sp>
    </p:spTree>
    <p:extLst>
      <p:ext uri="{BB962C8B-B14F-4D97-AF65-F5344CB8AC3E}">
        <p14:creationId xmlns:p14="http://schemas.microsoft.com/office/powerpoint/2010/main" val="27805876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7BEF-3F45-4686-BFC0-7C7E77281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sz="2800" dirty="0"/>
              <a:t>ECENT</a:t>
            </a:r>
            <a:r>
              <a:rPr lang="en-US" dirty="0"/>
              <a:t> A</a:t>
            </a:r>
            <a:r>
              <a:rPr lang="en-US" sz="2800" dirty="0"/>
              <a:t>CHIEVEMENTS</a:t>
            </a:r>
            <a:r>
              <a:rPr lang="en-US" dirty="0"/>
              <a:t> I</a:t>
            </a:r>
            <a:r>
              <a:rPr lang="en-US" sz="2800" dirty="0"/>
              <a:t>N</a:t>
            </a:r>
            <a:r>
              <a:rPr lang="en-US" dirty="0"/>
              <a:t> D</a:t>
            </a:r>
            <a:r>
              <a:rPr lang="en-US" sz="2800" dirty="0"/>
              <a:t>ETECTOR</a:t>
            </a:r>
            <a:r>
              <a:rPr lang="en-US" dirty="0"/>
              <a:t> P</a:t>
            </a:r>
            <a:r>
              <a:rPr lang="en-US" sz="2800" dirty="0"/>
              <a:t>ROJECTS</a:t>
            </a:r>
            <a:r>
              <a:rPr lang="en-US" dirty="0"/>
              <a:t> – [I]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ECD369-F0EE-46F7-8D0F-5E768306B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EC1118-28B4-4A1F-ABAC-677315D23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292D32-2002-4EA0-8A6A-1699F9376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87F64A-385B-4B6A-B45A-5518167E1F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758" y="790025"/>
            <a:ext cx="11072483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445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D16EA-0A35-4BB5-B00E-577269424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ECENT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A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CHIEVEMENTS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I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ETECTOR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ROJECTS</a:t>
            </a:r>
            <a:r>
              <a:rPr lang="en-US" dirty="0"/>
              <a:t> – [II]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E0D1B3-0A75-4D4B-BF7A-FDFB8B2F8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1CF39D-557C-457B-BABC-58A4813CC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0CA67C-3B5F-4979-B0FC-9CF95E77A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21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DE3BF3-B80F-449F-ADE6-EEF3DD3BB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49" y="804122"/>
            <a:ext cx="11448873" cy="57459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9F5ADB8-5BC6-4879-AF76-8D4F2782F564}"/>
              </a:ext>
            </a:extLst>
          </p:cNvPr>
          <p:cNvSpPr txBox="1"/>
          <p:nvPr/>
        </p:nvSpPr>
        <p:spPr>
          <a:xfrm>
            <a:off x="516426" y="1895475"/>
            <a:ext cx="6370149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CDRs accepted for LV, GEM, Mechanics and Gas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2nd GEM station assembled and tested with cosmic rays using MUCH/STS-XYTER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 err="1"/>
              <a:t>mCBM</a:t>
            </a:r>
            <a:r>
              <a:rPr lang="en-US" sz="1300" dirty="0"/>
              <a:t> with </a:t>
            </a:r>
            <a:r>
              <a:rPr lang="en-US" sz="1300" dirty="0" err="1"/>
              <a:t>mMUCH</a:t>
            </a:r>
            <a:r>
              <a:rPr lang="en-US" sz="1300" dirty="0"/>
              <a:t> couldn’t be attended due to covid, planning for the next campaign</a:t>
            </a:r>
          </a:p>
        </p:txBody>
      </p:sp>
    </p:spTree>
    <p:extLst>
      <p:ext uri="{BB962C8B-B14F-4D97-AF65-F5344CB8AC3E}">
        <p14:creationId xmlns:p14="http://schemas.microsoft.com/office/powerpoint/2010/main" val="4239636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FAIR P</a:t>
            </a:r>
            <a:r>
              <a:rPr lang="de-DE" sz="2800" dirty="0"/>
              <a:t>HASE</a:t>
            </a:r>
            <a:r>
              <a:rPr lang="de-DE" dirty="0"/>
              <a:t> 0 – A</a:t>
            </a:r>
            <a:r>
              <a:rPr lang="de-DE" sz="2800" dirty="0"/>
              <a:t>VOIDING</a:t>
            </a:r>
            <a:r>
              <a:rPr lang="de-DE" dirty="0"/>
              <a:t> R</a:t>
            </a:r>
            <a:r>
              <a:rPr lang="de-DE" sz="2800" dirty="0"/>
              <a:t>ISKS</a:t>
            </a:r>
            <a:r>
              <a:rPr lang="de-DE" dirty="0"/>
              <a:t> A</a:t>
            </a:r>
            <a:r>
              <a:rPr lang="de-DE" sz="2800" dirty="0"/>
              <a:t>ND </a:t>
            </a:r>
            <a:r>
              <a:rPr lang="de-DE" dirty="0"/>
              <a:t>S</a:t>
            </a:r>
            <a:r>
              <a:rPr lang="de-DE" sz="2800" dirty="0"/>
              <a:t>PECTACULAR </a:t>
            </a:r>
            <a:r>
              <a:rPr lang="de-DE" dirty="0"/>
              <a:t>F</a:t>
            </a:r>
            <a:r>
              <a:rPr lang="de-DE" sz="2800" dirty="0"/>
              <a:t>AILURES</a:t>
            </a:r>
            <a:r>
              <a:rPr lang="de-DE" dirty="0"/>
              <a:t>...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22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5F060B-9F3F-4AD7-A798-D50C855271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45" t="10737" r="10717" b="14104"/>
          <a:stretch/>
        </p:blipFill>
        <p:spPr>
          <a:xfrm>
            <a:off x="9264000" y="2448243"/>
            <a:ext cx="2073600" cy="19615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125EB7-8FA3-47CB-BDC7-93E567BAA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219919" y="842539"/>
            <a:ext cx="5752161" cy="56593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D83ADFB-77CB-4B7D-AE67-289DAA107112}"/>
              </a:ext>
            </a:extLst>
          </p:cNvPr>
          <p:cNvSpPr txBox="1"/>
          <p:nvPr/>
        </p:nvSpPr>
        <p:spPr>
          <a:xfrm>
            <a:off x="0" y="6162304"/>
            <a:ext cx="35599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L.E. 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Wiele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and M.E. Messner, Essential Elements of a Successful Engineering and Construction Project, JOM 36, 41–45 (1984)</a:t>
            </a:r>
            <a:endParaRPr lang="en-GB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230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5F95C-4DEB-43AF-B1DC-77D843E15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mCBM</a:t>
            </a:r>
            <a:r>
              <a:rPr lang="en-US" dirty="0"/>
              <a:t> @ SIS-18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0AAB62-FC69-4B2C-80A0-DDC7120FE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CB9ACE-B14A-4503-BA49-C7A17E7B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AF9602-4424-40CA-8DFC-558910050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FBB81EB-91A8-4BC4-AD50-6F7987097D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45" t="10737" r="10717" b="14104"/>
          <a:stretch/>
        </p:blipFill>
        <p:spPr>
          <a:xfrm>
            <a:off x="10805038" y="-9525"/>
            <a:ext cx="819694" cy="77538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B1E6882-DCBA-4AEE-9336-4AC75B77FB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8617"/>
          <a:stretch/>
        </p:blipFill>
        <p:spPr>
          <a:xfrm>
            <a:off x="529275" y="919588"/>
            <a:ext cx="6385875" cy="381649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1C1AB0-7958-42D8-8FC1-FDF9EF21DBA5}"/>
              </a:ext>
            </a:extLst>
          </p:cNvPr>
          <p:cNvSpPr txBox="1"/>
          <p:nvPr/>
        </p:nvSpPr>
        <p:spPr>
          <a:xfrm rot="16200000">
            <a:off x="-1220447" y="2673110"/>
            <a:ext cx="292693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C. Sturm, N. Herrmann, CBM Progress Report 2020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N. Herrmann, S-QM 2021</a:t>
            </a:r>
            <a:endParaRPr lang="en-GB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109108-4791-4E0B-815B-0BEAB0318122}"/>
              </a:ext>
            </a:extLst>
          </p:cNvPr>
          <p:cNvGrpSpPr/>
          <p:nvPr/>
        </p:nvGrpSpPr>
        <p:grpSpPr>
          <a:xfrm>
            <a:off x="7858417" y="823867"/>
            <a:ext cx="4174627" cy="2700966"/>
            <a:chOff x="7858417" y="823867"/>
            <a:chExt cx="4174627" cy="2700966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227E1CB1-107D-4FC2-93FB-E1FCEFBD6D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106" t="15734"/>
            <a:stretch/>
          </p:blipFill>
          <p:spPr>
            <a:xfrm>
              <a:off x="7858417" y="823867"/>
              <a:ext cx="4174627" cy="2700966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073D2A3-6AC0-4ACA-8F66-DD9D342C2D5E}"/>
                </a:ext>
              </a:extLst>
            </p:cNvPr>
            <p:cNvSpPr txBox="1"/>
            <p:nvPr/>
          </p:nvSpPr>
          <p:spPr>
            <a:xfrm>
              <a:off x="10289970" y="856948"/>
              <a:ext cx="17430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Spatial correlations b/w detector subsystems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27AA476-7A47-415B-8664-1AC3C9C00CA2}"/>
              </a:ext>
            </a:extLst>
          </p:cNvPr>
          <p:cNvGrpSpPr/>
          <p:nvPr/>
        </p:nvGrpSpPr>
        <p:grpSpPr>
          <a:xfrm>
            <a:off x="7778091" y="3607871"/>
            <a:ext cx="4335278" cy="2916266"/>
            <a:chOff x="7778091" y="3607871"/>
            <a:chExt cx="4335278" cy="291626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C389576-C309-4929-84C3-B363D032739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78091" y="3607871"/>
              <a:ext cx="4335278" cy="291626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DE3C9D5-A7AC-4738-9421-BC922BF067B4}"/>
                </a:ext>
              </a:extLst>
            </p:cNvPr>
            <p:cNvSpPr txBox="1"/>
            <p:nvPr/>
          </p:nvSpPr>
          <p:spPr>
            <a:xfrm>
              <a:off x="10289970" y="3698958"/>
              <a:ext cx="17430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/>
                <a:t>Time correlations b/w detector subsystems</a:t>
              </a: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565B05E-EB15-441B-AF18-A62E52481D91}"/>
              </a:ext>
            </a:extLst>
          </p:cNvPr>
          <p:cNvSpPr txBox="1"/>
          <p:nvPr/>
        </p:nvSpPr>
        <p:spPr>
          <a:xfrm>
            <a:off x="179572" y="4845537"/>
            <a:ext cx="7598519" cy="16414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1400" b="1" i="0" u="none" strike="noStrike" baseline="0" dirty="0" err="1"/>
              <a:t>mCBM</a:t>
            </a:r>
            <a:r>
              <a:rPr lang="en-US" sz="1400" b="1" i="0" u="none" strike="noStrike" baseline="0" dirty="0"/>
              <a:t> - Pre-series and prototype detectors under realistic conditions </a:t>
            </a:r>
            <a:r>
              <a:rPr lang="en-US" sz="1400" b="1" dirty="0"/>
              <a:t>with </a:t>
            </a:r>
            <a:r>
              <a:rPr lang="en-US" sz="1400" b="1" i="0" u="none" strike="noStrike" baseline="0" dirty="0"/>
              <a:t>SIS18 beams</a:t>
            </a:r>
            <a:endParaRPr lang="en-US" sz="1400" b="1" dirty="0"/>
          </a:p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1400" b="1" i="0" u="none" strike="noStrike" baseline="0" dirty="0"/>
              <a:t>First results show time and spatial correlations between the synchronized data streams of the detector subsystems demonstrating for the first time a conceptual verification of the triggerless-streaming read-out and data </a:t>
            </a:r>
            <a:r>
              <a:rPr lang="en-GB" sz="1400" b="1" i="0" u="none" strike="noStrike" baseline="0" dirty="0"/>
              <a:t>transport of CBM</a:t>
            </a:r>
          </a:p>
          <a:p>
            <a:pPr marL="285750" indent="-285750"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1400" b="1" dirty="0"/>
              <a:t>Charged particle fluxes up to 20 kHz/cm² at 3m from the target </a:t>
            </a:r>
            <a:r>
              <a:rPr lang="en-US" sz="1400" b="1" dirty="0">
                <a:sym typeface="Wingdings" panose="05000000000000000000" pitchFamily="2" charset="2"/>
              </a:rPr>
              <a:t> </a:t>
            </a:r>
            <a:r>
              <a:rPr lang="en-US" sz="1400" b="1" dirty="0"/>
              <a:t>Detailed high-rate tests for TOF and MVD, LGADs, SMX FEB, STS LV with Pb and Xe beams </a:t>
            </a:r>
            <a:r>
              <a:rPr lang="en-US" sz="1400" b="1" dirty="0">
                <a:sym typeface="Wingdings" panose="05000000000000000000" pitchFamily="2" charset="2"/>
              </a:rPr>
              <a:t></a:t>
            </a:r>
            <a:r>
              <a:rPr lang="en-US" sz="1400" b="1" dirty="0"/>
              <a:t> validated radiation tolerance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41393792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CA281-97A6-4FC8-8485-C8E93DACD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CBM C</a:t>
            </a:r>
            <a:r>
              <a:rPr lang="en-US" sz="2800" dirty="0"/>
              <a:t>ONTRIBUTION</a:t>
            </a:r>
            <a:r>
              <a:rPr lang="en-US" dirty="0"/>
              <a:t> T</a:t>
            </a:r>
            <a:r>
              <a:rPr lang="en-US" sz="2800" dirty="0"/>
              <a:t>O</a:t>
            </a:r>
            <a:r>
              <a:rPr lang="en-US" dirty="0"/>
              <a:t> FAIR P</a:t>
            </a:r>
            <a:r>
              <a:rPr lang="en-US" sz="2800" dirty="0"/>
              <a:t>HASE</a:t>
            </a:r>
            <a:r>
              <a:rPr lang="en-US" dirty="0"/>
              <a:t> 0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855AB4-3A5B-4381-8AD9-BEDD70FC4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CF97EA-B365-48EB-9755-8FA42F7D3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453197-BF7F-431E-952A-DCF29B96B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5328ED8-FFB6-45A8-8790-55030E5D15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945" t="10737" r="10717" b="14104"/>
          <a:stretch/>
        </p:blipFill>
        <p:spPr>
          <a:xfrm>
            <a:off x="10805038" y="-9525"/>
            <a:ext cx="819694" cy="77538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8D21DF5-B906-4443-94C1-06FF61982B08}"/>
              </a:ext>
            </a:extLst>
          </p:cNvPr>
          <p:cNvCxnSpPr/>
          <p:nvPr/>
        </p:nvCxnSpPr>
        <p:spPr>
          <a:xfrm flipV="1">
            <a:off x="6096000" y="765861"/>
            <a:ext cx="0" cy="5812739"/>
          </a:xfrm>
          <a:prstGeom prst="line">
            <a:avLst/>
          </a:prstGeom>
          <a:ln w="19050">
            <a:solidFill>
              <a:srgbClr val="0000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31EC496-E27E-4298-B89F-FC249861B5C9}"/>
              </a:ext>
            </a:extLst>
          </p:cNvPr>
          <p:cNvCxnSpPr>
            <a:cxnSpLocks/>
          </p:cNvCxnSpPr>
          <p:nvPr/>
        </p:nvCxnSpPr>
        <p:spPr>
          <a:xfrm>
            <a:off x="0" y="3645000"/>
            <a:ext cx="12192000" cy="0"/>
          </a:xfrm>
          <a:prstGeom prst="line">
            <a:avLst/>
          </a:prstGeom>
          <a:ln w="19050">
            <a:solidFill>
              <a:srgbClr val="0000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E3B6670A-9114-405E-ABF8-080F3A9D2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831" y="1329099"/>
            <a:ext cx="2429929" cy="222530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B98563A-0137-4029-A4D2-8CC65A3092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69" y="1289341"/>
            <a:ext cx="3293672" cy="217446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CD82CCE-CE8B-4FDB-922E-E3AC2ECFD52C}"/>
              </a:ext>
            </a:extLst>
          </p:cNvPr>
          <p:cNvSpPr txBox="1"/>
          <p:nvPr/>
        </p:nvSpPr>
        <p:spPr>
          <a:xfrm>
            <a:off x="765683" y="833117"/>
            <a:ext cx="4628575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HADES-RICH: Already 1/2 (430 MAPMTs + FEE) of CBM-RICH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AB7E57-57D3-4E61-9151-D07770DB9071}"/>
              </a:ext>
            </a:extLst>
          </p:cNvPr>
          <p:cNvSpPr txBox="1"/>
          <p:nvPr/>
        </p:nvSpPr>
        <p:spPr>
          <a:xfrm rot="16200000">
            <a:off x="-1116680" y="2184157"/>
            <a:ext cx="2479583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 A-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Musch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CBM Progress Report 2020</a:t>
            </a:r>
          </a:p>
        </p:txBody>
      </p:sp>
      <p:pic>
        <p:nvPicPr>
          <p:cNvPr id="28" name="Google Shape;1133;p114">
            <a:extLst>
              <a:ext uri="{FF2B5EF4-FFF2-40B4-BE49-F238E27FC236}">
                <a16:creationId xmlns:a16="http://schemas.microsoft.com/office/drawing/2014/main" id="{6F87B825-B082-4612-85B5-FEAE7658E9D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8962873" y="1173998"/>
            <a:ext cx="2547560" cy="2459844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213C2E4-E057-4646-91F4-6C3ADA3EE7F8}"/>
              </a:ext>
            </a:extLst>
          </p:cNvPr>
          <p:cNvSpPr txBox="1"/>
          <p:nvPr/>
        </p:nvSpPr>
        <p:spPr>
          <a:xfrm>
            <a:off x="7507389" y="833117"/>
            <a:ext cx="3301095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STAR-</a:t>
            </a:r>
            <a:r>
              <a:rPr lang="en-US" sz="1400" b="1" dirty="0" err="1"/>
              <a:t>eTOF</a:t>
            </a:r>
            <a:r>
              <a:rPr lang="en-US" sz="1400" b="1" dirty="0"/>
              <a:t>: 10% (108 MRPCs) of CBM-TOF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3012194-CEB6-48D4-95FE-078AFB6FD292}"/>
              </a:ext>
            </a:extLst>
          </p:cNvPr>
          <p:cNvSpPr txBox="1"/>
          <p:nvPr/>
        </p:nvSpPr>
        <p:spPr>
          <a:xfrm rot="5400000">
            <a:off x="10646462" y="2123171"/>
            <a:ext cx="26909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Deppner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CBM Progress Report 2019</a:t>
            </a:r>
          </a:p>
          <a:p>
            <a:pPr marR="0" lvl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Weidenkaff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CBM Progress Report 2019</a:t>
            </a:r>
          </a:p>
        </p:txBody>
      </p:sp>
      <p:pic>
        <p:nvPicPr>
          <p:cNvPr id="31" name="Google Shape;1131;p114">
            <a:extLst>
              <a:ext uri="{FF2B5EF4-FFF2-40B4-BE49-F238E27FC236}">
                <a16:creationId xmlns:a16="http://schemas.microsoft.com/office/drawing/2014/main" id="{C2F9D33F-C906-448E-89C8-C6429A9598BB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6562740" y="1219877"/>
            <a:ext cx="1763142" cy="235193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C1218473-6541-46EF-B13D-184D8CF6E113}"/>
              </a:ext>
            </a:extLst>
          </p:cNvPr>
          <p:cNvSpPr txBox="1"/>
          <p:nvPr/>
        </p:nvSpPr>
        <p:spPr>
          <a:xfrm>
            <a:off x="4166532" y="2739425"/>
            <a:ext cx="991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C00000"/>
                </a:solidFill>
              </a:rPr>
              <a:t>Double-ring pad pattern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D89E210-ABCC-4BD5-B5EA-2C515C950D6D}"/>
              </a:ext>
            </a:extLst>
          </p:cNvPr>
          <p:cNvSpPr txBox="1"/>
          <p:nvPr/>
        </p:nvSpPr>
        <p:spPr>
          <a:xfrm>
            <a:off x="7195321" y="3706101"/>
            <a:ext cx="3933256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CBM Online Reconstruction Software for STAR-BES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3673F08-1B22-4EDA-9C29-8DCAE9EEAE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2583" y="4049793"/>
            <a:ext cx="2384043" cy="247434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1CD41FEF-D3BD-488F-9668-0A286FD902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11701" y="4023403"/>
            <a:ext cx="2669934" cy="2528808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9CED021-EF43-41E9-AF26-21578EBB7DEB}"/>
              </a:ext>
            </a:extLst>
          </p:cNvPr>
          <p:cNvSpPr txBox="1"/>
          <p:nvPr/>
        </p:nvSpPr>
        <p:spPr>
          <a:xfrm rot="5400000">
            <a:off x="10646462" y="4990196"/>
            <a:ext cx="26909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Vassiliev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CBM Progress Report 2020</a:t>
            </a:r>
          </a:p>
          <a:p>
            <a:pPr marR="0" lvl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Fisyak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CBM Progress Report 2020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FDDF073-982B-442B-80AE-4B5F5EAF1221}"/>
                  </a:ext>
                </a:extLst>
              </p:cNvPr>
              <p:cNvSpPr txBox="1"/>
              <p:nvPr/>
            </p:nvSpPr>
            <p:spPr>
              <a:xfrm>
                <a:off x="7242251" y="5339325"/>
                <a:ext cx="1208268" cy="423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>
                    <a:solidFill>
                      <a:srgbClr val="C00000"/>
                    </a:solidFill>
                  </a:rPr>
                  <a:t>BES-II Run 2020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fr-FR" sz="105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fr-FR" sz="1050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5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𝐬</m:t>
                              </m:r>
                            </m:e>
                            <m:sub>
                              <m:r>
                                <a:rPr lang="en-US" sz="1050" b="1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𝐍𝐍</m:t>
                              </m:r>
                            </m:sub>
                          </m:sSub>
                        </m:e>
                      </m:rad>
                      <m:r>
                        <a:rPr lang="en-US" sz="105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05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r>
                        <a:rPr lang="en-US" sz="105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5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𝐆𝐞𝐕</m:t>
                      </m:r>
                    </m:oMath>
                  </m:oMathPara>
                </a14:m>
                <a:endParaRPr lang="en-GB" sz="105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6FDDF073-982B-442B-80AE-4B5F5EAF12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2251" y="5339325"/>
                <a:ext cx="1208268" cy="423193"/>
              </a:xfrm>
              <a:prstGeom prst="rect">
                <a:avLst/>
              </a:prstGeom>
              <a:blipFill>
                <a:blip r:embed="rId9"/>
                <a:stretch>
                  <a:fillRect t="-14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TextBox 46">
            <a:extLst>
              <a:ext uri="{FF2B5EF4-FFF2-40B4-BE49-F238E27FC236}">
                <a16:creationId xmlns:a16="http://schemas.microsoft.com/office/drawing/2014/main" id="{27120330-6002-48B8-80A7-A939C858FA17}"/>
              </a:ext>
            </a:extLst>
          </p:cNvPr>
          <p:cNvSpPr txBox="1"/>
          <p:nvPr/>
        </p:nvSpPr>
        <p:spPr>
          <a:xfrm>
            <a:off x="9097671" y="5394321"/>
            <a:ext cx="12082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>
                <a:solidFill>
                  <a:srgbClr val="C00000"/>
                </a:solidFill>
              </a:rPr>
              <a:t>BES-II Run 2020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28CAFE5-7FE9-449A-804E-383826ABDEB0}"/>
              </a:ext>
            </a:extLst>
          </p:cNvPr>
          <p:cNvSpPr txBox="1"/>
          <p:nvPr/>
        </p:nvSpPr>
        <p:spPr>
          <a:xfrm>
            <a:off x="262767" y="3710982"/>
            <a:ext cx="5617114" cy="5232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BM@N-STS: 1/3 (300 Si-sensors; 4 tracking layers) of CBM-STS</a:t>
            </a:r>
          </a:p>
          <a:p>
            <a:pPr algn="ctr"/>
            <a:r>
              <a:rPr lang="en-US" sz="1400" b="1" dirty="0"/>
              <a:t>BM@N-</a:t>
            </a:r>
            <a:r>
              <a:rPr lang="en-US" sz="1400" b="1" dirty="0" err="1"/>
              <a:t>FHCal</a:t>
            </a:r>
            <a:r>
              <a:rPr lang="en-US" sz="1400" b="1" dirty="0"/>
              <a:t> &amp; NA61-PSD: 20 and 13 modules, respectively, of CBM-PSD</a:t>
            </a:r>
          </a:p>
        </p:txBody>
      </p:sp>
      <p:pic>
        <p:nvPicPr>
          <p:cNvPr id="51" name="Google Shape;1210;p122">
            <a:extLst>
              <a:ext uri="{FF2B5EF4-FFF2-40B4-BE49-F238E27FC236}">
                <a16:creationId xmlns:a16="http://schemas.microsoft.com/office/drawing/2014/main" id="{98031255-C561-4D0A-9141-7F626D9DF8CE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10">
            <a:alphaModFix/>
          </a:blip>
          <a:srcRect l="10340" r="11971"/>
          <a:stretch/>
        </p:blipFill>
        <p:spPr>
          <a:xfrm>
            <a:off x="3632388" y="4309708"/>
            <a:ext cx="2268609" cy="219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 descr="STS_BNN">
            <a:extLst>
              <a:ext uri="{FF2B5EF4-FFF2-40B4-BE49-F238E27FC236}">
                <a16:creationId xmlns:a16="http://schemas.microsoft.com/office/drawing/2014/main" id="{C49FFC90-9131-4B33-B8E5-FC0B766A3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785" y="4316066"/>
            <a:ext cx="2841980" cy="2205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796E4F52-C307-4821-9143-72C34212EBFD}"/>
              </a:ext>
            </a:extLst>
          </p:cNvPr>
          <p:cNvSpPr txBox="1"/>
          <p:nvPr/>
        </p:nvSpPr>
        <p:spPr>
          <a:xfrm rot="16200000">
            <a:off x="-1166309" y="5010335"/>
            <a:ext cx="27312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715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1000" b="0" i="0" u="none" strike="noStrike" kern="1200" cap="none" spc="0" normalizeH="0" baseline="0" noProof="0" dirty="0" err="1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Sheremetev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et al., CBM Progress Report 2020</a:t>
            </a:r>
          </a:p>
          <a:p>
            <a:pPr defTabSz="671513">
              <a:tabLst>
                <a:tab pos="542925" algn="l"/>
              </a:tabLst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S. Morozov et al., CBM Progress Report 2020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EA4DBC6-DB6F-4A27-A896-488A4CBCE8EC}"/>
              </a:ext>
            </a:extLst>
          </p:cNvPr>
          <p:cNvSpPr txBox="1"/>
          <p:nvPr/>
        </p:nvSpPr>
        <p:spPr>
          <a:xfrm>
            <a:off x="2656180" y="4943054"/>
            <a:ext cx="64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00000"/>
                </a:solidFill>
              </a:rPr>
              <a:t>BM@N</a:t>
            </a:r>
          </a:p>
          <a:p>
            <a:pPr algn="ctr"/>
            <a:r>
              <a:rPr lang="en-GB" sz="1200" b="1" dirty="0">
                <a:solidFill>
                  <a:srgbClr val="C00000"/>
                </a:solidFill>
              </a:rPr>
              <a:t>STS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97FE86D-3887-466A-ABC4-1312A3A45170}"/>
              </a:ext>
            </a:extLst>
          </p:cNvPr>
          <p:cNvSpPr txBox="1"/>
          <p:nvPr/>
        </p:nvSpPr>
        <p:spPr>
          <a:xfrm>
            <a:off x="3812851" y="5123774"/>
            <a:ext cx="6409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C00000"/>
                </a:solidFill>
              </a:rPr>
              <a:t>BM@N</a:t>
            </a:r>
          </a:p>
          <a:p>
            <a:pPr algn="ctr"/>
            <a:r>
              <a:rPr lang="en-GB" sz="1200" b="1" dirty="0" err="1">
                <a:solidFill>
                  <a:srgbClr val="C00000"/>
                </a:solidFill>
              </a:rPr>
              <a:t>FHCal</a:t>
            </a:r>
            <a:endParaRPr lang="en-GB" sz="1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8969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37530-4E02-4580-81B3-D97117510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sz="2800" dirty="0"/>
              <a:t>UMMARY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23012B-18F8-4A15-A450-D1D8581DC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0508CB-C265-4600-9C26-FF49BEE422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22333-7A55-49EA-A440-A1BF8F9AE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7" name="Textfeld 4">
            <a:extLst>
              <a:ext uri="{FF2B5EF4-FFF2-40B4-BE49-F238E27FC236}">
                <a16:creationId xmlns:a16="http://schemas.microsoft.com/office/drawing/2014/main" id="{F91A4738-11E4-44D6-B426-EF1253B9B210}"/>
              </a:ext>
            </a:extLst>
          </p:cNvPr>
          <p:cNvSpPr txBox="1"/>
          <p:nvPr/>
        </p:nvSpPr>
        <p:spPr>
          <a:xfrm>
            <a:off x="283633" y="2005137"/>
            <a:ext cx="728874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00F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FAIR (Intermediate Objective) is secured and on track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a typeface="Tahoma" panose="020B0604030504040204" pitchFamily="34" charset="0"/>
                <a:cs typeface="Tahoma" panose="020B0604030504040204" pitchFamily="34" charset="0"/>
              </a:rPr>
              <a:t>to start operation in 2026+</a:t>
            </a:r>
          </a:p>
          <a:p>
            <a:pPr>
              <a:spcBef>
                <a:spcPts val="1200"/>
              </a:spcBef>
            </a:pPr>
            <a:r>
              <a:rPr lang="en-US" b="1" dirty="0">
                <a:solidFill>
                  <a:srgbClr val="0000F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employ high statistics capability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a typeface="Tahoma" panose="020B0604030504040204" pitchFamily="34" charset="0"/>
                <a:cs typeface="Tahoma" panose="020B0604030504040204" pitchFamily="34" charset="0"/>
              </a:rPr>
              <a:t>to achieve high precision of multi differential observables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a typeface="Tahoma" panose="020B0604030504040204" pitchFamily="34" charset="0"/>
                <a:cs typeface="Tahoma" panose="020B0604030504040204" pitchFamily="34" charset="0"/>
              </a:rPr>
              <a:t>to enable rare processes as sensitive probes</a:t>
            </a:r>
          </a:p>
          <a:p>
            <a:pPr>
              <a:spcBef>
                <a:spcPts val="1200"/>
              </a:spcBef>
            </a:pPr>
            <a:r>
              <a:rPr lang="en-US" b="1" dirty="0">
                <a:solidFill>
                  <a:srgbClr val="0000F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CBM day-1 setup already has significant discovery potential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a typeface="Tahoma" panose="020B0604030504040204" pitchFamily="34" charset="0"/>
                <a:cs typeface="Tahoma" panose="020B0604030504040204" pitchFamily="34" charset="0"/>
              </a:rPr>
              <a:t>excitation function of hyperon production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a typeface="Tahoma" panose="020B0604030504040204" pitchFamily="34" charset="0"/>
                <a:cs typeface="Tahoma" panose="020B0604030504040204" pitchFamily="34" charset="0"/>
              </a:rPr>
              <a:t>excitation function of di lepton production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a typeface="Tahoma" panose="020B0604030504040204" pitchFamily="34" charset="0"/>
                <a:cs typeface="Tahoma" panose="020B0604030504040204" pitchFamily="34" charset="0"/>
              </a:rPr>
              <a:t>study of light hyper-nuclei</a:t>
            </a:r>
          </a:p>
          <a:p>
            <a:pPr>
              <a:spcBef>
                <a:spcPts val="1200"/>
              </a:spcBef>
            </a:pPr>
            <a:r>
              <a:rPr lang="en-US" b="1" dirty="0">
                <a:solidFill>
                  <a:srgbClr val="0000F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CBM Phase 0 activities (HADES, STAR, BM@N, NA61, </a:t>
            </a:r>
            <a:r>
              <a:rPr lang="en-US" b="1" dirty="0" err="1">
                <a:solidFill>
                  <a:srgbClr val="0000F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mCBM</a:t>
            </a:r>
            <a:r>
              <a:rPr lang="en-US" b="1" dirty="0">
                <a:solidFill>
                  <a:srgbClr val="0000FE"/>
                </a:solidFill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a typeface="Tahoma" panose="020B0604030504040204" pitchFamily="34" charset="0"/>
                <a:cs typeface="Tahoma" panose="020B0604030504040204" pitchFamily="34" charset="0"/>
              </a:rPr>
              <a:t>understanding of major components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>
                <a:ea typeface="Tahoma" panose="020B0604030504040204" pitchFamily="34" charset="0"/>
                <a:cs typeface="Tahoma" panose="020B0604030504040204" pitchFamily="34" charset="0"/>
              </a:rPr>
              <a:t>production of physics results with CBM devices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0C4B015-6236-4F15-9ED6-DE6533B89731}"/>
              </a:ext>
            </a:extLst>
          </p:cNvPr>
          <p:cNvGrpSpPr/>
          <p:nvPr/>
        </p:nvGrpSpPr>
        <p:grpSpPr>
          <a:xfrm>
            <a:off x="7896831" y="796924"/>
            <a:ext cx="4286388" cy="2857759"/>
            <a:chOff x="7906356" y="796924"/>
            <a:chExt cx="4286388" cy="285775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A9DE0DE-10D8-4240-9B69-F47707176461}"/>
                </a:ext>
              </a:extLst>
            </p:cNvPr>
            <p:cNvSpPr txBox="1"/>
            <p:nvPr/>
          </p:nvSpPr>
          <p:spPr>
            <a:xfrm rot="5400000">
              <a:off x="11184995" y="1468751"/>
              <a:ext cx="161538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671513">
                <a:tabLst>
                  <a:tab pos="542925" algn="l"/>
                </a:tabLst>
              </a:pPr>
              <a:r>
                <a:rPr lang="it-IT" sz="1000" dirty="0">
                  <a:solidFill>
                    <a:schemeClr val="accent1">
                      <a:lumMod val="50000"/>
                    </a:schemeClr>
                  </a:solidFill>
                </a:rPr>
                <a:t>S. Huth, P.T.H. Pang et al., </a:t>
              </a:r>
            </a:p>
            <a:p>
              <a:pPr defTabSz="671513">
                <a:tabLst>
                  <a:tab pos="542925" algn="l"/>
                </a:tabLst>
              </a:pPr>
              <a:r>
                <a:rPr lang="it-IT" sz="1000" dirty="0">
                  <a:solidFill>
                    <a:schemeClr val="accent1">
                      <a:lumMod val="50000"/>
                    </a:schemeClr>
                  </a:solidFill>
                </a:rPr>
                <a:t>arXiv:2107.06229 [nucl-th]</a:t>
              </a:r>
              <a:endParaRPr lang="en-US" sz="1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8B2DE01-452D-4A77-A60A-0A695449A66C}"/>
                </a:ext>
              </a:extLst>
            </p:cNvPr>
            <p:cNvGrpSpPr/>
            <p:nvPr/>
          </p:nvGrpSpPr>
          <p:grpSpPr>
            <a:xfrm>
              <a:off x="7906356" y="796924"/>
              <a:ext cx="3994305" cy="2857759"/>
              <a:chOff x="8230206" y="796924"/>
              <a:chExt cx="3994305" cy="2857759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5C950DC8-B2FA-4ECE-8D84-4E6BFDAF44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230206" y="796924"/>
                <a:ext cx="3828383" cy="2857759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D66886D-F711-4E02-B365-5DA2E551CF0C}"/>
                  </a:ext>
                </a:extLst>
              </p:cNvPr>
              <p:cNvSpPr/>
              <p:nvPr/>
            </p:nvSpPr>
            <p:spPr>
              <a:xfrm>
                <a:off x="11287125" y="843086"/>
                <a:ext cx="642407" cy="23940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endParaRPr lang="en-GB" sz="1400" b="1" dirty="0">
                  <a:solidFill>
                    <a:srgbClr val="D86B14"/>
                  </a:solidFill>
                </a:endParaRPr>
              </a:p>
              <a:p>
                <a:pPr algn="ctr"/>
                <a:r>
                  <a:rPr lang="en-GB" sz="1400" b="1" dirty="0">
                    <a:solidFill>
                      <a:srgbClr val="D86B14"/>
                    </a:solidFill>
                  </a:rPr>
                  <a:t>CBM</a:t>
                </a:r>
              </a:p>
            </p:txBody>
          </p:sp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77A2BBFF-C6D0-445F-914D-2B9602317F8C}"/>
                  </a:ext>
                </a:extLst>
              </p:cNvPr>
              <p:cNvSpPr/>
              <p:nvPr/>
            </p:nvSpPr>
            <p:spPr>
              <a:xfrm>
                <a:off x="11931164" y="2892373"/>
                <a:ext cx="293347" cy="174678"/>
              </a:xfrm>
              <a:prstGeom prst="rightArrow">
                <a:avLst/>
              </a:prstGeom>
              <a:solidFill>
                <a:srgbClr val="D86B1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FD2BF25-171A-4B7D-AA73-57FF37D1A1DE}"/>
              </a:ext>
            </a:extLst>
          </p:cNvPr>
          <p:cNvGrpSpPr/>
          <p:nvPr/>
        </p:nvGrpSpPr>
        <p:grpSpPr>
          <a:xfrm>
            <a:off x="7845480" y="3653816"/>
            <a:ext cx="4327471" cy="2879454"/>
            <a:chOff x="7855005" y="3653816"/>
            <a:chExt cx="4327471" cy="287945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448D7DA-9CB4-47DE-9E7B-A066897131F1}"/>
                </a:ext>
              </a:extLst>
            </p:cNvPr>
            <p:cNvSpPr txBox="1"/>
            <p:nvPr/>
          </p:nvSpPr>
          <p:spPr>
            <a:xfrm rot="5400000">
              <a:off x="10908337" y="4818000"/>
              <a:ext cx="214816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671513">
                <a:tabLst>
                  <a:tab pos="542925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W.J. Fu, J.M. Pawlowski, F. </a:t>
              </a:r>
              <a:r>
                <a:rPr lang="en-US" sz="1000" dirty="0" err="1">
                  <a:solidFill>
                    <a:schemeClr val="accent1">
                      <a:lumMod val="50000"/>
                    </a:schemeClr>
                  </a:solidFill>
                </a:rPr>
                <a:t>Rennecke</a:t>
              </a: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, </a:t>
              </a:r>
            </a:p>
            <a:p>
              <a:pPr defTabSz="671513">
                <a:tabLst>
                  <a:tab pos="542925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Phys. Rev. D 101, 054032 (2020)</a:t>
              </a: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2FC20BF7-61B0-40E5-A83E-601D43B22B6F}"/>
                </a:ext>
              </a:extLst>
            </p:cNvPr>
            <p:cNvGrpSpPr/>
            <p:nvPr/>
          </p:nvGrpSpPr>
          <p:grpSpPr>
            <a:xfrm>
              <a:off x="7855005" y="3653816"/>
              <a:ext cx="3930250" cy="2879454"/>
              <a:chOff x="7855005" y="3653816"/>
              <a:chExt cx="3930250" cy="2879454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D3D9671-5189-4353-B7D8-ECC8EA6E6A4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55005" y="3653816"/>
                <a:ext cx="3930250" cy="2879454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8824E3E-2F47-4667-AE55-0111229E65D9}"/>
                  </a:ext>
                </a:extLst>
              </p:cNvPr>
              <p:cNvSpPr txBox="1"/>
              <p:nvPr/>
            </p:nvSpPr>
            <p:spPr>
              <a:xfrm>
                <a:off x="10382034" y="4332058"/>
                <a:ext cx="60721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86B14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CBM</a:t>
                </a: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50F98389-C8E7-49EF-B790-C26B3A135DF7}"/>
                  </a:ext>
                </a:extLst>
              </p:cNvPr>
              <p:cNvSpPr/>
              <p:nvPr/>
            </p:nvSpPr>
            <p:spPr>
              <a:xfrm rot="18413750">
                <a:off x="10357137" y="4416623"/>
                <a:ext cx="256028" cy="656029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1D19A3B-40D4-4BDA-9417-4B5A88E62E1A}"/>
              </a:ext>
            </a:extLst>
          </p:cNvPr>
          <p:cNvSpPr txBox="1"/>
          <p:nvPr/>
        </p:nvSpPr>
        <p:spPr>
          <a:xfrm>
            <a:off x="283633" y="905032"/>
            <a:ext cx="7402159" cy="923330"/>
          </a:xfrm>
          <a:prstGeom prst="rect">
            <a:avLst/>
          </a:prstGeom>
          <a:solidFill>
            <a:srgbClr val="FFECB2"/>
          </a:solidFill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de-DE" b="1" dirty="0">
                <a:ea typeface="Tahoma" panose="020B0604030504040204" pitchFamily="34" charset="0"/>
                <a:cs typeface="Tahoma" panose="020B0604030504040204" pitchFamily="34" charset="0"/>
              </a:rPr>
              <a:t>CBM@SIS-100 (2 – 11 AGeV Au-Au) provides unique conditions in lab to probe QCD matter properties at neutron star core densities, including </a:t>
            </a:r>
            <a:r>
              <a:rPr lang="de-DE" b="1" dirty="0" err="1">
                <a:ea typeface="Tahoma" panose="020B0604030504040204" pitchFamily="34" charset="0"/>
                <a:cs typeface="Tahoma" panose="020B0604030504040204" pitchFamily="34" charset="0"/>
              </a:rPr>
              <a:t>the</a:t>
            </a:r>
            <a:r>
              <a:rPr lang="de-DE" b="1" dirty="0">
                <a:ea typeface="Tahoma" panose="020B0604030504040204" pitchFamily="34" charset="0"/>
                <a:cs typeface="Tahoma" panose="020B0604030504040204" pitchFamily="34" charset="0"/>
              </a:rPr>
              <a:t> high-</a:t>
            </a:r>
            <a:r>
              <a:rPr lang="de-DE" b="1" dirty="0" err="1">
                <a:ea typeface="Tahoma" panose="020B0604030504040204" pitchFamily="34" charset="0"/>
                <a:cs typeface="Tahoma" panose="020B0604030504040204" pitchFamily="34" charset="0"/>
              </a:rPr>
              <a:t>density</a:t>
            </a:r>
            <a:r>
              <a:rPr lang="de-DE" b="1" dirty="0">
                <a:ea typeface="Tahoma" panose="020B0604030504040204" pitchFamily="34" charset="0"/>
                <a:cs typeface="Tahoma" panose="020B0604030504040204" pitchFamily="34" charset="0"/>
              </a:rPr>
              <a:t> EOS, and the search for new phases at higher densities</a:t>
            </a:r>
            <a:endParaRPr lang="en-US" b="1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A53083B-1660-4E7B-918A-23099194E498}"/>
              </a:ext>
            </a:extLst>
          </p:cNvPr>
          <p:cNvSpPr txBox="1"/>
          <p:nvPr/>
        </p:nvSpPr>
        <p:spPr>
          <a:xfrm>
            <a:off x="154324" y="5968689"/>
            <a:ext cx="8065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MOVING TOWARDS A TRULY MULTI-MESSENGER PHYSICS ERA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2F7EB6E-0702-4878-9226-DB0044DF7EDB}"/>
              </a:ext>
            </a:extLst>
          </p:cNvPr>
          <p:cNvSpPr>
            <a:spLocks noChangeAspect="1"/>
          </p:cNvSpPr>
          <p:nvPr/>
        </p:nvSpPr>
        <p:spPr>
          <a:xfrm>
            <a:off x="10372509" y="4639835"/>
            <a:ext cx="144000" cy="1440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CA1B72A-F179-4AF0-BDA9-2E479DF748C1}"/>
              </a:ext>
            </a:extLst>
          </p:cNvPr>
          <p:cNvSpPr/>
          <p:nvPr/>
        </p:nvSpPr>
        <p:spPr>
          <a:xfrm>
            <a:off x="8598505" y="1532729"/>
            <a:ext cx="724021" cy="158077"/>
          </a:xfrm>
          <a:prstGeom prst="rect">
            <a:avLst/>
          </a:prstGeom>
          <a:solidFill>
            <a:srgbClr val="2E8C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/>
              <a:t>68% C.I.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BB783BA-9171-4AD2-AAC7-56ECE64C4D2A}"/>
              </a:ext>
            </a:extLst>
          </p:cNvPr>
          <p:cNvSpPr/>
          <p:nvPr/>
        </p:nvSpPr>
        <p:spPr>
          <a:xfrm>
            <a:off x="8598505" y="1688897"/>
            <a:ext cx="724021" cy="158077"/>
          </a:xfrm>
          <a:prstGeom prst="rect">
            <a:avLst/>
          </a:prstGeom>
          <a:solidFill>
            <a:srgbClr val="E5F0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>
                <a:solidFill>
                  <a:schemeClr val="tx1"/>
                </a:solidFill>
              </a:rPr>
              <a:t>95% C.I.</a:t>
            </a:r>
          </a:p>
        </p:txBody>
      </p:sp>
    </p:spTree>
    <p:extLst>
      <p:ext uri="{BB962C8B-B14F-4D97-AF65-F5344CB8AC3E}">
        <p14:creationId xmlns:p14="http://schemas.microsoft.com/office/powerpoint/2010/main" val="1058479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DBC199E-6A52-4573-81B2-629246EFC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2192000" cy="981075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sz="4800" dirty="0"/>
              <a:t>HANK</a:t>
            </a:r>
            <a:r>
              <a:rPr lang="en-US" dirty="0"/>
              <a:t> Y</a:t>
            </a:r>
            <a:r>
              <a:rPr lang="en-US" sz="4800" dirty="0"/>
              <a:t>OU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0EE9F4-D695-423F-9394-21E601E0C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2B3A66-B508-4FFA-888E-2ED4550A1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B5E03-ACDA-43A4-8F2C-A8A760E0D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26</a:t>
            </a:fld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523FFF-9570-425F-8AEF-6760CDBE9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585" y="5322674"/>
            <a:ext cx="1301291" cy="5060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3E8B81-5192-4B89-9051-EA681984A2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091" y="5332912"/>
            <a:ext cx="1203048" cy="39629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ACA3B6A-76E0-4C88-86A8-41820D3A56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5354" y="5276303"/>
            <a:ext cx="876300" cy="64940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4CC2E99-2A62-4ACD-B9D7-176843D289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9869" y="5390864"/>
            <a:ext cx="956227" cy="4202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051645-F1A5-4C5F-8E37-1770C92016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94311" y="5313118"/>
            <a:ext cx="588893" cy="52516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89891EC-6035-49F2-B0F2-2C454E10D18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1419" y="5313118"/>
            <a:ext cx="907774" cy="46876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17D97BD-3B3F-4DDA-8FCD-EFDC51585A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7408" y="5390864"/>
            <a:ext cx="1287945" cy="32198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0827643-112F-4FA7-A434-DEFE8766260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82049" y="5284178"/>
            <a:ext cx="1248634" cy="64940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3D243F2-C9AC-4F53-AEF8-333BF6B1D6B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38834" y="5320598"/>
            <a:ext cx="1919539" cy="48750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8745F5D-C6CB-432B-82ED-2C6C2B2E8E1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11997" t="25058" r="16767" b="25057"/>
          <a:stretch/>
        </p:blipFill>
        <p:spPr>
          <a:xfrm>
            <a:off x="1267784" y="5997897"/>
            <a:ext cx="1722465" cy="50605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2AEA9A2-A5FB-4C40-829D-B5000DF1EAB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113431" y="5997897"/>
            <a:ext cx="1296229" cy="45368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05B3CA7E-4698-40E3-B959-50E5E3B5FD0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998701" y="5833986"/>
            <a:ext cx="588893" cy="70982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8EF242B3-A35C-4842-AE16-299C903B990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60805" y="6083913"/>
            <a:ext cx="2182920" cy="37856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11B690E6-04A2-4BC2-875E-FB043EA6265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027234" y="5901271"/>
            <a:ext cx="754604" cy="616303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938B5B7B-7781-4CC7-9A98-683A3A84CF5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795809" y="5852764"/>
            <a:ext cx="1795991" cy="67202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AE0D375-6B0B-480F-9EC7-40B118C5163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652586" y="1050333"/>
            <a:ext cx="8886826" cy="417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271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63BA4718-2D20-4B21-89B8-67D03BAE6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1600"/>
            <a:ext cx="12192000" cy="665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C502732-1266-4221-8814-BF0013F06353}"/>
              </a:ext>
            </a:extLst>
          </p:cNvPr>
          <p:cNvSpPr txBox="1"/>
          <p:nvPr/>
        </p:nvSpPr>
        <p:spPr>
          <a:xfrm>
            <a:off x="1" y="6356290"/>
            <a:ext cx="34671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Lukas R. </a:t>
            </a:r>
            <a:r>
              <a:rPr lang="en-US" sz="1000" dirty="0" err="1">
                <a:solidFill>
                  <a:schemeClr val="bg1"/>
                </a:solidFill>
              </a:rPr>
              <a:t>Weih</a:t>
            </a:r>
            <a:r>
              <a:rPr lang="en-US" sz="1000" dirty="0">
                <a:solidFill>
                  <a:schemeClr val="bg1"/>
                </a:solidFill>
              </a:rPr>
              <a:t> &amp; Luciano </a:t>
            </a:r>
            <a:r>
              <a:rPr lang="en-US" sz="1000" dirty="0" err="1">
                <a:solidFill>
                  <a:schemeClr val="bg1"/>
                </a:solidFill>
              </a:rPr>
              <a:t>Rezzolla</a:t>
            </a:r>
            <a:r>
              <a:rPr lang="en-US" sz="1000" dirty="0">
                <a:solidFill>
                  <a:schemeClr val="bg1"/>
                </a:solidFill>
              </a:rPr>
              <a:t> (Goethe University Frankfurt) (right half of the image from </a:t>
            </a:r>
            <a:r>
              <a:rPr lang="en-US" sz="1000" dirty="0" err="1">
                <a:solidFill>
                  <a:schemeClr val="bg1"/>
                </a:solidFill>
              </a:rPr>
              <a:t>cms.cern</a:t>
            </a:r>
            <a:r>
              <a:rPr lang="en-US" sz="1000" dirty="0">
                <a:solidFill>
                  <a:schemeClr val="bg1"/>
                </a:solidFill>
              </a:rPr>
              <a:t>)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2282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3D0C1BD-532D-49F0-9FEA-38E8D7EC0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007" y="0"/>
            <a:ext cx="114979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3910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polygon&#10;&#10;Description automatically generated">
            <a:extLst>
              <a:ext uri="{FF2B5EF4-FFF2-40B4-BE49-F238E27FC236}">
                <a16:creationId xmlns:a16="http://schemas.microsoft.com/office/drawing/2014/main" id="{A52527AC-4F7E-4256-B4C6-CD33924B0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30" y="0"/>
            <a:ext cx="1157234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70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85AD0-DB72-4B16-8C60-39BF8B2A0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PDATE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O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FAIR 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ONSTRUCTION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(J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UNE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2021)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7DEC23-2F4E-45B9-A71D-DEFDBF099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832AC-60A2-47C9-8310-3792ECD2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ABB160-586F-41E2-B583-F2B43F5C1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46DC944-82C8-4485-8614-042B6710DA6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53" t="22975" r="2500" b="20155"/>
          <a:stretch/>
        </p:blipFill>
        <p:spPr>
          <a:xfrm>
            <a:off x="561753" y="923925"/>
            <a:ext cx="11100392" cy="39001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16C3BB-63AD-43CD-9AB9-1E11F05F96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112" t="31559" r="39146" b="12444"/>
          <a:stretch/>
        </p:blipFill>
        <p:spPr>
          <a:xfrm>
            <a:off x="6905625" y="3407333"/>
            <a:ext cx="4916389" cy="3065774"/>
          </a:xfrm>
          <a:prstGeom prst="rect">
            <a:avLst/>
          </a:prstGeom>
          <a:ln w="38100">
            <a:solidFill>
              <a:srgbClr val="FF0000"/>
            </a:solidFill>
            <a:prstDash val="sysDash"/>
          </a:ln>
        </p:spPr>
      </p:pic>
      <p:sp>
        <p:nvSpPr>
          <p:cNvPr id="10" name="Parallelogram 9">
            <a:extLst>
              <a:ext uri="{FF2B5EF4-FFF2-40B4-BE49-F238E27FC236}">
                <a16:creationId xmlns:a16="http://schemas.microsoft.com/office/drawing/2014/main" id="{C4A2CBD3-8AD4-453B-B1F1-76D7A1ED2856}"/>
              </a:ext>
            </a:extLst>
          </p:cNvPr>
          <p:cNvSpPr/>
          <p:nvPr/>
        </p:nvSpPr>
        <p:spPr>
          <a:xfrm rot="923751">
            <a:off x="9119290" y="2667541"/>
            <a:ext cx="1360968" cy="483781"/>
          </a:xfrm>
          <a:prstGeom prst="parallelogram">
            <a:avLst>
              <a:gd name="adj" fmla="val 104466"/>
            </a:avLst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2FE4D3A-9C17-46F6-A31F-7B7C00F88A60}"/>
              </a:ext>
            </a:extLst>
          </p:cNvPr>
          <p:cNvCxnSpPr>
            <a:cxnSpLocks/>
          </p:cNvCxnSpPr>
          <p:nvPr/>
        </p:nvCxnSpPr>
        <p:spPr>
          <a:xfrm flipH="1">
            <a:off x="6905625" y="2955367"/>
            <a:ext cx="2173865" cy="44426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C9DFEFD-38D1-405A-9A68-D34165966271}"/>
              </a:ext>
            </a:extLst>
          </p:cNvPr>
          <p:cNvCxnSpPr>
            <a:cxnSpLocks/>
          </p:cNvCxnSpPr>
          <p:nvPr/>
        </p:nvCxnSpPr>
        <p:spPr>
          <a:xfrm>
            <a:off x="10520058" y="2857500"/>
            <a:ext cx="1301956" cy="54212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41D0455-B619-419F-9D80-C159126BB199}"/>
              </a:ext>
            </a:extLst>
          </p:cNvPr>
          <p:cNvSpPr txBox="1"/>
          <p:nvPr/>
        </p:nvSpPr>
        <p:spPr>
          <a:xfrm>
            <a:off x="561753" y="5014706"/>
            <a:ext cx="6113721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/>
              <a:t>FAIR is progressing well towards strategic objectives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/>
              <a:t>CBM Building’s construction progressing well on schedule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/>
              <a:t>Ready for ‘Heavy Installation’ from mid-2022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/>
              <a:t>CBM integration to be completed by 2025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b="1" dirty="0"/>
              <a:t>Updates on construction available at: </a:t>
            </a:r>
            <a:r>
              <a:rPr lang="en-GB" sz="1600" b="1" dirty="0">
                <a:hlinkClick r:id="rId4"/>
              </a:rPr>
              <a:t>GSI Webpage</a:t>
            </a:r>
            <a:r>
              <a:rPr lang="en-GB" sz="1600" b="1" dirty="0"/>
              <a:t> | </a:t>
            </a:r>
            <a:r>
              <a:rPr lang="en-GB" sz="1600" b="1" dirty="0">
                <a:hlinkClick r:id="rId5"/>
              </a:rPr>
              <a:t>YouTube</a:t>
            </a:r>
            <a:r>
              <a:rPr lang="en-GB" sz="1600" b="1" dirty="0"/>
              <a:t> | …</a:t>
            </a:r>
          </a:p>
        </p:txBody>
      </p:sp>
    </p:spTree>
    <p:extLst>
      <p:ext uri="{BB962C8B-B14F-4D97-AF65-F5344CB8AC3E}">
        <p14:creationId xmlns:p14="http://schemas.microsoft.com/office/powerpoint/2010/main" val="304415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BAA4308B-80B9-417B-843D-3665761E0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/>
              <a:t>CBM P</a:t>
            </a:r>
            <a:r>
              <a:rPr lang="en-GB" sz="4000" dirty="0"/>
              <a:t>HYSICS</a:t>
            </a:r>
            <a:r>
              <a:rPr lang="en-GB" sz="5400" dirty="0"/>
              <a:t> C</a:t>
            </a:r>
            <a:r>
              <a:rPr lang="en-GB" sz="4000" dirty="0"/>
              <a:t>ASE</a:t>
            </a:r>
            <a:r>
              <a:rPr lang="en-GB" sz="5400" dirty="0"/>
              <a:t> &amp; O</a:t>
            </a:r>
            <a:r>
              <a:rPr lang="en-GB" sz="4000" dirty="0"/>
              <a:t>BSERVABLES</a:t>
            </a:r>
            <a:endParaRPr lang="en-GB" sz="5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4D91AE-CF49-4446-9437-E432CDEC3D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78600"/>
            <a:ext cx="3344863" cy="279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C51D75-CD84-459F-98C5-68F00E548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862" y="6578600"/>
            <a:ext cx="5502275" cy="2794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7FE3C8-9D78-45EA-8D6B-352E8E1A7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7138" y="6578600"/>
            <a:ext cx="3344862" cy="279400"/>
          </a:xfrm>
          <a:prstGeom prst="rect">
            <a:avLst/>
          </a:prstGeom>
        </p:spPr>
        <p:txBody>
          <a:bodyPr/>
          <a:lstStyle/>
          <a:p>
            <a:fld id="{2A4535BA-AEF2-4785-BF1B-EDE950106C20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56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80704-B6B1-453C-B154-FCBE6FCD4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CBM P</a:t>
            </a:r>
            <a:r>
              <a:rPr lang="en-GB" sz="2800" dirty="0"/>
              <a:t>HYSICS</a:t>
            </a:r>
            <a:r>
              <a:rPr lang="en-GB" dirty="0"/>
              <a:t> G</a:t>
            </a:r>
            <a:r>
              <a:rPr lang="en-GB" sz="2800" dirty="0"/>
              <a:t>OALS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DD6714-C3CC-4813-B48D-657756E166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807C40-F355-4DE1-8E52-4D7C7D4503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D48368-6AC9-4415-A62C-D5C3AF08C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DED95FF-E7E3-46AB-BE3D-76B486E4C599}"/>
              </a:ext>
            </a:extLst>
          </p:cNvPr>
          <p:cNvSpPr txBox="1"/>
          <p:nvPr/>
        </p:nvSpPr>
        <p:spPr>
          <a:xfrm rot="16200000">
            <a:off x="-1200230" y="2300782"/>
            <a:ext cx="284869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[STAR], Studying the Phase Diagram of QCD Matter at RHIC, STAR Note 598 (2014)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40E90D2-63A2-469C-A03F-8DF1C53D8B15}"/>
                  </a:ext>
                </a:extLst>
              </p:cNvPr>
              <p:cNvSpPr txBox="1"/>
              <p:nvPr/>
            </p:nvSpPr>
            <p:spPr>
              <a:xfrm>
                <a:off x="361431" y="4737623"/>
                <a:ext cx="5391669" cy="17927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>
                  <a:spcAft>
                    <a:spcPts val="300"/>
                  </a:spcAft>
                </a:pPr>
                <a:r>
                  <a:rPr lang="en-GB" sz="1400" b="1" u="sng" dirty="0"/>
                  <a:t>Unanswered fundamental questions for QCD at high densities  </a:t>
                </a:r>
              </a:p>
              <a:p>
                <a:pPr marL="285750" indent="-200025" algn="just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GB" sz="1400" b="1" dirty="0"/>
                  <a:t>Equation of State (</a:t>
                </a:r>
                <a:r>
                  <a:rPr lang="en-GB" sz="1400" b="1" dirty="0" err="1"/>
                  <a:t>EoS</a:t>
                </a:r>
                <a:r>
                  <a:rPr lang="en-GB" sz="1400" b="1" dirty="0"/>
                  <a:t>) of symmetric nuclear (and asymmetric neutron) matter at neutron star core densities</a:t>
                </a:r>
              </a:p>
              <a:p>
                <a:pPr marL="285750" indent="-200025" algn="just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GB" sz="1400" b="1" dirty="0"/>
                  <a:t>Phase structure of QCD matter (phase trans.? critical point?)</a:t>
                </a:r>
              </a:p>
              <a:p>
                <a:pPr marL="285750" indent="-200025" algn="just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GB" sz="1400" b="1" dirty="0"/>
                  <a:t>Chiral symmetry restoration at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𝛍</m:t>
                        </m:r>
                      </m:e>
                      <m:sub>
                        <m:r>
                          <a:rPr lang="en-US" sz="14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𝐁</m:t>
                        </m:r>
                      </m:sub>
                    </m:sSub>
                  </m:oMath>
                </a14:m>
                <a:endParaRPr lang="en-GB" sz="1400" b="1" dirty="0"/>
              </a:p>
              <a:p>
                <a:pPr marL="285750" indent="-200025" algn="just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US" sz="1400" b="1" dirty="0"/>
                  <a:t>Bound states with strangeness</a:t>
                </a:r>
              </a:p>
              <a:p>
                <a:pPr marL="285750" indent="-200025" algn="just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en-GB" sz="1400" b="1" dirty="0"/>
                  <a:t>Charm in cold and dense matter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340E90D2-63A2-469C-A03F-8DF1C53D8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31" y="4737623"/>
                <a:ext cx="5391669" cy="1792798"/>
              </a:xfrm>
              <a:prstGeom prst="rect">
                <a:avLst/>
              </a:prstGeom>
              <a:blipFill>
                <a:blip r:embed="rId2"/>
                <a:stretch>
                  <a:fillRect t="-680" r="-226" b="-30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EE4004C3-E02F-48B9-B9D4-922688777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160" y="815384"/>
            <a:ext cx="3852739" cy="3823291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6C4FE8C-9BCD-4B72-BDAE-52EF3067FC97}"/>
              </a:ext>
            </a:extLst>
          </p:cNvPr>
          <p:cNvSpPr txBox="1"/>
          <p:nvPr/>
        </p:nvSpPr>
        <p:spPr>
          <a:xfrm rot="16200000">
            <a:off x="-761418" y="5321598"/>
            <a:ext cx="191835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</a:rPr>
              <a:t>NuPECC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 Long Range Plan 2017 </a:t>
            </a:r>
          </a:p>
          <a:p>
            <a:pPr defTabSz="671513">
              <a:tabLst>
                <a:tab pos="542925" algn="l"/>
              </a:tabLst>
            </a:pP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Perspectives in Nuclear Physics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C43C49C-7157-408C-871F-095FDF25DF25}"/>
              </a:ext>
            </a:extLst>
          </p:cNvPr>
          <p:cNvGrpSpPr/>
          <p:nvPr/>
        </p:nvGrpSpPr>
        <p:grpSpPr>
          <a:xfrm>
            <a:off x="5824400" y="800157"/>
            <a:ext cx="6303745" cy="5153922"/>
            <a:chOff x="5843450" y="752532"/>
            <a:chExt cx="6303745" cy="515392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7117B1D-55AF-4387-BCBE-714CD0B7B388}"/>
                </a:ext>
              </a:extLst>
            </p:cNvPr>
            <p:cNvGrpSpPr/>
            <p:nvPr/>
          </p:nvGrpSpPr>
          <p:grpSpPr>
            <a:xfrm>
              <a:off x="5843451" y="752532"/>
              <a:ext cx="6303744" cy="5140649"/>
              <a:chOff x="5843451" y="752532"/>
              <a:chExt cx="6303744" cy="5140649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E02CE9CD-E6BC-4A8D-9688-0787414E58CE}"/>
                  </a:ext>
                </a:extLst>
              </p:cNvPr>
              <p:cNvGrpSpPr/>
              <p:nvPr/>
            </p:nvGrpSpPr>
            <p:grpSpPr>
              <a:xfrm>
                <a:off x="5843451" y="752532"/>
                <a:ext cx="6303744" cy="5140649"/>
                <a:chOff x="5843451" y="630606"/>
                <a:chExt cx="6303744" cy="5140649"/>
              </a:xfrm>
            </p:grpSpPr>
            <p:pic>
              <p:nvPicPr>
                <p:cNvPr id="13" name="Picture 4">
                  <a:extLst>
                    <a:ext uri="{FF2B5EF4-FFF2-40B4-BE49-F238E27FC236}">
                      <a16:creationId xmlns:a16="http://schemas.microsoft.com/office/drawing/2014/main" id="{F9CFA4FE-37F8-4A09-83A4-9367F51E0D42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43451" y="630606"/>
                  <a:ext cx="3111376" cy="271538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6" name="Picture 5">
                  <a:extLst>
                    <a:ext uri="{FF2B5EF4-FFF2-40B4-BE49-F238E27FC236}">
                      <a16:creationId xmlns:a16="http://schemas.microsoft.com/office/drawing/2014/main" id="{B7A1E103-4611-4180-9987-F23D3A7C3A8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281157" y="639315"/>
                  <a:ext cx="2731813" cy="266054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9" name="Picture 6">
                  <a:extLst>
                    <a:ext uri="{FF2B5EF4-FFF2-40B4-BE49-F238E27FC236}">
                      <a16:creationId xmlns:a16="http://schemas.microsoft.com/office/drawing/2014/main" id="{9502B39A-DFE4-4F0F-A8A3-6EBDE941164D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69246" y="3349471"/>
                  <a:ext cx="6177949" cy="223273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61A401F-F89D-4544-9FD1-65F12F8E716C}"/>
                    </a:ext>
                  </a:extLst>
                </p:cNvPr>
                <p:cNvSpPr txBox="1"/>
                <p:nvPr/>
              </p:nvSpPr>
              <p:spPr>
                <a:xfrm>
                  <a:off x="9025625" y="5525034"/>
                  <a:ext cx="3100774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defTabSz="671513">
                    <a:tabLst>
                      <a:tab pos="542925" algn="l"/>
                    </a:tabLst>
                  </a:pPr>
                  <a:r>
                    <a:rPr lang="da-DK" sz="1000" dirty="0">
                      <a:solidFill>
                        <a:schemeClr val="accent1">
                          <a:lumMod val="50000"/>
                        </a:schemeClr>
                      </a:solidFill>
                    </a:rPr>
                    <a:t>M. Hanauske et al., 2017 J. Phys.: Conf. Ser. 878 012031​</a:t>
                  </a:r>
                  <a:endParaRPr lang="en-US" sz="1000" dirty="0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94BB334D-50ED-46E9-8FDB-A057B07108F2}"/>
                    </a:ext>
                  </a:extLst>
                </p:cNvPr>
                <p:cNvSpPr txBox="1"/>
                <p:nvPr/>
              </p:nvSpPr>
              <p:spPr>
                <a:xfrm>
                  <a:off x="6715620" y="829620"/>
                  <a:ext cx="136703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chemeClr val="bg1"/>
                      </a:solidFill>
                    </a:rPr>
                    <a:t>BNS Merger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3C083BD-73AB-4637-9BDF-92C259951265}"/>
                    </a:ext>
                  </a:extLst>
                </p:cNvPr>
                <p:cNvSpPr txBox="1"/>
                <p:nvPr/>
              </p:nvSpPr>
              <p:spPr>
                <a:xfrm>
                  <a:off x="6260146" y="3529476"/>
                  <a:ext cx="2401069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b="1" dirty="0">
                      <a:solidFill>
                        <a:schemeClr val="bg1"/>
                      </a:solidFill>
                    </a:rPr>
                    <a:t>Heavy-Ion Collision @ SIS-18</a:t>
                  </a:r>
                </a:p>
              </p:txBody>
            </p:sp>
          </p:grp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E924D099-3588-433A-976E-4955E55E28D2}"/>
                  </a:ext>
                </a:extLst>
              </p:cNvPr>
              <p:cNvSpPr txBox="1"/>
              <p:nvPr/>
            </p:nvSpPr>
            <p:spPr>
              <a:xfrm>
                <a:off x="9840786" y="946689"/>
                <a:ext cx="13670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BNS Merger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9477D1E-12E7-4197-9C17-46B17FE99403}"/>
                  </a:ext>
                </a:extLst>
              </p:cNvPr>
              <p:cNvSpPr txBox="1"/>
              <p:nvPr/>
            </p:nvSpPr>
            <p:spPr>
              <a:xfrm>
                <a:off x="9385312" y="3646545"/>
                <a:ext cx="240106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bg1"/>
                    </a:solidFill>
                  </a:rPr>
                  <a:t>Heavy-Ion Collision @ SIS-18</a:t>
                </a:r>
              </a:p>
            </p:txBody>
          </p:sp>
        </p:grp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6D97F2F-ECD1-4062-ABEE-8F06690499A8}"/>
                </a:ext>
              </a:extLst>
            </p:cNvPr>
            <p:cNvSpPr/>
            <p:nvPr/>
          </p:nvSpPr>
          <p:spPr>
            <a:xfrm>
              <a:off x="5843450" y="761241"/>
              <a:ext cx="6301999" cy="5145213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FE29295-4B16-437B-A91B-434A430F9D28}"/>
              </a:ext>
            </a:extLst>
          </p:cNvPr>
          <p:cNvSpPr/>
          <p:nvPr/>
        </p:nvSpPr>
        <p:spPr>
          <a:xfrm>
            <a:off x="2884780" y="2570991"/>
            <a:ext cx="1382420" cy="419859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25F4E75-97C0-448A-93BE-82A841C22D4B}"/>
              </a:ext>
            </a:extLst>
          </p:cNvPr>
          <p:cNvCxnSpPr>
            <a:cxnSpLocks/>
            <a:stCxn id="26" idx="3"/>
          </p:cNvCxnSpPr>
          <p:nvPr/>
        </p:nvCxnSpPr>
        <p:spPr>
          <a:xfrm>
            <a:off x="4267200" y="2780921"/>
            <a:ext cx="1584000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5C80CC7-3963-4E07-9596-7DF01354B38B}"/>
              </a:ext>
            </a:extLst>
          </p:cNvPr>
          <p:cNvSpPr txBox="1"/>
          <p:nvPr/>
        </p:nvSpPr>
        <p:spPr>
          <a:xfrm>
            <a:off x="5476875" y="6015568"/>
            <a:ext cx="6649525" cy="523220"/>
          </a:xfrm>
          <a:prstGeom prst="rect">
            <a:avLst/>
          </a:prstGeom>
          <a:solidFill>
            <a:srgbClr val="FFECB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The CBM research program can decipher dense QCD matter properties</a:t>
            </a:r>
          </a:p>
          <a:p>
            <a:pPr algn="ctr"/>
            <a:r>
              <a:rPr lang="en-US" sz="1400" b="1" dirty="0"/>
              <a:t>Microscopic (CBM) + Macroscopic Collisions (Astro) = True Multi-Messenger Physics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90900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  <p:bldP spid="26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B7D4E65B-9A47-4345-96F6-B74EB44279BF}"/>
              </a:ext>
            </a:extLst>
          </p:cNvPr>
          <p:cNvSpPr txBox="1"/>
          <p:nvPr/>
        </p:nvSpPr>
        <p:spPr>
          <a:xfrm rot="16200000">
            <a:off x="-1658419" y="2510862"/>
            <a:ext cx="381391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it-IT" sz="1000" dirty="0">
                <a:solidFill>
                  <a:schemeClr val="accent1">
                    <a:lumMod val="50000"/>
                  </a:schemeClr>
                </a:solidFill>
              </a:rPr>
              <a:t>P. Ray et al., 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</a:rPr>
              <a:t>STROBE-X: X-ray Timing and Spectroscopy on Dynamical Timescales from Microseconds to Years, </a:t>
            </a:r>
            <a:r>
              <a:rPr lang="it-IT" sz="1000" dirty="0">
                <a:solidFill>
                  <a:schemeClr val="accent1">
                    <a:lumMod val="50000"/>
                  </a:schemeClr>
                </a:solidFill>
              </a:rPr>
              <a:t>arXiv:1903.03035 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7DAD81-8591-45E0-B997-E67B5D20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sz="2800" dirty="0"/>
              <a:t>HYSICS</a:t>
            </a:r>
            <a:r>
              <a:rPr lang="en-GB" dirty="0"/>
              <a:t> C</a:t>
            </a:r>
            <a:r>
              <a:rPr lang="en-GB" sz="2800" dirty="0"/>
              <a:t>ASE</a:t>
            </a:r>
            <a:r>
              <a:rPr lang="en-GB" dirty="0"/>
              <a:t> 1: E</a:t>
            </a:r>
            <a:r>
              <a:rPr lang="en-GB" sz="2800" dirty="0"/>
              <a:t>QUATION</a:t>
            </a:r>
            <a:r>
              <a:rPr lang="en-GB" dirty="0"/>
              <a:t> O</a:t>
            </a:r>
            <a:r>
              <a:rPr lang="en-GB" sz="2800" dirty="0"/>
              <a:t>F</a:t>
            </a:r>
            <a:r>
              <a:rPr lang="en-GB" dirty="0"/>
              <a:t> S</a:t>
            </a:r>
            <a:r>
              <a:rPr lang="en-GB" sz="2800" dirty="0"/>
              <a:t>TATE</a:t>
            </a:r>
            <a:r>
              <a:rPr lang="en-GB" dirty="0"/>
              <a:t> A</a:t>
            </a:r>
            <a:r>
              <a:rPr lang="en-GB" sz="2800" dirty="0"/>
              <a:t>ND</a:t>
            </a:r>
            <a:r>
              <a:rPr lang="en-GB" dirty="0"/>
              <a:t> N</a:t>
            </a:r>
            <a:r>
              <a:rPr lang="en-GB" sz="2800" dirty="0"/>
              <a:t>EUTRON</a:t>
            </a:r>
            <a:r>
              <a:rPr lang="en-GB" dirty="0"/>
              <a:t> S</a:t>
            </a:r>
            <a:r>
              <a:rPr lang="en-GB" sz="2800" dirty="0"/>
              <a:t>TAR</a:t>
            </a:r>
            <a:r>
              <a:rPr lang="en-GB" dirty="0"/>
              <a:t> P</a:t>
            </a:r>
            <a:r>
              <a:rPr lang="en-GB" sz="2800" dirty="0"/>
              <a:t>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A4816-0E33-46D4-BAE4-CBB580DDD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B7BF28-5F36-45E4-BB5A-C6D0D82C2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BADB9E-B9BD-426E-812A-33FFAB2A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35" name="Picture 2" descr="http://inspirehep.net/record/1724178/files/EOSphys.png">
            <a:extLst>
              <a:ext uri="{FF2B5EF4-FFF2-40B4-BE49-F238E27FC236}">
                <a16:creationId xmlns:a16="http://schemas.microsoft.com/office/drawing/2014/main" id="{A894F2BA-AF36-4734-BD26-0B20E4335A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3" t="2439" r="5562" b="2693"/>
          <a:stretch/>
        </p:blipFill>
        <p:spPr bwMode="auto">
          <a:xfrm>
            <a:off x="1600703" y="798596"/>
            <a:ext cx="9276341" cy="574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A4E0542-325A-4D75-B676-04239617BBF9}"/>
              </a:ext>
            </a:extLst>
          </p:cNvPr>
          <p:cNvSpPr/>
          <p:nvPr/>
        </p:nvSpPr>
        <p:spPr>
          <a:xfrm>
            <a:off x="2276475" y="3943350"/>
            <a:ext cx="3829050" cy="2524125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FC4699-8E64-49D9-8F25-8FCEBAE0114F}"/>
              </a:ext>
            </a:extLst>
          </p:cNvPr>
          <p:cNvSpPr txBox="1"/>
          <p:nvPr/>
        </p:nvSpPr>
        <p:spPr>
          <a:xfrm>
            <a:off x="96107" y="5722807"/>
            <a:ext cx="2106667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</a:rPr>
              <a:t>Heavy-Ion Collisions</a:t>
            </a:r>
          </a:p>
        </p:txBody>
      </p:sp>
    </p:spTree>
    <p:extLst>
      <p:ext uri="{BB962C8B-B14F-4D97-AF65-F5344CB8AC3E}">
        <p14:creationId xmlns:p14="http://schemas.microsoft.com/office/powerpoint/2010/main" val="1938473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235F5-B2A6-40A7-A802-F8CFB7F8E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HYSICS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ASE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1: E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QUATION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O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TATE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A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ND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N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EUTRON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TAR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6B078-434D-46F7-96D5-32BCACF57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E09660-F083-410F-BA7B-AE7AAEF9D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5E5E59-C4C0-4778-906E-6D2D28446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Picture 7" descr="stoss">
            <a:extLst>
              <a:ext uri="{FF2B5EF4-FFF2-40B4-BE49-F238E27FC236}">
                <a16:creationId xmlns:a16="http://schemas.microsoft.com/office/drawing/2014/main" id="{6A443616-AD4D-4768-BF2E-ECBDA38DC161}"/>
              </a:ext>
            </a:extLst>
          </p:cNvPr>
          <p:cNvPicPr preferRelativeResize="0"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" t="2091" r="1990" b="2442"/>
          <a:stretch/>
        </p:blipFill>
        <p:spPr bwMode="auto">
          <a:xfrm>
            <a:off x="6351114" y="4421783"/>
            <a:ext cx="3250735" cy="213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9">
            <a:extLst>
              <a:ext uri="{FF2B5EF4-FFF2-40B4-BE49-F238E27FC236}">
                <a16:creationId xmlns:a16="http://schemas.microsoft.com/office/drawing/2014/main" id="{A0F4EE32-74A1-497C-A4AA-34B3F36F06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7035" y="820557"/>
            <a:ext cx="5580683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0" algn="ctr"/>
            <a:r>
              <a:rPr lang="de-DE" sz="1600" b="1" u="sng" dirty="0">
                <a:solidFill>
                  <a:prstClr val="black"/>
                </a:solidFill>
              </a:rPr>
              <a:t>SUB-THRESHOLD STRANGENESS PRODUCTION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C37F2B2-83D3-49CF-A40A-1C0720D07D27}"/>
              </a:ext>
            </a:extLst>
          </p:cNvPr>
          <p:cNvCxnSpPr/>
          <p:nvPr/>
        </p:nvCxnSpPr>
        <p:spPr>
          <a:xfrm flipV="1">
            <a:off x="6096000" y="765861"/>
            <a:ext cx="0" cy="5812739"/>
          </a:xfrm>
          <a:prstGeom prst="line">
            <a:avLst/>
          </a:prstGeom>
          <a:ln w="19050">
            <a:solidFill>
              <a:srgbClr val="0000F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9">
            <a:extLst>
              <a:ext uri="{FF2B5EF4-FFF2-40B4-BE49-F238E27FC236}">
                <a16:creationId xmlns:a16="http://schemas.microsoft.com/office/drawing/2014/main" id="{512411FF-20C5-4C39-BA70-2893EE4DC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283" y="818397"/>
            <a:ext cx="5580683" cy="3385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de-DE" sz="1600" b="1" u="sng" dirty="0"/>
              <a:t>ANISOTRPIC FLOW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E6A0EE-FBB6-40F9-8228-A1A55DDCEF9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539" y="1845858"/>
            <a:ext cx="3522318" cy="253807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CFAFA87-E8F2-4394-9E8B-691D995FAB73}"/>
              </a:ext>
            </a:extLst>
          </p:cNvPr>
          <p:cNvGrpSpPr/>
          <p:nvPr/>
        </p:nvGrpSpPr>
        <p:grpSpPr>
          <a:xfrm>
            <a:off x="10598646" y="1484366"/>
            <a:ext cx="1936251" cy="4885880"/>
            <a:chOff x="10598646" y="1484366"/>
            <a:chExt cx="1936251" cy="4885880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CF9BFDB-142D-40D6-9CC7-C6F8E504E6B5}"/>
                </a:ext>
              </a:extLst>
            </p:cNvPr>
            <p:cNvSpPr/>
            <p:nvPr/>
          </p:nvSpPr>
          <p:spPr>
            <a:xfrm rot="16200000">
              <a:off x="10064421" y="4108820"/>
              <a:ext cx="2916250" cy="100867"/>
            </a:xfrm>
            <a:prstGeom prst="rect">
              <a:avLst/>
            </a:prstGeom>
            <a:solidFill>
              <a:srgbClr val="92D05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20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4AE157AD-4393-4D76-8051-77CDE704EBA6}"/>
                </a:ext>
              </a:extLst>
            </p:cNvPr>
            <p:cNvSpPr/>
            <p:nvPr/>
          </p:nvSpPr>
          <p:spPr>
            <a:xfrm rot="16200000">
              <a:off x="11270127" y="5819363"/>
              <a:ext cx="503915" cy="99946"/>
            </a:xfrm>
            <a:prstGeom prst="rect">
              <a:avLst/>
            </a:prstGeom>
            <a:solidFill>
              <a:srgbClr val="00B0F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 sz="1200" dirty="0"/>
            </a:p>
          </p:txBody>
        </p: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D074F6D-4D2A-4E9F-8FA9-E052F26BB8CD}"/>
                </a:ext>
              </a:extLst>
            </p:cNvPr>
            <p:cNvGrpSpPr/>
            <p:nvPr/>
          </p:nvGrpSpPr>
          <p:grpSpPr>
            <a:xfrm rot="16200000">
              <a:off x="9441458" y="3276807"/>
              <a:ext cx="4885880" cy="1300998"/>
              <a:chOff x="827235" y="822205"/>
              <a:chExt cx="10874492" cy="2001670"/>
            </a:xfrm>
          </p:grpSpPr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4AB23D2D-A2DA-4D84-9919-D859612F6E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6000" y="1269615"/>
                <a:ext cx="10080560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oval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33107C90-37E3-4BB0-AEE0-53A532C029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85257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6C5AE94E-6E14-451E-B535-092A3E2FB2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92912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>
                <a:extLst>
                  <a:ext uri="{FF2B5EF4-FFF2-40B4-BE49-F238E27FC236}">
                    <a16:creationId xmlns:a16="http://schemas.microsoft.com/office/drawing/2014/main" id="{2D9602EA-A787-431D-A867-55808A735A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5680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F68842D3-763C-41A9-9FCC-EAF4AA37C36B}"/>
                  </a:ext>
                </a:extLst>
              </p:cNvPr>
              <p:cNvSpPr txBox="1"/>
              <p:nvPr/>
            </p:nvSpPr>
            <p:spPr>
              <a:xfrm rot="5400000">
                <a:off x="1565662" y="877274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1</a:t>
                </a:r>
                <a:endParaRPr lang="en-DE" sz="1200" b="1" dirty="0"/>
              </a:p>
            </p:txBody>
          </p: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75D4CE18-4B28-4313-8EF9-D5B65212D2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35760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E1E82561-D466-4249-BAD2-BC2BC3CFFA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5840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B5678DDD-BC76-443B-98CF-2F9A27DE74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75920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2DCE0CC5-10BC-4C29-AFAB-5DFE917D4B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3558" y="1198465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F86D16C7-04A4-4BA2-9789-4D21791FE2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16080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FA7734F-3BFA-4376-8E67-4C67137B2B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36160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38E5BA3-71D6-4036-93E5-FA2708166C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76320" y="1188711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9C689974-A432-465B-9A4B-F91D8DAD2A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56240" y="1196752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052C79AF-A01A-43BB-83B7-5C5B4C6B7E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96400" y="1188711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836FB900-32C6-4883-B78A-6ACB03E1AE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16480" y="1188711"/>
                <a:ext cx="0" cy="14401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799B4FBF-D403-4788-A9E9-CD150FCD6CCF}"/>
                  </a:ext>
                </a:extLst>
              </p:cNvPr>
              <p:cNvSpPr txBox="1"/>
              <p:nvPr/>
            </p:nvSpPr>
            <p:spPr>
              <a:xfrm rot="5400000">
                <a:off x="10581788" y="1703936"/>
                <a:ext cx="1458954" cy="7809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err="1"/>
                  <a:t>E</a:t>
                </a:r>
                <a:r>
                  <a:rPr lang="en-US" sz="1400" b="1" baseline="-25000" dirty="0" err="1"/>
                  <a:t>thr,NN</a:t>
                </a:r>
                <a:r>
                  <a:rPr lang="en-US" sz="1400" b="1" dirty="0"/>
                  <a:t> (GeV)</a:t>
                </a:r>
                <a:endParaRPr lang="en-DE" sz="1400" b="1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BB74253-C2D9-41E0-BB27-1C733143C7A8}"/>
                  </a:ext>
                </a:extLst>
              </p:cNvPr>
              <p:cNvSpPr txBox="1"/>
              <p:nvPr/>
            </p:nvSpPr>
            <p:spPr>
              <a:xfrm rot="5400000">
                <a:off x="2253776" y="870240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2</a:t>
                </a:r>
                <a:endParaRPr lang="en-DE" sz="1200" b="1" dirty="0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4BD86A4-C3B7-4DCA-BF5A-B15C761CF1AA}"/>
                  </a:ext>
                </a:extLst>
              </p:cNvPr>
              <p:cNvSpPr txBox="1"/>
              <p:nvPr/>
            </p:nvSpPr>
            <p:spPr>
              <a:xfrm rot="5400000">
                <a:off x="2993431" y="874986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3</a:t>
                </a:r>
                <a:endParaRPr lang="en-DE" sz="1200" b="1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63A8177C-C042-4A1E-876D-2BB6DC95A541}"/>
                  </a:ext>
                </a:extLst>
              </p:cNvPr>
              <p:cNvSpPr txBox="1"/>
              <p:nvPr/>
            </p:nvSpPr>
            <p:spPr>
              <a:xfrm rot="5400000">
                <a:off x="4435027" y="875098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5</a:t>
                </a:r>
                <a:endParaRPr lang="en-DE" sz="1200" b="1" dirty="0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7DCB96B9-E422-4473-A7F9-B24734A2B35F}"/>
                  </a:ext>
                </a:extLst>
              </p:cNvPr>
              <p:cNvSpPr txBox="1"/>
              <p:nvPr/>
            </p:nvSpPr>
            <p:spPr>
              <a:xfrm rot="5400000">
                <a:off x="3710508" y="881595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4</a:t>
                </a:r>
                <a:endParaRPr lang="en-DE" sz="1200" b="1" dirty="0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6E74F902-8726-4178-86CB-0235516F8B58}"/>
                  </a:ext>
                </a:extLst>
              </p:cNvPr>
              <p:cNvSpPr txBox="1"/>
              <p:nvPr/>
            </p:nvSpPr>
            <p:spPr>
              <a:xfrm rot="5400000">
                <a:off x="5155104" y="864840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6</a:t>
                </a:r>
                <a:endParaRPr lang="en-DE" sz="1200" b="1" dirty="0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A8B97EB8-76CF-4E66-A6B8-922E01953401}"/>
                  </a:ext>
                </a:extLst>
              </p:cNvPr>
              <p:cNvSpPr txBox="1"/>
              <p:nvPr/>
            </p:nvSpPr>
            <p:spPr>
              <a:xfrm rot="5400000">
                <a:off x="6602952" y="881595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8</a:t>
                </a:r>
                <a:endParaRPr lang="en-DE" sz="1200" b="1" dirty="0"/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8A1C6F62-70F1-4CA6-A821-625CF2539B03}"/>
                  </a:ext>
                </a:extLst>
              </p:cNvPr>
              <p:cNvSpPr txBox="1"/>
              <p:nvPr/>
            </p:nvSpPr>
            <p:spPr>
              <a:xfrm rot="5400000">
                <a:off x="7966735" y="881703"/>
                <a:ext cx="510090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10</a:t>
                </a:r>
                <a:endParaRPr lang="en-DE" sz="1200" b="1" dirty="0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AA446B8F-D372-4ED6-A9D4-14E4A1FFACA8}"/>
                  </a:ext>
                </a:extLst>
              </p:cNvPr>
              <p:cNvSpPr txBox="1"/>
              <p:nvPr/>
            </p:nvSpPr>
            <p:spPr>
              <a:xfrm rot="5400000">
                <a:off x="8691663" y="870534"/>
                <a:ext cx="510090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11</a:t>
                </a:r>
                <a:endParaRPr lang="en-DE" sz="1200" b="1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4CEE6AD5-0851-4F0C-8967-97435726C2ED}"/>
                  </a:ext>
                </a:extLst>
              </p:cNvPr>
              <p:cNvSpPr txBox="1"/>
              <p:nvPr/>
            </p:nvSpPr>
            <p:spPr>
              <a:xfrm rot="5400000">
                <a:off x="9430216" y="881703"/>
                <a:ext cx="510090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12</a:t>
                </a:r>
                <a:endParaRPr lang="en-DE" sz="1200" b="1" dirty="0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44EA150F-06BF-4682-A050-3EAE9B10A827}"/>
                  </a:ext>
                </a:extLst>
              </p:cNvPr>
              <p:cNvSpPr txBox="1"/>
              <p:nvPr/>
            </p:nvSpPr>
            <p:spPr>
              <a:xfrm rot="5400000">
                <a:off x="10140023" y="871933"/>
                <a:ext cx="510090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13</a:t>
                </a:r>
                <a:endParaRPr lang="en-DE" sz="1200" b="1" dirty="0"/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B85CF05C-3E22-43F4-90A0-DBD086FF5C3B}"/>
                  </a:ext>
                </a:extLst>
              </p:cNvPr>
              <p:cNvSpPr txBox="1"/>
              <p:nvPr/>
            </p:nvSpPr>
            <p:spPr>
              <a:xfrm rot="5400000">
                <a:off x="837522" y="887418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0</a:t>
                </a:r>
                <a:endParaRPr lang="en-DE" sz="1200" b="1" dirty="0"/>
              </a:p>
            </p:txBody>
          </p: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1334A5E2-FA09-4DB5-B6AA-000BC38091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08000" y="1053000"/>
                <a:ext cx="0" cy="4320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D54F0B3C-24B0-4F2A-BB15-770D8F571A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6000" y="1053000"/>
                <a:ext cx="0" cy="4320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C9796844-A2C5-4071-BD14-CE7266A3CA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20000" y="1053000"/>
                <a:ext cx="0" cy="4320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F3B178C7-5346-45ED-B9BF-21FFE2B892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000" y="1053000"/>
                <a:ext cx="0" cy="4320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92CE55D7-3CBF-4CA5-8CF0-1D5F2E0C3CE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68000" y="1053000"/>
                <a:ext cx="0" cy="4320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5EB0361A-AE5E-491A-BEFD-23486D432B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31276" y="1066096"/>
                <a:ext cx="0" cy="4320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73110F67-1263-44B2-A664-F24F22D35E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92146" y="1044719"/>
                <a:ext cx="0" cy="43200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9C584707-92CC-4224-8975-E3E56E9B6A22}"/>
                  </a:ext>
                </a:extLst>
              </p:cNvPr>
              <p:cNvSpPr txBox="1"/>
              <p:nvPr/>
            </p:nvSpPr>
            <p:spPr>
              <a:xfrm rot="5400000">
                <a:off x="1452259" y="1305898"/>
                <a:ext cx="959888" cy="13015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</a:rPr>
                  <a:t>K</a:t>
                </a:r>
                <a:r>
                  <a:rPr lang="en-US" sz="1600" b="1" baseline="30000" dirty="0">
                    <a:solidFill>
                      <a:srgbClr val="FF0000"/>
                    </a:solidFill>
                  </a:rPr>
                  <a:t>+,0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, </a:t>
                </a:r>
                <a:r>
                  <a:rPr lang="el-GR" sz="1600" b="1" dirty="0">
                    <a:solidFill>
                      <a:srgbClr val="FF0000"/>
                    </a:solidFill>
                  </a:rPr>
                  <a:t>Λ</a:t>
                </a:r>
                <a:r>
                  <a:rPr lang="en-US" sz="1600" b="1" baseline="30000" dirty="0">
                    <a:solidFill>
                      <a:srgbClr val="FF0000"/>
                    </a:solidFill>
                  </a:rPr>
                  <a:t>0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, </a:t>
                </a:r>
                <a:r>
                  <a:rPr lang="el-GR" sz="1600" b="1" dirty="0">
                    <a:solidFill>
                      <a:srgbClr val="FF0000"/>
                    </a:solidFill>
                  </a:rPr>
                  <a:t>Σ</a:t>
                </a:r>
                <a:endParaRPr lang="en-DE" sz="1600" b="1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7EBC3C76-1F5F-408F-973A-538844F400EE}"/>
                  </a:ext>
                </a:extLst>
              </p:cNvPr>
              <p:cNvSpPr/>
              <p:nvPr/>
            </p:nvSpPr>
            <p:spPr>
              <a:xfrm rot="5400000">
                <a:off x="3463119" y="1467768"/>
                <a:ext cx="691923" cy="5053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altLang="de-DE" sz="16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</a:t>
                </a:r>
                <a:r>
                  <a:rPr lang="en-GB" altLang="de-DE" sz="1600" b="1" baseline="30000" dirty="0">
                    <a:solidFill>
                      <a:srgbClr val="FF0000"/>
                    </a:solidFill>
                  </a:rPr>
                  <a:t>-,0</a:t>
                </a:r>
                <a:endParaRPr lang="en-DE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7ABCD60E-B445-4A1B-967A-8BD6A69DD976}"/>
                  </a:ext>
                </a:extLst>
              </p:cNvPr>
              <p:cNvSpPr txBox="1"/>
              <p:nvPr/>
            </p:nvSpPr>
            <p:spPr>
              <a:xfrm rot="5400000">
                <a:off x="2749332" y="1468236"/>
                <a:ext cx="505305" cy="5053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</a:rPr>
                  <a:t>K</a:t>
                </a:r>
                <a:r>
                  <a:rPr lang="en-US" sz="1600" b="1" baseline="30000" dirty="0">
                    <a:solidFill>
                      <a:srgbClr val="FF0000"/>
                    </a:solidFill>
                  </a:rPr>
                  <a:t>-</a:t>
                </a:r>
                <a:endParaRPr lang="en-DE" sz="1600" b="1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9F812AE2-D5D4-4119-BA7D-1D9ED904A3FD}"/>
                  </a:ext>
                </a:extLst>
              </p:cNvPr>
              <p:cNvSpPr/>
              <p:nvPr/>
            </p:nvSpPr>
            <p:spPr>
              <a:xfrm rot="5400000">
                <a:off x="5571844" y="1458284"/>
                <a:ext cx="617755" cy="5053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altLang="de-DE" sz="16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</a:t>
                </a:r>
                <a:r>
                  <a:rPr lang="en-GB" altLang="de-DE" sz="1600" b="1" baseline="30000" dirty="0">
                    <a:solidFill>
                      <a:srgbClr val="FF0000"/>
                    </a:solidFill>
                  </a:rPr>
                  <a:t>- </a:t>
                </a:r>
                <a:endParaRPr lang="en-DE" sz="1600" dirty="0">
                  <a:solidFill>
                    <a:srgbClr val="FF0000"/>
                  </a:solidFill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5B84FF1-FFDF-4C25-BB48-238B03DBD26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042354" y="1466985"/>
                    <a:ext cx="1034727" cy="542341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𝚲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sup>
                          </m:sSup>
                          <m:acc>
                            <m:accPr>
                              <m:chr m:val="̅"/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p>
                                <m:sSupPr>
                                  <m:ctrlP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𝚲</m:t>
                                  </m:r>
                                </m:e>
                                <m:sup>
                                  <m:r>
                                    <a:rPr lang="en-US" sz="1600" b="1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p>
                              </m:sSup>
                            </m:e>
                          </m:acc>
                        </m:oMath>
                      </m:oMathPara>
                    </a14:m>
                    <a:endParaRPr lang="en-DE" sz="1600" dirty="0"/>
                  </a:p>
                </p:txBody>
              </p:sp>
            </mc:Choice>
            <mc:Fallback xmlns="">
              <p:sp>
                <p:nvSpPr>
                  <p:cNvPr id="77" name="Rectangle 76">
                    <a:extLst>
                      <a:ext uri="{FF2B5EF4-FFF2-40B4-BE49-F238E27FC236}">
                        <a16:creationId xmlns:a16="http://schemas.microsoft.com/office/drawing/2014/main" id="{25B84FF1-FFDF-4C25-BB48-238B03DBD26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5400000">
                    <a:off x="6042354" y="1466985"/>
                    <a:ext cx="1034727" cy="54234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b="-37500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19EBE6B9-2900-4BB4-8E86-492F2A1716E0}"/>
                  </a:ext>
                </a:extLst>
              </p:cNvPr>
              <p:cNvSpPr/>
              <p:nvPr/>
            </p:nvSpPr>
            <p:spPr>
              <a:xfrm rot="5400000">
                <a:off x="7330476" y="1466438"/>
                <a:ext cx="574689" cy="5053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altLang="de-DE" sz="16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</a:t>
                </a:r>
                <a:r>
                  <a:rPr lang="en-GB" altLang="de-DE" sz="1600" b="1" baseline="30000" dirty="0">
                    <a:solidFill>
                      <a:srgbClr val="FF0000"/>
                    </a:solidFill>
                  </a:rPr>
                  <a:t>+</a:t>
                </a:r>
                <a:endParaRPr lang="en-DE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5186B893-271A-4F22-97DA-33599C6516A3}"/>
                  </a:ext>
                </a:extLst>
              </p:cNvPr>
              <p:cNvSpPr/>
              <p:nvPr/>
            </p:nvSpPr>
            <p:spPr>
              <a:xfrm rot="5400000">
                <a:off x="9993340" y="1461844"/>
                <a:ext cx="656036" cy="5053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altLang="de-DE" sz="16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</a:t>
                </a:r>
                <a:r>
                  <a:rPr lang="en-GB" altLang="de-DE" sz="1600" b="1" baseline="30000" dirty="0">
                    <a:solidFill>
                      <a:srgbClr val="FF0000"/>
                    </a:solidFill>
                  </a:rPr>
                  <a:t>+ </a:t>
                </a:r>
                <a:endParaRPr lang="en-DE" sz="16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E3CF9CE6-6D24-4BE0-B32D-5B1D2C1847A5}"/>
                  </a:ext>
                </a:extLst>
              </p:cNvPr>
              <p:cNvSpPr txBox="1"/>
              <p:nvPr/>
            </p:nvSpPr>
            <p:spPr>
              <a:xfrm rot="5400000">
                <a:off x="5855398" y="867768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7</a:t>
                </a:r>
                <a:endParaRPr lang="en-DE" sz="1200" b="1" dirty="0"/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D9386377-EE57-48E6-996A-97597BDD0D41}"/>
                  </a:ext>
                </a:extLst>
              </p:cNvPr>
              <p:cNvSpPr txBox="1"/>
              <p:nvPr/>
            </p:nvSpPr>
            <p:spPr>
              <a:xfrm rot="5400000">
                <a:off x="7311682" y="868222"/>
                <a:ext cx="392857" cy="4134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/>
                  <a:t>9</a:t>
                </a:r>
                <a:endParaRPr lang="en-DE" sz="1200" b="1" dirty="0"/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0B8ED51-A2F6-4F80-A856-97F0B3122408}"/>
                </a:ext>
              </a:extLst>
            </p:cNvPr>
            <p:cNvSpPr txBox="1"/>
            <p:nvPr/>
          </p:nvSpPr>
          <p:spPr>
            <a:xfrm>
              <a:off x="10676679" y="5573639"/>
              <a:ext cx="70564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err="1">
                  <a:solidFill>
                    <a:srgbClr val="00B0F0"/>
                  </a:solidFill>
                </a:rPr>
                <a:t>KaoS</a:t>
              </a:r>
              <a:endParaRPr lang="en-US" sz="1600" b="1" dirty="0">
                <a:solidFill>
                  <a:srgbClr val="00B0F0"/>
                </a:solidFill>
              </a:endParaRPr>
            </a:p>
            <a:p>
              <a:pPr algn="ctr"/>
              <a:r>
                <a:rPr lang="en-US" sz="1600" b="1" dirty="0">
                  <a:solidFill>
                    <a:srgbClr val="00B0F0"/>
                  </a:solidFill>
                </a:rPr>
                <a:t>SIS-18</a:t>
              </a:r>
              <a:endParaRPr lang="en-DE" sz="1600" b="1" baseline="30000" dirty="0">
                <a:solidFill>
                  <a:srgbClr val="00B0F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8D5B370-8F8A-496D-9996-395A92B2E32E}"/>
                </a:ext>
              </a:extLst>
            </p:cNvPr>
            <p:cNvSpPr txBox="1"/>
            <p:nvPr/>
          </p:nvSpPr>
          <p:spPr>
            <a:xfrm>
              <a:off x="10598646" y="2966149"/>
              <a:ext cx="8098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B050"/>
                  </a:solidFill>
                </a:rPr>
                <a:t>CBM</a:t>
              </a:r>
            </a:p>
            <a:p>
              <a:pPr algn="ctr"/>
              <a:r>
                <a:rPr lang="en-US" sz="1600" b="1" dirty="0">
                  <a:solidFill>
                    <a:srgbClr val="00B050"/>
                  </a:solidFill>
                </a:rPr>
                <a:t>SIS-100</a:t>
              </a:r>
              <a:endParaRPr lang="en-DE" sz="1600" b="1" baseline="30000" dirty="0">
                <a:solidFill>
                  <a:srgbClr val="00B050"/>
                </a:solidFill>
              </a:endParaRPr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6FCC4F6F-DFCD-46C8-BE8E-8FE0B86F3295}"/>
              </a:ext>
            </a:extLst>
          </p:cNvPr>
          <p:cNvSpPr txBox="1"/>
          <p:nvPr/>
        </p:nvSpPr>
        <p:spPr>
          <a:xfrm>
            <a:off x="284282" y="1168668"/>
            <a:ext cx="55806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b="1" dirty="0" err="1"/>
              <a:t>Nucelar</a:t>
            </a:r>
            <a:r>
              <a:rPr lang="de-DE" sz="1600" b="1" dirty="0"/>
              <a:t> </a:t>
            </a:r>
            <a:r>
              <a:rPr lang="de-DE" sz="1600" b="1" dirty="0" err="1"/>
              <a:t>EoS</a:t>
            </a:r>
            <a:r>
              <a:rPr lang="de-DE" sz="1600" b="1" dirty="0"/>
              <a:t> </a:t>
            </a:r>
            <a:r>
              <a:rPr lang="en-GB" altLang="de-DE" sz="1600" b="1" dirty="0">
                <a:solidFill>
                  <a:srgbClr val="000000"/>
                </a:solidFill>
                <a:sym typeface="Symbol" pitchFamily="18" charset="2"/>
              </a:rPr>
              <a:t> </a:t>
            </a:r>
            <a:r>
              <a:rPr lang="de-DE" sz="1600" b="1" dirty="0"/>
              <a:t>‘(In)</a:t>
            </a:r>
            <a:r>
              <a:rPr lang="de-DE" sz="1600" b="1" dirty="0" err="1"/>
              <a:t>Compressibility</a:t>
            </a:r>
            <a:r>
              <a:rPr lang="de-DE" sz="1600" b="1" dirty="0"/>
              <a:t>’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nuclei</a:t>
            </a:r>
            <a:r>
              <a:rPr lang="de-DE" sz="1600" b="1" dirty="0"/>
              <a:t> </a:t>
            </a:r>
            <a:r>
              <a:rPr lang="en-GB" altLang="de-DE" sz="1600" b="1" dirty="0">
                <a:solidFill>
                  <a:srgbClr val="000000"/>
                </a:solidFill>
                <a:sym typeface="Symbol" pitchFamily="18" charset="2"/>
              </a:rPr>
              <a:t> ‘Flow’ d</a:t>
            </a:r>
            <a:r>
              <a:rPr lang="de-DE" sz="1600" b="1" dirty="0" err="1"/>
              <a:t>irection</a:t>
            </a:r>
            <a:r>
              <a:rPr lang="de-DE" sz="1600" b="1" dirty="0"/>
              <a:t>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participants</a:t>
            </a:r>
            <a:r>
              <a:rPr lang="de-DE" sz="1600" b="1" dirty="0"/>
              <a:t> and </a:t>
            </a:r>
            <a:r>
              <a:rPr lang="de-DE" sz="1600" b="1" dirty="0" err="1"/>
              <a:t>spectators</a:t>
            </a:r>
            <a:r>
              <a:rPr lang="de-DE" sz="1600" b="1" dirty="0"/>
              <a:t> 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AEB25543-CBD6-4F94-AED8-8C094C322A71}"/>
              </a:ext>
            </a:extLst>
          </p:cNvPr>
          <p:cNvSpPr txBox="1"/>
          <p:nvPr/>
        </p:nvSpPr>
        <p:spPr>
          <a:xfrm>
            <a:off x="6877518" y="1165396"/>
            <a:ext cx="46552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600" b="1" dirty="0" err="1"/>
              <a:t>Nucelar</a:t>
            </a:r>
            <a:r>
              <a:rPr lang="de-DE" sz="1600" b="1" dirty="0"/>
              <a:t> </a:t>
            </a:r>
            <a:r>
              <a:rPr lang="de-DE" sz="1600" b="1" dirty="0" err="1"/>
              <a:t>EoS</a:t>
            </a:r>
            <a:r>
              <a:rPr lang="de-DE" sz="1600" b="1" dirty="0"/>
              <a:t> </a:t>
            </a:r>
            <a:r>
              <a:rPr lang="en-GB" altLang="de-DE" sz="1600" b="1" dirty="0">
                <a:solidFill>
                  <a:srgbClr val="000000"/>
                </a:solidFill>
                <a:sym typeface="Symbol" pitchFamily="18" charset="2"/>
              </a:rPr>
              <a:t> </a:t>
            </a:r>
            <a:r>
              <a:rPr lang="de-DE" sz="1600" b="1" dirty="0"/>
              <a:t>‘(In)</a:t>
            </a:r>
            <a:r>
              <a:rPr lang="de-DE" sz="1600" b="1" dirty="0" err="1"/>
              <a:t>Compressibility</a:t>
            </a:r>
            <a:r>
              <a:rPr lang="de-DE" sz="1600" b="1" dirty="0"/>
              <a:t>’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nuclei</a:t>
            </a:r>
            <a:r>
              <a:rPr lang="de-DE" sz="1600" b="1" dirty="0"/>
              <a:t> </a:t>
            </a:r>
            <a:r>
              <a:rPr lang="en-GB" altLang="de-DE" sz="1600" b="1" dirty="0">
                <a:solidFill>
                  <a:srgbClr val="000000"/>
                </a:solidFill>
                <a:sym typeface="Symbol" pitchFamily="18" charset="2"/>
              </a:rPr>
              <a:t> Density</a:t>
            </a:r>
            <a:r>
              <a:rPr lang="de-DE" altLang="de-DE" sz="1600" b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GB" altLang="de-DE" sz="1600" b="1" dirty="0">
                <a:solidFill>
                  <a:srgbClr val="000000"/>
                </a:solidFill>
                <a:sym typeface="Symbol" pitchFamily="18" charset="2"/>
              </a:rPr>
              <a:t></a:t>
            </a:r>
            <a:r>
              <a:rPr lang="de-DE" altLang="de-DE" sz="1600" b="1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en-GB" altLang="de-DE" sz="1600" b="1" dirty="0">
                <a:solidFill>
                  <a:srgbClr val="000000"/>
                </a:solidFill>
              </a:rPr>
              <a:t>Strangeness Yield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658B97-CB64-4B58-98C8-224B3CAE2F2D}"/>
              </a:ext>
            </a:extLst>
          </p:cNvPr>
          <p:cNvSpPr txBox="1"/>
          <p:nvPr/>
        </p:nvSpPr>
        <p:spPr>
          <a:xfrm>
            <a:off x="721931" y="1823031"/>
            <a:ext cx="22191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An illustration with water drops</a:t>
            </a:r>
            <a:endParaRPr lang="en-GB" sz="1200" b="1" dirty="0">
              <a:solidFill>
                <a:schemeClr val="bg1"/>
              </a:solidFill>
            </a:endParaRPr>
          </a:p>
        </p:txBody>
      </p:sp>
      <p:pic>
        <p:nvPicPr>
          <p:cNvPr id="87" name="Picture 8" descr="squeeze">
            <a:extLst>
              <a:ext uri="{FF2B5EF4-FFF2-40B4-BE49-F238E27FC236}">
                <a16:creationId xmlns:a16="http://schemas.microsoft.com/office/drawing/2014/main" id="{13CA6842-3B00-4E5B-9812-022FB731AB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4" b="-1"/>
          <a:stretch/>
        </p:blipFill>
        <p:spPr bwMode="auto">
          <a:xfrm>
            <a:off x="61911" y="2469658"/>
            <a:ext cx="3578510" cy="2503936"/>
          </a:xfrm>
          <a:prstGeom prst="rect">
            <a:avLst/>
          </a:prstGeom>
          <a:solidFill>
            <a:srgbClr val="FFFF00"/>
          </a:solidFill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B9671933-1D14-4CFF-9D27-B840A9AD8FD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702" t="13235" r="11414" b="14518"/>
          <a:stretch/>
        </p:blipFill>
        <p:spPr>
          <a:xfrm>
            <a:off x="1155840" y="4213244"/>
            <a:ext cx="4830319" cy="23400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C473C8-2C0B-4277-97F3-62044DB59758}"/>
                  </a:ext>
                </a:extLst>
              </p:cNvPr>
              <p:cNvSpPr txBox="1"/>
              <p:nvPr/>
            </p:nvSpPr>
            <p:spPr>
              <a:xfrm>
                <a:off x="1127531" y="1849922"/>
                <a:ext cx="3835732" cy="4456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400" b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𝐝𝐍</m:t>
                          </m:r>
                        </m:num>
                        <m:den>
                          <m:r>
                            <a:rPr lang="en-US" sz="1400" b="1" i="0" smtClean="0">
                              <a:latin typeface="Cambria Math" panose="02040503050406030204" pitchFamily="18" charset="0"/>
                            </a:rPr>
                            <m:t>𝐝</m:t>
                          </m:r>
                          <m:r>
                            <a:rPr lang="en-US" sz="1400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𝛟</m:t>
                          </m:r>
                        </m:den>
                      </m:f>
                      <m:r>
                        <a:rPr lang="en-US" sz="1400" b="1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1400" b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1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en-US" sz="1400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r>
                            <a:rPr lang="en-US" sz="1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unc>
                            <m:funcPr>
                              <m:ctrlPr>
                                <a:rPr lang="en-US" sz="1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400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en-US" sz="1400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𝛟</m:t>
                              </m:r>
                            </m:e>
                          </m:func>
                        </m:e>
                      </m:d>
                      <m:r>
                        <a:rPr lang="en-US" sz="1400" b="1" i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1400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sz="1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𝐯</m:t>
                              </m:r>
                            </m:e>
                            <m:sub>
                              <m:r>
                                <a:rPr lang="en-US" sz="14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US" sz="1400" b="1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unc>
                            <m:funcPr>
                              <m:ctrlPr>
                                <a:rPr lang="en-US" sz="1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400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r>
                                <a:rPr lang="en-US" sz="14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400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𝛟</m:t>
                              </m:r>
                            </m:e>
                          </m:func>
                        </m:e>
                      </m:d>
                      <m:r>
                        <a:rPr lang="en-US" sz="14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+…</m:t>
                      </m:r>
                    </m:oMath>
                  </m:oMathPara>
                </a14:m>
                <a:endParaRPr lang="en-GB" sz="1400" b="1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EC473C8-2C0B-4277-97F3-62044DB59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7531" y="1849922"/>
                <a:ext cx="3835732" cy="445699"/>
              </a:xfrm>
              <a:prstGeom prst="rect">
                <a:avLst/>
              </a:prstGeom>
              <a:blipFill>
                <a:blip r:embed="rId10"/>
                <a:stretch>
                  <a:fillRect l="-318" t="-1351" b="-162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9747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B7D4E65B-9A47-4345-96F6-B74EB44279BF}"/>
              </a:ext>
            </a:extLst>
          </p:cNvPr>
          <p:cNvSpPr txBox="1"/>
          <p:nvPr/>
        </p:nvSpPr>
        <p:spPr>
          <a:xfrm rot="16200000">
            <a:off x="-1294288" y="2168228"/>
            <a:ext cx="29498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it-IT" sz="1000" dirty="0">
                <a:solidFill>
                  <a:schemeClr val="accent1">
                    <a:lumMod val="50000"/>
                  </a:schemeClr>
                </a:solidFill>
              </a:rPr>
              <a:t>S. Huth, P.T.H. Pang et al., arXiv:2107.06229 [nucl-th]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72B0464-A43A-4512-A9C7-E21D70FCF00D}"/>
              </a:ext>
            </a:extLst>
          </p:cNvPr>
          <p:cNvGrpSpPr/>
          <p:nvPr/>
        </p:nvGrpSpPr>
        <p:grpSpPr>
          <a:xfrm>
            <a:off x="404595" y="799203"/>
            <a:ext cx="5109840" cy="3837978"/>
            <a:chOff x="404595" y="799203"/>
            <a:chExt cx="5109840" cy="3837978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3BAAC1FA-119C-4899-97F6-F332F314C8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4595" y="799203"/>
              <a:ext cx="5109840" cy="3837978"/>
            </a:xfrm>
            <a:prstGeom prst="rect">
              <a:avLst/>
            </a:prstGeom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A0DD1BDC-E0DD-406A-8782-031ECC20E6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9286" y="1064474"/>
              <a:ext cx="1508214" cy="1091903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F992C98-9487-4CC3-B1DF-55D06FC96C1C}"/>
                </a:ext>
              </a:extLst>
            </p:cNvPr>
            <p:cNvSpPr/>
            <p:nvPr/>
          </p:nvSpPr>
          <p:spPr>
            <a:xfrm>
              <a:off x="1356399" y="2248947"/>
              <a:ext cx="724021" cy="158077"/>
            </a:xfrm>
            <a:prstGeom prst="rect">
              <a:avLst/>
            </a:prstGeom>
            <a:solidFill>
              <a:srgbClr val="2E8C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/>
                <a:t>68% C.I.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131D0038-E005-46B4-89D7-DF3BD8B398AB}"/>
                </a:ext>
              </a:extLst>
            </p:cNvPr>
            <p:cNvSpPr/>
            <p:nvPr/>
          </p:nvSpPr>
          <p:spPr>
            <a:xfrm>
              <a:off x="1356399" y="2405115"/>
              <a:ext cx="724021" cy="158077"/>
            </a:xfrm>
            <a:prstGeom prst="rect">
              <a:avLst/>
            </a:prstGeom>
            <a:solidFill>
              <a:srgbClr val="E5F0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>
                  <a:solidFill>
                    <a:schemeClr val="tx1"/>
                  </a:solidFill>
                </a:rPr>
                <a:t>95% C.I.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17DAD81-8591-45E0-B997-E67B5D207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sz="2800" dirty="0"/>
              <a:t>HYSICS</a:t>
            </a:r>
            <a:r>
              <a:rPr lang="en-GB" dirty="0"/>
              <a:t> C</a:t>
            </a:r>
            <a:r>
              <a:rPr lang="en-GB" sz="2800" dirty="0"/>
              <a:t>ASE</a:t>
            </a:r>
            <a:r>
              <a:rPr lang="en-GB" dirty="0"/>
              <a:t> 1: E</a:t>
            </a:r>
            <a:r>
              <a:rPr lang="en-GB" sz="2800" dirty="0"/>
              <a:t>QUATION</a:t>
            </a:r>
            <a:r>
              <a:rPr lang="en-GB" dirty="0"/>
              <a:t> O</a:t>
            </a:r>
            <a:r>
              <a:rPr lang="en-GB" sz="2800" dirty="0"/>
              <a:t>F</a:t>
            </a:r>
            <a:r>
              <a:rPr lang="en-GB" dirty="0"/>
              <a:t> S</a:t>
            </a:r>
            <a:r>
              <a:rPr lang="en-GB" sz="2800" dirty="0"/>
              <a:t>TATE</a:t>
            </a:r>
            <a:r>
              <a:rPr lang="en-GB" dirty="0"/>
              <a:t> A</a:t>
            </a:r>
            <a:r>
              <a:rPr lang="en-GB" sz="2800" dirty="0"/>
              <a:t>ND</a:t>
            </a:r>
            <a:r>
              <a:rPr lang="en-GB" dirty="0"/>
              <a:t> N</a:t>
            </a:r>
            <a:r>
              <a:rPr lang="en-GB" sz="2800" dirty="0"/>
              <a:t>EUTRON</a:t>
            </a:r>
            <a:r>
              <a:rPr lang="en-GB" dirty="0"/>
              <a:t> S</a:t>
            </a:r>
            <a:r>
              <a:rPr lang="en-GB" sz="2800" dirty="0"/>
              <a:t>TAR</a:t>
            </a:r>
            <a:r>
              <a:rPr lang="en-GB" dirty="0"/>
              <a:t> P</a:t>
            </a:r>
            <a:r>
              <a:rPr lang="en-GB" sz="2800" dirty="0"/>
              <a:t>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A4816-0E33-46D4-BAE4-CBB580DDD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B7BF28-5F36-45E4-BB5A-C6D0D82C2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BADB9E-B9BD-426E-812A-33FFAB2A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D89C7E4-4479-40AA-94E0-DD2FC878B6F6}"/>
              </a:ext>
            </a:extLst>
          </p:cNvPr>
          <p:cNvSpPr txBox="1"/>
          <p:nvPr/>
        </p:nvSpPr>
        <p:spPr>
          <a:xfrm>
            <a:off x="246021" y="5437858"/>
            <a:ext cx="5503333" cy="954107"/>
          </a:xfrm>
          <a:prstGeom prst="rect">
            <a:avLst/>
          </a:prstGeom>
          <a:solidFill>
            <a:srgbClr val="FFECB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CBM, with its capability with observables like particle flow and sub-threshold particle production, is in pole position to push our understanding of SNM and PNM at higher densities, thereby enhancing HIC’s compatibility with astrophysical observations</a:t>
            </a:r>
            <a:endParaRPr lang="en-GB" sz="1400" b="1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FF4DA4-A565-494F-B1F8-6F7E5E7762D3}"/>
              </a:ext>
            </a:extLst>
          </p:cNvPr>
          <p:cNvGrpSpPr/>
          <p:nvPr/>
        </p:nvGrpSpPr>
        <p:grpSpPr>
          <a:xfrm>
            <a:off x="1940650" y="880148"/>
            <a:ext cx="2529331" cy="3177698"/>
            <a:chOff x="1625093" y="880148"/>
            <a:chExt cx="2176852" cy="2726120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455C0B2-4911-45F4-9613-AE31B01368CB}"/>
                </a:ext>
              </a:extLst>
            </p:cNvPr>
            <p:cNvSpPr/>
            <p:nvPr/>
          </p:nvSpPr>
          <p:spPr>
            <a:xfrm>
              <a:off x="1625093" y="880148"/>
              <a:ext cx="2152179" cy="27261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r>
                <a:rPr lang="en-GB" sz="1400" b="1" dirty="0">
                  <a:solidFill>
                    <a:srgbClr val="D86B14"/>
                  </a:solidFill>
                </a:rPr>
                <a:t>SIS-18</a:t>
              </a:r>
            </a:p>
            <a:p>
              <a:pPr algn="ctr"/>
              <a:r>
                <a:rPr lang="en-GB" sz="1400" b="1" dirty="0">
                  <a:solidFill>
                    <a:srgbClr val="D86B14"/>
                  </a:solidFill>
                </a:rPr>
                <a:t>SNM: FOPI + </a:t>
              </a:r>
              <a:r>
                <a:rPr lang="en-GB" sz="1400" b="1" dirty="0" err="1">
                  <a:solidFill>
                    <a:srgbClr val="D86B14"/>
                  </a:solidFill>
                </a:rPr>
                <a:t>KaoS</a:t>
              </a:r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r>
                <a:rPr lang="en-GB" sz="1400" b="1" dirty="0">
                  <a:solidFill>
                    <a:srgbClr val="D86B14"/>
                  </a:solidFill>
                </a:rPr>
                <a:t>PNM: ASY-</a:t>
              </a:r>
              <a:r>
                <a:rPr lang="en-GB" sz="1400" b="1" dirty="0" err="1">
                  <a:solidFill>
                    <a:srgbClr val="D86B14"/>
                  </a:solidFill>
                </a:rPr>
                <a:t>EoS</a:t>
              </a:r>
              <a:r>
                <a:rPr lang="en-GB" sz="1400" b="1" dirty="0">
                  <a:solidFill>
                    <a:srgbClr val="D86B14"/>
                  </a:solidFill>
                </a:rPr>
                <a:t>-I/II</a:t>
              </a:r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5C690A5-BFF3-45EE-963A-30ECD5BB748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25095" y="3457300"/>
              <a:ext cx="2176850" cy="1"/>
            </a:xfrm>
            <a:prstGeom prst="straightConnector1">
              <a:avLst/>
            </a:prstGeom>
            <a:ln w="19050">
              <a:solidFill>
                <a:srgbClr val="D86B14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D5E0423-5F4E-47AD-8CD0-BC0BCF154C18}"/>
              </a:ext>
            </a:extLst>
          </p:cNvPr>
          <p:cNvGrpSpPr/>
          <p:nvPr/>
        </p:nvGrpSpPr>
        <p:grpSpPr>
          <a:xfrm>
            <a:off x="4469981" y="880148"/>
            <a:ext cx="1247644" cy="3177699"/>
            <a:chOff x="3801944" y="436145"/>
            <a:chExt cx="1247644" cy="3177699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97C7D04-CAF9-481E-A30F-3D294144ABAC}"/>
                </a:ext>
              </a:extLst>
            </p:cNvPr>
            <p:cNvSpPr/>
            <p:nvPr/>
          </p:nvSpPr>
          <p:spPr>
            <a:xfrm>
              <a:off x="3801944" y="436145"/>
              <a:ext cx="864000" cy="3177699"/>
            </a:xfrm>
            <a:prstGeom prst="rect">
              <a:avLst/>
            </a:prstGeom>
            <a:solidFill>
              <a:schemeClr val="accent4">
                <a:lumMod val="60000"/>
                <a:lumOff val="4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endParaRPr lang="en-GB" sz="1400" b="1" dirty="0">
                <a:solidFill>
                  <a:srgbClr val="D86B14"/>
                </a:solidFill>
              </a:endParaRPr>
            </a:p>
            <a:p>
              <a:pPr algn="ctr"/>
              <a:r>
                <a:rPr lang="en-GB" sz="1400" b="1" dirty="0">
                  <a:solidFill>
                    <a:srgbClr val="D86B14"/>
                  </a:solidFill>
                </a:rPr>
                <a:t>SIS-100</a:t>
              </a:r>
            </a:p>
            <a:p>
              <a:pPr algn="ctr"/>
              <a:r>
                <a:rPr lang="en-GB" sz="1400" b="1" dirty="0">
                  <a:solidFill>
                    <a:srgbClr val="D86B14"/>
                  </a:solidFill>
                </a:rPr>
                <a:t>CBM</a:t>
              </a:r>
            </a:p>
            <a:p>
              <a:pPr algn="ctr"/>
              <a:r>
                <a:rPr lang="en-GB" sz="1400" b="1" dirty="0">
                  <a:solidFill>
                    <a:srgbClr val="D86B14"/>
                  </a:solidFill>
                </a:rPr>
                <a:t>…</a:t>
              </a:r>
            </a:p>
          </p:txBody>
        </p:sp>
        <p:sp>
          <p:nvSpPr>
            <p:cNvPr id="57" name="Arrow: Right 56">
              <a:extLst>
                <a:ext uri="{FF2B5EF4-FFF2-40B4-BE49-F238E27FC236}">
                  <a16:creationId xmlns:a16="http://schemas.microsoft.com/office/drawing/2014/main" id="{0EB48895-A6B9-4A73-86B6-6404A8182515}"/>
                </a:ext>
              </a:extLst>
            </p:cNvPr>
            <p:cNvSpPr/>
            <p:nvPr/>
          </p:nvSpPr>
          <p:spPr>
            <a:xfrm>
              <a:off x="4657701" y="2990141"/>
              <a:ext cx="391887" cy="191589"/>
            </a:xfrm>
            <a:prstGeom prst="rightArrow">
              <a:avLst/>
            </a:prstGeom>
            <a:solidFill>
              <a:srgbClr val="D86B1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256CD3E-0BF1-4230-8E70-7DB07B766A53}"/>
              </a:ext>
            </a:extLst>
          </p:cNvPr>
          <p:cNvGrpSpPr/>
          <p:nvPr/>
        </p:nvGrpSpPr>
        <p:grpSpPr>
          <a:xfrm>
            <a:off x="115531" y="4639352"/>
            <a:ext cx="5715610" cy="707886"/>
            <a:chOff x="115531" y="4639352"/>
            <a:chExt cx="5715610" cy="707886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B503AA3-9123-4E1C-BC10-820C1CB2B3F0}"/>
                </a:ext>
              </a:extLst>
            </p:cNvPr>
            <p:cNvSpPr txBox="1"/>
            <p:nvPr/>
          </p:nvSpPr>
          <p:spPr>
            <a:xfrm>
              <a:off x="115531" y="4639352"/>
              <a:ext cx="2686895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79388">
                <a:tabLst>
                  <a:tab pos="542925" algn="l"/>
                  <a:tab pos="895350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FOPI:			</a:t>
              </a:r>
              <a:r>
                <a:rPr lang="en-US" sz="1000" dirty="0" err="1">
                  <a:solidFill>
                    <a:schemeClr val="accent1">
                      <a:lumMod val="50000"/>
                    </a:schemeClr>
                  </a:solidFill>
                </a:rPr>
                <a:t>Nucl</a:t>
              </a: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. Phys. A 945, 112 (2016)</a:t>
              </a:r>
            </a:p>
            <a:p>
              <a:pPr defTabSz="179388">
                <a:tabLst>
                  <a:tab pos="542925" algn="l"/>
                  <a:tab pos="895350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AGS, BEVALAC:		Science 298, 1592 (2002)</a:t>
              </a:r>
            </a:p>
            <a:p>
              <a:pPr defTabSz="179388">
                <a:tabLst>
                  <a:tab pos="542925" algn="l"/>
                  <a:tab pos="895350" algn="l"/>
                </a:tabLst>
              </a:pPr>
              <a:r>
                <a:rPr lang="en-US" sz="1000" dirty="0" err="1">
                  <a:solidFill>
                    <a:schemeClr val="accent1">
                      <a:lumMod val="50000"/>
                    </a:schemeClr>
                  </a:solidFill>
                </a:rPr>
                <a:t>KaoS</a:t>
              </a: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:			Phys. Rev. Lett. 86, 39 (2001)</a:t>
              </a:r>
            </a:p>
            <a:p>
              <a:pPr defTabSz="179388">
                <a:tabLst>
                  <a:tab pos="542925" algn="l"/>
                  <a:tab pos="895350" algn="l"/>
                </a:tabLst>
              </a:pP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			J. Phys. G 28, 1615 (2002)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990F3B5-274B-46AB-9810-4762A2147C07}"/>
                </a:ext>
              </a:extLst>
            </p:cNvPr>
            <p:cNvSpPr txBox="1"/>
            <p:nvPr/>
          </p:nvSpPr>
          <p:spPr>
            <a:xfrm>
              <a:off x="2832364" y="4639352"/>
              <a:ext cx="299877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1793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28650" algn="l"/>
                </a:tabLst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ASY-EOS-I:			Phys. Rev. C 94, 034608 (2016)</a:t>
              </a:r>
            </a:p>
            <a:p>
              <a:pPr marL="0" marR="0" lvl="0" indent="0" algn="l" defTabSz="17938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628650" algn="l"/>
                </a:tabLst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  <a:r>
                <a:rPr kumimoji="0" lang="el-G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π</a:t>
              </a: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RIT:			Phys. Rev. Lett. 126, 162701 (2021)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3709615-03C7-451B-9B45-D1BE5D8E3712}"/>
              </a:ext>
            </a:extLst>
          </p:cNvPr>
          <p:cNvGrpSpPr/>
          <p:nvPr/>
        </p:nvGrpSpPr>
        <p:grpSpPr>
          <a:xfrm>
            <a:off x="5887319" y="823218"/>
            <a:ext cx="3121804" cy="5616372"/>
            <a:chOff x="5887319" y="823218"/>
            <a:chExt cx="3121804" cy="561637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7217513-A2CF-4604-B11A-83A8ECC50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53399" y="888899"/>
              <a:ext cx="3055724" cy="380960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281FC30B-005A-40CC-B148-FF1CAD687BA0}"/>
                    </a:ext>
                  </a:extLst>
                </p:cNvPr>
                <p:cNvSpPr txBox="1"/>
                <p:nvPr/>
              </p:nvSpPr>
              <p:spPr>
                <a:xfrm>
                  <a:off x="5919047" y="4836074"/>
                  <a:ext cx="2928935" cy="16035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ct val="90000"/>
                    </a:lnSpc>
                    <a:spcAft>
                      <a:spcPts val="600"/>
                    </a:spcAft>
                  </a:pPr>
                  <a:r>
                    <a:rPr lang="en-GB" sz="1400" b="1" u="sng" dirty="0">
                      <a:solidFill>
                        <a:srgbClr val="C00000"/>
                      </a:solidFill>
                    </a:rPr>
                    <a:t>HIC PRESENT (@SIS-18)</a:t>
                  </a:r>
                </a:p>
                <a:p>
                  <a:pPr marL="285750" indent="-285750" algn="just">
                    <a:lnSpc>
                      <a:spcPct val="90000"/>
                    </a:lnSpc>
                    <a:spcAft>
                      <a:spcPts val="600"/>
                    </a:spcAft>
                    <a:buFont typeface="Wingdings" panose="05000000000000000000" pitchFamily="2" charset="2"/>
                    <a:buChar char="§"/>
                  </a:pPr>
                  <a:r>
                    <a:rPr lang="en-GB" sz="1400" b="1" dirty="0">
                      <a:solidFill>
                        <a:srgbClr val="C00000"/>
                      </a:solidFill>
                    </a:rPr>
                    <a:t>HIC constraints the </a:t>
                  </a:r>
                  <a:r>
                    <a:rPr lang="en-GB" sz="1400" b="1" dirty="0" err="1">
                      <a:solidFill>
                        <a:srgbClr val="C00000"/>
                      </a:solidFill>
                    </a:rPr>
                    <a:t>EoS</a:t>
                  </a:r>
                  <a:r>
                    <a:rPr lang="en-GB" sz="1400" b="1" dirty="0">
                      <a:solidFill>
                        <a:srgbClr val="C00000"/>
                      </a:solidFill>
                    </a:rPr>
                    <a:t> only where its sensitivity is highest (</a:t>
                  </a:r>
                  <a14:m>
                    <m:oMath xmlns:m="http://schemas.openxmlformats.org/officeDocument/2006/math">
                      <m:r>
                        <a:rPr lang="en-GB" sz="12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12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sz="12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1200" b="1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lang="en-US" sz="12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𝐧</m:t>
                          </m:r>
                        </m:e>
                        <m:sub>
                          <m:r>
                            <a:rPr lang="en-US" sz="1200" b="1" i="0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𝐬𝐚𝐭</m:t>
                          </m:r>
                        </m:sub>
                      </m:sSub>
                    </m:oMath>
                  </a14:m>
                  <a:r>
                    <a:rPr lang="en-GB" sz="1400" b="1" dirty="0">
                      <a:solidFill>
                        <a:srgbClr val="C00000"/>
                      </a:solidFill>
                    </a:rPr>
                    <a:t>), where it favours stiffer </a:t>
                  </a:r>
                  <a:r>
                    <a:rPr lang="en-GB" sz="1400" b="1" dirty="0" err="1">
                      <a:solidFill>
                        <a:srgbClr val="C00000"/>
                      </a:solidFill>
                    </a:rPr>
                    <a:t>EoS</a:t>
                  </a:r>
                  <a:endParaRPr lang="en-GB" sz="1400" b="1" dirty="0">
                    <a:solidFill>
                      <a:srgbClr val="C00000"/>
                    </a:solidFill>
                  </a:endParaRPr>
                </a:p>
                <a:p>
                  <a:pPr marL="285750" indent="-285750" algn="just">
                    <a:lnSpc>
                      <a:spcPct val="90000"/>
                    </a:lnSpc>
                    <a:buFont typeface="Wingdings" panose="05000000000000000000" pitchFamily="2" charset="2"/>
                    <a:buChar char="§"/>
                  </a:pPr>
                  <a:r>
                    <a:rPr lang="en-GB" sz="1400" b="1" dirty="0">
                      <a:solidFill>
                        <a:srgbClr val="C00000"/>
                      </a:solidFill>
                    </a:rPr>
                    <a:t>Constraints are consistent between HIC and </a:t>
                  </a:r>
                  <a:r>
                    <a:rPr lang="en-GB" sz="1400" b="1" dirty="0" err="1">
                      <a:solidFill>
                        <a:srgbClr val="C00000"/>
                      </a:solidFill>
                    </a:rPr>
                    <a:t>astro</a:t>
                  </a:r>
                  <a:endParaRPr lang="en-GB" sz="1400" b="1" dirty="0">
                    <a:solidFill>
                      <a:srgbClr val="C00000"/>
                    </a:solidFill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281FC30B-005A-40CC-B148-FF1CAD687BA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19047" y="4836074"/>
                  <a:ext cx="2928935" cy="1603516"/>
                </a:xfrm>
                <a:prstGeom prst="rect">
                  <a:avLst/>
                </a:prstGeom>
                <a:blipFill>
                  <a:blip r:embed="rId5"/>
                  <a:stretch>
                    <a:fillRect l="-417" t="-1521" r="-625" b="-34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2BC31563-EFC9-43FF-9741-7E497DE13A4D}"/>
                </a:ext>
              </a:extLst>
            </p:cNvPr>
            <p:cNvSpPr/>
            <p:nvPr/>
          </p:nvSpPr>
          <p:spPr>
            <a:xfrm>
              <a:off x="5887319" y="823218"/>
              <a:ext cx="3055723" cy="5616372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EC7ABB8-291C-4925-AA61-EC7C064975AE}"/>
              </a:ext>
            </a:extLst>
          </p:cNvPr>
          <p:cNvGrpSpPr/>
          <p:nvPr/>
        </p:nvGrpSpPr>
        <p:grpSpPr>
          <a:xfrm>
            <a:off x="9046628" y="823218"/>
            <a:ext cx="3111901" cy="5616372"/>
            <a:chOff x="9046628" y="823218"/>
            <a:chExt cx="3111901" cy="561637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ECA9295-BF62-4D71-819C-EC039BF9EC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102806" y="883530"/>
              <a:ext cx="3055723" cy="3809602"/>
            </a:xfrm>
            <a:prstGeom prst="rect">
              <a:avLst/>
            </a:prstGeom>
          </p:spPr>
        </p:pic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8EC2602-1D3F-4B8C-A38C-CCB4278DE4E4}"/>
                </a:ext>
              </a:extLst>
            </p:cNvPr>
            <p:cNvSpPr txBox="1"/>
            <p:nvPr/>
          </p:nvSpPr>
          <p:spPr>
            <a:xfrm>
              <a:off x="9074825" y="4874174"/>
              <a:ext cx="2928937" cy="1409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en-US" sz="1400" b="1" u="sng" dirty="0">
                  <a:solidFill>
                    <a:srgbClr val="0000FE"/>
                  </a:solidFill>
                </a:rPr>
                <a:t>HIC FUTURE (@SIS-18, SIS-100, …)</a:t>
              </a:r>
            </a:p>
            <a:p>
              <a:pPr marL="285750" indent="-285750" algn="just">
                <a:lnSpc>
                  <a:spcPct val="90000"/>
                </a:lnSpc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US" sz="1400" b="1" dirty="0">
                  <a:solidFill>
                    <a:srgbClr val="0000FE"/>
                  </a:solidFill>
                </a:rPr>
                <a:t>Higher density constraints are currently driven by Astro (which are limited in statistics)</a:t>
              </a:r>
              <a:endParaRPr lang="en-GB" sz="1400" b="1" dirty="0">
                <a:solidFill>
                  <a:srgbClr val="0000FE"/>
                </a:solidFill>
              </a:endParaRPr>
            </a:p>
            <a:p>
              <a:pPr marL="285750" indent="-285750" algn="just">
                <a:lnSpc>
                  <a:spcPct val="90000"/>
                </a:lnSpc>
                <a:buFont typeface="Wingdings" panose="05000000000000000000" pitchFamily="2" charset="2"/>
                <a:buChar char="§"/>
              </a:pPr>
              <a:r>
                <a:rPr lang="en-GB" sz="1400" b="1" dirty="0">
                  <a:solidFill>
                    <a:srgbClr val="0000FE"/>
                  </a:solidFill>
                </a:rPr>
                <a:t>HIC has the potential to limit the constraints at higher densities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74CF683-DB4F-4E9A-A76B-E230AE03481A}"/>
                </a:ext>
              </a:extLst>
            </p:cNvPr>
            <p:cNvSpPr/>
            <p:nvPr/>
          </p:nvSpPr>
          <p:spPr>
            <a:xfrm>
              <a:off x="9046628" y="823218"/>
              <a:ext cx="3055723" cy="5616372"/>
            </a:xfrm>
            <a:prstGeom prst="rect">
              <a:avLst/>
            </a:prstGeom>
            <a:noFill/>
            <a:ln w="28575">
              <a:solidFill>
                <a:srgbClr val="0000FE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81E971B-6707-4BEE-B7FA-7C144E9E84F4}"/>
              </a:ext>
            </a:extLst>
          </p:cNvPr>
          <p:cNvSpPr txBox="1"/>
          <p:nvPr/>
        </p:nvSpPr>
        <p:spPr>
          <a:xfrm>
            <a:off x="2541331" y="1012210"/>
            <a:ext cx="1260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C00000"/>
                </a:solidFill>
              </a:rPr>
              <a:t>Pure Neutron Matter (PNM)</a:t>
            </a:r>
          </a:p>
        </p:txBody>
      </p:sp>
    </p:spTree>
    <p:extLst>
      <p:ext uri="{BB962C8B-B14F-4D97-AF65-F5344CB8AC3E}">
        <p14:creationId xmlns:p14="http://schemas.microsoft.com/office/powerpoint/2010/main" val="47084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A5FD6DC6-18EA-42D9-BFE9-D09B6FD133C2}"/>
              </a:ext>
            </a:extLst>
          </p:cNvPr>
          <p:cNvGrpSpPr/>
          <p:nvPr/>
        </p:nvGrpSpPr>
        <p:grpSpPr>
          <a:xfrm>
            <a:off x="6448446" y="842618"/>
            <a:ext cx="5779273" cy="4630569"/>
            <a:chOff x="6448446" y="842618"/>
            <a:chExt cx="5779273" cy="463056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BB07D613-4668-4858-90BD-D113E574A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48446" y="842618"/>
              <a:ext cx="5642861" cy="4076571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4AE3A77-4E81-4C16-97CA-FAA5B607190B}"/>
                </a:ext>
              </a:extLst>
            </p:cNvPr>
            <p:cNvSpPr txBox="1"/>
            <p:nvPr/>
          </p:nvSpPr>
          <p:spPr>
            <a:xfrm>
              <a:off x="6767869" y="4919189"/>
              <a:ext cx="2328506" cy="5539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defTabSz="671513">
                <a:tabLst>
                  <a:tab pos="542925" algn="l"/>
                </a:tabLst>
              </a:pPr>
              <a:r>
                <a:rPr lang="en-US" sz="1000" dirty="0" err="1">
                  <a:solidFill>
                    <a:schemeClr val="accent1">
                      <a:lumMod val="50000"/>
                    </a:schemeClr>
                  </a:solidFill>
                </a:rPr>
                <a:t>Nucl.Phys.A</a:t>
              </a:r>
              <a:r>
                <a:rPr lang="en-US" sz="1000" dirty="0">
                  <a:solidFill>
                    <a:schemeClr val="accent1">
                      <a:lumMod val="50000"/>
                    </a:schemeClr>
                  </a:solidFill>
                </a:rPr>
                <a:t> 1005 (2021) 121755</a:t>
              </a:r>
            </a:p>
            <a:p>
              <a:pPr defTabSz="671513">
                <a:tabLst>
                  <a:tab pos="542925" algn="l"/>
                </a:tabLst>
              </a:pPr>
              <a:r>
                <a:rPr lang="fr-FR" sz="1000" dirty="0">
                  <a:solidFill>
                    <a:schemeClr val="accent1">
                      <a:lumMod val="50000"/>
                    </a:schemeClr>
                  </a:solidFill>
                </a:rPr>
                <a:t>[NA60]: 	</a:t>
              </a:r>
              <a:r>
                <a:rPr lang="fr-FR" sz="1000" dirty="0" err="1">
                  <a:solidFill>
                    <a:schemeClr val="accent1">
                      <a:lumMod val="50000"/>
                    </a:schemeClr>
                  </a:solidFill>
                </a:rPr>
                <a:t>Eur</a:t>
              </a:r>
              <a:r>
                <a:rPr lang="fr-FR" sz="1000" dirty="0">
                  <a:solidFill>
                    <a:schemeClr val="accent1">
                      <a:lumMod val="50000"/>
                    </a:schemeClr>
                  </a:solidFill>
                </a:rPr>
                <a:t>. Phys. J. C 59 (2009) 607</a:t>
              </a:r>
            </a:p>
            <a:p>
              <a:pPr defTabSz="671513">
                <a:tabLst>
                  <a:tab pos="542925" algn="l"/>
                </a:tabLst>
              </a:pPr>
              <a:r>
                <a:rPr lang="fr-FR" sz="1000" dirty="0">
                  <a:solidFill>
                    <a:schemeClr val="accent1">
                      <a:lumMod val="50000"/>
                    </a:schemeClr>
                  </a:solidFill>
                </a:rPr>
                <a:t>[HADES]: 	Nature </a:t>
              </a:r>
              <a:r>
                <a:rPr lang="fr-FR" sz="1000" dirty="0" err="1">
                  <a:solidFill>
                    <a:schemeClr val="accent1">
                      <a:lumMod val="50000"/>
                    </a:schemeClr>
                  </a:solidFill>
                </a:rPr>
                <a:t>Physics</a:t>
              </a:r>
              <a:r>
                <a:rPr lang="fr-FR" sz="1000" dirty="0">
                  <a:solidFill>
                    <a:schemeClr val="accent1">
                      <a:lumMod val="50000"/>
                    </a:schemeClr>
                  </a:solidFill>
                </a:rPr>
                <a:t> 15 (2019) 1040</a:t>
              </a:r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C871B8B-1D3E-40F0-AF91-730F8E9495E4}"/>
                    </a:ext>
                  </a:extLst>
                </p:cNvPr>
                <p:cNvSpPr txBox="1"/>
                <p:nvPr/>
              </p:nvSpPr>
              <p:spPr>
                <a:xfrm>
                  <a:off x="9096375" y="4919189"/>
                  <a:ext cx="3131344" cy="40844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671513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>
                      <a:tab pos="542925" algn="l"/>
                    </a:tabLst>
                    <a:defRPr/>
                  </a:pPr>
                  <a:r>
                    <a:rPr kumimoji="0" lang="fr-FR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B9BD5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Theory: 	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fr-FR" sz="1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kumimoji="0" lang="fr-FR" sz="1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sz="1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s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1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NN</m:t>
                              </m:r>
                            </m:sub>
                          </m:sSub>
                        </m:e>
                      </m:rad>
                      <m:r>
                        <a:rPr kumimoji="0" 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B9BD5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&gt;6</m:t>
                      </m:r>
                      <m:r>
                        <m:rPr>
                          <m:sty m:val="p"/>
                        </m:rPr>
                        <a:rPr kumimoji="0" 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B9BD5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GeV</m:t>
                      </m:r>
                    </m:oMath>
                  </a14:m>
                  <a:r>
                    <a:rPr kumimoji="0" 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B9BD5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- Phys. Lett. B 753 (2016) 586</a:t>
                  </a:r>
                </a:p>
                <a:p>
                  <a:pPr marL="0" marR="0" lvl="0" indent="0" algn="l" defTabSz="447675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>
                      <a:tab pos="542925" algn="l"/>
                    </a:tabLst>
                    <a:defRPr/>
                  </a:pPr>
                  <a:r>
                    <a:rPr kumimoji="0" 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B9BD5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	</a:t>
                  </a:r>
                  <a14:m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kumimoji="0" lang="fr-FR" sz="1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B9BD5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kumimoji="0" lang="fr-FR" sz="10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kumimoji="0" lang="en-US" sz="1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s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0" lang="en-US" sz="1000" b="0" i="0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5B9BD5">
                                      <a:lumMod val="50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NN</m:t>
                              </m:r>
                            </m:sub>
                          </m:sSub>
                        </m:e>
                      </m:rad>
                      <m:r>
                        <a:rPr kumimoji="0" 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B9BD5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&lt;6</m:t>
                      </m:r>
                      <m:r>
                        <m:rPr>
                          <m:sty m:val="p"/>
                        </m:rPr>
                        <a:rPr kumimoji="0" lang="en-US" sz="10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5B9BD5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GeV</m:t>
                      </m:r>
                    </m:oMath>
                  </a14:m>
                  <a:r>
                    <a:rPr kumimoji="0" lang="en-US" sz="10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5B9BD5">
                          <a:lumMod val="50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 - Eur. Phys. J. A 52 (2016) 131</a:t>
                  </a:r>
                  <a:endParaRPr kumimoji="0" lang="fr-FR" sz="1000" b="0" i="0" u="none" strike="noStrike" kern="1200" cap="none" spc="0" normalizeH="0" baseline="0" noProof="0">
                    <a:ln>
                      <a:noFill/>
                    </a:ln>
                    <a:solidFill>
                      <a:srgbClr val="5B9BD5">
                        <a:lumMod val="50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mc:Choice>
          <mc:Fallback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C871B8B-1D3E-40F0-AF91-730F8E9495E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096375" y="4919189"/>
                  <a:ext cx="3131344" cy="408445"/>
                </a:xfrm>
                <a:prstGeom prst="rect">
                  <a:avLst/>
                </a:prstGeom>
                <a:blipFill>
                  <a:blip r:embed="rId3"/>
                  <a:stretch>
                    <a:fillRect b="-597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79AC8C5-1335-4695-9CD6-12067D209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HYSICS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ASE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2: 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ALORIC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C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URVE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A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ND</a:t>
            </a: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D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ECONFINEMENT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A1C208-1C71-4535-8216-82A70DA2A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31/08/2021 - ICNFP 2021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BA425B-3D7D-4763-9394-A603F102A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K. Agarwal - The Compressed Baryonic Matter Experiment at FAIR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C0F5B7-877A-495F-B563-B373D87C2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35BA-AEF2-4785-BF1B-EDE950106C20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1026" name="Picture 2" descr="Latent Heat of Vapourisation and Fusion">
            <a:extLst>
              <a:ext uri="{FF2B5EF4-FFF2-40B4-BE49-F238E27FC236}">
                <a16:creationId xmlns:a16="http://schemas.microsoft.com/office/drawing/2014/main" id="{BC27CD49-D606-40E6-AAB4-464E40D36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167" y="1386407"/>
            <a:ext cx="3713638" cy="34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774E3D0-DD41-47FC-A56A-8C2E70C31E72}"/>
              </a:ext>
            </a:extLst>
          </p:cNvPr>
          <p:cNvSpPr txBox="1"/>
          <p:nvPr/>
        </p:nvSpPr>
        <p:spPr>
          <a:xfrm rot="16200000">
            <a:off x="-1731320" y="2464576"/>
            <a:ext cx="39118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71513">
              <a:tabLst>
                <a:tab pos="542925" algn="l"/>
              </a:tabLst>
            </a:pPr>
            <a:r>
              <a:rPr lang="it-IT" sz="1000" dirty="0">
                <a:solidFill>
                  <a:schemeClr val="accent1">
                    <a:lumMod val="50000"/>
                  </a:schemeClr>
                </a:solidFill>
              </a:rPr>
              <a:t>Image - http://www.splung.com/content/sid/6/page/latentheat</a:t>
            </a:r>
          </a:p>
          <a:p>
            <a:pPr defTabSz="671513">
              <a:tabLst>
                <a:tab pos="542925" algn="l"/>
              </a:tabLst>
            </a:pPr>
            <a:r>
              <a:rPr lang="it-IT" sz="1000" dirty="0">
                <a:solidFill>
                  <a:schemeClr val="accent1">
                    <a:lumMod val="50000"/>
                  </a:schemeClr>
                </a:solidFill>
              </a:rPr>
              <a:t>Liquid-Gas </a:t>
            </a:r>
            <a:r>
              <a:rPr lang="it-IT" sz="1000" dirty="0" err="1">
                <a:solidFill>
                  <a:schemeClr val="accent1">
                    <a:lumMod val="50000"/>
                  </a:schemeClr>
                </a:solidFill>
              </a:rPr>
              <a:t>Phase</a:t>
            </a:r>
            <a:r>
              <a:rPr lang="it-IT" sz="1000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it-IT" sz="1000" dirty="0" err="1">
                <a:solidFill>
                  <a:schemeClr val="accent1">
                    <a:lumMod val="50000"/>
                  </a:schemeClr>
                </a:solidFill>
              </a:rPr>
              <a:t>Transition</a:t>
            </a:r>
            <a:r>
              <a:rPr lang="it-IT" sz="1000" dirty="0">
                <a:solidFill>
                  <a:schemeClr val="accent1">
                    <a:lumMod val="50000"/>
                  </a:schemeClr>
                </a:solidFill>
              </a:rPr>
              <a:t> - [ALADIN] </a:t>
            </a:r>
            <a:r>
              <a:rPr lang="it-IT" sz="1000" dirty="0" err="1">
                <a:solidFill>
                  <a:schemeClr val="accent1">
                    <a:lumMod val="50000"/>
                  </a:schemeClr>
                </a:solidFill>
              </a:rPr>
              <a:t>Phys</a:t>
            </a:r>
            <a:r>
              <a:rPr lang="it-IT" sz="1000" dirty="0">
                <a:solidFill>
                  <a:schemeClr val="accent1">
                    <a:lumMod val="50000"/>
                  </a:schemeClr>
                </a:solidFill>
              </a:rPr>
              <a:t>. Rev. Lett. 75 (1995) 1040</a:t>
            </a:r>
            <a:endParaRPr lang="en-US" sz="1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68166-DEA7-4E6D-A716-83E8581E4D35}"/>
              </a:ext>
            </a:extLst>
          </p:cNvPr>
          <p:cNvSpPr txBox="1"/>
          <p:nvPr/>
        </p:nvSpPr>
        <p:spPr>
          <a:xfrm>
            <a:off x="978985" y="798033"/>
            <a:ext cx="3990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Non-monotonous behaviour of the caloric curve potentially signals phase transition</a:t>
            </a:r>
            <a:endParaRPr lang="en-GB" sz="16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7BDC44A-3769-42C1-B8DF-B243B97CB88B}"/>
              </a:ext>
            </a:extLst>
          </p:cNvPr>
          <p:cNvSpPr txBox="1"/>
          <p:nvPr/>
        </p:nvSpPr>
        <p:spPr>
          <a:xfrm>
            <a:off x="7080067" y="5602050"/>
            <a:ext cx="4862087" cy="830997"/>
          </a:xfrm>
          <a:prstGeom prst="rect">
            <a:avLst/>
          </a:prstGeom>
          <a:solidFill>
            <a:srgbClr val="FFECB2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CBM will be the first experiment to use di-leptons for systematic measurements in both production channels (</a:t>
            </a:r>
            <a:r>
              <a:rPr lang="en-US" sz="1600" b="1" dirty="0" err="1"/>
              <a:t>e</a:t>
            </a:r>
            <a:r>
              <a:rPr lang="en-US" sz="1600" b="1" baseline="30000" dirty="0" err="1"/>
              <a:t>+</a:t>
            </a:r>
            <a:r>
              <a:rPr lang="en-US" sz="1600" b="1" dirty="0" err="1"/>
              <a:t>e</a:t>
            </a:r>
            <a:r>
              <a:rPr lang="en-US" sz="1600" b="1" baseline="30000" dirty="0"/>
              <a:t>-</a:t>
            </a:r>
            <a:r>
              <a:rPr lang="en-US" sz="1600" b="1" dirty="0"/>
              <a:t> and </a:t>
            </a:r>
            <a:r>
              <a:rPr lang="el-GR" sz="1600" b="1" dirty="0"/>
              <a:t>μ</a:t>
            </a:r>
            <a:r>
              <a:rPr lang="en-US" sz="1600" b="1" baseline="30000" dirty="0"/>
              <a:t>+</a:t>
            </a:r>
            <a:r>
              <a:rPr lang="el-GR" sz="1600" b="1" dirty="0"/>
              <a:t>μ</a:t>
            </a:r>
            <a:r>
              <a:rPr lang="en-US" sz="1600" b="1" baseline="30000" dirty="0"/>
              <a:t>-</a:t>
            </a:r>
            <a:r>
              <a:rPr lang="en-US" sz="1600" b="1" dirty="0"/>
              <a:t>) in the same coverage.</a:t>
            </a:r>
            <a:endParaRPr lang="en-GB" sz="1600" b="1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3795997-A469-4C46-890E-831DAA6574B5}"/>
              </a:ext>
            </a:extLst>
          </p:cNvPr>
          <p:cNvGrpSpPr/>
          <p:nvPr/>
        </p:nvGrpSpPr>
        <p:grpSpPr>
          <a:xfrm>
            <a:off x="25210" y="2953221"/>
            <a:ext cx="6424092" cy="3599212"/>
            <a:chOff x="25210" y="2953221"/>
            <a:chExt cx="6424092" cy="359921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8307251-175F-4167-B875-6CC43A61E0B3}"/>
                </a:ext>
              </a:extLst>
            </p:cNvPr>
            <p:cNvSpPr txBox="1"/>
            <p:nvPr/>
          </p:nvSpPr>
          <p:spPr>
            <a:xfrm>
              <a:off x="617115" y="5289592"/>
              <a:ext cx="487881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Dileptons, being electromagnetic probes, act as a thermometer of the strong-interacting fireball medium</a:t>
              </a:r>
              <a:endParaRPr lang="en-GB" sz="1600" b="1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BD7B311-008A-4E31-8537-1A9618B464B4}"/>
                </a:ext>
              </a:extLst>
            </p:cNvPr>
            <p:cNvSpPr txBox="1"/>
            <p:nvPr/>
          </p:nvSpPr>
          <p:spPr>
            <a:xfrm rot="16200000">
              <a:off x="-689494" y="5437619"/>
              <a:ext cx="182951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6715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542925" algn="l"/>
                </a:tabLst>
                <a:defRPr/>
              </a:pP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Ralf Rapp, Nature </a:t>
              </a:r>
              <a:r>
                <a:rPr kumimoji="0" lang="it-IT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Physics</a:t>
              </a: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Volume 15, </a:t>
              </a:r>
              <a:r>
                <a:rPr kumimoji="0" lang="it-IT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pg</a:t>
              </a:r>
              <a:r>
                <a:rPr kumimoji="0" lang="it-IT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990–991 (2019)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3" name="Text Box 9">
              <a:extLst>
                <a:ext uri="{FF2B5EF4-FFF2-40B4-BE49-F238E27FC236}">
                  <a16:creationId xmlns:a16="http://schemas.microsoft.com/office/drawing/2014/main" id="{842AEB50-C7B6-4EB1-AA67-77205F9E4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112" y="4949019"/>
              <a:ext cx="4878810" cy="33855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lvl="0" algn="ctr"/>
              <a:r>
                <a:rPr lang="de-DE" sz="1600" b="1" u="sng" dirty="0">
                  <a:solidFill>
                    <a:prstClr val="black"/>
                  </a:solidFill>
                </a:rPr>
                <a:t>DI-LEPTONS</a:t>
              </a:r>
            </a:p>
          </p:txBody>
        </p:sp>
        <p:pic>
          <p:nvPicPr>
            <p:cNvPr id="17" name="Picture 16" descr="Diagram, schematic&#10;&#10;Description automatically generated">
              <a:extLst>
                <a:ext uri="{FF2B5EF4-FFF2-40B4-BE49-F238E27FC236}">
                  <a16:creationId xmlns:a16="http://schemas.microsoft.com/office/drawing/2014/main" id="{EEC455E4-E476-4F97-B056-7712D78BB1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098" t="6763" r="60974" b="21582"/>
            <a:stretch/>
          </p:blipFill>
          <p:spPr>
            <a:xfrm>
              <a:off x="4283722" y="2953221"/>
              <a:ext cx="2165580" cy="2480564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5B445B3-A589-41CC-8565-B74FB25523FF}"/>
                    </a:ext>
                  </a:extLst>
                </p:cNvPr>
                <p:cNvSpPr txBox="1"/>
                <p:nvPr/>
              </p:nvSpPr>
              <p:spPr>
                <a:xfrm>
                  <a:off x="696289" y="5959751"/>
                  <a:ext cx="1951753" cy="48404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GB" sz="14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1">
                                <a:latin typeface="Cambria Math" panose="02040503050406030204" pitchFamily="18" charset="0"/>
                              </a:rPr>
                              <m:t>𝐝𝐍</m:t>
                            </m:r>
                          </m:num>
                          <m:den>
                            <m:r>
                              <a:rPr lang="en-US" sz="1400" b="1">
                                <a:latin typeface="Cambria Math" panose="02040503050406030204" pitchFamily="18" charset="0"/>
                              </a:rPr>
                              <m:t>𝐝𝐌</m:t>
                            </m:r>
                          </m:den>
                        </m:f>
                        <m:r>
                          <a:rPr lang="en-US" sz="1400" b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~ </m:t>
                        </m:r>
                        <m:sSup>
                          <m:sSupPr>
                            <m:ctrlPr>
                              <a:rPr lang="en-US" sz="14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1">
                                <a:latin typeface="Cambria Math" panose="02040503050406030204" pitchFamily="18" charset="0"/>
                              </a:rPr>
                              <m:t>𝐌</m:t>
                            </m:r>
                          </m:e>
                          <m:sup>
                            <m:box>
                              <m:boxPr>
                                <m:ctrlPr>
                                  <a:rPr lang="en-US" sz="1400" b="1" i="1">
                                    <a:latin typeface="Cambria Math" panose="02040503050406030204" pitchFamily="18" charset="0"/>
                                  </a:rPr>
                                </m:ctrlPr>
                              </m:boxPr>
                              <m:e>
                                <m:argPr>
                                  <m:argSz m:val="-1"/>
                                </m:argPr>
                                <m:f>
                                  <m:fPr>
                                    <m:type m:val="lin"/>
                                    <m:ctrlPr>
                                      <a:rPr lang="en-US" sz="1400" b="1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400" b="1">
                                        <a:latin typeface="Cambria Math" panose="02040503050406030204" pitchFamily="18" charset="0"/>
                                      </a:rPr>
                                      <m:t>𝟑</m:t>
                                    </m:r>
                                  </m:num>
                                  <m:den>
                                    <m:r>
                                      <a:rPr lang="en-US" sz="1400" b="1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den>
                                </m:f>
                              </m:e>
                            </m:box>
                          </m:sup>
                        </m:sSup>
                        <m:r>
                          <a:rPr lang="en-US" sz="1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US" sz="1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𝐞𝐱𝐩</m:t>
                        </m:r>
                        <m:r>
                          <a:rPr lang="en-US" sz="14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⁡</m:t>
                        </m:r>
                        <m:d>
                          <m:dPr>
                            <m:ctrlPr>
                              <a:rPr lang="en-US" sz="14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b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14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400" b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𝐌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1400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𝐓</m:t>
                                    </m:r>
                                  </m:e>
                                  <m:sub>
                                    <m:r>
                                      <a:rPr lang="en-US" sz="1400" b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𝐒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oMath>
                    </m:oMathPara>
                  </a14:m>
                  <a:endParaRPr lang="en-US" sz="1400" b="1" dirty="0">
                    <a:ea typeface="Cambria Math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5B445B3-A589-41CC-8565-B74FB25523F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289" y="5959751"/>
                  <a:ext cx="1951753" cy="484043"/>
                </a:xfrm>
                <a:prstGeom prst="rect">
                  <a:avLst/>
                </a:prstGeom>
                <a:blipFill>
                  <a:blip r:embed="rId6"/>
                  <a:stretch>
                    <a:fillRect l="-1875" t="-27848" b="-32911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1C9B70F-BF88-43D4-8879-907EA2115D6C}"/>
                </a:ext>
              </a:extLst>
            </p:cNvPr>
            <p:cNvSpPr txBox="1"/>
            <p:nvPr/>
          </p:nvSpPr>
          <p:spPr>
            <a:xfrm>
              <a:off x="2725805" y="6138018"/>
              <a:ext cx="259068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6715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542925" algn="l"/>
                </a:tabLst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Simplification of </a:t>
              </a:r>
              <a:r>
                <a:rPr kumimoji="0" lang="fr-FR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McLerran</a:t>
              </a: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- </a:t>
              </a:r>
              <a:r>
                <a:rPr kumimoji="0" lang="fr-FR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Toimela</a:t>
              </a: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formula,</a:t>
              </a:r>
            </a:p>
            <a:p>
              <a:pPr marL="0" marR="0" lvl="0" indent="0" algn="l" defTabSz="67151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542925" algn="l"/>
                </a:tabLst>
                <a:defRPr/>
              </a:pP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Phys. </a:t>
              </a:r>
              <a:r>
                <a:rPr kumimoji="0" lang="fr-FR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Rev</a:t>
              </a:r>
              <a:r>
                <a:rPr kumimoji="0" lang="fr-FR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. D 31 (1985) 545</a:t>
              </a:r>
            </a:p>
          </p:txBody>
        </p:sp>
      </p:grp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F403762-2438-48F4-AEF1-FE633500ECC8}"/>
              </a:ext>
            </a:extLst>
          </p:cNvPr>
          <p:cNvSpPr/>
          <p:nvPr/>
        </p:nvSpPr>
        <p:spPr>
          <a:xfrm>
            <a:off x="7886700" y="2371725"/>
            <a:ext cx="600075" cy="723900"/>
          </a:xfrm>
          <a:custGeom>
            <a:avLst/>
            <a:gdLst>
              <a:gd name="connsiteX0" fmla="*/ 0 w 600075"/>
              <a:gd name="connsiteY0" fmla="*/ 723900 h 723900"/>
              <a:gd name="connsiteX1" fmla="*/ 409575 w 600075"/>
              <a:gd name="connsiteY1" fmla="*/ 457200 h 723900"/>
              <a:gd name="connsiteX2" fmla="*/ 600075 w 600075"/>
              <a:gd name="connsiteY2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0075" h="723900">
                <a:moveTo>
                  <a:pt x="0" y="723900"/>
                </a:moveTo>
                <a:cubicBezTo>
                  <a:pt x="154781" y="650875"/>
                  <a:pt x="309563" y="577850"/>
                  <a:pt x="409575" y="457200"/>
                </a:cubicBezTo>
                <a:cubicBezTo>
                  <a:pt x="509587" y="336550"/>
                  <a:pt x="542925" y="103187"/>
                  <a:pt x="600075" y="0"/>
                </a:cubicBezTo>
              </a:path>
            </a:pathLst>
          </a:custGeom>
          <a:noFill/>
          <a:ln w="28575">
            <a:solidFill>
              <a:srgbClr val="0000F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23FDF6-E80B-409A-878B-4425FE6F5488}"/>
              </a:ext>
            </a:extLst>
          </p:cNvPr>
          <p:cNvSpPr txBox="1"/>
          <p:nvPr/>
        </p:nvSpPr>
        <p:spPr>
          <a:xfrm>
            <a:off x="8513287" y="2559722"/>
            <a:ext cx="1449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E"/>
                </a:solidFill>
              </a:rPr>
              <a:t>Terra Incognita</a:t>
            </a:r>
            <a:endParaRPr lang="en-GB" sz="1600" b="1" dirty="0">
              <a:solidFill>
                <a:srgbClr val="0000FE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9D340E3-0845-4EAF-84F1-C5D90BEE9B65}"/>
              </a:ext>
            </a:extLst>
          </p:cNvPr>
          <p:cNvSpPr/>
          <p:nvPr/>
        </p:nvSpPr>
        <p:spPr>
          <a:xfrm>
            <a:off x="7869712" y="933451"/>
            <a:ext cx="626587" cy="3390900"/>
          </a:xfrm>
          <a:prstGeom prst="rect">
            <a:avLst/>
          </a:prstGeom>
          <a:solidFill>
            <a:schemeClr val="accent4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400" b="1">
                <a:solidFill>
                  <a:schemeClr val="accent2">
                    <a:lumMod val="50000"/>
                  </a:schemeClr>
                </a:solidFill>
              </a:rPr>
              <a:t>CBM</a:t>
            </a:r>
          </a:p>
        </p:txBody>
      </p:sp>
    </p:spTree>
    <p:extLst>
      <p:ext uri="{BB962C8B-B14F-4D97-AF65-F5344CB8AC3E}">
        <p14:creationId xmlns:p14="http://schemas.microsoft.com/office/powerpoint/2010/main" val="452929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13" grpId="0" animBg="1"/>
      <p:bldP spid="14" grpId="0"/>
      <p:bldP spid="21" grpId="0" animBg="1"/>
    </p:bldLst>
  </p:timing>
</p:sld>
</file>

<file path=ppt/theme/theme1.xml><?xml version="1.0" encoding="utf-8"?>
<a:theme xmlns:a="http://schemas.openxmlformats.org/drawingml/2006/main" name="CBM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BM1" id="{0370DCD2-EBD3-494A-BD7E-EA375E20BD91}" vid="{0D288C52-D7C0-46E1-8AE7-B08D0D8013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CBM1</Template>
  <TotalTime>74845</TotalTime>
  <Words>3186</Words>
  <Application>Microsoft Office PowerPoint</Application>
  <PresentationFormat>Widescreen</PresentationFormat>
  <Paragraphs>474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Calibri Light</vt:lpstr>
      <vt:lpstr>Cambria Math</vt:lpstr>
      <vt:lpstr>Tahoma</vt:lpstr>
      <vt:lpstr>Wingdings</vt:lpstr>
      <vt:lpstr>CBM1</vt:lpstr>
      <vt:lpstr>THE COMPRESSED BARYONIC MATTER     (CBM) EXPERIMENT AT FAIR</vt:lpstr>
      <vt:lpstr>FACILITY FOR ANTI-PROTON AND ION RESEARCH (FAIR)</vt:lpstr>
      <vt:lpstr>UPDATE ON FAIR CONSTRUCTION (JUNE 2021)</vt:lpstr>
      <vt:lpstr>CBM PHYSICS CASE &amp; OBSERVABLES</vt:lpstr>
      <vt:lpstr>CBM PHYSICS GOALS</vt:lpstr>
      <vt:lpstr>PHYSICS CASE 1: EQUATION OF STATE AND NEUTRON STAR PROPERTIES</vt:lpstr>
      <vt:lpstr>PHYSICS CASE 1: EQUATION OF STATE AND NEUTRON STAR PROPERTIES</vt:lpstr>
      <vt:lpstr>PHYSICS CASE 1: EQUATION OF STATE AND NEUTRON STAR PROPERTIES</vt:lpstr>
      <vt:lpstr>PHYSICS CASE 2: CALORIC CURVE AND DECONFINEMENT</vt:lpstr>
      <vt:lpstr>PHYSICS CASE 3: QCD CRITICAL END POINT</vt:lpstr>
      <vt:lpstr>PHYSICS CASE 3: QCD CRITICAL END POINT</vt:lpstr>
      <vt:lpstr>FOR MORE READING...</vt:lpstr>
      <vt:lpstr>CBM SIMULATED PHYSICS PERFORMANCE</vt:lpstr>
      <vt:lpstr>BEAM-TARGET INTERACTION RATES AND RARE PROBES’ YIELDS</vt:lpstr>
      <vt:lpstr>CBM EXPERIMENTAL SETUP (DAY-1)</vt:lpstr>
      <vt:lpstr>PARTICLE IDENTIFICATION WITH CBM</vt:lpstr>
      <vt:lpstr>PHYSICS PERFORMANCE – [I]</vt:lpstr>
      <vt:lpstr>PHYSICS PERFORMANCE – [II]</vt:lpstr>
      <vt:lpstr>EXPERIMENTAL CHALLENGES</vt:lpstr>
      <vt:lpstr>RECENT ACHIEVEMENTS IN DETECTOR PROJECTS – [I]</vt:lpstr>
      <vt:lpstr>RECENT ACHIEVEMENTS IN DETECTOR PROJECTS – [II]</vt:lpstr>
      <vt:lpstr>FAIR PHASE 0 – AVOIDING RISKS AND SPECTACULAR FAILURES...</vt:lpstr>
      <vt:lpstr>mCBM @ SIS-18</vt:lpstr>
      <vt:lpstr>CBM CONTRIBUTION TO FAIR PHASE 0</vt:lpstr>
      <vt:lpstr>SUMMARY</vt:lpstr>
      <vt:lpstr>THANK YOU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Compressed Baryonic Matter Experiment at FAIR</dc:title>
  <dc:creator>Kshitij Agarwal</dc:creator>
  <cp:lastModifiedBy>Kshitij Agarwal</cp:lastModifiedBy>
  <cp:revision>537</cp:revision>
  <dcterms:created xsi:type="dcterms:W3CDTF">2019-12-18T13:14:13Z</dcterms:created>
  <dcterms:modified xsi:type="dcterms:W3CDTF">2021-08-31T13:31:34Z</dcterms:modified>
</cp:coreProperties>
</file>