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3" r:id="rId1"/>
  </p:sldMasterIdLst>
  <p:notesMasterIdLst>
    <p:notesMasterId r:id="rId27"/>
  </p:notesMasterIdLst>
  <p:sldIdLst>
    <p:sldId id="260" r:id="rId2"/>
    <p:sldId id="258" r:id="rId3"/>
    <p:sldId id="261" r:id="rId4"/>
    <p:sldId id="256" r:id="rId5"/>
    <p:sldId id="262" r:id="rId6"/>
    <p:sldId id="263" r:id="rId7"/>
    <p:sldId id="264" r:id="rId8"/>
    <p:sldId id="265" r:id="rId9"/>
    <p:sldId id="266" r:id="rId10"/>
    <p:sldId id="268" r:id="rId11"/>
    <p:sldId id="271" r:id="rId12"/>
    <p:sldId id="270" r:id="rId13"/>
    <p:sldId id="267" r:id="rId14"/>
    <p:sldId id="269" r:id="rId15"/>
    <p:sldId id="272" r:id="rId16"/>
    <p:sldId id="274" r:id="rId17"/>
    <p:sldId id="275" r:id="rId18"/>
    <p:sldId id="284" r:id="rId19"/>
    <p:sldId id="276" r:id="rId20"/>
    <p:sldId id="277" r:id="rId21"/>
    <p:sldId id="279" r:id="rId22"/>
    <p:sldId id="278" r:id="rId23"/>
    <p:sldId id="281" r:id="rId24"/>
    <p:sldId id="285" r:id="rId25"/>
    <p:sldId id="283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64F876"/>
    <a:srgbClr val="FFFFFF"/>
    <a:srgbClr val="FF0000"/>
    <a:srgbClr val="0033A0"/>
    <a:srgbClr val="E1DB8F"/>
    <a:srgbClr val="0000FF"/>
    <a:srgbClr val="0CC21D"/>
    <a:srgbClr val="F7F47C"/>
    <a:srgbClr val="BAE1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929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120" y="5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20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../embeddings/oleObject5.bin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../embeddings/oleObject6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Sheet1!$D$2</c:f>
              <c:strCache>
                <c:ptCount val="1"/>
                <c:pt idx="0">
                  <c:v>1000 nm 1st saturation</c:v>
                </c:pt>
              </c:strCache>
            </c:strRef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xVal>
            <c:numRef>
              <c:f>Sheet1!$I$7:$I$24</c:f>
              <c:numCache>
                <c:formatCode>General</c:formatCode>
                <c:ptCount val="18"/>
                <c:pt idx="0">
                  <c:v>15370063030453.057</c:v>
                </c:pt>
                <c:pt idx="1">
                  <c:v>21835678367577.133</c:v>
                </c:pt>
                <c:pt idx="2">
                  <c:v>589681846105791.88</c:v>
                </c:pt>
                <c:pt idx="3">
                  <c:v>2849691966716791</c:v>
                </c:pt>
                <c:pt idx="4">
                  <c:v>1.1907019784086634E+16</c:v>
                </c:pt>
                <c:pt idx="5">
                  <c:v>2.2734904265400984E+16</c:v>
                </c:pt>
                <c:pt idx="6">
                  <c:v>2.2734904265400984E+16</c:v>
                </c:pt>
                <c:pt idx="7">
                  <c:v>2.5839736927554156E+16</c:v>
                </c:pt>
                <c:pt idx="8">
                  <c:v>3.0192321781224992E+16</c:v>
                </c:pt>
                <c:pt idx="9">
                  <c:v>3.2349364431573368E+16</c:v>
                </c:pt>
                <c:pt idx="10">
                  <c:v>3.7645735597377216E+16</c:v>
                </c:pt>
                <c:pt idx="11">
                  <c:v>4.9081481641474032E+16</c:v>
                </c:pt>
                <c:pt idx="12">
                  <c:v>5.2141351057410968E+16</c:v>
                </c:pt>
                <c:pt idx="13">
                  <c:v>5.5470505068710688E+16</c:v>
                </c:pt>
                <c:pt idx="14">
                  <c:v>5.7106982002367944E+16</c:v>
                </c:pt>
                <c:pt idx="15">
                  <c:v>7.20408104179522E+16</c:v>
                </c:pt>
                <c:pt idx="16">
                  <c:v>7.8958433113476576E+16</c:v>
                </c:pt>
                <c:pt idx="17">
                  <c:v>9.876475725825176E+16</c:v>
                </c:pt>
              </c:numCache>
            </c:numRef>
          </c:xVal>
          <c:yVal>
            <c:numRef>
              <c:f>Sheet1!$C$7:$C$24</c:f>
              <c:numCache>
                <c:formatCode>General</c:formatCode>
                <c:ptCount val="18"/>
                <c:pt idx="0">
                  <c:v>742.90280541832897</c:v>
                </c:pt>
                <c:pt idx="1">
                  <c:v>726.54048954491134</c:v>
                </c:pt>
                <c:pt idx="2">
                  <c:v>709.69047637992878</c:v>
                </c:pt>
                <c:pt idx="3">
                  <c:v>680.32594803936081</c:v>
                </c:pt>
                <c:pt idx="4">
                  <c:v>571.41336653163296</c:v>
                </c:pt>
                <c:pt idx="5">
                  <c:v>415.16229363454784</c:v>
                </c:pt>
                <c:pt idx="6">
                  <c:v>377.03038656251744</c:v>
                </c:pt>
                <c:pt idx="7">
                  <c:v>370.58237791716158</c:v>
                </c:pt>
                <c:pt idx="8">
                  <c:v>341.08249878488346</c:v>
                </c:pt>
                <c:pt idx="9">
                  <c:v>315.51607847476015</c:v>
                </c:pt>
                <c:pt idx="10">
                  <c:v>255.8616090948853</c:v>
                </c:pt>
                <c:pt idx="11">
                  <c:v>168.86932385079501</c:v>
                </c:pt>
                <c:pt idx="12">
                  <c:v>147.74201117408737</c:v>
                </c:pt>
                <c:pt idx="13">
                  <c:v>135.24303946692527</c:v>
                </c:pt>
                <c:pt idx="14">
                  <c:v>125.37383368067597</c:v>
                </c:pt>
                <c:pt idx="15">
                  <c:v>69.450788770920099</c:v>
                </c:pt>
                <c:pt idx="16">
                  <c:v>57.360274453683743</c:v>
                </c:pt>
                <c:pt idx="17">
                  <c:v>33.10246659036796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50D-4D8D-AF93-A0C35326B140}"/>
            </c:ext>
          </c:extLst>
        </c:ser>
        <c:ser>
          <c:idx val="1"/>
          <c:order val="1"/>
          <c:tx>
            <c:strRef>
              <c:f>Sheet1!$O$2</c:f>
              <c:strCache>
                <c:ptCount val="1"/>
                <c:pt idx="0">
                  <c:v>1000 nm 2nd saturation</c:v>
                </c:pt>
              </c:strCache>
            </c:strRef>
          </c:tx>
          <c:spPr>
            <a:ln w="19050" cap="rnd">
              <a:solidFill>
                <a:schemeClr val="accent6">
                  <a:lumMod val="60000"/>
                  <a:lumOff val="4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>
                  <a:lumMod val="60000"/>
                  <a:lumOff val="40000"/>
                </a:schemeClr>
              </a:solidFill>
              <a:ln w="9525">
                <a:solidFill>
                  <a:schemeClr val="accent6">
                    <a:lumMod val="60000"/>
                    <a:lumOff val="40000"/>
                  </a:schemeClr>
                </a:solidFill>
              </a:ln>
              <a:effectLst/>
            </c:spPr>
          </c:marker>
          <c:xVal>
            <c:numRef>
              <c:f>Sheet1!$T$7:$T$24</c:f>
              <c:numCache>
                <c:formatCode>General</c:formatCode>
                <c:ptCount val="18"/>
                <c:pt idx="0">
                  <c:v>69243567239.385803</c:v>
                </c:pt>
                <c:pt idx="1">
                  <c:v>232161558619.38943</c:v>
                </c:pt>
                <c:pt idx="2">
                  <c:v>663577538251.24817</c:v>
                </c:pt>
                <c:pt idx="3">
                  <c:v>2659771739572.9976</c:v>
                </c:pt>
                <c:pt idx="4">
                  <c:v>6515746059135.8291</c:v>
                </c:pt>
                <c:pt idx="5">
                  <c:v>16521919983420.127</c:v>
                </c:pt>
                <c:pt idx="6">
                  <c:v>27102354778745.359</c:v>
                </c:pt>
                <c:pt idx="7">
                  <c:v>696798387855263.13</c:v>
                </c:pt>
                <c:pt idx="8">
                  <c:v>3676349774245000.5</c:v>
                </c:pt>
                <c:pt idx="9">
                  <c:v>4788328682588460</c:v>
                </c:pt>
                <c:pt idx="10">
                  <c:v>7069967039853250</c:v>
                </c:pt>
                <c:pt idx="11">
                  <c:v>3.0202655142912484E+16</c:v>
                </c:pt>
                <c:pt idx="12">
                  <c:v>9.5727839562604384E+16</c:v>
                </c:pt>
                <c:pt idx="13">
                  <c:v>1.0085446572248557E+17</c:v>
                </c:pt>
                <c:pt idx="14">
                  <c:v>1.2056410485309586E+17</c:v>
                </c:pt>
                <c:pt idx="15">
                  <c:v>1.2080885973934058E+17</c:v>
                </c:pt>
                <c:pt idx="16">
                  <c:v>1.2570191576009178E+17</c:v>
                </c:pt>
                <c:pt idx="17">
                  <c:v>1.4076398727594606E+17</c:v>
                </c:pt>
              </c:numCache>
            </c:numRef>
          </c:xVal>
          <c:yVal>
            <c:numRef>
              <c:f>Sheet1!$N$7:$N$24</c:f>
              <c:numCache>
                <c:formatCode>General</c:formatCode>
                <c:ptCount val="18"/>
                <c:pt idx="0">
                  <c:v>392.90972548219202</c:v>
                </c:pt>
                <c:pt idx="1">
                  <c:v>392.0987978485748</c:v>
                </c:pt>
                <c:pt idx="2">
                  <c:v>381.68317079744156</c:v>
                </c:pt>
                <c:pt idx="3">
                  <c:v>357.79417547839591</c:v>
                </c:pt>
                <c:pt idx="4">
                  <c:v>363.34386610006993</c:v>
                </c:pt>
                <c:pt idx="5">
                  <c:v>369.01082667143356</c:v>
                </c:pt>
                <c:pt idx="6">
                  <c:v>400.05580265738638</c:v>
                </c:pt>
                <c:pt idx="7">
                  <c:v>384.65081797141886</c:v>
                </c:pt>
                <c:pt idx="8">
                  <c:v>377.03038656251744</c:v>
                </c:pt>
                <c:pt idx="9">
                  <c:v>377.03038656251744</c:v>
                </c:pt>
                <c:pt idx="10">
                  <c:v>344.76517042565342</c:v>
                </c:pt>
                <c:pt idx="11">
                  <c:v>293.14556856537814</c:v>
                </c:pt>
                <c:pt idx="12">
                  <c:v>135.24303946692527</c:v>
                </c:pt>
                <c:pt idx="13">
                  <c:v>120.83933956425707</c:v>
                </c:pt>
                <c:pt idx="14">
                  <c:v>79.619142130291252</c:v>
                </c:pt>
                <c:pt idx="15">
                  <c:v>73.307748431265892</c:v>
                </c:pt>
                <c:pt idx="16">
                  <c:v>69.451699727693381</c:v>
                </c:pt>
                <c:pt idx="17">
                  <c:v>49.116765571283175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750D-4D8D-AF93-A0C35326B140}"/>
            </c:ext>
          </c:extLst>
        </c:ser>
        <c:ser>
          <c:idx val="2"/>
          <c:order val="2"/>
          <c:tx>
            <c:strRef>
              <c:f>Sheet1!$D$27</c:f>
              <c:strCache>
                <c:ptCount val="1"/>
                <c:pt idx="0">
                  <c:v>200 nm 1st saturation</c:v>
                </c:pt>
              </c:strCache>
            </c:strRef>
          </c:tx>
          <c:spPr>
            <a:ln w="19050" cap="rnd">
              <a:solidFill>
                <a:schemeClr val="accent2">
                  <a:lumMod val="75000"/>
                </a:schemeClr>
              </a:solidFill>
              <a:round/>
            </a:ln>
            <a:effectLst/>
          </c:spPr>
          <c:marker>
            <c:symbol val="triangle"/>
            <c:size val="5"/>
            <c:spPr>
              <a:solidFill>
                <a:schemeClr val="accent2">
                  <a:lumMod val="75000"/>
                </a:schemeClr>
              </a:solidFill>
              <a:ln w="9525">
                <a:solidFill>
                  <a:schemeClr val="accent2">
                    <a:lumMod val="75000"/>
                  </a:schemeClr>
                </a:solidFill>
              </a:ln>
              <a:effectLst/>
            </c:spPr>
          </c:marker>
          <c:xVal>
            <c:numRef>
              <c:f>Sheet1!$I$32:$I$45</c:f>
              <c:numCache>
                <c:formatCode>General</c:formatCode>
                <c:ptCount val="14"/>
                <c:pt idx="0">
                  <c:v>70929556708840.906</c:v>
                </c:pt>
                <c:pt idx="1">
                  <c:v>512895970579157.63</c:v>
                </c:pt>
                <c:pt idx="2">
                  <c:v>952457645867981.75</c:v>
                </c:pt>
                <c:pt idx="3">
                  <c:v>1387209843993820.5</c:v>
                </c:pt>
                <c:pt idx="4">
                  <c:v>1836186851013587.8</c:v>
                </c:pt>
                <c:pt idx="5">
                  <c:v>2299388666927283</c:v>
                </c:pt>
                <c:pt idx="6">
                  <c:v>2757781005677992.5</c:v>
                </c:pt>
                <c:pt idx="7">
                  <c:v>3213768605847210</c:v>
                </c:pt>
                <c:pt idx="8">
                  <c:v>6879278335092668</c:v>
                </c:pt>
                <c:pt idx="9">
                  <c:v>1.0541530102817688E+16</c:v>
                </c:pt>
                <c:pt idx="10">
                  <c:v>1.4104334365762566E+16</c:v>
                </c:pt>
                <c:pt idx="11">
                  <c:v>1.6687423502897162E+16</c:v>
                </c:pt>
                <c:pt idx="12">
                  <c:v>1.9152641716979788E+16</c:v>
                </c:pt>
                <c:pt idx="13">
                  <c:v>2.3012719978500476E+16</c:v>
                </c:pt>
              </c:numCache>
            </c:numRef>
          </c:xVal>
          <c:yVal>
            <c:numRef>
              <c:f>Sheet1!$D$32:$D$45</c:f>
              <c:numCache>
                <c:formatCode>General</c:formatCode>
                <c:ptCount val="14"/>
                <c:pt idx="0">
                  <c:v>354.31613560308455</c:v>
                </c:pt>
                <c:pt idx="1">
                  <c:v>354.31613560308455</c:v>
                </c:pt>
                <c:pt idx="2">
                  <c:v>321.24763937049886</c:v>
                </c:pt>
                <c:pt idx="3">
                  <c:v>293.2678567031885</c:v>
                </c:pt>
                <c:pt idx="4">
                  <c:v>293.26370571113119</c:v>
                </c:pt>
                <c:pt idx="5">
                  <c:v>270.88135042792879</c:v>
                </c:pt>
                <c:pt idx="6">
                  <c:v>251.29734922594275</c:v>
                </c:pt>
                <c:pt idx="7">
                  <c:v>251.29734922594275</c:v>
                </c:pt>
                <c:pt idx="8">
                  <c:v>176.49252035914228</c:v>
                </c:pt>
                <c:pt idx="9">
                  <c:v>125.41169580372673</c:v>
                </c:pt>
                <c:pt idx="10">
                  <c:v>87.269590160880895</c:v>
                </c:pt>
                <c:pt idx="11">
                  <c:v>69.470643824963801</c:v>
                </c:pt>
                <c:pt idx="12">
                  <c:v>51.373038386885355</c:v>
                </c:pt>
                <c:pt idx="13">
                  <c:v>34.509811627867293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750D-4D8D-AF93-A0C35326B140}"/>
            </c:ext>
          </c:extLst>
        </c:ser>
        <c:ser>
          <c:idx val="3"/>
          <c:order val="3"/>
          <c:tx>
            <c:strRef>
              <c:f>Sheet1!$O$27</c:f>
              <c:strCache>
                <c:ptCount val="1"/>
                <c:pt idx="0">
                  <c:v>200 nm 2nd saturation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triang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Sheet1!$T$33:$T$47</c:f>
              <c:numCache>
                <c:formatCode>General</c:formatCode>
                <c:ptCount val="15"/>
                <c:pt idx="0">
                  <c:v>12370550947064.141</c:v>
                </c:pt>
                <c:pt idx="1">
                  <c:v>247250703035850.06</c:v>
                </c:pt>
                <c:pt idx="2">
                  <c:v>1016971482214957.8</c:v>
                </c:pt>
                <c:pt idx="3">
                  <c:v>1810332402018935.8</c:v>
                </c:pt>
                <c:pt idx="4">
                  <c:v>2594074367496943.5</c:v>
                </c:pt>
                <c:pt idx="5">
                  <c:v>3368197378648981.5</c:v>
                </c:pt>
                <c:pt idx="6">
                  <c:v>4877967583649175</c:v>
                </c:pt>
                <c:pt idx="7">
                  <c:v>6415780161247170</c:v>
                </c:pt>
                <c:pt idx="8">
                  <c:v>8735705723562955</c:v>
                </c:pt>
                <c:pt idx="9">
                  <c:v>1.1750359191282684E+16</c:v>
                </c:pt>
                <c:pt idx="10">
                  <c:v>1.3923556967568584E+16</c:v>
                </c:pt>
                <c:pt idx="11">
                  <c:v>1.6627145935336826E+16</c:v>
                </c:pt>
                <c:pt idx="12">
                  <c:v>2.0444344069744916E+16</c:v>
                </c:pt>
                <c:pt idx="13">
                  <c:v>2.5052684005519828E+16</c:v>
                </c:pt>
                <c:pt idx="14">
                  <c:v>2.805653824355972E+16</c:v>
                </c:pt>
              </c:numCache>
            </c:numRef>
          </c:xVal>
          <c:yVal>
            <c:numRef>
              <c:f>Sheet1!$O$33:$O$47</c:f>
              <c:numCache>
                <c:formatCode>General</c:formatCode>
                <c:ptCount val="15"/>
                <c:pt idx="0">
                  <c:v>350.41301816583029</c:v>
                </c:pt>
                <c:pt idx="1">
                  <c:v>326.83787178635799</c:v>
                </c:pt>
                <c:pt idx="2">
                  <c:v>293.25815072618985</c:v>
                </c:pt>
                <c:pt idx="3">
                  <c:v>267.43292927818214</c:v>
                </c:pt>
                <c:pt idx="4">
                  <c:v>245.29773682833948</c:v>
                </c:pt>
                <c:pt idx="5">
                  <c:v>226.11443471206931</c:v>
                </c:pt>
                <c:pt idx="6">
                  <c:v>181.3553150587764</c:v>
                </c:pt>
                <c:pt idx="7">
                  <c:v>175.75951592489375</c:v>
                </c:pt>
                <c:pt idx="8">
                  <c:v>132.12289998539356</c:v>
                </c:pt>
                <c:pt idx="9">
                  <c:v>104.43148402841612</c:v>
                </c:pt>
                <c:pt idx="10">
                  <c:v>78.075290440682792</c:v>
                </c:pt>
                <c:pt idx="11">
                  <c:v>58.281852820052293</c:v>
                </c:pt>
                <c:pt idx="12">
                  <c:v>37.955736234971226</c:v>
                </c:pt>
                <c:pt idx="13">
                  <c:v>21.669566585592239</c:v>
                </c:pt>
                <c:pt idx="14">
                  <c:v>13.533795881496619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750D-4D8D-AF93-A0C35326B140}"/>
            </c:ext>
          </c:extLst>
        </c:ser>
        <c:ser>
          <c:idx val="4"/>
          <c:order val="4"/>
          <c:tx>
            <c:strRef>
              <c:f>Sheet1!$D$52</c:f>
              <c:strCache>
                <c:ptCount val="1"/>
                <c:pt idx="0">
                  <c:v>200 nm 3rd saturation</c:v>
                </c:pt>
              </c:strCache>
            </c:strRef>
          </c:tx>
          <c:spPr>
            <a:ln w="19050" cap="rnd">
              <a:solidFill>
                <a:schemeClr val="accent2">
                  <a:lumMod val="60000"/>
                  <a:lumOff val="40000"/>
                </a:schemeClr>
              </a:solidFill>
              <a:round/>
            </a:ln>
            <a:effectLst/>
          </c:spPr>
          <c:marker>
            <c:symbol val="triangle"/>
            <c:size val="5"/>
            <c:spPr>
              <a:solidFill>
                <a:schemeClr val="accent2">
                  <a:lumMod val="60000"/>
                  <a:lumOff val="40000"/>
                </a:schemeClr>
              </a:solidFill>
              <a:ln w="9525">
                <a:solidFill>
                  <a:schemeClr val="accent2">
                    <a:lumMod val="60000"/>
                    <a:lumOff val="40000"/>
                  </a:schemeClr>
                </a:solidFill>
              </a:ln>
              <a:effectLst/>
            </c:spPr>
          </c:marker>
          <c:xVal>
            <c:numRef>
              <c:f>Sheet1!$I$60:$I$73</c:f>
              <c:numCache>
                <c:formatCode>General</c:formatCode>
                <c:ptCount val="14"/>
                <c:pt idx="0">
                  <c:v>520186548181.82751</c:v>
                </c:pt>
                <c:pt idx="1">
                  <c:v>11354388966043.809</c:v>
                </c:pt>
                <c:pt idx="2">
                  <c:v>30253499899562.844</c:v>
                </c:pt>
                <c:pt idx="3">
                  <c:v>80821287730445.031</c:v>
                </c:pt>
                <c:pt idx="4">
                  <c:v>212624091824772.94</c:v>
                </c:pt>
                <c:pt idx="5">
                  <c:v>1029493533221500.9</c:v>
                </c:pt>
                <c:pt idx="6">
                  <c:v>1870493024154249.3</c:v>
                </c:pt>
                <c:pt idx="7">
                  <c:v>3580555578970582.5</c:v>
                </c:pt>
                <c:pt idx="8">
                  <c:v>5223315845069196</c:v>
                </c:pt>
                <c:pt idx="9">
                  <c:v>7786036064422467</c:v>
                </c:pt>
                <c:pt idx="10">
                  <c:v>9540996027750006</c:v>
                </c:pt>
                <c:pt idx="11">
                  <c:v>1.2876179152489108E+16</c:v>
                </c:pt>
                <c:pt idx="12">
                  <c:v>1.7037049996146674E+16</c:v>
                </c:pt>
                <c:pt idx="13">
                  <c:v>2.1019435608820992E+16</c:v>
                </c:pt>
              </c:numCache>
            </c:numRef>
          </c:xVal>
          <c:yVal>
            <c:numRef>
              <c:f>Sheet1!$D$59:$D$73</c:f>
              <c:numCache>
                <c:formatCode>General</c:formatCode>
                <c:ptCount val="15"/>
                <c:pt idx="0">
                  <c:v>417.89159286006276</c:v>
                </c:pt>
                <c:pt idx="1">
                  <c:v>426.96804098522773</c:v>
                </c:pt>
                <c:pt idx="2">
                  <c:v>410.76003364339834</c:v>
                </c:pt>
                <c:pt idx="3">
                  <c:v>424.95068081415474</c:v>
                </c:pt>
                <c:pt idx="4">
                  <c:v>391.95695121520754</c:v>
                </c:pt>
                <c:pt idx="5">
                  <c:v>400.19922065090162</c:v>
                </c:pt>
                <c:pt idx="6">
                  <c:v>323.74261869645949</c:v>
                </c:pt>
                <c:pt idx="7">
                  <c:v>321.1979802213578</c:v>
                </c:pt>
                <c:pt idx="8">
                  <c:v>230.29223539606159</c:v>
                </c:pt>
                <c:pt idx="9">
                  <c:v>187.23307375048284</c:v>
                </c:pt>
                <c:pt idx="10">
                  <c:v>158.96867290453469</c:v>
                </c:pt>
                <c:pt idx="11">
                  <c:v>125.40599678898803</c:v>
                </c:pt>
                <c:pt idx="12">
                  <c:v>85.451088318282913</c:v>
                </c:pt>
                <c:pt idx="13">
                  <c:v>60.447539899311352</c:v>
                </c:pt>
                <c:pt idx="14">
                  <c:v>36.788100680553775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750D-4D8D-AF93-A0C35326B14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38404984"/>
        <c:axId val="638398424"/>
      </c:scatterChart>
      <c:valAx>
        <c:axId val="638404984"/>
        <c:scaling>
          <c:logBase val="10"/>
          <c:orientation val="minMax"/>
          <c:min val="100000000000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600"/>
                  <a:t>H2</a:t>
                </a:r>
                <a:r>
                  <a:rPr lang="en-GB" sz="1600" baseline="0"/>
                  <a:t> pumped moleculs [mol/cm2]</a:t>
                </a:r>
                <a:endParaRPr lang="en-GB" sz="160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38398424"/>
        <c:crosses val="autoZero"/>
        <c:crossBetween val="midCat"/>
      </c:valAx>
      <c:valAx>
        <c:axId val="6383984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600"/>
                  <a:t>H2</a:t>
                </a:r>
                <a:r>
                  <a:rPr lang="en-GB" sz="1600" baseline="0"/>
                  <a:t> p</a:t>
                </a:r>
                <a:r>
                  <a:rPr lang="en-GB" sz="1600"/>
                  <a:t>umping</a:t>
                </a:r>
                <a:r>
                  <a:rPr lang="en-GB" sz="1600" baseline="0"/>
                  <a:t> speed  [l/s]</a:t>
                </a:r>
                <a:endParaRPr lang="en-GB" sz="160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38404984"/>
        <c:crosses val="autoZero"/>
        <c:crossBetween val="midCat"/>
      </c:valAx>
      <c:spPr>
        <a:noFill/>
        <a:ln>
          <a:solidFill>
            <a:schemeClr val="tx1"/>
          </a:solidFill>
        </a:ln>
        <a:effectLst/>
      </c:spPr>
    </c:plotArea>
    <c:legend>
      <c:legendPos val="r"/>
      <c:layout>
        <c:manualLayout>
          <c:xMode val="edge"/>
          <c:yMode val="edge"/>
          <c:x val="0.64563722938581014"/>
          <c:y val="5.1929175706641142E-2"/>
          <c:w val="0.2957979646948265"/>
          <c:h val="0.36339386506069943"/>
        </c:manualLayout>
      </c:layout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600" dirty="0"/>
              <a:t>recovery of the pumping speed after</a:t>
            </a:r>
            <a:r>
              <a:rPr lang="en-GB" sz="1600" baseline="0" dirty="0"/>
              <a:t> saturation with </a:t>
            </a:r>
            <a:r>
              <a:rPr lang="en-GB" sz="1600" baseline="0" dirty="0" smtClean="0"/>
              <a:t>H2 (</a:t>
            </a:r>
            <a:r>
              <a:rPr lang="en-GB" sz="1600" baseline="0" dirty="0"/>
              <a:t>200 nm film)</a:t>
            </a:r>
            <a:endParaRPr lang="en-GB" sz="1600" dirty="0"/>
          </a:p>
        </c:rich>
      </c:tx>
      <c:layout>
        <c:manualLayout>
          <c:xMode val="edge"/>
          <c:yMode val="edge"/>
          <c:x val="5.9531760033337364E-2"/>
          <c:y val="2.77777777777777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8056821765760628"/>
          <c:y val="0.20615629578548877"/>
          <c:w val="0.6470231956935697"/>
          <c:h val="0.56521272284067736"/>
        </c:manualLayout>
      </c:layout>
      <c:scatterChart>
        <c:scatterStyle val="lineMarker"/>
        <c:varyColors val="0"/>
        <c:ser>
          <c:idx val="1"/>
          <c:order val="0"/>
          <c:tx>
            <c:v>Initial pumping speed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Sheet2!$D$3</c:f>
              <c:numCache>
                <c:formatCode>General</c:formatCode>
                <c:ptCount val="1"/>
                <c:pt idx="0">
                  <c:v>24</c:v>
                </c:pt>
              </c:numCache>
            </c:numRef>
          </c:xVal>
          <c:yVal>
            <c:numRef>
              <c:f>Sheet2!$H$3</c:f>
              <c:numCache>
                <c:formatCode>0</c:formatCode>
                <c:ptCount val="1"/>
                <c:pt idx="0">
                  <c:v>376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E5C2-4DAE-AED6-9717DD375C15}"/>
            </c:ext>
          </c:extLst>
        </c:ser>
        <c:ser>
          <c:idx val="0"/>
          <c:order val="1"/>
          <c:tx>
            <c:v>after 3rd saturation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Sheet2!$D$6:$D$10</c:f>
              <c:numCache>
                <c:formatCode>General</c:formatCode>
                <c:ptCount val="5"/>
                <c:pt idx="0">
                  <c:v>12</c:v>
                </c:pt>
                <c:pt idx="1">
                  <c:v>24</c:v>
                </c:pt>
                <c:pt idx="2">
                  <c:v>36</c:v>
                </c:pt>
                <c:pt idx="3">
                  <c:v>48</c:v>
                </c:pt>
                <c:pt idx="4">
                  <c:v>168</c:v>
                </c:pt>
              </c:numCache>
            </c:numRef>
          </c:xVal>
          <c:yVal>
            <c:numRef>
              <c:f>Sheet2!$H$6:$H$10</c:f>
              <c:numCache>
                <c:formatCode>0</c:formatCode>
                <c:ptCount val="5"/>
                <c:pt idx="0">
                  <c:v>316</c:v>
                </c:pt>
                <c:pt idx="1">
                  <c:v>316</c:v>
                </c:pt>
                <c:pt idx="2" formatCode="General">
                  <c:v>378</c:v>
                </c:pt>
                <c:pt idx="3">
                  <c:v>377</c:v>
                </c:pt>
                <c:pt idx="4">
                  <c:v>430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E5C2-4DAE-AED6-9717DD375C1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3480888"/>
        <c:axId val="343479576"/>
      </c:scatterChart>
      <c:valAx>
        <c:axId val="34348088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600" dirty="0"/>
                  <a:t>activation</a:t>
                </a:r>
                <a:r>
                  <a:rPr lang="en-GB" sz="1600" baseline="0" dirty="0"/>
                  <a:t> time at 250 </a:t>
                </a:r>
                <a:r>
                  <a:rPr lang="en-GB" sz="1600" baseline="0" dirty="0" smtClean="0"/>
                  <a:t>C </a:t>
                </a:r>
                <a:r>
                  <a:rPr lang="en-GB" sz="1600" baseline="0" dirty="0"/>
                  <a:t>[</a:t>
                </a:r>
                <a:r>
                  <a:rPr lang="en-GB" sz="1600" baseline="0" dirty="0" smtClean="0"/>
                  <a:t>h]</a:t>
                </a:r>
                <a:endParaRPr lang="en-GB" sz="1600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3479576"/>
        <c:crosses val="autoZero"/>
        <c:crossBetween val="midCat"/>
        <c:majorUnit val="50"/>
      </c:valAx>
      <c:valAx>
        <c:axId val="3434795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600"/>
                  <a:t>H2</a:t>
                </a:r>
                <a:r>
                  <a:rPr lang="en-GB" sz="1600" baseline="0"/>
                  <a:t> pumping speed [l/s]</a:t>
                </a:r>
                <a:endParaRPr lang="en-GB" sz="160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348088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48974705048068723"/>
          <c:y val="0.42625544210127209"/>
          <c:w val="0.31071227246058908"/>
          <c:h val="0.3474098922108581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F19181-790E-4963-91D4-DA7BEFCF0901}" type="datetimeFigureOut">
              <a:rPr lang="en-GB" smtClean="0"/>
              <a:t>13/04/2021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D2FD92-22FC-48F0-B250-7EBA5B575D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53784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pPr/>
              <a:t>25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9835927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172253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C0E14-57E4-4751-88FF-3BB0DDCCF0A4}" type="datetime1">
              <a:rPr lang="en-GB" smtClean="0"/>
              <a:t>13/04/2021</a:t>
            </a:fld>
            <a:endParaRPr lang="en-GB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ALBA meeting</a:t>
            </a:r>
            <a:endParaRPr lang="en-GB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9F3DD-67C8-4368-B51C-09520FEB8E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890601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A851E89-BE37-44BB-B1F4-823FC7625171}" type="datetime1">
              <a:rPr lang="en-GB" smtClean="0"/>
              <a:t>13/04/2021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ALBA meeting</a:t>
            </a:r>
            <a:endParaRPr lang="en-GB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C69F3DD-67C8-4368-B51C-09520FEB8E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60562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2B69ED9-183F-4609-B696-12CDDC7008FE}" type="datetime1">
              <a:rPr lang="en-GB" smtClean="0"/>
              <a:t>13/04/2021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ALBA meeting</a:t>
            </a:r>
            <a:endParaRPr lang="en-GB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C69F3DD-67C8-4368-B51C-09520FEB8EBE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666394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0FF87FB-CDC6-4546-A3DB-D2496E018A03}" type="datetime1">
              <a:rPr lang="en-GB" smtClean="0"/>
              <a:t>13/04/2021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ALBA meeting</a:t>
            </a:r>
            <a:endParaRPr lang="en-GB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C69F3DD-67C8-4368-B51C-09520FEB8EBE}" type="slidenum">
              <a:rPr lang="en-GB" smtClean="0"/>
              <a:t>‹#›</a:t>
            </a:fld>
            <a:endParaRPr lang="en-GB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2206455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3B624C76-2853-41F3-9A49-A838B39E28CD}" type="datetime1">
              <a:rPr lang="en-GB" smtClean="0"/>
              <a:t>13/04/2021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smtClean="0"/>
              <a:t>ALBA meeting</a:t>
            </a:r>
            <a:endParaRPr lang="en-GB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2C69F3DD-67C8-4368-B51C-09520FEB8EBE}" type="slidenum">
              <a:rPr lang="en-GB" smtClean="0"/>
              <a:t>‹#›</a:t>
            </a:fld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73750800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BD059ADA-F9BE-4FC9-AF5B-E8A012FEF302}" type="datetime1">
              <a:rPr lang="en-GB" smtClean="0"/>
              <a:t>13/04/2021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 smtClean="0"/>
              <a:t>ALBA meeting</a:t>
            </a:r>
            <a:endParaRPr lang="en-GB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2C69F3DD-67C8-4368-B51C-09520FEB8E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194613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4D65ECBA-6360-4C91-9F43-6F48C1737BC3}" type="datetime1">
              <a:rPr lang="en-GB" smtClean="0"/>
              <a:t>13/04/2021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 smtClean="0"/>
              <a:t>ALBA meeting</a:t>
            </a:r>
            <a:endParaRPr lang="en-GB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2C69F3DD-67C8-4368-B51C-09520FEB8EBE}" type="slidenum">
              <a:rPr lang="en-GB" smtClean="0"/>
              <a:t>‹#›</a:t>
            </a:fld>
            <a:endParaRPr lang="en-GB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3848898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A6C4DBA2-C04F-4DFC-B0C4-1B252D3E759D}" type="datetime1">
              <a:rPr lang="en-GB" smtClean="0"/>
              <a:t>13/04/2021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 smtClean="0"/>
              <a:t>ALBA meeting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2C69F3DD-67C8-4368-B51C-09520FEB8EBE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168939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BD924D1E-D899-46DD-95F4-B8C333EF3703}" type="datetime1">
              <a:rPr lang="en-GB" smtClean="0"/>
              <a:t>13/04/2021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 smtClean="0"/>
              <a:t>ALBA meeting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2C69F3DD-67C8-4368-B51C-09520FEB8EBE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8897841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368F9-9421-483B-8E05-DE4341DB8252}" type="datetime1">
              <a:rPr lang="en-GB" smtClean="0"/>
              <a:t>13/04/2021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ALBA meeting</a:t>
            </a:r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9F3DD-67C8-4368-B51C-09520FEB8E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9372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44DE8-C218-4164-8031-AE024CED9D9E}" type="datetime1">
              <a:rPr lang="en-GB" smtClean="0"/>
              <a:t>13/04/2021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ALBA meeting</a:t>
            </a:r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9F3DD-67C8-4368-B51C-09520FEB8E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06375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9B33C-B76F-4D39-9FBC-709385107BA1}" type="datetime1">
              <a:rPr lang="en-GB" smtClean="0"/>
              <a:t>13/04/2021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ALBA meeting</a:t>
            </a:r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9F3DD-67C8-4368-B51C-09520FEB8E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34457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81423-C4CC-418F-B57B-1329CD7B88C1}" type="datetime1">
              <a:rPr lang="en-GB" smtClean="0"/>
              <a:t>13/04/2021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ALBA meeting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9F3DD-67C8-4368-B51C-09520FEB8E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75351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4508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8" y="2802924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247239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 b="0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7B721-B225-4AD0-B3BB-BD06AA3AE3FE}" type="datetime1">
              <a:rPr lang="en-GB" smtClean="0"/>
              <a:t>13/04/2021</a:t>
            </a:fld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ALBA meeting</a:t>
            </a:r>
            <a:endParaRPr lang="en-GB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9F3DD-67C8-4368-B51C-09520FEB8E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66797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B72F4-00CF-4B0D-820F-62F42C7CC96D}" type="datetime1">
              <a:rPr lang="en-GB" smtClean="0"/>
              <a:t>13/04/2021</a:t>
            </a:fld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ALBA meeting</a:t>
            </a:r>
            <a:endParaRPr lang="en-GB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9F3DD-67C8-4368-B51C-09520FEB8E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64493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64E24-3A59-42E5-B5FA-3EFADA20363D}" type="datetime1">
              <a:rPr lang="en-GB" smtClean="0"/>
              <a:t>13/04/2021</a:t>
            </a:fld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ALBA meeting</a:t>
            </a:r>
            <a:endParaRPr lang="en-GB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9F3DD-67C8-4368-B51C-09520FEB8EBE}" type="slidenum">
              <a:rPr lang="en-GB" smtClean="0"/>
              <a:t>‹#›</a:t>
            </a:fld>
            <a:endParaRPr lang="en-GB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4925614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848B09A-0151-4288-8F2F-747A5C826E03}" type="datetime1">
              <a:rPr lang="en-GB" smtClean="0"/>
              <a:t>13/04/2021</a:t>
            </a:fld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C69F3DD-67C8-4368-B51C-09520FEB8EBE}" type="slidenum">
              <a:rPr lang="en-GB" smtClean="0"/>
              <a:t>‹#›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ALBA meeting</a:t>
            </a:r>
            <a:endParaRPr lang="en-GB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70588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5CC61-4698-47E6-968E-164683408CEA}" type="datetime1">
              <a:rPr lang="en-GB" smtClean="0"/>
              <a:t>13/04/2021</a:t>
            </a:fld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ALBA meeting</a:t>
            </a:r>
            <a:endParaRPr lang="en-GB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9F3DD-67C8-4368-B51C-09520FEB8E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9130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B7943-1018-4CFE-9D86-A7E037470FDE}" type="datetime1">
              <a:rPr lang="en-GB" smtClean="0"/>
              <a:t>13/04/2021</a:t>
            </a:fld>
            <a:endParaRPr lang="en-GB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ALBA meeting</a:t>
            </a:r>
            <a:endParaRPr lang="en-GB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9F3DD-67C8-4368-B51C-09520FEB8E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8346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C174784E-2252-4468-BE10-BD45C1BACA72}" type="datetime1">
              <a:rPr lang="en-GB" smtClean="0"/>
              <a:t>13/04/2021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2C69F3DD-67C8-4368-B51C-09520FEB8EB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ALBA meeting</a:t>
            </a:r>
            <a:endParaRPr lang="en-GB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0075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  <p:sldLayoutId id="2147483695" r:id="rId12"/>
    <p:sldLayoutId id="2147483696" r:id="rId13"/>
    <p:sldLayoutId id="2147483697" r:id="rId14"/>
    <p:sldLayoutId id="2147483698" r:id="rId15"/>
    <p:sldLayoutId id="2147483699" r:id="rId16"/>
    <p:sldLayoutId id="2147483700" r:id="rId17"/>
    <p:sldLayoutId id="2147483701" r:id="rId18"/>
    <p:sldLayoutId id="2147483702" r:id="rId19"/>
    <p:sldLayoutId id="2147483703" r:id="rId20"/>
    <p:sldLayoutId id="2147483704" r:id="rId21"/>
    <p:sldLayoutId id="214748370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9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20.wmf"/><Relationship Id="rId4" Type="http://schemas.openxmlformats.org/officeDocument/2006/relationships/oleObject" Target="../embeddings/oleObject4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jpeg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3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4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17.w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8.jpeg"/><Relationship Id="rId4" Type="http://schemas.openxmlformats.org/officeDocument/2006/relationships/image" Target="../media/image16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GB" dirty="0" smtClean="0"/>
              <a:t>Inverted and thin NEG, where we are</a:t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sz="3200" dirty="0" err="1" smtClean="0"/>
              <a:t>M.Taborelli</a:t>
            </a:r>
            <a:r>
              <a:rPr lang="en-GB" sz="3200" dirty="0" smtClean="0"/>
              <a:t>, </a:t>
            </a:r>
            <a:r>
              <a:rPr lang="en-GB" sz="3200" dirty="0" err="1" smtClean="0"/>
              <a:t>L.Lain</a:t>
            </a:r>
            <a:r>
              <a:rPr lang="en-GB" sz="3200" dirty="0" smtClean="0"/>
              <a:t> Amador</a:t>
            </a:r>
            <a:r>
              <a:rPr lang="en-GB" sz="3200" dirty="0"/>
              <a:t>, </a:t>
            </a:r>
            <a:r>
              <a:rPr lang="en-GB" sz="3200" dirty="0" err="1"/>
              <a:t>P.Costa</a:t>
            </a:r>
            <a:r>
              <a:rPr lang="en-GB" sz="3200" dirty="0"/>
              <a:t> </a:t>
            </a:r>
            <a:r>
              <a:rPr lang="en-GB" sz="3200" dirty="0" smtClean="0"/>
              <a:t>Pinto, </a:t>
            </a:r>
            <a:r>
              <a:rPr lang="en-GB" sz="3200" dirty="0" err="1" smtClean="0"/>
              <a:t>L.Ferreira</a:t>
            </a:r>
            <a:r>
              <a:rPr lang="en-GB" sz="3200" dirty="0" smtClean="0"/>
              <a:t>, </a:t>
            </a:r>
            <a:r>
              <a:rPr lang="en-GB" sz="3200" dirty="0" err="1" smtClean="0"/>
              <a:t>P.Chiggiato</a:t>
            </a:r>
            <a:r>
              <a:rPr lang="en-GB" sz="3200" dirty="0" smtClean="0"/>
              <a:t/>
            </a:r>
            <a:br>
              <a:rPr lang="en-GB" sz="3200" dirty="0" smtClean="0"/>
            </a:br>
            <a:r>
              <a:rPr lang="en-GB" sz="3200" dirty="0"/>
              <a:t/>
            </a:r>
            <a:br>
              <a:rPr lang="en-GB" sz="3200" dirty="0"/>
            </a:br>
            <a:r>
              <a:rPr lang="en-GB" sz="3200" dirty="0" smtClean="0"/>
              <a:t>TE-VSC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046218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7B721-B225-4AD0-B3BB-BD06AA3AE3FE}" type="datetime1">
              <a:rPr lang="en-GB" smtClean="0"/>
              <a:t>13/04/2021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ALBA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9F3DD-67C8-4368-B51C-09520FEB8EBE}" type="slidenum">
              <a:rPr lang="en-GB" smtClean="0"/>
              <a:t>10</a:t>
            </a:fld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968307" y="1640906"/>
            <a:ext cx="2345431" cy="3558469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  <a:latin typeface="Arial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76364" y="5638046"/>
            <a:ext cx="1082049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ArialMT"/>
                <a:ea typeface="Calibri" panose="020F0502020204030204" pitchFamily="34" charset="0"/>
                <a:cs typeface="ArialMT"/>
              </a:rPr>
              <a:t>The </a:t>
            </a:r>
            <a:r>
              <a:rPr lang="en-GB" sz="2000" dirty="0">
                <a:latin typeface="ArialMT"/>
                <a:ea typeface="Calibri" panose="020F0502020204030204" pitchFamily="34" charset="0"/>
                <a:cs typeface="ArialMT"/>
              </a:rPr>
              <a:t>expected </a:t>
            </a:r>
            <a:r>
              <a:rPr lang="en-GB" sz="2000" dirty="0" smtClean="0">
                <a:latin typeface="ArialMT"/>
                <a:ea typeface="Calibri" panose="020F0502020204030204" pitchFamily="34" charset="0"/>
                <a:cs typeface="ArialMT"/>
              </a:rPr>
              <a:t>capacity( as reference)  is reached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2000" dirty="0" err="1" smtClean="0">
                <a:latin typeface="ArialMT"/>
              </a:rPr>
              <a:t>Also</a:t>
            </a:r>
            <a:r>
              <a:rPr lang="fr-CH" sz="2000" dirty="0" smtClean="0">
                <a:latin typeface="ArialMT"/>
              </a:rPr>
              <a:t> in </a:t>
            </a:r>
            <a:r>
              <a:rPr lang="fr-CH" sz="2000" dirty="0" err="1" smtClean="0">
                <a:latin typeface="ArialMT"/>
              </a:rPr>
              <a:t>this</a:t>
            </a:r>
            <a:r>
              <a:rPr lang="fr-CH" sz="2000" dirty="0" smtClean="0">
                <a:latin typeface="ArialMT"/>
              </a:rPr>
              <a:t> case </a:t>
            </a:r>
            <a:r>
              <a:rPr lang="fr-CH" sz="2000" dirty="0" err="1" smtClean="0">
                <a:latin typeface="ArialMT"/>
              </a:rPr>
              <a:t>there</a:t>
            </a:r>
            <a:r>
              <a:rPr lang="fr-CH" sz="2000" dirty="0" smtClean="0">
                <a:latin typeface="ArialMT"/>
              </a:rPr>
              <a:t> </a:t>
            </a:r>
            <a:r>
              <a:rPr lang="fr-CH" sz="2000" dirty="0" err="1" smtClean="0">
                <a:latin typeface="ArialMT"/>
              </a:rPr>
              <a:t>is</a:t>
            </a:r>
            <a:r>
              <a:rPr lang="fr-CH" sz="2000" dirty="0" smtClean="0">
                <a:latin typeface="ArialMT"/>
              </a:rPr>
              <a:t> a </a:t>
            </a:r>
            <a:r>
              <a:rPr lang="fr-CH" sz="2000" dirty="0" err="1" smtClean="0">
                <a:latin typeface="ArialMT"/>
              </a:rPr>
              <a:t>delay</a:t>
            </a:r>
            <a:r>
              <a:rPr lang="fr-CH" sz="2000" dirty="0" smtClean="0">
                <a:latin typeface="ArialMT"/>
              </a:rPr>
              <a:t> in the </a:t>
            </a:r>
            <a:r>
              <a:rPr lang="fr-CH" sz="2000" dirty="0" err="1" smtClean="0">
                <a:latin typeface="ArialMT"/>
              </a:rPr>
              <a:t>temperature</a:t>
            </a:r>
            <a:endParaRPr lang="en-GB" sz="2000" dirty="0">
              <a:latin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49431" y="925066"/>
            <a:ext cx="3866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>
                <a:latin typeface="Arial"/>
              </a:rPr>
              <a:t>Saturated surface</a:t>
            </a:r>
            <a:r>
              <a:rPr lang="de-CH" dirty="0" smtClean="0">
                <a:latin typeface="Arial"/>
              </a:rPr>
              <a:t>: 1 </a:t>
            </a:r>
            <a:r>
              <a:rPr lang="de-CH" dirty="0">
                <a:latin typeface="Arial"/>
              </a:rPr>
              <a:t>Monolayer ML </a:t>
            </a:r>
            <a:r>
              <a:rPr lang="de-CH" dirty="0" smtClean="0">
                <a:latin typeface="Arial"/>
              </a:rPr>
              <a:t>CO  (defined as 5x10</a:t>
            </a:r>
            <a:r>
              <a:rPr lang="de-CH" baseline="30000" dirty="0" smtClean="0">
                <a:latin typeface="Arial"/>
              </a:rPr>
              <a:t>14 </a:t>
            </a:r>
            <a:r>
              <a:rPr lang="de-CH" dirty="0">
                <a:latin typeface="Arial"/>
              </a:rPr>
              <a:t>-1x10</a:t>
            </a:r>
            <a:r>
              <a:rPr lang="de-CH" baseline="30000" dirty="0">
                <a:latin typeface="Arial"/>
              </a:rPr>
              <a:t>15</a:t>
            </a:r>
            <a:r>
              <a:rPr lang="de-CH" dirty="0">
                <a:latin typeface="Arial"/>
              </a:rPr>
              <a:t>) </a:t>
            </a:r>
            <a:endParaRPr lang="en-US" dirty="0">
              <a:latin typeface="Arial"/>
            </a:endParaRPr>
          </a:p>
        </p:txBody>
      </p:sp>
      <p:graphicFrame>
        <p:nvGraphicFramePr>
          <p:cNvPr id="13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3715724"/>
              </p:ext>
            </p:extLst>
          </p:nvPr>
        </p:nvGraphicFramePr>
        <p:xfrm>
          <a:off x="4229689" y="1316488"/>
          <a:ext cx="7358063" cy="4313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5" name="Graph" r:id="rId3" imgW="3920760" imgH="2304000" progId="Origin50.Graph">
                  <p:embed/>
                </p:oleObj>
              </mc:Choice>
              <mc:Fallback>
                <p:oleObj name="Graph" r:id="rId3" imgW="3920760" imgH="2304000" progId="Origin50.Graph">
                  <p:embed/>
                  <p:pic>
                    <p:nvPicPr>
                      <p:cNvPr id="11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29689" y="1316488"/>
                        <a:ext cx="7358063" cy="4313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889741" y="1643636"/>
            <a:ext cx="2314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4D4D4D">
                    <a:lumMod val="50000"/>
                  </a:srgbClr>
                </a:solidFill>
                <a:latin typeface="Arial"/>
              </a:rPr>
              <a:t>CO is adsorbed on the surface</a:t>
            </a:r>
          </a:p>
        </p:txBody>
      </p:sp>
      <p:sp>
        <p:nvSpPr>
          <p:cNvPr id="16" name="Oval 15"/>
          <p:cNvSpPr/>
          <p:nvPr/>
        </p:nvSpPr>
        <p:spPr>
          <a:xfrm>
            <a:off x="1293620" y="3082306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1439085" y="3082306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1584553" y="3082306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1730021" y="3082306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1875488" y="3082306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2020953" y="3082306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2152748" y="3082306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2298213" y="3082306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24" name="Oval 23"/>
          <p:cNvSpPr/>
          <p:nvPr/>
        </p:nvSpPr>
        <p:spPr>
          <a:xfrm>
            <a:off x="2443681" y="3082306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25" name="Oval 24"/>
          <p:cNvSpPr/>
          <p:nvPr/>
        </p:nvSpPr>
        <p:spPr>
          <a:xfrm>
            <a:off x="2589149" y="3082306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2734614" y="3082306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27" name="Oval 26"/>
          <p:cNvSpPr/>
          <p:nvPr/>
        </p:nvSpPr>
        <p:spPr>
          <a:xfrm>
            <a:off x="2880081" y="3082306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28" name="Oval 27"/>
          <p:cNvSpPr/>
          <p:nvPr/>
        </p:nvSpPr>
        <p:spPr>
          <a:xfrm>
            <a:off x="1366353" y="3226322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29" name="Oval 28"/>
          <p:cNvSpPr/>
          <p:nvPr/>
        </p:nvSpPr>
        <p:spPr>
          <a:xfrm>
            <a:off x="1511820" y="3226322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30" name="Oval 29"/>
          <p:cNvSpPr/>
          <p:nvPr/>
        </p:nvSpPr>
        <p:spPr>
          <a:xfrm>
            <a:off x="1657285" y="3226322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31" name="Oval 30"/>
          <p:cNvSpPr/>
          <p:nvPr/>
        </p:nvSpPr>
        <p:spPr>
          <a:xfrm>
            <a:off x="1802753" y="3226322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32" name="Oval 31"/>
          <p:cNvSpPr/>
          <p:nvPr/>
        </p:nvSpPr>
        <p:spPr>
          <a:xfrm>
            <a:off x="1948221" y="3226322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33" name="Oval 32"/>
          <p:cNvSpPr/>
          <p:nvPr/>
        </p:nvSpPr>
        <p:spPr>
          <a:xfrm>
            <a:off x="2093688" y="3226322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34" name="Oval 33"/>
          <p:cNvSpPr/>
          <p:nvPr/>
        </p:nvSpPr>
        <p:spPr>
          <a:xfrm>
            <a:off x="2225481" y="3226322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35" name="Oval 34"/>
          <p:cNvSpPr/>
          <p:nvPr/>
        </p:nvSpPr>
        <p:spPr>
          <a:xfrm>
            <a:off x="2370948" y="3226322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36" name="Oval 35"/>
          <p:cNvSpPr/>
          <p:nvPr/>
        </p:nvSpPr>
        <p:spPr>
          <a:xfrm>
            <a:off x="2516413" y="3226322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37" name="Oval 36"/>
          <p:cNvSpPr/>
          <p:nvPr/>
        </p:nvSpPr>
        <p:spPr>
          <a:xfrm>
            <a:off x="2661881" y="3226322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38" name="Oval 37"/>
          <p:cNvSpPr/>
          <p:nvPr/>
        </p:nvSpPr>
        <p:spPr>
          <a:xfrm>
            <a:off x="2807349" y="3226322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39" name="Oval 38"/>
          <p:cNvSpPr/>
          <p:nvPr/>
        </p:nvSpPr>
        <p:spPr>
          <a:xfrm>
            <a:off x="2952816" y="3226322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40" name="Oval 39"/>
          <p:cNvSpPr/>
          <p:nvPr/>
        </p:nvSpPr>
        <p:spPr>
          <a:xfrm>
            <a:off x="1293617" y="3370338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41" name="Oval 40"/>
          <p:cNvSpPr/>
          <p:nvPr/>
        </p:nvSpPr>
        <p:spPr>
          <a:xfrm>
            <a:off x="1439085" y="3370338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42" name="Oval 41"/>
          <p:cNvSpPr/>
          <p:nvPr/>
        </p:nvSpPr>
        <p:spPr>
          <a:xfrm>
            <a:off x="1584553" y="3370338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43" name="Oval 42"/>
          <p:cNvSpPr/>
          <p:nvPr/>
        </p:nvSpPr>
        <p:spPr>
          <a:xfrm>
            <a:off x="1730020" y="3370338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44" name="Oval 43"/>
          <p:cNvSpPr/>
          <p:nvPr/>
        </p:nvSpPr>
        <p:spPr>
          <a:xfrm>
            <a:off x="1875485" y="3370338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45" name="Oval 44"/>
          <p:cNvSpPr/>
          <p:nvPr/>
        </p:nvSpPr>
        <p:spPr>
          <a:xfrm>
            <a:off x="2020953" y="3370338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46" name="Oval 45"/>
          <p:cNvSpPr/>
          <p:nvPr/>
        </p:nvSpPr>
        <p:spPr>
          <a:xfrm>
            <a:off x="2152745" y="3370338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47" name="Oval 46"/>
          <p:cNvSpPr/>
          <p:nvPr/>
        </p:nvSpPr>
        <p:spPr>
          <a:xfrm>
            <a:off x="2298213" y="3370338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48" name="Oval 47"/>
          <p:cNvSpPr/>
          <p:nvPr/>
        </p:nvSpPr>
        <p:spPr>
          <a:xfrm>
            <a:off x="2443681" y="3370338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49" name="Oval 48"/>
          <p:cNvSpPr/>
          <p:nvPr/>
        </p:nvSpPr>
        <p:spPr>
          <a:xfrm>
            <a:off x="2589148" y="3370338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50" name="Oval 49"/>
          <p:cNvSpPr/>
          <p:nvPr/>
        </p:nvSpPr>
        <p:spPr>
          <a:xfrm>
            <a:off x="2734613" y="3370338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51" name="Oval 50"/>
          <p:cNvSpPr/>
          <p:nvPr/>
        </p:nvSpPr>
        <p:spPr>
          <a:xfrm>
            <a:off x="2880081" y="3370338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52" name="Oval 51"/>
          <p:cNvSpPr/>
          <p:nvPr/>
        </p:nvSpPr>
        <p:spPr>
          <a:xfrm>
            <a:off x="1305260" y="4494997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53" name="Oval 52"/>
          <p:cNvSpPr/>
          <p:nvPr/>
        </p:nvSpPr>
        <p:spPr>
          <a:xfrm>
            <a:off x="1450725" y="4494997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54" name="Oval 53"/>
          <p:cNvSpPr/>
          <p:nvPr/>
        </p:nvSpPr>
        <p:spPr>
          <a:xfrm>
            <a:off x="1596193" y="4494997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55" name="Oval 54"/>
          <p:cNvSpPr/>
          <p:nvPr/>
        </p:nvSpPr>
        <p:spPr>
          <a:xfrm>
            <a:off x="1741661" y="4494997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56" name="Oval 55"/>
          <p:cNvSpPr/>
          <p:nvPr/>
        </p:nvSpPr>
        <p:spPr>
          <a:xfrm>
            <a:off x="1887128" y="4494997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57" name="Oval 56"/>
          <p:cNvSpPr/>
          <p:nvPr/>
        </p:nvSpPr>
        <p:spPr>
          <a:xfrm>
            <a:off x="2032593" y="4494997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58" name="Oval 57"/>
          <p:cNvSpPr/>
          <p:nvPr/>
        </p:nvSpPr>
        <p:spPr>
          <a:xfrm>
            <a:off x="2164388" y="4494997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2309853" y="4494997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60" name="Oval 59"/>
          <p:cNvSpPr/>
          <p:nvPr/>
        </p:nvSpPr>
        <p:spPr>
          <a:xfrm>
            <a:off x="2455321" y="4494997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61" name="Oval 60"/>
          <p:cNvSpPr/>
          <p:nvPr/>
        </p:nvSpPr>
        <p:spPr>
          <a:xfrm>
            <a:off x="2600789" y="4494997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62" name="Oval 61"/>
          <p:cNvSpPr/>
          <p:nvPr/>
        </p:nvSpPr>
        <p:spPr>
          <a:xfrm>
            <a:off x="2746256" y="4494997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63" name="Oval 62"/>
          <p:cNvSpPr/>
          <p:nvPr/>
        </p:nvSpPr>
        <p:spPr>
          <a:xfrm>
            <a:off x="2891721" y="4494997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64" name="Oval 63"/>
          <p:cNvSpPr/>
          <p:nvPr/>
        </p:nvSpPr>
        <p:spPr>
          <a:xfrm>
            <a:off x="1377992" y="4639013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65" name="Oval 64"/>
          <p:cNvSpPr/>
          <p:nvPr/>
        </p:nvSpPr>
        <p:spPr>
          <a:xfrm>
            <a:off x="1523460" y="4639013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66" name="Oval 65"/>
          <p:cNvSpPr/>
          <p:nvPr/>
        </p:nvSpPr>
        <p:spPr>
          <a:xfrm>
            <a:off x="1668925" y="4639013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67" name="Oval 66"/>
          <p:cNvSpPr/>
          <p:nvPr/>
        </p:nvSpPr>
        <p:spPr>
          <a:xfrm>
            <a:off x="1814393" y="4639013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68" name="Oval 67"/>
          <p:cNvSpPr/>
          <p:nvPr/>
        </p:nvSpPr>
        <p:spPr>
          <a:xfrm>
            <a:off x="1959861" y="4639013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69" name="Oval 68"/>
          <p:cNvSpPr/>
          <p:nvPr/>
        </p:nvSpPr>
        <p:spPr>
          <a:xfrm>
            <a:off x="2105328" y="4639013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70" name="Oval 69"/>
          <p:cNvSpPr/>
          <p:nvPr/>
        </p:nvSpPr>
        <p:spPr>
          <a:xfrm>
            <a:off x="2237121" y="4639013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71" name="Oval 70"/>
          <p:cNvSpPr/>
          <p:nvPr/>
        </p:nvSpPr>
        <p:spPr>
          <a:xfrm>
            <a:off x="2382588" y="4639013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72" name="Oval 71"/>
          <p:cNvSpPr/>
          <p:nvPr/>
        </p:nvSpPr>
        <p:spPr>
          <a:xfrm>
            <a:off x="2528053" y="4639013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73" name="Oval 72"/>
          <p:cNvSpPr/>
          <p:nvPr/>
        </p:nvSpPr>
        <p:spPr>
          <a:xfrm>
            <a:off x="2673521" y="4639013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74" name="Oval 73"/>
          <p:cNvSpPr/>
          <p:nvPr/>
        </p:nvSpPr>
        <p:spPr>
          <a:xfrm>
            <a:off x="2818989" y="4639013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75" name="Oval 74"/>
          <p:cNvSpPr/>
          <p:nvPr/>
        </p:nvSpPr>
        <p:spPr>
          <a:xfrm>
            <a:off x="2964454" y="4639013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76" name="Oval 75"/>
          <p:cNvSpPr/>
          <p:nvPr/>
        </p:nvSpPr>
        <p:spPr>
          <a:xfrm>
            <a:off x="1305257" y="4783029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77" name="Oval 76"/>
          <p:cNvSpPr/>
          <p:nvPr/>
        </p:nvSpPr>
        <p:spPr>
          <a:xfrm>
            <a:off x="1450725" y="4783029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78" name="Oval 77"/>
          <p:cNvSpPr/>
          <p:nvPr/>
        </p:nvSpPr>
        <p:spPr>
          <a:xfrm>
            <a:off x="1596193" y="4783029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79" name="Oval 78"/>
          <p:cNvSpPr/>
          <p:nvPr/>
        </p:nvSpPr>
        <p:spPr>
          <a:xfrm>
            <a:off x="1741660" y="4783029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80" name="Oval 79"/>
          <p:cNvSpPr/>
          <p:nvPr/>
        </p:nvSpPr>
        <p:spPr>
          <a:xfrm>
            <a:off x="1887125" y="4783029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81" name="Oval 80"/>
          <p:cNvSpPr/>
          <p:nvPr/>
        </p:nvSpPr>
        <p:spPr>
          <a:xfrm>
            <a:off x="2032593" y="4783029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82" name="Oval 81"/>
          <p:cNvSpPr/>
          <p:nvPr/>
        </p:nvSpPr>
        <p:spPr>
          <a:xfrm>
            <a:off x="2164385" y="4783029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83" name="Oval 82"/>
          <p:cNvSpPr/>
          <p:nvPr/>
        </p:nvSpPr>
        <p:spPr>
          <a:xfrm>
            <a:off x="2309853" y="4783029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84" name="Oval 83"/>
          <p:cNvSpPr/>
          <p:nvPr/>
        </p:nvSpPr>
        <p:spPr>
          <a:xfrm>
            <a:off x="2455321" y="4783029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85" name="Oval 84"/>
          <p:cNvSpPr/>
          <p:nvPr/>
        </p:nvSpPr>
        <p:spPr>
          <a:xfrm>
            <a:off x="2600788" y="4783029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86" name="Oval 85"/>
          <p:cNvSpPr/>
          <p:nvPr/>
        </p:nvSpPr>
        <p:spPr>
          <a:xfrm>
            <a:off x="2746253" y="4783029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87" name="Oval 86"/>
          <p:cNvSpPr/>
          <p:nvPr/>
        </p:nvSpPr>
        <p:spPr>
          <a:xfrm>
            <a:off x="2891721" y="4783029"/>
            <a:ext cx="145467" cy="144016"/>
          </a:xfrm>
          <a:prstGeom prst="ellipse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5F5F5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88" name="Oval 87"/>
          <p:cNvSpPr/>
          <p:nvPr/>
        </p:nvSpPr>
        <p:spPr>
          <a:xfrm>
            <a:off x="1274244" y="2464703"/>
            <a:ext cx="719605" cy="218585"/>
          </a:xfrm>
          <a:prstGeom prst="ellipse">
            <a:avLst/>
          </a:prstGeom>
          <a:noFill/>
          <a:ln w="9525" cap="flat" cmpd="sng" algn="ctr">
            <a:noFill/>
            <a:prstDash val="solid"/>
          </a:ln>
          <a:effectLst>
            <a:glow rad="700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algn="ctr">
              <a:defRPr/>
            </a:pPr>
            <a:r>
              <a:rPr lang="en-GB" sz="1200" kern="0" dirty="0">
                <a:solidFill>
                  <a:srgbClr val="0055A0">
                    <a:lumMod val="60000"/>
                    <a:lumOff val="40000"/>
                  </a:srgbClr>
                </a:solidFill>
                <a:latin typeface="Arial"/>
              </a:rPr>
              <a:t>C=O</a:t>
            </a:r>
          </a:p>
        </p:txBody>
      </p:sp>
      <p:sp>
        <p:nvSpPr>
          <p:cNvPr id="89" name="Oval 88"/>
          <p:cNvSpPr/>
          <p:nvPr/>
        </p:nvSpPr>
        <p:spPr>
          <a:xfrm rot="16200000">
            <a:off x="1718807" y="2699243"/>
            <a:ext cx="719605" cy="218585"/>
          </a:xfrm>
          <a:prstGeom prst="ellipse">
            <a:avLst/>
          </a:prstGeom>
          <a:noFill/>
          <a:ln w="9525" cap="flat" cmpd="sng" algn="ctr">
            <a:noFill/>
            <a:prstDash val="solid"/>
          </a:ln>
          <a:effectLst>
            <a:glow rad="700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algn="ctr">
              <a:defRPr/>
            </a:pPr>
            <a:r>
              <a:rPr lang="en-GB" sz="1200" kern="0" dirty="0">
                <a:solidFill>
                  <a:srgbClr val="0055A0">
                    <a:lumMod val="60000"/>
                    <a:lumOff val="40000"/>
                  </a:srgbClr>
                </a:solidFill>
                <a:latin typeface="Arial"/>
              </a:rPr>
              <a:t>C=O</a:t>
            </a:r>
          </a:p>
        </p:txBody>
      </p:sp>
      <p:sp>
        <p:nvSpPr>
          <p:cNvPr id="90" name="Oval 89"/>
          <p:cNvSpPr/>
          <p:nvPr/>
        </p:nvSpPr>
        <p:spPr>
          <a:xfrm>
            <a:off x="2081692" y="2398518"/>
            <a:ext cx="719605" cy="218585"/>
          </a:xfrm>
          <a:prstGeom prst="ellipse">
            <a:avLst/>
          </a:prstGeom>
          <a:noFill/>
          <a:ln w="9525" cap="flat" cmpd="sng" algn="ctr">
            <a:noFill/>
            <a:prstDash val="solid"/>
          </a:ln>
          <a:effectLst>
            <a:glow rad="700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algn="ctr">
              <a:defRPr/>
            </a:pPr>
            <a:r>
              <a:rPr lang="en-GB" sz="1200" kern="0" dirty="0">
                <a:solidFill>
                  <a:srgbClr val="0055A0">
                    <a:lumMod val="60000"/>
                    <a:lumOff val="40000"/>
                  </a:srgbClr>
                </a:solidFill>
                <a:latin typeface="Arial"/>
              </a:rPr>
              <a:t>C=O</a:t>
            </a:r>
          </a:p>
        </p:txBody>
      </p:sp>
      <p:sp>
        <p:nvSpPr>
          <p:cNvPr id="91" name="Oval 90"/>
          <p:cNvSpPr/>
          <p:nvPr/>
        </p:nvSpPr>
        <p:spPr>
          <a:xfrm>
            <a:off x="1573651" y="2619831"/>
            <a:ext cx="145468" cy="131096"/>
          </a:xfrm>
          <a:prstGeom prst="ellipse">
            <a:avLst/>
          </a:prstGeom>
          <a:solidFill>
            <a:srgbClr val="0055A0">
              <a:lumMod val="60000"/>
              <a:lumOff val="40000"/>
            </a:srgbClr>
          </a:solidFill>
          <a:ln w="9525" cap="flat" cmpd="sng" algn="ctr">
            <a:solidFill>
              <a:srgbClr val="0055A0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92" name="Oval 91"/>
          <p:cNvSpPr/>
          <p:nvPr/>
        </p:nvSpPr>
        <p:spPr>
          <a:xfrm>
            <a:off x="2361398" y="2554283"/>
            <a:ext cx="145468" cy="131096"/>
          </a:xfrm>
          <a:prstGeom prst="ellipse">
            <a:avLst/>
          </a:prstGeom>
          <a:solidFill>
            <a:srgbClr val="0055A0">
              <a:lumMod val="60000"/>
              <a:lumOff val="40000"/>
            </a:srgbClr>
          </a:solidFill>
          <a:ln w="9525" cap="flat" cmpd="sng" algn="ctr">
            <a:solidFill>
              <a:srgbClr val="0055A0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93" name="Oval 92"/>
          <p:cNvSpPr/>
          <p:nvPr/>
        </p:nvSpPr>
        <p:spPr>
          <a:xfrm>
            <a:off x="2008959" y="2967486"/>
            <a:ext cx="145468" cy="131096"/>
          </a:xfrm>
          <a:prstGeom prst="ellipse">
            <a:avLst/>
          </a:prstGeom>
          <a:solidFill>
            <a:srgbClr val="0055A0">
              <a:lumMod val="60000"/>
              <a:lumOff val="40000"/>
            </a:srgbClr>
          </a:solidFill>
          <a:ln w="9525" cap="flat" cmpd="sng" algn="ctr">
            <a:solidFill>
              <a:srgbClr val="0055A0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94" name="Oval 93"/>
          <p:cNvSpPr/>
          <p:nvPr/>
        </p:nvSpPr>
        <p:spPr>
          <a:xfrm>
            <a:off x="1307019" y="4357441"/>
            <a:ext cx="145468" cy="131096"/>
          </a:xfrm>
          <a:prstGeom prst="ellipse">
            <a:avLst/>
          </a:prstGeom>
          <a:solidFill>
            <a:srgbClr val="0055A0">
              <a:lumMod val="60000"/>
              <a:lumOff val="40000"/>
            </a:srgbClr>
          </a:solidFill>
          <a:ln w="9525" cap="flat" cmpd="sng" algn="ctr">
            <a:solidFill>
              <a:srgbClr val="0055A0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95" name="Oval 94"/>
          <p:cNvSpPr/>
          <p:nvPr/>
        </p:nvSpPr>
        <p:spPr>
          <a:xfrm>
            <a:off x="1450723" y="4365642"/>
            <a:ext cx="145468" cy="131096"/>
          </a:xfrm>
          <a:prstGeom prst="ellipse">
            <a:avLst/>
          </a:prstGeom>
          <a:solidFill>
            <a:srgbClr val="0055A0">
              <a:lumMod val="60000"/>
              <a:lumOff val="40000"/>
            </a:srgbClr>
          </a:solidFill>
          <a:ln w="9525" cap="flat" cmpd="sng" algn="ctr">
            <a:solidFill>
              <a:srgbClr val="0055A0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96" name="Oval 95"/>
          <p:cNvSpPr/>
          <p:nvPr/>
        </p:nvSpPr>
        <p:spPr>
          <a:xfrm>
            <a:off x="1751115" y="4365642"/>
            <a:ext cx="145468" cy="131096"/>
          </a:xfrm>
          <a:prstGeom prst="ellipse">
            <a:avLst/>
          </a:prstGeom>
          <a:solidFill>
            <a:srgbClr val="0055A0">
              <a:lumMod val="60000"/>
              <a:lumOff val="40000"/>
            </a:srgbClr>
          </a:solidFill>
          <a:ln w="9525" cap="flat" cmpd="sng" algn="ctr">
            <a:solidFill>
              <a:srgbClr val="0055A0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97" name="Oval 96"/>
          <p:cNvSpPr/>
          <p:nvPr/>
        </p:nvSpPr>
        <p:spPr>
          <a:xfrm>
            <a:off x="1603027" y="4363901"/>
            <a:ext cx="145468" cy="131096"/>
          </a:xfrm>
          <a:prstGeom prst="ellipse">
            <a:avLst/>
          </a:prstGeom>
          <a:solidFill>
            <a:srgbClr val="0055A0">
              <a:lumMod val="60000"/>
              <a:lumOff val="40000"/>
            </a:srgbClr>
          </a:solidFill>
          <a:ln w="9525" cap="flat" cmpd="sng" algn="ctr">
            <a:solidFill>
              <a:srgbClr val="0055A0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98" name="Oval 97"/>
          <p:cNvSpPr/>
          <p:nvPr/>
        </p:nvSpPr>
        <p:spPr>
          <a:xfrm>
            <a:off x="1904231" y="4362865"/>
            <a:ext cx="145468" cy="131096"/>
          </a:xfrm>
          <a:prstGeom prst="ellipse">
            <a:avLst/>
          </a:prstGeom>
          <a:solidFill>
            <a:srgbClr val="0055A0">
              <a:lumMod val="60000"/>
              <a:lumOff val="40000"/>
            </a:srgbClr>
          </a:solidFill>
          <a:ln w="9525" cap="flat" cmpd="sng" algn="ctr">
            <a:solidFill>
              <a:srgbClr val="0055A0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99" name="Oval 98"/>
          <p:cNvSpPr/>
          <p:nvPr/>
        </p:nvSpPr>
        <p:spPr>
          <a:xfrm>
            <a:off x="2047934" y="4371066"/>
            <a:ext cx="145468" cy="131096"/>
          </a:xfrm>
          <a:prstGeom prst="ellipse">
            <a:avLst/>
          </a:prstGeom>
          <a:solidFill>
            <a:srgbClr val="0055A0">
              <a:lumMod val="60000"/>
              <a:lumOff val="40000"/>
            </a:srgbClr>
          </a:solidFill>
          <a:ln w="9525" cap="flat" cmpd="sng" algn="ctr">
            <a:solidFill>
              <a:srgbClr val="0055A0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100" name="Oval 99"/>
          <p:cNvSpPr/>
          <p:nvPr/>
        </p:nvSpPr>
        <p:spPr>
          <a:xfrm>
            <a:off x="2348323" y="4371066"/>
            <a:ext cx="145468" cy="131096"/>
          </a:xfrm>
          <a:prstGeom prst="ellipse">
            <a:avLst/>
          </a:prstGeom>
          <a:solidFill>
            <a:srgbClr val="0055A0">
              <a:lumMod val="60000"/>
              <a:lumOff val="40000"/>
            </a:srgbClr>
          </a:solidFill>
          <a:ln w="9525" cap="flat" cmpd="sng" algn="ctr">
            <a:solidFill>
              <a:srgbClr val="0055A0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101" name="Oval 100"/>
          <p:cNvSpPr/>
          <p:nvPr/>
        </p:nvSpPr>
        <p:spPr>
          <a:xfrm>
            <a:off x="2200239" y="4369325"/>
            <a:ext cx="145468" cy="131096"/>
          </a:xfrm>
          <a:prstGeom prst="ellipse">
            <a:avLst/>
          </a:prstGeom>
          <a:solidFill>
            <a:srgbClr val="0055A0">
              <a:lumMod val="60000"/>
              <a:lumOff val="40000"/>
            </a:srgbClr>
          </a:solidFill>
          <a:ln w="9525" cap="flat" cmpd="sng" algn="ctr">
            <a:solidFill>
              <a:srgbClr val="0055A0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102" name="Oval 101"/>
          <p:cNvSpPr/>
          <p:nvPr/>
        </p:nvSpPr>
        <p:spPr>
          <a:xfrm>
            <a:off x="2502771" y="4362161"/>
            <a:ext cx="145468" cy="131096"/>
          </a:xfrm>
          <a:prstGeom prst="ellipse">
            <a:avLst/>
          </a:prstGeom>
          <a:solidFill>
            <a:srgbClr val="0055A0">
              <a:lumMod val="60000"/>
              <a:lumOff val="40000"/>
            </a:srgbClr>
          </a:solidFill>
          <a:ln w="9525" cap="flat" cmpd="sng" algn="ctr">
            <a:solidFill>
              <a:srgbClr val="0055A0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103" name="Oval 102"/>
          <p:cNvSpPr/>
          <p:nvPr/>
        </p:nvSpPr>
        <p:spPr>
          <a:xfrm>
            <a:off x="2646474" y="4370362"/>
            <a:ext cx="145468" cy="131096"/>
          </a:xfrm>
          <a:prstGeom prst="ellipse">
            <a:avLst/>
          </a:prstGeom>
          <a:solidFill>
            <a:srgbClr val="0055A0">
              <a:lumMod val="60000"/>
              <a:lumOff val="40000"/>
            </a:srgbClr>
          </a:solidFill>
          <a:ln w="9525" cap="flat" cmpd="sng" algn="ctr">
            <a:solidFill>
              <a:srgbClr val="0055A0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104" name="Oval 103"/>
          <p:cNvSpPr/>
          <p:nvPr/>
        </p:nvSpPr>
        <p:spPr>
          <a:xfrm>
            <a:off x="2946863" y="4370362"/>
            <a:ext cx="145468" cy="131096"/>
          </a:xfrm>
          <a:prstGeom prst="ellipse">
            <a:avLst/>
          </a:prstGeom>
          <a:solidFill>
            <a:srgbClr val="0055A0">
              <a:lumMod val="60000"/>
              <a:lumOff val="40000"/>
            </a:srgbClr>
          </a:solidFill>
          <a:ln w="9525" cap="flat" cmpd="sng" algn="ctr">
            <a:solidFill>
              <a:srgbClr val="0055A0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105" name="Oval 104"/>
          <p:cNvSpPr/>
          <p:nvPr/>
        </p:nvSpPr>
        <p:spPr>
          <a:xfrm>
            <a:off x="2798779" y="4368621"/>
            <a:ext cx="145468" cy="131096"/>
          </a:xfrm>
          <a:prstGeom prst="ellipse">
            <a:avLst/>
          </a:prstGeom>
          <a:solidFill>
            <a:srgbClr val="0055A0">
              <a:lumMod val="60000"/>
              <a:lumOff val="40000"/>
            </a:srgbClr>
          </a:solidFill>
          <a:ln w="9525" cap="flat" cmpd="sng" algn="ctr">
            <a:solidFill>
              <a:srgbClr val="0055A0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sysClr val="window" lastClr="FFFFFF"/>
              </a:solidFill>
              <a:latin typeface="Arial"/>
            </a:endParaRPr>
          </a:p>
        </p:txBody>
      </p:sp>
      <p:sp>
        <p:nvSpPr>
          <p:cNvPr id="106" name="Title 1"/>
          <p:cNvSpPr txBox="1">
            <a:spLocks/>
          </p:cNvSpPr>
          <p:nvPr/>
        </p:nvSpPr>
        <p:spPr>
          <a:xfrm>
            <a:off x="623608" y="269674"/>
            <a:ext cx="10969139" cy="71584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GB" b="0" dirty="0">
                <a:solidFill>
                  <a:srgbClr val="0033A0"/>
                </a:solidFill>
              </a:rPr>
              <a:t>Pumping </a:t>
            </a:r>
            <a:r>
              <a:rPr lang="en-GB" b="0" dirty="0" smtClean="0">
                <a:solidFill>
                  <a:srgbClr val="0033A0"/>
                </a:solidFill>
              </a:rPr>
              <a:t>performance: CO capacity</a:t>
            </a:r>
            <a:endParaRPr lang="en-GB" b="0" dirty="0">
              <a:solidFill>
                <a:srgbClr val="0033A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735080" y="1975237"/>
            <a:ext cx="89086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 smtClean="0"/>
              <a:t>1ML</a:t>
            </a:r>
          </a:p>
        </p:txBody>
      </p:sp>
      <p:cxnSp>
        <p:nvCxnSpPr>
          <p:cNvPr id="108" name="Straight Connector 107"/>
          <p:cNvCxnSpPr/>
          <p:nvPr/>
        </p:nvCxnSpPr>
        <p:spPr>
          <a:xfrm flipH="1">
            <a:off x="10707624" y="2821204"/>
            <a:ext cx="3197" cy="317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5558463" y="1807536"/>
            <a:ext cx="4944722" cy="482431"/>
          </a:xfrm>
          <a:prstGeom prst="rect">
            <a:avLst/>
          </a:prstGeom>
          <a:solidFill>
            <a:srgbClr val="61C4D3">
              <a:alpha val="2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/>
            </a:endParaRPr>
          </a:p>
        </p:txBody>
      </p:sp>
      <p:cxnSp>
        <p:nvCxnSpPr>
          <p:cNvPr id="110" name="Straight Connector 109"/>
          <p:cNvCxnSpPr/>
          <p:nvPr/>
        </p:nvCxnSpPr>
        <p:spPr>
          <a:xfrm>
            <a:off x="10616184" y="1928950"/>
            <a:ext cx="0" cy="479051"/>
          </a:xfrm>
          <a:prstGeom prst="line">
            <a:avLst/>
          </a:prstGeom>
          <a:ln w="381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1826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sz="2000" b="0" dirty="0" err="1" smtClean="0">
                <a:solidFill>
                  <a:schemeClr val="tx1">
                    <a:lumMod val="75000"/>
                  </a:schemeClr>
                </a:solidFill>
              </a:rPr>
              <a:t>Impurities</a:t>
            </a:r>
            <a:r>
              <a:rPr lang="fr-CH" sz="2000" b="0" dirty="0" smtClean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fr-CH" sz="2000" b="0" dirty="0" err="1" smtClean="0">
                <a:solidFill>
                  <a:schemeClr val="tx1">
                    <a:lumMod val="75000"/>
                  </a:schemeClr>
                </a:solidFill>
              </a:rPr>
              <a:t>incorporated</a:t>
            </a:r>
            <a:r>
              <a:rPr lang="fr-CH" sz="2000" b="0" dirty="0" smtClean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fr-CH" sz="2000" b="0" dirty="0" err="1" smtClean="0">
                <a:solidFill>
                  <a:schemeClr val="tx1">
                    <a:lumMod val="75000"/>
                  </a:schemeClr>
                </a:solidFill>
              </a:rPr>
              <a:t>during</a:t>
            </a:r>
            <a:r>
              <a:rPr lang="fr-CH" sz="2000" b="0" dirty="0" smtClean="0">
                <a:solidFill>
                  <a:schemeClr val="tx1">
                    <a:lumMod val="75000"/>
                  </a:schemeClr>
                </a:solidFill>
              </a:rPr>
              <a:t> the </a:t>
            </a:r>
            <a:r>
              <a:rPr lang="fr-CH" sz="2000" b="0" dirty="0" err="1" smtClean="0">
                <a:solidFill>
                  <a:schemeClr val="tx1">
                    <a:lumMod val="75000"/>
                  </a:schemeClr>
                </a:solidFill>
              </a:rPr>
              <a:t>process</a:t>
            </a:r>
            <a:r>
              <a:rPr lang="fr-CH" sz="2000" b="0" dirty="0" smtClean="0">
                <a:solidFill>
                  <a:schemeClr val="tx1">
                    <a:lumMod val="75000"/>
                  </a:schemeClr>
                </a:solidFill>
              </a:rPr>
              <a:t>?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fr-CH" sz="2000" b="0" dirty="0" err="1" smtClean="0">
                <a:solidFill>
                  <a:schemeClr val="tx1">
                    <a:lumMod val="75000"/>
                  </a:schemeClr>
                </a:solidFill>
              </a:rPr>
              <a:t>transferred</a:t>
            </a:r>
            <a:r>
              <a:rPr lang="fr-CH" sz="2000" b="0" dirty="0" smtClean="0">
                <a:solidFill>
                  <a:schemeClr val="tx1">
                    <a:lumMod val="75000"/>
                  </a:schemeClr>
                </a:solidFill>
              </a:rPr>
              <a:t> to the NEG </a:t>
            </a:r>
            <a:r>
              <a:rPr lang="fr-CH" sz="2000" b="0" dirty="0" err="1" smtClean="0">
                <a:solidFill>
                  <a:schemeClr val="tx1">
                    <a:lumMod val="75000"/>
                  </a:schemeClr>
                </a:solidFill>
              </a:rPr>
              <a:t>from</a:t>
            </a:r>
            <a:r>
              <a:rPr lang="fr-CH" sz="2000" b="0" dirty="0" smtClean="0">
                <a:solidFill>
                  <a:schemeClr val="tx1">
                    <a:lumMod val="75000"/>
                  </a:schemeClr>
                </a:solidFill>
              </a:rPr>
              <a:t> the </a:t>
            </a:r>
            <a:r>
              <a:rPr lang="fr-CH" sz="2000" b="0" dirty="0" err="1" smtClean="0">
                <a:solidFill>
                  <a:schemeClr val="tx1">
                    <a:lumMod val="75000"/>
                  </a:schemeClr>
                </a:solidFill>
              </a:rPr>
              <a:t>electroplated</a:t>
            </a:r>
            <a:r>
              <a:rPr lang="fr-CH" sz="2000" b="0" dirty="0" smtClean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fr-CH" sz="2000" b="0" dirty="0" err="1" smtClean="0">
                <a:solidFill>
                  <a:schemeClr val="tx1">
                    <a:lumMod val="75000"/>
                  </a:schemeClr>
                </a:solidFill>
              </a:rPr>
              <a:t>copper</a:t>
            </a:r>
            <a:r>
              <a:rPr lang="fr-CH" sz="2000" b="0" dirty="0" smtClean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fr-CH" sz="2000" b="0" dirty="0" err="1" smtClean="0">
                <a:solidFill>
                  <a:schemeClr val="tx1">
                    <a:lumMod val="75000"/>
                  </a:schemeClr>
                </a:solidFill>
              </a:rPr>
              <a:t>substrate</a:t>
            </a:r>
            <a:endParaRPr lang="fr-CH" sz="2000" b="0" dirty="0" smtClean="0">
              <a:solidFill>
                <a:schemeClr val="tx1">
                  <a:lumMod val="75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fr-CH" sz="2000" b="0" dirty="0" err="1" smtClean="0">
                <a:solidFill>
                  <a:schemeClr val="tx1">
                    <a:lumMod val="75000"/>
                  </a:schemeClr>
                </a:solidFill>
              </a:rPr>
              <a:t>coming</a:t>
            </a:r>
            <a:r>
              <a:rPr lang="fr-CH" sz="2000" b="0" dirty="0" smtClean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fr-CH" sz="2000" b="0" dirty="0" err="1">
                <a:solidFill>
                  <a:schemeClr val="tx1">
                    <a:lumMod val="75000"/>
                  </a:schemeClr>
                </a:solidFill>
              </a:rPr>
              <a:t>from</a:t>
            </a:r>
            <a:r>
              <a:rPr lang="fr-CH" sz="2000" b="0" dirty="0">
                <a:solidFill>
                  <a:schemeClr val="tx1">
                    <a:lumMod val="75000"/>
                  </a:schemeClr>
                </a:solidFill>
              </a:rPr>
              <a:t> the </a:t>
            </a:r>
            <a:r>
              <a:rPr lang="fr-CH" sz="2000" b="0" dirty="0" err="1">
                <a:solidFill>
                  <a:schemeClr val="tx1">
                    <a:lumMod val="75000"/>
                  </a:schemeClr>
                </a:solidFill>
              </a:rPr>
              <a:t>chemical</a:t>
            </a:r>
            <a:r>
              <a:rPr lang="fr-CH" sz="2000" b="0" dirty="0">
                <a:solidFill>
                  <a:schemeClr val="tx1">
                    <a:lumMod val="75000"/>
                  </a:schemeClr>
                </a:solidFill>
              </a:rPr>
              <a:t> baths </a:t>
            </a:r>
            <a:r>
              <a:rPr lang="fr-CH" sz="2000" dirty="0">
                <a:solidFill>
                  <a:schemeClr val="tx1">
                    <a:lumMod val="75000"/>
                  </a:schemeClr>
                </a:solidFill>
              </a:rPr>
              <a:t> </a:t>
            </a:r>
            <a:endParaRPr lang="fr-CH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fr-CH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r>
              <a:rPr lang="fr-CH" sz="2000" b="0" dirty="0" smtClean="0">
                <a:solidFill>
                  <a:schemeClr val="tx1">
                    <a:lumMod val="75000"/>
                  </a:schemeClr>
                </a:solidFill>
              </a:rPr>
              <a:t>The active surface of the film </a:t>
            </a:r>
            <a:r>
              <a:rPr lang="fr-CH" sz="2000" b="0" dirty="0" err="1" smtClean="0">
                <a:solidFill>
                  <a:schemeClr val="tx1">
                    <a:lumMod val="75000"/>
                  </a:schemeClr>
                </a:solidFill>
              </a:rPr>
              <a:t>is</a:t>
            </a:r>
            <a:r>
              <a:rPr lang="fr-CH" sz="2000" b="0" dirty="0" smtClean="0">
                <a:solidFill>
                  <a:schemeClr val="tx1">
                    <a:lumMod val="75000"/>
                  </a:schemeClr>
                </a:solidFill>
              </a:rPr>
              <a:t> the part </a:t>
            </a:r>
            <a:r>
              <a:rPr lang="fr-CH" sz="2000" b="0" dirty="0" err="1" smtClean="0">
                <a:solidFill>
                  <a:schemeClr val="tx1">
                    <a:lumMod val="75000"/>
                  </a:schemeClr>
                </a:solidFill>
              </a:rPr>
              <a:t>deposited</a:t>
            </a:r>
            <a:r>
              <a:rPr lang="fr-CH" sz="2000" b="0" dirty="0" smtClean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fr-CH" sz="2000" b="0" dirty="0" err="1" smtClean="0">
                <a:solidFill>
                  <a:schemeClr val="tx1">
                    <a:lumMod val="75000"/>
                  </a:schemeClr>
                </a:solidFill>
              </a:rPr>
              <a:t>initially</a:t>
            </a:r>
            <a:r>
              <a:rPr lang="fr-CH" sz="2000" b="0" dirty="0" smtClean="0">
                <a:solidFill>
                  <a:schemeClr val="tx1">
                    <a:lumMod val="75000"/>
                  </a:schemeClr>
                </a:solidFill>
              </a:rPr>
              <a:t> on the Al </a:t>
            </a:r>
            <a:r>
              <a:rPr lang="fr-CH" sz="2000" b="0" dirty="0" err="1" smtClean="0">
                <a:solidFill>
                  <a:schemeClr val="tx1">
                    <a:lumMod val="75000"/>
                  </a:schemeClr>
                </a:solidFill>
              </a:rPr>
              <a:t>mandrel</a:t>
            </a:r>
            <a:endParaRPr lang="en-GB" sz="2000" b="0" dirty="0" smtClean="0">
              <a:solidFill>
                <a:schemeClr val="tx1">
                  <a:lumMod val="75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fr-CH" sz="2000" b="0" dirty="0" err="1" smtClean="0">
                <a:solidFill>
                  <a:schemeClr val="tx1">
                    <a:lumMod val="75000"/>
                  </a:schemeClr>
                </a:solidFill>
              </a:rPr>
              <a:t>Does</a:t>
            </a:r>
            <a:r>
              <a:rPr lang="fr-CH" sz="2000" b="0" dirty="0" smtClean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fr-CH" sz="2000" b="0" dirty="0" err="1" smtClean="0">
                <a:solidFill>
                  <a:schemeClr val="tx1">
                    <a:lumMod val="75000"/>
                  </a:schemeClr>
                </a:solidFill>
              </a:rPr>
              <a:t>it</a:t>
            </a:r>
            <a:r>
              <a:rPr lang="fr-CH" sz="2000" b="0" dirty="0" smtClean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fr-CH" sz="2000" b="0" dirty="0" err="1" smtClean="0">
                <a:solidFill>
                  <a:schemeClr val="tx1">
                    <a:lumMod val="75000"/>
                  </a:schemeClr>
                </a:solidFill>
              </a:rPr>
              <a:t>oxidize</a:t>
            </a:r>
            <a:r>
              <a:rPr lang="fr-CH" sz="2000" b="0" dirty="0" smtClean="0">
                <a:solidFill>
                  <a:schemeClr val="tx1">
                    <a:lumMod val="75000"/>
                  </a:schemeClr>
                </a:solidFill>
              </a:rPr>
              <a:t> more </a:t>
            </a:r>
            <a:r>
              <a:rPr lang="fr-CH" sz="2000" b="0" dirty="0" err="1" smtClean="0">
                <a:solidFill>
                  <a:schemeClr val="tx1">
                    <a:lumMod val="75000"/>
                  </a:schemeClr>
                </a:solidFill>
              </a:rPr>
              <a:t>than</a:t>
            </a:r>
            <a:r>
              <a:rPr lang="fr-CH" sz="2000" b="0" dirty="0" smtClean="0">
                <a:solidFill>
                  <a:schemeClr val="tx1">
                    <a:lumMod val="75000"/>
                  </a:schemeClr>
                </a:solidFill>
              </a:rPr>
              <a:t> for the </a:t>
            </a:r>
            <a:r>
              <a:rPr lang="fr-CH" sz="2000" b="0" dirty="0" err="1" smtClean="0">
                <a:solidFill>
                  <a:schemeClr val="tx1">
                    <a:lumMod val="75000"/>
                  </a:schemeClr>
                </a:solidFill>
              </a:rPr>
              <a:t>usual</a:t>
            </a:r>
            <a:r>
              <a:rPr lang="fr-CH" sz="2000" b="0" dirty="0" smtClean="0">
                <a:solidFill>
                  <a:schemeClr val="tx1">
                    <a:lumMod val="75000"/>
                  </a:schemeClr>
                </a:solidFill>
              </a:rPr>
              <a:t> air </a:t>
            </a:r>
            <a:r>
              <a:rPr lang="fr-CH" sz="2000" b="0" dirty="0" err="1" smtClean="0">
                <a:solidFill>
                  <a:schemeClr val="tx1">
                    <a:lumMod val="75000"/>
                  </a:schemeClr>
                </a:solidFill>
              </a:rPr>
              <a:t>exposure</a:t>
            </a:r>
            <a:r>
              <a:rPr lang="fr-CH" sz="2000" b="0" dirty="0" smtClean="0">
                <a:solidFill>
                  <a:schemeClr val="tx1">
                    <a:lumMod val="75000"/>
                  </a:schemeClr>
                </a:solidFill>
              </a:rPr>
              <a:t>?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fr-CH" sz="2000" b="0" dirty="0" smtClean="0">
                <a:solidFill>
                  <a:schemeClr val="tx1">
                    <a:lumMod val="75000"/>
                  </a:schemeClr>
                </a:solidFill>
              </a:rPr>
              <a:t>Is the structure of the </a:t>
            </a:r>
            <a:r>
              <a:rPr lang="fr-CH" sz="2000" b="0" dirty="0" err="1" smtClean="0">
                <a:solidFill>
                  <a:schemeClr val="tx1">
                    <a:lumMod val="75000"/>
                  </a:schemeClr>
                </a:solidFill>
              </a:rPr>
              <a:t>very</a:t>
            </a:r>
            <a:r>
              <a:rPr lang="fr-CH" sz="2000" b="0" dirty="0" smtClean="0">
                <a:solidFill>
                  <a:schemeClr val="tx1">
                    <a:lumMod val="75000"/>
                  </a:schemeClr>
                </a:solidFill>
              </a:rPr>
              <a:t> first layer of </a:t>
            </a:r>
            <a:r>
              <a:rPr lang="fr-CH" sz="2000" b="0" dirty="0" err="1" smtClean="0">
                <a:solidFill>
                  <a:schemeClr val="tx1">
                    <a:lumMod val="75000"/>
                  </a:schemeClr>
                </a:solidFill>
              </a:rPr>
              <a:t>coating</a:t>
            </a:r>
            <a:r>
              <a:rPr lang="fr-CH" sz="2000" b="0" dirty="0" smtClean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fr-CH" sz="2000" b="0" dirty="0" err="1" smtClean="0">
                <a:solidFill>
                  <a:schemeClr val="tx1">
                    <a:lumMod val="75000"/>
                  </a:schemeClr>
                </a:solidFill>
              </a:rPr>
              <a:t>different</a:t>
            </a:r>
            <a:r>
              <a:rPr lang="fr-CH" sz="2000" b="0" dirty="0" smtClean="0">
                <a:solidFill>
                  <a:schemeClr val="tx1">
                    <a:lumMod val="75000"/>
                  </a:schemeClr>
                </a:solidFill>
              </a:rPr>
              <a:t>? 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Hypotheses</a:t>
            </a:r>
            <a:r>
              <a:rPr lang="fr-CH" dirty="0" smtClean="0"/>
              <a:t> for the </a:t>
            </a:r>
            <a:r>
              <a:rPr lang="fr-CH" dirty="0" err="1" smtClean="0"/>
              <a:t>origin</a:t>
            </a:r>
            <a:r>
              <a:rPr lang="fr-CH" dirty="0" smtClean="0"/>
              <a:t> of </a:t>
            </a:r>
            <a:r>
              <a:rPr lang="fr-CH" dirty="0" err="1" smtClean="0"/>
              <a:t>delay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7B721-B225-4AD0-B3BB-BD06AA3AE3FE}" type="datetime1">
              <a:rPr lang="en-GB" smtClean="0"/>
              <a:t>13/04/2021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ALBA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9F3DD-67C8-4368-B51C-09520FEB8EBE}" type="slidenum">
              <a:rPr lang="en-GB" smtClean="0"/>
              <a:t>11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228600" y="3514825"/>
            <a:ext cx="11188700" cy="24003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4708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Origin</a:t>
            </a:r>
            <a:r>
              <a:rPr lang="fr-CH" dirty="0" smtClean="0"/>
              <a:t> of </a:t>
            </a:r>
            <a:r>
              <a:rPr lang="fr-CH" dirty="0" err="1" smtClean="0"/>
              <a:t>delay</a:t>
            </a:r>
            <a:r>
              <a:rPr lang="fr-CH" dirty="0" smtClean="0"/>
              <a:t>: </a:t>
            </a:r>
            <a:r>
              <a:rPr lang="fr-CH" dirty="0" err="1" smtClean="0"/>
              <a:t>comparison</a:t>
            </a:r>
            <a:r>
              <a:rPr lang="fr-CH" dirty="0" smtClean="0"/>
              <a:t> of </a:t>
            </a:r>
            <a:r>
              <a:rPr lang="fr-CH" dirty="0" err="1" smtClean="0"/>
              <a:t>substrates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7B721-B225-4AD0-B3BB-BD06AA3AE3FE}" type="datetime1">
              <a:rPr lang="en-GB" smtClean="0"/>
              <a:t>13/04/2021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ALBA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9F3DD-67C8-4368-B51C-09520FEB8EBE}" type="slidenum">
              <a:rPr lang="en-GB" smtClean="0"/>
              <a:t>12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 flipH="1">
            <a:off x="671360" y="1198834"/>
            <a:ext cx="1104258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2000" dirty="0" err="1"/>
              <a:t>E</a:t>
            </a:r>
            <a:r>
              <a:rPr lang="fr-CH" sz="2000" dirty="0" err="1" smtClean="0"/>
              <a:t>lectroformed</a:t>
            </a:r>
            <a:r>
              <a:rPr lang="fr-CH" sz="2000" dirty="0" smtClean="0"/>
              <a:t> </a:t>
            </a:r>
            <a:r>
              <a:rPr lang="fr-CH" sz="2000" dirty="0" err="1" smtClean="0"/>
              <a:t>copper</a:t>
            </a:r>
            <a:r>
              <a:rPr lang="fr-CH" sz="2000" dirty="0" smtClean="0"/>
              <a:t> has in </a:t>
            </a:r>
            <a:r>
              <a:rPr lang="fr-CH" sz="2000" dirty="0" err="1" smtClean="0"/>
              <a:t>general</a:t>
            </a:r>
            <a:r>
              <a:rPr lang="fr-CH" sz="2000" dirty="0" smtClean="0"/>
              <a:t> few more </a:t>
            </a:r>
            <a:r>
              <a:rPr lang="fr-CH" sz="2000" dirty="0" err="1" smtClean="0"/>
              <a:t>impurities</a:t>
            </a:r>
            <a:r>
              <a:rPr lang="fr-CH" sz="2000" dirty="0" smtClean="0"/>
              <a:t> </a:t>
            </a:r>
            <a:r>
              <a:rPr lang="fr-CH" sz="2000" dirty="0" err="1" smtClean="0"/>
              <a:t>than</a:t>
            </a:r>
            <a:r>
              <a:rPr lang="fr-CH" sz="2000" dirty="0" smtClean="0"/>
              <a:t> OFE:</a:t>
            </a:r>
            <a:endParaRPr lang="en-GB" sz="20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854239" y="5879932"/>
            <a:ext cx="1037374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2000" dirty="0" err="1" smtClean="0"/>
              <a:t>Still</a:t>
            </a:r>
            <a:r>
              <a:rPr lang="fr-CH" sz="2000" dirty="0" smtClean="0"/>
              <a:t> </a:t>
            </a:r>
            <a:r>
              <a:rPr lang="fr-CH" sz="2000" dirty="0" err="1" smtClean="0"/>
              <a:t>there</a:t>
            </a:r>
            <a:r>
              <a:rPr lang="fr-CH" sz="2000" dirty="0" smtClean="0"/>
              <a:t> </a:t>
            </a:r>
            <a:r>
              <a:rPr lang="fr-CH" sz="2000" dirty="0" err="1" smtClean="0"/>
              <a:t>is</a:t>
            </a:r>
            <a:r>
              <a:rPr lang="fr-CH" sz="2000" dirty="0" smtClean="0"/>
              <a:t> no </a:t>
            </a:r>
            <a:r>
              <a:rPr lang="fr-CH" sz="2000" dirty="0" err="1" smtClean="0"/>
              <a:t>evidence</a:t>
            </a:r>
            <a:r>
              <a:rPr lang="fr-CH" sz="2000" dirty="0" smtClean="0"/>
              <a:t> </a:t>
            </a:r>
            <a:r>
              <a:rPr lang="fr-CH" sz="2000" dirty="0" err="1" smtClean="0"/>
              <a:t>that</a:t>
            </a:r>
            <a:r>
              <a:rPr lang="fr-CH" sz="2000" dirty="0" smtClean="0"/>
              <a:t> O </a:t>
            </a:r>
            <a:r>
              <a:rPr lang="fr-CH" sz="2000" dirty="0" err="1" smtClean="0"/>
              <a:t>related</a:t>
            </a:r>
            <a:r>
              <a:rPr lang="fr-CH" sz="2000" dirty="0" smtClean="0"/>
              <a:t> </a:t>
            </a:r>
            <a:r>
              <a:rPr lang="fr-CH" sz="2000" dirty="0" err="1" smtClean="0"/>
              <a:t>impurities</a:t>
            </a:r>
            <a:r>
              <a:rPr lang="fr-CH" sz="2000" dirty="0" smtClean="0"/>
              <a:t> </a:t>
            </a:r>
            <a:r>
              <a:rPr lang="fr-CH" sz="2000" dirty="0" err="1" smtClean="0"/>
              <a:t>those</a:t>
            </a:r>
            <a:r>
              <a:rPr lang="fr-CH" sz="2000" dirty="0" smtClean="0"/>
              <a:t> </a:t>
            </a:r>
            <a:r>
              <a:rPr lang="fr-CH" sz="2000" dirty="0" err="1" smtClean="0"/>
              <a:t>play</a:t>
            </a:r>
            <a:r>
              <a:rPr lang="fr-CH" sz="2000" dirty="0" smtClean="0"/>
              <a:t> a </a:t>
            </a:r>
            <a:r>
              <a:rPr lang="fr-CH" sz="2000" dirty="0" err="1" smtClean="0"/>
              <a:t>role</a:t>
            </a:r>
            <a:r>
              <a:rPr lang="fr-CH" sz="2000" dirty="0" smtClean="0"/>
              <a:t> for the activation</a:t>
            </a:r>
            <a:endParaRPr lang="en-GB" sz="2000" dirty="0" smtClean="0"/>
          </a:p>
        </p:txBody>
      </p:sp>
      <p:sp>
        <p:nvSpPr>
          <p:cNvPr id="10" name="Right Arrow 9"/>
          <p:cNvSpPr/>
          <p:nvPr/>
        </p:nvSpPr>
        <p:spPr>
          <a:xfrm rot="10800000" flipH="1" flipV="1">
            <a:off x="10570633" y="5758415"/>
            <a:ext cx="625642" cy="61993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2" descr="CARTELLO STRADALE LAVORI IN CORSO 3G EAN: 8012947689806: Amazon.it: Casa e  cucin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0868" y="373593"/>
            <a:ext cx="1309551" cy="1309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9937978"/>
              </p:ext>
            </p:extLst>
          </p:nvPr>
        </p:nvGraphicFramePr>
        <p:xfrm>
          <a:off x="1087655" y="1181193"/>
          <a:ext cx="6267088" cy="47305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5" name="Graph" r:id="rId4" imgW="3920760" imgH="3000960" progId="Origin50.Graph">
                  <p:embed/>
                </p:oleObj>
              </mc:Choice>
              <mc:Fallback>
                <p:oleObj name="Graph" r:id="rId4" imgW="3920760" imgH="3000960" progId="Origin50.Graph">
                  <p:embed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087655" y="1181193"/>
                        <a:ext cx="6267088" cy="47305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6728051" y="2130725"/>
            <a:ext cx="437949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 err="1" smtClean="0"/>
              <a:t>Measured</a:t>
            </a:r>
            <a:r>
              <a:rPr lang="fr-CH" dirty="0" smtClean="0"/>
              <a:t> in Thermal </a:t>
            </a:r>
            <a:r>
              <a:rPr lang="fr-CH" dirty="0" err="1" smtClean="0"/>
              <a:t>Desorption</a:t>
            </a:r>
            <a:r>
              <a:rPr lang="fr-CH" dirty="0" smtClean="0"/>
              <a:t> </a:t>
            </a:r>
            <a:r>
              <a:rPr lang="fr-CH" dirty="0" err="1" smtClean="0"/>
              <a:t>Spectroscopy</a:t>
            </a:r>
            <a:r>
              <a:rPr lang="fr-CH" dirty="0" smtClean="0"/>
              <a:t> on 10x10x1 mm </a:t>
            </a:r>
            <a:r>
              <a:rPr lang="fr-CH" dirty="0" err="1" smtClean="0"/>
              <a:t>samples</a:t>
            </a:r>
            <a:endParaRPr lang="en-GB" dirty="0" smtClean="0"/>
          </a:p>
        </p:txBody>
      </p:sp>
      <p:sp>
        <p:nvSpPr>
          <p:cNvPr id="17" name="Oval 16"/>
          <p:cNvSpPr/>
          <p:nvPr/>
        </p:nvSpPr>
        <p:spPr>
          <a:xfrm>
            <a:off x="1963554" y="1651056"/>
            <a:ext cx="1597793" cy="420040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/>
          <p:cNvSpPr/>
          <p:nvPr/>
        </p:nvSpPr>
        <p:spPr>
          <a:xfrm>
            <a:off x="4259263" y="4042611"/>
            <a:ext cx="1227138" cy="16933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5552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Orgin</a:t>
            </a:r>
            <a:r>
              <a:rPr lang="en-GB" dirty="0" smtClean="0"/>
              <a:t> of delay: different plating recipes?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7B721-B225-4AD0-B3BB-BD06AA3AE3FE}" type="datetime1">
              <a:rPr lang="en-GB" smtClean="0"/>
              <a:t>13/04/2021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ALBA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9F3DD-67C8-4368-B51C-09520FEB8EBE}" type="slidenum">
              <a:rPr lang="en-GB" smtClean="0"/>
              <a:t>13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130" y="1104901"/>
            <a:ext cx="6409262" cy="475244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096000" y="1893644"/>
            <a:ext cx="5443346" cy="21544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2000" dirty="0" smtClean="0"/>
              <a:t>Not much statistics, but ...no marked difference with electroforming in pulse mode or DC (with brightener) </a:t>
            </a:r>
          </a:p>
          <a:p>
            <a:pPr algn="l"/>
            <a:endParaRPr lang="fr-CH" sz="2000" dirty="0"/>
          </a:p>
          <a:p>
            <a:pPr algn="l"/>
            <a:r>
              <a:rPr lang="fr-CH" sz="2000" dirty="0" smtClean="0"/>
              <a:t>In spite of the </a:t>
            </a:r>
            <a:r>
              <a:rPr lang="fr-CH" sz="2000" dirty="0" err="1" smtClean="0"/>
              <a:t>different</a:t>
            </a:r>
            <a:r>
              <a:rPr lang="fr-CH" sz="2000" dirty="0" smtClean="0"/>
              <a:t> </a:t>
            </a:r>
            <a:r>
              <a:rPr lang="fr-CH" sz="2000" dirty="0" err="1" smtClean="0"/>
              <a:t>purity</a:t>
            </a:r>
            <a:r>
              <a:rPr lang="fr-CH" sz="2000" dirty="0" smtClean="0"/>
              <a:t> of the </a:t>
            </a:r>
            <a:r>
              <a:rPr lang="fr-CH" sz="2000" dirty="0" err="1" smtClean="0"/>
              <a:t>copper</a:t>
            </a:r>
            <a:r>
              <a:rPr lang="fr-CH" sz="2000" dirty="0" smtClean="0"/>
              <a:t> the performance of NEG </a:t>
            </a:r>
            <a:r>
              <a:rPr lang="fr-CH" sz="2000" dirty="0" err="1" smtClean="0"/>
              <a:t>is</a:t>
            </a:r>
            <a:r>
              <a:rPr lang="fr-CH" sz="2000" dirty="0" smtClean="0"/>
              <a:t> </a:t>
            </a:r>
            <a:r>
              <a:rPr lang="fr-CH" sz="2000" dirty="0" err="1" smtClean="0"/>
              <a:t>similar</a:t>
            </a:r>
            <a:r>
              <a:rPr lang="fr-CH" sz="2000" dirty="0" smtClean="0"/>
              <a:t> and </a:t>
            </a:r>
            <a:r>
              <a:rPr lang="fr-CH" sz="2000" dirty="0" err="1" smtClean="0"/>
              <a:t>delayed</a:t>
            </a:r>
            <a:r>
              <a:rPr lang="fr-CH" sz="2000" dirty="0" smtClean="0"/>
              <a:t> </a:t>
            </a:r>
            <a:r>
              <a:rPr lang="fr-CH" sz="2000" dirty="0" err="1" smtClean="0"/>
              <a:t>with</a:t>
            </a:r>
            <a:r>
              <a:rPr lang="fr-CH" sz="2000" dirty="0" smtClean="0"/>
              <a:t> respect to the </a:t>
            </a:r>
            <a:r>
              <a:rPr lang="fr-CH" sz="2000" dirty="0" err="1" smtClean="0"/>
              <a:t>reference</a:t>
            </a:r>
            <a:r>
              <a:rPr lang="fr-CH" sz="2000" dirty="0" smtClean="0"/>
              <a:t> NEG</a:t>
            </a:r>
            <a:endParaRPr lang="en-GB" sz="2000" dirty="0" smtClean="0"/>
          </a:p>
        </p:txBody>
      </p:sp>
      <p:pic>
        <p:nvPicPr>
          <p:cNvPr id="9" name="Picture 2" descr="CARTELLO STRADALE LAVORI IN CORSO 3G EAN: 8012947689806: Amazon.it: Casa e  cucin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0868" y="373593"/>
            <a:ext cx="1309551" cy="1309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 rot="16200000">
            <a:off x="-852943" y="3127248"/>
            <a:ext cx="231433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 err="1" smtClean="0">
                <a:solidFill>
                  <a:srgbClr val="000000"/>
                </a:solidFill>
              </a:rPr>
              <a:t>Sticking</a:t>
            </a:r>
            <a:r>
              <a:rPr lang="fr-CH" dirty="0" smtClean="0">
                <a:solidFill>
                  <a:srgbClr val="000000"/>
                </a:solidFill>
              </a:rPr>
              <a:t> factor for H</a:t>
            </a:r>
            <a:r>
              <a:rPr lang="fr-CH" baseline="-25000" dirty="0" smtClean="0">
                <a:solidFill>
                  <a:srgbClr val="000000"/>
                </a:solidFill>
              </a:rPr>
              <a:t>2</a:t>
            </a:r>
            <a:endParaRPr lang="en-GB" baseline="-250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0014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Origin</a:t>
            </a:r>
            <a:r>
              <a:rPr lang="fr-CH" dirty="0" smtClean="0"/>
              <a:t> of </a:t>
            </a:r>
            <a:r>
              <a:rPr lang="fr-CH" dirty="0" err="1" smtClean="0"/>
              <a:t>delay</a:t>
            </a:r>
            <a:r>
              <a:rPr lang="fr-CH" dirty="0" smtClean="0"/>
              <a:t>: </a:t>
            </a:r>
            <a:r>
              <a:rPr lang="fr-CH" dirty="0" err="1" smtClean="0"/>
              <a:t>etching</a:t>
            </a:r>
            <a:r>
              <a:rPr lang="fr-CH" dirty="0" smtClean="0"/>
              <a:t> and </a:t>
            </a:r>
            <a:r>
              <a:rPr lang="fr-CH" dirty="0" err="1" smtClean="0"/>
              <a:t>mandrel</a:t>
            </a:r>
            <a:r>
              <a:rPr lang="fr-CH" dirty="0" smtClean="0"/>
              <a:t> </a:t>
            </a:r>
            <a:r>
              <a:rPr lang="fr-CH" dirty="0" err="1" smtClean="0"/>
              <a:t>thickness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7B721-B225-4AD0-B3BB-BD06AA3AE3FE}" type="datetime1">
              <a:rPr lang="en-GB" smtClean="0"/>
              <a:t>13/04/2021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ALBA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9F3DD-67C8-4368-B51C-09520FEB8EBE}" type="slidenum">
              <a:rPr lang="en-GB" smtClean="0"/>
              <a:t>14</a:t>
            </a:fld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684409" y="990818"/>
            <a:ext cx="40738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chemeClr val="accent6">
                    <a:lumMod val="50000"/>
                  </a:schemeClr>
                </a:solidFill>
              </a:rPr>
              <a:t>Thickness of aluminium  mandrel</a:t>
            </a:r>
          </a:p>
          <a:p>
            <a:r>
              <a:rPr lang="en-GB" sz="2000" dirty="0" smtClean="0">
                <a:solidFill>
                  <a:schemeClr val="accent6">
                    <a:lumMod val="50000"/>
                  </a:schemeClr>
                </a:solidFill>
              </a:rPr>
              <a:t>0.5 mm, 7h etching</a:t>
            </a:r>
          </a:p>
          <a:p>
            <a:r>
              <a:rPr lang="en-GB" sz="2000" dirty="0" smtClean="0">
                <a:solidFill>
                  <a:schemeClr val="accent6">
                    <a:lumMod val="50000"/>
                  </a:schemeClr>
                </a:solidFill>
              </a:rPr>
              <a:t>1.5 mm, 24 h etching </a:t>
            </a:r>
            <a:endParaRPr lang="en-GB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897484" y="5161005"/>
            <a:ext cx="28732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This was on cut the chambers? See PhD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6520" y="2534758"/>
            <a:ext cx="5163504" cy="395231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975"/>
          <a:stretch/>
        </p:blipFill>
        <p:spPr>
          <a:xfrm>
            <a:off x="6903481" y="901596"/>
            <a:ext cx="2943983" cy="1474249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 flipV="1">
            <a:off x="3319058" y="1765990"/>
            <a:ext cx="4268771" cy="11479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3075201" y="1553514"/>
            <a:ext cx="5746149" cy="4148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4"/>
          <a:srcRect t="41043" r="52131"/>
          <a:stretch/>
        </p:blipFill>
        <p:spPr>
          <a:xfrm>
            <a:off x="378518" y="2676226"/>
            <a:ext cx="4502934" cy="3702123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 flipH="1">
            <a:off x="1336943" y="2380869"/>
            <a:ext cx="276879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2000" dirty="0" err="1" smtClean="0">
                <a:solidFill>
                  <a:schemeClr val="accent6">
                    <a:lumMod val="50000"/>
                  </a:schemeClr>
                </a:solidFill>
              </a:rPr>
              <a:t>Decrease</a:t>
            </a:r>
            <a:r>
              <a:rPr lang="fr-CH" sz="2000" dirty="0" smtClean="0">
                <a:solidFill>
                  <a:schemeClr val="accent6">
                    <a:lumMod val="50000"/>
                  </a:schemeClr>
                </a:solidFill>
              </a:rPr>
              <a:t> of O in XPS</a:t>
            </a:r>
            <a:endParaRPr lang="en-GB" sz="2000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 flipV="1">
            <a:off x="6727223" y="5540188"/>
            <a:ext cx="1251449" cy="11735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V="1">
            <a:off x="8619318" y="4422530"/>
            <a:ext cx="714806" cy="73847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V="1">
            <a:off x="8045321" y="5233278"/>
            <a:ext cx="466344" cy="28177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V="1">
            <a:off x="6653131" y="5247948"/>
            <a:ext cx="1325541" cy="340457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V="1">
            <a:off x="8580123" y="3630606"/>
            <a:ext cx="792154" cy="1308132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V="1">
            <a:off x="8082675" y="5011011"/>
            <a:ext cx="428990" cy="175789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ight Arrow 51"/>
          <p:cNvSpPr/>
          <p:nvPr/>
        </p:nvSpPr>
        <p:spPr>
          <a:xfrm>
            <a:off x="4882654" y="4049201"/>
            <a:ext cx="549637" cy="5486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10123671" y="4899504"/>
            <a:ext cx="2015164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2000" dirty="0" err="1" smtClean="0">
                <a:solidFill>
                  <a:srgbClr val="FF0000"/>
                </a:solidFill>
              </a:rPr>
              <a:t>Better</a:t>
            </a:r>
            <a:r>
              <a:rPr lang="fr-CH" sz="2000" dirty="0" smtClean="0">
                <a:solidFill>
                  <a:srgbClr val="FF0000"/>
                </a:solidFill>
              </a:rPr>
              <a:t> activation </a:t>
            </a:r>
            <a:r>
              <a:rPr lang="fr-CH" sz="2000" dirty="0" err="1" smtClean="0">
                <a:solidFill>
                  <a:srgbClr val="FF0000"/>
                </a:solidFill>
              </a:rPr>
              <a:t>with</a:t>
            </a:r>
            <a:r>
              <a:rPr lang="fr-CH" sz="2000" dirty="0" smtClean="0">
                <a:solidFill>
                  <a:srgbClr val="FF0000"/>
                </a:solidFill>
              </a:rPr>
              <a:t> </a:t>
            </a:r>
            <a:r>
              <a:rPr lang="fr-CH" sz="2000" b="1" dirty="0" err="1" smtClean="0">
                <a:solidFill>
                  <a:srgbClr val="FF0000"/>
                </a:solidFill>
              </a:rPr>
              <a:t>thin</a:t>
            </a:r>
            <a:r>
              <a:rPr lang="fr-CH" sz="2000" dirty="0" smtClean="0">
                <a:solidFill>
                  <a:srgbClr val="FF0000"/>
                </a:solidFill>
              </a:rPr>
              <a:t> </a:t>
            </a:r>
            <a:r>
              <a:rPr lang="fr-CH" sz="2000" dirty="0" err="1" smtClean="0">
                <a:solidFill>
                  <a:srgbClr val="FF0000"/>
                </a:solidFill>
              </a:rPr>
              <a:t>mandrel</a:t>
            </a:r>
            <a:endParaRPr lang="en-GB" sz="2000" dirty="0" smtClean="0">
              <a:solidFill>
                <a:srgbClr val="FF0000"/>
              </a:solidFill>
            </a:endParaRPr>
          </a:p>
        </p:txBody>
      </p:sp>
      <p:pic>
        <p:nvPicPr>
          <p:cNvPr id="22" name="Picture 2" descr="CARTELLO STRADALE LAVORI IN CORSO 3G EAN: 8012947689806: Amazon.it: Casa e  cucin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9370" y="1061463"/>
            <a:ext cx="1309551" cy="1309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459316" y="1935858"/>
            <a:ext cx="6900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 smtClean="0"/>
              <a:t>2 Al(s</a:t>
            </a:r>
            <a:r>
              <a:rPr lang="pt-BR" dirty="0"/>
              <a:t>) + </a:t>
            </a:r>
            <a:r>
              <a:rPr lang="pt-BR" dirty="0" smtClean="0"/>
              <a:t>2 NaOH(aq</a:t>
            </a:r>
            <a:r>
              <a:rPr lang="pt-BR" dirty="0"/>
              <a:t>) + </a:t>
            </a:r>
            <a:r>
              <a:rPr lang="pt-BR" dirty="0" smtClean="0"/>
              <a:t>2 H</a:t>
            </a:r>
            <a:r>
              <a:rPr lang="pt-BR" baseline="-25000" dirty="0" smtClean="0"/>
              <a:t>2</a:t>
            </a:r>
            <a:r>
              <a:rPr lang="pt-BR" dirty="0" smtClean="0"/>
              <a:t>O(aq</a:t>
            </a:r>
            <a:r>
              <a:rPr lang="pt-BR" dirty="0"/>
              <a:t>) → </a:t>
            </a:r>
            <a:r>
              <a:rPr lang="pt-BR" dirty="0" smtClean="0"/>
              <a:t>2 NaAlO</a:t>
            </a:r>
            <a:r>
              <a:rPr lang="pt-BR" baseline="-25000" dirty="0" smtClean="0"/>
              <a:t>2</a:t>
            </a:r>
            <a:r>
              <a:rPr lang="pt-BR" dirty="0" smtClean="0"/>
              <a:t>(aq</a:t>
            </a:r>
            <a:r>
              <a:rPr lang="pt-BR" dirty="0"/>
              <a:t>) + </a:t>
            </a:r>
            <a:r>
              <a:rPr lang="pt-BR" dirty="0" smtClean="0"/>
              <a:t>3 H</a:t>
            </a:r>
            <a:r>
              <a:rPr lang="pt-BR" baseline="-25000" dirty="0" smtClean="0"/>
              <a:t>2</a:t>
            </a:r>
            <a:r>
              <a:rPr lang="pt-BR" dirty="0" smtClean="0"/>
              <a:t>(g</a:t>
            </a:r>
            <a:r>
              <a:rPr lang="pt-BR" dirty="0"/>
              <a:t>)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604250" y="2708037"/>
            <a:ext cx="393776" cy="31393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fr-CH" sz="1400" dirty="0" smtClean="0">
                <a:solidFill>
                  <a:srgbClr val="000000"/>
                </a:solidFill>
              </a:rPr>
              <a:t>100</a:t>
            </a:r>
          </a:p>
          <a:p>
            <a:pPr algn="r">
              <a:spcAft>
                <a:spcPts val="600"/>
              </a:spcAft>
            </a:pPr>
            <a:endParaRPr lang="fr-CH" sz="1400" dirty="0">
              <a:solidFill>
                <a:srgbClr val="000000"/>
              </a:solidFill>
            </a:endParaRPr>
          </a:p>
          <a:p>
            <a:pPr algn="r">
              <a:spcAft>
                <a:spcPts val="600"/>
              </a:spcAft>
            </a:pPr>
            <a:r>
              <a:rPr lang="fr-CH" sz="1400" dirty="0" smtClean="0">
                <a:solidFill>
                  <a:srgbClr val="000000"/>
                </a:solidFill>
              </a:rPr>
              <a:t>80</a:t>
            </a:r>
          </a:p>
          <a:p>
            <a:pPr algn="r">
              <a:spcAft>
                <a:spcPts val="600"/>
              </a:spcAft>
            </a:pPr>
            <a:endParaRPr lang="fr-CH" sz="1400" dirty="0">
              <a:solidFill>
                <a:srgbClr val="000000"/>
              </a:solidFill>
            </a:endParaRPr>
          </a:p>
          <a:p>
            <a:pPr algn="r">
              <a:spcAft>
                <a:spcPts val="600"/>
              </a:spcAft>
            </a:pPr>
            <a:r>
              <a:rPr lang="fr-CH" sz="1400" dirty="0" smtClean="0">
                <a:solidFill>
                  <a:srgbClr val="000000"/>
                </a:solidFill>
              </a:rPr>
              <a:t>60</a:t>
            </a:r>
          </a:p>
          <a:p>
            <a:pPr algn="r">
              <a:spcAft>
                <a:spcPts val="600"/>
              </a:spcAft>
            </a:pPr>
            <a:endParaRPr lang="fr-CH" sz="1400" dirty="0">
              <a:solidFill>
                <a:srgbClr val="000000"/>
              </a:solidFill>
            </a:endParaRPr>
          </a:p>
          <a:p>
            <a:pPr algn="r">
              <a:spcAft>
                <a:spcPts val="600"/>
              </a:spcAft>
            </a:pPr>
            <a:r>
              <a:rPr lang="fr-CH" sz="1400" dirty="0" smtClean="0">
                <a:solidFill>
                  <a:srgbClr val="000000"/>
                </a:solidFill>
              </a:rPr>
              <a:t>40</a:t>
            </a:r>
          </a:p>
          <a:p>
            <a:pPr algn="r">
              <a:spcAft>
                <a:spcPts val="600"/>
              </a:spcAft>
            </a:pPr>
            <a:endParaRPr lang="fr-CH" sz="1400" dirty="0">
              <a:solidFill>
                <a:srgbClr val="000000"/>
              </a:solidFill>
            </a:endParaRPr>
          </a:p>
          <a:p>
            <a:pPr algn="r">
              <a:spcAft>
                <a:spcPts val="600"/>
              </a:spcAft>
            </a:pPr>
            <a:r>
              <a:rPr lang="fr-CH" sz="1400" dirty="0" smtClean="0">
                <a:solidFill>
                  <a:srgbClr val="000000"/>
                </a:solidFill>
              </a:rPr>
              <a:t>20</a:t>
            </a:r>
          </a:p>
          <a:p>
            <a:pPr algn="r">
              <a:spcAft>
                <a:spcPts val="600"/>
              </a:spcAft>
            </a:pPr>
            <a:endParaRPr lang="fr-CH" sz="1400" dirty="0" smtClean="0">
              <a:solidFill>
                <a:srgbClr val="000000"/>
              </a:solidFill>
            </a:endParaRPr>
          </a:p>
          <a:p>
            <a:pPr algn="r">
              <a:spcAft>
                <a:spcPts val="600"/>
              </a:spcAft>
            </a:pPr>
            <a:r>
              <a:rPr lang="fr-CH" sz="1400" dirty="0" smtClean="0">
                <a:solidFill>
                  <a:srgbClr val="000000"/>
                </a:solidFill>
              </a:rPr>
              <a:t>0</a:t>
            </a:r>
            <a:endParaRPr lang="en-GB" sz="1400" dirty="0" smtClean="0">
              <a:solidFill>
                <a:srgbClr val="00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 rot="16200000">
            <a:off x="-819267" y="3972993"/>
            <a:ext cx="2776133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600" dirty="0" smtClean="0">
                <a:solidFill>
                  <a:srgbClr val="000000"/>
                </a:solidFill>
              </a:rPr>
              <a:t>O1s </a:t>
            </a:r>
            <a:r>
              <a:rPr lang="fr-CH" sz="1600" dirty="0" err="1" smtClean="0">
                <a:solidFill>
                  <a:srgbClr val="000000"/>
                </a:solidFill>
              </a:rPr>
              <a:t>peak</a:t>
            </a:r>
            <a:r>
              <a:rPr lang="fr-CH" sz="1600" dirty="0" smtClean="0">
                <a:solidFill>
                  <a:srgbClr val="000000"/>
                </a:solidFill>
              </a:rPr>
              <a:t> area % (</a:t>
            </a:r>
            <a:r>
              <a:rPr lang="fr-CH" sz="1600" dirty="0" err="1" smtClean="0">
                <a:solidFill>
                  <a:srgbClr val="000000"/>
                </a:solidFill>
              </a:rPr>
              <a:t>rel</a:t>
            </a:r>
            <a:r>
              <a:rPr lang="fr-CH" sz="1600" dirty="0" smtClean="0">
                <a:solidFill>
                  <a:srgbClr val="000000"/>
                </a:solidFill>
              </a:rPr>
              <a:t>. </a:t>
            </a:r>
            <a:r>
              <a:rPr lang="fr-CH" sz="1600" dirty="0" err="1">
                <a:solidFill>
                  <a:srgbClr val="000000"/>
                </a:solidFill>
              </a:rPr>
              <a:t>u</a:t>
            </a:r>
            <a:r>
              <a:rPr lang="fr-CH" sz="1600" dirty="0" err="1" smtClean="0">
                <a:solidFill>
                  <a:srgbClr val="000000"/>
                </a:solidFill>
              </a:rPr>
              <a:t>nits</a:t>
            </a:r>
            <a:r>
              <a:rPr lang="fr-CH" sz="1600" dirty="0" smtClean="0">
                <a:solidFill>
                  <a:srgbClr val="000000"/>
                </a:solidFill>
              </a:rPr>
              <a:t>)</a:t>
            </a:r>
            <a:endParaRPr lang="en-GB" sz="1600" dirty="0" smtClean="0">
              <a:solidFill>
                <a:srgbClr val="000000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6687403" y="5413612"/>
            <a:ext cx="1291269" cy="282054"/>
          </a:xfrm>
          <a:prstGeom prst="line">
            <a:avLst/>
          </a:prstGeom>
          <a:ln w="1905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8045321" y="5049672"/>
            <a:ext cx="534802" cy="363940"/>
          </a:xfrm>
          <a:prstGeom prst="line">
            <a:avLst/>
          </a:prstGeom>
          <a:ln w="1905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8580123" y="3957851"/>
            <a:ext cx="792154" cy="107021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6587319" y="3244636"/>
            <a:ext cx="277505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6587319" y="3410301"/>
            <a:ext cx="277505" cy="451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6575946" y="3565358"/>
            <a:ext cx="277505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 rot="16200000">
            <a:off x="4439034" y="4012038"/>
            <a:ext cx="231433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 err="1" smtClean="0">
                <a:solidFill>
                  <a:srgbClr val="000000"/>
                </a:solidFill>
              </a:rPr>
              <a:t>Sticking</a:t>
            </a:r>
            <a:r>
              <a:rPr lang="fr-CH" dirty="0" smtClean="0">
                <a:solidFill>
                  <a:srgbClr val="000000"/>
                </a:solidFill>
              </a:rPr>
              <a:t> factor for H</a:t>
            </a:r>
            <a:r>
              <a:rPr lang="fr-CH" baseline="-25000" dirty="0" smtClean="0">
                <a:solidFill>
                  <a:srgbClr val="000000"/>
                </a:solidFill>
              </a:rPr>
              <a:t>2</a:t>
            </a:r>
            <a:endParaRPr lang="en-GB" baseline="-250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0301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>
                <a:solidFill>
                  <a:srgbClr val="00B050"/>
                </a:solidFill>
              </a:rPr>
              <a:t>Making</a:t>
            </a:r>
            <a:r>
              <a:rPr lang="fr-CH" dirty="0" smtClean="0">
                <a:solidFill>
                  <a:srgbClr val="00B050"/>
                </a:solidFill>
              </a:rPr>
              <a:t> the NEG </a:t>
            </a:r>
            <a:r>
              <a:rPr lang="fr-CH" dirty="0" err="1" smtClean="0">
                <a:solidFill>
                  <a:srgbClr val="00B050"/>
                </a:solidFill>
              </a:rPr>
              <a:t>thin</a:t>
            </a:r>
            <a:r>
              <a:rPr lang="fr-CH" dirty="0" smtClean="0">
                <a:solidFill>
                  <a:srgbClr val="00B050"/>
                </a:solidFill>
              </a:rPr>
              <a:t> (if </a:t>
            </a:r>
            <a:r>
              <a:rPr lang="fr-CH" dirty="0" err="1" smtClean="0">
                <a:solidFill>
                  <a:srgbClr val="00B050"/>
                </a:solidFill>
              </a:rPr>
              <a:t>necessary</a:t>
            </a:r>
            <a:r>
              <a:rPr lang="fr-CH" dirty="0" smtClean="0">
                <a:solidFill>
                  <a:srgbClr val="00B050"/>
                </a:solidFill>
              </a:rPr>
              <a:t> for </a:t>
            </a:r>
            <a:r>
              <a:rPr lang="fr-CH" dirty="0" err="1" smtClean="0">
                <a:solidFill>
                  <a:srgbClr val="00B050"/>
                </a:solidFill>
              </a:rPr>
              <a:t>impedance</a:t>
            </a:r>
            <a:r>
              <a:rPr lang="fr-CH" dirty="0" smtClean="0">
                <a:solidFill>
                  <a:srgbClr val="00B050"/>
                </a:solidFill>
              </a:rPr>
              <a:t>)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7B721-B225-4AD0-B3BB-BD06AA3AE3FE}" type="datetime1">
              <a:rPr lang="en-GB" smtClean="0"/>
              <a:t>13/04/2021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ALBA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9F3DD-67C8-4368-B51C-09520FEB8EBE}" type="slidenum">
              <a:rPr lang="en-GB" smtClean="0"/>
              <a:t>15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 flipH="1">
            <a:off x="536604" y="1867301"/>
            <a:ext cx="11013711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CH" sz="2000" dirty="0" smtClean="0"/>
              <a:t>For a film </a:t>
            </a:r>
            <a:r>
              <a:rPr lang="fr-CH" sz="2000" dirty="0" err="1" smtClean="0"/>
              <a:t>with</a:t>
            </a:r>
            <a:r>
              <a:rPr lang="fr-CH" sz="2000" dirty="0" smtClean="0"/>
              <a:t> </a:t>
            </a:r>
            <a:r>
              <a:rPr lang="fr-CH" sz="2000" dirty="0" err="1" smtClean="0"/>
              <a:t>much</a:t>
            </a:r>
            <a:r>
              <a:rPr lang="fr-CH" sz="2000" dirty="0" smtClean="0"/>
              <a:t> </a:t>
            </a:r>
            <a:r>
              <a:rPr lang="fr-CH" sz="2000" dirty="0" err="1" smtClean="0"/>
              <a:t>lower</a:t>
            </a:r>
            <a:r>
              <a:rPr lang="fr-CH" sz="2000" dirty="0" smtClean="0"/>
              <a:t> </a:t>
            </a:r>
            <a:r>
              <a:rPr lang="fr-CH" sz="2000" dirty="0" err="1" smtClean="0"/>
              <a:t>conductivity</a:t>
            </a:r>
            <a:r>
              <a:rPr lang="fr-CH" sz="2000" dirty="0" smtClean="0"/>
              <a:t> (</a:t>
            </a:r>
            <a:r>
              <a:rPr lang="el-GR" sz="2000" i="1" dirty="0" smtClean="0">
                <a:solidFill>
                  <a:srgbClr val="FF0000"/>
                </a:solidFill>
              </a:rPr>
              <a:t>σ</a:t>
            </a:r>
            <a:r>
              <a:rPr lang="fr-CH" sz="2000" i="1" baseline="-25000" dirty="0" smtClean="0">
                <a:solidFill>
                  <a:srgbClr val="FF0000"/>
                </a:solidFill>
              </a:rPr>
              <a:t>f</a:t>
            </a:r>
            <a:r>
              <a:rPr lang="fr-CH" sz="2000" dirty="0" smtClean="0"/>
              <a:t> NEG) </a:t>
            </a:r>
            <a:r>
              <a:rPr lang="fr-CH" sz="2000" dirty="0" err="1" smtClean="0"/>
              <a:t>than</a:t>
            </a:r>
            <a:r>
              <a:rPr lang="fr-CH" sz="2000" dirty="0" smtClean="0"/>
              <a:t> the </a:t>
            </a:r>
            <a:r>
              <a:rPr lang="fr-CH" sz="2000" dirty="0" err="1" smtClean="0"/>
              <a:t>substrate</a:t>
            </a:r>
            <a:r>
              <a:rPr lang="fr-CH" sz="2000" dirty="0" smtClean="0"/>
              <a:t> (</a:t>
            </a:r>
            <a:r>
              <a:rPr lang="el-GR" sz="2000" i="1" dirty="0" smtClean="0">
                <a:solidFill>
                  <a:srgbClr val="FF0000"/>
                </a:solidFill>
              </a:rPr>
              <a:t>σ</a:t>
            </a:r>
            <a:r>
              <a:rPr lang="fr-CH" sz="2000" i="1" baseline="-25000" dirty="0" smtClean="0">
                <a:solidFill>
                  <a:srgbClr val="FF0000"/>
                </a:solidFill>
              </a:rPr>
              <a:t>s </a:t>
            </a:r>
            <a:r>
              <a:rPr lang="fr-CH" sz="2000" dirty="0" smtClean="0"/>
              <a:t>Cu) the </a:t>
            </a:r>
            <a:r>
              <a:rPr lang="fr-CH" sz="2000" dirty="0" err="1" smtClean="0"/>
              <a:t>impedance</a:t>
            </a:r>
            <a:r>
              <a:rPr lang="fr-CH" sz="2000" dirty="0" smtClean="0"/>
              <a:t> </a:t>
            </a:r>
            <a:r>
              <a:rPr lang="fr-CH" sz="2000" dirty="0" err="1" smtClean="0"/>
              <a:t>is</a:t>
            </a:r>
            <a:r>
              <a:rPr lang="fr-CH" sz="2000" dirty="0" smtClean="0"/>
              <a:t> </a:t>
            </a:r>
            <a:r>
              <a:rPr lang="fr-CH" sz="2000" dirty="0" err="1" smtClean="0"/>
              <a:t>only</a:t>
            </a:r>
            <a:r>
              <a:rPr lang="fr-CH" sz="2000" dirty="0" smtClean="0"/>
              <a:t> </a:t>
            </a:r>
            <a:r>
              <a:rPr lang="fr-CH" sz="2000" dirty="0" err="1" smtClean="0"/>
              <a:t>governed</a:t>
            </a:r>
            <a:r>
              <a:rPr lang="fr-CH" sz="2000" dirty="0" smtClean="0"/>
              <a:t> by film </a:t>
            </a:r>
            <a:r>
              <a:rPr lang="fr-CH" sz="2000" dirty="0" err="1" smtClean="0"/>
              <a:t>thickness</a:t>
            </a:r>
            <a:r>
              <a:rPr lang="fr-CH" sz="2000" dirty="0" smtClean="0"/>
              <a:t> </a:t>
            </a:r>
            <a:r>
              <a:rPr lang="fr-CH" sz="2000" i="1" dirty="0" smtClean="0">
                <a:solidFill>
                  <a:srgbClr val="FF0000"/>
                </a:solidFill>
              </a:rPr>
              <a:t>d </a:t>
            </a:r>
            <a:endParaRPr lang="en-GB" sz="2000" i="1" dirty="0" smtClean="0">
              <a:solidFill>
                <a:srgbClr val="FF0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7574" y="2910820"/>
            <a:ext cx="6916999" cy="241567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flipH="1">
            <a:off x="8438949" y="3251332"/>
            <a:ext cx="1965961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 err="1" smtClean="0"/>
              <a:t>E.Belli</a:t>
            </a:r>
            <a:r>
              <a:rPr lang="fr-CH" dirty="0" smtClean="0"/>
              <a:t> et al </a:t>
            </a:r>
          </a:p>
          <a:p>
            <a:pPr algn="l"/>
            <a:r>
              <a:rPr lang="fr-CH" dirty="0" smtClean="0"/>
              <a:t>PR </a:t>
            </a:r>
            <a:r>
              <a:rPr lang="fr-CH" dirty="0" err="1" smtClean="0"/>
              <a:t>Accel</a:t>
            </a:r>
            <a:r>
              <a:rPr lang="fr-CH" dirty="0" smtClean="0"/>
              <a:t> </a:t>
            </a:r>
            <a:r>
              <a:rPr lang="fr-CH" dirty="0" err="1" smtClean="0"/>
              <a:t>Beams</a:t>
            </a:r>
            <a:r>
              <a:rPr lang="fr-CH" dirty="0" smtClean="0"/>
              <a:t> </a:t>
            </a:r>
            <a:r>
              <a:rPr lang="fr-CH" b="1" dirty="0" smtClean="0"/>
              <a:t>21</a:t>
            </a:r>
            <a:r>
              <a:rPr lang="fr-CH" dirty="0" smtClean="0"/>
              <a:t> 111002 (2018)</a:t>
            </a:r>
            <a:endParaRPr lang="en-GB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5434779" y="3307715"/>
            <a:ext cx="233592" cy="30777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2000" i="1" dirty="0" smtClean="0">
                <a:solidFill>
                  <a:srgbClr val="FF0000"/>
                </a:solidFill>
              </a:rPr>
              <a:t>d</a:t>
            </a:r>
            <a:endParaRPr lang="en-GB" sz="2000" i="1" dirty="0" smtClean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09846" y="4260784"/>
            <a:ext cx="176721" cy="30777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2000" i="1" dirty="0" smtClean="0">
                <a:solidFill>
                  <a:srgbClr val="FF0000"/>
                </a:solidFill>
              </a:rPr>
              <a:t>d</a:t>
            </a:r>
            <a:endParaRPr lang="en-GB" sz="2000" i="1" dirty="0" smtClean="0">
              <a:solidFill>
                <a:srgbClr val="FF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140841" y="3087857"/>
            <a:ext cx="367408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l-GR" i="1" dirty="0" smtClean="0">
                <a:solidFill>
                  <a:srgbClr val="FF0000"/>
                </a:solidFill>
              </a:rPr>
              <a:t>σ</a:t>
            </a:r>
            <a:r>
              <a:rPr lang="fr-CH" i="1" baseline="-25000" dirty="0" smtClean="0">
                <a:solidFill>
                  <a:srgbClr val="FF0000"/>
                </a:solidFill>
              </a:rPr>
              <a:t>f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086668" y="3486529"/>
            <a:ext cx="443699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l-GR" i="1" dirty="0" smtClean="0">
                <a:solidFill>
                  <a:srgbClr val="FF0000"/>
                </a:solidFill>
              </a:rPr>
              <a:t>σ</a:t>
            </a:r>
            <a:r>
              <a:rPr lang="fr-CH" i="1" baseline="-25000" dirty="0" smtClean="0">
                <a:solidFill>
                  <a:srgbClr val="FF0000"/>
                </a:solidFill>
              </a:rPr>
              <a:t>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924030" y="4059129"/>
            <a:ext cx="367408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l-GR" i="1" dirty="0" smtClean="0">
                <a:solidFill>
                  <a:srgbClr val="FF0000"/>
                </a:solidFill>
              </a:rPr>
              <a:t>σ</a:t>
            </a:r>
            <a:r>
              <a:rPr lang="fr-CH" i="1" baseline="-25000" dirty="0" smtClean="0">
                <a:solidFill>
                  <a:srgbClr val="FF0000"/>
                </a:solidFill>
              </a:rPr>
              <a:t>f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869857" y="4457801"/>
            <a:ext cx="443699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l-GR" i="1" dirty="0" smtClean="0">
                <a:solidFill>
                  <a:srgbClr val="FF0000"/>
                </a:solidFill>
              </a:rPr>
              <a:t>σ</a:t>
            </a:r>
            <a:r>
              <a:rPr lang="fr-CH" i="1" baseline="-25000" dirty="0" smtClean="0">
                <a:solidFill>
                  <a:srgbClr val="FF0000"/>
                </a:solidFill>
              </a:rPr>
              <a:t>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916542" y="4365468"/>
            <a:ext cx="120128" cy="276999"/>
          </a:xfrm>
          <a:prstGeom prst="rect">
            <a:avLst/>
          </a:pr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 smtClean="0">
                <a:solidFill>
                  <a:srgbClr val="000000"/>
                </a:solidFill>
              </a:rPr>
              <a:t>s</a:t>
            </a:r>
            <a:endParaRPr lang="en-GB" dirty="0" smtClean="0">
              <a:solidFill>
                <a:srgbClr val="0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38263" y="3397359"/>
            <a:ext cx="120128" cy="276999"/>
          </a:xfrm>
          <a:prstGeom prst="rect">
            <a:avLst/>
          </a:pr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 smtClean="0">
                <a:solidFill>
                  <a:srgbClr val="000000"/>
                </a:solidFill>
              </a:rPr>
              <a:t>s</a:t>
            </a:r>
            <a:endParaRPr lang="en-GB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9802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33507" y="372306"/>
            <a:ext cx="11376025" cy="1065742"/>
          </a:xfrm>
        </p:spPr>
        <p:txBody>
          <a:bodyPr/>
          <a:lstStyle/>
          <a:p>
            <a:r>
              <a:rPr lang="fr-CH" dirty="0">
                <a:solidFill>
                  <a:srgbClr val="00B050"/>
                </a:solidFill>
              </a:rPr>
              <a:t>How </a:t>
            </a:r>
            <a:r>
              <a:rPr lang="fr-CH" dirty="0" err="1" smtClean="0">
                <a:solidFill>
                  <a:srgbClr val="00B050"/>
                </a:solidFill>
              </a:rPr>
              <a:t>much</a:t>
            </a:r>
            <a:r>
              <a:rPr lang="fr-CH" dirty="0" smtClean="0">
                <a:solidFill>
                  <a:srgbClr val="00B050"/>
                </a:solidFill>
              </a:rPr>
              <a:t> cycles for </a:t>
            </a:r>
            <a:r>
              <a:rPr lang="fr-CH" dirty="0" err="1">
                <a:solidFill>
                  <a:srgbClr val="00B050"/>
                </a:solidFill>
              </a:rPr>
              <a:t>thin</a:t>
            </a:r>
            <a:r>
              <a:rPr lang="fr-CH" dirty="0">
                <a:solidFill>
                  <a:srgbClr val="00B050"/>
                </a:solidFill>
              </a:rPr>
              <a:t> </a:t>
            </a:r>
            <a:r>
              <a:rPr lang="fr-CH" dirty="0" smtClean="0">
                <a:solidFill>
                  <a:srgbClr val="00B050"/>
                </a:solidFill>
              </a:rPr>
              <a:t>NEG?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7B721-B225-4AD0-B3BB-BD06AA3AE3FE}" type="datetime1">
              <a:rPr lang="en-GB" smtClean="0"/>
              <a:t>13/04/2021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ALBA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9F3DD-67C8-4368-B51C-09520FEB8EBE}" type="slidenum">
              <a:rPr lang="en-GB" smtClean="0"/>
              <a:t>16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b="21004"/>
          <a:stretch/>
        </p:blipFill>
        <p:spPr>
          <a:xfrm>
            <a:off x="70723" y="1930613"/>
            <a:ext cx="6829010" cy="423579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 flipH="1">
            <a:off x="687593" y="1416389"/>
            <a:ext cx="1076058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2000" dirty="0" smtClean="0"/>
              <a:t>The </a:t>
            </a:r>
            <a:r>
              <a:rPr lang="fr-CH" sz="2000" dirty="0" err="1" smtClean="0"/>
              <a:t>expected</a:t>
            </a:r>
            <a:r>
              <a:rPr lang="fr-CH" sz="2000" dirty="0" smtClean="0"/>
              <a:t> </a:t>
            </a:r>
            <a:r>
              <a:rPr lang="fr-CH" sz="2000" dirty="0" err="1" smtClean="0"/>
              <a:t>effect</a:t>
            </a:r>
            <a:r>
              <a:rPr lang="fr-CH" sz="2000" dirty="0" smtClean="0"/>
              <a:t> </a:t>
            </a:r>
            <a:r>
              <a:rPr lang="fr-CH" sz="2000" dirty="0" err="1" smtClean="0"/>
              <a:t>is</a:t>
            </a:r>
            <a:r>
              <a:rPr lang="fr-CH" sz="2000" dirty="0" smtClean="0"/>
              <a:t> a </a:t>
            </a:r>
            <a:r>
              <a:rPr lang="fr-CH" sz="2000" dirty="0" err="1" smtClean="0">
                <a:solidFill>
                  <a:srgbClr val="FF0000"/>
                </a:solidFill>
              </a:rPr>
              <a:t>higher</a:t>
            </a:r>
            <a:r>
              <a:rPr lang="fr-CH" sz="2000" dirty="0" smtClean="0">
                <a:solidFill>
                  <a:srgbClr val="FF0000"/>
                </a:solidFill>
              </a:rPr>
              <a:t> </a:t>
            </a:r>
            <a:r>
              <a:rPr lang="fr-CH" sz="2000" dirty="0" err="1" smtClean="0">
                <a:solidFill>
                  <a:srgbClr val="FF0000"/>
                </a:solidFill>
              </a:rPr>
              <a:t>sentitivity</a:t>
            </a:r>
            <a:r>
              <a:rPr lang="fr-CH" sz="2000" dirty="0" smtClean="0">
                <a:solidFill>
                  <a:srgbClr val="FF0000"/>
                </a:solidFill>
              </a:rPr>
              <a:t> to </a:t>
            </a:r>
            <a:r>
              <a:rPr lang="fr-CH" sz="2000" dirty="0" err="1" smtClean="0">
                <a:solidFill>
                  <a:srgbClr val="FF0000"/>
                </a:solidFill>
              </a:rPr>
              <a:t>venting</a:t>
            </a:r>
            <a:r>
              <a:rPr lang="fr-CH" sz="2000" dirty="0" smtClean="0">
                <a:solidFill>
                  <a:srgbClr val="FF0000"/>
                </a:solidFill>
              </a:rPr>
              <a:t>/activation cycles </a:t>
            </a:r>
            <a:r>
              <a:rPr lang="fr-CH" sz="2000" dirty="0" smtClean="0"/>
              <a:t>for </a:t>
            </a:r>
            <a:r>
              <a:rPr lang="fr-CH" sz="2000" dirty="0" err="1" smtClean="0"/>
              <a:t>thin</a:t>
            </a:r>
            <a:r>
              <a:rPr lang="fr-CH" sz="2000" dirty="0" smtClean="0"/>
              <a:t> NEG: </a:t>
            </a:r>
            <a:r>
              <a:rPr lang="fr-CH" sz="2000" dirty="0" err="1" smtClean="0"/>
              <a:t>indeed</a:t>
            </a:r>
            <a:r>
              <a:rPr lang="fr-CH" sz="2000" dirty="0" smtClean="0"/>
              <a:t>……  </a:t>
            </a:r>
            <a:endParaRPr lang="en-GB" sz="2000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7389628" y="2402958"/>
            <a:ext cx="4619904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 err="1" smtClean="0"/>
              <a:t>After</a:t>
            </a:r>
            <a:r>
              <a:rPr lang="fr-CH" dirty="0" smtClean="0"/>
              <a:t> </a:t>
            </a:r>
            <a:r>
              <a:rPr lang="fr-CH" b="1" dirty="0" smtClean="0"/>
              <a:t>4 </a:t>
            </a:r>
            <a:r>
              <a:rPr lang="fr-CH" b="1" dirty="0" err="1" smtClean="0"/>
              <a:t>cylces</a:t>
            </a:r>
            <a:r>
              <a:rPr lang="fr-CH" b="1" dirty="0" smtClean="0"/>
              <a:t> </a:t>
            </a:r>
            <a:r>
              <a:rPr lang="fr-CH" dirty="0" smtClean="0"/>
              <a:t>of </a:t>
            </a:r>
            <a:r>
              <a:rPr lang="fr-CH" dirty="0" err="1" smtClean="0"/>
              <a:t>venting</a:t>
            </a:r>
            <a:r>
              <a:rPr lang="fr-CH" dirty="0" smtClean="0"/>
              <a:t> /activation the activation of </a:t>
            </a:r>
            <a:r>
              <a:rPr lang="fr-CH" dirty="0" err="1" smtClean="0"/>
              <a:t>thinner</a:t>
            </a:r>
            <a:r>
              <a:rPr lang="fr-CH" dirty="0" smtClean="0"/>
              <a:t> films </a:t>
            </a:r>
            <a:r>
              <a:rPr lang="fr-CH" dirty="0" err="1" smtClean="0"/>
              <a:t>requires</a:t>
            </a:r>
            <a:r>
              <a:rPr lang="fr-CH" dirty="0" smtClean="0"/>
              <a:t> more time</a:t>
            </a:r>
          </a:p>
          <a:p>
            <a:pPr algn="l"/>
            <a:endParaRPr lang="fr-CH" dirty="0" smtClean="0"/>
          </a:p>
          <a:p>
            <a:pPr algn="l"/>
            <a:r>
              <a:rPr lang="fr-CH" dirty="0" smtClean="0"/>
              <a:t>→It </a:t>
            </a:r>
            <a:r>
              <a:rPr lang="fr-CH" dirty="0" err="1" smtClean="0"/>
              <a:t>is</a:t>
            </a:r>
            <a:r>
              <a:rPr lang="fr-CH" dirty="0" smtClean="0"/>
              <a:t> more </a:t>
            </a:r>
            <a:r>
              <a:rPr lang="fr-CH" dirty="0" err="1" smtClean="0"/>
              <a:t>difficult</a:t>
            </a:r>
            <a:r>
              <a:rPr lang="fr-CH" dirty="0" smtClean="0"/>
              <a:t> for the surface </a:t>
            </a:r>
            <a:r>
              <a:rPr lang="fr-CH" dirty="0" err="1" smtClean="0"/>
              <a:t>oxygen</a:t>
            </a:r>
            <a:r>
              <a:rPr lang="fr-CH" dirty="0" smtClean="0"/>
              <a:t> to diffuse </a:t>
            </a:r>
            <a:r>
              <a:rPr lang="fr-CH" dirty="0" err="1" smtClean="0"/>
              <a:t>into</a:t>
            </a:r>
            <a:r>
              <a:rPr lang="fr-CH" dirty="0" smtClean="0"/>
              <a:t> the film</a:t>
            </a:r>
            <a:endParaRPr lang="en-GB" dirty="0" smtClean="0"/>
          </a:p>
        </p:txBody>
      </p:sp>
      <p:sp>
        <p:nvSpPr>
          <p:cNvPr id="14" name="Rectangle 13"/>
          <p:cNvSpPr/>
          <p:nvPr/>
        </p:nvSpPr>
        <p:spPr>
          <a:xfrm>
            <a:off x="7155712" y="5284381"/>
            <a:ext cx="4540102" cy="924042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7129131" y="5178056"/>
            <a:ext cx="1169581" cy="10632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8086059" y="5050469"/>
            <a:ext cx="1143000" cy="226823"/>
          </a:xfrm>
          <a:prstGeom prst="rect">
            <a:avLst/>
          </a:prstGeom>
          <a:solidFill>
            <a:srgbClr val="64F876"/>
          </a:solidFill>
          <a:ln>
            <a:solidFill>
              <a:srgbClr val="64F8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9218427" y="4886539"/>
            <a:ext cx="1201479" cy="381014"/>
          </a:xfrm>
          <a:prstGeom prst="rect">
            <a:avLst/>
          </a:prstGeom>
          <a:solidFill>
            <a:srgbClr val="F7F47C"/>
          </a:solidFill>
          <a:ln>
            <a:solidFill>
              <a:srgbClr val="F7F47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10419907" y="4715540"/>
            <a:ext cx="1261797" cy="565296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8628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7B721-B225-4AD0-B3BB-BD06AA3AE3FE}" type="datetime1">
              <a:rPr lang="en-GB" smtClean="0"/>
              <a:t>13/04/2021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ALBA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9F3DD-67C8-4368-B51C-09520FEB8EBE}" type="slidenum">
              <a:rPr lang="en-GB" smtClean="0"/>
              <a:t>17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b="74333"/>
          <a:stretch/>
        </p:blipFill>
        <p:spPr>
          <a:xfrm>
            <a:off x="1719163" y="809480"/>
            <a:ext cx="4672006" cy="2842315"/>
          </a:xfrm>
          <a:prstGeom prst="rect">
            <a:avLst/>
          </a:prstGeom>
        </p:spPr>
      </p:pic>
      <p:sp>
        <p:nvSpPr>
          <p:cNvPr id="8" name="Title 2"/>
          <p:cNvSpPr txBox="1">
            <a:spLocks/>
          </p:cNvSpPr>
          <p:nvPr/>
        </p:nvSpPr>
        <p:spPr>
          <a:xfrm>
            <a:off x="505912" y="244710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>
                <a:solidFill>
                  <a:srgbClr val="00B050"/>
                </a:solidFill>
              </a:rPr>
              <a:t>How </a:t>
            </a:r>
            <a:r>
              <a:rPr lang="fr-CH" dirty="0" err="1" smtClean="0">
                <a:solidFill>
                  <a:srgbClr val="00B050"/>
                </a:solidFill>
              </a:rPr>
              <a:t>much</a:t>
            </a:r>
            <a:r>
              <a:rPr lang="fr-CH" dirty="0" smtClean="0">
                <a:solidFill>
                  <a:srgbClr val="00B050"/>
                </a:solidFill>
              </a:rPr>
              <a:t> cycles for </a:t>
            </a:r>
            <a:r>
              <a:rPr lang="fr-CH" dirty="0" err="1" smtClean="0">
                <a:solidFill>
                  <a:srgbClr val="00B050"/>
                </a:solidFill>
              </a:rPr>
              <a:t>thin</a:t>
            </a:r>
            <a:r>
              <a:rPr lang="fr-CH" dirty="0" smtClean="0">
                <a:solidFill>
                  <a:srgbClr val="00B050"/>
                </a:solidFill>
              </a:rPr>
              <a:t> NEG?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t="49159" b="960"/>
          <a:stretch/>
        </p:blipFill>
        <p:spPr>
          <a:xfrm>
            <a:off x="6552670" y="684346"/>
            <a:ext cx="4700143" cy="555697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 flipH="1">
            <a:off x="575404" y="3673559"/>
            <a:ext cx="5868999" cy="15388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2000" dirty="0" smtClean="0"/>
              <a:t>As </a:t>
            </a:r>
            <a:r>
              <a:rPr lang="fr-CH" sz="2000" dirty="0" err="1" smtClean="0"/>
              <a:t>expected</a:t>
            </a:r>
            <a:r>
              <a:rPr lang="fr-CH" sz="2000" dirty="0" smtClean="0"/>
              <a:t> </a:t>
            </a:r>
            <a:r>
              <a:rPr lang="fr-CH" sz="2000" dirty="0" err="1" smtClean="0"/>
              <a:t>after</a:t>
            </a:r>
            <a:r>
              <a:rPr lang="fr-CH" sz="2000" dirty="0" smtClean="0"/>
              <a:t> </a:t>
            </a:r>
            <a:r>
              <a:rPr lang="fr-CH" sz="2000" dirty="0" err="1" smtClean="0"/>
              <a:t>some</a:t>
            </a:r>
            <a:r>
              <a:rPr lang="fr-CH" sz="2000" dirty="0" smtClean="0"/>
              <a:t> cycles the concentration of </a:t>
            </a:r>
            <a:r>
              <a:rPr lang="fr-CH" sz="2000" dirty="0" err="1" smtClean="0"/>
              <a:t>dissolved</a:t>
            </a:r>
            <a:r>
              <a:rPr lang="fr-CH" sz="2000" dirty="0" smtClean="0"/>
              <a:t> </a:t>
            </a:r>
            <a:r>
              <a:rPr lang="fr-CH" sz="2000" b="1" dirty="0" err="1" smtClean="0"/>
              <a:t>oxygen</a:t>
            </a:r>
            <a:r>
              <a:rPr lang="fr-CH" sz="2000" dirty="0" smtClean="0"/>
              <a:t> </a:t>
            </a:r>
            <a:r>
              <a:rPr lang="fr-CH" sz="2000" dirty="0" err="1" smtClean="0"/>
              <a:t>is</a:t>
            </a:r>
            <a:r>
              <a:rPr lang="fr-CH" sz="2000" dirty="0" smtClean="0"/>
              <a:t> </a:t>
            </a:r>
            <a:r>
              <a:rPr lang="fr-CH" sz="2000" dirty="0" err="1" smtClean="0"/>
              <a:t>higher</a:t>
            </a:r>
            <a:r>
              <a:rPr lang="fr-CH" sz="2000" dirty="0" smtClean="0"/>
              <a:t> in </a:t>
            </a:r>
            <a:r>
              <a:rPr lang="fr-CH" sz="2000" dirty="0" err="1" smtClean="0"/>
              <a:t>thinner</a:t>
            </a:r>
            <a:r>
              <a:rPr lang="fr-CH" sz="2000" dirty="0" smtClean="0"/>
              <a:t> films </a:t>
            </a:r>
          </a:p>
          <a:p>
            <a:pPr algn="l"/>
            <a:endParaRPr lang="fr-CH" sz="2000" dirty="0"/>
          </a:p>
          <a:p>
            <a:pPr algn="l"/>
            <a:r>
              <a:rPr lang="fr-CH" sz="2000" dirty="0" smtClean="0"/>
              <a:t>The </a:t>
            </a:r>
            <a:r>
              <a:rPr lang="fr-CH" sz="2000" dirty="0" err="1" smtClean="0"/>
              <a:t>lower</a:t>
            </a:r>
            <a:r>
              <a:rPr lang="fr-CH" sz="2000" dirty="0" smtClean="0"/>
              <a:t> concentration gradient slows down the </a:t>
            </a:r>
            <a:r>
              <a:rPr lang="fr-CH" sz="2000" dirty="0" err="1" smtClean="0"/>
              <a:t>further</a:t>
            </a:r>
            <a:r>
              <a:rPr lang="fr-CH" sz="2000" dirty="0" smtClean="0"/>
              <a:t> diffusion and activation</a:t>
            </a:r>
            <a:endParaRPr lang="en-GB" sz="2000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569710" y="1515359"/>
            <a:ext cx="150982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 smtClean="0"/>
              <a:t>XPS</a:t>
            </a:r>
          </a:p>
          <a:p>
            <a:pPr algn="l"/>
            <a:r>
              <a:rPr lang="fr-CH" dirty="0" err="1"/>
              <a:t>d</a:t>
            </a:r>
            <a:r>
              <a:rPr lang="fr-CH" dirty="0" err="1" smtClean="0"/>
              <a:t>epth</a:t>
            </a:r>
            <a:r>
              <a:rPr lang="fr-CH" dirty="0" smtClean="0"/>
              <a:t> profiles</a:t>
            </a:r>
            <a:endParaRPr lang="en-GB" dirty="0" smtClean="0"/>
          </a:p>
        </p:txBody>
      </p:sp>
      <p:sp>
        <p:nvSpPr>
          <p:cNvPr id="16" name="TextBox 15"/>
          <p:cNvSpPr txBox="1"/>
          <p:nvPr/>
        </p:nvSpPr>
        <p:spPr>
          <a:xfrm>
            <a:off x="3094074" y="1456660"/>
            <a:ext cx="86123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 smtClean="0"/>
              <a:t>30 nm</a:t>
            </a:r>
            <a:endParaRPr lang="en-GB" dirty="0" smtClean="0"/>
          </a:p>
        </p:txBody>
      </p:sp>
      <p:sp>
        <p:nvSpPr>
          <p:cNvPr id="17" name="TextBox 16"/>
          <p:cNvSpPr txBox="1"/>
          <p:nvPr/>
        </p:nvSpPr>
        <p:spPr>
          <a:xfrm>
            <a:off x="8176745" y="1354568"/>
            <a:ext cx="86123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 smtClean="0"/>
              <a:t>203 nm</a:t>
            </a:r>
            <a:endParaRPr lang="en-GB" dirty="0" smtClean="0"/>
          </a:p>
        </p:txBody>
      </p:sp>
      <p:sp>
        <p:nvSpPr>
          <p:cNvPr id="18" name="TextBox 17"/>
          <p:cNvSpPr txBox="1"/>
          <p:nvPr/>
        </p:nvSpPr>
        <p:spPr>
          <a:xfrm>
            <a:off x="7871636" y="4002115"/>
            <a:ext cx="104907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 smtClean="0"/>
              <a:t>1100 nm</a:t>
            </a:r>
            <a:endParaRPr lang="en-GB" dirty="0" smtClean="0"/>
          </a:p>
        </p:txBody>
      </p:sp>
      <p:cxnSp>
        <p:nvCxnSpPr>
          <p:cNvPr id="23" name="Straight Connector 22"/>
          <p:cNvCxnSpPr/>
          <p:nvPr/>
        </p:nvCxnSpPr>
        <p:spPr>
          <a:xfrm>
            <a:off x="4403324" y="2512381"/>
            <a:ext cx="3204839" cy="0"/>
          </a:xfrm>
          <a:prstGeom prst="line">
            <a:avLst/>
          </a:prstGeom>
          <a:ln w="38100">
            <a:solidFill>
              <a:srgbClr val="64F876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1169582" y="5283200"/>
            <a:ext cx="5236534" cy="50091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Freeform 2"/>
          <p:cNvSpPr/>
          <p:nvPr/>
        </p:nvSpPr>
        <p:spPr>
          <a:xfrm>
            <a:off x="1169581" y="5768163"/>
            <a:ext cx="5236535" cy="372139"/>
          </a:xfrm>
          <a:custGeom>
            <a:avLst/>
            <a:gdLst>
              <a:gd name="connsiteX0" fmla="*/ 10633 w 5236535"/>
              <a:gd name="connsiteY0" fmla="*/ 372139 h 372139"/>
              <a:gd name="connsiteX1" fmla="*/ 0 w 5236535"/>
              <a:gd name="connsiteY1" fmla="*/ 5316 h 372139"/>
              <a:gd name="connsiteX2" fmla="*/ 5236535 w 5236535"/>
              <a:gd name="connsiteY2" fmla="*/ 0 h 372139"/>
              <a:gd name="connsiteX3" fmla="*/ 5236535 w 5236535"/>
              <a:gd name="connsiteY3" fmla="*/ 366823 h 372139"/>
              <a:gd name="connsiteX4" fmla="*/ 5236535 w 5236535"/>
              <a:gd name="connsiteY4" fmla="*/ 366823 h 372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36535" h="372139">
                <a:moveTo>
                  <a:pt x="10633" y="372139"/>
                </a:moveTo>
                <a:lnTo>
                  <a:pt x="0" y="5316"/>
                </a:lnTo>
                <a:lnTo>
                  <a:pt x="5236535" y="0"/>
                </a:lnTo>
                <a:lnTo>
                  <a:pt x="5236535" y="366823"/>
                </a:lnTo>
                <a:lnTo>
                  <a:pt x="5236535" y="366823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1463578" y="5320211"/>
            <a:ext cx="60780" cy="58479"/>
          </a:xfrm>
          <a:prstGeom prst="ellipse">
            <a:avLst/>
          </a:prstGeom>
          <a:solidFill>
            <a:srgbClr val="64F87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/>
          <p:cNvSpPr/>
          <p:nvPr/>
        </p:nvSpPr>
        <p:spPr>
          <a:xfrm>
            <a:off x="1616858" y="5359880"/>
            <a:ext cx="60780" cy="58479"/>
          </a:xfrm>
          <a:prstGeom prst="ellipse">
            <a:avLst/>
          </a:prstGeom>
          <a:solidFill>
            <a:srgbClr val="64F87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/>
          <p:cNvSpPr/>
          <p:nvPr/>
        </p:nvSpPr>
        <p:spPr>
          <a:xfrm>
            <a:off x="1493968" y="5502350"/>
            <a:ext cx="60780" cy="58479"/>
          </a:xfrm>
          <a:prstGeom prst="ellipse">
            <a:avLst/>
          </a:prstGeom>
          <a:solidFill>
            <a:srgbClr val="64F87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/>
          <p:cNvSpPr/>
          <p:nvPr/>
        </p:nvSpPr>
        <p:spPr>
          <a:xfrm>
            <a:off x="1646368" y="5654750"/>
            <a:ext cx="60780" cy="58479"/>
          </a:xfrm>
          <a:prstGeom prst="ellipse">
            <a:avLst/>
          </a:prstGeom>
          <a:solidFill>
            <a:srgbClr val="64F87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/>
          <p:cNvSpPr/>
          <p:nvPr/>
        </p:nvSpPr>
        <p:spPr>
          <a:xfrm>
            <a:off x="1808749" y="5333766"/>
            <a:ext cx="60780" cy="58479"/>
          </a:xfrm>
          <a:prstGeom prst="ellipse">
            <a:avLst/>
          </a:prstGeom>
          <a:solidFill>
            <a:srgbClr val="64F87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/>
          <p:cNvSpPr/>
          <p:nvPr/>
        </p:nvSpPr>
        <p:spPr>
          <a:xfrm>
            <a:off x="2016083" y="5400090"/>
            <a:ext cx="60780" cy="58479"/>
          </a:xfrm>
          <a:prstGeom prst="ellipse">
            <a:avLst/>
          </a:prstGeom>
          <a:solidFill>
            <a:srgbClr val="64F87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/>
          <p:cNvSpPr/>
          <p:nvPr/>
        </p:nvSpPr>
        <p:spPr>
          <a:xfrm>
            <a:off x="2238364" y="5341611"/>
            <a:ext cx="60780" cy="58479"/>
          </a:xfrm>
          <a:prstGeom prst="ellipse">
            <a:avLst/>
          </a:prstGeom>
          <a:solidFill>
            <a:srgbClr val="64F87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/>
          <p:cNvSpPr/>
          <p:nvPr/>
        </p:nvSpPr>
        <p:spPr>
          <a:xfrm>
            <a:off x="2391644" y="5381280"/>
            <a:ext cx="60780" cy="58479"/>
          </a:xfrm>
          <a:prstGeom prst="ellipse">
            <a:avLst/>
          </a:prstGeom>
          <a:solidFill>
            <a:srgbClr val="64F87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/>
          <p:cNvSpPr/>
          <p:nvPr/>
        </p:nvSpPr>
        <p:spPr>
          <a:xfrm>
            <a:off x="2268754" y="5523750"/>
            <a:ext cx="60780" cy="58479"/>
          </a:xfrm>
          <a:prstGeom prst="ellipse">
            <a:avLst/>
          </a:prstGeom>
          <a:solidFill>
            <a:srgbClr val="64F87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/>
          <p:cNvSpPr/>
          <p:nvPr/>
        </p:nvSpPr>
        <p:spPr>
          <a:xfrm>
            <a:off x="2421154" y="5676150"/>
            <a:ext cx="60780" cy="58479"/>
          </a:xfrm>
          <a:prstGeom prst="ellipse">
            <a:avLst/>
          </a:prstGeom>
          <a:solidFill>
            <a:srgbClr val="64F87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/>
          <p:cNvSpPr/>
          <p:nvPr/>
        </p:nvSpPr>
        <p:spPr>
          <a:xfrm>
            <a:off x="2583535" y="5355166"/>
            <a:ext cx="60780" cy="58479"/>
          </a:xfrm>
          <a:prstGeom prst="ellipse">
            <a:avLst/>
          </a:prstGeom>
          <a:solidFill>
            <a:srgbClr val="64F87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/>
          <p:cNvSpPr/>
          <p:nvPr/>
        </p:nvSpPr>
        <p:spPr>
          <a:xfrm>
            <a:off x="2790869" y="5421490"/>
            <a:ext cx="60780" cy="58479"/>
          </a:xfrm>
          <a:prstGeom prst="ellipse">
            <a:avLst/>
          </a:prstGeom>
          <a:solidFill>
            <a:srgbClr val="64F87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/>
          <p:cNvSpPr/>
          <p:nvPr/>
        </p:nvSpPr>
        <p:spPr>
          <a:xfrm>
            <a:off x="1949603" y="5311289"/>
            <a:ext cx="60780" cy="58479"/>
          </a:xfrm>
          <a:prstGeom prst="ellipse">
            <a:avLst/>
          </a:prstGeom>
          <a:solidFill>
            <a:srgbClr val="64F87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/>
          <p:cNvSpPr/>
          <p:nvPr/>
        </p:nvSpPr>
        <p:spPr>
          <a:xfrm>
            <a:off x="2102883" y="5350958"/>
            <a:ext cx="60780" cy="58479"/>
          </a:xfrm>
          <a:prstGeom prst="ellipse">
            <a:avLst/>
          </a:prstGeom>
          <a:solidFill>
            <a:srgbClr val="64F87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/>
          <p:cNvSpPr/>
          <p:nvPr/>
        </p:nvSpPr>
        <p:spPr>
          <a:xfrm>
            <a:off x="1979993" y="5493428"/>
            <a:ext cx="60780" cy="58479"/>
          </a:xfrm>
          <a:prstGeom prst="ellipse">
            <a:avLst/>
          </a:prstGeom>
          <a:solidFill>
            <a:srgbClr val="64F87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/>
          <p:cNvSpPr/>
          <p:nvPr/>
        </p:nvSpPr>
        <p:spPr>
          <a:xfrm>
            <a:off x="2132393" y="5645828"/>
            <a:ext cx="60780" cy="58479"/>
          </a:xfrm>
          <a:prstGeom prst="ellipse">
            <a:avLst/>
          </a:prstGeom>
          <a:solidFill>
            <a:srgbClr val="64F87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/>
          <p:cNvSpPr/>
          <p:nvPr/>
        </p:nvSpPr>
        <p:spPr>
          <a:xfrm>
            <a:off x="2729624" y="5332689"/>
            <a:ext cx="60780" cy="58479"/>
          </a:xfrm>
          <a:prstGeom prst="ellipse">
            <a:avLst/>
          </a:prstGeom>
          <a:solidFill>
            <a:srgbClr val="64F87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/>
          <p:cNvSpPr/>
          <p:nvPr/>
        </p:nvSpPr>
        <p:spPr>
          <a:xfrm>
            <a:off x="2502108" y="5391168"/>
            <a:ext cx="60780" cy="58479"/>
          </a:xfrm>
          <a:prstGeom prst="ellipse">
            <a:avLst/>
          </a:prstGeom>
          <a:solidFill>
            <a:srgbClr val="64F87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/>
          <p:cNvSpPr/>
          <p:nvPr/>
        </p:nvSpPr>
        <p:spPr>
          <a:xfrm>
            <a:off x="2527125" y="5517596"/>
            <a:ext cx="60780" cy="58479"/>
          </a:xfrm>
          <a:prstGeom prst="ellipse">
            <a:avLst/>
          </a:prstGeom>
          <a:solidFill>
            <a:srgbClr val="64F87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/>
          <p:cNvSpPr/>
          <p:nvPr/>
        </p:nvSpPr>
        <p:spPr>
          <a:xfrm>
            <a:off x="2680405" y="5557265"/>
            <a:ext cx="60780" cy="58479"/>
          </a:xfrm>
          <a:prstGeom prst="ellipse">
            <a:avLst/>
          </a:prstGeom>
          <a:solidFill>
            <a:srgbClr val="64F87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/>
          <p:cNvSpPr/>
          <p:nvPr/>
        </p:nvSpPr>
        <p:spPr>
          <a:xfrm>
            <a:off x="2435490" y="5311289"/>
            <a:ext cx="60780" cy="58479"/>
          </a:xfrm>
          <a:prstGeom prst="ellipse">
            <a:avLst/>
          </a:prstGeom>
          <a:solidFill>
            <a:srgbClr val="64F87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/>
          <p:cNvSpPr/>
          <p:nvPr/>
        </p:nvSpPr>
        <p:spPr>
          <a:xfrm>
            <a:off x="2891125" y="5340528"/>
            <a:ext cx="60780" cy="58479"/>
          </a:xfrm>
          <a:prstGeom prst="ellipse">
            <a:avLst/>
          </a:prstGeom>
          <a:solidFill>
            <a:srgbClr val="64F87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/>
          <p:cNvSpPr/>
          <p:nvPr/>
        </p:nvSpPr>
        <p:spPr>
          <a:xfrm>
            <a:off x="2872296" y="5531151"/>
            <a:ext cx="60780" cy="58479"/>
          </a:xfrm>
          <a:prstGeom prst="ellipse">
            <a:avLst/>
          </a:prstGeom>
          <a:solidFill>
            <a:srgbClr val="64F87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/>
          <p:cNvSpPr/>
          <p:nvPr/>
        </p:nvSpPr>
        <p:spPr>
          <a:xfrm>
            <a:off x="3079630" y="5597475"/>
            <a:ext cx="60780" cy="58479"/>
          </a:xfrm>
          <a:prstGeom prst="ellipse">
            <a:avLst/>
          </a:prstGeom>
          <a:solidFill>
            <a:srgbClr val="64F87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2" name="Oval 91"/>
          <p:cNvSpPr/>
          <p:nvPr/>
        </p:nvSpPr>
        <p:spPr>
          <a:xfrm>
            <a:off x="3134924" y="5322256"/>
            <a:ext cx="60780" cy="58479"/>
          </a:xfrm>
          <a:prstGeom prst="ellipse">
            <a:avLst/>
          </a:prstGeom>
          <a:solidFill>
            <a:srgbClr val="64F87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3" name="Oval 92"/>
          <p:cNvSpPr/>
          <p:nvPr/>
        </p:nvSpPr>
        <p:spPr>
          <a:xfrm>
            <a:off x="3288204" y="5361925"/>
            <a:ext cx="60780" cy="58479"/>
          </a:xfrm>
          <a:prstGeom prst="ellipse">
            <a:avLst/>
          </a:prstGeom>
          <a:solidFill>
            <a:srgbClr val="64F87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Oval 93"/>
          <p:cNvSpPr/>
          <p:nvPr/>
        </p:nvSpPr>
        <p:spPr>
          <a:xfrm>
            <a:off x="3399353" y="5448918"/>
            <a:ext cx="60780" cy="58479"/>
          </a:xfrm>
          <a:prstGeom prst="ellipse">
            <a:avLst/>
          </a:prstGeom>
          <a:solidFill>
            <a:srgbClr val="64F87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" name="Oval 94"/>
          <p:cNvSpPr/>
          <p:nvPr/>
        </p:nvSpPr>
        <p:spPr>
          <a:xfrm>
            <a:off x="3317714" y="5656795"/>
            <a:ext cx="60780" cy="58479"/>
          </a:xfrm>
          <a:prstGeom prst="ellipse">
            <a:avLst/>
          </a:prstGeom>
          <a:solidFill>
            <a:srgbClr val="64F87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Oval 95"/>
          <p:cNvSpPr/>
          <p:nvPr/>
        </p:nvSpPr>
        <p:spPr>
          <a:xfrm>
            <a:off x="3480095" y="5335811"/>
            <a:ext cx="60780" cy="58479"/>
          </a:xfrm>
          <a:prstGeom prst="ellipse">
            <a:avLst/>
          </a:prstGeom>
          <a:solidFill>
            <a:srgbClr val="64F87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Oval 96"/>
          <p:cNvSpPr/>
          <p:nvPr/>
        </p:nvSpPr>
        <p:spPr>
          <a:xfrm>
            <a:off x="3687429" y="5402135"/>
            <a:ext cx="60780" cy="58479"/>
          </a:xfrm>
          <a:prstGeom prst="ellipse">
            <a:avLst/>
          </a:prstGeom>
          <a:solidFill>
            <a:srgbClr val="64F87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8" name="Oval 97"/>
          <p:cNvSpPr/>
          <p:nvPr/>
        </p:nvSpPr>
        <p:spPr>
          <a:xfrm>
            <a:off x="3909710" y="5343656"/>
            <a:ext cx="60780" cy="58479"/>
          </a:xfrm>
          <a:prstGeom prst="ellipse">
            <a:avLst/>
          </a:prstGeom>
          <a:solidFill>
            <a:srgbClr val="64F87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9" name="Oval 98"/>
          <p:cNvSpPr/>
          <p:nvPr/>
        </p:nvSpPr>
        <p:spPr>
          <a:xfrm>
            <a:off x="4062990" y="5383325"/>
            <a:ext cx="60780" cy="58479"/>
          </a:xfrm>
          <a:prstGeom prst="ellipse">
            <a:avLst/>
          </a:prstGeom>
          <a:solidFill>
            <a:srgbClr val="64F87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0" name="Oval 99"/>
          <p:cNvSpPr/>
          <p:nvPr/>
        </p:nvSpPr>
        <p:spPr>
          <a:xfrm>
            <a:off x="3940100" y="5525795"/>
            <a:ext cx="60780" cy="58479"/>
          </a:xfrm>
          <a:prstGeom prst="ellipse">
            <a:avLst/>
          </a:prstGeom>
          <a:solidFill>
            <a:srgbClr val="64F87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1" name="Oval 100"/>
          <p:cNvSpPr/>
          <p:nvPr/>
        </p:nvSpPr>
        <p:spPr>
          <a:xfrm>
            <a:off x="4136955" y="5307267"/>
            <a:ext cx="60780" cy="58479"/>
          </a:xfrm>
          <a:prstGeom prst="ellipse">
            <a:avLst/>
          </a:prstGeom>
          <a:solidFill>
            <a:srgbClr val="64F87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" name="Oval 101"/>
          <p:cNvSpPr/>
          <p:nvPr/>
        </p:nvSpPr>
        <p:spPr>
          <a:xfrm>
            <a:off x="4254881" y="5357211"/>
            <a:ext cx="60780" cy="58479"/>
          </a:xfrm>
          <a:prstGeom prst="ellipse">
            <a:avLst/>
          </a:prstGeom>
          <a:solidFill>
            <a:srgbClr val="64F87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3" name="Oval 102"/>
          <p:cNvSpPr/>
          <p:nvPr/>
        </p:nvSpPr>
        <p:spPr>
          <a:xfrm>
            <a:off x="4462215" y="5423535"/>
            <a:ext cx="60780" cy="58479"/>
          </a:xfrm>
          <a:prstGeom prst="ellipse">
            <a:avLst/>
          </a:prstGeom>
          <a:solidFill>
            <a:srgbClr val="64F87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" name="Oval 103"/>
          <p:cNvSpPr/>
          <p:nvPr/>
        </p:nvSpPr>
        <p:spPr>
          <a:xfrm>
            <a:off x="3620949" y="5313334"/>
            <a:ext cx="60780" cy="58479"/>
          </a:xfrm>
          <a:prstGeom prst="ellipse">
            <a:avLst/>
          </a:prstGeom>
          <a:solidFill>
            <a:srgbClr val="64F87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5" name="Oval 104"/>
          <p:cNvSpPr/>
          <p:nvPr/>
        </p:nvSpPr>
        <p:spPr>
          <a:xfrm>
            <a:off x="3774229" y="5353003"/>
            <a:ext cx="60780" cy="58479"/>
          </a:xfrm>
          <a:prstGeom prst="ellipse">
            <a:avLst/>
          </a:prstGeom>
          <a:solidFill>
            <a:srgbClr val="64F87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6" name="Oval 105"/>
          <p:cNvSpPr/>
          <p:nvPr/>
        </p:nvSpPr>
        <p:spPr>
          <a:xfrm>
            <a:off x="3651339" y="5495473"/>
            <a:ext cx="60780" cy="58479"/>
          </a:xfrm>
          <a:prstGeom prst="ellipse">
            <a:avLst/>
          </a:prstGeom>
          <a:solidFill>
            <a:srgbClr val="64F87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7" name="Oval 106"/>
          <p:cNvSpPr/>
          <p:nvPr/>
        </p:nvSpPr>
        <p:spPr>
          <a:xfrm>
            <a:off x="3803739" y="5647873"/>
            <a:ext cx="60780" cy="58479"/>
          </a:xfrm>
          <a:prstGeom prst="ellipse">
            <a:avLst/>
          </a:prstGeom>
          <a:solidFill>
            <a:srgbClr val="64F87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8" name="Oval 107"/>
          <p:cNvSpPr/>
          <p:nvPr/>
        </p:nvSpPr>
        <p:spPr>
          <a:xfrm>
            <a:off x="4400970" y="5334734"/>
            <a:ext cx="60780" cy="58479"/>
          </a:xfrm>
          <a:prstGeom prst="ellipse">
            <a:avLst/>
          </a:prstGeom>
          <a:solidFill>
            <a:srgbClr val="64F87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9" name="Oval 108"/>
          <p:cNvSpPr/>
          <p:nvPr/>
        </p:nvSpPr>
        <p:spPr>
          <a:xfrm>
            <a:off x="4173454" y="5393213"/>
            <a:ext cx="60780" cy="58479"/>
          </a:xfrm>
          <a:prstGeom prst="ellipse">
            <a:avLst/>
          </a:prstGeom>
          <a:solidFill>
            <a:srgbClr val="64F87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0" name="Oval 109"/>
          <p:cNvSpPr/>
          <p:nvPr/>
        </p:nvSpPr>
        <p:spPr>
          <a:xfrm>
            <a:off x="4198471" y="5519641"/>
            <a:ext cx="60780" cy="58479"/>
          </a:xfrm>
          <a:prstGeom prst="ellipse">
            <a:avLst/>
          </a:prstGeom>
          <a:solidFill>
            <a:srgbClr val="64F87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1" name="Oval 110"/>
          <p:cNvSpPr/>
          <p:nvPr/>
        </p:nvSpPr>
        <p:spPr>
          <a:xfrm>
            <a:off x="4351751" y="5559310"/>
            <a:ext cx="60780" cy="58479"/>
          </a:xfrm>
          <a:prstGeom prst="ellipse">
            <a:avLst/>
          </a:prstGeom>
          <a:solidFill>
            <a:srgbClr val="64F87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2" name="Oval 111"/>
          <p:cNvSpPr/>
          <p:nvPr/>
        </p:nvSpPr>
        <p:spPr>
          <a:xfrm>
            <a:off x="4228861" y="5701780"/>
            <a:ext cx="60780" cy="58479"/>
          </a:xfrm>
          <a:prstGeom prst="ellipse">
            <a:avLst/>
          </a:prstGeom>
          <a:solidFill>
            <a:srgbClr val="64F87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3" name="Oval 112"/>
          <p:cNvSpPr/>
          <p:nvPr/>
        </p:nvSpPr>
        <p:spPr>
          <a:xfrm>
            <a:off x="4562471" y="5342573"/>
            <a:ext cx="60780" cy="58479"/>
          </a:xfrm>
          <a:prstGeom prst="ellipse">
            <a:avLst/>
          </a:prstGeom>
          <a:solidFill>
            <a:srgbClr val="64F87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4" name="Oval 113"/>
          <p:cNvSpPr/>
          <p:nvPr/>
        </p:nvSpPr>
        <p:spPr>
          <a:xfrm>
            <a:off x="4543642" y="5533196"/>
            <a:ext cx="60780" cy="58479"/>
          </a:xfrm>
          <a:prstGeom prst="ellipse">
            <a:avLst/>
          </a:prstGeom>
          <a:solidFill>
            <a:srgbClr val="64F87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5" name="Oval 114"/>
          <p:cNvSpPr/>
          <p:nvPr/>
        </p:nvSpPr>
        <p:spPr>
          <a:xfrm>
            <a:off x="4750976" y="5599520"/>
            <a:ext cx="60780" cy="58479"/>
          </a:xfrm>
          <a:prstGeom prst="ellipse">
            <a:avLst/>
          </a:prstGeom>
          <a:solidFill>
            <a:srgbClr val="64F87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6" name="Oval 115"/>
          <p:cNvSpPr/>
          <p:nvPr/>
        </p:nvSpPr>
        <p:spPr>
          <a:xfrm>
            <a:off x="4699905" y="5321061"/>
            <a:ext cx="60780" cy="58479"/>
          </a:xfrm>
          <a:prstGeom prst="ellipse">
            <a:avLst/>
          </a:prstGeom>
          <a:solidFill>
            <a:srgbClr val="64F87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7" name="Oval 116"/>
          <p:cNvSpPr/>
          <p:nvPr/>
        </p:nvSpPr>
        <p:spPr>
          <a:xfrm>
            <a:off x="4853185" y="5360730"/>
            <a:ext cx="60780" cy="58479"/>
          </a:xfrm>
          <a:prstGeom prst="ellipse">
            <a:avLst/>
          </a:prstGeom>
          <a:solidFill>
            <a:srgbClr val="64F87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8" name="Oval 117"/>
          <p:cNvSpPr/>
          <p:nvPr/>
        </p:nvSpPr>
        <p:spPr>
          <a:xfrm>
            <a:off x="4730295" y="5503200"/>
            <a:ext cx="60780" cy="58479"/>
          </a:xfrm>
          <a:prstGeom prst="ellipse">
            <a:avLst/>
          </a:prstGeom>
          <a:solidFill>
            <a:srgbClr val="64F87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9" name="Oval 118"/>
          <p:cNvSpPr/>
          <p:nvPr/>
        </p:nvSpPr>
        <p:spPr>
          <a:xfrm>
            <a:off x="5003861" y="5501419"/>
            <a:ext cx="60780" cy="58479"/>
          </a:xfrm>
          <a:prstGeom prst="ellipse">
            <a:avLst/>
          </a:prstGeom>
          <a:solidFill>
            <a:srgbClr val="64F87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0" name="Oval 119"/>
          <p:cNvSpPr/>
          <p:nvPr/>
        </p:nvSpPr>
        <p:spPr>
          <a:xfrm>
            <a:off x="5045076" y="5334616"/>
            <a:ext cx="60780" cy="58479"/>
          </a:xfrm>
          <a:prstGeom prst="ellipse">
            <a:avLst/>
          </a:prstGeom>
          <a:solidFill>
            <a:srgbClr val="64F87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1" name="Oval 120"/>
          <p:cNvSpPr/>
          <p:nvPr/>
        </p:nvSpPr>
        <p:spPr>
          <a:xfrm>
            <a:off x="5252410" y="5400940"/>
            <a:ext cx="60780" cy="58479"/>
          </a:xfrm>
          <a:prstGeom prst="ellipse">
            <a:avLst/>
          </a:prstGeom>
          <a:solidFill>
            <a:srgbClr val="64F87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2" name="Oval 121"/>
          <p:cNvSpPr/>
          <p:nvPr/>
        </p:nvSpPr>
        <p:spPr>
          <a:xfrm>
            <a:off x="5474691" y="5342461"/>
            <a:ext cx="60780" cy="58479"/>
          </a:xfrm>
          <a:prstGeom prst="ellipse">
            <a:avLst/>
          </a:prstGeom>
          <a:solidFill>
            <a:srgbClr val="64F87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3" name="Oval 122"/>
          <p:cNvSpPr/>
          <p:nvPr/>
        </p:nvSpPr>
        <p:spPr>
          <a:xfrm>
            <a:off x="5627971" y="5382130"/>
            <a:ext cx="60780" cy="58479"/>
          </a:xfrm>
          <a:prstGeom prst="ellipse">
            <a:avLst/>
          </a:prstGeom>
          <a:solidFill>
            <a:srgbClr val="64F87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4" name="Oval 123"/>
          <p:cNvSpPr/>
          <p:nvPr/>
        </p:nvSpPr>
        <p:spPr>
          <a:xfrm>
            <a:off x="5505081" y="5524600"/>
            <a:ext cx="60780" cy="58479"/>
          </a:xfrm>
          <a:prstGeom prst="ellipse">
            <a:avLst/>
          </a:prstGeom>
          <a:solidFill>
            <a:srgbClr val="64F87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5" name="Oval 124"/>
          <p:cNvSpPr/>
          <p:nvPr/>
        </p:nvSpPr>
        <p:spPr>
          <a:xfrm>
            <a:off x="5657481" y="5677000"/>
            <a:ext cx="60780" cy="58479"/>
          </a:xfrm>
          <a:prstGeom prst="ellipse">
            <a:avLst/>
          </a:prstGeom>
          <a:solidFill>
            <a:srgbClr val="64F87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6" name="Oval 125"/>
          <p:cNvSpPr/>
          <p:nvPr/>
        </p:nvSpPr>
        <p:spPr>
          <a:xfrm>
            <a:off x="5819862" y="5356016"/>
            <a:ext cx="60780" cy="58479"/>
          </a:xfrm>
          <a:prstGeom prst="ellipse">
            <a:avLst/>
          </a:prstGeom>
          <a:solidFill>
            <a:srgbClr val="64F87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7" name="Oval 126"/>
          <p:cNvSpPr/>
          <p:nvPr/>
        </p:nvSpPr>
        <p:spPr>
          <a:xfrm>
            <a:off x="6027196" y="5422340"/>
            <a:ext cx="60780" cy="58479"/>
          </a:xfrm>
          <a:prstGeom prst="ellipse">
            <a:avLst/>
          </a:prstGeom>
          <a:solidFill>
            <a:srgbClr val="64F87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8" name="Oval 127"/>
          <p:cNvSpPr/>
          <p:nvPr/>
        </p:nvSpPr>
        <p:spPr>
          <a:xfrm>
            <a:off x="5185930" y="5312139"/>
            <a:ext cx="60780" cy="58479"/>
          </a:xfrm>
          <a:prstGeom prst="ellipse">
            <a:avLst/>
          </a:prstGeom>
          <a:solidFill>
            <a:srgbClr val="64F87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9" name="Oval 128"/>
          <p:cNvSpPr/>
          <p:nvPr/>
        </p:nvSpPr>
        <p:spPr>
          <a:xfrm>
            <a:off x="5339210" y="5351808"/>
            <a:ext cx="60780" cy="58479"/>
          </a:xfrm>
          <a:prstGeom prst="ellipse">
            <a:avLst/>
          </a:prstGeom>
          <a:solidFill>
            <a:srgbClr val="64F87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0" name="Oval 129"/>
          <p:cNvSpPr/>
          <p:nvPr/>
        </p:nvSpPr>
        <p:spPr>
          <a:xfrm>
            <a:off x="5216320" y="5494278"/>
            <a:ext cx="60780" cy="58479"/>
          </a:xfrm>
          <a:prstGeom prst="ellipse">
            <a:avLst/>
          </a:prstGeom>
          <a:solidFill>
            <a:srgbClr val="64F87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1" name="Oval 130"/>
          <p:cNvSpPr/>
          <p:nvPr/>
        </p:nvSpPr>
        <p:spPr>
          <a:xfrm>
            <a:off x="5348356" y="5564936"/>
            <a:ext cx="60780" cy="58479"/>
          </a:xfrm>
          <a:prstGeom prst="ellipse">
            <a:avLst/>
          </a:prstGeom>
          <a:solidFill>
            <a:srgbClr val="64F87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2" name="Oval 131"/>
          <p:cNvSpPr/>
          <p:nvPr/>
        </p:nvSpPr>
        <p:spPr>
          <a:xfrm>
            <a:off x="5965951" y="5333539"/>
            <a:ext cx="60780" cy="58479"/>
          </a:xfrm>
          <a:prstGeom prst="ellipse">
            <a:avLst/>
          </a:prstGeom>
          <a:solidFill>
            <a:srgbClr val="64F87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3" name="Oval 132"/>
          <p:cNvSpPr/>
          <p:nvPr/>
        </p:nvSpPr>
        <p:spPr>
          <a:xfrm>
            <a:off x="5738435" y="5392018"/>
            <a:ext cx="60780" cy="58479"/>
          </a:xfrm>
          <a:prstGeom prst="ellipse">
            <a:avLst/>
          </a:prstGeom>
          <a:solidFill>
            <a:srgbClr val="64F87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4" name="Oval 133"/>
          <p:cNvSpPr/>
          <p:nvPr/>
        </p:nvSpPr>
        <p:spPr>
          <a:xfrm>
            <a:off x="5763452" y="5518446"/>
            <a:ext cx="60780" cy="58479"/>
          </a:xfrm>
          <a:prstGeom prst="ellipse">
            <a:avLst/>
          </a:prstGeom>
          <a:solidFill>
            <a:srgbClr val="64F87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5" name="Oval 134"/>
          <p:cNvSpPr/>
          <p:nvPr/>
        </p:nvSpPr>
        <p:spPr>
          <a:xfrm>
            <a:off x="5916732" y="5558115"/>
            <a:ext cx="60780" cy="58479"/>
          </a:xfrm>
          <a:prstGeom prst="ellipse">
            <a:avLst/>
          </a:prstGeom>
          <a:solidFill>
            <a:srgbClr val="64F87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6" name="Oval 135"/>
          <p:cNvSpPr/>
          <p:nvPr/>
        </p:nvSpPr>
        <p:spPr>
          <a:xfrm>
            <a:off x="5793842" y="5700585"/>
            <a:ext cx="60780" cy="58479"/>
          </a:xfrm>
          <a:prstGeom prst="ellipse">
            <a:avLst/>
          </a:prstGeom>
          <a:solidFill>
            <a:srgbClr val="64F87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7" name="Oval 136"/>
          <p:cNvSpPr/>
          <p:nvPr/>
        </p:nvSpPr>
        <p:spPr>
          <a:xfrm>
            <a:off x="6127452" y="5341378"/>
            <a:ext cx="60780" cy="58479"/>
          </a:xfrm>
          <a:prstGeom prst="ellipse">
            <a:avLst/>
          </a:prstGeom>
          <a:solidFill>
            <a:srgbClr val="64F87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8" name="Oval 137"/>
          <p:cNvSpPr/>
          <p:nvPr/>
        </p:nvSpPr>
        <p:spPr>
          <a:xfrm>
            <a:off x="6108623" y="5532001"/>
            <a:ext cx="60780" cy="58479"/>
          </a:xfrm>
          <a:prstGeom prst="ellipse">
            <a:avLst/>
          </a:prstGeom>
          <a:solidFill>
            <a:srgbClr val="64F87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9" name="Oval 138"/>
          <p:cNvSpPr/>
          <p:nvPr/>
        </p:nvSpPr>
        <p:spPr>
          <a:xfrm>
            <a:off x="6315957" y="5598325"/>
            <a:ext cx="60780" cy="58479"/>
          </a:xfrm>
          <a:prstGeom prst="ellipse">
            <a:avLst/>
          </a:prstGeom>
          <a:solidFill>
            <a:srgbClr val="64F87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0" name="Oval 139"/>
          <p:cNvSpPr/>
          <p:nvPr/>
        </p:nvSpPr>
        <p:spPr>
          <a:xfrm>
            <a:off x="2993489" y="5486678"/>
            <a:ext cx="60780" cy="58479"/>
          </a:xfrm>
          <a:prstGeom prst="ellipse">
            <a:avLst/>
          </a:prstGeom>
          <a:solidFill>
            <a:srgbClr val="64F87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1" name="Oval 140"/>
          <p:cNvSpPr/>
          <p:nvPr/>
        </p:nvSpPr>
        <p:spPr>
          <a:xfrm>
            <a:off x="3146769" y="5526347"/>
            <a:ext cx="60780" cy="58479"/>
          </a:xfrm>
          <a:prstGeom prst="ellipse">
            <a:avLst/>
          </a:prstGeom>
          <a:solidFill>
            <a:srgbClr val="64F87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2" name="Oval 141"/>
          <p:cNvSpPr/>
          <p:nvPr/>
        </p:nvSpPr>
        <p:spPr>
          <a:xfrm>
            <a:off x="3023879" y="5668817"/>
            <a:ext cx="60780" cy="58479"/>
          </a:xfrm>
          <a:prstGeom prst="ellipse">
            <a:avLst/>
          </a:prstGeom>
          <a:solidFill>
            <a:srgbClr val="64F87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3" name="Oval 142"/>
          <p:cNvSpPr/>
          <p:nvPr/>
        </p:nvSpPr>
        <p:spPr>
          <a:xfrm>
            <a:off x="3103548" y="5432286"/>
            <a:ext cx="60780" cy="58479"/>
          </a:xfrm>
          <a:prstGeom prst="ellipse">
            <a:avLst/>
          </a:prstGeom>
          <a:solidFill>
            <a:srgbClr val="64F87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4" name="Oval 143"/>
          <p:cNvSpPr/>
          <p:nvPr/>
        </p:nvSpPr>
        <p:spPr>
          <a:xfrm>
            <a:off x="3338660" y="5500233"/>
            <a:ext cx="60780" cy="58479"/>
          </a:xfrm>
          <a:prstGeom prst="ellipse">
            <a:avLst/>
          </a:prstGeom>
          <a:solidFill>
            <a:srgbClr val="64F87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5" name="Oval 144"/>
          <p:cNvSpPr/>
          <p:nvPr/>
        </p:nvSpPr>
        <p:spPr>
          <a:xfrm>
            <a:off x="3545994" y="5566557"/>
            <a:ext cx="60780" cy="58479"/>
          </a:xfrm>
          <a:prstGeom prst="ellipse">
            <a:avLst/>
          </a:prstGeom>
          <a:solidFill>
            <a:srgbClr val="64F87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6" name="Oval 145"/>
          <p:cNvSpPr/>
          <p:nvPr/>
        </p:nvSpPr>
        <p:spPr>
          <a:xfrm>
            <a:off x="3479514" y="5477756"/>
            <a:ext cx="60780" cy="58479"/>
          </a:xfrm>
          <a:prstGeom prst="ellipse">
            <a:avLst/>
          </a:prstGeom>
          <a:solidFill>
            <a:srgbClr val="64F87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7" name="Oval 146"/>
          <p:cNvSpPr/>
          <p:nvPr/>
        </p:nvSpPr>
        <p:spPr>
          <a:xfrm>
            <a:off x="1256521" y="5340527"/>
            <a:ext cx="60780" cy="58479"/>
          </a:xfrm>
          <a:prstGeom prst="ellipse">
            <a:avLst/>
          </a:prstGeom>
          <a:solidFill>
            <a:srgbClr val="64F87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8" name="Oval 147"/>
          <p:cNvSpPr/>
          <p:nvPr/>
        </p:nvSpPr>
        <p:spPr>
          <a:xfrm>
            <a:off x="3509904" y="5659895"/>
            <a:ext cx="60780" cy="58479"/>
          </a:xfrm>
          <a:prstGeom prst="ellipse">
            <a:avLst/>
          </a:prstGeom>
          <a:solidFill>
            <a:srgbClr val="64F87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2131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835083" y="1198985"/>
            <a:ext cx="464305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altLang="en-US" sz="1600" dirty="0"/>
              <a:t>Reduction of the surface oxides</a:t>
            </a:r>
          </a:p>
          <a:p>
            <a:pPr algn="ctr"/>
            <a:r>
              <a:rPr lang="en-US" sz="1600" dirty="0"/>
              <a:t>(X-ray Photoelectron Spectroscopy)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>
                <a:solidFill>
                  <a:srgbClr val="00B050"/>
                </a:solidFill>
              </a:rPr>
              <a:t>How </a:t>
            </a:r>
            <a:r>
              <a:rPr lang="fr-CH" dirty="0" err="1" smtClean="0">
                <a:solidFill>
                  <a:srgbClr val="00B050"/>
                </a:solidFill>
              </a:rPr>
              <a:t>much</a:t>
            </a:r>
            <a:r>
              <a:rPr lang="fr-CH" dirty="0" smtClean="0">
                <a:solidFill>
                  <a:srgbClr val="00B050"/>
                </a:solidFill>
              </a:rPr>
              <a:t> cycles for </a:t>
            </a:r>
            <a:r>
              <a:rPr lang="fr-CH" dirty="0" err="1" smtClean="0">
                <a:solidFill>
                  <a:srgbClr val="00B050"/>
                </a:solidFill>
              </a:rPr>
              <a:t>thin</a:t>
            </a:r>
            <a:r>
              <a:rPr lang="fr-CH" dirty="0" smtClean="0">
                <a:solidFill>
                  <a:srgbClr val="00B050"/>
                </a:solidFill>
              </a:rPr>
              <a:t> NEG?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7B721-B225-4AD0-B3BB-BD06AA3AE3FE}" type="datetime1">
              <a:rPr lang="en-GB" smtClean="0"/>
              <a:t>13/04/2021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ALBA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9F3DD-67C8-4368-B51C-09520FEB8EBE}" type="slidenum">
              <a:rPr lang="en-GB" smtClean="0"/>
              <a:t>18</a:t>
            </a:fld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5549320" y="1269438"/>
            <a:ext cx="6111067" cy="49103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 flipH="1">
            <a:off x="5806438" y="2135590"/>
            <a:ext cx="5977574" cy="184665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fr-CH" sz="2000" dirty="0" smtClean="0"/>
              <a:t>For film </a:t>
            </a:r>
            <a:r>
              <a:rPr lang="fr-CH" sz="2000" dirty="0" err="1" smtClean="0"/>
              <a:t>thickness</a:t>
            </a:r>
            <a:r>
              <a:rPr lang="fr-CH" sz="2000" dirty="0" smtClean="0"/>
              <a:t> ≥100 nm</a:t>
            </a:r>
            <a:r>
              <a:rPr lang="en-GB" sz="2000" dirty="0"/>
              <a:t> </a:t>
            </a:r>
            <a:r>
              <a:rPr lang="en-GB" sz="2000" dirty="0" smtClean="0"/>
              <a:t>the activation after few (4) cycles can be recovered for 21h of activation at 250C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endParaRPr lang="fr-CH" sz="2000" dirty="0"/>
          </a:p>
          <a:p>
            <a:pPr algn="l"/>
            <a:endParaRPr lang="fr-CH" sz="2000" dirty="0"/>
          </a:p>
          <a:p>
            <a:pPr algn="l"/>
            <a:endParaRPr lang="fr-CH" sz="2000" dirty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973" b="13942"/>
          <a:stretch/>
        </p:blipFill>
        <p:spPr>
          <a:xfrm flipV="1">
            <a:off x="596560" y="2090015"/>
            <a:ext cx="4695080" cy="3489532"/>
          </a:xfrm>
          <a:prstGeom prst="rect">
            <a:avLst/>
          </a:prstGeom>
        </p:spPr>
      </p:pic>
      <p:sp>
        <p:nvSpPr>
          <p:cNvPr id="27" name="Rectangle 26"/>
          <p:cNvSpPr/>
          <p:nvPr/>
        </p:nvSpPr>
        <p:spPr>
          <a:xfrm>
            <a:off x="3219777" y="4155781"/>
            <a:ext cx="1717376" cy="16849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3253560" y="4080347"/>
            <a:ext cx="158609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 smtClean="0">
                <a:solidFill>
                  <a:srgbClr val="002060"/>
                </a:solidFill>
              </a:rPr>
              <a:t>250C activation</a:t>
            </a:r>
            <a:endParaRPr lang="en-GB" dirty="0" smtClean="0">
              <a:solidFill>
                <a:srgbClr val="002060"/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727" t="83550"/>
          <a:stretch/>
        </p:blipFill>
        <p:spPr>
          <a:xfrm>
            <a:off x="982125" y="5415107"/>
            <a:ext cx="4307885" cy="667016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733420" y="2872242"/>
            <a:ext cx="2288445" cy="8899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 rot="16200000">
            <a:off x="-1296121" y="3087729"/>
            <a:ext cx="340821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600" dirty="0" smtClean="0">
                <a:solidFill>
                  <a:srgbClr val="000000"/>
                </a:solidFill>
              </a:rPr>
              <a:t>O1s </a:t>
            </a:r>
            <a:r>
              <a:rPr lang="fr-CH" sz="1600" dirty="0" err="1" smtClean="0">
                <a:solidFill>
                  <a:srgbClr val="000000"/>
                </a:solidFill>
              </a:rPr>
              <a:t>peak</a:t>
            </a:r>
            <a:r>
              <a:rPr lang="fr-CH" sz="1600" dirty="0" smtClean="0">
                <a:solidFill>
                  <a:srgbClr val="000000"/>
                </a:solidFill>
              </a:rPr>
              <a:t> area % (</a:t>
            </a:r>
            <a:r>
              <a:rPr lang="fr-CH" sz="1600" dirty="0" err="1" smtClean="0">
                <a:solidFill>
                  <a:srgbClr val="000000"/>
                </a:solidFill>
              </a:rPr>
              <a:t>rel</a:t>
            </a:r>
            <a:r>
              <a:rPr lang="fr-CH" sz="1600" dirty="0" smtClean="0">
                <a:solidFill>
                  <a:srgbClr val="000000"/>
                </a:solidFill>
              </a:rPr>
              <a:t>. </a:t>
            </a:r>
            <a:r>
              <a:rPr lang="fr-CH" sz="1600" dirty="0" err="1">
                <a:solidFill>
                  <a:srgbClr val="000000"/>
                </a:solidFill>
              </a:rPr>
              <a:t>u</a:t>
            </a:r>
            <a:r>
              <a:rPr lang="fr-CH" sz="1600" dirty="0" err="1" smtClean="0">
                <a:solidFill>
                  <a:srgbClr val="000000"/>
                </a:solidFill>
              </a:rPr>
              <a:t>nits</a:t>
            </a:r>
            <a:r>
              <a:rPr lang="fr-CH" sz="1600" dirty="0" smtClean="0">
                <a:solidFill>
                  <a:srgbClr val="000000"/>
                </a:solidFill>
              </a:rPr>
              <a:t>)</a:t>
            </a:r>
            <a:endParaRPr lang="en-GB" sz="1600" dirty="0" smtClean="0">
              <a:solidFill>
                <a:srgbClr val="0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9325" y="2170027"/>
            <a:ext cx="222252" cy="372409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fr-CH" sz="1400" dirty="0" smtClean="0">
                <a:solidFill>
                  <a:srgbClr val="002060"/>
                </a:solidFill>
              </a:rPr>
              <a:t>80</a:t>
            </a:r>
          </a:p>
          <a:p>
            <a:pPr algn="l">
              <a:spcAft>
                <a:spcPts val="600"/>
              </a:spcAft>
            </a:pPr>
            <a:endParaRPr lang="fr-CH" sz="1400" dirty="0">
              <a:solidFill>
                <a:srgbClr val="002060"/>
              </a:solidFill>
            </a:endParaRPr>
          </a:p>
          <a:p>
            <a:pPr algn="l">
              <a:spcAft>
                <a:spcPts val="600"/>
              </a:spcAft>
            </a:pPr>
            <a:r>
              <a:rPr lang="fr-CH" sz="1400" dirty="0" smtClean="0">
                <a:solidFill>
                  <a:srgbClr val="002060"/>
                </a:solidFill>
              </a:rPr>
              <a:t>70</a:t>
            </a:r>
          </a:p>
          <a:p>
            <a:pPr algn="l">
              <a:spcAft>
                <a:spcPts val="600"/>
              </a:spcAft>
            </a:pPr>
            <a:endParaRPr lang="fr-CH" sz="1400" dirty="0">
              <a:solidFill>
                <a:srgbClr val="002060"/>
              </a:solidFill>
            </a:endParaRPr>
          </a:p>
          <a:p>
            <a:pPr algn="l">
              <a:spcAft>
                <a:spcPts val="600"/>
              </a:spcAft>
            </a:pPr>
            <a:r>
              <a:rPr lang="fr-CH" sz="1400" dirty="0" smtClean="0">
                <a:solidFill>
                  <a:srgbClr val="002060"/>
                </a:solidFill>
              </a:rPr>
              <a:t>60</a:t>
            </a:r>
          </a:p>
          <a:p>
            <a:pPr algn="l">
              <a:spcAft>
                <a:spcPts val="600"/>
              </a:spcAft>
            </a:pPr>
            <a:endParaRPr lang="fr-CH" sz="1400" dirty="0">
              <a:solidFill>
                <a:srgbClr val="002060"/>
              </a:solidFill>
            </a:endParaRPr>
          </a:p>
          <a:p>
            <a:pPr algn="l">
              <a:spcAft>
                <a:spcPts val="600"/>
              </a:spcAft>
            </a:pPr>
            <a:r>
              <a:rPr lang="fr-CH" sz="1400" dirty="0" smtClean="0">
                <a:solidFill>
                  <a:srgbClr val="002060"/>
                </a:solidFill>
              </a:rPr>
              <a:t>50</a:t>
            </a:r>
          </a:p>
          <a:p>
            <a:pPr algn="l">
              <a:spcAft>
                <a:spcPts val="600"/>
              </a:spcAft>
            </a:pPr>
            <a:endParaRPr lang="fr-CH" sz="1400" dirty="0">
              <a:solidFill>
                <a:srgbClr val="002060"/>
              </a:solidFill>
            </a:endParaRPr>
          </a:p>
          <a:p>
            <a:pPr algn="l">
              <a:spcAft>
                <a:spcPts val="600"/>
              </a:spcAft>
            </a:pPr>
            <a:r>
              <a:rPr lang="fr-CH" sz="1400" dirty="0" smtClean="0">
                <a:solidFill>
                  <a:srgbClr val="002060"/>
                </a:solidFill>
              </a:rPr>
              <a:t>40</a:t>
            </a:r>
          </a:p>
          <a:p>
            <a:pPr algn="l">
              <a:spcAft>
                <a:spcPts val="600"/>
              </a:spcAft>
            </a:pPr>
            <a:endParaRPr lang="fr-CH" sz="1400" dirty="0" smtClean="0">
              <a:solidFill>
                <a:srgbClr val="002060"/>
              </a:solidFill>
            </a:endParaRPr>
          </a:p>
          <a:p>
            <a:pPr algn="l">
              <a:spcAft>
                <a:spcPts val="600"/>
              </a:spcAft>
            </a:pPr>
            <a:r>
              <a:rPr lang="fr-CH" sz="1400" dirty="0" smtClean="0">
                <a:solidFill>
                  <a:srgbClr val="002060"/>
                </a:solidFill>
              </a:rPr>
              <a:t>30</a:t>
            </a:r>
          </a:p>
          <a:p>
            <a:pPr algn="l">
              <a:spcAft>
                <a:spcPts val="600"/>
              </a:spcAft>
            </a:pPr>
            <a:endParaRPr lang="fr-CH" sz="1400" dirty="0">
              <a:solidFill>
                <a:srgbClr val="002060"/>
              </a:solidFill>
            </a:endParaRPr>
          </a:p>
          <a:p>
            <a:pPr algn="l">
              <a:spcAft>
                <a:spcPts val="600"/>
              </a:spcAft>
            </a:pPr>
            <a:endParaRPr lang="en-GB" sz="1400" dirty="0" smtClean="0">
              <a:solidFill>
                <a:srgbClr val="00206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948955" y="2109279"/>
            <a:ext cx="870220" cy="3380695"/>
          </a:xfrm>
          <a:prstGeom prst="rect">
            <a:avLst/>
          </a:prstGeom>
          <a:solidFill>
            <a:srgbClr val="0033A0">
              <a:alpha val="1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0355" t="67287" r="5888" b="17522"/>
          <a:stretch/>
        </p:blipFill>
        <p:spPr>
          <a:xfrm rot="10800000" flipH="1" flipV="1">
            <a:off x="2785175" y="2223153"/>
            <a:ext cx="2184934" cy="616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4349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267267"/>
            <a:ext cx="11376025" cy="1065742"/>
          </a:xfrm>
        </p:spPr>
        <p:txBody>
          <a:bodyPr/>
          <a:lstStyle/>
          <a:p>
            <a:r>
              <a:rPr lang="fr-CH" dirty="0" smtClean="0">
                <a:solidFill>
                  <a:srgbClr val="00B050"/>
                </a:solidFill>
              </a:rPr>
              <a:t>Photon </a:t>
            </a:r>
            <a:r>
              <a:rPr lang="fr-CH" dirty="0" err="1" smtClean="0">
                <a:solidFill>
                  <a:srgbClr val="00B050"/>
                </a:solidFill>
              </a:rPr>
              <a:t>stimulated</a:t>
            </a:r>
            <a:r>
              <a:rPr lang="fr-CH" dirty="0" smtClean="0">
                <a:solidFill>
                  <a:srgbClr val="00B050"/>
                </a:solidFill>
              </a:rPr>
              <a:t> </a:t>
            </a:r>
            <a:r>
              <a:rPr lang="fr-CH" dirty="0" err="1" smtClean="0">
                <a:solidFill>
                  <a:srgbClr val="00B050"/>
                </a:solidFill>
              </a:rPr>
              <a:t>Desorption</a:t>
            </a:r>
            <a:r>
              <a:rPr lang="fr-CH" dirty="0" smtClean="0">
                <a:solidFill>
                  <a:srgbClr val="00B050"/>
                </a:solidFill>
              </a:rPr>
              <a:t> on </a:t>
            </a:r>
            <a:r>
              <a:rPr lang="fr-CH" dirty="0" err="1" smtClean="0">
                <a:solidFill>
                  <a:srgbClr val="00B050"/>
                </a:solidFill>
              </a:rPr>
              <a:t>thin</a:t>
            </a:r>
            <a:r>
              <a:rPr lang="fr-CH" dirty="0" smtClean="0">
                <a:solidFill>
                  <a:srgbClr val="00B050"/>
                </a:solidFill>
              </a:rPr>
              <a:t> NEG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7B721-B225-4AD0-B3BB-BD06AA3AE3FE}" type="datetime1">
              <a:rPr lang="en-GB" smtClean="0"/>
              <a:t>13/04/2021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ALBA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9F3DD-67C8-4368-B51C-09520FEB8EBE}" type="slidenum">
              <a:rPr lang="en-GB" smtClean="0"/>
              <a:t>19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276" y="1128140"/>
            <a:ext cx="5672052" cy="5100862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6825537" y="947308"/>
            <a:ext cx="537517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smtClean="0"/>
              <a:t>Critical energy:4keV</a:t>
            </a:r>
          </a:p>
          <a:p>
            <a:r>
              <a:rPr lang="en-GB" sz="2000" dirty="0" smtClean="0"/>
              <a:t>Incidentangle:10mrad</a:t>
            </a:r>
          </a:p>
          <a:p>
            <a:r>
              <a:rPr lang="en-GB" sz="2000" dirty="0" smtClean="0"/>
              <a:t>Powerdensity:20W/m</a:t>
            </a:r>
          </a:p>
          <a:p>
            <a:r>
              <a:rPr lang="en-GB" sz="2000" b="1" dirty="0" smtClean="0"/>
              <a:t>150 nm thick NEG </a:t>
            </a:r>
            <a:endParaRPr lang="en-US" sz="2000" b="1" dirty="0">
              <a:solidFill>
                <a:srgbClr val="FF0000"/>
              </a:solidFill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5901750" y="1984790"/>
            <a:ext cx="915614" cy="709502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6816161" y="2417527"/>
            <a:ext cx="5208059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Cycles 1-4: PSD decrease with </a:t>
            </a:r>
            <a:r>
              <a:rPr lang="en-US" sz="2000" dirty="0" smtClean="0"/>
              <a:t>venting/activation(250C x 4h)/irradiation cycles</a:t>
            </a:r>
          </a:p>
          <a:p>
            <a:endParaRPr lang="en-US" sz="2000" dirty="0"/>
          </a:p>
          <a:p>
            <a:r>
              <a:rPr lang="en-US" sz="2000" dirty="0" smtClean="0"/>
              <a:t>Cycle 10: slight increase when venting/activating without further </a:t>
            </a:r>
            <a:r>
              <a:rPr lang="en-US" sz="2000" dirty="0" err="1" smtClean="0"/>
              <a:t>irradiationn</a:t>
            </a:r>
            <a:r>
              <a:rPr lang="en-US" sz="2000" dirty="0" smtClean="0"/>
              <a:t>, but conditions quickly (irradiation helps to reduce H content)</a:t>
            </a:r>
          </a:p>
          <a:p>
            <a:endParaRPr lang="en-US" sz="2000" dirty="0"/>
          </a:p>
          <a:p>
            <a:r>
              <a:rPr lang="en-US" sz="2000" dirty="0" smtClean="0"/>
              <a:t>Cycle 11: venting without activation</a:t>
            </a:r>
          </a:p>
          <a:p>
            <a:endParaRPr lang="en-US" sz="2000" dirty="0"/>
          </a:p>
          <a:p>
            <a:r>
              <a:rPr lang="en-US" sz="2000" dirty="0" smtClean="0">
                <a:solidFill>
                  <a:srgbClr val="FF0000"/>
                </a:solidFill>
              </a:rPr>
              <a:t>For PSD the thin NEG is robust upon cycling</a:t>
            </a:r>
          </a:p>
          <a:p>
            <a:endParaRPr lang="en-GB" dirty="0"/>
          </a:p>
        </p:txBody>
      </p:sp>
      <p:sp>
        <p:nvSpPr>
          <p:cNvPr id="28" name="Freeform 27"/>
          <p:cNvSpPr/>
          <p:nvPr/>
        </p:nvSpPr>
        <p:spPr>
          <a:xfrm>
            <a:off x="1480990" y="2339541"/>
            <a:ext cx="4008475" cy="1945758"/>
          </a:xfrm>
          <a:custGeom>
            <a:avLst/>
            <a:gdLst>
              <a:gd name="connsiteX0" fmla="*/ 0 w 4008475"/>
              <a:gd name="connsiteY0" fmla="*/ 0 h 1945758"/>
              <a:gd name="connsiteX1" fmla="*/ 531628 w 4008475"/>
              <a:gd name="connsiteY1" fmla="*/ 21265 h 1945758"/>
              <a:gd name="connsiteX2" fmla="*/ 1201479 w 4008475"/>
              <a:gd name="connsiteY2" fmla="*/ 85060 h 1945758"/>
              <a:gd name="connsiteX3" fmla="*/ 1828800 w 4008475"/>
              <a:gd name="connsiteY3" fmla="*/ 255181 h 1945758"/>
              <a:gd name="connsiteX4" fmla="*/ 2349796 w 4008475"/>
              <a:gd name="connsiteY4" fmla="*/ 467832 h 1945758"/>
              <a:gd name="connsiteX5" fmla="*/ 2764465 w 4008475"/>
              <a:gd name="connsiteY5" fmla="*/ 850604 h 1945758"/>
              <a:gd name="connsiteX6" fmla="*/ 3179135 w 4008475"/>
              <a:gd name="connsiteY6" fmla="*/ 1244009 h 1945758"/>
              <a:gd name="connsiteX7" fmla="*/ 3583172 w 4008475"/>
              <a:gd name="connsiteY7" fmla="*/ 1594883 h 1945758"/>
              <a:gd name="connsiteX8" fmla="*/ 4008475 w 4008475"/>
              <a:gd name="connsiteY8" fmla="*/ 1945758 h 1945758"/>
              <a:gd name="connsiteX9" fmla="*/ 4008475 w 4008475"/>
              <a:gd name="connsiteY9" fmla="*/ 1945758 h 1945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008475" h="1945758">
                <a:moveTo>
                  <a:pt x="0" y="0"/>
                </a:moveTo>
                <a:cubicBezTo>
                  <a:pt x="165691" y="3544"/>
                  <a:pt x="331382" y="7088"/>
                  <a:pt x="531628" y="21265"/>
                </a:cubicBezTo>
                <a:cubicBezTo>
                  <a:pt x="731874" y="35442"/>
                  <a:pt x="985284" y="46074"/>
                  <a:pt x="1201479" y="85060"/>
                </a:cubicBezTo>
                <a:cubicBezTo>
                  <a:pt x="1417674" y="124046"/>
                  <a:pt x="1637414" y="191386"/>
                  <a:pt x="1828800" y="255181"/>
                </a:cubicBezTo>
                <a:cubicBezTo>
                  <a:pt x="2020186" y="318976"/>
                  <a:pt x="2193852" y="368595"/>
                  <a:pt x="2349796" y="467832"/>
                </a:cubicBezTo>
                <a:cubicBezTo>
                  <a:pt x="2505740" y="567069"/>
                  <a:pt x="2626242" y="721241"/>
                  <a:pt x="2764465" y="850604"/>
                </a:cubicBezTo>
                <a:cubicBezTo>
                  <a:pt x="2902688" y="979967"/>
                  <a:pt x="3042684" y="1119963"/>
                  <a:pt x="3179135" y="1244009"/>
                </a:cubicBezTo>
                <a:cubicBezTo>
                  <a:pt x="3315586" y="1368056"/>
                  <a:pt x="3444949" y="1477925"/>
                  <a:pt x="3583172" y="1594883"/>
                </a:cubicBezTo>
                <a:cubicBezTo>
                  <a:pt x="3721395" y="1711841"/>
                  <a:pt x="4008475" y="1945758"/>
                  <a:pt x="4008475" y="1945758"/>
                </a:cubicBezTo>
                <a:lnTo>
                  <a:pt x="4008475" y="1945758"/>
                </a:lnTo>
              </a:path>
            </a:pathLst>
          </a:custGeom>
          <a:noFill/>
          <a:ln w="180975">
            <a:solidFill>
              <a:srgbClr val="0CC21D">
                <a:alpha val="25098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/>
          <p:cNvSpPr txBox="1"/>
          <p:nvPr/>
        </p:nvSpPr>
        <p:spPr>
          <a:xfrm>
            <a:off x="6233520" y="5047505"/>
            <a:ext cx="116768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 err="1" smtClean="0"/>
              <a:t>StSt</a:t>
            </a:r>
            <a:endParaRPr lang="en-GB" dirty="0" smtClean="0"/>
          </a:p>
        </p:txBody>
      </p:sp>
      <p:cxnSp>
        <p:nvCxnSpPr>
          <p:cNvPr id="31" name="Straight Connector 30"/>
          <p:cNvCxnSpPr>
            <a:stCxn id="28" idx="8"/>
          </p:cNvCxnSpPr>
          <p:nvPr/>
        </p:nvCxnSpPr>
        <p:spPr>
          <a:xfrm>
            <a:off x="5489465" y="4285299"/>
            <a:ext cx="766714" cy="7270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5909923" y="2144410"/>
            <a:ext cx="888690" cy="546234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5929877" y="2299256"/>
            <a:ext cx="876909" cy="395036"/>
          </a:xfrm>
          <a:prstGeom prst="line">
            <a:avLst/>
          </a:prstGeom>
          <a:ln w="19050">
            <a:solidFill>
              <a:srgbClr val="0CC21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929877" y="2459887"/>
            <a:ext cx="868736" cy="230757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H="1" flipV="1">
            <a:off x="5920502" y="2766045"/>
            <a:ext cx="939943" cy="1064810"/>
          </a:xfrm>
          <a:prstGeom prst="line">
            <a:avLst/>
          </a:prstGeom>
          <a:ln w="190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5929877" y="2924016"/>
            <a:ext cx="1038814" cy="2375314"/>
          </a:xfrm>
          <a:prstGeom prst="line">
            <a:avLst/>
          </a:prstGeom>
          <a:ln w="19050">
            <a:solidFill>
              <a:srgbClr val="E1DB8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 flipH="1">
            <a:off x="1575314" y="5114143"/>
            <a:ext cx="189858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 err="1" smtClean="0"/>
              <a:t>Y.Tanimoto</a:t>
            </a:r>
            <a:r>
              <a:rPr lang="fr-CH" dirty="0" smtClean="0"/>
              <a:t> et al.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307424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44DE8-C218-4164-8031-AE024CED9D9E}" type="datetime1">
              <a:rPr lang="en-GB" smtClean="0"/>
              <a:t>13/04/2021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ALBA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9F3DD-67C8-4368-B51C-09520FEB8EBE}" type="slidenum">
              <a:rPr lang="en-GB" smtClean="0"/>
              <a:t>2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1458230" y="1392340"/>
            <a:ext cx="4740080" cy="258532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CH" sz="2400" dirty="0" err="1" smtClean="0"/>
              <a:t>Inverted</a:t>
            </a:r>
            <a:r>
              <a:rPr lang="fr-CH" sz="2400" dirty="0" smtClean="0"/>
              <a:t> NEG </a:t>
            </a:r>
            <a:r>
              <a:rPr lang="fr-CH" sz="2400" dirty="0" err="1" smtClean="0"/>
              <a:t>scheme</a:t>
            </a:r>
            <a:r>
              <a:rPr lang="fr-CH" sz="2400" dirty="0" smtClean="0"/>
              <a:t>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fr-CH" sz="24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CH" sz="2400" dirty="0" smtClean="0"/>
              <a:t>Performance of </a:t>
            </a:r>
            <a:r>
              <a:rPr lang="fr-CH" sz="2400" dirty="0" err="1" smtClean="0"/>
              <a:t>inverted</a:t>
            </a:r>
            <a:r>
              <a:rPr lang="fr-CH" sz="2400" dirty="0" smtClean="0"/>
              <a:t> NEG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fr-CH" sz="2400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CH" sz="2400" dirty="0" smtClean="0"/>
              <a:t>Performance of </a:t>
            </a:r>
            <a:r>
              <a:rPr lang="fr-CH" sz="2400" dirty="0" err="1" smtClean="0"/>
              <a:t>thin</a:t>
            </a:r>
            <a:r>
              <a:rPr lang="fr-CH" sz="2400" dirty="0" smtClean="0"/>
              <a:t> NEG &lt; 1</a:t>
            </a:r>
            <a:r>
              <a:rPr lang="el-GR" sz="2400" dirty="0" smtClean="0"/>
              <a:t>μ</a:t>
            </a:r>
            <a:r>
              <a:rPr lang="fr-CH" sz="2400" dirty="0" smtClean="0"/>
              <a:t>m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fr-CH" sz="24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fr-CH" sz="24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974887" y="239485"/>
            <a:ext cx="2196114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sz="4000" dirty="0" err="1" smtClean="0"/>
              <a:t>Summary</a:t>
            </a:r>
            <a:endParaRPr lang="en-GB" sz="4000" dirty="0" smtClean="0"/>
          </a:p>
        </p:txBody>
      </p:sp>
    </p:spTree>
    <p:extLst>
      <p:ext uri="{BB962C8B-B14F-4D97-AF65-F5344CB8AC3E}">
        <p14:creationId xmlns:p14="http://schemas.microsoft.com/office/powerpoint/2010/main" val="183451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271993"/>
            <a:ext cx="11376025" cy="1065742"/>
          </a:xfrm>
        </p:spPr>
        <p:txBody>
          <a:bodyPr/>
          <a:lstStyle/>
          <a:p>
            <a:r>
              <a:rPr lang="fr-CH" dirty="0" err="1" smtClean="0"/>
              <a:t>What</a:t>
            </a:r>
            <a:r>
              <a:rPr lang="fr-CH" dirty="0" smtClean="0"/>
              <a:t> do </a:t>
            </a:r>
            <a:r>
              <a:rPr lang="fr-CH" dirty="0" err="1" smtClean="0"/>
              <a:t>we</a:t>
            </a:r>
            <a:r>
              <a:rPr lang="fr-CH" dirty="0" smtClean="0"/>
              <a:t> know on </a:t>
            </a:r>
            <a:r>
              <a:rPr lang="fr-CH" dirty="0" err="1" smtClean="0"/>
              <a:t>thin</a:t>
            </a:r>
            <a:r>
              <a:rPr lang="fr-CH" dirty="0" smtClean="0"/>
              <a:t> and </a:t>
            </a:r>
            <a:r>
              <a:rPr lang="fr-CH" dirty="0" err="1" smtClean="0"/>
              <a:t>inverted</a:t>
            </a:r>
            <a:r>
              <a:rPr lang="fr-CH" dirty="0" smtClean="0"/>
              <a:t> NEG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7B721-B225-4AD0-B3BB-BD06AA3AE3FE}" type="datetime1">
              <a:rPr lang="en-GB" smtClean="0"/>
              <a:t>13/04/2021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ALBA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9F3DD-67C8-4368-B51C-09520FEB8EBE}" type="slidenum">
              <a:rPr lang="en-GB" smtClean="0"/>
              <a:t>20</a:t>
            </a:fld>
            <a:endParaRPr lang="en-GB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7649814"/>
              </p:ext>
            </p:extLst>
          </p:nvPr>
        </p:nvGraphicFramePr>
        <p:xfrm>
          <a:off x="349959" y="881471"/>
          <a:ext cx="11189768" cy="4856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97442">
                  <a:extLst>
                    <a:ext uri="{9D8B030D-6E8A-4147-A177-3AD203B41FA5}">
                      <a16:colId xmlns:a16="http://schemas.microsoft.com/office/drawing/2014/main" val="2180103101"/>
                    </a:ext>
                  </a:extLst>
                </a:gridCol>
                <a:gridCol w="2797442">
                  <a:extLst>
                    <a:ext uri="{9D8B030D-6E8A-4147-A177-3AD203B41FA5}">
                      <a16:colId xmlns:a16="http://schemas.microsoft.com/office/drawing/2014/main" val="659186710"/>
                    </a:ext>
                  </a:extLst>
                </a:gridCol>
                <a:gridCol w="2797442">
                  <a:extLst>
                    <a:ext uri="{9D8B030D-6E8A-4147-A177-3AD203B41FA5}">
                      <a16:colId xmlns:a16="http://schemas.microsoft.com/office/drawing/2014/main" val="333052264"/>
                    </a:ext>
                  </a:extLst>
                </a:gridCol>
                <a:gridCol w="2797442">
                  <a:extLst>
                    <a:ext uri="{9D8B030D-6E8A-4147-A177-3AD203B41FA5}">
                      <a16:colId xmlns:a16="http://schemas.microsoft.com/office/drawing/2014/main" val="360246972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Property</a:t>
                      </a:r>
                      <a:r>
                        <a:rPr lang="fr-CH" dirty="0" smtClean="0"/>
                        <a:t>/NEG</a:t>
                      </a:r>
                      <a:endParaRPr lang="en-GB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Standard NEG</a:t>
                      </a:r>
                      <a:endParaRPr lang="en-GB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Thin</a:t>
                      </a:r>
                      <a:r>
                        <a:rPr lang="fr-CH" dirty="0" smtClean="0"/>
                        <a:t> NEG</a:t>
                      </a:r>
                      <a:endParaRPr lang="en-GB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Inverted</a:t>
                      </a:r>
                      <a:r>
                        <a:rPr lang="fr-CH" baseline="0" dirty="0" smtClean="0"/>
                        <a:t> NEG</a:t>
                      </a:r>
                      <a:endParaRPr lang="en-GB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26065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smtClean="0"/>
                        <a:t>1st activation O</a:t>
                      </a:r>
                      <a:r>
                        <a:rPr lang="fr-CH" baseline="0" dirty="0" smtClean="0"/>
                        <a:t> </a:t>
                      </a:r>
                      <a:r>
                        <a:rPr lang="fr-CH" baseline="0" dirty="0" err="1" smtClean="0"/>
                        <a:t>decrease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dirty="0" smtClean="0">
                          <a:solidFill>
                            <a:schemeClr val="tx1"/>
                          </a:solidFill>
                        </a:rPr>
                        <a:t>250C</a:t>
                      </a:r>
                      <a:r>
                        <a:rPr lang="fr-CH" baseline="0" dirty="0" smtClean="0">
                          <a:solidFill>
                            <a:schemeClr val="tx1"/>
                          </a:solidFill>
                        </a:rPr>
                        <a:t> x 1h 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4F87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dirty="0" err="1" smtClean="0">
                          <a:solidFill>
                            <a:schemeClr val="tx1"/>
                          </a:solidFill>
                        </a:rPr>
                        <a:t>Lowest</a:t>
                      </a:r>
                      <a:r>
                        <a:rPr lang="fr-CH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CH" baseline="0" dirty="0" err="1" smtClean="0">
                          <a:solidFill>
                            <a:schemeClr val="tx1"/>
                          </a:solidFill>
                        </a:rPr>
                        <a:t>thickness</a:t>
                      </a:r>
                      <a:r>
                        <a:rPr lang="fr-CH" baseline="0" dirty="0" smtClean="0">
                          <a:solidFill>
                            <a:schemeClr val="tx1"/>
                          </a:solidFill>
                        </a:rPr>
                        <a:t> 30nm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dirty="0" smtClean="0">
                          <a:solidFill>
                            <a:schemeClr val="tx1"/>
                          </a:solidFill>
                        </a:rPr>
                        <a:t>250C x 1h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4F87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81695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smtClean="0"/>
                        <a:t>N cycles: </a:t>
                      </a:r>
                      <a:r>
                        <a:rPr lang="fr-CH" baseline="0" dirty="0" smtClean="0"/>
                        <a:t> O </a:t>
                      </a:r>
                      <a:r>
                        <a:rPr lang="fr-CH" baseline="0" dirty="0" err="1" smtClean="0"/>
                        <a:t>decrease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baseline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fr-CH" baseline="0" dirty="0" err="1" smtClean="0">
                          <a:solidFill>
                            <a:schemeClr val="tx1"/>
                          </a:solidFill>
                        </a:rPr>
                        <a:t>see</a:t>
                      </a:r>
                      <a:r>
                        <a:rPr lang="fr-CH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CH" baseline="0" dirty="0" err="1" smtClean="0">
                          <a:solidFill>
                            <a:schemeClr val="tx1"/>
                          </a:solidFill>
                        </a:rPr>
                        <a:t>pumping</a:t>
                      </a:r>
                      <a:r>
                        <a:rPr lang="fr-CH" baseline="0" dirty="0" smtClean="0">
                          <a:solidFill>
                            <a:schemeClr val="tx1"/>
                          </a:solidFill>
                        </a:rPr>
                        <a:t>) 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4F87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dirty="0" smtClean="0">
                          <a:solidFill>
                            <a:schemeClr val="tx1"/>
                          </a:solidFill>
                        </a:rPr>
                        <a:t>&gt;100 nm</a:t>
                      </a:r>
                    </a:p>
                    <a:p>
                      <a:r>
                        <a:rPr lang="fr-CH" baseline="0" dirty="0" smtClean="0">
                          <a:solidFill>
                            <a:schemeClr val="tx1"/>
                          </a:solidFill>
                        </a:rPr>
                        <a:t>250C x 24h  N ≤ 4 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4F87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>
                          <a:solidFill>
                            <a:schemeClr val="tx1"/>
                          </a:solidFill>
                        </a:rPr>
                        <a:t>?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33839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smtClean="0"/>
                        <a:t>1st activation </a:t>
                      </a:r>
                      <a:r>
                        <a:rPr lang="fr-CH" dirty="0" err="1" smtClean="0"/>
                        <a:t>pumping</a:t>
                      </a:r>
                      <a:r>
                        <a:rPr lang="fr-CH" dirty="0" smtClean="0"/>
                        <a:t> speed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dirty="0" smtClean="0">
                          <a:solidFill>
                            <a:schemeClr val="tx1"/>
                          </a:solidFill>
                        </a:rPr>
                        <a:t>180-200C x 24h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4F87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dirty="0" err="1" smtClean="0">
                          <a:solidFill>
                            <a:schemeClr val="tx1"/>
                          </a:solidFill>
                        </a:rPr>
                        <a:t>Reduced</a:t>
                      </a:r>
                      <a:r>
                        <a:rPr lang="fr-CH" dirty="0" smtClean="0">
                          <a:solidFill>
                            <a:schemeClr val="tx1"/>
                          </a:solidFill>
                        </a:rPr>
                        <a:t> for</a:t>
                      </a:r>
                      <a:r>
                        <a:rPr lang="fr-CH" baseline="0" dirty="0" smtClean="0">
                          <a:solidFill>
                            <a:schemeClr val="tx1"/>
                          </a:solidFill>
                        </a:rPr>
                        <a:t> 200 nm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wdUpDiag">
                      <a:fgClr>
                        <a:srgbClr val="FFC000"/>
                      </a:fgClr>
                      <a:bgClr>
                        <a:srgbClr val="64F876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r>
                        <a:rPr lang="fr-CH" dirty="0" smtClean="0">
                          <a:solidFill>
                            <a:schemeClr val="tx1"/>
                          </a:solidFill>
                        </a:rPr>
                        <a:t>275C x 24h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wdUpDiag">
                      <a:fgClr>
                        <a:srgbClr val="FFC000"/>
                      </a:fgClr>
                      <a:bgClr>
                        <a:srgbClr val="64F876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37611917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pumping</a:t>
                      </a:r>
                      <a:r>
                        <a:rPr lang="fr-CH" dirty="0" smtClean="0"/>
                        <a:t> speed: N</a:t>
                      </a:r>
                      <a:r>
                        <a:rPr lang="fr-CH" baseline="0" dirty="0" smtClean="0"/>
                        <a:t> c</a:t>
                      </a:r>
                      <a:r>
                        <a:rPr lang="fr-CH" dirty="0" smtClean="0"/>
                        <a:t>ycles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dirty="0" err="1" smtClean="0">
                          <a:solidFill>
                            <a:schemeClr val="tx1"/>
                          </a:solidFill>
                        </a:rPr>
                        <a:t>Sticking</a:t>
                      </a:r>
                      <a:r>
                        <a:rPr lang="fr-CH" baseline="0" dirty="0" smtClean="0">
                          <a:solidFill>
                            <a:schemeClr val="tx1"/>
                          </a:solidFill>
                        </a:rPr>
                        <a:t> 1/N , N≤ 20 200C x 24h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4F87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?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dirty="0" err="1" smtClean="0">
                          <a:solidFill>
                            <a:schemeClr val="tx1"/>
                          </a:solidFill>
                        </a:rPr>
                        <a:t>Sticking</a:t>
                      </a:r>
                      <a:r>
                        <a:rPr lang="fr-CH" dirty="0" smtClean="0">
                          <a:solidFill>
                            <a:schemeClr val="tx1"/>
                          </a:solidFill>
                        </a:rPr>
                        <a:t> as </a:t>
                      </a:r>
                      <a:r>
                        <a:rPr lang="fr-CH" dirty="0" err="1" smtClean="0">
                          <a:solidFill>
                            <a:schemeClr val="tx1"/>
                          </a:solidFill>
                        </a:rPr>
                        <a:t>expected</a:t>
                      </a:r>
                      <a:r>
                        <a:rPr lang="fr-CH" dirty="0" smtClean="0">
                          <a:solidFill>
                            <a:schemeClr val="tx1"/>
                          </a:solidFill>
                        </a:rPr>
                        <a:t>  1/N,</a:t>
                      </a:r>
                      <a:r>
                        <a:rPr lang="fr-CH" baseline="0" dirty="0" smtClean="0">
                          <a:solidFill>
                            <a:schemeClr val="tx1"/>
                          </a:solidFill>
                        </a:rPr>
                        <a:t> N≤</a:t>
                      </a:r>
                      <a:r>
                        <a:rPr lang="fr-CH" dirty="0" smtClean="0">
                          <a:solidFill>
                            <a:schemeClr val="tx1"/>
                          </a:solidFill>
                        </a:rPr>
                        <a:t> 3 ,  275Cx24h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4F87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51986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smtClean="0"/>
                        <a:t>PSD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baseline="0" dirty="0" err="1" smtClean="0">
                          <a:solidFill>
                            <a:schemeClr val="tx1"/>
                          </a:solidFill>
                        </a:rPr>
                        <a:t>Ec</a:t>
                      </a:r>
                      <a:r>
                        <a:rPr lang="fr-CH" baseline="0" dirty="0" smtClean="0">
                          <a:solidFill>
                            <a:schemeClr val="tx1"/>
                          </a:solidFill>
                        </a:rPr>
                        <a:t> = 20keV, 250C x 24h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4F87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dirty="0" smtClean="0">
                          <a:solidFill>
                            <a:schemeClr val="tx1"/>
                          </a:solidFill>
                        </a:rPr>
                        <a:t>150</a:t>
                      </a:r>
                      <a:r>
                        <a:rPr lang="fr-CH" baseline="0" dirty="0" smtClean="0">
                          <a:solidFill>
                            <a:schemeClr val="tx1"/>
                          </a:solidFill>
                        </a:rPr>
                        <a:t> nm, </a:t>
                      </a:r>
                      <a:r>
                        <a:rPr lang="fr-CH" baseline="0" dirty="0" err="1" smtClean="0">
                          <a:solidFill>
                            <a:schemeClr val="tx1"/>
                          </a:solidFill>
                        </a:rPr>
                        <a:t>Ec</a:t>
                      </a:r>
                      <a:r>
                        <a:rPr lang="fr-CH" baseline="0" dirty="0" smtClean="0">
                          <a:solidFill>
                            <a:schemeClr val="tx1"/>
                          </a:solidFill>
                        </a:rPr>
                        <a:t>=4KeV, 250C x 4h, N=10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4F87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?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51394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smtClean="0"/>
                        <a:t>SEY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dirty="0" smtClean="0">
                          <a:solidFill>
                            <a:schemeClr val="tx1"/>
                          </a:solidFill>
                        </a:rPr>
                        <a:t>1.1</a:t>
                      </a:r>
                      <a:r>
                        <a:rPr lang="fr-CH" baseline="0" dirty="0" smtClean="0">
                          <a:solidFill>
                            <a:schemeClr val="tx1"/>
                          </a:solidFill>
                        </a:rPr>
                        <a:t> for </a:t>
                      </a:r>
                      <a:r>
                        <a:rPr lang="fr-CH" dirty="0" smtClean="0">
                          <a:solidFill>
                            <a:schemeClr val="tx1"/>
                          </a:solidFill>
                        </a:rPr>
                        <a:t>250 C x 1h 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4F87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CH" dirty="0" smtClean="0">
                          <a:solidFill>
                            <a:schemeClr val="tx1"/>
                          </a:solidFill>
                        </a:rPr>
                        <a:t>&gt;30 nm</a:t>
                      </a:r>
                    </a:p>
                    <a:p>
                      <a:r>
                        <a:rPr lang="fr-CH" dirty="0" smtClean="0">
                          <a:solidFill>
                            <a:schemeClr val="tx1"/>
                          </a:solidFill>
                        </a:rPr>
                        <a:t>1.2, </a:t>
                      </a:r>
                      <a:r>
                        <a:rPr lang="fr-CH" baseline="0" dirty="0" smtClean="0">
                          <a:solidFill>
                            <a:schemeClr val="tx1"/>
                          </a:solidFill>
                        </a:rPr>
                        <a:t>250C x 24h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4F87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dirty="0" smtClean="0">
                          <a:solidFill>
                            <a:schemeClr val="tx1"/>
                          </a:solidFill>
                        </a:rPr>
                        <a:t>1.2 </a:t>
                      </a:r>
                      <a:r>
                        <a:rPr lang="fr-CH" baseline="0" dirty="0" smtClean="0">
                          <a:solidFill>
                            <a:schemeClr val="tx1"/>
                          </a:solidFill>
                        </a:rPr>
                        <a:t> for </a:t>
                      </a:r>
                      <a:r>
                        <a:rPr lang="fr-CH" dirty="0" smtClean="0">
                          <a:solidFill>
                            <a:schemeClr val="tx1"/>
                          </a:solidFill>
                        </a:rPr>
                        <a:t>250C x</a:t>
                      </a:r>
                      <a:r>
                        <a:rPr lang="fr-CH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CH" dirty="0" smtClean="0">
                          <a:solidFill>
                            <a:schemeClr val="tx1"/>
                          </a:solidFill>
                        </a:rPr>
                        <a:t>1h 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4F87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01527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smtClean="0"/>
                        <a:t>SEY,</a:t>
                      </a:r>
                      <a:r>
                        <a:rPr lang="fr-CH" baseline="0" dirty="0" smtClean="0"/>
                        <a:t> N </a:t>
                      </a:r>
                      <a:r>
                        <a:rPr lang="fr-CH" dirty="0" smtClean="0"/>
                        <a:t>cycles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dirty="0" smtClean="0">
                          <a:solidFill>
                            <a:schemeClr val="tx1"/>
                          </a:solidFill>
                        </a:rPr>
                        <a:t>1.2 , 250C x 1h for N=3 </a:t>
                      </a:r>
                    </a:p>
                    <a:p>
                      <a:r>
                        <a:rPr lang="fr-CH" baseline="0" dirty="0" err="1" smtClean="0">
                          <a:solidFill>
                            <a:schemeClr val="tx1"/>
                          </a:solidFill>
                        </a:rPr>
                        <a:t>recovers</a:t>
                      </a:r>
                      <a:r>
                        <a:rPr lang="fr-CH" baseline="0" dirty="0" smtClean="0">
                          <a:solidFill>
                            <a:schemeClr val="tx1"/>
                          </a:solidFill>
                        </a:rPr>
                        <a:t> at 300 x 1h for N=10  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4F87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dirty="0" smtClean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</a:t>
                      </a:r>
                      <a:r>
                        <a:rPr lang="fr-CH" dirty="0" smtClean="0">
                          <a:solidFill>
                            <a:schemeClr val="tx1"/>
                          </a:solidFill>
                        </a:rPr>
                        <a:t>200 </a:t>
                      </a:r>
                      <a:r>
                        <a:rPr lang="fr-CH" dirty="0" smtClean="0">
                          <a:solidFill>
                            <a:schemeClr val="tx1"/>
                          </a:solidFill>
                        </a:rPr>
                        <a:t>nm</a:t>
                      </a:r>
                    </a:p>
                    <a:p>
                      <a:r>
                        <a:rPr lang="fr-CH" dirty="0" smtClean="0">
                          <a:solidFill>
                            <a:schemeClr val="tx1"/>
                          </a:solidFill>
                        </a:rPr>
                        <a:t>1.2, </a:t>
                      </a:r>
                      <a:r>
                        <a:rPr lang="fr-CH" baseline="0" dirty="0" smtClean="0">
                          <a:solidFill>
                            <a:schemeClr val="tx1"/>
                          </a:solidFill>
                        </a:rPr>
                        <a:t>250C x 24h , N = 4</a:t>
                      </a:r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4F87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>
                          <a:solidFill>
                            <a:schemeClr val="tx1"/>
                          </a:solidFill>
                        </a:rPr>
                        <a:t>?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37227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73367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06101" y="2489472"/>
            <a:ext cx="5025248" cy="1065742"/>
          </a:xfrm>
        </p:spPr>
        <p:txBody>
          <a:bodyPr/>
          <a:lstStyle/>
          <a:p>
            <a:r>
              <a:rPr lang="fr-CH" dirty="0" err="1" smtClean="0"/>
              <a:t>Thank</a:t>
            </a:r>
            <a:r>
              <a:rPr lang="fr-CH" dirty="0" smtClean="0"/>
              <a:t> </a:t>
            </a:r>
            <a:r>
              <a:rPr lang="fr-CH" dirty="0" err="1" smtClean="0"/>
              <a:t>you</a:t>
            </a:r>
            <a:r>
              <a:rPr lang="fr-CH" dirty="0" smtClean="0"/>
              <a:t>!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7B721-B225-4AD0-B3BB-BD06AA3AE3FE}" type="datetime1">
              <a:rPr lang="en-GB" smtClean="0"/>
              <a:t>13/04/2021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ALBA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9F3DD-67C8-4368-B51C-09520FEB8EB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8999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7B721-B225-4AD0-B3BB-BD06AA3AE3FE}" type="datetime1">
              <a:rPr lang="en-GB" smtClean="0"/>
              <a:t>13/04/2021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ALBA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9F3DD-67C8-4368-B51C-09520FEB8EBE}" type="slidenum">
              <a:rPr lang="en-GB" smtClean="0"/>
              <a:t>22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174" y="272166"/>
            <a:ext cx="8267323" cy="4969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059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CARTELLO STRADALE LAVORI IN CORSO 3G EAN: 8012947689806: Amazon.it: Casa e  cucin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2449" y="68964"/>
            <a:ext cx="1309551" cy="1309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7B721-B225-4AD0-B3BB-BD06AA3AE3FE}" type="datetime1">
              <a:rPr lang="en-GB" smtClean="0"/>
              <a:t>13/04/2021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ALBA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9F3DD-67C8-4368-B51C-09520FEB8EBE}" type="slidenum">
              <a:rPr lang="en-GB" smtClean="0"/>
              <a:t>23</a:t>
            </a:fld>
            <a:endParaRPr lang="en-GB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12775" y="211565"/>
            <a:ext cx="11376025" cy="1065742"/>
          </a:xfrm>
        </p:spPr>
        <p:txBody>
          <a:bodyPr/>
          <a:lstStyle/>
          <a:p>
            <a:r>
              <a:rPr lang="fr-CH" dirty="0" err="1" smtClean="0"/>
              <a:t>Pumping</a:t>
            </a:r>
            <a:r>
              <a:rPr lang="fr-CH" dirty="0" smtClean="0"/>
              <a:t> speed and H2 saturation of NEG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241736" y="787025"/>
            <a:ext cx="1195026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For 1000 nm </a:t>
            </a:r>
            <a:r>
              <a:rPr lang="en-GB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pumping speed is as expected: after saturation 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regeneration (no venting) of 24h x 250C, </a:t>
            </a:r>
            <a:r>
              <a:rPr lang="en-GB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recovers only </a:t>
            </a:r>
            <a:r>
              <a:rPr lang="en-GB" b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half 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of the initial pumping speed.</a:t>
            </a:r>
            <a:endParaRPr lang="en-GB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For 200 nm the pumping speed is about half of reference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after saturation </a:t>
            </a:r>
            <a:r>
              <a:rPr lang="en-GB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 regeneration 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(no venting) </a:t>
            </a:r>
            <a:r>
              <a:rPr lang="en-GB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it recovers the same value for several saturation (no venting) cycles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Atomic concentration of H in 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</a:t>
            </a:r>
            <a:r>
              <a:rPr lang="en-GB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film is similar for both thicknesses  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(~4% at. H in the film</a:t>
            </a:r>
            <a:r>
              <a:rPr lang="en-GB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): did we  reach equilibrium of H dissolved and H</a:t>
            </a:r>
            <a:r>
              <a:rPr lang="en-GB" baseline="-25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</a:t>
            </a:r>
            <a:r>
              <a:rPr lang="en-GB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pressure during activation? </a:t>
            </a:r>
          </a:p>
        </p:txBody>
      </p:sp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53380653"/>
              </p:ext>
            </p:extLst>
          </p:nvPr>
        </p:nvGraphicFramePr>
        <p:xfrm>
          <a:off x="79513" y="2373452"/>
          <a:ext cx="7156175" cy="40048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8358695"/>
              </p:ext>
            </p:extLst>
          </p:nvPr>
        </p:nvGraphicFramePr>
        <p:xfrm>
          <a:off x="7235688" y="2641669"/>
          <a:ext cx="5521136" cy="36788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871972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7B721-B225-4AD0-B3BB-BD06AA3AE3FE}" type="datetime1">
              <a:rPr lang="en-GB" smtClean="0"/>
              <a:t>13/04/2021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ALBA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9F3DD-67C8-4368-B51C-09520FEB8EBE}" type="slidenum">
              <a:rPr lang="en-GB" smtClean="0"/>
              <a:t>24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1618" y="326606"/>
            <a:ext cx="7590178" cy="554784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892249" y="1589104"/>
            <a:ext cx="3409025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 smtClean="0"/>
              <a:t>Inverted NEG:</a:t>
            </a:r>
          </a:p>
          <a:p>
            <a:pPr algn="l"/>
            <a:r>
              <a:rPr lang="en-GB" dirty="0" smtClean="0"/>
              <a:t>Shows a decrease of SEY which is not delayed</a:t>
            </a:r>
          </a:p>
        </p:txBody>
      </p:sp>
    </p:spTree>
    <p:extLst>
      <p:ext uri="{BB962C8B-B14F-4D97-AF65-F5344CB8AC3E}">
        <p14:creationId xmlns:p14="http://schemas.microsoft.com/office/powerpoint/2010/main" val="113626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524000" y="898634"/>
            <a:ext cx="9143999" cy="44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altLang="en-US" sz="2300" dirty="0"/>
              <a:t>4</a:t>
            </a:r>
            <a:r>
              <a:rPr lang="en-GB" altLang="en-US" sz="2300" baseline="30000" dirty="0"/>
              <a:t>th</a:t>
            </a:r>
            <a:r>
              <a:rPr lang="en-GB" altLang="en-US" sz="2300" dirty="0"/>
              <a:t> activation cycle at 250 </a:t>
            </a:r>
            <a:r>
              <a:rPr lang="en-GB" altLang="en-US" sz="2300" baseline="30000" dirty="0" err="1"/>
              <a:t>o</a:t>
            </a:r>
            <a:r>
              <a:rPr lang="en-GB" altLang="en-US" sz="2300" dirty="0" err="1"/>
              <a:t>C</a:t>
            </a:r>
            <a:endParaRPr lang="en-US" sz="23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5600" y="2462896"/>
            <a:ext cx="4218938" cy="3425996"/>
          </a:xfrm>
          <a:prstGeom prst="rect">
            <a:avLst/>
          </a:prstGeom>
        </p:spPr>
      </p:pic>
      <p:sp>
        <p:nvSpPr>
          <p:cNvPr id="10" name="Freeform 9"/>
          <p:cNvSpPr/>
          <p:nvPr/>
        </p:nvSpPr>
        <p:spPr>
          <a:xfrm>
            <a:off x="2593109" y="2659514"/>
            <a:ext cx="2302164" cy="1139251"/>
          </a:xfrm>
          <a:custGeom>
            <a:avLst/>
            <a:gdLst>
              <a:gd name="connsiteX0" fmla="*/ 0 w 2576946"/>
              <a:gd name="connsiteY0" fmla="*/ 1293091 h 1293091"/>
              <a:gd name="connsiteX1" fmla="*/ 397164 w 2576946"/>
              <a:gd name="connsiteY1" fmla="*/ 0 h 1293091"/>
              <a:gd name="connsiteX2" fmla="*/ 1163782 w 2576946"/>
              <a:gd name="connsiteY2" fmla="*/ 526473 h 1293091"/>
              <a:gd name="connsiteX3" fmla="*/ 2576946 w 2576946"/>
              <a:gd name="connsiteY3" fmla="*/ 517236 h 1293091"/>
              <a:gd name="connsiteX4" fmla="*/ 2576946 w 2576946"/>
              <a:gd name="connsiteY4" fmla="*/ 517236 h 12930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76946" h="1293091">
                <a:moveTo>
                  <a:pt x="0" y="1293091"/>
                </a:moveTo>
                <a:lnTo>
                  <a:pt x="397164" y="0"/>
                </a:lnTo>
                <a:lnTo>
                  <a:pt x="1163782" y="526473"/>
                </a:lnTo>
                <a:lnTo>
                  <a:pt x="2576946" y="517236"/>
                </a:lnTo>
                <a:lnTo>
                  <a:pt x="2576946" y="517236"/>
                </a:lnTo>
              </a:path>
            </a:pathLst>
          </a:custGeom>
          <a:noFill/>
          <a:ln w="12065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Rectangle 62"/>
          <p:cNvSpPr/>
          <p:nvPr/>
        </p:nvSpPr>
        <p:spPr>
          <a:xfrm>
            <a:off x="1812100" y="1826302"/>
            <a:ext cx="42189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altLang="en-US" sz="1600" dirty="0"/>
              <a:t>Reduction of the surface oxides</a:t>
            </a:r>
          </a:p>
          <a:p>
            <a:pPr algn="ctr"/>
            <a:r>
              <a:rPr lang="en-US" sz="1600" dirty="0"/>
              <a:t>(X-ray Photoelectron Spectroscopy)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7539" y="2516362"/>
            <a:ext cx="4075893" cy="3372531"/>
          </a:xfrm>
          <a:prstGeom prst="rect">
            <a:avLst/>
          </a:prstGeom>
        </p:spPr>
      </p:pic>
      <p:sp>
        <p:nvSpPr>
          <p:cNvPr id="65" name="Rectangle 64"/>
          <p:cNvSpPr/>
          <p:nvPr/>
        </p:nvSpPr>
        <p:spPr>
          <a:xfrm>
            <a:off x="6261640" y="1950221"/>
            <a:ext cx="421893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altLang="en-US" sz="1600" dirty="0"/>
              <a:t>Maximal secondary electron yield</a:t>
            </a:r>
          </a:p>
        </p:txBody>
      </p:sp>
      <p:sp>
        <p:nvSpPr>
          <p:cNvPr id="17" name="Rectangle 16"/>
          <p:cNvSpPr/>
          <p:nvPr/>
        </p:nvSpPr>
        <p:spPr>
          <a:xfrm>
            <a:off x="3929547" y="5093994"/>
            <a:ext cx="1560503" cy="14236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TextBox 69"/>
          <p:cNvSpPr txBox="1"/>
          <p:nvPr/>
        </p:nvSpPr>
        <p:spPr>
          <a:xfrm>
            <a:off x="1524000" y="1"/>
            <a:ext cx="9144000" cy="584775"/>
          </a:xfrm>
          <a:prstGeom prst="rect">
            <a:avLst/>
          </a:prstGeom>
          <a:solidFill>
            <a:srgbClr val="1E5AAE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</a:rPr>
              <a:t>3 – Studies on “very thin” NEG films</a:t>
            </a:r>
          </a:p>
        </p:txBody>
      </p:sp>
    </p:spTree>
    <p:extLst>
      <p:ext uri="{BB962C8B-B14F-4D97-AF65-F5344CB8AC3E}">
        <p14:creationId xmlns:p14="http://schemas.microsoft.com/office/powerpoint/2010/main" val="1809023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xit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5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63" grpId="0"/>
      <p:bldP spid="65" grpId="0"/>
      <p:bldP spid="1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b="0" dirty="0" smtClean="0"/>
              <a:t>Inverted NEG (Non Evaporable Getter) scheme</a:t>
            </a:r>
            <a:endParaRPr lang="en-GB" sz="4000" b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7B721-B225-4AD0-B3BB-BD06AA3AE3FE}" type="datetime1">
              <a:rPr lang="en-GB" smtClean="0"/>
              <a:t>13/04/2021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ALBA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9F3DD-67C8-4368-B51C-09520FEB8EBE}" type="slidenum">
              <a:rPr lang="en-GB" smtClean="0"/>
              <a:t>3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691" y="1586330"/>
            <a:ext cx="7801763" cy="4474768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flipH="1">
            <a:off x="3937686" y="2833817"/>
            <a:ext cx="5272217" cy="149104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9209903" y="2526040"/>
            <a:ext cx="2631775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2000" dirty="0" smtClean="0"/>
              <a:t>Additional NEG layer on the Al mandrel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3385752" y="2823902"/>
            <a:ext cx="5824151" cy="38061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1828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A687A-A977-42F2-B5A6-D18FE27204C6}" type="datetime1">
              <a:rPr lang="en-GB" smtClean="0"/>
              <a:t>13/04/2021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9F3DD-67C8-4368-B51C-09520FEB8EBE}" type="slidenum">
              <a:rPr lang="en-GB" smtClean="0"/>
              <a:t>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ALBA meeting</a:t>
            </a:r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t="10389"/>
          <a:stretch/>
        </p:blipFill>
        <p:spPr>
          <a:xfrm>
            <a:off x="-292608" y="873211"/>
            <a:ext cx="8479974" cy="535459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21678" y="257658"/>
            <a:ext cx="6758260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sz="4000" dirty="0" smtClean="0"/>
              <a:t>Control of the NEG </a:t>
            </a:r>
            <a:r>
              <a:rPr lang="fr-CH" sz="4000" dirty="0" err="1" smtClean="0"/>
              <a:t>thickness</a:t>
            </a:r>
            <a:r>
              <a:rPr lang="fr-CH" sz="4000" dirty="0" smtClean="0"/>
              <a:t> </a:t>
            </a:r>
            <a:endParaRPr lang="en-GB" sz="40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7707061" y="1352013"/>
            <a:ext cx="4231004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 smtClean="0"/>
              <a:t>Analysis in XRF after cutting the chamber: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 smtClean="0"/>
              <a:t>The thickness is uniform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 smtClean="0"/>
              <a:t>Composition is uniform and correct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t="52017"/>
          <a:stretch/>
        </p:blipFill>
        <p:spPr>
          <a:xfrm>
            <a:off x="7233907" y="2858981"/>
            <a:ext cx="3850629" cy="3122603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7826680" y="5995300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000" i="1" dirty="0">
                <a:solidFill>
                  <a:prstClr val="black"/>
                </a:solidFill>
                <a:latin typeface="Arial" panose="020B0604020202020204" pitchFamily="34" charset="0"/>
              </a:rPr>
              <a:t>A. E. </a:t>
            </a:r>
            <a:r>
              <a:rPr lang="en-GB" sz="1000" i="1" dirty="0" err="1">
                <a:solidFill>
                  <a:prstClr val="black"/>
                </a:solidFill>
                <a:latin typeface="Arial" panose="020B0604020202020204" pitchFamily="34" charset="0"/>
              </a:rPr>
              <a:t>Prodromides</a:t>
            </a:r>
            <a:r>
              <a:rPr lang="en-GB" sz="1000" i="1" dirty="0">
                <a:solidFill>
                  <a:prstClr val="black"/>
                </a:solidFill>
                <a:latin typeface="Arial" panose="020B0604020202020204" pitchFamily="34" charset="0"/>
              </a:rPr>
              <a:t> et al. Vacuum 60 (2001) 35, 41</a:t>
            </a:r>
            <a:endParaRPr lang="en-GB" sz="1000" i="1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8261900" y="4473537"/>
            <a:ext cx="1743343" cy="1119499"/>
          </a:xfrm>
          <a:custGeom>
            <a:avLst/>
            <a:gdLst>
              <a:gd name="connsiteX0" fmla="*/ 0 w 1743342"/>
              <a:gd name="connsiteY0" fmla="*/ 1076771 h 1119499"/>
              <a:gd name="connsiteX1" fmla="*/ 640934 w 1743342"/>
              <a:gd name="connsiteY1" fmla="*/ 0 h 1119499"/>
              <a:gd name="connsiteX2" fmla="*/ 1273323 w 1743342"/>
              <a:gd name="connsiteY2" fmla="*/ 0 h 1119499"/>
              <a:gd name="connsiteX3" fmla="*/ 1743342 w 1743342"/>
              <a:gd name="connsiteY3" fmla="*/ 1119499 h 1119499"/>
              <a:gd name="connsiteX4" fmla="*/ 59820 w 1743342"/>
              <a:gd name="connsiteY4" fmla="*/ 1093862 h 1119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43342" h="1119499">
                <a:moveTo>
                  <a:pt x="0" y="1076771"/>
                </a:moveTo>
                <a:lnTo>
                  <a:pt x="640934" y="0"/>
                </a:lnTo>
                <a:lnTo>
                  <a:pt x="1273323" y="0"/>
                </a:lnTo>
                <a:lnTo>
                  <a:pt x="1743342" y="1119499"/>
                </a:lnTo>
                <a:lnTo>
                  <a:pt x="59820" y="1093862"/>
                </a:lnTo>
              </a:path>
            </a:pathLst>
          </a:custGeom>
          <a:solidFill>
            <a:srgbClr val="FF0000">
              <a:alpha val="18039"/>
            </a:srgbClr>
          </a:solidFill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/>
            </a:endParaRPr>
          </a:p>
        </p:txBody>
      </p:sp>
      <p:sp>
        <p:nvSpPr>
          <p:cNvPr id="15" name="Freeform 14"/>
          <p:cNvSpPr/>
          <p:nvPr/>
        </p:nvSpPr>
        <p:spPr>
          <a:xfrm>
            <a:off x="7834424" y="3206805"/>
            <a:ext cx="2718707" cy="2375807"/>
          </a:xfrm>
          <a:custGeom>
            <a:avLst/>
            <a:gdLst>
              <a:gd name="connsiteX0" fmla="*/ 408214 w 2718707"/>
              <a:gd name="connsiteY0" fmla="*/ 2367643 h 2375807"/>
              <a:gd name="connsiteX1" fmla="*/ 0 w 2718707"/>
              <a:gd name="connsiteY1" fmla="*/ 2375807 h 2375807"/>
              <a:gd name="connsiteX2" fmla="*/ 1371600 w 2718707"/>
              <a:gd name="connsiteY2" fmla="*/ 0 h 2375807"/>
              <a:gd name="connsiteX3" fmla="*/ 2718707 w 2718707"/>
              <a:gd name="connsiteY3" fmla="*/ 2367643 h 2375807"/>
              <a:gd name="connsiteX4" fmla="*/ 2188029 w 2718707"/>
              <a:gd name="connsiteY4" fmla="*/ 2367643 h 2375807"/>
              <a:gd name="connsiteX5" fmla="*/ 1722664 w 2718707"/>
              <a:gd name="connsiteY5" fmla="*/ 1257300 h 2375807"/>
              <a:gd name="connsiteX6" fmla="*/ 1053193 w 2718707"/>
              <a:gd name="connsiteY6" fmla="*/ 1240971 h 2375807"/>
              <a:gd name="connsiteX7" fmla="*/ 408214 w 2718707"/>
              <a:gd name="connsiteY7" fmla="*/ 2367643 h 2375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718707" h="2375807">
                <a:moveTo>
                  <a:pt x="408214" y="2367643"/>
                </a:moveTo>
                <a:lnTo>
                  <a:pt x="0" y="2375807"/>
                </a:lnTo>
                <a:lnTo>
                  <a:pt x="1371600" y="0"/>
                </a:lnTo>
                <a:lnTo>
                  <a:pt x="2718707" y="2367643"/>
                </a:lnTo>
                <a:lnTo>
                  <a:pt x="2188029" y="2367643"/>
                </a:lnTo>
                <a:lnTo>
                  <a:pt x="1722664" y="1257300"/>
                </a:lnTo>
                <a:lnTo>
                  <a:pt x="1053193" y="1240971"/>
                </a:lnTo>
                <a:lnTo>
                  <a:pt x="408214" y="2367643"/>
                </a:lnTo>
                <a:close/>
              </a:path>
            </a:pathLst>
          </a:custGeom>
          <a:solidFill>
            <a:srgbClr val="0070C0">
              <a:alpha val="1686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  <a:latin typeface="Arial"/>
            </a:endParaRPr>
          </a:p>
        </p:txBody>
      </p:sp>
      <p:cxnSp>
        <p:nvCxnSpPr>
          <p:cNvPr id="19" name="Straight Arrow Connector 18"/>
          <p:cNvCxnSpPr>
            <a:endCxn id="20" idx="2"/>
          </p:cNvCxnSpPr>
          <p:nvPr/>
        </p:nvCxnSpPr>
        <p:spPr>
          <a:xfrm>
            <a:off x="6298163" y="4674638"/>
            <a:ext cx="2850932" cy="15609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/>
        </p:nvSpPr>
        <p:spPr>
          <a:xfrm rot="827183">
            <a:off x="9146533" y="4742878"/>
            <a:ext cx="177839" cy="21808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9300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/>
              <a:t>Crystalline Structure</a:t>
            </a:r>
            <a:endParaRPr lang="en-GB" b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7B721-B225-4AD0-B3BB-BD06AA3AE3FE}" type="datetime1">
              <a:rPr lang="en-GB" smtClean="0"/>
              <a:t>13/04/2021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ALBA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9F3DD-67C8-4368-B51C-09520FEB8EBE}" type="slidenum">
              <a:rPr lang="en-GB" smtClean="0"/>
              <a:t>5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494" y="1735494"/>
            <a:ext cx="5499339" cy="4301411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5820163" y="2228177"/>
            <a:ext cx="570508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All samples show the small crystal size (estimated around 3 nm)</a:t>
            </a:r>
          </a:p>
        </p:txBody>
      </p:sp>
      <p:sp>
        <p:nvSpPr>
          <p:cNvPr id="16" name="Rectangle 15"/>
          <p:cNvSpPr/>
          <p:nvPr/>
        </p:nvSpPr>
        <p:spPr>
          <a:xfrm>
            <a:off x="2193825" y="1335384"/>
            <a:ext cx="172675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C00000"/>
                </a:solidFill>
                <a:latin typeface="Arial"/>
              </a:rPr>
              <a:t>XRD analysis</a:t>
            </a:r>
          </a:p>
        </p:txBody>
      </p:sp>
      <p:sp>
        <p:nvSpPr>
          <p:cNvPr id="17" name="Slide Number Placeholder 3"/>
          <p:cNvSpPr txBox="1">
            <a:spLocks/>
          </p:cNvSpPr>
          <p:nvPr/>
        </p:nvSpPr>
        <p:spPr>
          <a:xfrm>
            <a:off x="8077200" y="6356355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>
                <a:solidFill>
                  <a:srgbClr val="808080">
                    <a:lumMod val="75000"/>
                  </a:srgbClr>
                </a:solidFill>
                <a:latin typeface="Arial"/>
              </a:rPr>
              <a:pPr/>
              <a:t>5</a:t>
            </a:fld>
            <a:endParaRPr lang="en-US" dirty="0">
              <a:solidFill>
                <a:srgbClr val="808080">
                  <a:lumMod val="75000"/>
                </a:srgbClr>
              </a:solidFill>
              <a:latin typeface="Arial"/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 flipH="1" flipV="1">
            <a:off x="5391539" y="5085183"/>
            <a:ext cx="704461" cy="93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186196" y="4956013"/>
            <a:ext cx="2164702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 smtClean="0"/>
              <a:t>Ref. prepared by the conventional coating process </a:t>
            </a:r>
          </a:p>
        </p:txBody>
      </p:sp>
    </p:spTree>
    <p:extLst>
      <p:ext uri="{BB962C8B-B14F-4D97-AF65-F5344CB8AC3E}">
        <p14:creationId xmlns:p14="http://schemas.microsoft.com/office/powerpoint/2010/main" val="3948539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/>
              <a:t>Pumping performance: transmission method</a:t>
            </a:r>
            <a:endParaRPr lang="en-GB" b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7B721-B225-4AD0-B3BB-BD06AA3AE3FE}" type="datetime1">
              <a:rPr lang="en-GB" smtClean="0"/>
              <a:t>13/04/2021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ALBA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9F3DD-67C8-4368-B51C-09520FEB8EBE}" type="slidenum">
              <a:rPr lang="en-GB" smtClean="0"/>
              <a:t>6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-543" t="19404" r="543" b="28518"/>
          <a:stretch/>
        </p:blipFill>
        <p:spPr>
          <a:xfrm>
            <a:off x="-269302" y="1019176"/>
            <a:ext cx="8771380" cy="3048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800808" y="3676650"/>
            <a:ext cx="392430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 smtClean="0">
                <a:solidFill>
                  <a:srgbClr val="92D050"/>
                </a:solidFill>
              </a:rPr>
              <a:t>Cold trap to remove “parasitic” CH</a:t>
            </a:r>
            <a:r>
              <a:rPr lang="en-GB" baseline="-25000" dirty="0" smtClean="0">
                <a:solidFill>
                  <a:srgbClr val="92D050"/>
                </a:solidFill>
              </a:rPr>
              <a:t>4 </a:t>
            </a:r>
            <a:r>
              <a:rPr lang="en-GB" dirty="0" smtClean="0">
                <a:solidFill>
                  <a:srgbClr val="92D050"/>
                </a:solidFill>
              </a:rPr>
              <a:t> (not pumped by NEG)</a:t>
            </a:r>
            <a:endParaRPr lang="en-GB" baseline="-25000" dirty="0" smtClean="0">
              <a:solidFill>
                <a:srgbClr val="92D050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5667375" y="3238500"/>
            <a:ext cx="590550" cy="4381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62000" y="4574259"/>
            <a:ext cx="9751709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 smtClean="0"/>
              <a:t>Steady state upon H2 injection:</a:t>
            </a:r>
          </a:p>
          <a:p>
            <a:pPr algn="l"/>
            <a:endParaRPr lang="en-GB" dirty="0"/>
          </a:p>
          <a:p>
            <a:r>
              <a:rPr lang="en-GB" dirty="0" smtClean="0">
                <a:sym typeface="Symbol" panose="05050102010706020507" pitchFamily="18" charset="2"/>
              </a:rPr>
              <a:t>P</a:t>
            </a:r>
            <a:r>
              <a:rPr lang="en-GB" baseline="-25000" dirty="0" smtClean="0">
                <a:sym typeface="Symbol" panose="05050102010706020507" pitchFamily="18" charset="2"/>
              </a:rPr>
              <a:t>2</a:t>
            </a:r>
            <a:r>
              <a:rPr lang="en-GB" dirty="0" smtClean="0">
                <a:sym typeface="Symbol" panose="05050102010706020507" pitchFamily="18" charset="2"/>
              </a:rPr>
              <a:t>/P</a:t>
            </a:r>
            <a:r>
              <a:rPr lang="en-GB" baseline="-25000" dirty="0" smtClean="0">
                <a:sym typeface="Symbol" panose="05050102010706020507" pitchFamily="18" charset="2"/>
              </a:rPr>
              <a:t>1</a:t>
            </a:r>
            <a:r>
              <a:rPr lang="en-GB" dirty="0" smtClean="0">
                <a:sym typeface="Symbol" panose="05050102010706020507" pitchFamily="18" charset="2"/>
              </a:rPr>
              <a:t>  + Monte Carlo calculation (</a:t>
            </a:r>
            <a:r>
              <a:rPr lang="en-GB" dirty="0" err="1" smtClean="0">
                <a:sym typeface="Symbol" panose="05050102010706020507" pitchFamily="18" charset="2"/>
              </a:rPr>
              <a:t>Molflow</a:t>
            </a:r>
            <a:r>
              <a:rPr lang="en-GB" dirty="0" smtClean="0">
                <a:sym typeface="Symbol" panose="05050102010706020507" pitchFamily="18" charset="2"/>
              </a:rPr>
              <a:t>) : enable to get the sticking coefficient  for hydrogen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714298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12774" y="221022"/>
            <a:ext cx="11376025" cy="1065742"/>
          </a:xfrm>
        </p:spPr>
        <p:txBody>
          <a:bodyPr/>
          <a:lstStyle/>
          <a:p>
            <a:r>
              <a:rPr lang="en-GB" b="0" dirty="0" smtClean="0"/>
              <a:t>Pumping performance: what can be measured</a:t>
            </a:r>
            <a:endParaRPr lang="en-GB" b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7B721-B225-4AD0-B3BB-BD06AA3AE3FE}" type="datetime1">
              <a:rPr lang="en-GB" smtClean="0"/>
              <a:t>13/04/2021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ALBA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9F3DD-67C8-4368-B51C-09520FEB8EBE}" type="slidenum">
              <a:rPr lang="en-GB" smtClean="0"/>
              <a:t>7</a:t>
            </a:fld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/>
          <a:srcRect t="15355" b="2308"/>
          <a:stretch/>
        </p:blipFill>
        <p:spPr>
          <a:xfrm>
            <a:off x="0" y="1239225"/>
            <a:ext cx="7854664" cy="453390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/>
          <a:srcRect l="4773" t="26066" r="5516" b="61022"/>
          <a:stretch/>
        </p:blipFill>
        <p:spPr>
          <a:xfrm>
            <a:off x="6571291" y="4643583"/>
            <a:ext cx="5730489" cy="557626"/>
          </a:xfrm>
          <a:prstGeom prst="rect">
            <a:avLst/>
          </a:prstGeom>
        </p:spPr>
      </p:pic>
      <p:cxnSp>
        <p:nvCxnSpPr>
          <p:cNvPr id="18" name="Straight Arrow Connector 17"/>
          <p:cNvCxnSpPr/>
          <p:nvPr/>
        </p:nvCxnSpPr>
        <p:spPr>
          <a:xfrm flipH="1">
            <a:off x="6156361" y="4922396"/>
            <a:ext cx="414930" cy="115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4"/>
          <a:srcRect l="12752" t="18081" r="15313" b="64439"/>
          <a:stretch/>
        </p:blipFill>
        <p:spPr>
          <a:xfrm>
            <a:off x="6707285" y="3727693"/>
            <a:ext cx="5495926" cy="741176"/>
          </a:xfrm>
          <a:prstGeom prst="rect">
            <a:avLst/>
          </a:prstGeom>
        </p:spPr>
      </p:pic>
      <p:cxnSp>
        <p:nvCxnSpPr>
          <p:cNvPr id="22" name="Straight Arrow Connector 21"/>
          <p:cNvCxnSpPr/>
          <p:nvPr/>
        </p:nvCxnSpPr>
        <p:spPr>
          <a:xfrm flipH="1">
            <a:off x="6156361" y="4266046"/>
            <a:ext cx="550925" cy="4135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37" idx="1"/>
          </p:cNvCxnSpPr>
          <p:nvPr/>
        </p:nvCxnSpPr>
        <p:spPr>
          <a:xfrm flipH="1">
            <a:off x="6201179" y="1847303"/>
            <a:ext cx="1143580" cy="17023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Picture 3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01" b="26507"/>
          <a:stretch/>
        </p:blipFill>
        <p:spPr>
          <a:xfrm>
            <a:off x="7344759" y="1391800"/>
            <a:ext cx="2677344" cy="911006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742" b="26865"/>
          <a:stretch/>
        </p:blipFill>
        <p:spPr>
          <a:xfrm>
            <a:off x="7288235" y="2672802"/>
            <a:ext cx="3146342" cy="750265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8500614" y="2699957"/>
            <a:ext cx="88966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l-GR" dirty="0" smtClean="0">
                <a:solidFill>
                  <a:schemeClr val="accent6">
                    <a:lumMod val="50000"/>
                  </a:schemeClr>
                </a:solidFill>
              </a:rPr>
              <a:t>Φ</a:t>
            </a:r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5 mm </a:t>
            </a:r>
            <a:endParaRPr lang="en-GB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41" name="Straight Arrow Connector 40"/>
          <p:cNvCxnSpPr>
            <a:stCxn id="38" idx="1"/>
          </p:cNvCxnSpPr>
          <p:nvPr/>
        </p:nvCxnSpPr>
        <p:spPr>
          <a:xfrm flipH="1">
            <a:off x="6144638" y="3047935"/>
            <a:ext cx="1143597" cy="10503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Picture 4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101" b="31903"/>
          <a:stretch/>
        </p:blipFill>
        <p:spPr>
          <a:xfrm>
            <a:off x="6633005" y="5332548"/>
            <a:ext cx="5570206" cy="751865"/>
          </a:xfrm>
          <a:prstGeom prst="rect">
            <a:avLst/>
          </a:prstGeom>
        </p:spPr>
      </p:pic>
      <p:cxnSp>
        <p:nvCxnSpPr>
          <p:cNvPr id="49" name="Straight Arrow Connector 48"/>
          <p:cNvCxnSpPr/>
          <p:nvPr/>
        </p:nvCxnSpPr>
        <p:spPr>
          <a:xfrm flipH="1" flipV="1">
            <a:off x="6121473" y="5093761"/>
            <a:ext cx="572143" cy="2821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273787" y="917422"/>
            <a:ext cx="1192942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dirty="0" smtClean="0"/>
              <a:t>We expect a sticking of 10</a:t>
            </a:r>
            <a:r>
              <a:rPr lang="en-GB" baseline="30000" dirty="0" smtClean="0"/>
              <a:t>-3</a:t>
            </a:r>
            <a:r>
              <a:rPr lang="en-GB" dirty="0" smtClean="0"/>
              <a:t> 10</a:t>
            </a:r>
            <a:r>
              <a:rPr lang="en-GB" baseline="30000" dirty="0" smtClean="0"/>
              <a:t>-2</a:t>
            </a:r>
            <a:r>
              <a:rPr lang="en-GB" dirty="0" smtClean="0"/>
              <a:t> and can easily measure a pressure ratio of 0.5-0.005: </a:t>
            </a:r>
            <a:r>
              <a:rPr lang="en-GB" b="1" dirty="0" smtClean="0"/>
              <a:t>not for too slim chambers!</a:t>
            </a:r>
            <a:endParaRPr lang="en-GB" b="1" baseline="30000" dirty="0" smtClean="0"/>
          </a:p>
        </p:txBody>
      </p:sp>
      <p:sp>
        <p:nvSpPr>
          <p:cNvPr id="58" name="Rectangle 57"/>
          <p:cNvSpPr/>
          <p:nvPr/>
        </p:nvSpPr>
        <p:spPr>
          <a:xfrm>
            <a:off x="3988922" y="1514475"/>
            <a:ext cx="735478" cy="3579286"/>
          </a:xfrm>
          <a:prstGeom prst="rect">
            <a:avLst/>
          </a:prstGeom>
          <a:solidFill>
            <a:srgbClr val="0033A0">
              <a:alpha val="1607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 59"/>
          <p:cNvSpPr/>
          <p:nvPr/>
        </p:nvSpPr>
        <p:spPr>
          <a:xfrm rot="16200000">
            <a:off x="3386706" y="142892"/>
            <a:ext cx="1200697" cy="4348546"/>
          </a:xfrm>
          <a:prstGeom prst="rect">
            <a:avLst/>
          </a:prstGeom>
          <a:solidFill>
            <a:srgbClr val="0033A0">
              <a:alpha val="1607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/>
          <p:cNvSpPr txBox="1"/>
          <p:nvPr/>
        </p:nvSpPr>
        <p:spPr>
          <a:xfrm>
            <a:off x="10072242" y="1528002"/>
            <a:ext cx="177134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l-GR" sz="1600" dirty="0" smtClean="0">
                <a:solidFill>
                  <a:schemeClr val="accent6">
                    <a:lumMod val="50000"/>
                  </a:schemeClr>
                </a:solidFill>
              </a:rPr>
              <a:t>Φ</a:t>
            </a:r>
            <a:r>
              <a:rPr lang="fr-CH" sz="16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16 mm </a:t>
            </a:r>
            <a:r>
              <a:rPr lang="fr-CH" sz="1600" dirty="0" smtClean="0">
                <a:solidFill>
                  <a:srgbClr val="FF0000"/>
                </a:solidFill>
              </a:rPr>
              <a:t>x </a:t>
            </a:r>
            <a:r>
              <a:rPr lang="en-GB" sz="1600" dirty="0" smtClean="0">
                <a:solidFill>
                  <a:srgbClr val="FF0000"/>
                </a:solidFill>
              </a:rPr>
              <a:t>0.4 m </a:t>
            </a:r>
          </a:p>
          <a:p>
            <a:r>
              <a:rPr lang="el-GR" sz="1600" dirty="0" smtClean="0">
                <a:solidFill>
                  <a:schemeClr val="accent6">
                    <a:lumMod val="50000"/>
                  </a:schemeClr>
                </a:solidFill>
              </a:rPr>
              <a:t>Φ </a:t>
            </a: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12 mm </a:t>
            </a:r>
            <a:r>
              <a:rPr lang="en-GB" sz="1600" dirty="0" smtClean="0">
                <a:solidFill>
                  <a:srgbClr val="FF0000"/>
                </a:solidFill>
              </a:rPr>
              <a:t>x 0.3 m 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7719461" y="3152417"/>
            <a:ext cx="2352781" cy="2721"/>
          </a:xfrm>
          <a:prstGeom prst="straightConnector1">
            <a:avLst/>
          </a:prstGeom>
          <a:ln w="127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0112204" y="2031663"/>
            <a:ext cx="75899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L/R=50</a:t>
            </a:r>
            <a:endParaRPr lang="en-GB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0718192" y="2879678"/>
            <a:ext cx="103678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L/R=120</a:t>
            </a:r>
            <a:endParaRPr lang="en-GB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1041394" y="3794157"/>
            <a:ext cx="95756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L/R=480</a:t>
            </a:r>
            <a:endParaRPr lang="en-GB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0563874" y="4657757"/>
            <a:ext cx="95756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L/R=666</a:t>
            </a:r>
            <a:endParaRPr lang="en-GB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11" name="Straight Arrow Connector 10"/>
          <p:cNvCxnSpPr>
            <a:stCxn id="42" idx="1"/>
          </p:cNvCxnSpPr>
          <p:nvPr/>
        </p:nvCxnSpPr>
        <p:spPr>
          <a:xfrm flipV="1">
            <a:off x="6633005" y="5375923"/>
            <a:ext cx="5365955" cy="332558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 rot="21326671" flipH="1">
            <a:off x="8260094" y="5360966"/>
            <a:ext cx="51254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600" dirty="0" smtClean="0">
                <a:solidFill>
                  <a:srgbClr val="FF0000"/>
                </a:solidFill>
              </a:rPr>
              <a:t>2 m</a:t>
            </a:r>
            <a:endParaRPr lang="en-GB" sz="1600" dirty="0" smtClean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205779" y="5797810"/>
            <a:ext cx="104534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l-GR" sz="1600" dirty="0" smtClean="0">
                <a:solidFill>
                  <a:schemeClr val="accent6">
                    <a:lumMod val="50000"/>
                  </a:schemeClr>
                </a:solidFill>
              </a:rPr>
              <a:t>Φ</a:t>
            </a:r>
            <a:r>
              <a:rPr lang="fr-CH" sz="1600" dirty="0" smtClean="0">
                <a:solidFill>
                  <a:schemeClr val="accent6">
                    <a:lumMod val="50000"/>
                  </a:schemeClr>
                </a:solidFill>
              </a:rPr>
              <a:t>4 mm</a:t>
            </a:r>
            <a:endParaRPr lang="en-GB" sz="1600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0434577" y="5705307"/>
            <a:ext cx="123926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 smtClean="0">
                <a:solidFill>
                  <a:schemeClr val="bg1"/>
                </a:solidFill>
              </a:rPr>
              <a:t>L/R=1000</a:t>
            </a:r>
            <a:endParaRPr lang="en-GB" dirty="0" smtClean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900932" y="3137143"/>
            <a:ext cx="60118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CH" sz="1600" dirty="0" smtClean="0">
                <a:solidFill>
                  <a:srgbClr val="FF0000"/>
                </a:solidFill>
              </a:rPr>
              <a:t>0.3 m</a:t>
            </a:r>
            <a:endParaRPr lang="en-GB" sz="16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8259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6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Pumping performance: sticking factor and speed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7B721-B225-4AD0-B3BB-BD06AA3AE3FE}" type="datetime1">
              <a:rPr lang="en-GB" smtClean="0"/>
              <a:t>13/04/2021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ALBA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9F3DD-67C8-4368-B51C-09520FEB8EBE}" type="slidenum">
              <a:rPr lang="en-GB" smtClean="0"/>
              <a:t>8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t="9631"/>
          <a:stretch/>
        </p:blipFill>
        <p:spPr>
          <a:xfrm>
            <a:off x="100491" y="1490471"/>
            <a:ext cx="6833705" cy="461913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545372" y="2499416"/>
            <a:ext cx="481518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 smtClean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356588" y="1490471"/>
            <a:ext cx="4687443" cy="27699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 smtClean="0"/>
              <a:t>Reproducible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Reaches reference sticking and pumping </a:t>
            </a:r>
            <a:r>
              <a:rPr lang="en-GB" dirty="0" smtClean="0"/>
              <a:t>speed (Ex</a:t>
            </a:r>
            <a:r>
              <a:rPr lang="en-GB" dirty="0"/>
              <a:t>: For a chamber of 6 mm diam. the pumping speed for H</a:t>
            </a:r>
            <a:r>
              <a:rPr lang="en-GB" baseline="-25000" dirty="0"/>
              <a:t>2</a:t>
            </a:r>
            <a:r>
              <a:rPr lang="en-GB" dirty="0"/>
              <a:t> will </a:t>
            </a:r>
            <a:r>
              <a:rPr lang="en-GB" dirty="0" smtClean="0"/>
              <a:t>be </a:t>
            </a:r>
            <a:r>
              <a:rPr lang="en-GB" dirty="0"/>
              <a:t>5.6 </a:t>
            </a:r>
            <a:r>
              <a:rPr lang="en-GB" dirty="0" smtClean="0"/>
              <a:t>l/s/m)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 smtClean="0"/>
              <a:t>Activation </a:t>
            </a:r>
            <a:r>
              <a:rPr lang="en-GB" dirty="0" smtClean="0">
                <a:solidFill>
                  <a:srgbClr val="FF0000"/>
                </a:solidFill>
              </a:rPr>
              <a:t>is delayed in temperature </a:t>
            </a:r>
            <a:r>
              <a:rPr lang="en-GB" dirty="0" smtClean="0"/>
              <a:t>compared to standard reference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dirty="0" smtClean="0"/>
          </a:p>
        </p:txBody>
      </p:sp>
      <p:sp>
        <p:nvSpPr>
          <p:cNvPr id="2" name="TextBox 1"/>
          <p:cNvSpPr txBox="1"/>
          <p:nvPr/>
        </p:nvSpPr>
        <p:spPr>
          <a:xfrm rot="16200000">
            <a:off x="-852943" y="3127248"/>
            <a:ext cx="231433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 err="1" smtClean="0">
                <a:solidFill>
                  <a:srgbClr val="000000"/>
                </a:solidFill>
              </a:rPr>
              <a:t>Sticking</a:t>
            </a:r>
            <a:r>
              <a:rPr lang="fr-CH" dirty="0" smtClean="0">
                <a:solidFill>
                  <a:srgbClr val="000000"/>
                </a:solidFill>
              </a:rPr>
              <a:t> factor for H</a:t>
            </a:r>
            <a:r>
              <a:rPr lang="fr-CH" baseline="-25000" dirty="0" smtClean="0">
                <a:solidFill>
                  <a:srgbClr val="000000"/>
                </a:solidFill>
              </a:rPr>
              <a:t>2</a:t>
            </a:r>
            <a:endParaRPr lang="en-GB" baseline="-25000" dirty="0" smtClean="0">
              <a:solidFill>
                <a:srgbClr val="000000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/>
          <a:srcRect l="85014" t="21525" r="11499" b="14155"/>
          <a:stretch/>
        </p:blipFill>
        <p:spPr>
          <a:xfrm flipH="1">
            <a:off x="6134589" y="1594884"/>
            <a:ext cx="238293" cy="3845139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5991448" y="1824945"/>
            <a:ext cx="132902" cy="35763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 flipH="1">
            <a:off x="6286829" y="1757894"/>
            <a:ext cx="738507" cy="42114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spcBef>
                <a:spcPts val="200"/>
              </a:spcBef>
            </a:pPr>
            <a:r>
              <a:rPr lang="fr-CH" dirty="0" smtClean="0">
                <a:solidFill>
                  <a:srgbClr val="002060"/>
                </a:solidFill>
              </a:rPr>
              <a:t>0.4</a:t>
            </a:r>
          </a:p>
          <a:p>
            <a:pPr algn="l">
              <a:spcBef>
                <a:spcPts val="200"/>
              </a:spcBef>
            </a:pPr>
            <a:endParaRPr lang="fr-CH" dirty="0">
              <a:solidFill>
                <a:srgbClr val="002060"/>
              </a:solidFill>
            </a:endParaRPr>
          </a:p>
          <a:p>
            <a:pPr algn="l">
              <a:spcBef>
                <a:spcPts val="200"/>
              </a:spcBef>
            </a:pPr>
            <a:endParaRPr lang="fr-CH" dirty="0" smtClean="0">
              <a:solidFill>
                <a:srgbClr val="002060"/>
              </a:solidFill>
            </a:endParaRPr>
          </a:p>
          <a:p>
            <a:pPr algn="l">
              <a:spcBef>
                <a:spcPts val="200"/>
              </a:spcBef>
            </a:pPr>
            <a:r>
              <a:rPr lang="fr-CH" dirty="0" smtClean="0">
                <a:solidFill>
                  <a:srgbClr val="002060"/>
                </a:solidFill>
              </a:rPr>
              <a:t>0.3</a:t>
            </a:r>
          </a:p>
          <a:p>
            <a:pPr algn="l">
              <a:spcBef>
                <a:spcPts val="200"/>
              </a:spcBef>
            </a:pPr>
            <a:endParaRPr lang="fr-CH" dirty="0" smtClean="0">
              <a:solidFill>
                <a:srgbClr val="002060"/>
              </a:solidFill>
            </a:endParaRPr>
          </a:p>
          <a:p>
            <a:pPr algn="l">
              <a:spcBef>
                <a:spcPts val="200"/>
              </a:spcBef>
            </a:pPr>
            <a:endParaRPr lang="fr-CH" dirty="0">
              <a:solidFill>
                <a:srgbClr val="002060"/>
              </a:solidFill>
            </a:endParaRPr>
          </a:p>
          <a:p>
            <a:pPr algn="l">
              <a:spcBef>
                <a:spcPts val="200"/>
              </a:spcBef>
            </a:pPr>
            <a:r>
              <a:rPr lang="fr-CH" dirty="0" smtClean="0">
                <a:solidFill>
                  <a:srgbClr val="002060"/>
                </a:solidFill>
              </a:rPr>
              <a:t>0.2</a:t>
            </a:r>
            <a:endParaRPr lang="fr-CH" dirty="0">
              <a:solidFill>
                <a:srgbClr val="002060"/>
              </a:solidFill>
            </a:endParaRPr>
          </a:p>
          <a:p>
            <a:pPr algn="l">
              <a:spcBef>
                <a:spcPts val="200"/>
              </a:spcBef>
            </a:pPr>
            <a:endParaRPr lang="fr-CH" dirty="0" smtClean="0">
              <a:solidFill>
                <a:srgbClr val="002060"/>
              </a:solidFill>
            </a:endParaRPr>
          </a:p>
          <a:p>
            <a:pPr algn="l">
              <a:spcBef>
                <a:spcPts val="200"/>
              </a:spcBef>
            </a:pPr>
            <a:endParaRPr lang="fr-CH" dirty="0">
              <a:solidFill>
                <a:srgbClr val="002060"/>
              </a:solidFill>
            </a:endParaRPr>
          </a:p>
          <a:p>
            <a:pPr algn="l">
              <a:spcBef>
                <a:spcPts val="200"/>
              </a:spcBef>
            </a:pPr>
            <a:r>
              <a:rPr lang="fr-CH" dirty="0" smtClean="0">
                <a:solidFill>
                  <a:srgbClr val="002060"/>
                </a:solidFill>
              </a:rPr>
              <a:t>0.1 </a:t>
            </a:r>
          </a:p>
          <a:p>
            <a:pPr algn="l">
              <a:spcBef>
                <a:spcPts val="200"/>
              </a:spcBef>
            </a:pPr>
            <a:endParaRPr lang="fr-CH" dirty="0">
              <a:solidFill>
                <a:srgbClr val="002060"/>
              </a:solidFill>
            </a:endParaRPr>
          </a:p>
          <a:p>
            <a:pPr algn="l">
              <a:spcBef>
                <a:spcPts val="200"/>
              </a:spcBef>
            </a:pPr>
            <a:endParaRPr lang="fr-CH" dirty="0" smtClean="0">
              <a:solidFill>
                <a:srgbClr val="002060"/>
              </a:solidFill>
            </a:endParaRPr>
          </a:p>
          <a:p>
            <a:pPr algn="l">
              <a:spcBef>
                <a:spcPts val="200"/>
              </a:spcBef>
            </a:pPr>
            <a:endParaRPr lang="fr-CH" dirty="0">
              <a:solidFill>
                <a:srgbClr val="002060"/>
              </a:solidFill>
            </a:endParaRPr>
          </a:p>
          <a:p>
            <a:pPr algn="l">
              <a:spcBef>
                <a:spcPts val="200"/>
              </a:spcBef>
            </a:pPr>
            <a:r>
              <a:rPr lang="fr-CH" dirty="0" smtClean="0">
                <a:solidFill>
                  <a:srgbClr val="002060"/>
                </a:solidFill>
              </a:rPr>
              <a:t> </a:t>
            </a:r>
            <a:endParaRPr lang="en-GB" dirty="0" smtClean="0">
              <a:solidFill>
                <a:srgbClr val="00206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 rot="16200000" flipH="1">
            <a:off x="5532106" y="3200938"/>
            <a:ext cx="254702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 err="1" smtClean="0">
                <a:solidFill>
                  <a:srgbClr val="000000"/>
                </a:solidFill>
              </a:rPr>
              <a:t>Pumping</a:t>
            </a:r>
            <a:r>
              <a:rPr lang="fr-CH" dirty="0" smtClean="0">
                <a:solidFill>
                  <a:srgbClr val="000000"/>
                </a:solidFill>
              </a:rPr>
              <a:t> speed l/s/cm</a:t>
            </a:r>
            <a:r>
              <a:rPr lang="fr-CH" baseline="-25000" dirty="0" smtClean="0">
                <a:solidFill>
                  <a:srgbClr val="000000"/>
                </a:solidFill>
              </a:rPr>
              <a:t>2</a:t>
            </a:r>
            <a:endParaRPr lang="en-GB" baseline="-250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8279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Pumping performance: aging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7B721-B225-4AD0-B3BB-BD06AA3AE3FE}" type="datetime1">
              <a:rPr lang="en-GB" smtClean="0"/>
              <a:t>13/04/2021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ALBA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9F3DD-67C8-4368-B51C-09520FEB8EBE}" type="slidenum">
              <a:rPr lang="en-GB" smtClean="0"/>
              <a:t>9</a:t>
            </a:fld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6811232" y="1162336"/>
            <a:ext cx="288540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 smtClean="0"/>
              <a:t>Expected for standard NEG </a:t>
            </a:r>
          </a:p>
        </p:txBody>
      </p:sp>
      <p:graphicFrame>
        <p:nvGraphicFramePr>
          <p:cNvPr id="35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61050361"/>
              </p:ext>
            </p:extLst>
          </p:nvPr>
        </p:nvGraphicFramePr>
        <p:xfrm>
          <a:off x="5728531" y="1508662"/>
          <a:ext cx="6463470" cy="3934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1" name="KGPlot" r:id="rId3" imgW="9283680" imgH="5651280" progId="KGraph_Plot">
                  <p:embed/>
                </p:oleObj>
              </mc:Choice>
              <mc:Fallback>
                <p:oleObj name="KGPlot" r:id="rId3" imgW="9283680" imgH="5651280" progId="KGraph_Plot">
                  <p:embed/>
                  <p:pic>
                    <p:nvPicPr>
                      <p:cNvPr id="51205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28531" y="1508662"/>
                        <a:ext cx="6463470" cy="393495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95000"/>
                        </a:schemeClr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8" name="Picture 2" descr="CARTELLO STRADALE LAVORI IN CORSO 3G EAN: 8012947689806: Amazon.it: Casa e  cucin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0658" y="23228"/>
            <a:ext cx="1309551" cy="1309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" name="Group 13"/>
          <p:cNvGrpSpPr/>
          <p:nvPr/>
        </p:nvGrpSpPr>
        <p:grpSpPr>
          <a:xfrm>
            <a:off x="192877" y="1047297"/>
            <a:ext cx="6196135" cy="4810498"/>
            <a:chOff x="302605" y="1047297"/>
            <a:chExt cx="6196135" cy="4810498"/>
          </a:xfrm>
        </p:grpSpPr>
        <p:sp>
          <p:nvSpPr>
            <p:cNvPr id="7" name="Rectangle 6"/>
            <p:cNvSpPr/>
            <p:nvPr/>
          </p:nvSpPr>
          <p:spPr>
            <a:xfrm>
              <a:off x="1072900" y="1047297"/>
              <a:ext cx="376559" cy="206510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aphicFrame>
          <p:nvGraphicFramePr>
            <p:cNvPr id="8" name="Object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42682485"/>
                </p:ext>
              </p:extLst>
            </p:nvPr>
          </p:nvGraphicFramePr>
          <p:xfrm>
            <a:off x="302605" y="1116623"/>
            <a:ext cx="6196135" cy="47411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42" name="Graph" r:id="rId6" imgW="3920760" imgH="3000960" progId="Origin50.Graph">
                    <p:embed/>
                  </p:oleObj>
                </mc:Choice>
                <mc:Fallback>
                  <p:oleObj name="Graph" r:id="rId6" imgW="3920760" imgH="3000960" progId="Origin50.Graph">
                    <p:embed/>
                    <p:pic>
                      <p:nvPicPr>
                        <p:cNvPr id="3" name="Object 2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302605" y="1116623"/>
                          <a:ext cx="6196135" cy="474117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8" name="TextBox 37"/>
            <p:cNvSpPr txBox="1"/>
            <p:nvPr/>
          </p:nvSpPr>
          <p:spPr>
            <a:xfrm>
              <a:off x="1554842" y="1212236"/>
              <a:ext cx="2808461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dirty="0" smtClean="0"/>
                <a:t>Aluminium mandrel 0.5 mm</a:t>
              </a:r>
            </a:p>
          </p:txBody>
        </p:sp>
        <p:sp>
          <p:nvSpPr>
            <p:cNvPr id="2" name="Rectangle 1"/>
            <p:cNvSpPr/>
            <p:nvPr/>
          </p:nvSpPr>
          <p:spPr>
            <a:xfrm>
              <a:off x="1420524" y="2708476"/>
              <a:ext cx="1899974" cy="57873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2055190" y="2795251"/>
              <a:ext cx="1485324" cy="305528"/>
              <a:chOff x="4548979" y="2297703"/>
              <a:chExt cx="1485324" cy="305528"/>
            </a:xfrm>
          </p:grpSpPr>
          <p:sp>
            <p:nvSpPr>
              <p:cNvPr id="22" name="Rectangle 21"/>
              <p:cNvSpPr/>
              <p:nvPr/>
            </p:nvSpPr>
            <p:spPr>
              <a:xfrm>
                <a:off x="5258030" y="2401357"/>
                <a:ext cx="75970" cy="7854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4548979" y="2297703"/>
                <a:ext cx="75970" cy="7854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5958333" y="2524691"/>
                <a:ext cx="75970" cy="7854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7" name="Straight Connector 26"/>
              <p:cNvCxnSpPr>
                <a:stCxn id="23" idx="1"/>
                <a:endCxn id="22" idx="1"/>
              </p:cNvCxnSpPr>
              <p:nvPr/>
            </p:nvCxnSpPr>
            <p:spPr>
              <a:xfrm>
                <a:off x="4548979" y="2336973"/>
                <a:ext cx="709051" cy="103654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5287267" y="2443715"/>
                <a:ext cx="667562" cy="120246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905209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1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Theme1" id="{C07DA8B3-8A6E-4DF9-BA52-601FD704412D}" vid="{6EE91721-C353-4998-B2C5-794C0767B97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3266</TotalTime>
  <Words>1303</Words>
  <Application>Microsoft Office PowerPoint</Application>
  <PresentationFormat>Widescreen</PresentationFormat>
  <Paragraphs>294</Paragraphs>
  <Slides>25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34" baseType="lpstr">
      <vt:lpstr>Arial</vt:lpstr>
      <vt:lpstr>ArialMT</vt:lpstr>
      <vt:lpstr>Calibri</vt:lpstr>
      <vt:lpstr>Symbol</vt:lpstr>
      <vt:lpstr>Times New Roman</vt:lpstr>
      <vt:lpstr>Wingdings</vt:lpstr>
      <vt:lpstr>Theme1</vt:lpstr>
      <vt:lpstr>KGPlot</vt:lpstr>
      <vt:lpstr>Graph</vt:lpstr>
      <vt:lpstr>Inverted and thin NEG, where we are  M.Taborelli, L.Lain Amador, P.Costa Pinto, L.Ferreira, P.Chiggiato  TE-VSC</vt:lpstr>
      <vt:lpstr>PowerPoint Presentation</vt:lpstr>
      <vt:lpstr>Inverted NEG (Non Evaporable Getter) scheme</vt:lpstr>
      <vt:lpstr>PowerPoint Presentation</vt:lpstr>
      <vt:lpstr>Crystalline Structure</vt:lpstr>
      <vt:lpstr>Pumping performance: transmission method</vt:lpstr>
      <vt:lpstr>Pumping performance: what can be measured</vt:lpstr>
      <vt:lpstr>Pumping performance: sticking factor and speed</vt:lpstr>
      <vt:lpstr>Pumping performance: aging </vt:lpstr>
      <vt:lpstr>PowerPoint Presentation</vt:lpstr>
      <vt:lpstr>Hypotheses for the origin of delay</vt:lpstr>
      <vt:lpstr>Origin of delay: comparison of substrates</vt:lpstr>
      <vt:lpstr>Orgin of delay: different plating recipes?</vt:lpstr>
      <vt:lpstr>Origin of delay: etching and mandrel thickness</vt:lpstr>
      <vt:lpstr>Making the NEG thin (if necessary for impedance)</vt:lpstr>
      <vt:lpstr>How much cycles for thin NEG?</vt:lpstr>
      <vt:lpstr>PowerPoint Presentation</vt:lpstr>
      <vt:lpstr>How much cycles for thin NEG?</vt:lpstr>
      <vt:lpstr>Photon stimulated Desorption on thin NEG</vt:lpstr>
      <vt:lpstr>What do we know on thin and inverted NEG</vt:lpstr>
      <vt:lpstr>Thank you!</vt:lpstr>
      <vt:lpstr>PowerPoint Presentation</vt:lpstr>
      <vt:lpstr>Pumping speed and H2 saturation of NEG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Mauro Taborelli</dc:creator>
  <cp:lastModifiedBy>Mauro Taborelli</cp:lastModifiedBy>
  <cp:revision>496</cp:revision>
  <dcterms:created xsi:type="dcterms:W3CDTF">2021-04-01T06:48:59Z</dcterms:created>
  <dcterms:modified xsi:type="dcterms:W3CDTF">2021-04-13T14:13:18Z</dcterms:modified>
</cp:coreProperties>
</file>