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3"/>
  </p:notesMasterIdLst>
  <p:sldIdLst>
    <p:sldId id="484" r:id="rId2"/>
    <p:sldId id="518" r:id="rId3"/>
    <p:sldId id="637" r:id="rId4"/>
    <p:sldId id="622" r:id="rId5"/>
    <p:sldId id="623" r:id="rId6"/>
    <p:sldId id="598" r:id="rId7"/>
    <p:sldId id="628" r:id="rId8"/>
    <p:sldId id="627" r:id="rId9"/>
    <p:sldId id="595" r:id="rId10"/>
    <p:sldId id="603" r:id="rId11"/>
    <p:sldId id="636" r:id="rId12"/>
    <p:sldId id="609" r:id="rId13"/>
    <p:sldId id="612" r:id="rId14"/>
    <p:sldId id="639" r:id="rId15"/>
    <p:sldId id="642" r:id="rId16"/>
    <p:sldId id="640" r:id="rId17"/>
    <p:sldId id="641" r:id="rId18"/>
    <p:sldId id="617" r:id="rId19"/>
    <p:sldId id="618" r:id="rId20"/>
    <p:sldId id="564" r:id="rId21"/>
    <p:sldId id="589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FF9900"/>
    <a:srgbClr val="3399FF"/>
    <a:srgbClr val="FFFF66"/>
    <a:srgbClr val="FF33CC"/>
    <a:srgbClr val="66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1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800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82920B-1D73-4877-91AF-8E78AE7DBD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02106E-475C-421A-94B0-26A13E989216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02106E-475C-421A-94B0-26A13E989216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Status of LHC Operations - G. Arduini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06/08/2010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1" name="Picture 3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2054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err="1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DA86D0B0-EC29-42B4-9792-FBE5DC6BC9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3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/>
          <a:lstStyle/>
          <a:p>
            <a:pPr algn="ctr"/>
            <a:r>
              <a:rPr lang="en-US" sz="3600" dirty="0" smtClean="0"/>
              <a:t>Status of LHC Operations</a:t>
            </a:r>
            <a:endParaRPr lang="en-US" sz="3600" dirty="0"/>
          </a:p>
        </p:txBody>
      </p:sp>
      <p:sp>
        <p:nvSpPr>
          <p:cNvPr id="17233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7158" y="2285992"/>
            <a:ext cx="8463314" cy="1752600"/>
          </a:xfrm>
        </p:spPr>
        <p:txBody>
          <a:bodyPr/>
          <a:lstStyle/>
          <a:p>
            <a:r>
              <a:rPr lang="en-US" sz="2400" dirty="0" smtClean="0"/>
              <a:t>Gianluigi Arduini – BE Accelerator and Beam Physics Group</a:t>
            </a: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defRPr/>
            </a:pPr>
            <a:r>
              <a:rPr lang="en-US" sz="2400" dirty="0" smtClean="0"/>
              <a:t>for the LHC Commissioning </a:t>
            </a:r>
            <a:r>
              <a:rPr lang="en-GB" sz="2400" dirty="0" smtClean="0"/>
              <a:t>team, </a:t>
            </a:r>
          </a:p>
          <a:p>
            <a:pPr marL="342900" indent="-342900">
              <a:buClr>
                <a:srgbClr val="0000FF"/>
              </a:buClr>
              <a:buSzPct val="80000"/>
              <a:defRPr/>
            </a:pPr>
            <a:r>
              <a:rPr lang="en-GB" sz="2400" dirty="0" smtClean="0"/>
              <a:t>equipment and support groups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LPCC, 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August 2010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4114800"/>
            <a:ext cx="9023350" cy="1923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Intensity (injection)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3851920" cy="2000264"/>
          </a:xfrm>
        </p:spPr>
        <p:txBody>
          <a:bodyPr/>
          <a:lstStyle/>
          <a:p>
            <a:r>
              <a:rPr lang="en-US" sz="2000" dirty="0" smtClean="0"/>
              <a:t>Multi-bunch injection set-up:</a:t>
            </a:r>
          </a:p>
          <a:p>
            <a:pPr lvl="1"/>
            <a:r>
              <a:rPr lang="en-US" sz="1800" dirty="0" smtClean="0"/>
              <a:t>Fine energy matching of both rings using closed orbit correctors to adapt the two circumferences (correction of </a:t>
            </a:r>
            <a:r>
              <a:rPr lang="en-US" sz="1800" dirty="0" err="1" smtClean="0">
                <a:latin typeface="Symbol" pitchFamily="18" charset="2"/>
              </a:rPr>
              <a:t>D</a:t>
            </a:r>
            <a:r>
              <a:rPr lang="en-US" sz="1800" dirty="0" err="1" smtClean="0"/>
              <a:t>p</a:t>
            </a:r>
            <a:r>
              <a:rPr lang="en-US" sz="1800" dirty="0" smtClean="0"/>
              <a:t>/p ~5x10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) : and improve RF capture efficiency </a:t>
            </a:r>
          </a:p>
          <a:p>
            <a:pPr lvl="1"/>
            <a:r>
              <a:rPr lang="en-US" sz="1800" dirty="0" smtClean="0"/>
              <a:t>Steering and collimator settings had to be adjusted for B1</a:t>
            </a:r>
          </a:p>
          <a:p>
            <a:pPr lvl="1"/>
            <a:r>
              <a:rPr lang="en-US" sz="1800" dirty="0" smtClean="0"/>
              <a:t>Still some issues with the reproducibility of the trajectory of the beam in the injection line being investigated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39952" y="3861048"/>
            <a:ext cx="15969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Injection of</a:t>
            </a:r>
          </a:p>
          <a:p>
            <a:r>
              <a:rPr lang="en-US" b="1" dirty="0" smtClean="0"/>
              <a:t>25 bunches</a:t>
            </a:r>
            <a:endParaRPr lang="en-US" b="1" dirty="0"/>
          </a:p>
        </p:txBody>
      </p:sp>
      <p:pic>
        <p:nvPicPr>
          <p:cNvPr id="9" name="Picture 4" descr="http://elogbook.cern.ch/eLogbook/attach_reader?attach_id=10945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5991" y="1700808"/>
            <a:ext cx="5308009" cy="3707579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372200" y="2492896"/>
            <a:ext cx="2160240" cy="646331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Injection of 25 bunches 6x4 +1</a:t>
            </a:r>
            <a:endParaRPr lang="en-GB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812360" y="3140968"/>
            <a:ext cx="648072" cy="504056"/>
          </a:xfrm>
          <a:prstGeom prst="straightConnector1">
            <a:avLst/>
          </a:prstGeom>
          <a:ln w="3810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139952" y="5661248"/>
            <a:ext cx="2160240" cy="646331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B. Goddard, M. Meddahi et al.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52400"/>
            <a:ext cx="8015808" cy="792163"/>
          </a:xfrm>
        </p:spPr>
        <p:txBody>
          <a:bodyPr/>
          <a:lstStyle/>
          <a:p>
            <a:r>
              <a:rPr lang="en-US" dirty="0" smtClean="0"/>
              <a:t>Periodic machine protection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Validation of collimation setup for stable beams (ongoing):</a:t>
            </a:r>
          </a:p>
          <a:p>
            <a:pPr lvl="1"/>
            <a:r>
              <a:rPr lang="en-US" sz="2400" dirty="0" smtClean="0"/>
              <a:t>collimators set up for high intensity one month ago!</a:t>
            </a:r>
          </a:p>
          <a:p>
            <a:pPr lvl="1"/>
            <a:r>
              <a:rPr lang="en-US" sz="2400" dirty="0" smtClean="0"/>
              <a:t>with TOTEM RPs at 25 (V)/ 30 (H) sigma.</a:t>
            </a:r>
          </a:p>
        </p:txBody>
      </p:sp>
      <p:pic>
        <p:nvPicPr>
          <p:cNvPr id="6" name="Picture 6" descr="http://elogbook.cern.ch/eLogbook/attach_reader?attach_id=1094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414" y="3083983"/>
            <a:ext cx="3684538" cy="2845249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 bwMode="auto">
          <a:xfrm>
            <a:off x="1460383" y="5013176"/>
            <a:ext cx="159289" cy="562630"/>
          </a:xfrm>
          <a:prstGeom prst="ellipse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pic>
        <p:nvPicPr>
          <p:cNvPr id="8" name="Picture 2" descr="http://elogbook.cern.ch/eLogbook/attach_reader?attach_id=1094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3068961"/>
            <a:ext cx="3672407" cy="2835882"/>
          </a:xfrm>
          <a:prstGeom prst="rect">
            <a:avLst/>
          </a:prstGeo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96735"/>
            <a:ext cx="8229600" cy="523875"/>
          </a:xfrm>
        </p:spPr>
        <p:txBody>
          <a:bodyPr/>
          <a:lstStyle/>
          <a:p>
            <a:r>
              <a:rPr lang="en-US" dirty="0" smtClean="0"/>
              <a:t>Collisions with 25 bunches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1560" y="980728"/>
            <a:ext cx="8363390" cy="2000263"/>
          </a:xfrm>
        </p:spPr>
        <p:txBody>
          <a:bodyPr/>
          <a:lstStyle/>
          <a:p>
            <a:r>
              <a:rPr lang="en-US" sz="2400" dirty="0" smtClean="0"/>
              <a:t>First fill (1251) with 25 bunches</a:t>
            </a:r>
          </a:p>
          <a:p>
            <a:pPr lvl="1"/>
            <a:r>
              <a:rPr lang="en-US" sz="2000" dirty="0" smtClean="0"/>
              <a:t>Peak L seen just after colliding ~</a:t>
            </a:r>
            <a:r>
              <a:rPr lang="en-US" sz="2000" dirty="0" smtClean="0">
                <a:solidFill>
                  <a:srgbClr val="FF0000"/>
                </a:solidFill>
              </a:rPr>
              <a:t>2.8x10</a:t>
            </a:r>
            <a:r>
              <a:rPr lang="en-US" sz="2000" baseline="30000" dirty="0" smtClean="0">
                <a:solidFill>
                  <a:srgbClr val="FF0000"/>
                </a:solidFill>
              </a:rPr>
              <a:t>30</a:t>
            </a:r>
            <a:r>
              <a:rPr lang="en-US" sz="2000" dirty="0" smtClean="0">
                <a:solidFill>
                  <a:srgbClr val="FF0000"/>
                </a:solidFill>
              </a:rPr>
              <a:t> cm</a:t>
            </a:r>
            <a:r>
              <a:rPr lang="en-US" sz="2000" baseline="30000" dirty="0" smtClean="0">
                <a:solidFill>
                  <a:srgbClr val="FF0000"/>
                </a:solidFill>
              </a:rPr>
              <a:t>-2</a:t>
            </a:r>
            <a:r>
              <a:rPr lang="en-US" sz="2000" dirty="0" smtClean="0">
                <a:solidFill>
                  <a:srgbClr val="FF0000"/>
                </a:solidFill>
              </a:rPr>
              <a:t>s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</a:p>
          <a:p>
            <a:pPr lvl="1"/>
            <a:r>
              <a:rPr lang="en-US" sz="2000" dirty="0" smtClean="0"/>
              <a:t>In STABLE BEAMS peak L ~2.6x10</a:t>
            </a:r>
            <a:r>
              <a:rPr lang="en-US" sz="2000" baseline="30000" dirty="0" smtClean="0"/>
              <a:t>30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</a:p>
          <a:p>
            <a:pPr lvl="1"/>
            <a:r>
              <a:rPr lang="en-US" sz="2000" dirty="0" smtClean="0"/>
              <a:t>TOTEM RPs at 30/25 sigma (H/V)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072" y="2636912"/>
            <a:ext cx="4341968" cy="369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84168" y="2708920"/>
            <a:ext cx="2160240" cy="646331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~1.2 MJ of stored beam energy!!!!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40829"/>
            <a:ext cx="8229600" cy="523875"/>
          </a:xfrm>
        </p:spPr>
        <p:txBody>
          <a:bodyPr/>
          <a:lstStyle/>
          <a:p>
            <a:r>
              <a:rPr lang="en-US" dirty="0" smtClean="0"/>
              <a:t>Collisions with 25 bunches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58" y="2060810"/>
          <a:ext cx="6603470" cy="2543960"/>
        </p:xfrm>
        <a:graphic>
          <a:graphicData uri="http://schemas.openxmlformats.org/presentationml/2006/ole">
            <p:oleObj spid="_x0000_s1026" name="Acrobat Document" r:id="rId3" imgW="3903840" imgH="1503720" progId="AcroExch.Document.7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57158" y="4293120"/>
          <a:ext cx="6657774" cy="2564880"/>
        </p:xfrm>
        <a:graphic>
          <a:graphicData uri="http://schemas.openxmlformats.org/presentationml/2006/ole">
            <p:oleObj spid="_x0000_s1027" name="Acrobat Document" r:id="rId4" imgW="3903840" imgH="1503720" progId="AcroExch.Document.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43702" y="2643182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Low lifetime on B1 just after colliding.</a:t>
            </a:r>
          </a:p>
          <a:p>
            <a:pPr algn="l"/>
            <a:endParaRPr lang="en-US" sz="1800" b="1" dirty="0" smtClean="0"/>
          </a:p>
          <a:p>
            <a:pPr algn="l"/>
            <a:r>
              <a:rPr lang="en-US" sz="1800" b="1" dirty="0" smtClean="0"/>
              <a:t>B1 and B2 different.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588224" y="4365104"/>
            <a:ext cx="2232248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G. Papotti, W. Herr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1664" y="707212"/>
            <a:ext cx="660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- 0 collisions</a:t>
            </a:r>
            <a:br>
              <a:rPr lang="en-US" sz="1600" b="1" dirty="0" smtClean="0"/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FF0000"/>
                </a:solidFill>
              </a:rPr>
              <a:t>3 collisions IP 1 5 and 2 (with offset in IP2)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0000FF"/>
                </a:solidFill>
              </a:rPr>
              <a:t>3 collisions IP 1 5 and 8</a:t>
            </a:r>
            <a:br>
              <a:rPr lang="en-US" sz="1600" b="1" dirty="0" smtClean="0">
                <a:solidFill>
                  <a:srgbClr val="0000FF"/>
                </a:solidFill>
              </a:rPr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008000"/>
                </a:solidFill>
              </a:rPr>
              <a:t>2 collisions IP 2 and 8 (with offset in IP2). </a:t>
            </a:r>
            <a:br>
              <a:rPr lang="en-US" sz="1600" b="1" dirty="0" smtClean="0">
                <a:solidFill>
                  <a:srgbClr val="008000"/>
                </a:solidFill>
              </a:rPr>
            </a:b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f_losses1257"/>
          <p:cNvPicPr>
            <a:picLocks noChangeAspect="1" noChangeArrowheads="1"/>
          </p:cNvPicPr>
          <p:nvPr/>
        </p:nvPicPr>
        <p:blipFill>
          <a:blip r:embed="rId3" cstate="print"/>
          <a:srcRect r="4922"/>
          <a:stretch>
            <a:fillRect/>
          </a:stretch>
        </p:blipFill>
        <p:spPr bwMode="auto">
          <a:xfrm>
            <a:off x="2016921" y="1052736"/>
            <a:ext cx="7379615" cy="2985282"/>
          </a:xfrm>
          <a:prstGeom prst="rect">
            <a:avLst/>
          </a:prstGeom>
          <a:noFill/>
        </p:spPr>
      </p:pic>
      <p:pic>
        <p:nvPicPr>
          <p:cNvPr id="10" name="Picture 9" descr="f_losses1262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4005064"/>
            <a:ext cx="7630300" cy="2770130"/>
          </a:xfrm>
          <a:prstGeom prst="rect">
            <a:avLst/>
          </a:prstGeom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Collisions with 25 bunches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349" y="804920"/>
            <a:ext cx="3053483" cy="5334000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Relative losses</a:t>
            </a:r>
          </a:p>
          <a:p>
            <a:pPr>
              <a:buNone/>
            </a:pPr>
            <a:r>
              <a:rPr lang="en-US" sz="2000" dirty="0" smtClean="0"/>
              <a:t>     for B1 and B2:</a:t>
            </a:r>
          </a:p>
          <a:p>
            <a:pPr>
              <a:buNone/>
            </a:pPr>
            <a:r>
              <a:rPr lang="en-US" sz="2000" dirty="0" smtClean="0"/>
              <a:t>     Fill 1257</a:t>
            </a:r>
          </a:p>
          <a:p>
            <a:pPr>
              <a:buNone/>
            </a:pPr>
            <a:r>
              <a:rPr lang="en-US" sz="2000" dirty="0" smtClean="0"/>
              <a:t>     </a:t>
            </a:r>
            <a:r>
              <a:rPr lang="en-US" sz="2000" dirty="0" smtClean="0">
                <a:solidFill>
                  <a:srgbClr val="FF0000"/>
                </a:solidFill>
              </a:rPr>
              <a:t>Q split</a:t>
            </a:r>
          </a:p>
          <a:p>
            <a:pPr>
              <a:buNone/>
            </a:pPr>
            <a:r>
              <a:rPr lang="en-US" sz="2000" dirty="0" smtClean="0"/>
              <a:t>    </a:t>
            </a:r>
          </a:p>
          <a:p>
            <a:pPr>
              <a:buNone/>
            </a:pPr>
            <a:r>
              <a:rPr lang="en-US" sz="2000" dirty="0" smtClean="0"/>
              <a:t>Vs.</a:t>
            </a:r>
          </a:p>
          <a:p>
            <a:pPr>
              <a:buNone/>
            </a:pPr>
            <a:r>
              <a:rPr lang="en-US" sz="2000" dirty="0" smtClean="0"/>
              <a:t>     Fill 1262</a:t>
            </a:r>
          </a:p>
          <a:p>
            <a:pPr>
              <a:buNone/>
            </a:pPr>
            <a:r>
              <a:rPr lang="en-US" sz="2000" dirty="0" smtClean="0"/>
              <a:t>     </a:t>
            </a:r>
            <a:r>
              <a:rPr lang="en-US" sz="2000" dirty="0" smtClean="0">
                <a:solidFill>
                  <a:srgbClr val="FF0000"/>
                </a:solidFill>
              </a:rPr>
              <a:t>with no Q split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Now possible thanks to the transverse feedback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0" y="707212"/>
            <a:ext cx="660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- 0 collisions</a:t>
            </a:r>
            <a:br>
              <a:rPr lang="en-US" sz="1600" b="1" dirty="0" smtClean="0"/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FF0000"/>
                </a:solidFill>
              </a:rPr>
              <a:t>3 collisions IP 1 5 and 2 (with offset in IP2)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0000FF"/>
                </a:solidFill>
              </a:rPr>
              <a:t>3 collisions IP 1 5 and 8</a:t>
            </a:r>
            <a:br>
              <a:rPr lang="en-US" sz="1600" b="1" dirty="0" smtClean="0">
                <a:solidFill>
                  <a:srgbClr val="0000FF"/>
                </a:solidFill>
              </a:rPr>
            </a:br>
            <a:r>
              <a:rPr lang="en-US" sz="1600" b="1" dirty="0" smtClean="0"/>
              <a:t>- </a:t>
            </a:r>
            <a:r>
              <a:rPr lang="en-US" sz="1600" b="1" dirty="0" smtClean="0">
                <a:solidFill>
                  <a:srgbClr val="008000"/>
                </a:solidFill>
              </a:rPr>
              <a:t>2 collisions IP 2 and 8 (with offset in IP2). </a:t>
            </a:r>
            <a:br>
              <a:rPr lang="en-US" sz="1600" b="1" dirty="0" smtClean="0">
                <a:solidFill>
                  <a:srgbClr val="008000"/>
                </a:solidFill>
              </a:rPr>
            </a:b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660232" y="1484784"/>
            <a:ext cx="2232248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G. Papotti, W. Herr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Collisions with 25 bunches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1080120"/>
          </a:xfrm>
        </p:spPr>
        <p:txBody>
          <a:bodyPr/>
          <a:lstStyle/>
          <a:p>
            <a:r>
              <a:rPr lang="en-US" sz="2400" dirty="0" smtClean="0"/>
              <a:t>We have to fit the working point </a:t>
            </a:r>
            <a:r>
              <a:rPr lang="en-US" sz="2400" dirty="0" smtClean="0"/>
              <a:t>here</a:t>
            </a:r>
          </a:p>
          <a:p>
            <a:r>
              <a:rPr lang="en-US" sz="2400" dirty="0" smtClean="0"/>
              <a:t>So we are interested in maximizing the overlap between the two beams </a:t>
            </a:r>
            <a:r>
              <a:rPr lang="en-US" sz="2400" smtClean="0"/>
              <a:t>working points</a:t>
            </a:r>
            <a:endParaRPr lang="en-US" sz="2400" dirty="0" smtClean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084168" y="2636912"/>
            <a:ext cx="2520280" cy="78483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err="1" smtClean="0">
                <a:solidFill>
                  <a:srgbClr val="FFFF00"/>
                </a:solidFill>
              </a:rPr>
              <a:t>L</a:t>
            </a:r>
            <a:r>
              <a:rPr lang="en-GB" b="1" baseline="-25000" dirty="0" err="1" smtClean="0">
                <a:solidFill>
                  <a:srgbClr val="FFFF00"/>
                </a:solidFill>
              </a:rPr>
              <a:t>peak</a:t>
            </a:r>
            <a:r>
              <a:rPr lang="en-GB" b="1" dirty="0" smtClean="0">
                <a:solidFill>
                  <a:srgbClr val="FFFF00"/>
                </a:solidFill>
              </a:rPr>
              <a:t>&gt;3x10</a:t>
            </a:r>
            <a:r>
              <a:rPr lang="en-GB" b="1" baseline="30000" dirty="0" smtClean="0">
                <a:solidFill>
                  <a:srgbClr val="FFFF00"/>
                </a:solidFill>
              </a:rPr>
              <a:t>30</a:t>
            </a:r>
            <a:r>
              <a:rPr lang="en-GB" b="1" dirty="0" smtClean="0">
                <a:solidFill>
                  <a:srgbClr val="FFFF00"/>
                </a:solidFill>
              </a:rPr>
              <a:t>cm</a:t>
            </a:r>
            <a:r>
              <a:rPr lang="en-GB" b="1" baseline="30000" dirty="0" smtClean="0">
                <a:solidFill>
                  <a:srgbClr val="FFFF00"/>
                </a:solidFill>
              </a:rPr>
              <a:t>-2</a:t>
            </a:r>
            <a:r>
              <a:rPr lang="en-GB" b="1" dirty="0" smtClean="0">
                <a:solidFill>
                  <a:srgbClr val="FFFF00"/>
                </a:solidFill>
              </a:rPr>
              <a:t> s</a:t>
            </a:r>
            <a:r>
              <a:rPr lang="en-GB" b="1" baseline="30000" dirty="0" smtClean="0">
                <a:solidFill>
                  <a:srgbClr val="FFFF00"/>
                </a:solidFill>
              </a:rPr>
              <a:t>-1</a:t>
            </a:r>
          </a:p>
          <a:p>
            <a:pPr algn="ctr">
              <a:spcBef>
                <a:spcPct val="50000"/>
              </a:spcBef>
            </a:pPr>
            <a:r>
              <a:rPr lang="en-GB" b="1" dirty="0" smtClean="0">
                <a:solidFill>
                  <a:srgbClr val="FFFF00"/>
                </a:solidFill>
              </a:rPr>
              <a:t>L</a:t>
            </a:r>
            <a:r>
              <a:rPr lang="en-GB" b="1" baseline="-25000" dirty="0" smtClean="0">
                <a:solidFill>
                  <a:srgbClr val="FFFF00"/>
                </a:solidFill>
              </a:rPr>
              <a:t>fill</a:t>
            </a:r>
            <a:r>
              <a:rPr lang="en-GB" b="1" dirty="0" smtClean="0">
                <a:solidFill>
                  <a:srgbClr val="FFFF00"/>
                </a:solidFill>
              </a:rPr>
              <a:t>~120 nb</a:t>
            </a:r>
            <a:r>
              <a:rPr lang="en-GB" b="1" baseline="30000" dirty="0" smtClean="0">
                <a:solidFill>
                  <a:srgbClr val="FFFF00"/>
                </a:solidFill>
              </a:rPr>
              <a:t>-1 </a:t>
            </a:r>
            <a:r>
              <a:rPr lang="en-GB" b="1" dirty="0" smtClean="0">
                <a:solidFill>
                  <a:srgbClr val="FFFF00"/>
                </a:solidFill>
              </a:rPr>
              <a:t>in 18.5 h</a:t>
            </a:r>
            <a:endParaRPr lang="en-GB" b="1" baseline="30000" dirty="0" smtClean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092280" y="3717032"/>
            <a:ext cx="792088" cy="216024"/>
          </a:xfrm>
          <a:prstGeom prst="straightConnector1">
            <a:avLst/>
          </a:prstGeom>
          <a:ln w="508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6588224" y="6597352"/>
            <a:ext cx="2133600" cy="168275"/>
          </a:xfrm>
        </p:spPr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  <p:pic>
        <p:nvPicPr>
          <p:cNvPr id="11" name="Picture 1046" descr="resline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41066"/>
            <a:ext cx="3792538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45" descr="reslin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1952" y="2569616"/>
            <a:ext cx="434340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1052"/>
          <p:cNvSpPr>
            <a:spLocks noChangeShapeType="1"/>
          </p:cNvSpPr>
          <p:nvPr/>
        </p:nvSpPr>
        <p:spPr bwMode="auto">
          <a:xfrm flipV="1">
            <a:off x="2215952" y="4112666"/>
            <a:ext cx="4419600" cy="762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stealth" w="lg" len="lg"/>
          </a:ln>
        </p:spPr>
        <p:txBody>
          <a:bodyPr rot="10800000" vert="eaVert" wrap="none" lIns="91430" tIns="45715" rIns="91430" bIns="45715" anchor="ctr"/>
          <a:lstStyle/>
          <a:p>
            <a:endParaRPr lang="en-GB"/>
          </a:p>
        </p:txBody>
      </p:sp>
      <p:sp>
        <p:nvSpPr>
          <p:cNvPr id="22" name="Diamond 21"/>
          <p:cNvSpPr/>
          <p:nvPr/>
        </p:nvSpPr>
        <p:spPr>
          <a:xfrm rot="19048832">
            <a:off x="6699605" y="3934666"/>
            <a:ext cx="288032" cy="14401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iamond 22"/>
          <p:cNvSpPr/>
          <p:nvPr/>
        </p:nvSpPr>
        <p:spPr>
          <a:xfrm rot="19048832">
            <a:off x="6833332" y="3800938"/>
            <a:ext cx="288032" cy="144016"/>
          </a:xfrm>
          <a:prstGeom prst="diamond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1080120"/>
          </a:xfrm>
        </p:spPr>
        <p:txBody>
          <a:bodyPr/>
          <a:lstStyle/>
          <a:p>
            <a:r>
              <a:rPr lang="en-US" sz="2400" dirty="0" smtClean="0"/>
              <a:t>After the completion of the commissioning of the shorter pre-cycle and first machine protection verifications:</a:t>
            </a:r>
          </a:p>
          <a:p>
            <a:pPr lvl="1"/>
            <a:r>
              <a:rPr lang="en-US" sz="1800" dirty="0" smtClean="0"/>
              <a:t>At least 1 fill for physics/day interleaved with remaining tests for machine protection verification and operational improvement</a:t>
            </a:r>
          </a:p>
        </p:txBody>
      </p:sp>
      <p:pic>
        <p:nvPicPr>
          <p:cNvPr id="22530" name="Picture 2" descr="\\cern.ch\dfs\Users\a\arduini\Documents\lumi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06343"/>
            <a:ext cx="8791178" cy="3957127"/>
          </a:xfrm>
          <a:prstGeom prst="rect">
            <a:avLst/>
          </a:prstGeom>
          <a:noFill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084168" y="2636912"/>
            <a:ext cx="2520280" cy="78483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err="1" smtClean="0">
                <a:solidFill>
                  <a:srgbClr val="FFFF00"/>
                </a:solidFill>
              </a:rPr>
              <a:t>L</a:t>
            </a:r>
            <a:r>
              <a:rPr lang="en-GB" b="1" baseline="-25000" dirty="0" err="1" smtClean="0">
                <a:solidFill>
                  <a:srgbClr val="FFFF00"/>
                </a:solidFill>
              </a:rPr>
              <a:t>peak</a:t>
            </a:r>
            <a:r>
              <a:rPr lang="en-GB" b="1" dirty="0" smtClean="0">
                <a:solidFill>
                  <a:srgbClr val="FFFF00"/>
                </a:solidFill>
              </a:rPr>
              <a:t>&gt;3x10</a:t>
            </a:r>
            <a:r>
              <a:rPr lang="en-GB" b="1" baseline="30000" dirty="0" smtClean="0">
                <a:solidFill>
                  <a:srgbClr val="FFFF00"/>
                </a:solidFill>
              </a:rPr>
              <a:t>30</a:t>
            </a:r>
            <a:r>
              <a:rPr lang="en-GB" b="1" dirty="0" smtClean="0">
                <a:solidFill>
                  <a:srgbClr val="FFFF00"/>
                </a:solidFill>
              </a:rPr>
              <a:t>cm</a:t>
            </a:r>
            <a:r>
              <a:rPr lang="en-GB" b="1" baseline="30000" dirty="0" smtClean="0">
                <a:solidFill>
                  <a:srgbClr val="FFFF00"/>
                </a:solidFill>
              </a:rPr>
              <a:t>-2</a:t>
            </a:r>
            <a:r>
              <a:rPr lang="en-GB" b="1" dirty="0" smtClean="0">
                <a:solidFill>
                  <a:srgbClr val="FFFF00"/>
                </a:solidFill>
              </a:rPr>
              <a:t> s</a:t>
            </a:r>
            <a:r>
              <a:rPr lang="en-GB" b="1" baseline="30000" dirty="0" smtClean="0">
                <a:solidFill>
                  <a:srgbClr val="FFFF00"/>
                </a:solidFill>
              </a:rPr>
              <a:t>-1</a:t>
            </a:r>
          </a:p>
          <a:p>
            <a:pPr algn="ctr">
              <a:spcBef>
                <a:spcPct val="50000"/>
              </a:spcBef>
            </a:pPr>
            <a:r>
              <a:rPr lang="en-GB" b="1" dirty="0" smtClean="0">
                <a:solidFill>
                  <a:srgbClr val="FFFF00"/>
                </a:solidFill>
              </a:rPr>
              <a:t>L</a:t>
            </a:r>
            <a:r>
              <a:rPr lang="en-GB" b="1" baseline="-25000" dirty="0" smtClean="0">
                <a:solidFill>
                  <a:srgbClr val="FFFF00"/>
                </a:solidFill>
              </a:rPr>
              <a:t>fill</a:t>
            </a:r>
            <a:r>
              <a:rPr lang="en-GB" b="1" dirty="0" smtClean="0">
                <a:solidFill>
                  <a:srgbClr val="FFFF00"/>
                </a:solidFill>
              </a:rPr>
              <a:t>~120 nb</a:t>
            </a:r>
            <a:r>
              <a:rPr lang="en-GB" b="1" baseline="30000" dirty="0" smtClean="0">
                <a:solidFill>
                  <a:srgbClr val="FFFF00"/>
                </a:solidFill>
              </a:rPr>
              <a:t>-1 </a:t>
            </a:r>
            <a:r>
              <a:rPr lang="en-GB" b="1" dirty="0" smtClean="0">
                <a:solidFill>
                  <a:srgbClr val="FFFF00"/>
                </a:solidFill>
              </a:rPr>
              <a:t>in 18.5 h</a:t>
            </a:r>
            <a:endParaRPr lang="en-GB" b="1" baseline="30000" dirty="0" smtClean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092280" y="3717032"/>
            <a:ext cx="792088" cy="216024"/>
          </a:xfrm>
          <a:prstGeom prst="straightConnector1">
            <a:avLst/>
          </a:prstGeom>
          <a:ln w="508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899592" y="6300028"/>
            <a:ext cx="612068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err="1" smtClean="0">
                <a:solidFill>
                  <a:srgbClr val="FFFF00"/>
                </a:solidFill>
              </a:rPr>
              <a:t>L</a:t>
            </a:r>
            <a:r>
              <a:rPr lang="en-GB" b="1" baseline="-25000" dirty="0" err="1" smtClean="0">
                <a:solidFill>
                  <a:srgbClr val="FFFF00"/>
                </a:solidFill>
              </a:rPr>
              <a:t>tot</a:t>
            </a:r>
            <a:r>
              <a:rPr lang="en-GB" b="1" dirty="0" smtClean="0">
                <a:solidFill>
                  <a:srgbClr val="FFFF00"/>
                </a:solidFill>
              </a:rPr>
              <a:t> delivered in STABLE BEAMS condition &gt;910 nb</a:t>
            </a:r>
            <a:r>
              <a:rPr lang="en-GB" b="1" baseline="30000" dirty="0" smtClean="0">
                <a:solidFill>
                  <a:srgbClr val="FFFF00"/>
                </a:solidFill>
              </a:rPr>
              <a:t>-1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52736"/>
            <a:ext cx="8886131" cy="1080120"/>
          </a:xfrm>
        </p:spPr>
        <p:txBody>
          <a:bodyPr/>
          <a:lstStyle/>
          <a:p>
            <a:r>
              <a:rPr lang="en-US" sz="2000" dirty="0" smtClean="0"/>
              <a:t>No more sudden losses observed during stable beam operation thanks to the operation of the transverse feedback in collision</a:t>
            </a:r>
          </a:p>
          <a:p>
            <a:r>
              <a:rPr lang="en-US" sz="2000" dirty="0" smtClean="0"/>
              <a:t>Coast duration not yet optimized mainly limited by </a:t>
            </a:r>
            <a:r>
              <a:rPr lang="en-US" sz="2000" dirty="0" err="1" smtClean="0"/>
              <a:t>unprogrammed</a:t>
            </a:r>
            <a:r>
              <a:rPr lang="en-US" sz="2000" dirty="0" smtClean="0"/>
              <a:t> (but non-spurious) dumps so far. Only 2 programmed dumps in the past 2 weeks.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22530" name="Picture 2" descr="\\cern.ch\dfs\Users\a\arduini\Documents\lumi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8791178" cy="3294510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635896" y="3212976"/>
            <a:ext cx="252028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smtClean="0">
                <a:solidFill>
                  <a:srgbClr val="FFFF00"/>
                </a:solidFill>
              </a:rPr>
              <a:t>Programmed dumps</a:t>
            </a:r>
            <a:endParaRPr lang="en-GB" b="1" baseline="30000" dirty="0" smtClean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2483768" y="3573016"/>
            <a:ext cx="1152128" cy="864096"/>
          </a:xfrm>
          <a:prstGeom prst="straightConnector1">
            <a:avLst/>
          </a:prstGeom>
          <a:ln w="508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56176" y="3573016"/>
            <a:ext cx="1152128" cy="864096"/>
          </a:xfrm>
          <a:prstGeom prst="straightConnector1">
            <a:avLst/>
          </a:prstGeom>
          <a:ln w="508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MPS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928670"/>
            <a:ext cx="8501122" cy="5111750"/>
          </a:xfrm>
        </p:spPr>
        <p:txBody>
          <a:bodyPr/>
          <a:lstStyle/>
          <a:p>
            <a:r>
              <a:rPr lang="en-US" sz="2400" dirty="0" smtClean="0"/>
              <a:t>We have accumulated ~180 dumps above 450 </a:t>
            </a:r>
            <a:r>
              <a:rPr lang="en-US" sz="2400" dirty="0" err="1" smtClean="0"/>
              <a:t>GeV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In all cases the MPS reacted correctly, </a:t>
            </a:r>
            <a:r>
              <a:rPr lang="en-US" sz="2400" dirty="0" smtClean="0">
                <a:solidFill>
                  <a:srgbClr val="FF0000"/>
                </a:solidFill>
              </a:rPr>
              <a:t>even for yet un-explained events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There are 2 events where the cause is not understood, on July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(BLM IR7) and July 30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(BLM IR5).</a:t>
            </a:r>
          </a:p>
          <a:p>
            <a:pPr lvl="1"/>
            <a:r>
              <a:rPr lang="en-US" sz="2000" dirty="0" smtClean="0"/>
              <a:t>Common features:</a:t>
            </a:r>
          </a:p>
          <a:p>
            <a:pPr lvl="2"/>
            <a:r>
              <a:rPr lang="en-US" sz="1800" dirty="0" smtClean="0"/>
              <a:t>Fast loss at cold element</a:t>
            </a:r>
          </a:p>
          <a:p>
            <a:pPr lvl="2"/>
            <a:r>
              <a:rPr lang="en-US" sz="1800" dirty="0" smtClean="0"/>
              <a:t>Loss time scale ~2 milliseconds ~20 turns.</a:t>
            </a:r>
          </a:p>
          <a:p>
            <a:pPr lvl="2"/>
            <a:r>
              <a:rPr lang="en-US" sz="1800" dirty="0" smtClean="0"/>
              <a:t>Loss after a bending section (DS IR7, D1 IR5).</a:t>
            </a:r>
          </a:p>
          <a:p>
            <a:pPr lvl="2"/>
            <a:r>
              <a:rPr lang="en-US" sz="1800" dirty="0" smtClean="0"/>
              <a:t>Orbit and trajectory stable.</a:t>
            </a:r>
          </a:p>
          <a:p>
            <a:pPr lvl="1"/>
            <a:r>
              <a:rPr lang="en-US" sz="2000" dirty="0" smtClean="0"/>
              <a:t>Event July 30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:</a:t>
            </a:r>
          </a:p>
          <a:p>
            <a:pPr lvl="2"/>
            <a:r>
              <a:rPr lang="en-US" sz="1800" dirty="0" smtClean="0"/>
              <a:t>All PC currents rock stable – no trims etc.</a:t>
            </a:r>
          </a:p>
          <a:p>
            <a:pPr lvl="2"/>
            <a:r>
              <a:rPr lang="en-US" sz="1800" dirty="0" smtClean="0"/>
              <a:t>Orbit stable to few microns, trajectory to few tens of microns (resolution!).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436096" y="5733256"/>
            <a:ext cx="252028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smtClean="0">
                <a:solidFill>
                  <a:srgbClr val="FFFF00"/>
                </a:solidFill>
              </a:rPr>
              <a:t>J. Wenninger</a:t>
            </a:r>
            <a:endParaRPr lang="en-GB" b="1" baseline="30000" dirty="0" smtClean="0">
              <a:solidFill>
                <a:srgbClr val="FFFF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30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  <a:endParaRPr lang="en-US" dirty="0"/>
          </a:p>
        </p:txBody>
      </p:sp>
      <p:pic>
        <p:nvPicPr>
          <p:cNvPr id="6" name="Content Placeholder 5" descr="BLM-IR5L2.PM.30Jul1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68760"/>
            <a:ext cx="6643734" cy="5024983"/>
          </a:xfrm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4000496" y="4643446"/>
            <a:ext cx="785818" cy="428628"/>
          </a:xfrm>
          <a:prstGeom prst="straightConnector1">
            <a:avLst/>
          </a:prstGeom>
          <a:solidFill>
            <a:schemeClr val="accent1"/>
          </a:solidFill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1259632" y="908720"/>
            <a:ext cx="3615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Loss on Q4 L5 from beam 2.</a:t>
            </a:r>
            <a:endParaRPr lang="en-US" b="1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Goals</a:t>
            </a:r>
          </a:p>
          <a:p>
            <a:r>
              <a:rPr lang="en-GB" sz="2400" dirty="0" smtClean="0"/>
              <a:t>Overview of the major steps during the past two weeks</a:t>
            </a:r>
          </a:p>
          <a:p>
            <a:r>
              <a:rPr lang="en-GB" sz="2400" dirty="0" smtClean="0"/>
              <a:t>Present performance </a:t>
            </a:r>
          </a:p>
          <a:p>
            <a:r>
              <a:rPr lang="en-GB" sz="2400" dirty="0" smtClean="0"/>
              <a:t>Conclusions and plans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We have achieved an important milestone in the road towards increasing the complexity of the operation step-wise and without compromising on safe operation: </a:t>
            </a:r>
            <a:r>
              <a:rPr lang="en-GB" sz="2400" dirty="0" smtClean="0">
                <a:solidFill>
                  <a:srgbClr val="FF0000"/>
                </a:solidFill>
              </a:rPr>
              <a:t>&gt; 1 MJ stored beam energy</a:t>
            </a:r>
          </a:p>
          <a:p>
            <a:r>
              <a:rPr lang="en-GB" sz="2400" dirty="0" smtClean="0"/>
              <a:t>New record peak luminosity (</a:t>
            </a:r>
            <a:r>
              <a:rPr lang="en-GB" sz="2400" dirty="0" smtClean="0">
                <a:solidFill>
                  <a:srgbClr val="FF0000"/>
                </a:solidFill>
              </a:rPr>
              <a:t>3x10</a:t>
            </a:r>
            <a:r>
              <a:rPr lang="en-GB" sz="2400" baseline="30000" dirty="0" smtClean="0">
                <a:solidFill>
                  <a:srgbClr val="FF0000"/>
                </a:solidFill>
              </a:rPr>
              <a:t>30</a:t>
            </a:r>
            <a:r>
              <a:rPr lang="en-GB" sz="2400" dirty="0" smtClean="0">
                <a:solidFill>
                  <a:srgbClr val="FF0000"/>
                </a:solidFill>
              </a:rPr>
              <a:t> cm</a:t>
            </a:r>
            <a:r>
              <a:rPr lang="en-GB" sz="2400" baseline="30000" dirty="0" smtClean="0">
                <a:solidFill>
                  <a:srgbClr val="FF0000"/>
                </a:solidFill>
              </a:rPr>
              <a:t>-2</a:t>
            </a:r>
            <a:r>
              <a:rPr lang="en-GB" sz="2400" dirty="0" smtClean="0">
                <a:solidFill>
                  <a:srgbClr val="FF0000"/>
                </a:solidFill>
              </a:rPr>
              <a:t> s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/>
              <a:t>) and fill luminosity (</a:t>
            </a:r>
            <a:r>
              <a:rPr lang="en-GB" sz="2400" dirty="0" smtClean="0">
                <a:solidFill>
                  <a:srgbClr val="FF0000"/>
                </a:solidFill>
              </a:rPr>
              <a:t>120 nb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/>
              <a:t>) although we have still a long way to go..</a:t>
            </a:r>
          </a:p>
          <a:p>
            <a:pPr>
              <a:buNone/>
            </a:pPr>
            <a:endParaRPr lang="en-GB" sz="1050" dirty="0" smtClean="0"/>
          </a:p>
          <a:p>
            <a:r>
              <a:rPr lang="en-GB" sz="2400" dirty="0" smtClean="0"/>
              <a:t>Next steps</a:t>
            </a:r>
          </a:p>
          <a:p>
            <a:pPr lvl="1"/>
            <a:r>
              <a:rPr lang="en-GB" sz="2000" dirty="0" smtClean="0"/>
              <a:t>Consolidation of the operational procedures with 25 bunches and nominal bunch intensity </a:t>
            </a:r>
            <a:r>
              <a:rPr lang="en-GB" sz="2000" dirty="0" smtClean="0">
                <a:sym typeface="Wingdings" pitchFamily="2" charset="2"/>
              </a:rPr>
              <a:t> turn-around time</a:t>
            </a:r>
            <a:endParaRPr lang="en-GB" sz="2000" dirty="0" smtClean="0"/>
          </a:p>
          <a:p>
            <a:pPr lvl="1"/>
            <a:r>
              <a:rPr lang="en-GB" sz="2000" dirty="0" smtClean="0"/>
              <a:t>Gain experience and monitor machine and machine protection performance at &gt;1 MJ stored energy during the month of August</a:t>
            </a:r>
          </a:p>
          <a:p>
            <a:pPr lvl="1"/>
            <a:r>
              <a:rPr lang="en-GB" sz="2000" dirty="0" smtClean="0"/>
              <a:t>Luminosity production and further understanding of the performance in collision</a:t>
            </a:r>
          </a:p>
          <a:p>
            <a:endParaRPr lang="en-GB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&amp; Plans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400" dirty="0" smtClean="0">
                <a:solidFill>
                  <a:srgbClr val="FF3300"/>
                </a:solidFill>
              </a:rPr>
              <a:t>Thanks to all the teams involved</a:t>
            </a:r>
          </a:p>
          <a:p>
            <a:r>
              <a:rPr lang="en-GB" sz="2400" dirty="0" smtClean="0">
                <a:solidFill>
                  <a:srgbClr val="FF3300"/>
                </a:solidFill>
              </a:rPr>
              <a:t>Thanks to the Physics Coordinator and to the experiments for the fruitful collaboration and feedback</a:t>
            </a:r>
            <a:endParaRPr lang="en-US" sz="2400" dirty="0">
              <a:solidFill>
                <a:srgbClr val="FF33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Re-establish physics conditions after the technical stop</a:t>
            </a:r>
          </a:p>
          <a:p>
            <a:r>
              <a:rPr lang="en-GB" sz="2800" dirty="0" smtClean="0"/>
              <a:t>Run pre-cycles with faster ramp-rates</a:t>
            </a:r>
          </a:p>
          <a:p>
            <a:r>
              <a:rPr lang="en-GB" sz="2800" dirty="0" smtClean="0"/>
              <a:t>Increase number of bunches (double it)</a:t>
            </a:r>
          </a:p>
          <a:p>
            <a:r>
              <a:rPr lang="en-GB" sz="2800" dirty="0" smtClean="0"/>
              <a:t>Increase stored beam energy to &gt;1 MJ and start to acquire experience in this regime</a:t>
            </a:r>
          </a:p>
          <a:p>
            <a:r>
              <a:rPr lang="en-GB" sz="2800" dirty="0" smtClean="0"/>
              <a:t>Achieve </a:t>
            </a:r>
            <a:r>
              <a:rPr lang="en-GB" sz="2800" dirty="0" err="1" smtClean="0"/>
              <a:t>L</a:t>
            </a:r>
            <a:r>
              <a:rPr lang="en-GB" sz="2800" baseline="-25000" dirty="0" err="1" smtClean="0"/>
              <a:t>tot</a:t>
            </a:r>
            <a:r>
              <a:rPr lang="en-GB" sz="2800" dirty="0" smtClean="0"/>
              <a:t> = 1 pb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for the past 2 weeks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Faster pre-cycles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914400"/>
            <a:ext cx="8382000" cy="46101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+mn-lt"/>
              </a:rPr>
              <a:t>At the beginning of June </a:t>
            </a:r>
            <a:r>
              <a:rPr lang="en-GB" sz="2000" kern="0" dirty="0">
                <a:latin typeface="+mn-lt"/>
              </a:rPr>
              <a:t>the hardware modifications to be able to (safely) ramp the magnets at 10 A/s were </a:t>
            </a:r>
            <a:r>
              <a:rPr lang="en-GB" sz="2000" kern="0" dirty="0" smtClean="0">
                <a:latin typeface="+mn-lt"/>
              </a:rPr>
              <a:t>completed and tested.</a:t>
            </a:r>
            <a:endParaRPr lang="en-GB" sz="2000" kern="0" dirty="0">
              <a:latin typeface="+mn-lt"/>
            </a:endParaRPr>
          </a:p>
          <a:p>
            <a:pPr marL="800100" lvl="1" indent="-342900">
              <a:spcBef>
                <a:spcPts val="12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GB" sz="1600" i="1" kern="0" dirty="0">
                <a:solidFill>
                  <a:srgbClr val="0000FF"/>
                </a:solidFill>
                <a:latin typeface="+mn-lt"/>
              </a:rPr>
              <a:t>Delayed opening of the energy extraction switches to avoid spurious (fake) quench 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triggers</a:t>
            </a:r>
            <a:endParaRPr lang="en-GB" sz="1600" i="1" kern="0" dirty="0">
              <a:solidFill>
                <a:srgbClr val="0000FF"/>
              </a:solidFill>
              <a:latin typeface="+mn-lt"/>
            </a:endParaRP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+mn-lt"/>
              </a:rPr>
              <a:t>Changing </a:t>
            </a:r>
            <a:r>
              <a:rPr lang="en-GB" sz="2000" kern="0" dirty="0">
                <a:latin typeface="+mn-lt"/>
              </a:rPr>
              <a:t>the ramp rate </a:t>
            </a:r>
            <a:r>
              <a:rPr lang="en-GB" sz="2000" kern="0" dirty="0" smtClean="0">
                <a:latin typeface="+mn-lt"/>
              </a:rPr>
              <a:t>has a </a:t>
            </a:r>
            <a:r>
              <a:rPr lang="en-GB" sz="2000" kern="0" dirty="0">
                <a:latin typeface="+mn-lt"/>
              </a:rPr>
              <a:t>significant impact on operation (persistent current effects) through larger perturbations of tune, chromaticity at injection and in the first part of the ramp.</a:t>
            </a: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defRPr/>
            </a:pPr>
            <a:r>
              <a:rPr lang="en-GB" sz="2000" kern="0" dirty="0">
                <a:latin typeface="+mn-lt"/>
              </a:rPr>
              <a:t>	</a:t>
            </a:r>
            <a:r>
              <a:rPr lang="en-GB" sz="2000" kern="0" dirty="0" smtClean="0">
                <a:solidFill>
                  <a:srgbClr val="0000FF"/>
                </a:solidFill>
                <a:latin typeface="+mn-lt"/>
              </a:rPr>
              <a:t>Decided </a:t>
            </a:r>
            <a:r>
              <a:rPr lang="en-GB" sz="2000" kern="0" dirty="0">
                <a:solidFill>
                  <a:srgbClr val="0000FF"/>
                </a:solidFill>
                <a:latin typeface="+mn-lt"/>
              </a:rPr>
              <a:t>to </a:t>
            </a:r>
            <a:r>
              <a:rPr lang="en-GB" sz="2000" kern="0" dirty="0" smtClean="0">
                <a:solidFill>
                  <a:srgbClr val="0000FF"/>
                </a:solidFill>
                <a:latin typeface="+mn-lt"/>
              </a:rPr>
              <a:t>implement the faster ramp rate in steps starting from the pre-cycle and ramp-down after having completed the effort of increasing the nominal bunch intensity profiting of the re-start after the technical stop</a:t>
            </a: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smtClean="0"/>
              <a:t>The first days </a:t>
            </a:r>
            <a:r>
              <a:rPr lang="en-GB" sz="2000" kern="0" dirty="0" smtClean="0"/>
              <a:t>following the technical stop were used to re-establish good ramps and squeeze and perform verifications of optics and collimation.</a:t>
            </a: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defRPr/>
            </a:pPr>
            <a:r>
              <a:rPr lang="en-GB" sz="2000" kern="0" dirty="0" smtClean="0"/>
              <a:t>	</a:t>
            </a:r>
            <a:endParaRPr lang="en-GB" sz="2000" kern="0" dirty="0" smtClean="0">
              <a:solidFill>
                <a:srgbClr val="0000FF"/>
              </a:solidFill>
            </a:endParaRPr>
          </a:p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defRPr/>
            </a:pPr>
            <a:endParaRPr lang="en-GB" sz="2000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Faster pre-cycles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36512" y="4509120"/>
            <a:ext cx="9001000" cy="1800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+mn-lt"/>
              </a:rPr>
              <a:t>Advantages:</a:t>
            </a:r>
          </a:p>
          <a:p>
            <a:pPr marL="800100" lvl="1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+mn-lt"/>
              </a:rPr>
              <a:t>Faster turn-around</a:t>
            </a:r>
          </a:p>
          <a:p>
            <a:pPr marL="800100" lvl="1" indent="-34290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+mn-lt"/>
              </a:rPr>
              <a:t>Pre-cycle to 6 kA of the main circuits (previously limited to 4 kA) </a:t>
            </a:r>
            <a:r>
              <a:rPr lang="en-GB" sz="2000" kern="0" dirty="0" smtClean="0">
                <a:latin typeface="+mn-lt"/>
                <a:sym typeface="Wingdings" pitchFamily="2" charset="2"/>
              </a:rPr>
              <a:t> </a:t>
            </a:r>
            <a:r>
              <a:rPr lang="en-GB" sz="2000" kern="0" dirty="0" smtClean="0">
                <a:latin typeface="+mn-lt"/>
              </a:rPr>
              <a:t>same conditions after a ramp down after physics and after a pre-cycle  </a:t>
            </a:r>
            <a:r>
              <a:rPr lang="en-GB" sz="2000" kern="0" dirty="0" smtClean="0">
                <a:latin typeface="+mn-lt"/>
                <a:sym typeface="Wingdings" pitchFamily="2" charset="2"/>
              </a:rPr>
              <a:t> better machine reproducibility</a:t>
            </a:r>
            <a:endParaRPr lang="en-GB" sz="2000" kern="0" dirty="0">
              <a:latin typeface="+mn-lt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980728"/>
            <a:ext cx="5940152" cy="431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faster pre-cycle (orbit)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1589083"/>
          </a:xfrm>
        </p:spPr>
        <p:txBody>
          <a:bodyPr/>
          <a:lstStyle/>
          <a:p>
            <a:r>
              <a:rPr lang="en-US" sz="2000" dirty="0" smtClean="0"/>
              <a:t>Since the introduction of the 10 A/s, much larger orbit variations are observed fill to fill at injection in the horizontal plane – signature of random b1 (dipole) error. Due to larger persistent currents. </a:t>
            </a:r>
            <a:r>
              <a:rPr lang="en-US" sz="2000" dirty="0" smtClean="0">
                <a:solidFill>
                  <a:srgbClr val="FF0000"/>
                </a:solidFill>
              </a:rPr>
              <a:t>Expected and correctable</a:t>
            </a:r>
          </a:p>
          <a:p>
            <a:pPr lvl="1"/>
            <a:r>
              <a:rPr lang="en-US" sz="1800" dirty="0" smtClean="0"/>
              <a:t>0.3-0.6 mm RMS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96952"/>
            <a:ext cx="8143932" cy="325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2400"/>
            <a:ext cx="8087816" cy="792163"/>
          </a:xfrm>
        </p:spPr>
        <p:txBody>
          <a:bodyPr/>
          <a:lstStyle/>
          <a:p>
            <a:r>
              <a:rPr lang="en-US" dirty="0" smtClean="0"/>
              <a:t>Effect of faster pre-cycle (chromaticity)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1589083"/>
          </a:xfrm>
        </p:spPr>
        <p:txBody>
          <a:bodyPr/>
          <a:lstStyle/>
          <a:p>
            <a:r>
              <a:rPr lang="en-US" sz="2000" dirty="0" smtClean="0"/>
              <a:t>Large </a:t>
            </a:r>
            <a:r>
              <a:rPr lang="en-US" sz="2000" dirty="0" err="1" smtClean="0"/>
              <a:t>chromaticty</a:t>
            </a:r>
            <a:r>
              <a:rPr lang="en-US" sz="2000" dirty="0" smtClean="0"/>
              <a:t> swing at the beginning of the ramp (snap-back effect)</a:t>
            </a:r>
          </a:p>
          <a:p>
            <a:r>
              <a:rPr lang="en-US" sz="2000" dirty="0" smtClean="0"/>
              <a:t>Corrected iteratively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6561916" cy="407969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\\cern.ch\dfs\Users\a\arduini\Documents\t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5872629" cy="29523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52400"/>
            <a:ext cx="8159824" cy="792163"/>
          </a:xfrm>
        </p:spPr>
        <p:txBody>
          <a:bodyPr/>
          <a:lstStyle/>
          <a:p>
            <a:r>
              <a:rPr lang="en-US" dirty="0" smtClean="0"/>
              <a:t>Effects of faster pre-cycle (tune)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3429000"/>
            <a:ext cx="4111190" cy="830997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Tune trims: OK on flat top, large in ramp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Initially taken care by the tune feedback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Then corrected with feed-forward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36096" y="990600"/>
            <a:ext cx="3479304" cy="2294384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6867" name="Picture 3" descr="\\cern.ch\dfs\Users\a\arduini\Documents\test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7855" y="4509120"/>
            <a:ext cx="6456145" cy="1704206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faster pre-cycle (Optics)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59591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928670"/>
            <a:ext cx="603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Optics measurements show excellent reproducibility</a:t>
            </a:r>
            <a:endParaRPr lang="en-US" b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9512" y="6021288"/>
            <a:ext cx="1857388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R. Tomas et al.</a:t>
            </a:r>
            <a:endParaRPr lang="en-GB" b="1" dirty="0">
              <a:solidFill>
                <a:srgbClr val="FFFF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8" y="3068960"/>
            <a:ext cx="4608512" cy="3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9512" y="4581128"/>
            <a:ext cx="216024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Injection optics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84168" y="2708920"/>
            <a:ext cx="216024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Squeezed optics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06/08/2010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86D0B0-EC29-42B4-9792-FBE5DC6BC92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Status of LHC Operations - G. Arduini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dinessfor5TeV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Readinessfor5TeV</Template>
  <TotalTime>2465</TotalTime>
  <Words>1154</Words>
  <Application>Microsoft Office PowerPoint</Application>
  <PresentationFormat>On-screen Show (4:3)</PresentationFormat>
  <Paragraphs>193</Paragraphs>
  <Slides>21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Readinessfor5TeV</vt:lpstr>
      <vt:lpstr>Acrobat Document</vt:lpstr>
      <vt:lpstr>Status of LHC Operations</vt:lpstr>
      <vt:lpstr>Outline</vt:lpstr>
      <vt:lpstr>Goals for the past 2 weeks</vt:lpstr>
      <vt:lpstr>Faster pre-cycles</vt:lpstr>
      <vt:lpstr>Faster pre-cycles</vt:lpstr>
      <vt:lpstr>Effect of faster pre-cycle (orbit)</vt:lpstr>
      <vt:lpstr>Effect of faster pre-cycle (chromaticity)</vt:lpstr>
      <vt:lpstr>Effects of faster pre-cycle (tune)</vt:lpstr>
      <vt:lpstr>Effects of faster pre-cycle (Optics)</vt:lpstr>
      <vt:lpstr>Increasing Intensity (injection)</vt:lpstr>
      <vt:lpstr>Periodic machine protection verification</vt:lpstr>
      <vt:lpstr>Collisions with 25 bunches</vt:lpstr>
      <vt:lpstr>Collisions with 25 bunches</vt:lpstr>
      <vt:lpstr>Collisions with 25 bunches</vt:lpstr>
      <vt:lpstr>Collisions with 25 bunches </vt:lpstr>
      <vt:lpstr>Luminosity</vt:lpstr>
      <vt:lpstr>Luminosity</vt:lpstr>
      <vt:lpstr>MPS statistics</vt:lpstr>
      <vt:lpstr>Event 30th July</vt:lpstr>
      <vt:lpstr>Conclusions &amp; Plans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Status</dc:title>
  <dc:creator>Gianluigi ARDUINI</dc:creator>
  <cp:lastModifiedBy>Gianluigi ARDUINI</cp:lastModifiedBy>
  <cp:revision>200</cp:revision>
  <dcterms:created xsi:type="dcterms:W3CDTF">2008-09-24T16:57:05Z</dcterms:created>
  <dcterms:modified xsi:type="dcterms:W3CDTF">2010-08-06T11:29:37Z</dcterms:modified>
</cp:coreProperties>
</file>