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6" r:id="rId2"/>
    <p:sldId id="305" r:id="rId3"/>
    <p:sldId id="290" r:id="rId4"/>
    <p:sldId id="289" r:id="rId5"/>
    <p:sldId id="268" r:id="rId6"/>
    <p:sldId id="291" r:id="rId7"/>
    <p:sldId id="269" r:id="rId8"/>
    <p:sldId id="271" r:id="rId9"/>
    <p:sldId id="308" r:id="rId10"/>
    <p:sldId id="309" r:id="rId11"/>
    <p:sldId id="310" r:id="rId12"/>
    <p:sldId id="311" r:id="rId13"/>
    <p:sldId id="312" r:id="rId14"/>
    <p:sldId id="313" r:id="rId15"/>
    <p:sldId id="320" r:id="rId16"/>
    <p:sldId id="314" r:id="rId17"/>
    <p:sldId id="316" r:id="rId18"/>
    <p:sldId id="317" r:id="rId19"/>
    <p:sldId id="318" r:id="rId20"/>
    <p:sldId id="306" r:id="rId21"/>
    <p:sldId id="322" r:id="rId22"/>
    <p:sldId id="321" r:id="rId23"/>
    <p:sldId id="32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C77665"/>
    <a:srgbClr val="CB9A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Sheet1!$B$4</c:f>
              <c:strCache>
                <c:ptCount val="1"/>
                <c:pt idx="0">
                  <c:v>File Access</c:v>
                </c:pt>
              </c:strCache>
            </c:strRef>
          </c:tx>
          <c:cat>
            <c:numRef>
              <c:f>Sheet1!$A$5:$A$17</c:f>
              <c:numCache>
                <c:formatCode>d\-mmm\-yy</c:formatCode>
                <c:ptCount val="13"/>
                <c:pt idx="0">
                  <c:v>38897.0</c:v>
                </c:pt>
                <c:pt idx="1">
                  <c:v>38898.0</c:v>
                </c:pt>
                <c:pt idx="2">
                  <c:v>38899.0</c:v>
                </c:pt>
                <c:pt idx="3">
                  <c:v>38900.0</c:v>
                </c:pt>
                <c:pt idx="4">
                  <c:v>38901.0</c:v>
                </c:pt>
                <c:pt idx="5">
                  <c:v>38902.0</c:v>
                </c:pt>
                <c:pt idx="6">
                  <c:v>38903.0</c:v>
                </c:pt>
                <c:pt idx="7">
                  <c:v>38904.0</c:v>
                </c:pt>
                <c:pt idx="8">
                  <c:v>38905.0</c:v>
                </c:pt>
                <c:pt idx="9">
                  <c:v>38906.0</c:v>
                </c:pt>
                <c:pt idx="10">
                  <c:v>38907.0</c:v>
                </c:pt>
                <c:pt idx="11">
                  <c:v>38908.0</c:v>
                </c:pt>
                <c:pt idx="12">
                  <c:v>38909.0</c:v>
                </c:pt>
              </c:numCache>
            </c:numRef>
          </c:cat>
          <c:val>
            <c:numRef>
              <c:f>Sheet1!$B$5:$B$17</c:f>
              <c:numCache>
                <c:formatCode>General</c:formatCode>
                <c:ptCount val="13"/>
                <c:pt idx="0">
                  <c:v>12184.0</c:v>
                </c:pt>
                <c:pt idx="1">
                  <c:v>22191.0</c:v>
                </c:pt>
                <c:pt idx="2">
                  <c:v>44582.0</c:v>
                </c:pt>
                <c:pt idx="3">
                  <c:v>25165.0</c:v>
                </c:pt>
                <c:pt idx="4">
                  <c:v>9714.0</c:v>
                </c:pt>
                <c:pt idx="5">
                  <c:v>17866.0</c:v>
                </c:pt>
                <c:pt idx="6">
                  <c:v>33598.0</c:v>
                </c:pt>
                <c:pt idx="7">
                  <c:v>16024.0</c:v>
                </c:pt>
                <c:pt idx="8">
                  <c:v>15773.0</c:v>
                </c:pt>
                <c:pt idx="9">
                  <c:v>4356.0</c:v>
                </c:pt>
                <c:pt idx="10">
                  <c:v>7734.0</c:v>
                </c:pt>
                <c:pt idx="11">
                  <c:v>25.0</c:v>
                </c:pt>
                <c:pt idx="12">
                  <c:v>500.0</c:v>
                </c:pt>
              </c:numCache>
            </c:numRef>
          </c:val>
        </c:ser>
        <c:marker val="1"/>
        <c:axId val="445605960"/>
        <c:axId val="445609224"/>
      </c:lineChart>
      <c:dateAx>
        <c:axId val="445605960"/>
        <c:scaling>
          <c:orientation val="minMax"/>
        </c:scaling>
        <c:axPos val="b"/>
        <c:numFmt formatCode="d\-mmm\-yy" sourceLinked="1"/>
        <c:tickLblPos val="nextTo"/>
        <c:crossAx val="445609224"/>
        <c:crosses val="autoZero"/>
        <c:auto val="1"/>
        <c:lblOffset val="100"/>
      </c:dateAx>
      <c:valAx>
        <c:axId val="445609224"/>
        <c:scaling>
          <c:orientation val="minMax"/>
        </c:scaling>
        <c:axPos val="l"/>
        <c:majorGridlines/>
        <c:numFmt formatCode="General" sourceLinked="1"/>
        <c:tickLblPos val="nextTo"/>
        <c:crossAx val="445605960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A06AF-1420-C845-8855-9650558BB485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AEC66-2082-AA48-93AD-2222C6532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F8CE0-BA58-E047-9544-2722FE181C6D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AA998-1B43-9043-82CB-A19A03B7B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9BF-E3C2-2641-8930-032297CE8459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0666-15DF-754E-A00A-11503311FB1D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8047-9244-6A46-9D38-65FDC2B45486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6AF0-ADB7-2F42-BA2F-097313CC4542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CB30-E3C5-0F46-8733-8BF7810659F6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35F1-6ECA-FF4F-80A2-F33FFCFCFA4A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BFB7E-1125-3C4C-A6CB-71C554CAB091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83069-E586-6940-A07A-0F458CB60C9A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53EF2-E5E7-2943-B3DB-93DF5BF5217F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73A3-744B-7341-A374-7987141A25A1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9F87E-BD03-6F4D-ACA2-CB0E538B893C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0575C-0503-9C4A-8F38-E1BA99555A37}" type="datetime1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D4CF6-BB9C-1945-A26E-3C7D047EA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ovw=True&amp;confId=92416" TargetMode="External"/><Relationship Id="rId3" Type="http://schemas.openxmlformats.org/officeDocument/2006/relationships/hyperlink" Target="http://indico.cern.ch/conferenceOtherViews.py?view=standard&amp;confId=82919%2320100707.detailed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g.web.cern.ch/LCG/Resources/WLCGResources-2010-2012_04OCT2010.pdf" TargetMode="External"/><Relationship Id="rId3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Tier-2 Network Requirements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Kors Bos</a:t>
            </a:r>
          </a:p>
          <a:p>
            <a:r>
              <a:rPr lang="en-US" sz="1800" dirty="0" smtClean="0"/>
              <a:t>LHC OPN Meeting</a:t>
            </a:r>
          </a:p>
          <a:p>
            <a:r>
              <a:rPr lang="en-US" sz="1800" dirty="0" smtClean="0"/>
              <a:t>CERN, October 7-8,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Volume 7 </a:t>
            </a:r>
            <a:r>
              <a:rPr lang="en-US" sz="2800" dirty="0" err="1" smtClean="0"/>
              <a:t>TeV</a:t>
            </a:r>
            <a:r>
              <a:rPr lang="en-US" sz="2800" dirty="0" smtClean="0"/>
              <a:t> Data in 2010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 selection %data01_7TeV%</a:t>
            </a:r>
          </a:p>
          <a:p>
            <a:r>
              <a:rPr lang="en-US" sz="2000" dirty="0" smtClean="0"/>
              <a:t>2.0 PB of RAW and </a:t>
            </a:r>
            <a:r>
              <a:rPr lang="en-US" sz="2000" dirty="0" smtClean="0">
                <a:solidFill>
                  <a:srgbClr val="FF0000"/>
                </a:solidFill>
              </a:rPr>
              <a:t>1.8 PB of ESD</a:t>
            </a:r>
          </a:p>
          <a:p>
            <a:r>
              <a:rPr lang="en-US" sz="2000" dirty="0" smtClean="0"/>
              <a:t>0.1 TB of AOD and 0.3 PB of DESD, 0.2 PB of NTUP and 0.01 B of “other”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After distribution …</a:t>
            </a:r>
          </a:p>
          <a:p>
            <a:r>
              <a:rPr lang="en-US" sz="2000" dirty="0" smtClean="0"/>
              <a:t>0.8 PB of RAW but </a:t>
            </a:r>
            <a:r>
              <a:rPr lang="en-US" sz="2000" dirty="0" smtClean="0">
                <a:solidFill>
                  <a:srgbClr val="FF0000"/>
                </a:solidFill>
              </a:rPr>
              <a:t>6.7 PB of ESD</a:t>
            </a:r>
          </a:p>
          <a:p>
            <a:r>
              <a:rPr lang="en-US" sz="2000" dirty="0" smtClean="0"/>
              <a:t>2.0 PB of AOD and 4.1 PB of DESD, 0.2 PB of NTUP. 0.03 PB of “other”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4" name="Group 7"/>
          <p:cNvGrpSpPr/>
          <p:nvPr/>
        </p:nvGrpSpPr>
        <p:grpSpPr>
          <a:xfrm>
            <a:off x="0" y="2040052"/>
            <a:ext cx="9186060" cy="2767400"/>
            <a:chOff x="0" y="3595046"/>
            <a:chExt cx="9186060" cy="2767400"/>
          </a:xfrm>
        </p:grpSpPr>
        <p:pic>
          <p:nvPicPr>
            <p:cNvPr id="6" name="Picture 5" descr="DataVolum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95046"/>
              <a:ext cx="4589982" cy="2761304"/>
            </a:xfrm>
            <a:prstGeom prst="rect">
              <a:avLst/>
            </a:prstGeom>
          </p:spPr>
        </p:pic>
        <p:pic>
          <p:nvPicPr>
            <p:cNvPr id="7" name="Picture 6" descr="PhysicalDataVolu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982" y="3595046"/>
              <a:ext cx="4596078" cy="2767400"/>
            </a:xfrm>
            <a:prstGeom prst="rect">
              <a:avLst/>
            </a:prstGeom>
          </p:spPr>
        </p:pic>
      </p:grpSp>
      <p:sp>
        <p:nvSpPr>
          <p:cNvPr id="8" name="Down Arrow 7"/>
          <p:cNvSpPr/>
          <p:nvPr/>
        </p:nvSpPr>
        <p:spPr>
          <a:xfrm>
            <a:off x="3242706" y="1528795"/>
            <a:ext cx="517847" cy="4019250"/>
          </a:xfrm>
          <a:prstGeom prst="downArrow">
            <a:avLst/>
          </a:prstGeom>
          <a:gradFill flip="none" rotWithShape="1">
            <a:gsLst>
              <a:gs pos="0">
                <a:srgbClr val="FF0000">
                  <a:alpha val="40000"/>
                </a:srgbClr>
              </a:gs>
              <a:gs pos="100000">
                <a:srgbClr val="FFFFFF">
                  <a:alpha val="40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Volume 7 </a:t>
            </a:r>
            <a:r>
              <a:rPr lang="en-US" sz="2800" dirty="0" err="1" smtClean="0"/>
              <a:t>TeV</a:t>
            </a:r>
            <a:r>
              <a:rPr lang="en-US" sz="2800" dirty="0" smtClean="0"/>
              <a:t> Data in 2010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 selection %data01_7TeV%</a:t>
            </a:r>
          </a:p>
          <a:p>
            <a:r>
              <a:rPr lang="en-US" sz="2000" dirty="0" smtClean="0"/>
              <a:t>2.0 PB of RAW and 1.8 PB of ESD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0.1 TB of AOD </a:t>
            </a:r>
            <a:r>
              <a:rPr lang="en-US" sz="2000" dirty="0" smtClean="0"/>
              <a:t>and 0.3 PB of DESD, 0.2 PB of NTUP and 0.01 B of “other”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After distribution …</a:t>
            </a:r>
          </a:p>
          <a:p>
            <a:r>
              <a:rPr lang="en-US" sz="2000" dirty="0" smtClean="0"/>
              <a:t>0.8 PB of RAW but 6.7 PB of ESD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2.0 PB of AOD </a:t>
            </a:r>
            <a:r>
              <a:rPr lang="en-US" sz="2000" dirty="0" smtClean="0"/>
              <a:t>and 4.1 PB of DESD, 0.2 PB of NTUP. 0.03 PB of “other”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4" name="Group 7"/>
          <p:cNvGrpSpPr/>
          <p:nvPr/>
        </p:nvGrpSpPr>
        <p:grpSpPr>
          <a:xfrm>
            <a:off x="0" y="2040052"/>
            <a:ext cx="9186060" cy="2767400"/>
            <a:chOff x="0" y="3595046"/>
            <a:chExt cx="9186060" cy="2767400"/>
          </a:xfrm>
        </p:grpSpPr>
        <p:pic>
          <p:nvPicPr>
            <p:cNvPr id="6" name="Picture 5" descr="DataVolum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95046"/>
              <a:ext cx="4589982" cy="2761304"/>
            </a:xfrm>
            <a:prstGeom prst="rect">
              <a:avLst/>
            </a:prstGeom>
          </p:spPr>
        </p:pic>
        <p:pic>
          <p:nvPicPr>
            <p:cNvPr id="7" name="Picture 6" descr="PhysicalDataVolu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982" y="3595046"/>
              <a:ext cx="4596078" cy="2767400"/>
            </a:xfrm>
            <a:prstGeom prst="rect">
              <a:avLst/>
            </a:prstGeom>
          </p:spPr>
        </p:pic>
      </p:grpSp>
      <p:sp>
        <p:nvSpPr>
          <p:cNvPr id="8" name="Down Arrow 7"/>
          <p:cNvSpPr/>
          <p:nvPr/>
        </p:nvSpPr>
        <p:spPr>
          <a:xfrm>
            <a:off x="1343935" y="1892103"/>
            <a:ext cx="517847" cy="3951838"/>
          </a:xfrm>
          <a:prstGeom prst="downArrow">
            <a:avLst/>
          </a:prstGeom>
          <a:gradFill flip="none" rotWithShape="1">
            <a:gsLst>
              <a:gs pos="0">
                <a:srgbClr val="FF0000">
                  <a:alpha val="40000"/>
                </a:srgbClr>
              </a:gs>
              <a:gs pos="100000">
                <a:srgbClr val="FFFFFF">
                  <a:alpha val="40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Volume 7 </a:t>
            </a:r>
            <a:r>
              <a:rPr lang="en-US" sz="2800" dirty="0" err="1" smtClean="0"/>
              <a:t>TeV</a:t>
            </a:r>
            <a:r>
              <a:rPr lang="en-US" sz="2800" dirty="0" smtClean="0"/>
              <a:t> Data in 2010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 selection %data01_7TeV%</a:t>
            </a:r>
          </a:p>
          <a:p>
            <a:r>
              <a:rPr lang="en-US" sz="2000" dirty="0" smtClean="0"/>
              <a:t>2.0 PB of RAW and 1.8 PB of ESD</a:t>
            </a:r>
          </a:p>
          <a:p>
            <a:r>
              <a:rPr lang="en-US" sz="2000" dirty="0" smtClean="0"/>
              <a:t>0.1 TB of AOD and </a:t>
            </a:r>
            <a:r>
              <a:rPr lang="en-US" sz="2000" dirty="0" smtClean="0">
                <a:solidFill>
                  <a:srgbClr val="FF0000"/>
                </a:solidFill>
              </a:rPr>
              <a:t>0.3 PB of DESD</a:t>
            </a:r>
            <a:r>
              <a:rPr lang="en-US" sz="2000" dirty="0" smtClean="0"/>
              <a:t>, 0.2 PB of NTUP and 0.01 B of “other”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After distribution …</a:t>
            </a:r>
          </a:p>
          <a:p>
            <a:r>
              <a:rPr lang="en-US" sz="2000" dirty="0" smtClean="0"/>
              <a:t>0.8 PB of RAW but 6.7 PB of ESD</a:t>
            </a:r>
          </a:p>
          <a:p>
            <a:r>
              <a:rPr lang="en-US" sz="2000" dirty="0" smtClean="0"/>
              <a:t>2.0 PB of AOD and </a:t>
            </a:r>
            <a:r>
              <a:rPr lang="en-US" sz="2000" dirty="0" smtClean="0">
                <a:solidFill>
                  <a:srgbClr val="FF0000"/>
                </a:solidFill>
              </a:rPr>
              <a:t>4.1 PB of DESD</a:t>
            </a:r>
            <a:r>
              <a:rPr lang="en-US" sz="2000" dirty="0" smtClean="0"/>
              <a:t>, 0.2 PB of NTUP. 0.03 PB of “other”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" name="Group 7"/>
          <p:cNvGrpSpPr/>
          <p:nvPr/>
        </p:nvGrpSpPr>
        <p:grpSpPr>
          <a:xfrm>
            <a:off x="0" y="2040052"/>
            <a:ext cx="9186060" cy="2767400"/>
            <a:chOff x="0" y="3595046"/>
            <a:chExt cx="9186060" cy="2767400"/>
          </a:xfrm>
        </p:grpSpPr>
        <p:pic>
          <p:nvPicPr>
            <p:cNvPr id="6" name="Picture 5" descr="DataVolum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95046"/>
              <a:ext cx="4589982" cy="2761304"/>
            </a:xfrm>
            <a:prstGeom prst="rect">
              <a:avLst/>
            </a:prstGeom>
          </p:spPr>
        </p:pic>
        <p:pic>
          <p:nvPicPr>
            <p:cNvPr id="7" name="Picture 6" descr="PhysicalDataVolu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982" y="3595046"/>
              <a:ext cx="4596078" cy="2767400"/>
            </a:xfrm>
            <a:prstGeom prst="rect">
              <a:avLst/>
            </a:prstGeom>
          </p:spPr>
        </p:pic>
      </p:grpSp>
      <p:sp>
        <p:nvSpPr>
          <p:cNvPr id="8" name="Down Arrow 7"/>
          <p:cNvSpPr/>
          <p:nvPr/>
        </p:nvSpPr>
        <p:spPr>
          <a:xfrm>
            <a:off x="3390715" y="1892103"/>
            <a:ext cx="517847" cy="3951838"/>
          </a:xfrm>
          <a:prstGeom prst="downArrow">
            <a:avLst/>
          </a:prstGeom>
          <a:gradFill flip="none" rotWithShape="1">
            <a:gsLst>
              <a:gs pos="0">
                <a:srgbClr val="FF0000">
                  <a:alpha val="40000"/>
                </a:srgbClr>
              </a:gs>
              <a:gs pos="100000">
                <a:srgbClr val="FFFFFF">
                  <a:alpha val="40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Oversubscription of data 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23900"/>
            <a:ext cx="8481819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Starting with </a:t>
            </a:r>
            <a:r>
              <a:rPr lang="en-US" sz="2000" dirty="0" smtClean="0">
                <a:solidFill>
                  <a:srgbClr val="FF0000"/>
                </a:solidFill>
              </a:rPr>
              <a:t>2 PB </a:t>
            </a:r>
            <a:r>
              <a:rPr lang="en-US" sz="2000" dirty="0" smtClean="0"/>
              <a:t>of RAW from the detector</a:t>
            </a:r>
          </a:p>
          <a:p>
            <a:r>
              <a:rPr lang="en-US" sz="2000" dirty="0" smtClean="0"/>
              <a:t>We end up with </a:t>
            </a:r>
            <a:r>
              <a:rPr lang="en-US" sz="2000" dirty="0" smtClean="0">
                <a:solidFill>
                  <a:srgbClr val="FF0000"/>
                </a:solidFill>
              </a:rPr>
              <a:t>14 PB </a:t>
            </a:r>
            <a:r>
              <a:rPr lang="en-US" sz="2000" dirty="0" smtClean="0"/>
              <a:t>of derived data for analysis (ignoring simulated data)</a:t>
            </a:r>
          </a:p>
          <a:p>
            <a:r>
              <a:rPr lang="en-US" sz="2000" dirty="0" smtClean="0"/>
              <a:t>Very many copies in Tier-1’s and Tier-2’s to allow efficient analysis</a:t>
            </a:r>
          </a:p>
          <a:p>
            <a:pPr algn="ctr">
              <a:buNone/>
            </a:pPr>
            <a:r>
              <a:rPr lang="en-US" sz="2800" dirty="0" smtClean="0"/>
              <a:t>Caching data in stead !</a:t>
            </a:r>
          </a:p>
          <a:p>
            <a:r>
              <a:rPr lang="en-US" sz="2000" dirty="0" smtClean="0"/>
              <a:t>With a well performing network we could do as well with fewer copies</a:t>
            </a:r>
          </a:p>
          <a:p>
            <a:r>
              <a:rPr lang="en-US" sz="2000" dirty="0" smtClean="0"/>
              <a:t>Download data needed for analysis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automatic selection of popular data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Possibility to use Tier-0 and Tier-1’s and Tier-2’s as data source</a:t>
            </a:r>
          </a:p>
          <a:p>
            <a:r>
              <a:rPr lang="en-US" sz="2000" dirty="0" smtClean="0"/>
              <a:t>Best probably to do limited amount of “intelligent” pre-placement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4" name="Group 7"/>
          <p:cNvGrpSpPr/>
          <p:nvPr/>
        </p:nvGrpSpPr>
        <p:grpSpPr>
          <a:xfrm>
            <a:off x="0" y="4090600"/>
            <a:ext cx="9186060" cy="2767400"/>
            <a:chOff x="0" y="3595046"/>
            <a:chExt cx="9186060" cy="2767400"/>
          </a:xfrm>
        </p:grpSpPr>
        <p:pic>
          <p:nvPicPr>
            <p:cNvPr id="6" name="Picture 5" descr="DataVolum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95046"/>
              <a:ext cx="4589982" cy="2761304"/>
            </a:xfrm>
            <a:prstGeom prst="rect">
              <a:avLst/>
            </a:prstGeom>
          </p:spPr>
        </p:pic>
        <p:pic>
          <p:nvPicPr>
            <p:cNvPr id="7" name="Picture 6" descr="PhysicalDataVolu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982" y="3595046"/>
              <a:ext cx="4596078" cy="27674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Network Requirements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1"/>
            <a:ext cx="8229600" cy="6798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Part of the requirements are already well covered by the OPN.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For controlled (re-) processing:</a:t>
            </a:r>
          </a:p>
          <a:p>
            <a:r>
              <a:rPr lang="en-US" sz="2000" dirty="0" smtClean="0"/>
              <a:t>Data Distribution from Tier-0 to Tier-1s</a:t>
            </a:r>
          </a:p>
          <a:p>
            <a:pPr lvl="1"/>
            <a:r>
              <a:rPr lang="en-US" sz="1600" dirty="0" smtClean="0"/>
              <a:t>Initial data from the detector and from first pass reconstruction</a:t>
            </a:r>
          </a:p>
          <a:p>
            <a:r>
              <a:rPr lang="en-US" sz="2000" dirty="0" smtClean="0"/>
              <a:t>Data Distribution from Tier-1 to all other Tier-1’s</a:t>
            </a:r>
          </a:p>
          <a:p>
            <a:pPr lvl="1"/>
            <a:r>
              <a:rPr lang="en-US" sz="1600" dirty="0" smtClean="0"/>
              <a:t>After re-processing of the initial data in the Tier-1’s</a:t>
            </a:r>
          </a:p>
          <a:p>
            <a:r>
              <a:rPr lang="en-US" sz="2000" dirty="0" smtClean="0"/>
              <a:t>Data Distribution from Tier-1s to some Tier-2s</a:t>
            </a:r>
          </a:p>
          <a:p>
            <a:pPr lvl="1"/>
            <a:r>
              <a:rPr lang="en-US" sz="1600" dirty="0" smtClean="0"/>
              <a:t>After re-processing to distribute derived data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For uncontrolled data analysis:</a:t>
            </a:r>
          </a:p>
          <a:p>
            <a:r>
              <a:rPr lang="en-US" sz="2000" dirty="0" smtClean="0"/>
              <a:t>Data Distribution from all Tier-1s to all Tier-2s</a:t>
            </a:r>
          </a:p>
          <a:p>
            <a:pPr lvl="1"/>
            <a:r>
              <a:rPr lang="en-US" sz="1600" dirty="0" smtClean="0"/>
              <a:t>For further derived data for/from analysis</a:t>
            </a:r>
            <a:endParaRPr lang="en-US" sz="2000" dirty="0" smtClean="0"/>
          </a:p>
          <a:p>
            <a:r>
              <a:rPr lang="en-US" sz="2000" dirty="0" smtClean="0"/>
              <a:t>Data Distribution from any Tier-2 to any other Tier-2</a:t>
            </a:r>
          </a:p>
          <a:p>
            <a:pPr lvl="1"/>
            <a:r>
              <a:rPr lang="en-US" sz="1600" dirty="0" smtClean="0"/>
              <a:t>For further derived data for/from analysis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To allow for a full caching model additional services are needed.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040237" y="1923323"/>
            <a:ext cx="628813" cy="579463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OPN</a:t>
            </a:r>
            <a:endParaRPr lang="en-US" sz="1000" dirty="0"/>
          </a:p>
        </p:txBody>
      </p:sp>
      <p:sp>
        <p:nvSpPr>
          <p:cNvPr id="7" name="Oval 6"/>
          <p:cNvSpPr/>
          <p:nvPr/>
        </p:nvSpPr>
        <p:spPr>
          <a:xfrm>
            <a:off x="7044677" y="2556554"/>
            <a:ext cx="628813" cy="579463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OPN</a:t>
            </a:r>
            <a:endParaRPr lang="en-US" sz="1000" dirty="0"/>
          </a:p>
        </p:txBody>
      </p:sp>
      <p:sp>
        <p:nvSpPr>
          <p:cNvPr id="8" name="Oval 7"/>
          <p:cNvSpPr/>
          <p:nvPr/>
        </p:nvSpPr>
        <p:spPr>
          <a:xfrm>
            <a:off x="7049117" y="3189785"/>
            <a:ext cx="628813" cy="579463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GPI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041227" y="4612072"/>
            <a:ext cx="628813" cy="57946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GPI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045667" y="5282290"/>
            <a:ext cx="628813" cy="579463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GPI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Tier-2 Analysis Bandwidth Requirements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Based on </a:t>
            </a:r>
            <a:r>
              <a:rPr lang="en-US" sz="2000" b="1" dirty="0" smtClean="0"/>
              <a:t>CPU</a:t>
            </a:r>
            <a:r>
              <a:rPr lang="en-US" sz="2000" dirty="0" smtClean="0"/>
              <a:t> capacity</a:t>
            </a:r>
          </a:p>
          <a:p>
            <a:pPr lvl="1"/>
            <a:r>
              <a:rPr lang="en-US" sz="1600" dirty="0" smtClean="0"/>
              <a:t>A typical Tier-2 site with 1000 cores, a typical rate of 25 Hz for AOD analysis, …</a:t>
            </a:r>
          </a:p>
          <a:p>
            <a:r>
              <a:rPr lang="en-US" sz="2000" dirty="0" smtClean="0"/>
              <a:t>Based on </a:t>
            </a:r>
            <a:r>
              <a:rPr lang="en-US" sz="2000" b="1" dirty="0" smtClean="0"/>
              <a:t>cache </a:t>
            </a:r>
            <a:r>
              <a:rPr lang="en-US" sz="2000" b="1" dirty="0" smtClean="0"/>
              <a:t>turnover </a:t>
            </a:r>
            <a:r>
              <a:rPr lang="en-US" sz="2000" dirty="0" smtClean="0"/>
              <a:t>after re-processing</a:t>
            </a:r>
          </a:p>
          <a:p>
            <a:pPr lvl="1"/>
            <a:r>
              <a:rPr lang="en-US" sz="1600" dirty="0" smtClean="0"/>
              <a:t>A typical 1 week turnover of a typical 400 TB cache, …</a:t>
            </a:r>
          </a:p>
          <a:p>
            <a:r>
              <a:rPr lang="en-US" sz="2000" dirty="0" smtClean="0"/>
              <a:t>Based on analysis efficiency and </a:t>
            </a:r>
            <a:r>
              <a:rPr lang="en-US" sz="2000" b="1" dirty="0" smtClean="0"/>
              <a:t>user expectations</a:t>
            </a:r>
          </a:p>
          <a:p>
            <a:pPr lvl="1"/>
            <a:r>
              <a:rPr lang="en-US" sz="1600" dirty="0" smtClean="0"/>
              <a:t>A typical 1 day latency for a 25 TB analysis sample, …..</a:t>
            </a:r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800" dirty="0" smtClean="0"/>
              <a:t>Tier-2 Connectivity Categories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Minimal</a:t>
            </a:r>
          </a:p>
          <a:p>
            <a:pPr lvl="1"/>
            <a:r>
              <a:rPr lang="en-US" sz="1600" dirty="0" smtClean="0"/>
              <a:t>Small Tier-2s, well suited for end-use analysis</a:t>
            </a:r>
          </a:p>
          <a:p>
            <a:r>
              <a:rPr lang="en-US" sz="2000" dirty="0" smtClean="0"/>
              <a:t>Nominal</a:t>
            </a:r>
          </a:p>
          <a:p>
            <a:pPr lvl="1"/>
            <a:r>
              <a:rPr lang="en-US" sz="1600" dirty="0" smtClean="0"/>
              <a:t>Nominal sized Tier-2s , big analysis samples can be updated regularly</a:t>
            </a:r>
          </a:p>
          <a:p>
            <a:r>
              <a:rPr lang="en-US" sz="2000" dirty="0" smtClean="0"/>
              <a:t>Leadership</a:t>
            </a:r>
          </a:p>
          <a:p>
            <a:pPr lvl="1"/>
            <a:r>
              <a:rPr lang="en-US" sz="1600" dirty="0" smtClean="0"/>
              <a:t>Large Analysis Centers, supporting many users, frequent cache turnovers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Meant is shared, best effort connectivity, </a:t>
            </a:r>
          </a:p>
          <a:p>
            <a:pPr>
              <a:buNone/>
            </a:pPr>
            <a:r>
              <a:rPr lang="en-US" sz="2000" dirty="0" smtClean="0"/>
              <a:t>not guaranteed bandwidth between each of the sites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ounded Rectangle 4"/>
          <p:cNvSpPr>
            <a:spLocks noChangeAspect="1"/>
          </p:cNvSpPr>
          <p:nvPr/>
        </p:nvSpPr>
        <p:spPr>
          <a:xfrm>
            <a:off x="7800088" y="961661"/>
            <a:ext cx="886712" cy="47704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1 </a:t>
            </a:r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>
            <a:spLocks noChangeAspect="1"/>
          </p:cNvSpPr>
          <p:nvPr/>
        </p:nvSpPr>
        <p:spPr>
          <a:xfrm>
            <a:off x="7800088" y="1517127"/>
            <a:ext cx="886712" cy="47704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5 </a:t>
            </a:r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>
            <a:spLocks noChangeAspect="1"/>
          </p:cNvSpPr>
          <p:nvPr/>
        </p:nvSpPr>
        <p:spPr>
          <a:xfrm>
            <a:off x="7804528" y="2076384"/>
            <a:ext cx="886712" cy="47704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3 </a:t>
            </a:r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2" name="Connector 11"/>
          <p:cNvSpPr/>
          <p:nvPr/>
        </p:nvSpPr>
        <p:spPr>
          <a:xfrm>
            <a:off x="5092156" y="3766506"/>
            <a:ext cx="998704" cy="973990"/>
          </a:xfrm>
          <a:prstGeom prst="flowChartConnector">
            <a:avLst/>
          </a:prstGeom>
          <a:solidFill>
            <a:srgbClr val="CB9A5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1</a:t>
            </a: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Connector 12"/>
          <p:cNvSpPr/>
          <p:nvPr/>
        </p:nvSpPr>
        <p:spPr>
          <a:xfrm>
            <a:off x="7040088" y="4359054"/>
            <a:ext cx="998704" cy="973990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5</a:t>
            </a: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Connector 14"/>
          <p:cNvSpPr/>
          <p:nvPr/>
        </p:nvSpPr>
        <p:spPr>
          <a:xfrm>
            <a:off x="7935718" y="4956253"/>
            <a:ext cx="998704" cy="973990"/>
          </a:xfrm>
          <a:prstGeom prst="flowChartConnector">
            <a:avLst/>
          </a:prstGeom>
          <a:solidFill>
            <a:srgbClr val="C7766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10</a:t>
            </a: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Gb/s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ATLAS Tier-2 categories</a:t>
            </a:r>
            <a:r>
              <a:rPr lang="en-US" sz="2800" dirty="0" smtClean="0"/>
              <a:t> </a:t>
            </a:r>
            <a:r>
              <a:rPr lang="en-US" sz="2800" dirty="0" smtClean="0"/>
              <a:t>.. </a:t>
            </a:r>
            <a:r>
              <a:rPr lang="en-US" sz="2800" dirty="0" smtClean="0"/>
              <a:t>momentarily!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Counting the analysis jobs</a:t>
            </a:r>
          </a:p>
          <a:p>
            <a:pPr lvl="1"/>
            <a:r>
              <a:rPr lang="en-US" sz="1200" dirty="0" smtClean="0"/>
              <a:t>July + August</a:t>
            </a:r>
          </a:p>
          <a:p>
            <a:r>
              <a:rPr lang="en-US" sz="1600" dirty="0" smtClean="0"/>
              <a:t>75% done in 18 sites</a:t>
            </a:r>
          </a:p>
          <a:p>
            <a:pPr lvl="1"/>
            <a:r>
              <a:rPr lang="en-US" sz="1200" dirty="0" smtClean="0"/>
              <a:t>One of them being CERN (Tier-0)</a:t>
            </a:r>
          </a:p>
          <a:p>
            <a:pPr lvl="1"/>
            <a:r>
              <a:rPr lang="en-US" sz="1200" dirty="0" smtClean="0"/>
              <a:t>Seven of them being a Tier-1</a:t>
            </a:r>
          </a:p>
          <a:p>
            <a:r>
              <a:rPr lang="en-US" sz="1600" dirty="0" smtClean="0"/>
              <a:t>90% done at 36 sites</a:t>
            </a:r>
          </a:p>
          <a:p>
            <a:pPr lvl="1"/>
            <a:r>
              <a:rPr lang="en-US" sz="1200" dirty="0" smtClean="0"/>
              <a:t>24 of them genuine Tier-2’s</a:t>
            </a:r>
          </a:p>
          <a:p>
            <a:pPr lvl="1"/>
            <a:r>
              <a:rPr lang="en-US" sz="1200" dirty="0" smtClean="0"/>
              <a:t>All in Western Europe or the US</a:t>
            </a:r>
          </a:p>
          <a:p>
            <a:pPr lvl="1"/>
            <a:r>
              <a:rPr lang="en-US" sz="1200" dirty="0" smtClean="0"/>
              <a:t>Except, Tokyo and Taipei</a:t>
            </a:r>
          </a:p>
          <a:p>
            <a:r>
              <a:rPr lang="en-US" sz="1600" dirty="0" smtClean="0"/>
              <a:t>ATLAS has 58 Tier-2’s</a:t>
            </a:r>
          </a:p>
          <a:p>
            <a:pPr lvl="1"/>
            <a:r>
              <a:rPr lang="en-US" sz="1200" dirty="0" smtClean="0"/>
              <a:t>And 10 Tier-1’s and 1 Tier-0</a:t>
            </a:r>
          </a:p>
          <a:p>
            <a:pPr lvl="1"/>
            <a:r>
              <a:rPr lang="en-US" sz="1200" dirty="0" smtClean="0"/>
              <a:t>And 5 analysis sites co-located to a Tier-1</a:t>
            </a:r>
          </a:p>
          <a:p>
            <a:pPr lvl="1"/>
            <a:r>
              <a:rPr lang="en-US" sz="1200" dirty="0" smtClean="0"/>
              <a:t>And 5 Tier-3’s soon becoming Tier-2’s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This list may change a lot</a:t>
            </a:r>
          </a:p>
          <a:p>
            <a:pPr lvl="1"/>
            <a:r>
              <a:rPr lang="en-US" sz="1400" dirty="0" smtClean="0"/>
              <a:t>Reflects situation of this summer</a:t>
            </a:r>
          </a:p>
          <a:p>
            <a:pPr lvl="1"/>
            <a:r>
              <a:rPr lang="en-US" sz="1400" dirty="0" smtClean="0"/>
              <a:t>Analysis will be pushed out of tier-1s</a:t>
            </a:r>
          </a:p>
          <a:p>
            <a:pPr lvl="1"/>
            <a:r>
              <a:rPr lang="en-US" sz="1400" dirty="0" smtClean="0"/>
              <a:t>Sites are continuously improving</a:t>
            </a:r>
          </a:p>
          <a:p>
            <a:pPr lvl="1"/>
            <a:r>
              <a:rPr lang="en-US" sz="1400" dirty="0" smtClean="0"/>
              <a:t>Better networking will improve smaller sites more 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1600" dirty="0" smtClean="0"/>
          </a:p>
          <a:p>
            <a:pPr lvl="1"/>
            <a:endParaRPr lang="en-US" sz="1200" dirty="0" smtClean="0"/>
          </a:p>
          <a:p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AnalysisBySite75%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966" y="877994"/>
            <a:ext cx="4657034" cy="510201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Flexibility Requirement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5358"/>
            <a:ext cx="8229600" cy="1257557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Leadership sites unlikely to go down, but </a:t>
            </a:r>
          </a:p>
          <a:p>
            <a:r>
              <a:rPr lang="en-US" sz="2000" dirty="0" smtClean="0"/>
              <a:t>sites may improve from</a:t>
            </a:r>
            <a:r>
              <a:rPr lang="en-US" sz="2000" dirty="0" smtClean="0"/>
              <a:t> Minimal </a:t>
            </a:r>
            <a:r>
              <a:rPr lang="en-US" sz="2000" dirty="0" smtClean="0"/>
              <a:t>to Nominal or from Nominal to</a:t>
            </a:r>
            <a:r>
              <a:rPr lang="en-US" sz="2000" dirty="0" smtClean="0"/>
              <a:t> Leadership</a:t>
            </a:r>
            <a:endParaRPr lang="en-US" sz="2000" dirty="0" smtClean="0"/>
          </a:p>
          <a:p>
            <a:r>
              <a:rPr lang="en-US" sz="2000" dirty="0" smtClean="0"/>
              <a:t>Some sites, currently Tier-3, may apply to become Tier-2</a:t>
            </a:r>
          </a:p>
          <a:p>
            <a:r>
              <a:rPr lang="en-US" sz="2000" dirty="0" smtClean="0"/>
              <a:t>Better networking may improve some sites more than others</a:t>
            </a:r>
          </a:p>
          <a:p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0179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Special Tier-2’s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1640" y="3049714"/>
            <a:ext cx="8229600" cy="1257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Tier-2’s are outside </a:t>
            </a:r>
            <a:r>
              <a:rPr lang="en-US" sz="2000" dirty="0" smtClean="0"/>
              <a:t>Western Europe and Northern America</a:t>
            </a:r>
          </a:p>
          <a:p>
            <a:pPr marL="800100" lvl="1" indent="-342900">
              <a:spcBef>
                <a:spcPct val="20000"/>
              </a:spcBef>
              <a:buFont typeface="Courier New"/>
              <a:buChar char="o"/>
            </a:pPr>
            <a:r>
              <a:rPr lang="en-US" sz="2000" dirty="0" smtClean="0"/>
              <a:t>Taipei and Tokyo are the exception</a:t>
            </a:r>
          </a:p>
          <a:p>
            <a:pPr marL="800100" lvl="1" indent="-342900">
              <a:spcBef>
                <a:spcPct val="20000"/>
              </a:spcBef>
              <a:buFont typeface="Courier New"/>
              <a:buChar char="o"/>
            </a:pPr>
            <a:r>
              <a:rPr lang="en-US" sz="2000" dirty="0" smtClean="0"/>
              <a:t>But there are also China, India, South America, Australia and South Africa</a:t>
            </a:r>
          </a:p>
          <a:p>
            <a:pPr marL="800100" lvl="1" indent="-342900">
              <a:spcBef>
                <a:spcPct val="20000"/>
              </a:spcBef>
              <a:buFont typeface="Courier New"/>
              <a:buChar char="o"/>
            </a:pPr>
            <a:r>
              <a:rPr lang="en-US" sz="2000" dirty="0" smtClean="0"/>
              <a:t>And on the European rim: Russia, Romania, Turkey, Israel, ..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1640" y="4500081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+mj-lt"/>
                <a:ea typeface="+mj-ea"/>
                <a:cs typeface="+mj-cs"/>
              </a:rPr>
              <a:t>Costs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4040" y="5222083"/>
            <a:ext cx="8229600" cy="1257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Networking was not considered in the resource estimates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For Tier-2 sites it is important to know how much must be invested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Hybrid Approach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2622"/>
            <a:ext cx="8229600" cy="35260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optimal solution may be a push-  as well as pull-  solution</a:t>
            </a:r>
          </a:p>
          <a:p>
            <a:r>
              <a:rPr lang="en-US" sz="2000" dirty="0" smtClean="0"/>
              <a:t>Based on our knowledge of usage patterns we may pre-place some data</a:t>
            </a:r>
          </a:p>
          <a:p>
            <a:pPr lvl="1"/>
            <a:r>
              <a:rPr lang="en-US" sz="1600" dirty="0" smtClean="0"/>
              <a:t>In Tier-1’s because generally Tier-1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/>
              <a:t> Tier-2 traffic is well optimized</a:t>
            </a:r>
          </a:p>
          <a:p>
            <a:pPr lvl="1"/>
            <a:r>
              <a:rPr lang="en-US" sz="1600" dirty="0" smtClean="0"/>
              <a:t>After well organized challenges such as full re-processing</a:t>
            </a:r>
          </a:p>
          <a:p>
            <a:r>
              <a:rPr lang="en-US" sz="2000" dirty="0" smtClean="0"/>
              <a:t>Could be used to anticipate on expensive connections</a:t>
            </a:r>
          </a:p>
          <a:p>
            <a:pPr lvl="1"/>
            <a:r>
              <a:rPr lang="en-US" sz="1600" dirty="0" smtClean="0"/>
              <a:t>Pre-place data in the US and Asia to avoid too much trans-Atlantic traffic</a:t>
            </a:r>
          </a:p>
          <a:p>
            <a:r>
              <a:rPr lang="en-US" sz="2000" dirty="0" smtClean="0"/>
              <a:t>Force to be 2 copies readily available to avoid single site overload</a:t>
            </a:r>
          </a:p>
          <a:p>
            <a:pPr lvl="1"/>
            <a:r>
              <a:rPr lang="en-US" sz="1600" dirty="0" smtClean="0"/>
              <a:t>These sites could be all Tier-2’s</a:t>
            </a:r>
          </a:p>
          <a:p>
            <a:r>
              <a:rPr lang="en-US" sz="2000" dirty="0" smtClean="0"/>
              <a:t>This can be further re-fined if the need occurs</a:t>
            </a:r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2622"/>
            <a:ext cx="8229600" cy="427815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All LHC experiments, but in the first place ATLAS and CMS, would benefit greatly from better connected Tier-2’s</a:t>
            </a:r>
          </a:p>
          <a:p>
            <a:r>
              <a:rPr lang="en-US" sz="2000" dirty="0" smtClean="0"/>
              <a:t>The Leadership Tier-2’s are mostly in Europe and Northern America and need 10 </a:t>
            </a:r>
            <a:r>
              <a:rPr lang="en-US" sz="2000" dirty="0" err="1" smtClean="0"/>
              <a:t>Gb/s</a:t>
            </a:r>
            <a:r>
              <a:rPr lang="en-US" sz="2000" dirty="0" smtClean="0"/>
              <a:t> to connect to other Tier-1 and Tier-2 sites</a:t>
            </a:r>
          </a:p>
          <a:p>
            <a:r>
              <a:rPr lang="en-US" sz="2000" dirty="0" smtClean="0"/>
              <a:t>Nominal Tier-2’s need a  5 </a:t>
            </a:r>
            <a:r>
              <a:rPr lang="en-US" sz="2000" dirty="0" err="1" smtClean="0"/>
              <a:t>Gb/s</a:t>
            </a:r>
            <a:r>
              <a:rPr lang="en-US" sz="2000" dirty="0" smtClean="0"/>
              <a:t> connection to the same infrastructure</a:t>
            </a:r>
          </a:p>
          <a:p>
            <a:r>
              <a:rPr lang="en-US" sz="2000" dirty="0" smtClean="0"/>
              <a:t>All Tier-2s should at least have 1 </a:t>
            </a:r>
            <a:r>
              <a:rPr lang="en-US" sz="2000" dirty="0" err="1" smtClean="0"/>
              <a:t>Gb/s</a:t>
            </a:r>
            <a:r>
              <a:rPr lang="en-US" sz="2000" dirty="0" smtClean="0"/>
              <a:t> connectivity (Minimal)</a:t>
            </a:r>
          </a:p>
          <a:p>
            <a:r>
              <a:rPr lang="en-US" sz="2000" dirty="0" smtClean="0"/>
              <a:t>By connectivity is meant, shared and best effort</a:t>
            </a:r>
          </a:p>
          <a:p>
            <a:r>
              <a:rPr lang="en-US" sz="2000" dirty="0" smtClean="0"/>
              <a:t>The infrastructure needs to be flexible to allow easy change and expansion</a:t>
            </a:r>
          </a:p>
          <a:p>
            <a:r>
              <a:rPr lang="en-US" sz="2000" dirty="0" smtClean="0"/>
              <a:t>Tier-2 sites outside Western Europe and Northern America need a special approach</a:t>
            </a:r>
          </a:p>
          <a:p>
            <a:r>
              <a:rPr lang="en-US" sz="2000" dirty="0" smtClean="0"/>
              <a:t>Costs need to be estimated to allow Tier-2 sites to plan their resource requests </a:t>
            </a:r>
          </a:p>
          <a:p>
            <a:r>
              <a:rPr lang="en-US" sz="2000" dirty="0" smtClean="0"/>
              <a:t>This OPN meeting needs to specify what else is needed to now propose an architecture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00"/>
            <a:ext cx="8229600" cy="970590"/>
          </a:xfrm>
        </p:spPr>
        <p:txBody>
          <a:bodyPr/>
          <a:lstStyle/>
          <a:p>
            <a:r>
              <a:rPr lang="en-US" dirty="0" smtClean="0"/>
              <a:t>Disclaimer and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3990"/>
            <a:ext cx="8383182" cy="515217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Although my presentation is very ATLAS biased, CMS have confirmed that they have identical issues and that the conclusions apply to both experiments.  Their list of Tier-2 sites is slightly different though.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LHCb</a:t>
            </a:r>
            <a:r>
              <a:rPr lang="en-US" sz="2000" dirty="0" smtClean="0"/>
              <a:t> experiment does not use Tier-2 sites for analysis and is less concerned by this proposal.  Alice has a different model but would generally profit from what is proposed. Their list of sites is slightly different again.</a:t>
            </a:r>
          </a:p>
          <a:p>
            <a:r>
              <a:rPr lang="en-US" sz="2000" dirty="0" smtClean="0"/>
              <a:t>This presentation can be seen as another contribution from the experiments to the Tier-2 requirements working group and one of the final steps towards conclusion.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err="1" smtClean="0"/>
              <a:t>DAaM</a:t>
            </a:r>
            <a:r>
              <a:rPr lang="en-US" sz="2000" dirty="0" smtClean="0"/>
              <a:t> Brainstorming session in Amsterdam, June 16-18</a:t>
            </a:r>
          </a:p>
          <a:p>
            <a:pPr lvl="1"/>
            <a:r>
              <a:rPr lang="en-US" sz="1200" i="1" dirty="0" smtClean="0">
                <a:hlinkClick r:id="rId2"/>
              </a:rPr>
              <a:t>http://indico.cern.ch/conferenceDisplay.py?ovw=True&amp;confId=92416</a:t>
            </a:r>
            <a:r>
              <a:rPr lang="en-US" sz="1200" i="1" dirty="0" smtClean="0"/>
              <a:t>  </a:t>
            </a:r>
          </a:p>
          <a:p>
            <a:r>
              <a:rPr lang="en-US" sz="2000" dirty="0" smtClean="0"/>
              <a:t>Discussed extensively again at WLCG Workshop @ IC London, July 7-9</a:t>
            </a:r>
          </a:p>
          <a:p>
            <a:pPr lvl="1"/>
            <a:r>
              <a:rPr lang="en-US" sz="1200" i="1" dirty="0" smtClean="0">
                <a:hlinkClick r:id="rId3"/>
              </a:rPr>
              <a:t>http://indico.cern.ch/conferenceOtherViews.py?view=standard&amp;confId=82919#20100707.detailed</a:t>
            </a:r>
            <a:r>
              <a:rPr lang="en-US" sz="1200" i="1" dirty="0" smtClean="0"/>
              <a:t> 	</a:t>
            </a:r>
          </a:p>
          <a:p>
            <a:pPr>
              <a:buNone/>
            </a:pPr>
            <a:endParaRPr lang="en-US" sz="2000" dirty="0" smtClean="0"/>
          </a:p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Table of Tier-1 and -2 sites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2622"/>
            <a:ext cx="8229600" cy="42781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Official WLCG table with 2011 pledges of all Funding Agencies:</a:t>
            </a:r>
          </a:p>
          <a:p>
            <a:pPr>
              <a:buNone/>
            </a:pPr>
            <a:r>
              <a:rPr lang="en-US" sz="1600" u="sng" dirty="0" smtClean="0">
                <a:hlinkClick r:id="rId2"/>
              </a:rPr>
              <a:t>http://lcg.web.cern.ch/LCG/Resources/WLCGResources-2010-2012_04OCT2010.pdf</a:t>
            </a:r>
            <a:endParaRPr lang="en-US" sz="1600" u="sng" dirty="0" smtClean="0"/>
          </a:p>
          <a:p>
            <a:pPr>
              <a:buNone/>
            </a:pPr>
            <a:r>
              <a:rPr lang="en-US" sz="2000" dirty="0" smtClean="0"/>
              <a:t>Shows all Tier-2s and their disk and CPU capacities</a:t>
            </a:r>
          </a:p>
          <a:p>
            <a:pPr>
              <a:buNone/>
            </a:pPr>
            <a:r>
              <a:rPr lang="en-US" sz="2000" dirty="0" smtClean="0"/>
              <a:t>Snapshot:</a:t>
            </a:r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686" y="2458822"/>
            <a:ext cx="6614160" cy="425196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7524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Goal: collect requirements on network connections of a site to be able to efficiently participate in data analysis in a scheme whereby not all data will be assumed to be locally available</a:t>
            </a:r>
          </a:p>
          <a:p>
            <a:r>
              <a:rPr lang="en-US" sz="2000" dirty="0" smtClean="0"/>
              <a:t>Deadline: to be finalized in September 2010</a:t>
            </a:r>
          </a:p>
          <a:p>
            <a:r>
              <a:rPr lang="en-US" sz="2000" dirty="0" smtClean="0"/>
              <a:t>Reporting to: WLCG GDB/MB</a:t>
            </a:r>
          </a:p>
          <a:p>
            <a:r>
              <a:rPr lang="en-US" sz="2000" dirty="0" smtClean="0"/>
              <a:t>Members:</a:t>
            </a:r>
          </a:p>
          <a:p>
            <a:pPr lvl="1"/>
            <a:r>
              <a:rPr lang="en-US" sz="1800" dirty="0"/>
              <a:t>Harvey </a:t>
            </a:r>
            <a:r>
              <a:rPr lang="en-US" sz="1800" dirty="0" smtClean="0"/>
              <a:t>Newman and </a:t>
            </a:r>
            <a:r>
              <a:rPr lang="en-US" sz="1800" dirty="0" err="1"/>
              <a:t>Artur</a:t>
            </a:r>
            <a:r>
              <a:rPr lang="en-US" sz="1800" dirty="0"/>
              <a:t> </a:t>
            </a:r>
            <a:r>
              <a:rPr lang="en-US" sz="1800" dirty="0" err="1" smtClean="0"/>
              <a:t>Barczyk</a:t>
            </a:r>
            <a:r>
              <a:rPr lang="en-US" sz="1800" dirty="0" smtClean="0"/>
              <a:t> (</a:t>
            </a:r>
            <a:r>
              <a:rPr lang="en-US" sz="1800" dirty="0" err="1" smtClean="0"/>
              <a:t>LHCNet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 smtClean="0"/>
              <a:t>Bill Johnson ( </a:t>
            </a:r>
            <a:r>
              <a:rPr lang="en-US" sz="1800" dirty="0" err="1" smtClean="0"/>
              <a:t>ESNet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/>
              <a:t>Eric </a:t>
            </a:r>
            <a:r>
              <a:rPr lang="en-US" sz="1800" dirty="0" smtClean="0"/>
              <a:t>Boyd ( Internet2 )</a:t>
            </a:r>
          </a:p>
          <a:p>
            <a:pPr lvl="1"/>
            <a:r>
              <a:rPr lang="en-US" sz="1800" dirty="0" smtClean="0"/>
              <a:t>Jerry </a:t>
            </a:r>
            <a:r>
              <a:rPr lang="en-US" sz="1800" dirty="0" err="1" smtClean="0"/>
              <a:t>Sobieski</a:t>
            </a:r>
            <a:r>
              <a:rPr lang="en-US" sz="1800" dirty="0" smtClean="0"/>
              <a:t> ( </a:t>
            </a:r>
            <a:r>
              <a:rPr lang="en-US" sz="1800" dirty="0" err="1" smtClean="0"/>
              <a:t>NORDunet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 smtClean="0"/>
              <a:t>Klaus </a:t>
            </a:r>
            <a:r>
              <a:rPr lang="en-US" sz="1800" dirty="0" err="1" smtClean="0"/>
              <a:t>Ullmann</a:t>
            </a:r>
            <a:r>
              <a:rPr lang="en-US" sz="1800" dirty="0" smtClean="0"/>
              <a:t> ( </a:t>
            </a:r>
            <a:r>
              <a:rPr lang="en-US" sz="1800" dirty="0"/>
              <a:t>DFN and </a:t>
            </a:r>
            <a:r>
              <a:rPr lang="en-US" sz="1800" dirty="0" smtClean="0"/>
              <a:t>Dante )</a:t>
            </a:r>
          </a:p>
          <a:p>
            <a:pPr lvl="1"/>
            <a:r>
              <a:rPr lang="en-US" sz="1800" dirty="0" smtClean="0"/>
              <a:t>David Foster and </a:t>
            </a:r>
            <a:r>
              <a:rPr lang="en-US" sz="1800" dirty="0" err="1" smtClean="0"/>
              <a:t>Edoardo</a:t>
            </a:r>
            <a:r>
              <a:rPr lang="en-US" sz="1800" dirty="0" smtClean="0"/>
              <a:t> </a:t>
            </a:r>
            <a:r>
              <a:rPr lang="en-US" sz="1800" dirty="0" err="1" smtClean="0"/>
              <a:t>Martelli</a:t>
            </a:r>
            <a:r>
              <a:rPr lang="en-US" sz="1800" dirty="0" smtClean="0"/>
              <a:t> ( CERN )</a:t>
            </a:r>
          </a:p>
          <a:p>
            <a:pPr lvl="1"/>
            <a:r>
              <a:rPr lang="en-US" sz="1800" dirty="0" smtClean="0"/>
              <a:t>Ian Fisk ( CMS )</a:t>
            </a:r>
          </a:p>
          <a:p>
            <a:pPr lvl="1"/>
            <a:r>
              <a:rPr lang="en-US" sz="1800" dirty="0" smtClean="0"/>
              <a:t>Kors </a:t>
            </a:r>
            <a:r>
              <a:rPr lang="en-US" sz="1800" dirty="0"/>
              <a:t>Bos</a:t>
            </a:r>
            <a:r>
              <a:rPr lang="en-US" sz="1800" dirty="0" smtClean="0"/>
              <a:t>,( ATLAS )</a:t>
            </a:r>
          </a:p>
          <a:p>
            <a:r>
              <a:rPr lang="en-US" sz="2200" dirty="0" smtClean="0"/>
              <a:t>Initial work</a:t>
            </a:r>
          </a:p>
          <a:p>
            <a:pPr lvl="1"/>
            <a:r>
              <a:rPr lang="en-US" sz="1800" dirty="0" smtClean="0"/>
              <a:t>List of sites (to be connected first)</a:t>
            </a:r>
          </a:p>
          <a:p>
            <a:pPr lvl="1"/>
            <a:r>
              <a:rPr lang="en-US" sz="1800" dirty="0" smtClean="0"/>
              <a:t>Definition of a “typical” site</a:t>
            </a:r>
          </a:p>
          <a:p>
            <a:pPr lvl="1"/>
            <a:r>
              <a:rPr lang="en-US" sz="1800" dirty="0" smtClean="0"/>
              <a:t>List of important parameters ( cache turnover, type of analysis jobs, analysis efficiency, etc. )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757961" y="1010976"/>
            <a:ext cx="2357339" cy="41918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from July 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57961" y="2400300"/>
            <a:ext cx="3074354" cy="2862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Replaced Klaus:</a:t>
            </a:r>
          </a:p>
          <a:p>
            <a:r>
              <a:rPr lang="en-US" dirty="0" err="1" smtClean="0"/>
              <a:t>KarinSchauerhammer</a:t>
            </a:r>
            <a:r>
              <a:rPr lang="en-US" dirty="0" smtClean="0"/>
              <a:t> (DFN)</a:t>
            </a:r>
          </a:p>
          <a:p>
            <a:r>
              <a:rPr lang="en-US" dirty="0" err="1" smtClean="0"/>
              <a:t>Vasilis</a:t>
            </a:r>
            <a:r>
              <a:rPr lang="en-US" dirty="0" smtClean="0"/>
              <a:t> </a:t>
            </a:r>
            <a:r>
              <a:rPr lang="en-US" dirty="0" err="1" smtClean="0"/>
              <a:t>Maglaris</a:t>
            </a:r>
            <a:r>
              <a:rPr lang="en-US" dirty="0" smtClean="0"/>
              <a:t> (</a:t>
            </a:r>
            <a:r>
              <a:rPr lang="en-US" dirty="0" smtClean="0"/>
              <a:t>NRENPC)</a:t>
            </a:r>
          </a:p>
          <a:p>
            <a:r>
              <a:rPr lang="en-US" dirty="0" err="1" smtClean="0"/>
              <a:t>Dany</a:t>
            </a:r>
            <a:r>
              <a:rPr lang="en-US" dirty="0" smtClean="0"/>
              <a:t> </a:t>
            </a:r>
            <a:r>
              <a:rPr lang="en-US" dirty="0" err="1" smtClean="0"/>
              <a:t>Vandromme</a:t>
            </a:r>
            <a:r>
              <a:rPr lang="en-US" dirty="0" smtClean="0"/>
              <a:t> (</a:t>
            </a:r>
            <a:r>
              <a:rPr lang="en-US" dirty="0" err="1" smtClean="0"/>
              <a:t>Renater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Richard Hughes-Jones</a:t>
            </a:r>
            <a:r>
              <a:rPr lang="en-US" dirty="0" smtClean="0"/>
              <a:t> (</a:t>
            </a:r>
            <a:r>
              <a:rPr lang="en-US" dirty="0" smtClean="0"/>
              <a:t>DANTE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Invited at a later stage:</a:t>
            </a:r>
          </a:p>
          <a:p>
            <a:r>
              <a:rPr lang="en-US" dirty="0" smtClean="0"/>
              <a:t>Jim Williams</a:t>
            </a:r>
            <a:r>
              <a:rPr lang="en-US" dirty="0" smtClean="0"/>
              <a:t> (Tier-2)</a:t>
            </a:r>
          </a:p>
          <a:p>
            <a:r>
              <a:rPr lang="en-US" dirty="0" smtClean="0"/>
              <a:t>Shawn McKee (Tier-2)</a:t>
            </a:r>
          </a:p>
          <a:p>
            <a:r>
              <a:rPr lang="en-US" dirty="0" smtClean="0"/>
              <a:t>Erik-Jan Bos (</a:t>
            </a:r>
            <a:r>
              <a:rPr lang="en-US" dirty="0" err="1" smtClean="0"/>
              <a:t>SurfNet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3582"/>
            <a:ext cx="8229600" cy="847744"/>
          </a:xfrm>
        </p:spPr>
        <p:txBody>
          <a:bodyPr/>
          <a:lstStyle/>
          <a:p>
            <a:r>
              <a:rPr lang="en-US" dirty="0"/>
              <a:t>Data Flow to</a:t>
            </a:r>
            <a:r>
              <a:rPr lang="en-US" dirty="0" smtClean="0"/>
              <a:t> US ATLAS Tier </a:t>
            </a:r>
            <a:r>
              <a:rPr lang="en-US" dirty="0"/>
              <a:t>2’s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33400" y="4876800"/>
            <a:ext cx="8229600" cy="1447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charset="2"/>
              <a:buChar char="§"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Example above is from US Tier 2 sites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US" sz="2000" dirty="0">
                <a:solidFill>
                  <a:srgbClr val="F04A01"/>
                </a:solidFill>
              </a:rPr>
              <a:t>Exponential rise</a:t>
            </a:r>
            <a:r>
              <a:rPr lang="en-US" sz="2000" dirty="0"/>
              <a:t> in April and May, after LHC start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US" sz="2000" dirty="0"/>
              <a:t>We changed data distribution model end of June –</a:t>
            </a:r>
            <a:r>
              <a:rPr lang="en-US" sz="2000" dirty="0" smtClean="0"/>
              <a:t> caching ESD and DESD</a:t>
            </a:r>
          </a:p>
          <a:p>
            <a:pPr lvl="1">
              <a:lnSpc>
                <a:spcPct val="90000"/>
              </a:lnSpc>
              <a:buFont typeface="Wingdings" charset="2"/>
              <a:buChar char="§"/>
            </a:pPr>
            <a:r>
              <a:rPr lang="en-US" sz="2000" dirty="0">
                <a:solidFill>
                  <a:srgbClr val="F04A01"/>
                </a:solidFill>
              </a:rPr>
              <a:t>Much slower rise since July</a:t>
            </a:r>
            <a:r>
              <a:rPr lang="en-US" sz="2000" dirty="0"/>
              <a:t>, even as luminosity grows rapidly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 5,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r>
              <a:rPr lang="en-US" sz="140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2BFB-6DBF-6844-A450-856FB6EF0C31}" type="slidenum">
              <a:rPr lang="en-US"/>
              <a:pPr/>
              <a:t>23</a:t>
            </a:fld>
            <a:endParaRPr lang="en-US"/>
          </a:p>
        </p:txBody>
      </p:sp>
      <p:pic>
        <p:nvPicPr>
          <p:cNvPr id="20487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" y="1143000"/>
            <a:ext cx="8572500" cy="3429000"/>
          </a:xfr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success #1</a:t>
            </a:r>
            <a:br>
              <a:rPr lang="en-US" dirty="0" smtClean="0"/>
            </a:br>
            <a:r>
              <a:rPr lang="en-US" sz="2000" i="1" dirty="0" smtClean="0"/>
              <a:t>unprecedented data distribution by all LHC experiments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60" y="1961080"/>
            <a:ext cx="8915400" cy="3429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2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success #2</a:t>
            </a:r>
            <a:br>
              <a:rPr lang="en-US" dirty="0" smtClean="0"/>
            </a:br>
            <a:r>
              <a:rPr lang="en-US" sz="2222" i="1" dirty="0" smtClean="0"/>
              <a:t>full usage of the LHC OPN</a:t>
            </a:r>
            <a:endParaRPr lang="en-US" sz="2222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950" y="1349754"/>
            <a:ext cx="6823710" cy="54292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st_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894" y="1600201"/>
            <a:ext cx="5983904" cy="44879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29"/>
            <a:ext cx="8229600" cy="1143000"/>
          </a:xfrm>
        </p:spPr>
        <p:txBody>
          <a:bodyPr/>
          <a:lstStyle/>
          <a:p>
            <a:r>
              <a:rPr lang="en-US" dirty="0" smtClean="0"/>
              <a:t>Difficulty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938"/>
            <a:ext cx="8229600" cy="50042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 small fraction of the data we distribute is actually used</a:t>
            </a:r>
          </a:p>
          <a:p>
            <a:r>
              <a:rPr lang="en-US" sz="1800" dirty="0" smtClean="0"/>
              <a:t>Data* datasets</a:t>
            </a:r>
          </a:p>
          <a:p>
            <a:r>
              <a:rPr lang="en-US" sz="1800" dirty="0" smtClean="0"/>
              <a:t>Counts dataset access</a:t>
            </a:r>
          </a:p>
          <a:p>
            <a:r>
              <a:rPr lang="en-US" sz="1800" dirty="0" smtClean="0"/>
              <a:t>Only by official tools</a:t>
            </a:r>
          </a:p>
          <a:p>
            <a:r>
              <a:rPr lang="en-US" sz="1800" dirty="0" smtClean="0"/>
              <a:t>There are ~200k datasets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dst_all_div_nb_plus_dis_7000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978" y="1705003"/>
            <a:ext cx="5920872" cy="4440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Difficulty #2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83320"/>
            <a:ext cx="822960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We don’t know a priori which data type will be used most</a:t>
            </a:r>
          </a:p>
          <a:p>
            <a:r>
              <a:rPr lang="en-US" sz="1600" dirty="0" smtClean="0"/>
              <a:t>Same plot, normalized for the number of files per dataset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892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Difficulty #3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49274" y="1600201"/>
            <a:ext cx="7674157" cy="112244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Data is popular for a very short time</a:t>
            </a:r>
          </a:p>
          <a:p>
            <a:r>
              <a:rPr lang="en-US" dirty="0" smtClean="0"/>
              <a:t>Dataset: data10_7TeV.00158116.physics_L1Calo.recon.ESD.f271</a:t>
            </a:r>
          </a:p>
          <a:p>
            <a:r>
              <a:rPr lang="en-US" dirty="0" smtClean="0"/>
              <a:t>Dataset Events: 99479</a:t>
            </a:r>
          </a:p>
          <a:p>
            <a:r>
              <a:rPr lang="en-US" dirty="0" smtClean="0"/>
              <a:t>Replicas: 6, Files: 6066, Users: 35, Dataset Size: 17.1 TB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7520" y="6185331"/>
            <a:ext cx="782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Search was for the last 120 days, but only used for 13 days</a:t>
            </a:r>
            <a:endParaRPr lang="en-US" sz="16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533400" y="2722643"/>
          <a:ext cx="7683499" cy="3162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placement model</a:t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214676" y="1689071"/>
            <a:ext cx="4741611" cy="4020335"/>
            <a:chOff x="2105542" y="1504136"/>
            <a:chExt cx="4741611" cy="4020335"/>
          </a:xfrm>
        </p:grpSpPr>
        <p:sp>
          <p:nvSpPr>
            <p:cNvPr id="4" name="Oval 3"/>
            <p:cNvSpPr/>
            <p:nvPr/>
          </p:nvSpPr>
          <p:spPr>
            <a:xfrm>
              <a:off x="4071492" y="1504136"/>
              <a:ext cx="1001016" cy="96166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2709668" y="2700390"/>
              <a:ext cx="1001016" cy="9616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T1</a:t>
              </a:r>
              <a:endParaRPr lang="en-US" dirty="0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2105542" y="4094679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3467531" y="4069279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2829176" y="4790525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endCxn id="5" idx="7"/>
            </p:cNvCxnSpPr>
            <p:nvPr/>
          </p:nvCxnSpPr>
          <p:spPr>
            <a:xfrm rot="5400000">
              <a:off x="3550060" y="2236529"/>
              <a:ext cx="618722" cy="590664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 flipH="1">
              <a:off x="4930448" y="2285867"/>
              <a:ext cx="606022" cy="5046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5" idx="3"/>
              <a:endCxn id="7" idx="0"/>
            </p:cNvCxnSpPr>
            <p:nvPr/>
          </p:nvCxnSpPr>
          <p:spPr>
            <a:xfrm rot="5400000">
              <a:off x="2381854" y="3620269"/>
              <a:ext cx="573459" cy="37536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5" idx="4"/>
              <a:endCxn id="9" idx="0"/>
            </p:cNvCxnSpPr>
            <p:nvPr/>
          </p:nvCxnSpPr>
          <p:spPr>
            <a:xfrm rot="5400000">
              <a:off x="2643121" y="4223469"/>
              <a:ext cx="1128473" cy="5639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5" idx="5"/>
              <a:endCxn id="8" idx="0"/>
            </p:cNvCxnSpPr>
            <p:nvPr/>
          </p:nvCxnSpPr>
          <p:spPr>
            <a:xfrm rot="16200000" flipH="1">
              <a:off x="3429461" y="3655847"/>
              <a:ext cx="548059" cy="27880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5338568" y="2713090"/>
              <a:ext cx="1001016" cy="9616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T1</a:t>
              </a:r>
              <a:endParaRPr lang="en-US" dirty="0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4734442" y="4107379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6096431" y="4081979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5458076" y="4803225"/>
              <a:ext cx="750722" cy="72124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</a:t>
              </a:r>
              <a:endParaRPr lang="en-US" dirty="0"/>
            </a:p>
          </p:txBody>
        </p:sp>
        <p:cxnSp>
          <p:nvCxnSpPr>
            <p:cNvPr id="50" name="Straight Arrow Connector 49"/>
            <p:cNvCxnSpPr>
              <a:stCxn id="46" idx="3"/>
              <a:endCxn id="47" idx="0"/>
            </p:cNvCxnSpPr>
            <p:nvPr/>
          </p:nvCxnSpPr>
          <p:spPr>
            <a:xfrm rot="5400000">
              <a:off x="5010754" y="3632969"/>
              <a:ext cx="573459" cy="37536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46" idx="4"/>
              <a:endCxn id="49" idx="0"/>
            </p:cNvCxnSpPr>
            <p:nvPr/>
          </p:nvCxnSpPr>
          <p:spPr>
            <a:xfrm rot="5400000">
              <a:off x="5272021" y="4236169"/>
              <a:ext cx="1128473" cy="5639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6" idx="5"/>
              <a:endCxn id="48" idx="0"/>
            </p:cNvCxnSpPr>
            <p:nvPr/>
          </p:nvCxnSpPr>
          <p:spPr>
            <a:xfrm rot="16200000" flipH="1">
              <a:off x="6058361" y="3668547"/>
              <a:ext cx="548059" cy="27880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4CF6-BB9C-1945-A26E-3C7D047EA30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405584" y="1874006"/>
            <a:ext cx="250581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Keeps 1 full copy of RAW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703380" y="1874006"/>
            <a:ext cx="210130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RAW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ESD, AOD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677" y="2967335"/>
            <a:ext cx="2531462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another full copy of RAW</a:t>
            </a:r>
          </a:p>
          <a:p>
            <a:pPr algn="ctr"/>
            <a:r>
              <a:rPr lang="en-US" dirty="0" smtClean="0"/>
              <a:t>5 full copies of ESD</a:t>
            </a:r>
          </a:p>
          <a:p>
            <a:pPr algn="ctr"/>
            <a:r>
              <a:rPr lang="en-US" dirty="0" smtClean="0"/>
              <a:t>10 full copies of AOD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939431" y="3026157"/>
            <a:ext cx="1730513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ESD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DESD AODD3PD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-12081" y="5664498"/>
            <a:ext cx="3367854" cy="923330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full copies of ESD</a:t>
            </a:r>
          </a:p>
          <a:p>
            <a:pPr algn="ctr"/>
            <a:r>
              <a:rPr lang="en-US" dirty="0" smtClean="0"/>
              <a:t>24 full copies of AOD, DESD, D3PD</a:t>
            </a:r>
          </a:p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580926" y="5105823"/>
            <a:ext cx="1730513" cy="923330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/>
              </a:rPr>
              <a:t> analysis on</a:t>
            </a:r>
          </a:p>
          <a:p>
            <a:pPr algn="ctr"/>
            <a:r>
              <a:rPr lang="en-US" dirty="0" smtClean="0">
                <a:sym typeface="Wingdings"/>
              </a:rPr>
              <a:t>ESD, AOD, DESD, D3PD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Volume of 7 </a:t>
            </a:r>
            <a:r>
              <a:rPr lang="en-US" sz="2800" dirty="0" err="1" smtClean="0"/>
              <a:t>TeV</a:t>
            </a:r>
            <a:r>
              <a:rPr lang="en-US" sz="2800" dirty="0" smtClean="0"/>
              <a:t> Data in 2010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99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 selection %data01_7TeV%</a:t>
            </a:r>
          </a:p>
          <a:p>
            <a:r>
              <a:rPr lang="en-US" sz="2000" dirty="0" smtClean="0"/>
              <a:t>2.0 PB of RAW and 1.8 PB of ESD</a:t>
            </a:r>
          </a:p>
          <a:p>
            <a:r>
              <a:rPr lang="en-US" sz="2000" dirty="0" smtClean="0"/>
              <a:t>0.1 TB of AOD and 0.3 PB of DESD, 0.2 PB of NTUP and 0.01 B of “other”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After distribution …</a:t>
            </a:r>
          </a:p>
          <a:p>
            <a:r>
              <a:rPr lang="en-US" sz="2000" dirty="0" smtClean="0"/>
              <a:t>0.8 PB of RAW but 6.7 PB of ESD</a:t>
            </a:r>
          </a:p>
          <a:p>
            <a:r>
              <a:rPr lang="en-US" sz="2000" dirty="0" smtClean="0"/>
              <a:t>2.0 PB of AOD and 4.1 PB of DESD, 0.2 PB of NTUP. 0.03 PB of “other”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09A8-4D34-B144-8CFB-CFAE671D545E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0" y="2040052"/>
            <a:ext cx="9186060" cy="2767400"/>
            <a:chOff x="0" y="3595046"/>
            <a:chExt cx="9186060" cy="2767400"/>
          </a:xfrm>
        </p:grpSpPr>
        <p:pic>
          <p:nvPicPr>
            <p:cNvPr id="6" name="Picture 5" descr="DataVolum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95046"/>
              <a:ext cx="4589982" cy="2761304"/>
            </a:xfrm>
            <a:prstGeom prst="rect">
              <a:avLst/>
            </a:prstGeom>
          </p:spPr>
        </p:pic>
        <p:pic>
          <p:nvPicPr>
            <p:cNvPr id="7" name="Picture 6" descr="PhysicalDataVolu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9982" y="3595046"/>
              <a:ext cx="4596078" cy="27674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9124</TotalTime>
  <Words>1977</Words>
  <Application>Microsoft Macintosh PowerPoint</Application>
  <PresentationFormat>On-screen Show (4:3)</PresentationFormat>
  <Paragraphs>435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Tier-2 Network Requirements</vt:lpstr>
      <vt:lpstr>Disclaimer and References</vt:lpstr>
      <vt:lpstr>The success #1 unprecedented data distribution by all LHC experiments</vt:lpstr>
      <vt:lpstr>The success #2 full usage of the LHC OPN</vt:lpstr>
      <vt:lpstr>Difficulty #1</vt:lpstr>
      <vt:lpstr>Difficulty #2 </vt:lpstr>
      <vt:lpstr>Difficulty #3</vt:lpstr>
      <vt:lpstr>Data placement model </vt:lpstr>
      <vt:lpstr>Volume of 7 TeV Data in 2010</vt:lpstr>
      <vt:lpstr>Volume 7 TeV Data in 2010</vt:lpstr>
      <vt:lpstr>Volume 7 TeV Data in 2010</vt:lpstr>
      <vt:lpstr>Volume 7 TeV Data in 2010</vt:lpstr>
      <vt:lpstr>Oversubscription of data ?</vt:lpstr>
      <vt:lpstr>Network Requirements</vt:lpstr>
      <vt:lpstr>Tier-2 Analysis Bandwidth Requirements</vt:lpstr>
      <vt:lpstr>ATLAS Tier-2 categories .. momentarily!</vt:lpstr>
      <vt:lpstr>Flexibility Requirement</vt:lpstr>
      <vt:lpstr>Hybrid Approach</vt:lpstr>
      <vt:lpstr>Conclusions</vt:lpstr>
      <vt:lpstr>The end</vt:lpstr>
      <vt:lpstr>Table of Tier-1 and -2 sites</vt:lpstr>
      <vt:lpstr>Slide 22</vt:lpstr>
      <vt:lpstr>Data Flow to US ATLAS Tier 2’s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 for ATLAS</dc:title>
  <dc:creator>Kors Bos</dc:creator>
  <cp:lastModifiedBy>Kors Bos</cp:lastModifiedBy>
  <cp:revision>27</cp:revision>
  <cp:lastPrinted>2010-10-06T15:47:03Z</cp:lastPrinted>
  <dcterms:created xsi:type="dcterms:W3CDTF">2010-10-06T15:04:29Z</dcterms:created>
  <dcterms:modified xsi:type="dcterms:W3CDTF">2010-10-06T15:58:38Z</dcterms:modified>
</cp:coreProperties>
</file>