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handoutMasterIdLst>
    <p:handoutMasterId r:id="rId23"/>
  </p:handoutMasterIdLst>
  <p:sldIdLst>
    <p:sldId id="256" r:id="rId5"/>
    <p:sldId id="257" r:id="rId6"/>
    <p:sldId id="272"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0AAE6"/>
    <a:srgbClr val="5A6EB4"/>
    <a:srgbClr val="A00078"/>
    <a:srgbClr val="A01E28"/>
    <a:srgbClr val="A08232"/>
    <a:srgbClr val="DCA01E"/>
    <a:srgbClr val="FA8214"/>
    <a:srgbClr val="82BE3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horzBarState="maximized">
    <p:restoredLeft sz="15701" autoAdjust="0"/>
    <p:restoredTop sz="91212" autoAdjust="0"/>
  </p:normalViewPr>
  <p:slideViewPr>
    <p:cSldViewPr showGuides="1">
      <p:cViewPr varScale="1">
        <p:scale>
          <a:sx n="122" d="100"/>
          <a:sy n="122" d="100"/>
        </p:scale>
        <p:origin x="-105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howGuides="1">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iwrgusdevhw7\ggus-lager\Ticketstatistik\2010\LHCOPN\OPN_201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de-DE"/>
  <c:chart>
    <c:title>
      <c:tx>
        <c:rich>
          <a:bodyPr/>
          <a:lstStyle/>
          <a:p>
            <a:pPr>
              <a:defRPr sz="1400" b="1" i="0" u="none" strike="noStrike" baseline="0">
                <a:solidFill>
                  <a:srgbClr val="000000"/>
                </a:solidFill>
                <a:latin typeface="Arial"/>
                <a:ea typeface="Arial"/>
                <a:cs typeface="Arial"/>
              </a:defRPr>
            </a:pPr>
            <a:r>
              <a:rPr lang="de-DE"/>
              <a:t>Tickets per month in 2010</a:t>
            </a:r>
          </a:p>
        </c:rich>
      </c:tx>
      <c:layout>
        <c:manualLayout>
          <c:xMode val="edge"/>
          <c:yMode val="edge"/>
          <c:x val="0.39008921216487191"/>
          <c:y val="3.26633165829147E-2"/>
        </c:manualLayout>
      </c:layout>
      <c:spPr>
        <a:noFill/>
        <a:ln w="25400">
          <a:noFill/>
        </a:ln>
      </c:spPr>
    </c:title>
    <c:plotArea>
      <c:layout>
        <c:manualLayout>
          <c:layoutTarget val="inner"/>
          <c:xMode val="edge"/>
          <c:yMode val="edge"/>
          <c:x val="0.10292255432675168"/>
          <c:y val="0.18844221105527692"/>
          <c:w val="0.87928898264335964"/>
          <c:h val="0.49497487437186077"/>
        </c:manualLayout>
      </c:layout>
      <c:lineChart>
        <c:grouping val="standard"/>
        <c:ser>
          <c:idx val="0"/>
          <c:order val="0"/>
          <c:tx>
            <c:strRef>
              <c:f>All_Tickets!$B$1</c:f>
              <c:strCache>
                <c:ptCount val="1"/>
                <c:pt idx="0">
                  <c:v>Total</c:v>
                </c:pt>
              </c:strCache>
            </c:strRef>
          </c:tx>
          <c:spPr>
            <a:ln w="12700">
              <a:solidFill>
                <a:srgbClr val="000080"/>
              </a:solidFill>
              <a:prstDash val="solid"/>
            </a:ln>
          </c:spPr>
          <c:marker>
            <c:symbol val="diamond"/>
            <c:size val="5"/>
            <c:spPr>
              <a:solidFill>
                <a:srgbClr val="000080"/>
              </a:solidFill>
              <a:ln>
                <a:solidFill>
                  <a:srgbClr val="000080"/>
                </a:solidFill>
                <a:prstDash val="solid"/>
              </a:ln>
            </c:spPr>
          </c:marker>
          <c:dLbls>
            <c:spPr>
              <a:noFill/>
              <a:ln w="25400">
                <a:noFill/>
              </a:ln>
            </c:spPr>
            <c:txPr>
              <a:bodyPr/>
              <a:lstStyle/>
              <a:p>
                <a:pPr>
                  <a:defRPr sz="1100" b="0" i="0" u="none" strike="noStrike" baseline="0">
                    <a:solidFill>
                      <a:srgbClr val="000000"/>
                    </a:solidFill>
                    <a:latin typeface="Arial"/>
                    <a:ea typeface="Arial"/>
                    <a:cs typeface="Arial"/>
                  </a:defRPr>
                </a:pPr>
                <a:endParaRPr lang="de-DE"/>
              </a:p>
            </c:txPr>
            <c:showVal val="1"/>
          </c:dLbls>
          <c:cat>
            <c:strRef>
              <c:f>All_Tickets!$A$2:$A$13</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All_Tickets!$B$2:$B$13</c:f>
              <c:numCache>
                <c:formatCode>General</c:formatCode>
                <c:ptCount val="12"/>
                <c:pt idx="0">
                  <c:v>697</c:v>
                </c:pt>
                <c:pt idx="1">
                  <c:v>903</c:v>
                </c:pt>
                <c:pt idx="2">
                  <c:v>852</c:v>
                </c:pt>
                <c:pt idx="3">
                  <c:v>845</c:v>
                </c:pt>
                <c:pt idx="4">
                  <c:v>766</c:v>
                </c:pt>
                <c:pt idx="5">
                  <c:v>879</c:v>
                </c:pt>
                <c:pt idx="6">
                  <c:v>1079</c:v>
                </c:pt>
                <c:pt idx="7">
                  <c:v>931</c:v>
                </c:pt>
              </c:numCache>
            </c:numRef>
          </c:val>
        </c:ser>
        <c:ser>
          <c:idx val="1"/>
          <c:order val="1"/>
          <c:tx>
            <c:v>LHCOPN</c:v>
          </c:tx>
          <c:dLbls>
            <c:showVal val="1"/>
          </c:dLbls>
          <c:val>
            <c:numRef>
              <c:f>All_Tickets!$C$2:$C$13</c:f>
              <c:numCache>
                <c:formatCode>General</c:formatCode>
                <c:ptCount val="12"/>
                <c:pt idx="0">
                  <c:v>19</c:v>
                </c:pt>
                <c:pt idx="1">
                  <c:v>18</c:v>
                </c:pt>
                <c:pt idx="2">
                  <c:v>21</c:v>
                </c:pt>
                <c:pt idx="3">
                  <c:v>29</c:v>
                </c:pt>
                <c:pt idx="4">
                  <c:v>15</c:v>
                </c:pt>
                <c:pt idx="5">
                  <c:v>16</c:v>
                </c:pt>
                <c:pt idx="6">
                  <c:v>14</c:v>
                </c:pt>
                <c:pt idx="7">
                  <c:v>16</c:v>
                </c:pt>
              </c:numCache>
            </c:numRef>
          </c:val>
        </c:ser>
        <c:dLbls>
          <c:showVal val="1"/>
        </c:dLbls>
        <c:marker val="1"/>
        <c:axId val="76608256"/>
        <c:axId val="76610176"/>
      </c:lineChart>
      <c:catAx>
        <c:axId val="76608256"/>
        <c:scaling>
          <c:orientation val="minMax"/>
        </c:scaling>
        <c:axPos val="b"/>
        <c:title>
          <c:tx>
            <c:rich>
              <a:bodyPr/>
              <a:lstStyle/>
              <a:p>
                <a:pPr>
                  <a:defRPr sz="1100" b="1" i="0" u="none" strike="noStrike" baseline="0">
                    <a:solidFill>
                      <a:srgbClr val="000000"/>
                    </a:solidFill>
                    <a:latin typeface="Arial"/>
                    <a:ea typeface="Arial"/>
                    <a:cs typeface="Arial"/>
                  </a:defRPr>
                </a:pPr>
                <a:r>
                  <a:rPr lang="de-DE"/>
                  <a:t>month</a:t>
                </a:r>
              </a:p>
            </c:rich>
          </c:tx>
          <c:layout>
            <c:manualLayout>
              <c:xMode val="edge"/>
              <c:yMode val="edge"/>
              <c:x val="0.5120714230924438"/>
              <c:y val="0.89195979899497491"/>
            </c:manualLayout>
          </c:layout>
          <c:spPr>
            <a:noFill/>
            <a:ln w="25400">
              <a:noFill/>
            </a:ln>
          </c:spPr>
        </c:title>
        <c:numFmt formatCode="@" sourceLinked="1"/>
        <c:majorTickMark val="none"/>
        <c:tickLblPos val="nextTo"/>
        <c:spPr>
          <a:ln w="3175">
            <a:solidFill>
              <a:srgbClr val="000000"/>
            </a:solidFill>
            <a:prstDash val="solid"/>
          </a:ln>
        </c:spPr>
        <c:txPr>
          <a:bodyPr rot="-2700000" vert="horz"/>
          <a:lstStyle/>
          <a:p>
            <a:pPr>
              <a:defRPr sz="1100" b="0" i="0" u="none" strike="noStrike" baseline="0">
                <a:solidFill>
                  <a:srgbClr val="000000"/>
                </a:solidFill>
                <a:latin typeface="Arial"/>
                <a:ea typeface="Arial"/>
                <a:cs typeface="Arial"/>
              </a:defRPr>
            </a:pPr>
            <a:endParaRPr lang="de-DE"/>
          </a:p>
        </c:txPr>
        <c:crossAx val="76610176"/>
        <c:crosses val="autoZero"/>
        <c:lblAlgn val="ctr"/>
        <c:lblOffset val="100"/>
        <c:tickLblSkip val="1"/>
        <c:tickMarkSkip val="1"/>
      </c:catAx>
      <c:valAx>
        <c:axId val="76610176"/>
        <c:scaling>
          <c:orientation val="minMax"/>
        </c:scaling>
        <c:axPos val="l"/>
        <c:majorGridlines>
          <c:spPr>
            <a:ln w="3175">
              <a:solidFill>
                <a:srgbClr val="000000"/>
              </a:solidFill>
              <a:prstDash val="solid"/>
            </a:ln>
          </c:spPr>
        </c:majorGridlines>
        <c:title>
          <c:tx>
            <c:rich>
              <a:bodyPr/>
              <a:lstStyle/>
              <a:p>
                <a:pPr>
                  <a:defRPr sz="1100" b="1" i="0" u="none" strike="noStrike" baseline="0">
                    <a:solidFill>
                      <a:srgbClr val="000000"/>
                    </a:solidFill>
                    <a:latin typeface="Arial"/>
                    <a:ea typeface="Arial"/>
                    <a:cs typeface="Arial"/>
                  </a:defRPr>
                </a:pPr>
                <a:r>
                  <a:rPr lang="de-DE"/>
                  <a:t>amount</a:t>
                </a:r>
              </a:p>
            </c:rich>
          </c:tx>
          <c:layout>
            <c:manualLayout>
              <c:xMode val="edge"/>
              <c:yMode val="edge"/>
              <c:x val="2.0330368487928911E-2"/>
              <c:y val="0.36180904522613067"/>
            </c:manualLayout>
          </c:layout>
          <c:spPr>
            <a:noFill/>
            <a:ln w="25400">
              <a:noFill/>
            </a:ln>
          </c:spPr>
        </c:title>
        <c:numFmt formatCode="General" sourceLinked="1"/>
        <c:tickLblPos val="nextTo"/>
        <c:spPr>
          <a:ln w="3175">
            <a:solidFill>
              <a:srgbClr val="000000"/>
            </a:solidFill>
            <a:prstDash val="solid"/>
          </a:ln>
        </c:spPr>
        <c:txPr>
          <a:bodyPr rot="0" vert="horz"/>
          <a:lstStyle/>
          <a:p>
            <a:pPr>
              <a:defRPr sz="1100" b="0" i="0" u="none" strike="noStrike" baseline="0">
                <a:solidFill>
                  <a:srgbClr val="000000"/>
                </a:solidFill>
                <a:latin typeface="Arial"/>
                <a:ea typeface="Arial"/>
                <a:cs typeface="Arial"/>
              </a:defRPr>
            </a:pPr>
            <a:endParaRPr lang="de-DE"/>
          </a:p>
        </c:txPr>
        <c:crossAx val="76608256"/>
        <c:crosses val="autoZero"/>
        <c:crossBetween val="between"/>
      </c:valAx>
      <c:spPr>
        <a:solidFill>
          <a:srgbClr val="C0C0C0"/>
        </a:solidFill>
        <a:ln w="12700">
          <a:solidFill>
            <a:srgbClr val="808080"/>
          </a:solidFill>
          <a:prstDash val="solid"/>
        </a:ln>
      </c:spPr>
    </c:plotArea>
    <c:legend>
      <c:legendPos val="r"/>
      <c:layout/>
    </c:legend>
    <c:plotVisOnly val="1"/>
    <c:dispBlanksAs val="gap"/>
  </c:chart>
  <c:spPr>
    <a:solidFill>
      <a:srgbClr val="FFFFFF"/>
    </a:solidFill>
    <a:ln w="3175">
      <a:solidFill>
        <a:srgbClr val="000000"/>
      </a:solidFill>
      <a:prstDash val="solid"/>
    </a:ln>
  </c:spPr>
  <c:txPr>
    <a:bodyPr/>
    <a:lstStyle/>
    <a:p>
      <a:pPr>
        <a:defRPr sz="1100" b="0" i="0" u="none" strike="noStrike" baseline="0">
          <a:solidFill>
            <a:srgbClr val="000000"/>
          </a:solidFill>
          <a:latin typeface="Arial"/>
          <a:ea typeface="Arial"/>
          <a:cs typeface="Arial"/>
        </a:defRPr>
      </a:pPr>
      <a:endParaRPr lang="de-DE"/>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theme" Target="../theme/theme3.xml"/><Relationship Id="rId4" Type="http://schemas.openxmlformats.org/officeDocument/2006/relationships/image" Target="../media/image10.pn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8" name="Rectangle 4"/>
          <p:cNvSpPr>
            <a:spLocks noGrp="1" noChangeArrowheads="1"/>
          </p:cNvSpPr>
          <p:nvPr>
            <p:ph type="ftr" sz="quarter" idx="2"/>
          </p:nvPr>
        </p:nvSpPr>
        <p:spPr bwMode="auto">
          <a:xfrm>
            <a:off x="3660775" y="468313"/>
            <a:ext cx="2759075" cy="279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800" smtClean="0"/>
            </a:lvl1pPr>
          </a:lstStyle>
          <a:p>
            <a:pPr>
              <a:defRPr/>
            </a:pPr>
            <a:r>
              <a:rPr lang="de-DE"/>
              <a:t>Prof. Dr. Max Mustermann | Musterfakultät</a:t>
            </a:r>
          </a:p>
        </p:txBody>
      </p:sp>
      <p:pic>
        <p:nvPicPr>
          <p:cNvPr id="9219" name="Picture 6" descr="KITlogo_RGB"/>
          <p:cNvPicPr>
            <a:picLocks noChangeAspect="1" noChangeArrowheads="1"/>
          </p:cNvPicPr>
          <p:nvPr/>
        </p:nvPicPr>
        <p:blipFill>
          <a:blip r:embed="rId2" cstate="screen"/>
          <a:srcRect/>
          <a:stretch>
            <a:fillRect/>
          </a:stretch>
        </p:blipFill>
        <p:spPr bwMode="auto">
          <a:xfrm>
            <a:off x="549275" y="107950"/>
            <a:ext cx="1081088" cy="647700"/>
          </a:xfrm>
          <a:prstGeom prst="rect">
            <a:avLst/>
          </a:prstGeom>
          <a:noFill/>
          <a:ln w="9525">
            <a:noFill/>
            <a:miter lim="800000"/>
            <a:headEnd/>
            <a:tailEnd/>
          </a:ln>
        </p:spPr>
      </p:pic>
      <p:sp>
        <p:nvSpPr>
          <p:cNvPr id="47111" name="Text Box 7"/>
          <p:cNvSpPr txBox="1">
            <a:spLocks noChangeArrowheads="1"/>
          </p:cNvSpPr>
          <p:nvPr/>
        </p:nvSpPr>
        <p:spPr bwMode="auto">
          <a:xfrm>
            <a:off x="541338" y="8532813"/>
            <a:ext cx="2592387" cy="361950"/>
          </a:xfrm>
          <a:prstGeom prst="rect">
            <a:avLst/>
          </a:prstGeom>
          <a:noFill/>
          <a:ln w="9525">
            <a:noFill/>
            <a:miter lim="800000"/>
            <a:headEnd/>
            <a:tailEnd/>
          </a:ln>
          <a:effectLst/>
        </p:spPr>
        <p:txBody>
          <a:bodyPr lIns="0" tIns="0" rIns="0" bIns="0">
            <a:spAutoFit/>
          </a:bodyPr>
          <a:lstStyle/>
          <a:p>
            <a:pPr>
              <a:lnSpc>
                <a:spcPct val="65000"/>
              </a:lnSpc>
              <a:spcBef>
                <a:spcPct val="50000"/>
              </a:spcBef>
              <a:defRPr/>
            </a:pPr>
            <a:r>
              <a:rPr lang="de-DE" sz="800"/>
              <a:t>KIT – die Kooperation von </a:t>
            </a:r>
          </a:p>
          <a:p>
            <a:pPr>
              <a:lnSpc>
                <a:spcPct val="65000"/>
              </a:lnSpc>
              <a:spcBef>
                <a:spcPct val="50000"/>
              </a:spcBef>
              <a:defRPr/>
            </a:pPr>
            <a:r>
              <a:rPr lang="de-DE" sz="800"/>
              <a:t>Forschungszentrum Karlsruhe GmbH</a:t>
            </a:r>
          </a:p>
          <a:p>
            <a:pPr>
              <a:lnSpc>
                <a:spcPct val="65000"/>
              </a:lnSpc>
              <a:spcBef>
                <a:spcPct val="50000"/>
              </a:spcBef>
              <a:defRPr/>
            </a:pPr>
            <a:r>
              <a:rPr lang="de-DE" sz="800"/>
              <a:t>und Universität Karlsruhe (TH)</a:t>
            </a:r>
          </a:p>
        </p:txBody>
      </p:sp>
      <p:pic>
        <p:nvPicPr>
          <p:cNvPr id="9221" name="Picture 9" descr="fzk_sw"/>
          <p:cNvPicPr>
            <a:picLocks noChangeAspect="1" noChangeArrowheads="1"/>
          </p:cNvPicPr>
          <p:nvPr/>
        </p:nvPicPr>
        <p:blipFill>
          <a:blip r:embed="rId3" cstate="screen"/>
          <a:srcRect/>
          <a:stretch>
            <a:fillRect/>
          </a:stretch>
        </p:blipFill>
        <p:spPr bwMode="auto">
          <a:xfrm>
            <a:off x="3644900" y="8493125"/>
            <a:ext cx="1152525" cy="288925"/>
          </a:xfrm>
          <a:prstGeom prst="rect">
            <a:avLst/>
          </a:prstGeom>
          <a:noFill/>
          <a:ln w="9525">
            <a:noFill/>
            <a:miter lim="800000"/>
            <a:headEnd/>
            <a:tailEnd/>
          </a:ln>
        </p:spPr>
      </p:pic>
      <p:pic>
        <p:nvPicPr>
          <p:cNvPr id="9222" name="Picture 10" descr="Wortbildmarke_schwarz"/>
          <p:cNvPicPr>
            <a:picLocks noChangeAspect="1" noChangeArrowheads="1"/>
          </p:cNvPicPr>
          <p:nvPr/>
        </p:nvPicPr>
        <p:blipFill>
          <a:blip r:embed="rId4" cstate="screen"/>
          <a:srcRect/>
          <a:stretch>
            <a:fillRect/>
          </a:stretch>
        </p:blipFill>
        <p:spPr bwMode="auto">
          <a:xfrm>
            <a:off x="5013325" y="8493125"/>
            <a:ext cx="1292225" cy="2095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de-DE"/>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de-DE"/>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r>
              <a:rPr lang="de-DE"/>
              <a:t>Prof. Dr. Max Mustermann | Musterfakultät</a:t>
            </a:r>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BFE83971-F242-4EDA-B35C-46B0C0790347}" type="slidenum">
              <a:rPr lang="de-DE"/>
              <a:pPr>
                <a:defRPr/>
              </a:pPr>
              <a:t>‹Nr.›</a:t>
            </a:fld>
            <a:endParaRPr lang="de-DE"/>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10" name="Picture 24"/>
          <p:cNvPicPr>
            <a:picLocks noChangeAspect="1" noChangeArrowheads="1"/>
          </p:cNvPicPr>
          <p:nvPr userDrawn="1"/>
        </p:nvPicPr>
        <p:blipFill>
          <a:blip r:embed="rId2" cstate="screen"/>
          <a:srcRect/>
          <a:stretch>
            <a:fillRect/>
          </a:stretch>
        </p:blipFill>
        <p:spPr bwMode="auto">
          <a:xfrm>
            <a:off x="0" y="3633788"/>
            <a:ext cx="9144000" cy="2795587"/>
          </a:xfrm>
          <a:prstGeom prst="rect">
            <a:avLst/>
          </a:prstGeom>
          <a:noFill/>
          <a:ln w="9525">
            <a:noFill/>
            <a:miter lim="800000"/>
            <a:headEnd/>
            <a:tailEnd/>
          </a:ln>
        </p:spPr>
      </p:pic>
      <p:pic>
        <p:nvPicPr>
          <p:cNvPr id="5" name="Picture 9" descr="II_rahmen_neu_titel"/>
          <p:cNvPicPr>
            <a:picLocks noChangeAspect="1" noChangeArrowheads="1"/>
          </p:cNvPicPr>
          <p:nvPr/>
        </p:nvPicPr>
        <p:blipFill>
          <a:blip r:embed="rId3" cstate="screen"/>
          <a:srcRect/>
          <a:stretch>
            <a:fillRect/>
          </a:stretch>
        </p:blipFill>
        <p:spPr bwMode="auto">
          <a:xfrm>
            <a:off x="0" y="-3175"/>
            <a:ext cx="9144000" cy="6870700"/>
          </a:xfrm>
          <a:prstGeom prst="rect">
            <a:avLst/>
          </a:prstGeom>
          <a:noFill/>
        </p:spPr>
      </p:pic>
      <p:sp>
        <p:nvSpPr>
          <p:cNvPr id="6" name="Text Box 14"/>
          <p:cNvSpPr txBox="1">
            <a:spLocks noChangeArrowheads="1"/>
          </p:cNvSpPr>
          <p:nvPr/>
        </p:nvSpPr>
        <p:spPr bwMode="auto">
          <a:xfrm>
            <a:off x="396875" y="6475413"/>
            <a:ext cx="3670300" cy="244475"/>
          </a:xfrm>
          <a:prstGeom prst="rect">
            <a:avLst/>
          </a:prstGeom>
          <a:noFill/>
          <a:ln w="9525">
            <a:noFill/>
            <a:miter lim="800000"/>
            <a:headEnd/>
            <a:tailEnd/>
          </a:ln>
          <a:effectLst/>
        </p:spPr>
        <p:txBody>
          <a:bodyPr lIns="0" tIns="0" rIns="0" bIns="0">
            <a:spAutoFit/>
          </a:bodyPr>
          <a:lstStyle/>
          <a:p>
            <a:r>
              <a:rPr lang="en-US" sz="800" dirty="0"/>
              <a:t>KIT – University of the State of Baden-Württemberg and</a:t>
            </a:r>
          </a:p>
          <a:p>
            <a:r>
              <a:rPr lang="en-US" sz="800" dirty="0" smtClean="0"/>
              <a:t>National Laboratory of </a:t>
            </a:r>
            <a:r>
              <a:rPr lang="en-US" sz="800" dirty="0"/>
              <a:t>the Helmholtz Association</a:t>
            </a:r>
            <a:endParaRPr lang="de-DE" sz="800" dirty="0"/>
          </a:p>
        </p:txBody>
      </p:sp>
      <p:sp>
        <p:nvSpPr>
          <p:cNvPr id="7" name="Text Box 21"/>
          <p:cNvSpPr txBox="1">
            <a:spLocks noChangeArrowheads="1"/>
          </p:cNvSpPr>
          <p:nvPr/>
        </p:nvSpPr>
        <p:spPr bwMode="auto">
          <a:xfrm>
            <a:off x="385763" y="3367088"/>
            <a:ext cx="4537075" cy="152400"/>
          </a:xfrm>
          <a:prstGeom prst="rect">
            <a:avLst/>
          </a:prstGeom>
          <a:noFill/>
          <a:ln w="9525">
            <a:noFill/>
            <a:miter lim="800000"/>
            <a:headEnd/>
            <a:tailEnd/>
          </a:ln>
          <a:effectLst/>
        </p:spPr>
        <p:txBody>
          <a:bodyPr lIns="0" tIns="0" rIns="0" bIns="0" anchor="ctr">
            <a:spAutoFit/>
          </a:bodyPr>
          <a:lstStyle/>
          <a:p>
            <a:pPr>
              <a:defRPr/>
            </a:pPr>
            <a:r>
              <a:rPr lang="de-DE" sz="1000" dirty="0" smtClean="0">
                <a:solidFill>
                  <a:schemeClr val="bg1"/>
                </a:solidFill>
              </a:rPr>
              <a:t>STEINBUCH</a:t>
            </a:r>
            <a:r>
              <a:rPr lang="de-DE" sz="1000" baseline="0" dirty="0" smtClean="0">
                <a:solidFill>
                  <a:schemeClr val="bg1"/>
                </a:solidFill>
              </a:rPr>
              <a:t> CENTRE FOR COMPUTING - SCC</a:t>
            </a:r>
            <a:endParaRPr lang="de-DE" sz="1000" dirty="0">
              <a:solidFill>
                <a:schemeClr val="bg1"/>
              </a:solidFill>
            </a:endParaRPr>
          </a:p>
        </p:txBody>
      </p:sp>
      <p:sp>
        <p:nvSpPr>
          <p:cNvPr id="8" name="Text Box 14"/>
          <p:cNvSpPr txBox="1">
            <a:spLocks noChangeArrowheads="1"/>
          </p:cNvSpPr>
          <p:nvPr/>
        </p:nvSpPr>
        <p:spPr bwMode="auto">
          <a:xfrm>
            <a:off x="7318375" y="6497638"/>
            <a:ext cx="1727200" cy="244475"/>
          </a:xfrm>
          <a:prstGeom prst="rect">
            <a:avLst/>
          </a:prstGeom>
          <a:noFill/>
          <a:ln w="9525">
            <a:noFill/>
            <a:miter lim="800000"/>
            <a:headEnd/>
            <a:tailEnd/>
          </a:ln>
          <a:effectLst/>
        </p:spPr>
        <p:txBody>
          <a:bodyPr lIns="0" tIns="0" rIns="0" bIns="0">
            <a:spAutoFit/>
          </a:bodyPr>
          <a:lstStyle/>
          <a:p>
            <a:pPr algn="r"/>
            <a:r>
              <a:rPr lang="de-DE" sz="1600" b="1">
                <a:solidFill>
                  <a:schemeClr val="bg1"/>
                </a:solidFill>
              </a:rPr>
              <a:t>www.kit.edu</a:t>
            </a:r>
          </a:p>
        </p:txBody>
      </p:sp>
      <p:pic>
        <p:nvPicPr>
          <p:cNvPr id="9" name="Picture 13" descr="KIT-Logo-rgb_en"/>
          <p:cNvPicPr>
            <a:picLocks noChangeAspect="1" noChangeArrowheads="1"/>
          </p:cNvPicPr>
          <p:nvPr/>
        </p:nvPicPr>
        <p:blipFill>
          <a:blip r:embed="rId4" cstate="screen"/>
          <a:srcRect/>
          <a:stretch>
            <a:fillRect/>
          </a:stretch>
        </p:blipFill>
        <p:spPr bwMode="auto">
          <a:xfrm>
            <a:off x="395288" y="333375"/>
            <a:ext cx="1619250" cy="747713"/>
          </a:xfrm>
          <a:prstGeom prst="rect">
            <a:avLst/>
          </a:prstGeom>
          <a:noFill/>
        </p:spPr>
      </p:pic>
      <p:sp>
        <p:nvSpPr>
          <p:cNvPr id="4099" name="Rectangle 3"/>
          <p:cNvSpPr>
            <a:spLocks noGrp="1" noChangeArrowheads="1"/>
          </p:cNvSpPr>
          <p:nvPr>
            <p:ph type="ctrTitle"/>
          </p:nvPr>
        </p:nvSpPr>
        <p:spPr>
          <a:xfrm>
            <a:off x="395288" y="1268413"/>
            <a:ext cx="8389937" cy="649287"/>
          </a:xfrm>
        </p:spPr>
        <p:txBody>
          <a:bodyPr/>
          <a:lstStyle>
            <a:lvl1pPr>
              <a:lnSpc>
                <a:spcPct val="90000"/>
              </a:lnSpc>
              <a:defRPr sz="2600"/>
            </a:lvl1pPr>
          </a:lstStyle>
          <a:p>
            <a:r>
              <a:rPr lang="de-DE"/>
              <a:t>Titel durch Klicken hinzufügen</a:t>
            </a:r>
          </a:p>
        </p:txBody>
      </p:sp>
      <p:sp>
        <p:nvSpPr>
          <p:cNvPr id="4100" name="Rectangle 4"/>
          <p:cNvSpPr>
            <a:spLocks noGrp="1" noChangeArrowheads="1"/>
          </p:cNvSpPr>
          <p:nvPr>
            <p:ph type="subTitle" idx="1"/>
          </p:nvPr>
        </p:nvSpPr>
        <p:spPr>
          <a:xfrm>
            <a:off x="396875" y="2232025"/>
            <a:ext cx="8370888" cy="620713"/>
          </a:xfrm>
        </p:spPr>
        <p:txBody>
          <a:bodyPr/>
          <a:lstStyle>
            <a:lvl1pPr marL="0" indent="0">
              <a:spcBef>
                <a:spcPct val="0"/>
              </a:spcBef>
              <a:buFontTx/>
              <a:buNone/>
              <a:defRPr sz="1800" b="1">
                <a:solidFill>
                  <a:srgbClr val="000000"/>
                </a:solidFill>
              </a:defRPr>
            </a:lvl1pPr>
          </a:lstStyle>
          <a:p>
            <a:r>
              <a:rPr lang="de-DE"/>
              <a:t>Untertitel durch Klicken hinzufügen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5"/>
          <p:cNvSpPr>
            <a:spLocks noGrp="1" noChangeArrowheads="1"/>
          </p:cNvSpPr>
          <p:nvPr>
            <p:ph type="ftr" sz="quarter" idx="10"/>
          </p:nvPr>
        </p:nvSpPr>
        <p:spPr>
          <a:ln/>
        </p:spPr>
        <p:txBody>
          <a:bodyPr/>
          <a:lstStyle>
            <a:lvl1pPr>
              <a:defRPr/>
            </a:lvl1pPr>
          </a:lstStyle>
          <a:p>
            <a:r>
              <a:rPr lang="de-DE"/>
              <a:t>Prof. Max Mustermann – Präsentationstitel</a:t>
            </a:r>
          </a:p>
        </p:txBody>
      </p:sp>
      <p:sp>
        <p:nvSpPr>
          <p:cNvPr id="5" name="Datumsplatzhalter 11"/>
          <p:cNvSpPr>
            <a:spLocks noGrp="1"/>
          </p:cNvSpPr>
          <p:nvPr>
            <p:ph type="dt" sz="half" idx="2"/>
          </p:nvPr>
        </p:nvSpPr>
        <p:spPr>
          <a:xfrm>
            <a:off x="612000" y="6444000"/>
            <a:ext cx="1044000" cy="360000"/>
          </a:xfrm>
          <a:prstGeom prst="rect">
            <a:avLst/>
          </a:prstGeom>
        </p:spPr>
        <p:txBody>
          <a:bodyPr vert="horz" lIns="0" tIns="0" rIns="0" bIns="0" rtlCol="0" anchor="t" anchorCtr="0"/>
          <a:lstStyle>
            <a:lvl1pPr algn="l">
              <a:defRPr sz="900">
                <a:solidFill>
                  <a:schemeClr val="tx1">
                    <a:tint val="75000"/>
                  </a:schemeClr>
                </a:solidFill>
              </a:defRPr>
            </a:lvl1pPr>
          </a:lstStyle>
          <a:p>
            <a:fld id="{18C41100-0C88-4D84-A0B1-D6B558BAD2BA}" type="datetime1">
              <a:rPr lang="de-DE" smtClean="0"/>
              <a:pPr/>
              <a:t>04.10.2010</a:t>
            </a:fld>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392113" y="1198563"/>
            <a:ext cx="4102100" cy="48942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6613" y="1198563"/>
            <a:ext cx="4102100" cy="48942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5"/>
          <p:cNvSpPr>
            <a:spLocks noGrp="1" noChangeArrowheads="1"/>
          </p:cNvSpPr>
          <p:nvPr>
            <p:ph type="ftr" sz="quarter" idx="10"/>
          </p:nvPr>
        </p:nvSpPr>
        <p:spPr>
          <a:ln/>
        </p:spPr>
        <p:txBody>
          <a:bodyPr/>
          <a:lstStyle>
            <a:lvl1pPr>
              <a:defRPr/>
            </a:lvl1pPr>
          </a:lstStyle>
          <a:p>
            <a:r>
              <a:rPr lang="de-DE"/>
              <a:t>Prof. Max Mustermann – Präsentationstitel</a:t>
            </a:r>
          </a:p>
        </p:txBody>
      </p:sp>
      <p:sp>
        <p:nvSpPr>
          <p:cNvPr id="6" name="Datumsplatzhalter 11"/>
          <p:cNvSpPr>
            <a:spLocks noGrp="1"/>
          </p:cNvSpPr>
          <p:nvPr>
            <p:ph type="dt" sz="half" idx="11"/>
          </p:nvPr>
        </p:nvSpPr>
        <p:spPr>
          <a:xfrm>
            <a:off x="612000" y="6444000"/>
            <a:ext cx="1044000" cy="360000"/>
          </a:xfrm>
          <a:prstGeom prst="rect">
            <a:avLst/>
          </a:prstGeom>
        </p:spPr>
        <p:txBody>
          <a:bodyPr vert="horz" lIns="0" tIns="0" rIns="0" bIns="0" rtlCol="0" anchor="t" anchorCtr="0"/>
          <a:lstStyle>
            <a:lvl1pPr algn="l">
              <a:defRPr sz="900">
                <a:solidFill>
                  <a:schemeClr val="tx1">
                    <a:tint val="75000"/>
                  </a:schemeClr>
                </a:solidFill>
              </a:defRPr>
            </a:lvl1pPr>
          </a:lstStyle>
          <a:p>
            <a:fld id="{98EF377F-6671-463E-B1D9-A8380AA378DA}" type="datetime1">
              <a:rPr lang="de-DE" smtClean="0"/>
              <a:pPr/>
              <a:t>04.10.2010</a:t>
            </a:fld>
            <a:endParaRPr lang="de-D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5"/>
          <p:cNvSpPr>
            <a:spLocks noGrp="1" noChangeArrowheads="1"/>
          </p:cNvSpPr>
          <p:nvPr>
            <p:ph type="ftr" sz="quarter" idx="10"/>
          </p:nvPr>
        </p:nvSpPr>
        <p:spPr>
          <a:ln/>
        </p:spPr>
        <p:txBody>
          <a:bodyPr/>
          <a:lstStyle>
            <a:lvl1pPr>
              <a:defRPr/>
            </a:lvl1pPr>
          </a:lstStyle>
          <a:p>
            <a:r>
              <a:rPr lang="de-DE"/>
              <a:t>Prof. Max Mustermann – Präsentationstitel</a:t>
            </a:r>
          </a:p>
        </p:txBody>
      </p:sp>
      <p:sp>
        <p:nvSpPr>
          <p:cNvPr id="4" name="Datumsplatzhalter 11"/>
          <p:cNvSpPr>
            <a:spLocks noGrp="1"/>
          </p:cNvSpPr>
          <p:nvPr>
            <p:ph type="dt" sz="half" idx="2"/>
          </p:nvPr>
        </p:nvSpPr>
        <p:spPr>
          <a:xfrm>
            <a:off x="612000" y="6444000"/>
            <a:ext cx="1044000" cy="360000"/>
          </a:xfrm>
          <a:prstGeom prst="rect">
            <a:avLst/>
          </a:prstGeom>
        </p:spPr>
        <p:txBody>
          <a:bodyPr vert="horz" lIns="0" tIns="0" rIns="0" bIns="0" rtlCol="0" anchor="t" anchorCtr="0"/>
          <a:lstStyle>
            <a:lvl1pPr algn="l">
              <a:defRPr sz="900">
                <a:solidFill>
                  <a:schemeClr val="tx1">
                    <a:tint val="75000"/>
                  </a:schemeClr>
                </a:solidFill>
              </a:defRPr>
            </a:lvl1pPr>
          </a:lstStyle>
          <a:p>
            <a:fld id="{EA60F84F-EC77-4EB1-AC45-C3FFDC453B91}" type="datetime1">
              <a:rPr lang="de-DE" smtClean="0"/>
              <a:pPr/>
              <a:t>04.10.2010</a:t>
            </a:fld>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r>
              <a:rPr lang="de-DE"/>
              <a:t>Prof. Max Mustermann – Präsentationstitel</a:t>
            </a:r>
          </a:p>
        </p:txBody>
      </p:sp>
      <p:sp>
        <p:nvSpPr>
          <p:cNvPr id="3" name="Datumsplatzhalter 11"/>
          <p:cNvSpPr>
            <a:spLocks noGrp="1"/>
          </p:cNvSpPr>
          <p:nvPr>
            <p:ph type="dt" sz="half" idx="2"/>
          </p:nvPr>
        </p:nvSpPr>
        <p:spPr>
          <a:xfrm>
            <a:off x="612000" y="6444000"/>
            <a:ext cx="1044000" cy="360000"/>
          </a:xfrm>
          <a:prstGeom prst="rect">
            <a:avLst/>
          </a:prstGeom>
        </p:spPr>
        <p:txBody>
          <a:bodyPr vert="horz" lIns="0" tIns="0" rIns="0" bIns="0" rtlCol="0" anchor="t" anchorCtr="0"/>
          <a:lstStyle>
            <a:lvl1pPr algn="l">
              <a:defRPr sz="900">
                <a:solidFill>
                  <a:schemeClr val="tx1">
                    <a:tint val="75000"/>
                  </a:schemeClr>
                </a:solidFill>
              </a:defRPr>
            </a:lvl1pPr>
          </a:lstStyle>
          <a:p>
            <a:fld id="{C11E50F9-429B-41A8-8720-D49440F290DD}" type="datetime1">
              <a:rPr lang="de-DE" smtClean="0"/>
              <a:pPr/>
              <a:t>04.10.2010</a:t>
            </a:fld>
            <a:endParaRPr lang="de-D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5"/>
          <p:cNvSpPr>
            <a:spLocks noGrp="1" noChangeArrowheads="1"/>
          </p:cNvSpPr>
          <p:nvPr>
            <p:ph type="ftr" sz="quarter" idx="10"/>
          </p:nvPr>
        </p:nvSpPr>
        <p:spPr>
          <a:ln/>
        </p:spPr>
        <p:txBody>
          <a:bodyPr/>
          <a:lstStyle>
            <a:lvl1pPr>
              <a:defRPr/>
            </a:lvl1pPr>
          </a:lstStyle>
          <a:p>
            <a:r>
              <a:rPr lang="de-DE"/>
              <a:t>Prof. Max Mustermann – Präsentationstitel</a:t>
            </a:r>
          </a:p>
        </p:txBody>
      </p:sp>
      <p:sp>
        <p:nvSpPr>
          <p:cNvPr id="6" name="Datumsplatzhalter 11"/>
          <p:cNvSpPr>
            <a:spLocks noGrp="1"/>
          </p:cNvSpPr>
          <p:nvPr>
            <p:ph type="dt" sz="half" idx="11"/>
          </p:nvPr>
        </p:nvSpPr>
        <p:spPr>
          <a:xfrm>
            <a:off x="612000" y="6444000"/>
            <a:ext cx="1044000" cy="360000"/>
          </a:xfrm>
          <a:prstGeom prst="rect">
            <a:avLst/>
          </a:prstGeom>
        </p:spPr>
        <p:txBody>
          <a:bodyPr vert="horz" lIns="0" tIns="0" rIns="0" bIns="0" rtlCol="0" anchor="t" anchorCtr="0"/>
          <a:lstStyle>
            <a:lvl1pPr algn="l">
              <a:defRPr sz="900">
                <a:solidFill>
                  <a:schemeClr val="tx1">
                    <a:tint val="75000"/>
                  </a:schemeClr>
                </a:solidFill>
              </a:defRPr>
            </a:lvl1pPr>
          </a:lstStyle>
          <a:p>
            <a:fld id="{054379CC-0F96-4AB9-A43E-E90104198B51}" type="datetime1">
              <a:rPr lang="de-DE" smtClean="0"/>
              <a:pPr/>
              <a:t>04.10.2010</a:t>
            </a:fld>
            <a:endParaRPr lang="de-D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5"/>
          <p:cNvSpPr>
            <a:spLocks noGrp="1" noChangeArrowheads="1"/>
          </p:cNvSpPr>
          <p:nvPr>
            <p:ph type="ftr" sz="quarter" idx="10"/>
          </p:nvPr>
        </p:nvSpPr>
        <p:spPr>
          <a:ln/>
        </p:spPr>
        <p:txBody>
          <a:bodyPr/>
          <a:lstStyle>
            <a:lvl1pPr>
              <a:defRPr/>
            </a:lvl1pPr>
          </a:lstStyle>
          <a:p>
            <a:r>
              <a:rPr lang="de-DE"/>
              <a:t>Prof. Max Mustermann – Präsentationstitel</a:t>
            </a:r>
          </a:p>
        </p:txBody>
      </p:sp>
      <p:sp>
        <p:nvSpPr>
          <p:cNvPr id="5" name="Datumsplatzhalter 11"/>
          <p:cNvSpPr>
            <a:spLocks noGrp="1"/>
          </p:cNvSpPr>
          <p:nvPr>
            <p:ph type="dt" sz="half" idx="2"/>
          </p:nvPr>
        </p:nvSpPr>
        <p:spPr>
          <a:xfrm>
            <a:off x="612000" y="6444000"/>
            <a:ext cx="1044000" cy="360000"/>
          </a:xfrm>
          <a:prstGeom prst="rect">
            <a:avLst/>
          </a:prstGeom>
        </p:spPr>
        <p:txBody>
          <a:bodyPr vert="horz" lIns="0" tIns="0" rIns="0" bIns="0" rtlCol="0" anchor="t" anchorCtr="0"/>
          <a:lstStyle>
            <a:lvl1pPr algn="l">
              <a:defRPr sz="900">
                <a:solidFill>
                  <a:schemeClr val="tx1">
                    <a:tint val="75000"/>
                  </a:schemeClr>
                </a:solidFill>
              </a:defRPr>
            </a:lvl1pPr>
          </a:lstStyle>
          <a:p>
            <a:fld id="{6F3934BD-A15C-4C40-AC84-ED841675AD13}" type="datetime1">
              <a:rPr lang="de-DE" smtClean="0"/>
              <a:pPr/>
              <a:t>04.10.2010</a:t>
            </a:fld>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3" name="Picture 9" descr="II_rahmen_neu_folge"/>
          <p:cNvPicPr>
            <a:picLocks noChangeAspect="1" noChangeArrowheads="1"/>
          </p:cNvPicPr>
          <p:nvPr/>
        </p:nvPicPr>
        <p:blipFill>
          <a:blip r:embed="rId10" cstate="screen"/>
          <a:srcRect/>
          <a:stretch>
            <a:fillRect/>
          </a:stretch>
        </p:blipFill>
        <p:spPr bwMode="auto">
          <a:xfrm>
            <a:off x="0" y="0"/>
            <a:ext cx="9144000" cy="6858000"/>
          </a:xfrm>
          <a:prstGeom prst="rect">
            <a:avLst/>
          </a:prstGeom>
          <a:noFill/>
        </p:spPr>
      </p:pic>
      <p:sp>
        <p:nvSpPr>
          <p:cNvPr id="1027" name="Rectangle 2"/>
          <p:cNvSpPr>
            <a:spLocks noGrp="1" noChangeArrowheads="1"/>
          </p:cNvSpPr>
          <p:nvPr>
            <p:ph type="title"/>
          </p:nvPr>
        </p:nvSpPr>
        <p:spPr bwMode="auto">
          <a:xfrm>
            <a:off x="390525" y="333375"/>
            <a:ext cx="6911975" cy="561975"/>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de-DE" smtClean="0"/>
              <a:t>Folientitel durch klicken hinzufügen</a:t>
            </a:r>
          </a:p>
        </p:txBody>
      </p:sp>
      <p:sp>
        <p:nvSpPr>
          <p:cNvPr id="1028" name="Rectangle 3"/>
          <p:cNvSpPr>
            <a:spLocks noGrp="1" noChangeArrowheads="1"/>
          </p:cNvSpPr>
          <p:nvPr>
            <p:ph type="body" idx="1"/>
          </p:nvPr>
        </p:nvSpPr>
        <p:spPr bwMode="auto">
          <a:xfrm>
            <a:off x="392113" y="1198563"/>
            <a:ext cx="8356600" cy="489426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smtClean="0"/>
              <a:t>Karlsruhe Institute of Technology (KIT).</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029" name="Rectangle 5"/>
          <p:cNvSpPr>
            <a:spLocks noGrp="1" noChangeArrowheads="1"/>
          </p:cNvSpPr>
          <p:nvPr>
            <p:ph type="ftr" sz="quarter" idx="3"/>
          </p:nvPr>
        </p:nvSpPr>
        <p:spPr bwMode="auto">
          <a:xfrm>
            <a:off x="1690688" y="6454775"/>
            <a:ext cx="4176712" cy="3603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50000"/>
              </a:spcBef>
              <a:defRPr sz="900"/>
            </a:lvl1pPr>
          </a:lstStyle>
          <a:p>
            <a:r>
              <a:rPr lang="de-DE"/>
              <a:t>Prof. Max Mustermann – Präsentationstitel</a:t>
            </a:r>
          </a:p>
        </p:txBody>
      </p:sp>
      <p:sp>
        <p:nvSpPr>
          <p:cNvPr id="1035" name="Text Box 11"/>
          <p:cNvSpPr txBox="1">
            <a:spLocks noChangeArrowheads="1"/>
          </p:cNvSpPr>
          <p:nvPr/>
        </p:nvSpPr>
        <p:spPr bwMode="auto">
          <a:xfrm>
            <a:off x="250825" y="6453188"/>
            <a:ext cx="325438" cy="215900"/>
          </a:xfrm>
          <a:prstGeom prst="rect">
            <a:avLst/>
          </a:prstGeom>
          <a:noFill/>
          <a:ln w="9525">
            <a:noFill/>
            <a:miter lim="800000"/>
            <a:headEnd/>
            <a:tailEnd/>
          </a:ln>
          <a:effectLst/>
        </p:spPr>
        <p:txBody>
          <a:bodyPr lIns="0" tIns="0" rIns="0" bIns="0"/>
          <a:lstStyle/>
          <a:p>
            <a:pPr>
              <a:spcBef>
                <a:spcPct val="50000"/>
              </a:spcBef>
            </a:pPr>
            <a:fld id="{E7551342-492C-40A2-9ACC-3CAE6FCB0D09}" type="slidenum">
              <a:rPr lang="de-DE" sz="900" b="1"/>
              <a:pPr>
                <a:spcBef>
                  <a:spcPct val="50000"/>
                </a:spcBef>
              </a:pPr>
              <a:t>‹Nr.›</a:t>
            </a:fld>
            <a:endParaRPr lang="de-DE" sz="900" b="1"/>
          </a:p>
        </p:txBody>
      </p:sp>
      <p:pic>
        <p:nvPicPr>
          <p:cNvPr id="1038" name="Picture 9" descr="KITlogo_4c_frutiger"/>
          <p:cNvPicPr>
            <a:picLocks noChangeAspect="1" noChangeArrowheads="1"/>
          </p:cNvPicPr>
          <p:nvPr/>
        </p:nvPicPr>
        <p:blipFill>
          <a:blip r:embed="rId11" cstate="screen"/>
          <a:srcRect/>
          <a:stretch>
            <a:fillRect/>
          </a:stretch>
        </p:blipFill>
        <p:spPr bwMode="auto">
          <a:xfrm>
            <a:off x="7667625" y="341313"/>
            <a:ext cx="1084263" cy="495300"/>
          </a:xfrm>
          <a:prstGeom prst="rect">
            <a:avLst/>
          </a:prstGeom>
          <a:noFill/>
          <a:ln w="9525">
            <a:noFill/>
            <a:miter lim="800000"/>
            <a:headEnd/>
            <a:tailEnd/>
          </a:ln>
        </p:spPr>
      </p:pic>
      <p:sp>
        <p:nvSpPr>
          <p:cNvPr id="10" name="Text Box 10"/>
          <p:cNvSpPr txBox="1">
            <a:spLocks noChangeArrowheads="1"/>
          </p:cNvSpPr>
          <p:nvPr userDrawn="1"/>
        </p:nvSpPr>
        <p:spPr bwMode="auto">
          <a:xfrm>
            <a:off x="6049963" y="6453188"/>
            <a:ext cx="2736850" cy="360362"/>
          </a:xfrm>
          <a:prstGeom prst="rect">
            <a:avLst/>
          </a:prstGeom>
          <a:noFill/>
          <a:ln w="9525">
            <a:noFill/>
            <a:miter lim="800000"/>
            <a:headEnd/>
            <a:tailEnd/>
          </a:ln>
          <a:effectLst/>
        </p:spPr>
        <p:txBody>
          <a:bodyPr lIns="0" tIns="0" rIns="0" bIns="0"/>
          <a:lstStyle/>
          <a:p>
            <a:pPr algn="r">
              <a:spcBef>
                <a:spcPct val="50000"/>
              </a:spcBef>
              <a:defRPr/>
            </a:pPr>
            <a:r>
              <a:rPr lang="de-DE" sz="900" dirty="0"/>
              <a:t>Steinbuch </a:t>
            </a:r>
            <a:r>
              <a:rPr lang="de-DE" sz="900" dirty="0" err="1"/>
              <a:t>Centre</a:t>
            </a:r>
            <a:r>
              <a:rPr lang="de-DE" sz="900" dirty="0"/>
              <a:t> </a:t>
            </a:r>
            <a:r>
              <a:rPr lang="de-DE" sz="900" dirty="0" err="1"/>
              <a:t>for</a:t>
            </a:r>
            <a:r>
              <a:rPr lang="de-DE" sz="900" dirty="0"/>
              <a:t> Computing</a:t>
            </a:r>
          </a:p>
        </p:txBody>
      </p:sp>
      <p:graphicFrame>
        <p:nvGraphicFramePr>
          <p:cNvPr id="11" name="Object 12"/>
          <p:cNvGraphicFramePr>
            <a:graphicFrameLocks noChangeAspect="1"/>
          </p:cNvGraphicFramePr>
          <p:nvPr userDrawn="1"/>
        </p:nvGraphicFramePr>
        <p:xfrm>
          <a:off x="6416675" y="6434138"/>
          <a:ext cx="690563" cy="352425"/>
        </p:xfrm>
        <a:graphic>
          <a:graphicData uri="http://schemas.openxmlformats.org/presentationml/2006/ole">
            <p:oleObj spid="_x0000_s1026" name="PHOTO-PAINT" r:id="rId12" imgW="4215873" imgH="3047619" progId="">
              <p:embed/>
            </p:oleObj>
          </a:graphicData>
        </a:graphic>
      </p:graphicFrame>
      <p:sp>
        <p:nvSpPr>
          <p:cNvPr id="12" name="Datumsplatzhalter 11"/>
          <p:cNvSpPr>
            <a:spLocks noGrp="1"/>
          </p:cNvSpPr>
          <p:nvPr>
            <p:ph type="dt" sz="half" idx="2"/>
          </p:nvPr>
        </p:nvSpPr>
        <p:spPr>
          <a:xfrm>
            <a:off x="612000" y="6444000"/>
            <a:ext cx="1044000" cy="360000"/>
          </a:xfrm>
          <a:prstGeom prst="rect">
            <a:avLst/>
          </a:prstGeom>
        </p:spPr>
        <p:txBody>
          <a:bodyPr vert="horz" lIns="0" tIns="0" rIns="0" bIns="0" rtlCol="0" anchor="t" anchorCtr="0"/>
          <a:lstStyle>
            <a:lvl1pPr algn="l">
              <a:defRPr sz="900">
                <a:solidFill>
                  <a:schemeClr val="tx1">
                    <a:tint val="75000"/>
                  </a:schemeClr>
                </a:solidFill>
              </a:defRPr>
            </a:lvl1pPr>
          </a:lstStyle>
          <a:p>
            <a:fld id="{F91D3219-B8BA-42FC-8931-882AB0B20DA4}" type="datetime1">
              <a:rPr lang="de-DE" smtClean="0"/>
              <a:pPr/>
              <a:t>04.10.2010</a:t>
            </a:fld>
            <a:endParaRPr lang="de-DE" dirty="0"/>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3" r:id="rId3"/>
    <p:sldLayoutId id="2147483665" r:id="rId4"/>
    <p:sldLayoutId id="2147483666" r:id="rId5"/>
    <p:sldLayoutId id="2147483668" r:id="rId6"/>
    <p:sldLayoutId id="2147483669" r:id="rId7"/>
  </p:sldLayoutIdLst>
  <p:hf sldNum="0" hdr="0"/>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charset="0"/>
        </a:defRPr>
      </a:lvl2pPr>
      <a:lvl3pPr algn="l" rtl="0" eaLnBrk="0" fontAlgn="base" hangingPunct="0">
        <a:spcBef>
          <a:spcPct val="0"/>
        </a:spcBef>
        <a:spcAft>
          <a:spcPct val="0"/>
        </a:spcAft>
        <a:defRPr sz="2400" b="1">
          <a:solidFill>
            <a:schemeClr val="tx2"/>
          </a:solidFill>
          <a:latin typeface="Arial" charset="0"/>
        </a:defRPr>
      </a:lvl3pPr>
      <a:lvl4pPr algn="l" rtl="0" eaLnBrk="0" fontAlgn="base" hangingPunct="0">
        <a:spcBef>
          <a:spcPct val="0"/>
        </a:spcBef>
        <a:spcAft>
          <a:spcPct val="0"/>
        </a:spcAft>
        <a:defRPr sz="2400" b="1">
          <a:solidFill>
            <a:schemeClr val="tx2"/>
          </a:solidFill>
          <a:latin typeface="Arial" charset="0"/>
        </a:defRPr>
      </a:lvl4pPr>
      <a:lvl5pPr algn="l" rtl="0" eaLnBrk="0" fontAlgn="base" hangingPunct="0">
        <a:spcBef>
          <a:spcPct val="0"/>
        </a:spcBef>
        <a:spcAft>
          <a:spcPct val="0"/>
        </a:spcAft>
        <a:defRPr sz="2400" b="1">
          <a:solidFill>
            <a:schemeClr val="tx2"/>
          </a:solidFill>
          <a:latin typeface="Arial" charset="0"/>
        </a:defRPr>
      </a:lvl5pPr>
      <a:lvl6pPr marL="457200" algn="l" rtl="0" fontAlgn="base">
        <a:spcBef>
          <a:spcPct val="0"/>
        </a:spcBef>
        <a:spcAft>
          <a:spcPct val="0"/>
        </a:spcAft>
        <a:defRPr sz="2400" b="1">
          <a:solidFill>
            <a:schemeClr val="tx2"/>
          </a:solidFill>
          <a:latin typeface="Arial" charset="0"/>
        </a:defRPr>
      </a:lvl6pPr>
      <a:lvl7pPr marL="914400" algn="l" rtl="0" fontAlgn="base">
        <a:spcBef>
          <a:spcPct val="0"/>
        </a:spcBef>
        <a:spcAft>
          <a:spcPct val="0"/>
        </a:spcAft>
        <a:defRPr sz="2400" b="1">
          <a:solidFill>
            <a:schemeClr val="tx2"/>
          </a:solidFill>
          <a:latin typeface="Arial" charset="0"/>
        </a:defRPr>
      </a:lvl7pPr>
      <a:lvl8pPr marL="1371600" algn="l" rtl="0" fontAlgn="base">
        <a:spcBef>
          <a:spcPct val="0"/>
        </a:spcBef>
        <a:spcAft>
          <a:spcPct val="0"/>
        </a:spcAft>
        <a:defRPr sz="2400" b="1">
          <a:solidFill>
            <a:schemeClr val="tx2"/>
          </a:solidFill>
          <a:latin typeface="Arial" charset="0"/>
        </a:defRPr>
      </a:lvl8pPr>
      <a:lvl9pPr marL="1828800" algn="l" rtl="0" fontAlgn="base">
        <a:spcBef>
          <a:spcPct val="0"/>
        </a:spcBef>
        <a:spcAft>
          <a:spcPct val="0"/>
        </a:spcAft>
        <a:defRPr sz="2400" b="1">
          <a:solidFill>
            <a:schemeClr val="tx2"/>
          </a:solidFill>
          <a:latin typeface="Arial" charset="0"/>
        </a:defRPr>
      </a:lvl9pPr>
    </p:titleStyle>
    <p:bodyStyle>
      <a:lvl1pPr marL="342900" indent="-342900" algn="l" rtl="0" eaLnBrk="0" fontAlgn="base" hangingPunct="0">
        <a:spcBef>
          <a:spcPct val="20000"/>
        </a:spcBef>
        <a:spcAft>
          <a:spcPct val="0"/>
        </a:spcAft>
        <a:buSzPct val="70000"/>
        <a:buBlip>
          <a:blip r:embed="rId13"/>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60000"/>
        <a:buBlip>
          <a:blip r:embed="rId13"/>
        </a:buBlip>
        <a:defRPr sz="2000">
          <a:solidFill>
            <a:schemeClr val="tx1"/>
          </a:solidFill>
          <a:latin typeface="+mn-lt"/>
        </a:defRPr>
      </a:lvl2pPr>
      <a:lvl3pPr marL="1143000" indent="-228600" algn="l" rtl="0" eaLnBrk="0" fontAlgn="base" hangingPunct="0">
        <a:spcBef>
          <a:spcPct val="20000"/>
        </a:spcBef>
        <a:spcAft>
          <a:spcPct val="0"/>
        </a:spcAft>
        <a:buSzPct val="60000"/>
        <a:buBlip>
          <a:blip r:embed="rId13"/>
        </a:buBlip>
        <a:defRPr sz="2400">
          <a:solidFill>
            <a:schemeClr val="tx1"/>
          </a:solidFill>
          <a:latin typeface="+mn-lt"/>
        </a:defRPr>
      </a:lvl3pPr>
      <a:lvl4pPr marL="1600200" indent="-228600" algn="l" rtl="0" eaLnBrk="0" fontAlgn="base" hangingPunct="0">
        <a:spcBef>
          <a:spcPct val="20000"/>
        </a:spcBef>
        <a:spcAft>
          <a:spcPct val="0"/>
        </a:spcAft>
        <a:buSzPct val="60000"/>
        <a:buBlip>
          <a:blip r:embed="rId13"/>
        </a:buBlip>
        <a:defRPr sz="1600">
          <a:solidFill>
            <a:schemeClr val="tx1"/>
          </a:solidFill>
          <a:latin typeface="+mn-lt"/>
        </a:defRPr>
      </a:lvl4pPr>
      <a:lvl5pPr marL="2057400" indent="-228600" algn="l" rtl="0" eaLnBrk="0" fontAlgn="base" hangingPunct="0">
        <a:spcBef>
          <a:spcPct val="20000"/>
        </a:spcBef>
        <a:spcAft>
          <a:spcPct val="0"/>
        </a:spcAft>
        <a:buSzPct val="60000"/>
        <a:buBlip>
          <a:blip r:embed="rId13"/>
        </a:buBlip>
        <a:defRPr sz="1400">
          <a:solidFill>
            <a:schemeClr val="tx1"/>
          </a:solidFill>
          <a:latin typeface="+mn-lt"/>
        </a:defRPr>
      </a:lvl5pPr>
      <a:lvl6pPr marL="2514600" indent="-228600" algn="l" rtl="0" fontAlgn="base">
        <a:spcBef>
          <a:spcPct val="20000"/>
        </a:spcBef>
        <a:spcAft>
          <a:spcPct val="0"/>
        </a:spcAft>
        <a:buSzPct val="60000"/>
        <a:buBlip>
          <a:blip r:embed="rId13"/>
        </a:buBlip>
        <a:defRPr sz="1400">
          <a:solidFill>
            <a:schemeClr val="tx1"/>
          </a:solidFill>
          <a:latin typeface="+mn-lt"/>
        </a:defRPr>
      </a:lvl6pPr>
      <a:lvl7pPr marL="2971800" indent="-228600" algn="l" rtl="0" fontAlgn="base">
        <a:spcBef>
          <a:spcPct val="20000"/>
        </a:spcBef>
        <a:spcAft>
          <a:spcPct val="0"/>
        </a:spcAft>
        <a:buSzPct val="60000"/>
        <a:buBlip>
          <a:blip r:embed="rId13"/>
        </a:buBlip>
        <a:defRPr sz="1400">
          <a:solidFill>
            <a:schemeClr val="tx1"/>
          </a:solidFill>
          <a:latin typeface="+mn-lt"/>
        </a:defRPr>
      </a:lvl7pPr>
      <a:lvl8pPr marL="3429000" indent="-228600" algn="l" rtl="0" fontAlgn="base">
        <a:spcBef>
          <a:spcPct val="20000"/>
        </a:spcBef>
        <a:spcAft>
          <a:spcPct val="0"/>
        </a:spcAft>
        <a:buSzPct val="60000"/>
        <a:buBlip>
          <a:blip r:embed="rId13"/>
        </a:buBlip>
        <a:defRPr sz="1400">
          <a:solidFill>
            <a:schemeClr val="tx1"/>
          </a:solidFill>
          <a:latin typeface="+mn-lt"/>
        </a:defRPr>
      </a:lvl8pPr>
      <a:lvl9pPr marL="3886200" indent="-228600" algn="l" rtl="0" fontAlgn="base">
        <a:spcBef>
          <a:spcPct val="20000"/>
        </a:spcBef>
        <a:spcAft>
          <a:spcPct val="0"/>
        </a:spcAft>
        <a:buSzPct val="60000"/>
        <a:buBlip>
          <a:blip r:embed="rId13"/>
        </a:buBlip>
        <a:defRPr sz="1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twiki.cern.ch/twiki/bin/viewauth/LHCOPN/GGUSstatusList" TargetMode="External"/><Relationship Id="rId2" Type="http://schemas.openxmlformats.org/officeDocument/2006/relationships/hyperlink" Target="https://gus.fzk.de/pages/all_lhcopn.php"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95288" y="1484313"/>
            <a:ext cx="8389937" cy="649287"/>
          </a:xfrm>
        </p:spPr>
        <p:txBody>
          <a:bodyPr/>
          <a:lstStyle/>
          <a:p>
            <a:r>
              <a:rPr lang="en-US" dirty="0" smtClean="0"/>
              <a:t>GGUS – current status and future</a:t>
            </a:r>
            <a:br>
              <a:rPr lang="en-US" dirty="0" smtClean="0"/>
            </a:br>
            <a:endParaRPr lang="en-US" sz="2200" dirty="0"/>
          </a:p>
        </p:txBody>
      </p:sp>
      <p:sp>
        <p:nvSpPr>
          <p:cNvPr id="3075" name="Rectangle 3"/>
          <p:cNvSpPr>
            <a:spLocks noGrp="1" noChangeArrowheads="1"/>
          </p:cNvSpPr>
          <p:nvPr>
            <p:ph type="subTitle" idx="1"/>
          </p:nvPr>
        </p:nvSpPr>
        <p:spPr>
          <a:xfrm>
            <a:off x="396875" y="2349500"/>
            <a:ext cx="8370888" cy="620713"/>
          </a:xfrm>
        </p:spPr>
        <p:txBody>
          <a:bodyPr/>
          <a:lstStyle/>
          <a:p>
            <a:r>
              <a:rPr lang="en-US" dirty="0" smtClean="0"/>
              <a:t>LHCOPN Meeting Geneva </a:t>
            </a:r>
          </a:p>
          <a:p>
            <a:r>
              <a:rPr lang="en-US" dirty="0" smtClean="0"/>
              <a:t>Guenter Grein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LHCOPN status list</a:t>
            </a:r>
            <a:endParaRPr lang="en-GB" dirty="0"/>
          </a:p>
        </p:txBody>
      </p:sp>
      <p:sp>
        <p:nvSpPr>
          <p:cNvPr id="3" name="Inhaltsplatzhalter 2"/>
          <p:cNvSpPr>
            <a:spLocks noGrp="1"/>
          </p:cNvSpPr>
          <p:nvPr>
            <p:ph idx="1"/>
          </p:nvPr>
        </p:nvSpPr>
        <p:spPr/>
        <p:txBody>
          <a:bodyPr/>
          <a:lstStyle/>
          <a:p>
            <a:r>
              <a:rPr lang="en-US" dirty="0" smtClean="0"/>
              <a:t>74   We need to link GGUS LHCOPN tickets with standard GGUS LHCOPN tickets. Parent/Child relationship was chosen during OpsWG6.</a:t>
            </a:r>
          </a:p>
          <a:p>
            <a:pPr lvl="1"/>
            <a:r>
              <a:rPr lang="en-US" dirty="0" smtClean="0"/>
              <a:t>Strongly related to the merging of LHCOPN with GGUS (see slide 7)</a:t>
            </a:r>
          </a:p>
          <a:p>
            <a:pPr lvl="1"/>
            <a:r>
              <a:rPr lang="en-US" dirty="0" smtClean="0"/>
              <a:t>GGUS prefers to cover this issue with the merger of the two systems</a:t>
            </a:r>
          </a:p>
          <a:p>
            <a:pPr lvl="1"/>
            <a:r>
              <a:rPr lang="en-US" dirty="0" smtClean="0"/>
              <a:t>Helmut Dres and Guillaume Cessieux will get in touch for discussing the details</a:t>
            </a:r>
            <a:endParaRPr lang="en-GB" dirty="0" smtClean="0"/>
          </a:p>
        </p:txBody>
      </p:sp>
      <p:sp>
        <p:nvSpPr>
          <p:cNvPr id="4" name="Fußzeilenplatzhalter 3"/>
          <p:cNvSpPr>
            <a:spLocks noGrp="1"/>
          </p:cNvSpPr>
          <p:nvPr>
            <p:ph type="ftr" sz="quarter" idx="10"/>
          </p:nvPr>
        </p:nvSpPr>
        <p:spPr/>
        <p:txBody>
          <a:bodyPr/>
          <a:lstStyle/>
          <a:p>
            <a:r>
              <a:rPr lang="en-GB" dirty="0" smtClean="0"/>
              <a:t>Günter Grein – GGUS-current status and future</a:t>
            </a:r>
            <a:endParaRPr lang="en-GB" dirty="0"/>
          </a:p>
        </p:txBody>
      </p:sp>
      <p:sp>
        <p:nvSpPr>
          <p:cNvPr id="5" name="Datumsplatzhalter 4"/>
          <p:cNvSpPr>
            <a:spLocks noGrp="1"/>
          </p:cNvSpPr>
          <p:nvPr>
            <p:ph type="dt" sz="half" idx="2"/>
          </p:nvPr>
        </p:nvSpPr>
        <p:spPr/>
        <p:txBody>
          <a:bodyPr/>
          <a:lstStyle/>
          <a:p>
            <a:r>
              <a:rPr lang="de-DE" dirty="0" smtClean="0"/>
              <a:t>2010-10-08</a:t>
            </a:r>
            <a:endParaRPr lang="de-DE"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LHCOPN status list</a:t>
            </a:r>
            <a:endParaRPr lang="en-GB" dirty="0"/>
          </a:p>
        </p:txBody>
      </p:sp>
      <p:sp>
        <p:nvSpPr>
          <p:cNvPr id="3" name="Inhaltsplatzhalter 2"/>
          <p:cNvSpPr>
            <a:spLocks noGrp="1"/>
          </p:cNvSpPr>
          <p:nvPr>
            <p:ph idx="1"/>
          </p:nvPr>
        </p:nvSpPr>
        <p:spPr/>
        <p:txBody>
          <a:bodyPr/>
          <a:lstStyle/>
          <a:p>
            <a:r>
              <a:rPr lang="en-US" dirty="0" smtClean="0"/>
              <a:t>91   Provide to sites an API to remotely handle their GGUS tickets. Privilege to be implemented (i.e. at least constrain submitter fields).</a:t>
            </a:r>
          </a:p>
          <a:p>
            <a:pPr lvl="1"/>
            <a:r>
              <a:rPr lang="en-US" dirty="0" smtClean="0"/>
              <a:t>Need to think further on privilege mapping!</a:t>
            </a:r>
          </a:p>
          <a:p>
            <a:pPr lvl="1"/>
            <a:r>
              <a:rPr lang="en-US" dirty="0" smtClean="0"/>
              <a:t>What is the max. number of “interfaces” ?</a:t>
            </a:r>
          </a:p>
          <a:p>
            <a:pPr lvl="1"/>
            <a:r>
              <a:rPr lang="en-GB" dirty="0" smtClean="0"/>
              <a:t>Can be done using SOAP or messaging bus</a:t>
            </a:r>
          </a:p>
          <a:p>
            <a:pPr lvl="1"/>
            <a:r>
              <a:rPr lang="en-GB" dirty="0" smtClean="0"/>
              <a:t>Issue is related with items 94, 116, 119, 120 of the status list</a:t>
            </a:r>
          </a:p>
        </p:txBody>
      </p:sp>
      <p:sp>
        <p:nvSpPr>
          <p:cNvPr id="4" name="Fußzeilenplatzhalter 3"/>
          <p:cNvSpPr>
            <a:spLocks noGrp="1"/>
          </p:cNvSpPr>
          <p:nvPr>
            <p:ph type="ftr" sz="quarter" idx="10"/>
          </p:nvPr>
        </p:nvSpPr>
        <p:spPr/>
        <p:txBody>
          <a:bodyPr/>
          <a:lstStyle/>
          <a:p>
            <a:r>
              <a:rPr lang="en-GB" dirty="0" smtClean="0"/>
              <a:t>Günter Grein – GGUS-current status and future</a:t>
            </a:r>
            <a:endParaRPr lang="en-GB" dirty="0"/>
          </a:p>
        </p:txBody>
      </p:sp>
      <p:sp>
        <p:nvSpPr>
          <p:cNvPr id="5" name="Datumsplatzhalter 4"/>
          <p:cNvSpPr>
            <a:spLocks noGrp="1"/>
          </p:cNvSpPr>
          <p:nvPr>
            <p:ph type="dt" sz="half" idx="2"/>
          </p:nvPr>
        </p:nvSpPr>
        <p:spPr/>
        <p:txBody>
          <a:bodyPr/>
          <a:lstStyle/>
          <a:p>
            <a:r>
              <a:rPr lang="de-DE" dirty="0" smtClean="0"/>
              <a:t>2010-10-08</a:t>
            </a:r>
            <a:endParaRPr lang="de-DE"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LHCOPN status list</a:t>
            </a:r>
            <a:endParaRPr lang="en-GB" dirty="0"/>
          </a:p>
        </p:txBody>
      </p:sp>
      <p:sp>
        <p:nvSpPr>
          <p:cNvPr id="3" name="Inhaltsplatzhalter 2"/>
          <p:cNvSpPr>
            <a:spLocks noGrp="1"/>
          </p:cNvSpPr>
          <p:nvPr>
            <p:ph idx="1"/>
          </p:nvPr>
        </p:nvSpPr>
        <p:spPr/>
        <p:txBody>
          <a:bodyPr/>
          <a:lstStyle/>
          <a:p>
            <a:r>
              <a:rPr lang="en-GB" dirty="0" smtClean="0"/>
              <a:t>92   A checkbox: "clone this ticket and assign it to all impacted site name" could be great. The main ticket assigned to the submitting site being parent of all cloned tickets. Notifications need to be handled carefully. More complex than duplicating as each child ticket will be assigned to a different site.</a:t>
            </a:r>
          </a:p>
          <a:p>
            <a:pPr lvl="1"/>
            <a:r>
              <a:rPr lang="en-GB" dirty="0" smtClean="0"/>
              <a:t>In principle we can implement this.</a:t>
            </a:r>
          </a:p>
          <a:p>
            <a:pPr lvl="1"/>
            <a:r>
              <a:rPr lang="en-GB" dirty="0" smtClean="0"/>
              <a:t>Helmut Dres and Guillaume Cessieux will get in touch for discussing the details</a:t>
            </a:r>
          </a:p>
        </p:txBody>
      </p:sp>
      <p:sp>
        <p:nvSpPr>
          <p:cNvPr id="4" name="Fußzeilenplatzhalter 3"/>
          <p:cNvSpPr>
            <a:spLocks noGrp="1"/>
          </p:cNvSpPr>
          <p:nvPr>
            <p:ph type="ftr" sz="quarter" idx="10"/>
          </p:nvPr>
        </p:nvSpPr>
        <p:spPr/>
        <p:txBody>
          <a:bodyPr/>
          <a:lstStyle/>
          <a:p>
            <a:r>
              <a:rPr lang="en-GB" dirty="0" smtClean="0"/>
              <a:t>Günter Grein – GGUS-current status and future</a:t>
            </a:r>
            <a:endParaRPr lang="en-GB" dirty="0"/>
          </a:p>
        </p:txBody>
      </p:sp>
      <p:sp>
        <p:nvSpPr>
          <p:cNvPr id="5" name="Datumsplatzhalter 4"/>
          <p:cNvSpPr>
            <a:spLocks noGrp="1"/>
          </p:cNvSpPr>
          <p:nvPr>
            <p:ph type="dt" sz="half" idx="2"/>
          </p:nvPr>
        </p:nvSpPr>
        <p:spPr/>
        <p:txBody>
          <a:bodyPr/>
          <a:lstStyle/>
          <a:p>
            <a:r>
              <a:rPr lang="de-DE" dirty="0" smtClean="0"/>
              <a:t>2010-10-08</a:t>
            </a:r>
            <a:endParaRPr lang="de-DE"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LHCOPN status list</a:t>
            </a:r>
            <a:endParaRPr lang="en-GB" dirty="0"/>
          </a:p>
        </p:txBody>
      </p:sp>
      <p:sp>
        <p:nvSpPr>
          <p:cNvPr id="3" name="Inhaltsplatzhalter 2"/>
          <p:cNvSpPr>
            <a:spLocks noGrp="1"/>
          </p:cNvSpPr>
          <p:nvPr>
            <p:ph idx="1"/>
          </p:nvPr>
        </p:nvSpPr>
        <p:spPr/>
        <p:txBody>
          <a:bodyPr/>
          <a:lstStyle/>
          <a:p>
            <a:r>
              <a:rPr lang="en-US" dirty="0" smtClean="0"/>
              <a:t>94   Possibility of "regular ticket" could be good. </a:t>
            </a:r>
          </a:p>
          <a:p>
            <a:pPr lvl="1"/>
            <a:r>
              <a:rPr lang="en-US" dirty="0" smtClean="0"/>
              <a:t>GCX: This will be done remotely (</a:t>
            </a:r>
            <a:r>
              <a:rPr lang="en-US" dirty="0" err="1" smtClean="0"/>
              <a:t>crontab</a:t>
            </a:r>
            <a:r>
              <a:rPr lang="en-US" dirty="0" smtClean="0"/>
              <a:t> spirit) through SOAP interface or messaging bus.</a:t>
            </a:r>
          </a:p>
          <a:p>
            <a:pPr lvl="1"/>
            <a:r>
              <a:rPr lang="en-US" dirty="0" smtClean="0"/>
              <a:t>“Regular ticket” means GGUS ticket?</a:t>
            </a:r>
          </a:p>
          <a:p>
            <a:pPr lvl="1"/>
            <a:r>
              <a:rPr lang="en-US" dirty="0" smtClean="0"/>
              <a:t>Alternative: calling submit form with parameters in the URL</a:t>
            </a:r>
          </a:p>
          <a:p>
            <a:pPr lvl="1"/>
            <a:r>
              <a:rPr lang="en-GB" dirty="0" smtClean="0"/>
              <a:t>Issue is related with items 91, 116, 119, 120 of the status list</a:t>
            </a:r>
          </a:p>
          <a:p>
            <a:pPr lvl="1"/>
            <a:endParaRPr lang="en-GB" dirty="0" smtClean="0"/>
          </a:p>
        </p:txBody>
      </p:sp>
      <p:sp>
        <p:nvSpPr>
          <p:cNvPr id="4" name="Fußzeilenplatzhalter 3"/>
          <p:cNvSpPr>
            <a:spLocks noGrp="1"/>
          </p:cNvSpPr>
          <p:nvPr>
            <p:ph type="ftr" sz="quarter" idx="10"/>
          </p:nvPr>
        </p:nvSpPr>
        <p:spPr/>
        <p:txBody>
          <a:bodyPr/>
          <a:lstStyle/>
          <a:p>
            <a:r>
              <a:rPr lang="en-GB" dirty="0" smtClean="0"/>
              <a:t>Günter Grein – GGUS-current status and future</a:t>
            </a:r>
            <a:endParaRPr lang="en-GB" dirty="0"/>
          </a:p>
        </p:txBody>
      </p:sp>
      <p:sp>
        <p:nvSpPr>
          <p:cNvPr id="5" name="Datumsplatzhalter 4"/>
          <p:cNvSpPr>
            <a:spLocks noGrp="1"/>
          </p:cNvSpPr>
          <p:nvPr>
            <p:ph type="dt" sz="half" idx="2"/>
          </p:nvPr>
        </p:nvSpPr>
        <p:spPr/>
        <p:txBody>
          <a:bodyPr/>
          <a:lstStyle/>
          <a:p>
            <a:r>
              <a:rPr lang="de-DE" dirty="0" smtClean="0"/>
              <a:t>2010-10-08</a:t>
            </a:r>
            <a:endParaRPr lang="de-DE"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LHCOPN status list</a:t>
            </a:r>
            <a:endParaRPr lang="en-GB" dirty="0"/>
          </a:p>
        </p:txBody>
      </p:sp>
      <p:sp>
        <p:nvSpPr>
          <p:cNvPr id="3" name="Inhaltsplatzhalter 2"/>
          <p:cNvSpPr>
            <a:spLocks noGrp="1"/>
          </p:cNvSpPr>
          <p:nvPr>
            <p:ph idx="1"/>
          </p:nvPr>
        </p:nvSpPr>
        <p:spPr/>
        <p:txBody>
          <a:bodyPr/>
          <a:lstStyle/>
          <a:p>
            <a:r>
              <a:rPr lang="en-US" dirty="0" smtClean="0"/>
              <a:t>116   Enable some network provider to only update history of ticket (not status, as sites are responsible). Authentication with certificate. GCX to list and ask interested network providers.</a:t>
            </a:r>
          </a:p>
          <a:p>
            <a:pPr lvl="1"/>
            <a:r>
              <a:rPr lang="en-US" dirty="0" smtClean="0"/>
              <a:t>They should be able to add only comments?</a:t>
            </a:r>
          </a:p>
          <a:p>
            <a:pPr lvl="1"/>
            <a:r>
              <a:rPr lang="en-US" dirty="0" smtClean="0"/>
              <a:t>Need to think further on privilege mapping!</a:t>
            </a:r>
          </a:p>
          <a:p>
            <a:pPr lvl="1"/>
            <a:r>
              <a:rPr lang="en-GB" dirty="0" smtClean="0"/>
              <a:t>Could this be covered by training for the network providers?</a:t>
            </a:r>
          </a:p>
          <a:p>
            <a:pPr lvl="1"/>
            <a:endParaRPr lang="en-GB" dirty="0" smtClean="0"/>
          </a:p>
        </p:txBody>
      </p:sp>
      <p:sp>
        <p:nvSpPr>
          <p:cNvPr id="4" name="Fußzeilenplatzhalter 3"/>
          <p:cNvSpPr>
            <a:spLocks noGrp="1"/>
          </p:cNvSpPr>
          <p:nvPr>
            <p:ph type="ftr" sz="quarter" idx="10"/>
          </p:nvPr>
        </p:nvSpPr>
        <p:spPr/>
        <p:txBody>
          <a:bodyPr/>
          <a:lstStyle/>
          <a:p>
            <a:r>
              <a:rPr lang="en-GB" dirty="0" smtClean="0"/>
              <a:t>Günter Grein – GGUS-current status and future</a:t>
            </a:r>
            <a:endParaRPr lang="en-GB" dirty="0"/>
          </a:p>
        </p:txBody>
      </p:sp>
      <p:sp>
        <p:nvSpPr>
          <p:cNvPr id="5" name="Datumsplatzhalter 4"/>
          <p:cNvSpPr>
            <a:spLocks noGrp="1"/>
          </p:cNvSpPr>
          <p:nvPr>
            <p:ph type="dt" sz="half" idx="2"/>
          </p:nvPr>
        </p:nvSpPr>
        <p:spPr/>
        <p:txBody>
          <a:bodyPr/>
          <a:lstStyle/>
          <a:p>
            <a:r>
              <a:rPr lang="de-DE" dirty="0" smtClean="0"/>
              <a:t>2010-10-08</a:t>
            </a:r>
            <a:endParaRPr lang="de-DE"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LHCOPN status list</a:t>
            </a:r>
            <a:endParaRPr lang="en-GB" dirty="0"/>
          </a:p>
        </p:txBody>
      </p:sp>
      <p:sp>
        <p:nvSpPr>
          <p:cNvPr id="3" name="Inhaltsplatzhalter 2"/>
          <p:cNvSpPr>
            <a:spLocks noGrp="1"/>
          </p:cNvSpPr>
          <p:nvPr>
            <p:ph idx="1"/>
          </p:nvPr>
        </p:nvSpPr>
        <p:spPr/>
        <p:txBody>
          <a:bodyPr/>
          <a:lstStyle/>
          <a:p>
            <a:r>
              <a:rPr lang="en-US" dirty="0" smtClean="0"/>
              <a:t>116   Some sites would like detailed report about their LHCOPN GGUS tickets (they saw the feature in the standard GGUS, with the "Report Generator"). They have quite clear idea of what they want. </a:t>
            </a:r>
          </a:p>
          <a:p>
            <a:r>
              <a:rPr lang="en-US" dirty="0" smtClean="0"/>
              <a:t>CSV and chart report:</a:t>
            </a:r>
          </a:p>
          <a:p>
            <a:pPr lvl="1"/>
            <a:r>
              <a:rPr lang="en-US" dirty="0" smtClean="0"/>
              <a:t>Number of ticket per category, per month, assigned to a site.</a:t>
            </a:r>
          </a:p>
          <a:p>
            <a:pPr lvl="1"/>
            <a:r>
              <a:rPr lang="en-US" dirty="0" smtClean="0"/>
              <a:t>Number of ticket per category, per month, related to a site.</a:t>
            </a:r>
          </a:p>
          <a:p>
            <a:pPr lvl="1"/>
            <a:r>
              <a:rPr lang="en-US" dirty="0" smtClean="0"/>
              <a:t>CSV export to be provided as a first step, more work on this topic (options are: Externally done through web service; using standard GGUS report generator; tailored one for LHCOPN helpdesk) after seeing outcomes of item #117</a:t>
            </a:r>
          </a:p>
          <a:p>
            <a:pPr lvl="1"/>
            <a:r>
              <a:rPr lang="en-US" dirty="0" smtClean="0"/>
              <a:t>Currently not possible</a:t>
            </a:r>
          </a:p>
          <a:p>
            <a:pPr lvl="1"/>
            <a:r>
              <a:rPr lang="en-US" dirty="0" smtClean="0"/>
              <a:t>Alternative: modify dashboard</a:t>
            </a:r>
            <a:endParaRPr lang="en-GB" dirty="0" smtClean="0"/>
          </a:p>
          <a:p>
            <a:pPr lvl="1"/>
            <a:endParaRPr lang="en-GB" dirty="0" smtClean="0"/>
          </a:p>
        </p:txBody>
      </p:sp>
      <p:sp>
        <p:nvSpPr>
          <p:cNvPr id="4" name="Fußzeilenplatzhalter 3"/>
          <p:cNvSpPr>
            <a:spLocks noGrp="1"/>
          </p:cNvSpPr>
          <p:nvPr>
            <p:ph type="ftr" sz="quarter" idx="10"/>
          </p:nvPr>
        </p:nvSpPr>
        <p:spPr/>
        <p:txBody>
          <a:bodyPr/>
          <a:lstStyle/>
          <a:p>
            <a:r>
              <a:rPr lang="en-GB" dirty="0" smtClean="0"/>
              <a:t>Günter Grein – GGUS-current status and future</a:t>
            </a:r>
            <a:endParaRPr lang="en-GB" dirty="0"/>
          </a:p>
        </p:txBody>
      </p:sp>
      <p:sp>
        <p:nvSpPr>
          <p:cNvPr id="5" name="Datumsplatzhalter 4"/>
          <p:cNvSpPr>
            <a:spLocks noGrp="1"/>
          </p:cNvSpPr>
          <p:nvPr>
            <p:ph type="dt" sz="half" idx="2"/>
          </p:nvPr>
        </p:nvSpPr>
        <p:spPr/>
        <p:txBody>
          <a:bodyPr/>
          <a:lstStyle/>
          <a:p>
            <a:r>
              <a:rPr lang="de-DE" dirty="0" smtClean="0"/>
              <a:t>2010-10-08</a:t>
            </a:r>
            <a:endParaRPr lang="de-DE"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LHCOPN status list</a:t>
            </a:r>
            <a:endParaRPr lang="en-GB" dirty="0"/>
          </a:p>
        </p:txBody>
      </p:sp>
      <p:sp>
        <p:nvSpPr>
          <p:cNvPr id="3" name="Inhaltsplatzhalter 2"/>
          <p:cNvSpPr>
            <a:spLocks noGrp="1"/>
          </p:cNvSpPr>
          <p:nvPr>
            <p:ph idx="1"/>
          </p:nvPr>
        </p:nvSpPr>
        <p:spPr/>
        <p:txBody>
          <a:bodyPr/>
          <a:lstStyle/>
          <a:p>
            <a:pPr lvl="1"/>
            <a:r>
              <a:rPr lang="en-US" sz="2400" dirty="0" smtClean="0"/>
              <a:t>119   Provide a read only account for the web service interface as this could increase performing, and several actions did not require write access</a:t>
            </a:r>
          </a:p>
          <a:p>
            <a:pPr lvl="2"/>
            <a:r>
              <a:rPr lang="en-US" sz="2000" dirty="0" smtClean="0"/>
              <a:t>Need to think further on privilege mapping!</a:t>
            </a:r>
          </a:p>
          <a:p>
            <a:pPr lvl="2"/>
            <a:r>
              <a:rPr lang="en-US" sz="2000" dirty="0" smtClean="0"/>
              <a:t>Issue is related with items 91, 94, 116, 120 of the status list</a:t>
            </a:r>
          </a:p>
        </p:txBody>
      </p:sp>
      <p:sp>
        <p:nvSpPr>
          <p:cNvPr id="4" name="Fußzeilenplatzhalter 3"/>
          <p:cNvSpPr>
            <a:spLocks noGrp="1"/>
          </p:cNvSpPr>
          <p:nvPr>
            <p:ph type="ftr" sz="quarter" idx="10"/>
          </p:nvPr>
        </p:nvSpPr>
        <p:spPr/>
        <p:txBody>
          <a:bodyPr/>
          <a:lstStyle/>
          <a:p>
            <a:r>
              <a:rPr lang="en-GB" dirty="0" smtClean="0"/>
              <a:t>Günter Grein – GGUS-current status and future</a:t>
            </a:r>
            <a:endParaRPr lang="en-GB" dirty="0"/>
          </a:p>
        </p:txBody>
      </p:sp>
      <p:sp>
        <p:nvSpPr>
          <p:cNvPr id="5" name="Datumsplatzhalter 4"/>
          <p:cNvSpPr>
            <a:spLocks noGrp="1"/>
          </p:cNvSpPr>
          <p:nvPr>
            <p:ph type="dt" sz="half" idx="2"/>
          </p:nvPr>
        </p:nvSpPr>
        <p:spPr/>
        <p:txBody>
          <a:bodyPr/>
          <a:lstStyle/>
          <a:p>
            <a:r>
              <a:rPr lang="de-DE" dirty="0" smtClean="0"/>
              <a:t>2010-10-08</a:t>
            </a:r>
            <a:endParaRPr lang="de-DE"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LHCOPN status list</a:t>
            </a:r>
            <a:endParaRPr lang="en-GB" dirty="0"/>
          </a:p>
        </p:txBody>
      </p:sp>
      <p:sp>
        <p:nvSpPr>
          <p:cNvPr id="3" name="Inhaltsplatzhalter 2"/>
          <p:cNvSpPr>
            <a:spLocks noGrp="1"/>
          </p:cNvSpPr>
          <p:nvPr>
            <p:ph idx="1"/>
          </p:nvPr>
        </p:nvSpPr>
        <p:spPr/>
        <p:txBody>
          <a:bodyPr/>
          <a:lstStyle/>
          <a:p>
            <a:pPr lvl="1"/>
            <a:r>
              <a:rPr lang="en-GB" sz="2400" dirty="0" smtClean="0"/>
              <a:t>120   Provide an account for web services able to open/update tickets. </a:t>
            </a:r>
          </a:p>
          <a:p>
            <a:pPr lvl="2"/>
            <a:r>
              <a:rPr lang="en-GB" sz="2000" dirty="0" smtClean="0"/>
              <a:t>Need to think further on privilege mapping!</a:t>
            </a:r>
          </a:p>
          <a:p>
            <a:pPr lvl="2"/>
            <a:r>
              <a:rPr lang="en-GB" sz="2000" dirty="0" smtClean="0"/>
              <a:t>Duplicate of item 91</a:t>
            </a:r>
          </a:p>
        </p:txBody>
      </p:sp>
      <p:sp>
        <p:nvSpPr>
          <p:cNvPr id="4" name="Fußzeilenplatzhalter 3"/>
          <p:cNvSpPr>
            <a:spLocks noGrp="1"/>
          </p:cNvSpPr>
          <p:nvPr>
            <p:ph type="ftr" sz="quarter" idx="10"/>
          </p:nvPr>
        </p:nvSpPr>
        <p:spPr/>
        <p:txBody>
          <a:bodyPr/>
          <a:lstStyle/>
          <a:p>
            <a:r>
              <a:rPr lang="en-GB" dirty="0" smtClean="0"/>
              <a:t>Günter Grein – GGUS-current status and future</a:t>
            </a:r>
            <a:endParaRPr lang="en-GB" dirty="0"/>
          </a:p>
        </p:txBody>
      </p:sp>
      <p:sp>
        <p:nvSpPr>
          <p:cNvPr id="5" name="Datumsplatzhalter 4"/>
          <p:cNvSpPr>
            <a:spLocks noGrp="1"/>
          </p:cNvSpPr>
          <p:nvPr>
            <p:ph type="dt" sz="half" idx="2"/>
          </p:nvPr>
        </p:nvSpPr>
        <p:spPr/>
        <p:txBody>
          <a:bodyPr/>
          <a:lstStyle/>
          <a:p>
            <a:r>
              <a:rPr lang="de-DE" dirty="0" smtClean="0"/>
              <a:t>2010-10-08</a:t>
            </a:r>
            <a:endParaRPr lang="de-DE"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Outline</a:t>
            </a:r>
            <a:endParaRPr lang="en-GB" dirty="0"/>
          </a:p>
        </p:txBody>
      </p:sp>
      <p:sp>
        <p:nvSpPr>
          <p:cNvPr id="3" name="Inhaltsplatzhalter 2"/>
          <p:cNvSpPr>
            <a:spLocks noGrp="1"/>
          </p:cNvSpPr>
          <p:nvPr>
            <p:ph idx="1"/>
          </p:nvPr>
        </p:nvSpPr>
        <p:spPr/>
        <p:txBody>
          <a:bodyPr/>
          <a:lstStyle/>
          <a:p>
            <a:r>
              <a:rPr lang="en-GB" dirty="0" smtClean="0"/>
              <a:t>Some words on GGUS</a:t>
            </a:r>
          </a:p>
          <a:p>
            <a:r>
              <a:rPr lang="en-GB" dirty="0" smtClean="0"/>
              <a:t>GGUS infrastructure</a:t>
            </a:r>
          </a:p>
          <a:p>
            <a:r>
              <a:rPr lang="en-GB" dirty="0" smtClean="0"/>
              <a:t>GGUS user communities</a:t>
            </a:r>
          </a:p>
          <a:p>
            <a:r>
              <a:rPr lang="en-GB" dirty="0" smtClean="0"/>
              <a:t>GGUS statistics</a:t>
            </a:r>
          </a:p>
          <a:p>
            <a:r>
              <a:rPr lang="en-GB" dirty="0" smtClean="0"/>
              <a:t>GGUS and LHCOPN</a:t>
            </a:r>
          </a:p>
          <a:p>
            <a:r>
              <a:rPr lang="en-GB" dirty="0" smtClean="0"/>
              <a:t>Merging GGUS and LHCOPN</a:t>
            </a:r>
          </a:p>
          <a:p>
            <a:r>
              <a:rPr lang="en-GB" dirty="0" smtClean="0"/>
              <a:t>Future plans</a:t>
            </a:r>
          </a:p>
          <a:p>
            <a:r>
              <a:rPr lang="en-GB" dirty="0" smtClean="0"/>
              <a:t>LHCOPN status list</a:t>
            </a:r>
            <a:endParaRPr lang="en-GB" dirty="0"/>
          </a:p>
        </p:txBody>
      </p:sp>
      <p:sp>
        <p:nvSpPr>
          <p:cNvPr id="4" name="Fußzeilenplatzhalter 3"/>
          <p:cNvSpPr>
            <a:spLocks noGrp="1"/>
          </p:cNvSpPr>
          <p:nvPr>
            <p:ph type="ftr" sz="quarter" idx="10"/>
          </p:nvPr>
        </p:nvSpPr>
        <p:spPr/>
        <p:txBody>
          <a:bodyPr/>
          <a:lstStyle/>
          <a:p>
            <a:r>
              <a:rPr lang="de-DE" dirty="0" smtClean="0"/>
              <a:t>Günter Grein – GGUS-</a:t>
            </a:r>
            <a:r>
              <a:rPr lang="de-DE" dirty="0" err="1" smtClean="0"/>
              <a:t>current</a:t>
            </a:r>
            <a:r>
              <a:rPr lang="de-DE" dirty="0" smtClean="0"/>
              <a:t> </a:t>
            </a:r>
            <a:r>
              <a:rPr lang="de-DE" dirty="0" err="1" smtClean="0"/>
              <a:t>status</a:t>
            </a:r>
            <a:r>
              <a:rPr lang="de-DE" dirty="0" smtClean="0"/>
              <a:t> </a:t>
            </a:r>
            <a:r>
              <a:rPr lang="de-DE" dirty="0" err="1" smtClean="0"/>
              <a:t>and</a:t>
            </a:r>
            <a:r>
              <a:rPr lang="de-DE" dirty="0" smtClean="0"/>
              <a:t> </a:t>
            </a:r>
            <a:r>
              <a:rPr lang="de-DE" dirty="0" err="1" smtClean="0"/>
              <a:t>future</a:t>
            </a:r>
            <a:endParaRPr lang="de-DE" dirty="0"/>
          </a:p>
        </p:txBody>
      </p:sp>
      <p:sp>
        <p:nvSpPr>
          <p:cNvPr id="5" name="Datumsplatzhalter 4"/>
          <p:cNvSpPr>
            <a:spLocks noGrp="1"/>
          </p:cNvSpPr>
          <p:nvPr>
            <p:ph type="dt" sz="half" idx="2"/>
          </p:nvPr>
        </p:nvSpPr>
        <p:spPr/>
        <p:txBody>
          <a:bodyPr/>
          <a:lstStyle/>
          <a:p>
            <a:r>
              <a:rPr lang="de-DE" dirty="0" smtClean="0"/>
              <a:t>2010-10-08</a:t>
            </a:r>
            <a:endParaRPr lang="de-DE"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Some words on GGUS</a:t>
            </a:r>
            <a:endParaRPr lang="en-GB" dirty="0"/>
          </a:p>
        </p:txBody>
      </p:sp>
      <p:sp>
        <p:nvSpPr>
          <p:cNvPr id="3" name="Inhaltsplatzhalter 2"/>
          <p:cNvSpPr>
            <a:spLocks noGrp="1"/>
          </p:cNvSpPr>
          <p:nvPr>
            <p:ph idx="1"/>
          </p:nvPr>
        </p:nvSpPr>
        <p:spPr/>
        <p:txBody>
          <a:bodyPr/>
          <a:lstStyle/>
          <a:p>
            <a:r>
              <a:rPr lang="en-GB" dirty="0" smtClean="0"/>
              <a:t>Run by KIT in Karlsruhe/Germany</a:t>
            </a:r>
          </a:p>
          <a:p>
            <a:r>
              <a:rPr lang="en-GB" dirty="0" smtClean="0"/>
              <a:t>Funding: 50% EGI, 50% local/national co-funding</a:t>
            </a:r>
          </a:p>
          <a:p>
            <a:r>
              <a:rPr lang="en-GB" dirty="0" smtClean="0"/>
              <a:t>GGUS team: 3 FTEs</a:t>
            </a:r>
          </a:p>
          <a:p>
            <a:r>
              <a:rPr lang="en-GB" dirty="0" smtClean="0"/>
              <a:t>Infrastructure:</a:t>
            </a:r>
          </a:p>
          <a:p>
            <a:pPr lvl="1"/>
            <a:r>
              <a:rPr lang="en-GB" dirty="0" smtClean="0"/>
              <a:t>Using KIT data bases and mailing systems</a:t>
            </a:r>
          </a:p>
          <a:p>
            <a:pPr lvl="1"/>
            <a:r>
              <a:rPr lang="en-GB" dirty="0" smtClean="0"/>
              <a:t>BMC Remedy servers</a:t>
            </a:r>
          </a:p>
          <a:p>
            <a:pPr lvl="1"/>
            <a:r>
              <a:rPr lang="en-GB" dirty="0" smtClean="0"/>
              <a:t>Apache web servers</a:t>
            </a:r>
            <a:endParaRPr lang="en-GB" dirty="0"/>
          </a:p>
        </p:txBody>
      </p:sp>
      <p:sp>
        <p:nvSpPr>
          <p:cNvPr id="4" name="Fußzeilenplatzhalter 3"/>
          <p:cNvSpPr>
            <a:spLocks noGrp="1"/>
          </p:cNvSpPr>
          <p:nvPr>
            <p:ph type="ftr" sz="quarter" idx="10"/>
          </p:nvPr>
        </p:nvSpPr>
        <p:spPr/>
        <p:txBody>
          <a:bodyPr/>
          <a:lstStyle/>
          <a:p>
            <a:r>
              <a:rPr lang="de-DE" dirty="0" smtClean="0"/>
              <a:t>Günter Grein – GGUS-</a:t>
            </a:r>
            <a:r>
              <a:rPr lang="de-DE" dirty="0" err="1" smtClean="0"/>
              <a:t>current</a:t>
            </a:r>
            <a:r>
              <a:rPr lang="de-DE" dirty="0" smtClean="0"/>
              <a:t> </a:t>
            </a:r>
            <a:r>
              <a:rPr lang="de-DE" dirty="0" err="1" smtClean="0"/>
              <a:t>status</a:t>
            </a:r>
            <a:r>
              <a:rPr lang="de-DE" dirty="0" smtClean="0"/>
              <a:t> </a:t>
            </a:r>
            <a:r>
              <a:rPr lang="de-DE" dirty="0" err="1" smtClean="0"/>
              <a:t>and</a:t>
            </a:r>
            <a:r>
              <a:rPr lang="de-DE" dirty="0" smtClean="0"/>
              <a:t> </a:t>
            </a:r>
            <a:r>
              <a:rPr lang="de-DE" dirty="0" err="1" smtClean="0"/>
              <a:t>future</a:t>
            </a:r>
            <a:endParaRPr lang="de-DE" dirty="0"/>
          </a:p>
        </p:txBody>
      </p:sp>
      <p:sp>
        <p:nvSpPr>
          <p:cNvPr id="5" name="Datumsplatzhalter 4"/>
          <p:cNvSpPr>
            <a:spLocks noGrp="1"/>
          </p:cNvSpPr>
          <p:nvPr>
            <p:ph type="dt" sz="half" idx="2"/>
          </p:nvPr>
        </p:nvSpPr>
        <p:spPr/>
        <p:txBody>
          <a:bodyPr/>
          <a:lstStyle/>
          <a:p>
            <a:r>
              <a:rPr lang="de-DE" dirty="0" smtClean="0"/>
              <a:t>2010-10-08</a:t>
            </a:r>
            <a:endParaRPr lang="de-DE"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GGUS infrastructure</a:t>
            </a:r>
            <a:endParaRPr lang="en-GB" dirty="0"/>
          </a:p>
        </p:txBody>
      </p:sp>
      <p:pic>
        <p:nvPicPr>
          <p:cNvPr id="6" name="Inhaltsplatzhalter 5" descr="GGUS_Infrastructure.jpg"/>
          <p:cNvPicPr>
            <a:picLocks noGrp="1" noChangeAspect="1"/>
          </p:cNvPicPr>
          <p:nvPr>
            <p:ph idx="1"/>
          </p:nvPr>
        </p:nvPicPr>
        <p:blipFill>
          <a:blip r:embed="rId2" cstate="print"/>
          <a:stretch>
            <a:fillRect/>
          </a:stretch>
        </p:blipFill>
        <p:spPr>
          <a:xfrm>
            <a:off x="704922" y="1357299"/>
            <a:ext cx="7796167" cy="4085192"/>
          </a:xfrm>
        </p:spPr>
      </p:pic>
      <p:sp>
        <p:nvSpPr>
          <p:cNvPr id="4" name="Fußzeilenplatzhalter 3"/>
          <p:cNvSpPr>
            <a:spLocks noGrp="1"/>
          </p:cNvSpPr>
          <p:nvPr>
            <p:ph type="ftr" sz="quarter" idx="10"/>
          </p:nvPr>
        </p:nvSpPr>
        <p:spPr/>
        <p:txBody>
          <a:bodyPr/>
          <a:lstStyle/>
          <a:p>
            <a:r>
              <a:rPr lang="de-DE" dirty="0" smtClean="0"/>
              <a:t>Günter Grein – GGUS-</a:t>
            </a:r>
            <a:r>
              <a:rPr lang="de-DE" dirty="0" err="1" smtClean="0"/>
              <a:t>current</a:t>
            </a:r>
            <a:r>
              <a:rPr lang="de-DE" dirty="0" smtClean="0"/>
              <a:t> </a:t>
            </a:r>
            <a:r>
              <a:rPr lang="de-DE" dirty="0" err="1" smtClean="0"/>
              <a:t>status</a:t>
            </a:r>
            <a:r>
              <a:rPr lang="de-DE" dirty="0" smtClean="0"/>
              <a:t> </a:t>
            </a:r>
            <a:r>
              <a:rPr lang="de-DE" dirty="0" err="1" smtClean="0"/>
              <a:t>and</a:t>
            </a:r>
            <a:r>
              <a:rPr lang="de-DE" dirty="0" smtClean="0"/>
              <a:t> </a:t>
            </a:r>
            <a:r>
              <a:rPr lang="de-DE" dirty="0" err="1" smtClean="0"/>
              <a:t>future</a:t>
            </a:r>
            <a:endParaRPr lang="de-DE" dirty="0"/>
          </a:p>
        </p:txBody>
      </p:sp>
      <p:sp>
        <p:nvSpPr>
          <p:cNvPr id="5" name="Datumsplatzhalter 4"/>
          <p:cNvSpPr>
            <a:spLocks noGrp="1"/>
          </p:cNvSpPr>
          <p:nvPr>
            <p:ph type="dt" sz="half" idx="2"/>
          </p:nvPr>
        </p:nvSpPr>
        <p:spPr/>
        <p:txBody>
          <a:bodyPr/>
          <a:lstStyle/>
          <a:p>
            <a:r>
              <a:rPr lang="de-DE" dirty="0" smtClean="0"/>
              <a:t>2010-10-08</a:t>
            </a:r>
            <a:endParaRPr lang="de-DE"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GGUS user communities</a:t>
            </a:r>
            <a:endParaRPr lang="en-GB" dirty="0"/>
          </a:p>
        </p:txBody>
      </p:sp>
      <p:sp>
        <p:nvSpPr>
          <p:cNvPr id="3" name="Inhaltsplatzhalter 2"/>
          <p:cNvSpPr>
            <a:spLocks noGrp="1"/>
          </p:cNvSpPr>
          <p:nvPr>
            <p:ph idx="1"/>
          </p:nvPr>
        </p:nvSpPr>
        <p:spPr/>
        <p:txBody>
          <a:bodyPr/>
          <a:lstStyle/>
          <a:p>
            <a:r>
              <a:rPr lang="en-GB" dirty="0" smtClean="0"/>
              <a:t>Projects</a:t>
            </a:r>
          </a:p>
          <a:p>
            <a:pPr lvl="1"/>
            <a:r>
              <a:rPr lang="en-GB" dirty="0" smtClean="0"/>
              <a:t>EGEE/EGI/NGIs</a:t>
            </a:r>
          </a:p>
          <a:p>
            <a:pPr lvl="1"/>
            <a:r>
              <a:rPr lang="en-GB" dirty="0" smtClean="0"/>
              <a:t>EMI</a:t>
            </a:r>
          </a:p>
          <a:p>
            <a:pPr lvl="1"/>
            <a:r>
              <a:rPr lang="en-GB" dirty="0" smtClean="0"/>
              <a:t>IGE</a:t>
            </a:r>
          </a:p>
          <a:p>
            <a:pPr lvl="1"/>
            <a:r>
              <a:rPr lang="en-GB" dirty="0" smtClean="0"/>
              <a:t>OSG</a:t>
            </a:r>
          </a:p>
          <a:p>
            <a:pPr lvl="1"/>
            <a:r>
              <a:rPr lang="en-GB" dirty="0" smtClean="0"/>
              <a:t>WLCG</a:t>
            </a:r>
          </a:p>
          <a:p>
            <a:r>
              <a:rPr lang="en-GB" dirty="0" smtClean="0"/>
              <a:t>Users</a:t>
            </a:r>
          </a:p>
          <a:p>
            <a:pPr lvl="1"/>
            <a:r>
              <a:rPr lang="en-GB" dirty="0" smtClean="0"/>
              <a:t>Most users from WLCG</a:t>
            </a:r>
          </a:p>
          <a:p>
            <a:pPr lvl="1"/>
            <a:r>
              <a:rPr lang="en-GB" dirty="0" smtClean="0"/>
              <a:t>Biomed</a:t>
            </a:r>
          </a:p>
          <a:p>
            <a:pPr lvl="1"/>
            <a:r>
              <a:rPr lang="en-GB" dirty="0" smtClean="0"/>
              <a:t>&gt; 2000 registered support staffs</a:t>
            </a:r>
          </a:p>
        </p:txBody>
      </p:sp>
      <p:sp>
        <p:nvSpPr>
          <p:cNvPr id="4" name="Fußzeilenplatzhalter 3"/>
          <p:cNvSpPr>
            <a:spLocks noGrp="1"/>
          </p:cNvSpPr>
          <p:nvPr>
            <p:ph type="ftr" sz="quarter" idx="10"/>
          </p:nvPr>
        </p:nvSpPr>
        <p:spPr/>
        <p:txBody>
          <a:bodyPr/>
          <a:lstStyle/>
          <a:p>
            <a:r>
              <a:rPr lang="de-DE" dirty="0" smtClean="0"/>
              <a:t>Günter Grein – GGUS-</a:t>
            </a:r>
            <a:r>
              <a:rPr lang="de-DE" dirty="0" err="1" smtClean="0"/>
              <a:t>current</a:t>
            </a:r>
            <a:r>
              <a:rPr lang="de-DE" dirty="0" smtClean="0"/>
              <a:t> </a:t>
            </a:r>
            <a:r>
              <a:rPr lang="de-DE" dirty="0" err="1" smtClean="0"/>
              <a:t>status</a:t>
            </a:r>
            <a:r>
              <a:rPr lang="de-DE" dirty="0" smtClean="0"/>
              <a:t> </a:t>
            </a:r>
            <a:r>
              <a:rPr lang="de-DE" dirty="0" err="1" smtClean="0"/>
              <a:t>and</a:t>
            </a:r>
            <a:r>
              <a:rPr lang="de-DE" dirty="0" smtClean="0"/>
              <a:t> </a:t>
            </a:r>
            <a:r>
              <a:rPr lang="de-DE" dirty="0" err="1" smtClean="0"/>
              <a:t>future</a:t>
            </a:r>
            <a:endParaRPr lang="de-DE" dirty="0"/>
          </a:p>
        </p:txBody>
      </p:sp>
      <p:sp>
        <p:nvSpPr>
          <p:cNvPr id="5" name="Datumsplatzhalter 4"/>
          <p:cNvSpPr>
            <a:spLocks noGrp="1"/>
          </p:cNvSpPr>
          <p:nvPr>
            <p:ph type="dt" sz="half" idx="2"/>
          </p:nvPr>
        </p:nvSpPr>
        <p:spPr/>
        <p:txBody>
          <a:bodyPr/>
          <a:lstStyle/>
          <a:p>
            <a:r>
              <a:rPr lang="de-DE" dirty="0" smtClean="0"/>
              <a:t>2010-10-08</a:t>
            </a:r>
            <a:endParaRPr lang="de-DE"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GGUS </a:t>
            </a:r>
            <a:r>
              <a:rPr lang="en-GB" dirty="0" smtClean="0"/>
              <a:t>statistics</a:t>
            </a:r>
            <a:endParaRPr lang="en-GB" dirty="0"/>
          </a:p>
        </p:txBody>
      </p:sp>
      <p:sp>
        <p:nvSpPr>
          <p:cNvPr id="4" name="Fußzeilenplatzhalter 3"/>
          <p:cNvSpPr>
            <a:spLocks noGrp="1"/>
          </p:cNvSpPr>
          <p:nvPr>
            <p:ph type="ftr" sz="quarter" idx="10"/>
          </p:nvPr>
        </p:nvSpPr>
        <p:spPr/>
        <p:txBody>
          <a:bodyPr/>
          <a:lstStyle/>
          <a:p>
            <a:r>
              <a:rPr lang="de-DE" dirty="0" smtClean="0"/>
              <a:t>Günter Grein – GGUS-</a:t>
            </a:r>
            <a:r>
              <a:rPr lang="de-DE" dirty="0" err="1" smtClean="0"/>
              <a:t>current</a:t>
            </a:r>
            <a:r>
              <a:rPr lang="de-DE" dirty="0" smtClean="0"/>
              <a:t> </a:t>
            </a:r>
            <a:r>
              <a:rPr lang="de-DE" dirty="0" err="1" smtClean="0"/>
              <a:t>status</a:t>
            </a:r>
            <a:r>
              <a:rPr lang="de-DE" dirty="0" smtClean="0"/>
              <a:t> </a:t>
            </a:r>
            <a:r>
              <a:rPr lang="de-DE" dirty="0" err="1" smtClean="0"/>
              <a:t>and</a:t>
            </a:r>
            <a:r>
              <a:rPr lang="de-DE" dirty="0" smtClean="0"/>
              <a:t> </a:t>
            </a:r>
            <a:r>
              <a:rPr lang="de-DE" dirty="0" err="1" smtClean="0"/>
              <a:t>future</a:t>
            </a:r>
            <a:endParaRPr lang="de-DE" dirty="0"/>
          </a:p>
        </p:txBody>
      </p:sp>
      <p:sp>
        <p:nvSpPr>
          <p:cNvPr id="5" name="Datumsplatzhalter 4"/>
          <p:cNvSpPr>
            <a:spLocks noGrp="1"/>
          </p:cNvSpPr>
          <p:nvPr>
            <p:ph type="dt" sz="half" idx="2"/>
          </p:nvPr>
        </p:nvSpPr>
        <p:spPr/>
        <p:txBody>
          <a:bodyPr/>
          <a:lstStyle/>
          <a:p>
            <a:r>
              <a:rPr lang="de-DE" dirty="0" smtClean="0"/>
              <a:t>2010-10-08</a:t>
            </a:r>
            <a:endParaRPr lang="de-DE" dirty="0"/>
          </a:p>
        </p:txBody>
      </p:sp>
      <p:graphicFrame>
        <p:nvGraphicFramePr>
          <p:cNvPr id="7" name="Chart 5"/>
          <p:cNvGraphicFramePr>
            <a:graphicFrameLocks noGrp="1"/>
          </p:cNvGraphicFramePr>
          <p:nvPr>
            <p:ph idx="1"/>
          </p:nvPr>
        </p:nvGraphicFramePr>
        <p:xfrm>
          <a:off x="392113" y="1198563"/>
          <a:ext cx="8356600" cy="489426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GGUS and LHCOPN</a:t>
            </a:r>
            <a:endParaRPr lang="en-GB" dirty="0"/>
          </a:p>
        </p:txBody>
      </p:sp>
      <p:sp>
        <p:nvSpPr>
          <p:cNvPr id="3" name="Inhaltsplatzhalter 2"/>
          <p:cNvSpPr>
            <a:spLocks noGrp="1"/>
          </p:cNvSpPr>
          <p:nvPr>
            <p:ph idx="1"/>
          </p:nvPr>
        </p:nvSpPr>
        <p:spPr/>
        <p:txBody>
          <a:bodyPr/>
          <a:lstStyle/>
          <a:p>
            <a:r>
              <a:rPr lang="en-GB" dirty="0" smtClean="0"/>
              <a:t>Summary of work</a:t>
            </a:r>
          </a:p>
          <a:p>
            <a:pPr lvl="1"/>
            <a:r>
              <a:rPr lang="en-GB" dirty="0" smtClean="0"/>
              <a:t>Dashboard </a:t>
            </a:r>
            <a:r>
              <a:rPr lang="en-GB" dirty="0" smtClean="0">
                <a:hlinkClick r:id="rId2"/>
              </a:rPr>
              <a:t>https://gus.fzk.de/pages/all_lhcopn.php</a:t>
            </a:r>
            <a:endParaRPr lang="en-GB" dirty="0" smtClean="0"/>
          </a:p>
          <a:p>
            <a:pPr lvl="1"/>
            <a:r>
              <a:rPr lang="en-GB" dirty="0" smtClean="0"/>
              <a:t>Closed items on status list </a:t>
            </a:r>
            <a:r>
              <a:rPr lang="en-GB" dirty="0" smtClean="0">
                <a:hlinkClick r:id="rId3"/>
              </a:rPr>
              <a:t>https://twiki.cern.ch/twiki/bin/viewauth/LHCOPN/GGUSstatusList</a:t>
            </a:r>
            <a:endParaRPr lang="en-GB" dirty="0" smtClean="0"/>
          </a:p>
          <a:p>
            <a:r>
              <a:rPr lang="en-GB" dirty="0" smtClean="0"/>
              <a:t>Effort to spend in future</a:t>
            </a:r>
          </a:p>
          <a:p>
            <a:pPr lvl="1"/>
            <a:r>
              <a:rPr lang="en-GB" dirty="0" smtClean="0"/>
              <a:t>Depends on requests</a:t>
            </a:r>
          </a:p>
          <a:p>
            <a:pPr lvl="1"/>
            <a:r>
              <a:rPr lang="en-GB" dirty="0" smtClean="0"/>
              <a:t>Work has to be done besides our day by day business</a:t>
            </a:r>
          </a:p>
          <a:p>
            <a:r>
              <a:rPr lang="en-GB" dirty="0" smtClean="0"/>
              <a:t>Things that ease work</a:t>
            </a:r>
          </a:p>
          <a:p>
            <a:pPr lvl="1"/>
            <a:r>
              <a:rPr lang="en-GB" dirty="0" smtClean="0"/>
              <a:t>Communication</a:t>
            </a:r>
          </a:p>
          <a:p>
            <a:pPr lvl="1"/>
            <a:r>
              <a:rPr lang="en-GB" dirty="0" smtClean="0"/>
              <a:t>Clear definition of requirements</a:t>
            </a:r>
          </a:p>
        </p:txBody>
      </p:sp>
      <p:sp>
        <p:nvSpPr>
          <p:cNvPr id="4" name="Fußzeilenplatzhalter 3"/>
          <p:cNvSpPr>
            <a:spLocks noGrp="1"/>
          </p:cNvSpPr>
          <p:nvPr>
            <p:ph type="ftr" sz="quarter" idx="10"/>
          </p:nvPr>
        </p:nvSpPr>
        <p:spPr/>
        <p:txBody>
          <a:bodyPr/>
          <a:lstStyle/>
          <a:p>
            <a:r>
              <a:rPr lang="de-DE" dirty="0" smtClean="0"/>
              <a:t>Günter Grein – GGUS-</a:t>
            </a:r>
            <a:r>
              <a:rPr lang="de-DE" dirty="0" err="1" smtClean="0"/>
              <a:t>current</a:t>
            </a:r>
            <a:r>
              <a:rPr lang="de-DE" dirty="0" smtClean="0"/>
              <a:t> </a:t>
            </a:r>
            <a:r>
              <a:rPr lang="de-DE" dirty="0" err="1" smtClean="0"/>
              <a:t>status</a:t>
            </a:r>
            <a:r>
              <a:rPr lang="de-DE" dirty="0" smtClean="0"/>
              <a:t> </a:t>
            </a:r>
            <a:r>
              <a:rPr lang="de-DE" dirty="0" err="1" smtClean="0"/>
              <a:t>and</a:t>
            </a:r>
            <a:r>
              <a:rPr lang="de-DE" dirty="0" smtClean="0"/>
              <a:t> </a:t>
            </a:r>
            <a:r>
              <a:rPr lang="de-DE" dirty="0" err="1" smtClean="0"/>
              <a:t>future</a:t>
            </a:r>
            <a:endParaRPr lang="de-DE" dirty="0"/>
          </a:p>
        </p:txBody>
      </p:sp>
      <p:sp>
        <p:nvSpPr>
          <p:cNvPr id="5" name="Datumsplatzhalter 4"/>
          <p:cNvSpPr>
            <a:spLocks noGrp="1"/>
          </p:cNvSpPr>
          <p:nvPr>
            <p:ph type="dt" sz="half" idx="2"/>
          </p:nvPr>
        </p:nvSpPr>
        <p:spPr/>
        <p:txBody>
          <a:bodyPr/>
          <a:lstStyle/>
          <a:p>
            <a:r>
              <a:rPr lang="de-DE" dirty="0" smtClean="0"/>
              <a:t>2010-10-08</a:t>
            </a:r>
            <a:endParaRPr lang="de-DE"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Merging GGUS and LHCOPN</a:t>
            </a:r>
            <a:endParaRPr lang="en-GB" dirty="0"/>
          </a:p>
        </p:txBody>
      </p:sp>
      <p:sp>
        <p:nvSpPr>
          <p:cNvPr id="3" name="Inhaltsplatzhalter 2"/>
          <p:cNvSpPr>
            <a:spLocks noGrp="1"/>
          </p:cNvSpPr>
          <p:nvPr>
            <p:ph idx="1"/>
          </p:nvPr>
        </p:nvSpPr>
        <p:spPr/>
        <p:txBody>
          <a:bodyPr/>
          <a:lstStyle/>
          <a:p>
            <a:r>
              <a:rPr lang="en-GB" dirty="0" smtClean="0"/>
              <a:t>GGUS users can benefit of additional information</a:t>
            </a:r>
          </a:p>
          <a:p>
            <a:r>
              <a:rPr lang="en-GB" dirty="0" smtClean="0"/>
              <a:t>Network people in EGI (former ENOC) are considering using GGUS as well</a:t>
            </a:r>
          </a:p>
          <a:p>
            <a:r>
              <a:rPr lang="en-GB" dirty="0" smtClean="0"/>
              <a:t>Sophisticated search engine needed for </a:t>
            </a:r>
          </a:p>
          <a:p>
            <a:pPr lvl="1"/>
            <a:r>
              <a:rPr lang="en-GB" dirty="0" smtClean="0"/>
              <a:t>avoiding confusion of users</a:t>
            </a:r>
          </a:p>
          <a:p>
            <a:pPr lvl="1"/>
            <a:r>
              <a:rPr lang="en-GB" dirty="0" smtClean="0"/>
              <a:t>avoiding overloading the web pages</a:t>
            </a:r>
          </a:p>
          <a:p>
            <a:pPr lvl="1"/>
            <a:r>
              <a:rPr lang="en-GB" dirty="0" smtClean="0"/>
              <a:t>easily finding relations between GGUS tickets and LHCOPN tickets</a:t>
            </a:r>
          </a:p>
        </p:txBody>
      </p:sp>
      <p:sp>
        <p:nvSpPr>
          <p:cNvPr id="4" name="Fußzeilenplatzhalter 3"/>
          <p:cNvSpPr>
            <a:spLocks noGrp="1"/>
          </p:cNvSpPr>
          <p:nvPr>
            <p:ph type="ftr" sz="quarter" idx="10"/>
          </p:nvPr>
        </p:nvSpPr>
        <p:spPr/>
        <p:txBody>
          <a:bodyPr/>
          <a:lstStyle/>
          <a:p>
            <a:r>
              <a:rPr lang="de-DE" dirty="0" smtClean="0"/>
              <a:t>Günter Grein – GGUS-</a:t>
            </a:r>
            <a:r>
              <a:rPr lang="de-DE" dirty="0" err="1" smtClean="0"/>
              <a:t>current</a:t>
            </a:r>
            <a:r>
              <a:rPr lang="de-DE" dirty="0" smtClean="0"/>
              <a:t> </a:t>
            </a:r>
            <a:r>
              <a:rPr lang="de-DE" dirty="0" err="1" smtClean="0"/>
              <a:t>status</a:t>
            </a:r>
            <a:r>
              <a:rPr lang="de-DE" dirty="0" smtClean="0"/>
              <a:t> </a:t>
            </a:r>
            <a:r>
              <a:rPr lang="de-DE" dirty="0" err="1" smtClean="0"/>
              <a:t>and</a:t>
            </a:r>
            <a:r>
              <a:rPr lang="de-DE" dirty="0" smtClean="0"/>
              <a:t> </a:t>
            </a:r>
            <a:r>
              <a:rPr lang="de-DE" dirty="0" err="1" smtClean="0"/>
              <a:t>future</a:t>
            </a:r>
            <a:endParaRPr lang="de-DE" dirty="0"/>
          </a:p>
        </p:txBody>
      </p:sp>
      <p:sp>
        <p:nvSpPr>
          <p:cNvPr id="5" name="Datumsplatzhalter 4"/>
          <p:cNvSpPr>
            <a:spLocks noGrp="1"/>
          </p:cNvSpPr>
          <p:nvPr>
            <p:ph type="dt" sz="half" idx="2"/>
          </p:nvPr>
        </p:nvSpPr>
        <p:spPr/>
        <p:txBody>
          <a:bodyPr/>
          <a:lstStyle/>
          <a:p>
            <a:r>
              <a:rPr lang="de-DE" dirty="0" smtClean="0"/>
              <a:t>2010-10-08</a:t>
            </a:r>
            <a:endParaRPr lang="de-DE"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Future plans</a:t>
            </a:r>
            <a:endParaRPr lang="en-GB" dirty="0"/>
          </a:p>
        </p:txBody>
      </p:sp>
      <p:sp>
        <p:nvSpPr>
          <p:cNvPr id="3" name="Inhaltsplatzhalter 2"/>
          <p:cNvSpPr>
            <a:spLocks noGrp="1"/>
          </p:cNvSpPr>
          <p:nvPr>
            <p:ph idx="1"/>
          </p:nvPr>
        </p:nvSpPr>
        <p:spPr/>
        <p:txBody>
          <a:bodyPr/>
          <a:lstStyle/>
          <a:p>
            <a:r>
              <a:rPr lang="en-GB" dirty="0" smtClean="0"/>
              <a:t>Adapt the system to the needs of EGI</a:t>
            </a:r>
          </a:p>
          <a:p>
            <a:pPr lvl="1"/>
            <a:r>
              <a:rPr lang="en-GB" dirty="0" smtClean="0"/>
              <a:t>Review and restructuring of support units</a:t>
            </a:r>
          </a:p>
          <a:p>
            <a:pPr lvl="1"/>
            <a:r>
              <a:rPr lang="en-GB" dirty="0" smtClean="0"/>
              <a:t>Integration of new support units for EMI and IGE projects</a:t>
            </a:r>
          </a:p>
          <a:p>
            <a:r>
              <a:rPr lang="en-GB" dirty="0" smtClean="0"/>
              <a:t>Replace email interfaces by SOAP web services or messaging bus</a:t>
            </a:r>
          </a:p>
          <a:p>
            <a:endParaRPr lang="en-GB" dirty="0" smtClean="0"/>
          </a:p>
        </p:txBody>
      </p:sp>
      <p:sp>
        <p:nvSpPr>
          <p:cNvPr id="4" name="Fußzeilenplatzhalter 3"/>
          <p:cNvSpPr>
            <a:spLocks noGrp="1"/>
          </p:cNvSpPr>
          <p:nvPr>
            <p:ph type="ftr" sz="quarter" idx="10"/>
          </p:nvPr>
        </p:nvSpPr>
        <p:spPr/>
        <p:txBody>
          <a:bodyPr/>
          <a:lstStyle/>
          <a:p>
            <a:r>
              <a:rPr lang="en-GB" dirty="0" smtClean="0"/>
              <a:t>Günter Grein – GGUS-current status and future</a:t>
            </a:r>
            <a:endParaRPr lang="en-GB" dirty="0"/>
          </a:p>
        </p:txBody>
      </p:sp>
      <p:sp>
        <p:nvSpPr>
          <p:cNvPr id="5" name="Datumsplatzhalter 4"/>
          <p:cNvSpPr>
            <a:spLocks noGrp="1"/>
          </p:cNvSpPr>
          <p:nvPr>
            <p:ph type="dt" sz="half" idx="2"/>
          </p:nvPr>
        </p:nvSpPr>
        <p:spPr/>
        <p:txBody>
          <a:bodyPr/>
          <a:lstStyle/>
          <a:p>
            <a:r>
              <a:rPr lang="de-DE" dirty="0" smtClean="0"/>
              <a:t>2010-10-08</a:t>
            </a:r>
            <a:endParaRPr lang="de-DE" dirty="0"/>
          </a:p>
        </p:txBody>
      </p:sp>
    </p:spTree>
  </p:cSld>
  <p:clrMapOvr>
    <a:masterClrMapping/>
  </p:clrMapOvr>
</p:sld>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D9D9D9"/>
      </a:lt2>
      <a:accent1>
        <a:srgbClr val="009682"/>
      </a:accent1>
      <a:accent2>
        <a:srgbClr val="4664AA"/>
      </a:accent2>
      <a:accent3>
        <a:srgbClr val="FFFFFF"/>
      </a:accent3>
      <a:accent4>
        <a:srgbClr val="000000"/>
      </a:accent4>
      <a:accent5>
        <a:srgbClr val="AAC9C1"/>
      </a:accent5>
      <a:accent6>
        <a:srgbClr val="3F5A9A"/>
      </a:accent6>
      <a:hlink>
        <a:srgbClr val="808080"/>
      </a:hlink>
      <a:folHlink>
        <a:srgbClr val="7D92C3"/>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D9D9D9"/>
        </a:lt2>
        <a:accent1>
          <a:srgbClr val="009682"/>
        </a:accent1>
        <a:accent2>
          <a:srgbClr val="4664AA"/>
        </a:accent2>
        <a:accent3>
          <a:srgbClr val="FFFFFF"/>
        </a:accent3>
        <a:accent4>
          <a:srgbClr val="000000"/>
        </a:accent4>
        <a:accent5>
          <a:srgbClr val="AAC9C1"/>
        </a:accent5>
        <a:accent6>
          <a:srgbClr val="3F5A9A"/>
        </a:accent6>
        <a:hlink>
          <a:srgbClr val="808080"/>
        </a:hlink>
        <a:folHlink>
          <a:srgbClr val="7D92C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8544BF1012680F4CA52262DC9004D6C4" ma:contentTypeVersion="0" ma:contentTypeDescription="Ein neues Dokument erstellen." ma:contentTypeScope="" ma:versionID="96348a49bb4ea0ddfe2b9cff4aaa8a78">
  <xsd:schema xmlns:xsd="http://www.w3.org/2001/XMLSchema" xmlns:p="http://schemas.microsoft.com/office/2006/metadata/properties" targetNamespace="http://schemas.microsoft.com/office/2006/metadata/properties" ma:root="true" ma:fieldsID="03b3329306eb86ef5627e635ba94bc4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ma:readOnly="tru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429B86-6BAF-4C9F-8355-F7DD2BA7301B}">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s>
</ds:datastoreItem>
</file>

<file path=customXml/itemProps2.xml><?xml version="1.0" encoding="utf-8"?>
<ds:datastoreItem xmlns:ds="http://schemas.openxmlformats.org/officeDocument/2006/customXml" ds:itemID="{A7CFF3FF-2F7C-430E-8F7A-E986914B8D10}">
  <ds:schemaRefs>
    <ds:schemaRef ds:uri="http://schemas.microsoft.com/sharepoint/v3/contenttype/forms"/>
  </ds:schemaRefs>
</ds:datastoreItem>
</file>

<file path=customXml/itemProps3.xml><?xml version="1.0" encoding="utf-8"?>
<ds:datastoreItem xmlns:ds="http://schemas.openxmlformats.org/officeDocument/2006/customXml" ds:itemID="{C1C97835-DE27-42B5-95C1-F2CB343D3F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0</TotalTime>
  <Words>915</Words>
  <Application>Microsoft Office PowerPoint</Application>
  <PresentationFormat>Bildschirmpräsentation (4:3)</PresentationFormat>
  <Paragraphs>132</Paragraphs>
  <Slides>17</Slides>
  <Notes>0</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17</vt:i4>
      </vt:variant>
    </vt:vector>
  </HeadingPairs>
  <TitlesOfParts>
    <vt:vector size="19" baseType="lpstr">
      <vt:lpstr>Standarddesign</vt:lpstr>
      <vt:lpstr>PHOTO-PAINT</vt:lpstr>
      <vt:lpstr>GGUS – current status and future </vt:lpstr>
      <vt:lpstr>Outline</vt:lpstr>
      <vt:lpstr>Some words on GGUS</vt:lpstr>
      <vt:lpstr>GGUS infrastructure</vt:lpstr>
      <vt:lpstr>GGUS user communities</vt:lpstr>
      <vt:lpstr>GGUS statistics</vt:lpstr>
      <vt:lpstr>GGUS and LHCOPN</vt:lpstr>
      <vt:lpstr>Merging GGUS and LHCOPN</vt:lpstr>
      <vt:lpstr>Future plans</vt:lpstr>
      <vt:lpstr>LHCOPN status list</vt:lpstr>
      <vt:lpstr>LHCOPN status list</vt:lpstr>
      <vt:lpstr>LHCOPN status list</vt:lpstr>
      <vt:lpstr>LHCOPN status list</vt:lpstr>
      <vt:lpstr>LHCOPN status list</vt:lpstr>
      <vt:lpstr>LHCOPN status list</vt:lpstr>
      <vt:lpstr>LHCOPN status list</vt:lpstr>
      <vt:lpstr>LHCOPN status list</vt:lpstr>
    </vt:vector>
  </TitlesOfParts>
  <Company>DER PUNKT GmbH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SCC-Präsentationsvorlage_Office2007_englisch</dc:title>
  <dc:creator>Grein, Guenter</dc:creator>
  <cp:lastModifiedBy>Grein</cp:lastModifiedBy>
  <cp:revision>145</cp:revision>
  <dcterms:created xsi:type="dcterms:W3CDTF">2007-09-10T08:37:03Z</dcterms:created>
  <dcterms:modified xsi:type="dcterms:W3CDTF">2010-10-04T13:13:09Z</dcterms:modified>
  <cp:contentType>Dokument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0x0101008544BF1012680F4CA52262DC9004D6C4</vt:lpwstr>
  </property>
</Properties>
</file>