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01" r:id="rId2"/>
    <p:sldId id="400" r:id="rId3"/>
    <p:sldId id="402" r:id="rId4"/>
    <p:sldId id="413" r:id="rId5"/>
    <p:sldId id="405" r:id="rId6"/>
    <p:sldId id="414" r:id="rId7"/>
    <p:sldId id="419" r:id="rId8"/>
    <p:sldId id="418" r:id="rId9"/>
    <p:sldId id="417" r:id="rId10"/>
    <p:sldId id="420" r:id="rId11"/>
    <p:sldId id="421" r:id="rId12"/>
    <p:sldId id="406" r:id="rId13"/>
    <p:sldId id="415" r:id="rId14"/>
    <p:sldId id="408" r:id="rId15"/>
    <p:sldId id="422" r:id="rId16"/>
    <p:sldId id="416" r:id="rId17"/>
    <p:sldId id="377" r:id="rId18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rgbClr val="80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rgbClr val="80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rgbClr val="80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rgbClr val="80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rgbClr val="8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rgbClr val="8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rgbClr val="8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rgbClr val="8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rgbClr val="8000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00"/>
    <a:srgbClr val="FFFFCC"/>
    <a:srgbClr val="FFFF00"/>
    <a:srgbClr val="FF0000"/>
    <a:srgbClr val="0000FF"/>
    <a:srgbClr val="000066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94796" autoAdjust="0"/>
  </p:normalViewPr>
  <p:slideViewPr>
    <p:cSldViewPr>
      <p:cViewPr varScale="1">
        <p:scale>
          <a:sx n="60" d="100"/>
          <a:sy n="60" d="100"/>
        </p:scale>
        <p:origin x="-798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BCA3FC-EE37-4196-8CCF-74A4F6932431}" type="datetimeFigureOut">
              <a:rPr lang="en-US"/>
              <a:pPr>
                <a:defRPr/>
              </a:pPr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954B55B-E6B0-43CA-91D1-5B1E7A464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D16EA1-ADDB-4A75-9B58-3708EDE4B75E}" type="datetimeFigureOut">
              <a:rPr lang="en-US"/>
              <a:pPr>
                <a:defRPr/>
              </a:pPr>
              <a:t>10/7/2010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686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70937D-6F92-4FCF-B54E-77FEA84CB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0937D-6F92-4FCF-B54E-77FEA84CBB2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D0CB4C-F7E3-47A0-A511-5A82896242A8}" type="slidenum">
              <a:rPr lang="en-US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A4F1F-82AF-43E1-9E59-08BAE6922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2DF2-9651-4E88-93A5-155935883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152400"/>
            <a:ext cx="78470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66725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90600"/>
            <a:ext cx="466725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CF39D-28B8-408E-98C2-7164C6413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152400"/>
            <a:ext cx="78470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990600"/>
            <a:ext cx="466725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90600"/>
            <a:ext cx="466725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4FB2F-1D61-4C9E-B0EF-DABD895DE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152400"/>
            <a:ext cx="78470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990600"/>
            <a:ext cx="94869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3733800"/>
            <a:ext cx="94869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2F9B-6BA2-426D-BC56-4B5D94C86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  <a:latin typeface="Arial" pitchFamily="34" charset="0"/>
                <a:cs typeface="Arial" pitchFamily="34" charset="0"/>
              </a:defRPr>
            </a:lvl1pPr>
            <a:lvl2pPr>
              <a:defRPr>
                <a:effectLst/>
                <a:latin typeface="Arial" pitchFamily="34" charset="0"/>
                <a:cs typeface="Arial" pitchFamily="34" charset="0"/>
              </a:defRPr>
            </a:lvl2pPr>
            <a:lvl3pPr>
              <a:defRPr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AE5E0-A433-4B46-A895-E9C4A2C31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290512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43291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06D46-4758-47F4-A57A-4E10218BA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C889-2DF8-40D4-8194-A8D09F5C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7457-32C8-40B7-9938-8BAD1349B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897E1-E4A9-4506-B0BE-3B3D63680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E596-DD86-47C9-8C9F-9D7DDF95A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96BBA-603F-4FEB-8BA4-05A0933FE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2EC2E-C2AF-451C-A201-12489944D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76300" y="152400"/>
            <a:ext cx="7581900" cy="762000"/>
          </a:xfrm>
          <a:prstGeom prst="rect">
            <a:avLst/>
          </a:prstGeom>
          <a:gradFill>
            <a:gsLst>
              <a:gs pos="0">
                <a:schemeClr val="bg1">
                  <a:tint val="80000"/>
                  <a:satMod val="300000"/>
                </a:schemeClr>
              </a:gs>
              <a:gs pos="100000">
                <a:schemeClr val="bg1">
                  <a:shade val="30000"/>
                  <a:satMod val="200000"/>
                </a:schemeClr>
              </a:gs>
            </a:gsLst>
            <a:lin ang="135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990600"/>
            <a:ext cx="94869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US LHNet DOE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Artur Barczyk, 01/16/2008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937CD6-6876-4BCE-9780-B2763BF6B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6" descr="tinycitlogo.gif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2237" y="157163"/>
            <a:ext cx="754063" cy="75247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9" descr="USLHCNet logo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496300" y="190500"/>
            <a:ext cx="1371599" cy="647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Verdana" pitchFamily="34" charset="0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"/>
        <a:defRPr sz="2400" b="1" i="0" kern="1200">
          <a:solidFill>
            <a:srgbClr val="800000"/>
          </a:solidFill>
          <a:effectLst/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"/>
        <a:defRPr sz="2000" b="1" i="0" kern="1200">
          <a:solidFill>
            <a:srgbClr val="000099"/>
          </a:solidFill>
          <a:effectLst/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"/>
        <a:defRPr sz="2000" b="1" i="0" kern="1200">
          <a:solidFill>
            <a:srgbClr val="000099"/>
          </a:solidFill>
          <a:effectLst/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Arial" charset="0"/>
        <a:buChar char="●"/>
        <a:defRPr sz="2000" b="1" i="0" kern="1200">
          <a:solidFill>
            <a:schemeClr val="tx1"/>
          </a:solidFill>
          <a:effectLst/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"/>
        <a:defRPr sz="2000" i="0" kern="1200">
          <a:solidFill>
            <a:schemeClr val="tx1"/>
          </a:solidFill>
          <a:effectLst/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DYNES </a:t>
            </a:r>
            <a:br>
              <a:rPr lang="en-US" dirty="0" smtClean="0"/>
            </a:br>
            <a:r>
              <a:rPr lang="en-US" dirty="0" smtClean="0"/>
              <a:t>Storage Infrastructure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Artur Barczyk</a:t>
            </a:r>
          </a:p>
          <a:p>
            <a:r>
              <a:rPr lang="en-US" dirty="0" smtClean="0"/>
              <a:t>California Institute of Technology</a:t>
            </a:r>
          </a:p>
          <a:p>
            <a:r>
              <a:rPr lang="en-US" dirty="0" smtClean="0"/>
              <a:t>LHCOPN Meeting</a:t>
            </a:r>
          </a:p>
          <a:p>
            <a:r>
              <a:rPr lang="en-US" dirty="0" smtClean="0"/>
              <a:t>Geneva, October 07,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@ 40G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Recently received a pair of </a:t>
            </a:r>
            <a:r>
              <a:rPr lang="en-US" sz="2000" dirty="0" err="1" smtClean="0"/>
              <a:t>Mellanox</a:t>
            </a:r>
            <a:r>
              <a:rPr lang="en-US" sz="2000" dirty="0" smtClean="0"/>
              <a:t> 40GE NICs</a:t>
            </a:r>
          </a:p>
          <a:p>
            <a:r>
              <a:rPr lang="en-US" sz="2000" dirty="0" smtClean="0"/>
              <a:t>Performance tests done in CERN </a:t>
            </a:r>
            <a:r>
              <a:rPr lang="en-US" sz="2000" dirty="0" err="1" smtClean="0"/>
              <a:t>Openlab</a:t>
            </a:r>
            <a:r>
              <a:rPr lang="en-US" sz="2000" dirty="0" smtClean="0"/>
              <a:t> and </a:t>
            </a:r>
            <a:r>
              <a:rPr lang="en-US" sz="2000" dirty="0" err="1" smtClean="0"/>
              <a:t>Ultralight</a:t>
            </a:r>
            <a:r>
              <a:rPr lang="en-US" sz="2000" dirty="0" smtClean="0"/>
              <a:t> environment</a:t>
            </a:r>
          </a:p>
          <a:p>
            <a:r>
              <a:rPr lang="en-US" sz="2000" dirty="0" smtClean="0"/>
              <a:t>Example: Memory-to-Memory in LAN</a:t>
            </a:r>
            <a:endParaRPr lang="en-US" sz="2000" dirty="0"/>
          </a:p>
        </p:txBody>
      </p:sp>
      <p:pic>
        <p:nvPicPr>
          <p:cNvPr id="3" name="Picture 2" descr="eth_40GMlnx_single_dir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090232"/>
            <a:ext cx="8839200" cy="4767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3200" y="3238500"/>
            <a:ext cx="4686300" cy="923330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25Gbps: hitting the </a:t>
            </a:r>
            <a:r>
              <a:rPr lang="en-US" dirty="0" err="1" smtClean="0"/>
              <a:t>PCIe</a:t>
            </a:r>
            <a:r>
              <a:rPr lang="en-US" dirty="0" smtClean="0"/>
              <a:t> v2 (8 lane) limit!</a:t>
            </a:r>
          </a:p>
          <a:p>
            <a:pPr algn="ctr">
              <a:defRPr/>
            </a:pPr>
            <a:endParaRPr lang="en-US" dirty="0" smtClean="0"/>
          </a:p>
          <a:p>
            <a:pPr algn="ctr">
              <a:defRPr/>
            </a:pPr>
            <a:r>
              <a:rPr lang="en-US" dirty="0" smtClean="0"/>
              <a:t>Need </a:t>
            </a:r>
            <a:r>
              <a:rPr lang="en-US" dirty="0" err="1" smtClean="0"/>
              <a:t>PCIe</a:t>
            </a:r>
            <a:r>
              <a:rPr lang="en-US" dirty="0" smtClean="0"/>
              <a:t> v3 for full 40Gbps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14700" y="2095500"/>
            <a:ext cx="3314700" cy="369332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Unidirectional transfers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@ 40G</a:t>
            </a:r>
            <a:endParaRPr lang="en-US" dirty="0"/>
          </a:p>
        </p:txBody>
      </p:sp>
      <p:pic>
        <p:nvPicPr>
          <p:cNvPr id="3" name="Picture 2" descr="eth_40GMlnx_single_dir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" y="990600"/>
            <a:ext cx="9111974" cy="4914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00300" y="990600"/>
            <a:ext cx="5181600" cy="369332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Bi-directional memory-to-memory transfers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9700" y="6172200"/>
            <a:ext cx="6896100" cy="369332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Currently investigating storage transfer performance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FDT with Dynamic Circuits:</a:t>
            </a:r>
            <a:br>
              <a:rPr lang="en-US" sz="2800" dirty="0" smtClean="0"/>
            </a:br>
            <a:r>
              <a:rPr lang="en-US" sz="2800" dirty="0" smtClean="0"/>
              <a:t>GLIF’09 Demo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25500" y="6477000"/>
            <a:ext cx="59436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July 2010                                                                Ramiro Voicu</a:t>
            </a:r>
            <a:endParaRPr lang="en-US" dirty="0"/>
          </a:p>
        </p:txBody>
      </p:sp>
      <p:pic>
        <p:nvPicPr>
          <p:cNvPr id="5" name="Content Placeholder 4" descr="Glif-200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5409" y="1725614"/>
            <a:ext cx="8029864" cy="5132387"/>
          </a:xfrm>
        </p:spPr>
      </p:pic>
      <p:sp>
        <p:nvSpPr>
          <p:cNvPr id="6" name="TextBox 5"/>
          <p:cNvSpPr txBox="1"/>
          <p:nvPr/>
        </p:nvSpPr>
        <p:spPr>
          <a:xfrm>
            <a:off x="288636" y="1009651"/>
            <a:ext cx="8855364" cy="830263"/>
          </a:xfrm>
          <a:prstGeom prst="rect">
            <a:avLst/>
          </a:prstGeom>
          <a:solidFill>
            <a:srgbClr val="FFFFCC"/>
          </a:solidFill>
          <a:ln w="19050">
            <a:solidFill>
              <a:srgbClr val="8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cs typeface="+mn-cs"/>
              </a:rPr>
              <a:t>FDT can use IDC API to set up </a:t>
            </a:r>
            <a:r>
              <a:rPr lang="en-US" sz="2400" b="1" dirty="0" err="1">
                <a:cs typeface="+mn-cs"/>
              </a:rPr>
              <a:t>lightpaths</a:t>
            </a:r>
            <a:r>
              <a:rPr lang="en-US" sz="2400" b="1" dirty="0">
                <a:cs typeface="+mn-cs"/>
              </a:rPr>
              <a:t>.</a:t>
            </a:r>
          </a:p>
          <a:p>
            <a:pPr algn="ctr">
              <a:defRPr/>
            </a:pPr>
            <a:r>
              <a:rPr lang="en-US" sz="2400" b="1" dirty="0">
                <a:cs typeface="+mn-cs"/>
              </a:rPr>
              <a:t>Example: Caltech Tier2 to compute cluster at </a:t>
            </a:r>
            <a:r>
              <a:rPr lang="en-US" sz="2400" b="1" dirty="0" smtClean="0">
                <a:cs typeface="+mn-cs"/>
              </a:rPr>
              <a:t>CERN</a:t>
            </a:r>
            <a:endParaRPr lang="en-US" sz="2400" b="1" dirty="0"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9486900" cy="1790700"/>
          </a:xfrm>
        </p:spPr>
        <p:txBody>
          <a:bodyPr/>
          <a:lstStyle/>
          <a:p>
            <a:r>
              <a:rPr lang="en-US" sz="2000" dirty="0" smtClean="0"/>
              <a:t>3 domains involved, all using DCN/ION (OSCARS+DRAGON)</a:t>
            </a:r>
          </a:p>
          <a:p>
            <a:pPr lvl="1"/>
            <a:r>
              <a:rPr lang="en-US" sz="1800" dirty="0" smtClean="0"/>
              <a:t>Caltech</a:t>
            </a:r>
          </a:p>
          <a:p>
            <a:pPr lvl="1"/>
            <a:r>
              <a:rPr lang="en-US" sz="1800" dirty="0" smtClean="0"/>
              <a:t>Internet2</a:t>
            </a:r>
          </a:p>
          <a:p>
            <a:pPr lvl="1"/>
            <a:r>
              <a:rPr lang="en-US" sz="1800" dirty="0" err="1" smtClean="0"/>
              <a:t>USLHCNet</a:t>
            </a:r>
            <a:endParaRPr lang="en-US" sz="1800" dirty="0" smtClean="0"/>
          </a:p>
          <a:p>
            <a:r>
              <a:rPr lang="en-US" sz="2000" dirty="0" smtClean="0"/>
              <a:t>Path requested by FDT to </a:t>
            </a:r>
            <a:r>
              <a:rPr lang="en-US" sz="2000" dirty="0" err="1" smtClean="0"/>
              <a:t>USLHCNet</a:t>
            </a:r>
            <a:r>
              <a:rPr lang="en-US" sz="2000" dirty="0" smtClean="0"/>
              <a:t> IDC </a:t>
            </a:r>
          </a:p>
        </p:txBody>
      </p:sp>
      <p:pic>
        <p:nvPicPr>
          <p:cNvPr id="4" name="Picture 7" descr="oscar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137" y="2895601"/>
            <a:ext cx="9155545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 path selection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25500" y="6477000"/>
            <a:ext cx="59436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July 2010                                                                Ramiro Voicu</a:t>
            </a:r>
            <a:endParaRPr lang="en-US" dirty="0"/>
          </a:p>
        </p:txBody>
      </p:sp>
      <p:pic>
        <p:nvPicPr>
          <p:cNvPr id="5" name="Content Placeholder 4" descr="fdt-flow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364" y="1981200"/>
            <a:ext cx="7279409" cy="4584700"/>
          </a:xfrm>
        </p:spPr>
      </p:pic>
      <p:sp>
        <p:nvSpPr>
          <p:cNvPr id="6" name="TextBox 5"/>
          <p:cNvSpPr txBox="1"/>
          <p:nvPr/>
        </p:nvSpPr>
        <p:spPr>
          <a:xfrm>
            <a:off x="326736" y="1181100"/>
            <a:ext cx="8855364" cy="461963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cs typeface="+mn-cs"/>
              </a:rPr>
              <a:t>FDT automatically selects the correct interface to send data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300182" y="2362200"/>
            <a:ext cx="2476500" cy="1143000"/>
          </a:xfrm>
          <a:prstGeom prst="wedgeRoundRectCallout">
            <a:avLst>
              <a:gd name="adj1" fmla="val 65278"/>
              <a:gd name="adj2" fmla="val 111586"/>
              <a:gd name="adj3" fmla="val 16667"/>
            </a:avLst>
          </a:prstGeom>
          <a:solidFill>
            <a:srgbClr val="FFFFCC"/>
          </a:solidFill>
          <a:ln w="28575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No dynamic circuit, use default 1GbE interface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4727864" y="1828800"/>
            <a:ext cx="3752273" cy="1066800"/>
          </a:xfrm>
          <a:prstGeom prst="wedgeRoundRectCallout">
            <a:avLst>
              <a:gd name="adj1" fmla="val -55407"/>
              <a:gd name="adj2" fmla="val 112745"/>
              <a:gd name="adj3" fmla="val 16667"/>
            </a:avLst>
          </a:prstGeom>
          <a:solidFill>
            <a:srgbClr val="FFFFCC"/>
          </a:solidFill>
          <a:ln w="28575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Successful setup of </a:t>
            </a:r>
            <a:r>
              <a:rPr lang="en-US" b="1" dirty="0" err="1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Lightpath</a:t>
            </a:r>
            <a:r>
              <a:rPr lang="en-US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, transfer speed limited by capability of server!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FDT-</a:t>
            </a:r>
            <a:r>
              <a:rPr lang="en-US" dirty="0" err="1" smtClean="0"/>
              <a:t>PhEDEx</a:t>
            </a:r>
            <a:r>
              <a:rPr lang="en-US" dirty="0" smtClean="0"/>
              <a:t> integration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ongoing in CMS</a:t>
            </a:r>
          </a:p>
          <a:p>
            <a:r>
              <a:rPr lang="en-US" dirty="0" smtClean="0"/>
              <a:t>Will facilitate the integration of DYNES instrument in the CMS data operations</a:t>
            </a:r>
          </a:p>
          <a:p>
            <a:r>
              <a:rPr lang="en-US" dirty="0" smtClean="0"/>
              <a:t>(Will be presented at CHEP’10)</a:t>
            </a:r>
            <a:endParaRPr lang="en-US" dirty="0"/>
          </a:p>
        </p:txBody>
      </p:sp>
      <p:pic>
        <p:nvPicPr>
          <p:cNvPr id="3" name="Picture 2" descr="phedex-fd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762250"/>
            <a:ext cx="73914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FDT Summary &amp; Future developments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FDT is a mature and a robust open source software</a:t>
            </a:r>
          </a:p>
          <a:p>
            <a:r>
              <a:rPr lang="en-US" dirty="0" smtClean="0"/>
              <a:t>Key features:</a:t>
            </a:r>
          </a:p>
          <a:p>
            <a:pPr lvl="1"/>
            <a:r>
              <a:rPr lang="en-US" dirty="0" smtClean="0"/>
              <a:t>Portability – runs on all major platforms</a:t>
            </a:r>
          </a:p>
          <a:p>
            <a:pPr lvl="1"/>
            <a:r>
              <a:rPr lang="en-US" dirty="0" smtClean="0"/>
              <a:t>Simple to use and small size</a:t>
            </a:r>
          </a:p>
          <a:p>
            <a:pPr lvl="1"/>
            <a:r>
              <a:rPr lang="en-US" dirty="0" smtClean="0"/>
              <a:t>Streams data over multiple channels</a:t>
            </a:r>
          </a:p>
          <a:p>
            <a:pPr lvl="1"/>
            <a:r>
              <a:rPr lang="en-US" dirty="0" smtClean="0"/>
              <a:t>Pluggable security (SSH, GSI, GSI+SSH, …)</a:t>
            </a:r>
          </a:p>
          <a:p>
            <a:pPr lvl="1"/>
            <a:r>
              <a:rPr lang="en-US" dirty="0" smtClean="0"/>
              <a:t>Can be used as a network testing tool (TCP only)</a:t>
            </a:r>
          </a:p>
          <a:p>
            <a:pPr lvl="1"/>
            <a:r>
              <a:rPr lang="en-US" dirty="0" smtClean="0"/>
              <a:t>Pluggable user filters ( e.g. MS storage, compression, …)</a:t>
            </a:r>
          </a:p>
          <a:p>
            <a:pPr lvl="1"/>
            <a:r>
              <a:rPr lang="en-US" dirty="0" smtClean="0"/>
              <a:t>Dynamic circuits capability</a:t>
            </a:r>
          </a:p>
          <a:p>
            <a:r>
              <a:rPr lang="en-US" dirty="0" smtClean="0"/>
              <a:t>Future developments:</a:t>
            </a:r>
          </a:p>
          <a:p>
            <a:pPr lvl="1"/>
            <a:r>
              <a:rPr lang="en-US" dirty="0" smtClean="0"/>
              <a:t>GUI interface </a:t>
            </a:r>
          </a:p>
          <a:p>
            <a:pPr lvl="1"/>
            <a:r>
              <a:rPr lang="en-US" dirty="0" smtClean="0"/>
              <a:t>New features once Java7 will be released</a:t>
            </a:r>
          </a:p>
          <a:p>
            <a:pPr lvl="2"/>
            <a:r>
              <a:rPr lang="en-US" dirty="0" smtClean="0"/>
              <a:t>NIO.2 (asynchronous I/O, new FS interface, SCTP, …)</a:t>
            </a:r>
          </a:p>
          <a:p>
            <a:pPr lvl="2"/>
            <a:r>
              <a:rPr lang="en-US" dirty="0" smtClean="0"/>
              <a:t> FJ tasks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gradFill rotWithShape="0">
            <a:gsLst>
              <a:gs pos="0">
                <a:srgbClr val="FFFFFF"/>
              </a:gs>
              <a:gs pos="100000">
                <a:srgbClr val="959595"/>
              </a:gs>
            </a:gsLst>
          </a:gradFill>
        </p:spPr>
        <p:txBody>
          <a:bodyPr/>
          <a:lstStyle/>
          <a:p>
            <a:r>
              <a:rPr lang="en-US" dirty="0" smtClean="0">
                <a:effectLst/>
              </a:rPr>
              <a:t>Thank You!</a:t>
            </a:r>
            <a:endParaRPr lang="en-US" dirty="0" smtClean="0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Artur.Barczyk@cern.ch</a:t>
            </a:r>
          </a:p>
          <a:p>
            <a:r>
              <a:rPr lang="en-US" dirty="0" smtClean="0"/>
              <a:t>Ramiro.Voicu@cern.ch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DYNES Instrument at Tier2 &amp; 3</a:t>
            </a:r>
            <a:endParaRPr lang="en-US" dirty="0"/>
          </a:p>
        </p:txBody>
      </p:sp>
      <p:pic>
        <p:nvPicPr>
          <p:cNvPr id="4" name="Content Placeholder 3" descr="tier2-tier3-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943100"/>
            <a:ext cx="763154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028700" y="2209800"/>
            <a:ext cx="2286000" cy="3505200"/>
          </a:xfrm>
          <a:prstGeom prst="ellipse">
            <a:avLst/>
          </a:prstGeom>
          <a:noFill/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81100" y="3962400"/>
            <a:ext cx="7200900" cy="1409700"/>
          </a:xfrm>
          <a:prstGeom prst="ellipse">
            <a:avLst/>
          </a:prstGeom>
          <a:noFill/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6700" y="1066800"/>
            <a:ext cx="4686300" cy="646331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DYNES instrument comes with a storage server and attached disk array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658980">
            <a:off x="1202270" y="4675131"/>
            <a:ext cx="3314700" cy="1752600"/>
          </a:xfrm>
          <a:prstGeom prst="ellipse">
            <a:avLst/>
          </a:prstGeom>
          <a:noFill/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10100" y="5791200"/>
            <a:ext cx="3467100" cy="923330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DYNES instrument allows connecting other (e.g. existing) storage elements!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uiExpand="1" build="allAtOnce" animBg="1"/>
      <p:bldP spid="8" grpId="0" animBg="1"/>
      <p:bldP spid="8" grpId="1" animBg="1"/>
      <p:bldP spid="9" grpId="0" uiExpand="1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DYNES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storage part of the DYNES instrument will consist of (per deployment instance at Tier2/3 site)</a:t>
            </a:r>
          </a:p>
          <a:p>
            <a:pPr lvl="1"/>
            <a:r>
              <a:rPr lang="en-US" dirty="0" smtClean="0"/>
              <a:t>One FDT server</a:t>
            </a:r>
          </a:p>
          <a:p>
            <a:pPr lvl="1"/>
            <a:r>
              <a:rPr lang="en-US" dirty="0" smtClean="0"/>
              <a:t>One attached disk array (SAS)</a:t>
            </a:r>
          </a:p>
          <a:p>
            <a:endParaRPr lang="en-US" dirty="0" smtClean="0"/>
          </a:p>
          <a:p>
            <a:r>
              <a:rPr lang="en-US" dirty="0" smtClean="0"/>
              <a:t>FDT will be used as transport application</a:t>
            </a:r>
          </a:p>
          <a:p>
            <a:pPr lvl="1"/>
            <a:r>
              <a:rPr lang="en-US" dirty="0" smtClean="0"/>
              <a:t>FDT/</a:t>
            </a:r>
            <a:r>
              <a:rPr lang="en-US" dirty="0" err="1" smtClean="0"/>
              <a:t>Hadoop</a:t>
            </a:r>
            <a:endParaRPr lang="en-US" dirty="0" smtClean="0"/>
          </a:p>
          <a:p>
            <a:pPr lvl="1"/>
            <a:r>
              <a:rPr lang="en-US" dirty="0" smtClean="0"/>
              <a:t>FDT/</a:t>
            </a:r>
            <a:r>
              <a:rPr lang="en-US" dirty="0" err="1" smtClean="0"/>
              <a:t>dCache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– Fast Data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FDT is an open source application  for efficient data transfers.</a:t>
            </a:r>
          </a:p>
          <a:p>
            <a:r>
              <a:rPr lang="en-US" dirty="0" smtClean="0"/>
              <a:t>Easy to use: similar syntax with SCP, </a:t>
            </a:r>
            <a:r>
              <a:rPr lang="en-US" dirty="0" err="1" smtClean="0"/>
              <a:t>iperf</a:t>
            </a:r>
            <a:r>
              <a:rPr lang="en-US" dirty="0" smtClean="0"/>
              <a:t>/</a:t>
            </a:r>
            <a:r>
              <a:rPr lang="en-US" dirty="0" err="1" smtClean="0"/>
              <a:t>netperf</a:t>
            </a:r>
            <a:r>
              <a:rPr lang="en-US" dirty="0" smtClean="0"/>
              <a:t> </a:t>
            </a:r>
          </a:p>
          <a:p>
            <a:r>
              <a:rPr lang="en-US" dirty="0" smtClean="0"/>
              <a:t>Written in java and runs on all major platforms.</a:t>
            </a:r>
          </a:p>
          <a:p>
            <a:r>
              <a:rPr lang="en-US" dirty="0" smtClean="0"/>
              <a:t>Single .jar file (~800 KB)</a:t>
            </a:r>
          </a:p>
          <a:p>
            <a:r>
              <a:rPr lang="en-US" dirty="0" smtClean="0"/>
              <a:t>Based on an asynchronous, multithreaded system </a:t>
            </a:r>
          </a:p>
          <a:p>
            <a:r>
              <a:rPr lang="en-US" dirty="0" smtClean="0"/>
              <a:t>Uses the New I/O (NIO) interface and is able to:</a:t>
            </a:r>
          </a:p>
          <a:p>
            <a:pPr lvl="1"/>
            <a:r>
              <a:rPr lang="en-US" dirty="0" smtClean="0"/>
              <a:t>stream continuously a list of files </a:t>
            </a:r>
          </a:p>
          <a:p>
            <a:pPr lvl="1"/>
            <a:r>
              <a:rPr lang="en-US" dirty="0" smtClean="0"/>
              <a:t>use independent threads to read and write on each physical  device</a:t>
            </a:r>
          </a:p>
          <a:p>
            <a:pPr lvl="1"/>
            <a:r>
              <a:rPr lang="en-US" dirty="0" smtClean="0"/>
              <a:t>transfer data in parallel on multiple TCP streams, when necessary</a:t>
            </a:r>
          </a:p>
          <a:p>
            <a:pPr lvl="1"/>
            <a:r>
              <a:rPr lang="en-US" dirty="0" smtClean="0"/>
              <a:t>use appropriate size of buffers for disk IO and networking </a:t>
            </a:r>
          </a:p>
          <a:p>
            <a:pPr lvl="1"/>
            <a:r>
              <a:rPr lang="en-US" dirty="0" smtClean="0"/>
              <a:t>resume a file transfer session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- Architecture</a:t>
            </a:r>
            <a:endParaRPr lang="en-US" dirty="0"/>
          </a:p>
        </p:txBody>
      </p:sp>
      <p:sp>
        <p:nvSpPr>
          <p:cNvPr id="129" name="AutoShape 63"/>
          <p:cNvSpPr>
            <a:spLocks noChangeArrowheads="1"/>
          </p:cNvSpPr>
          <p:nvPr/>
        </p:nvSpPr>
        <p:spPr bwMode="auto">
          <a:xfrm>
            <a:off x="8104909" y="3429000"/>
            <a:ext cx="1425864" cy="1828800"/>
          </a:xfrm>
          <a:prstGeom prst="can">
            <a:avLst>
              <a:gd name="adj" fmla="val 36842"/>
            </a:avLst>
          </a:prstGeom>
          <a:solidFill>
            <a:srgbClr val="FFFF5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0" name="AutoShape 17"/>
          <p:cNvSpPr>
            <a:spLocks noChangeArrowheads="1"/>
          </p:cNvSpPr>
          <p:nvPr/>
        </p:nvSpPr>
        <p:spPr bwMode="auto">
          <a:xfrm>
            <a:off x="450273" y="3581400"/>
            <a:ext cx="1425864" cy="762000"/>
          </a:xfrm>
          <a:prstGeom prst="can">
            <a:avLst>
              <a:gd name="adj" fmla="val 29167"/>
            </a:avLst>
          </a:prstGeom>
          <a:solidFill>
            <a:srgbClr val="FFFF5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31" name="Picture 19" descr="j01998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364" y="3733800"/>
            <a:ext cx="120072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Rectangle 20"/>
          <p:cNvSpPr>
            <a:spLocks noChangeArrowheads="1"/>
          </p:cNvSpPr>
          <p:nvPr/>
        </p:nvSpPr>
        <p:spPr bwMode="auto">
          <a:xfrm rot="2317250">
            <a:off x="1122555" y="3830639"/>
            <a:ext cx="156345" cy="96837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3" name="Rectangle 21"/>
          <p:cNvSpPr>
            <a:spLocks noChangeArrowheads="1"/>
          </p:cNvSpPr>
          <p:nvPr/>
        </p:nvSpPr>
        <p:spPr bwMode="auto">
          <a:xfrm rot="2317250">
            <a:off x="966210" y="387985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4" name="Rectangle 22"/>
          <p:cNvSpPr>
            <a:spLocks noChangeArrowheads="1"/>
          </p:cNvSpPr>
          <p:nvPr/>
        </p:nvSpPr>
        <p:spPr bwMode="auto">
          <a:xfrm rot="2168806">
            <a:off x="809865" y="3927475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5" name="Rectangle 23"/>
          <p:cNvSpPr>
            <a:spLocks noChangeArrowheads="1"/>
          </p:cNvSpPr>
          <p:nvPr/>
        </p:nvSpPr>
        <p:spPr bwMode="auto">
          <a:xfrm rot="2317250">
            <a:off x="1383651" y="3783014"/>
            <a:ext cx="156345" cy="96837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6" name="AutoShape 25"/>
          <p:cNvSpPr>
            <a:spLocks noChangeArrowheads="1"/>
          </p:cNvSpPr>
          <p:nvPr/>
        </p:nvSpPr>
        <p:spPr bwMode="auto">
          <a:xfrm>
            <a:off x="525318" y="4572000"/>
            <a:ext cx="1425864" cy="762000"/>
          </a:xfrm>
          <a:prstGeom prst="can">
            <a:avLst>
              <a:gd name="adj" fmla="val 29167"/>
            </a:avLst>
          </a:prstGeom>
          <a:solidFill>
            <a:srgbClr val="FFFF5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50455" y="4724400"/>
            <a:ext cx="1200727" cy="609600"/>
            <a:chOff x="384" y="3072"/>
            <a:chExt cx="1104" cy="604"/>
          </a:xfrm>
        </p:grpSpPr>
        <p:pic>
          <p:nvPicPr>
            <p:cNvPr id="138" name="Picture 27" descr="j019987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" y="3072"/>
              <a:ext cx="1104" cy="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9" name="Rectangle 28"/>
            <p:cNvSpPr>
              <a:spLocks noChangeArrowheads="1"/>
            </p:cNvSpPr>
            <p:nvPr/>
          </p:nvSpPr>
          <p:spPr bwMode="auto">
            <a:xfrm rot="2317250">
              <a:off x="864" y="3168"/>
              <a:ext cx="144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0" name="Rectangle 29"/>
            <p:cNvSpPr>
              <a:spLocks noChangeArrowheads="1"/>
            </p:cNvSpPr>
            <p:nvPr/>
          </p:nvSpPr>
          <p:spPr bwMode="auto">
            <a:xfrm rot="2317250">
              <a:off x="720" y="3217"/>
              <a:ext cx="144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1" name="Rectangle 30"/>
            <p:cNvSpPr>
              <a:spLocks noChangeArrowheads="1"/>
            </p:cNvSpPr>
            <p:nvPr/>
          </p:nvSpPr>
          <p:spPr bwMode="auto">
            <a:xfrm rot="2168806">
              <a:off x="577" y="3264"/>
              <a:ext cx="144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2" name="Rectangle 31"/>
            <p:cNvSpPr>
              <a:spLocks noChangeArrowheads="1"/>
            </p:cNvSpPr>
            <p:nvPr/>
          </p:nvSpPr>
          <p:spPr bwMode="auto">
            <a:xfrm rot="2317250">
              <a:off x="1104" y="3121"/>
              <a:ext cx="144" cy="96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43" name="AutoShape 33"/>
          <p:cNvSpPr>
            <a:spLocks noChangeArrowheads="1"/>
          </p:cNvSpPr>
          <p:nvPr/>
        </p:nvSpPr>
        <p:spPr bwMode="auto">
          <a:xfrm rot="16200000" flipV="1">
            <a:off x="1786082" y="3513282"/>
            <a:ext cx="1981200" cy="1050636"/>
          </a:xfrm>
          <a:custGeom>
            <a:avLst/>
            <a:gdLst>
              <a:gd name="G0" fmla="+- 17965 0 0"/>
              <a:gd name="G1" fmla="+- 4542 0 0"/>
              <a:gd name="G2" fmla="+- 12158 0 4542"/>
              <a:gd name="G3" fmla="+- G2 0 4542"/>
              <a:gd name="G4" fmla="*/ G3 32768 32059"/>
              <a:gd name="G5" fmla="*/ G4 1 2"/>
              <a:gd name="G6" fmla="+- 21600 0 17965"/>
              <a:gd name="G7" fmla="*/ G6 4542 6079"/>
              <a:gd name="G8" fmla="+- G7 17965 0"/>
              <a:gd name="T0" fmla="*/ 17965 w 21600"/>
              <a:gd name="T1" fmla="*/ 0 h 21600"/>
              <a:gd name="T2" fmla="*/ 17965 w 21600"/>
              <a:gd name="T3" fmla="*/ 12158 h 21600"/>
              <a:gd name="T4" fmla="*/ 1571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965" y="0"/>
                </a:lnTo>
                <a:lnTo>
                  <a:pt x="17965" y="4542"/>
                </a:lnTo>
                <a:lnTo>
                  <a:pt x="12427" y="4542"/>
                </a:lnTo>
                <a:cubicBezTo>
                  <a:pt x="5564" y="4542"/>
                  <a:pt x="0" y="7952"/>
                  <a:pt x="0" y="12158"/>
                </a:cubicBezTo>
                <a:lnTo>
                  <a:pt x="0" y="21600"/>
                </a:lnTo>
                <a:lnTo>
                  <a:pt x="3142" y="21600"/>
                </a:lnTo>
                <a:lnTo>
                  <a:pt x="3142" y="12158"/>
                </a:lnTo>
                <a:cubicBezTo>
                  <a:pt x="3142" y="9650"/>
                  <a:pt x="7299" y="7616"/>
                  <a:pt x="12427" y="7616"/>
                </a:cubicBezTo>
                <a:lnTo>
                  <a:pt x="17965" y="7616"/>
                </a:lnTo>
                <a:lnTo>
                  <a:pt x="17965" y="12158"/>
                </a:lnTo>
                <a:close/>
              </a:path>
            </a:pathLst>
          </a:custGeom>
          <a:solidFill>
            <a:srgbClr val="9EFCF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4" name="AutoShape 6"/>
          <p:cNvSpPr>
            <a:spLocks noChangeArrowheads="1"/>
          </p:cNvSpPr>
          <p:nvPr/>
        </p:nvSpPr>
        <p:spPr bwMode="auto">
          <a:xfrm>
            <a:off x="2926773" y="1828800"/>
            <a:ext cx="525318" cy="457200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5" name="AutoShape 34"/>
          <p:cNvSpPr>
            <a:spLocks noChangeArrowheads="1"/>
          </p:cNvSpPr>
          <p:nvPr/>
        </p:nvSpPr>
        <p:spPr bwMode="auto">
          <a:xfrm rot="16200000" flipV="1">
            <a:off x="1830532" y="3093605"/>
            <a:ext cx="1066800" cy="975591"/>
          </a:xfrm>
          <a:custGeom>
            <a:avLst/>
            <a:gdLst>
              <a:gd name="G0" fmla="+- 14645 0 0"/>
              <a:gd name="G1" fmla="+- 3565 0 0"/>
              <a:gd name="G2" fmla="+- 12158 0 3565"/>
              <a:gd name="G3" fmla="+- G2 0 3565"/>
              <a:gd name="G4" fmla="*/ G3 32768 32059"/>
              <a:gd name="G5" fmla="*/ G4 1 2"/>
              <a:gd name="G6" fmla="+- 21600 0 14645"/>
              <a:gd name="G7" fmla="*/ G6 3565 6079"/>
              <a:gd name="G8" fmla="+- G7 14645 0"/>
              <a:gd name="T0" fmla="*/ 14645 w 21600"/>
              <a:gd name="T1" fmla="*/ 0 h 21600"/>
              <a:gd name="T2" fmla="*/ 14645 w 21600"/>
              <a:gd name="T3" fmla="*/ 12158 h 21600"/>
              <a:gd name="T4" fmla="*/ 257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645" y="0"/>
                </a:lnTo>
                <a:lnTo>
                  <a:pt x="14645" y="3565"/>
                </a:lnTo>
                <a:lnTo>
                  <a:pt x="12427" y="3565"/>
                </a:lnTo>
                <a:cubicBezTo>
                  <a:pt x="5564" y="3565"/>
                  <a:pt x="0" y="7412"/>
                  <a:pt x="0" y="12158"/>
                </a:cubicBezTo>
                <a:lnTo>
                  <a:pt x="0" y="21600"/>
                </a:lnTo>
                <a:lnTo>
                  <a:pt x="5139" y="21600"/>
                </a:lnTo>
                <a:lnTo>
                  <a:pt x="5139" y="12158"/>
                </a:lnTo>
                <a:cubicBezTo>
                  <a:pt x="5139" y="10189"/>
                  <a:pt x="8402" y="8593"/>
                  <a:pt x="12427" y="8593"/>
                </a:cubicBezTo>
                <a:lnTo>
                  <a:pt x="14645" y="8593"/>
                </a:lnTo>
                <a:lnTo>
                  <a:pt x="14645" y="12158"/>
                </a:lnTo>
                <a:close/>
              </a:path>
            </a:pathLst>
          </a:custGeom>
          <a:solidFill>
            <a:srgbClr val="9EFCF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 rot="-292050">
            <a:off x="1801091" y="3657600"/>
            <a:ext cx="525318" cy="533400"/>
            <a:chOff x="1632" y="1248"/>
            <a:chExt cx="2682" cy="2286"/>
          </a:xfrm>
        </p:grpSpPr>
        <p:sp>
          <p:nvSpPr>
            <p:cNvPr id="147" name="Gear"/>
            <p:cNvSpPr>
              <a:spLocks noEditPoints="1" noChangeArrowheads="1"/>
            </p:cNvSpPr>
            <p:nvPr/>
          </p:nvSpPr>
          <p:spPr bwMode="auto">
            <a:xfrm>
              <a:off x="3095" y="1230"/>
              <a:ext cx="1197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8" name="AutoShape 37"/>
            <p:cNvSpPr>
              <a:spLocks noEditPoints="1" noChangeArrowheads="1"/>
            </p:cNvSpPr>
            <p:nvPr/>
          </p:nvSpPr>
          <p:spPr bwMode="auto">
            <a:xfrm>
              <a:off x="1632" y="1658"/>
              <a:ext cx="1429" cy="1259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9" name="AutoShape 38"/>
            <p:cNvSpPr>
              <a:spLocks noEditPoints="1" noChangeArrowheads="1"/>
            </p:cNvSpPr>
            <p:nvPr/>
          </p:nvSpPr>
          <p:spPr bwMode="auto">
            <a:xfrm>
              <a:off x="2557" y="2121"/>
              <a:ext cx="1588" cy="1395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50" name="AutoShape 39"/>
          <p:cNvSpPr>
            <a:spLocks noChangeArrowheads="1"/>
          </p:cNvSpPr>
          <p:nvPr/>
        </p:nvSpPr>
        <p:spPr bwMode="auto">
          <a:xfrm rot="90679" flipV="1">
            <a:off x="7279409" y="3124200"/>
            <a:ext cx="825500" cy="990600"/>
          </a:xfrm>
          <a:custGeom>
            <a:avLst/>
            <a:gdLst>
              <a:gd name="G0" fmla="+- 14645 0 0"/>
              <a:gd name="G1" fmla="+- 3565 0 0"/>
              <a:gd name="G2" fmla="+- 12158 0 3565"/>
              <a:gd name="G3" fmla="+- G2 0 3565"/>
              <a:gd name="G4" fmla="*/ G3 32768 32059"/>
              <a:gd name="G5" fmla="*/ G4 1 2"/>
              <a:gd name="G6" fmla="+- 21600 0 14645"/>
              <a:gd name="G7" fmla="*/ G6 3565 6079"/>
              <a:gd name="G8" fmla="+- G7 14645 0"/>
              <a:gd name="T0" fmla="*/ 14645 w 21600"/>
              <a:gd name="T1" fmla="*/ 0 h 21600"/>
              <a:gd name="T2" fmla="*/ 14645 w 21600"/>
              <a:gd name="T3" fmla="*/ 12158 h 21600"/>
              <a:gd name="T4" fmla="*/ 257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645" y="0"/>
                </a:lnTo>
                <a:lnTo>
                  <a:pt x="14645" y="3565"/>
                </a:lnTo>
                <a:lnTo>
                  <a:pt x="12427" y="3565"/>
                </a:lnTo>
                <a:cubicBezTo>
                  <a:pt x="5564" y="3565"/>
                  <a:pt x="0" y="7412"/>
                  <a:pt x="0" y="12158"/>
                </a:cubicBezTo>
                <a:lnTo>
                  <a:pt x="0" y="21600"/>
                </a:lnTo>
                <a:lnTo>
                  <a:pt x="5139" y="21600"/>
                </a:lnTo>
                <a:lnTo>
                  <a:pt x="5139" y="12158"/>
                </a:lnTo>
                <a:cubicBezTo>
                  <a:pt x="5139" y="10189"/>
                  <a:pt x="8402" y="8593"/>
                  <a:pt x="12427" y="8593"/>
                </a:cubicBezTo>
                <a:lnTo>
                  <a:pt x="14645" y="8593"/>
                </a:lnTo>
                <a:lnTo>
                  <a:pt x="14645" y="12158"/>
                </a:lnTo>
                <a:close/>
              </a:path>
            </a:pathLst>
          </a:custGeom>
          <a:solidFill>
            <a:srgbClr val="9EFCF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 rot="-292050">
            <a:off x="1951182" y="4572000"/>
            <a:ext cx="525318" cy="533400"/>
            <a:chOff x="1632" y="1248"/>
            <a:chExt cx="2682" cy="2286"/>
          </a:xfrm>
        </p:grpSpPr>
        <p:sp>
          <p:nvSpPr>
            <p:cNvPr id="152" name="Gear"/>
            <p:cNvSpPr>
              <a:spLocks noEditPoints="1" noChangeArrowheads="1"/>
            </p:cNvSpPr>
            <p:nvPr/>
          </p:nvSpPr>
          <p:spPr bwMode="auto">
            <a:xfrm>
              <a:off x="3095" y="1230"/>
              <a:ext cx="1197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3" name="AutoShape 42"/>
            <p:cNvSpPr>
              <a:spLocks noEditPoints="1" noChangeArrowheads="1"/>
            </p:cNvSpPr>
            <p:nvPr/>
          </p:nvSpPr>
          <p:spPr bwMode="auto">
            <a:xfrm>
              <a:off x="1632" y="1658"/>
              <a:ext cx="1429" cy="1259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4" name="AutoShape 43"/>
            <p:cNvSpPr>
              <a:spLocks noEditPoints="1" noChangeArrowheads="1"/>
            </p:cNvSpPr>
            <p:nvPr/>
          </p:nvSpPr>
          <p:spPr bwMode="auto">
            <a:xfrm>
              <a:off x="2557" y="2121"/>
              <a:ext cx="1588" cy="1395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55" name="Rectangle 45"/>
          <p:cNvSpPr>
            <a:spLocks noChangeArrowheads="1"/>
          </p:cNvSpPr>
          <p:nvPr/>
        </p:nvSpPr>
        <p:spPr bwMode="auto">
          <a:xfrm>
            <a:off x="2476500" y="35052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6" name="Rectangle 46"/>
          <p:cNvSpPr>
            <a:spLocks noChangeArrowheads="1"/>
          </p:cNvSpPr>
          <p:nvPr/>
        </p:nvSpPr>
        <p:spPr bwMode="auto">
          <a:xfrm rot="1750982">
            <a:off x="2476500" y="37338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7" name="Rectangle 47"/>
          <p:cNvSpPr>
            <a:spLocks noChangeArrowheads="1"/>
          </p:cNvSpPr>
          <p:nvPr/>
        </p:nvSpPr>
        <p:spPr bwMode="auto">
          <a:xfrm rot="1894138">
            <a:off x="2701637" y="47244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8" name="Rectangle 48"/>
          <p:cNvSpPr>
            <a:spLocks noChangeArrowheads="1"/>
          </p:cNvSpPr>
          <p:nvPr/>
        </p:nvSpPr>
        <p:spPr bwMode="auto">
          <a:xfrm rot="1188040">
            <a:off x="2851727" y="44196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9" name="Rectangle 49"/>
          <p:cNvSpPr>
            <a:spLocks noChangeArrowheads="1"/>
          </p:cNvSpPr>
          <p:nvPr/>
        </p:nvSpPr>
        <p:spPr bwMode="auto">
          <a:xfrm rot="345314">
            <a:off x="2851727" y="40386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0" name="Rectangle 50"/>
          <p:cNvSpPr>
            <a:spLocks noChangeArrowheads="1"/>
          </p:cNvSpPr>
          <p:nvPr/>
        </p:nvSpPr>
        <p:spPr bwMode="auto">
          <a:xfrm>
            <a:off x="1801091" y="2514600"/>
            <a:ext cx="1726045" cy="533400"/>
          </a:xfrm>
          <a:prstGeom prst="rect">
            <a:avLst/>
          </a:prstGeom>
          <a:gradFill rotWithShape="1">
            <a:gsLst>
              <a:gs pos="0">
                <a:srgbClr val="9EFCFE"/>
              </a:gs>
              <a:gs pos="100000">
                <a:srgbClr val="0000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1" name="Rectangle 51"/>
          <p:cNvSpPr>
            <a:spLocks noChangeArrowheads="1"/>
          </p:cNvSpPr>
          <p:nvPr/>
        </p:nvSpPr>
        <p:spPr bwMode="auto">
          <a:xfrm>
            <a:off x="2851727" y="36576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2" name="AutoShape 52" descr="Large checker board"/>
          <p:cNvSpPr>
            <a:spLocks noChangeArrowheads="1"/>
          </p:cNvSpPr>
          <p:nvPr/>
        </p:nvSpPr>
        <p:spPr bwMode="auto">
          <a:xfrm>
            <a:off x="3602182" y="2514600"/>
            <a:ext cx="3602182" cy="228600"/>
          </a:xfrm>
          <a:prstGeom prst="rightArrow">
            <a:avLst>
              <a:gd name="adj1" fmla="val 50000"/>
              <a:gd name="adj2" fmla="val 400000"/>
            </a:avLst>
          </a:prstGeom>
          <a:pattFill prst="lgCheck">
            <a:fgClr>
              <a:srgbClr val="9EFCFE"/>
            </a:fgClr>
            <a:bgClr>
              <a:srgbClr val="FFFFFF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3" name="Rectangle 53"/>
          <p:cNvSpPr>
            <a:spLocks noChangeArrowheads="1"/>
          </p:cNvSpPr>
          <p:nvPr/>
        </p:nvSpPr>
        <p:spPr bwMode="auto">
          <a:xfrm flipH="1">
            <a:off x="7279409" y="2514600"/>
            <a:ext cx="1801091" cy="533400"/>
          </a:xfrm>
          <a:prstGeom prst="rect">
            <a:avLst/>
          </a:prstGeom>
          <a:gradFill rotWithShape="1">
            <a:gsLst>
              <a:gs pos="0">
                <a:srgbClr val="9EFCFE"/>
              </a:gs>
              <a:gs pos="100000">
                <a:srgbClr val="0000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" name="AutoShape 54" descr="Large checker board"/>
          <p:cNvSpPr>
            <a:spLocks noChangeArrowheads="1"/>
          </p:cNvSpPr>
          <p:nvPr/>
        </p:nvSpPr>
        <p:spPr bwMode="auto">
          <a:xfrm>
            <a:off x="3602182" y="2819400"/>
            <a:ext cx="3602182" cy="228600"/>
          </a:xfrm>
          <a:prstGeom prst="rightArrow">
            <a:avLst>
              <a:gd name="adj1" fmla="val 50000"/>
              <a:gd name="adj2" fmla="val 400000"/>
            </a:avLst>
          </a:prstGeom>
          <a:pattFill prst="lgCheck">
            <a:fgClr>
              <a:srgbClr val="9EFCFE"/>
            </a:fgClr>
            <a:bgClr>
              <a:srgbClr val="FFFFFF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" name="Line 56"/>
          <p:cNvSpPr>
            <a:spLocks noChangeShapeType="1"/>
          </p:cNvSpPr>
          <p:nvPr/>
        </p:nvSpPr>
        <p:spPr bwMode="auto">
          <a:xfrm>
            <a:off x="3527137" y="2057400"/>
            <a:ext cx="3527136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triangle" w="med" len="med"/>
            <a:tailEnd type="triangle" w="med" len="med"/>
          </a:ln>
          <a:effectLst/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" name="Rectangle 59"/>
          <p:cNvSpPr>
            <a:spLocks noChangeArrowheads="1"/>
          </p:cNvSpPr>
          <p:nvPr/>
        </p:nvSpPr>
        <p:spPr bwMode="auto">
          <a:xfrm rot="2317250">
            <a:off x="9080500" y="46482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67" name="Picture 58" descr="j01998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0" y="4572000"/>
            <a:ext cx="120072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" name="Rectangle 62"/>
          <p:cNvSpPr>
            <a:spLocks noChangeArrowheads="1"/>
          </p:cNvSpPr>
          <p:nvPr/>
        </p:nvSpPr>
        <p:spPr bwMode="auto">
          <a:xfrm rot="2317250">
            <a:off x="8630227" y="47244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" name="Rectangle 61"/>
          <p:cNvSpPr>
            <a:spLocks noChangeArrowheads="1"/>
          </p:cNvSpPr>
          <p:nvPr/>
        </p:nvSpPr>
        <p:spPr bwMode="auto">
          <a:xfrm rot="2168806">
            <a:off x="9080500" y="46482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0" name="Rectangle 64"/>
          <p:cNvSpPr>
            <a:spLocks noChangeArrowheads="1"/>
          </p:cNvSpPr>
          <p:nvPr/>
        </p:nvSpPr>
        <p:spPr bwMode="auto">
          <a:xfrm rot="2317250">
            <a:off x="9005454" y="40386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71" name="Picture 65" descr="j01998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9955" y="3962400"/>
            <a:ext cx="120072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" name="Rectangle 66"/>
          <p:cNvSpPr>
            <a:spLocks noChangeArrowheads="1"/>
          </p:cNvSpPr>
          <p:nvPr/>
        </p:nvSpPr>
        <p:spPr bwMode="auto">
          <a:xfrm rot="2317250">
            <a:off x="8555182" y="41148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3" name="Rectangle 67"/>
          <p:cNvSpPr>
            <a:spLocks noChangeArrowheads="1"/>
          </p:cNvSpPr>
          <p:nvPr/>
        </p:nvSpPr>
        <p:spPr bwMode="auto">
          <a:xfrm rot="2168806">
            <a:off x="9005454" y="4038600"/>
            <a:ext cx="156345" cy="96838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7" name="Group 68"/>
          <p:cNvGrpSpPr>
            <a:grpSpLocks/>
          </p:cNvGrpSpPr>
          <p:nvPr/>
        </p:nvGrpSpPr>
        <p:grpSpPr bwMode="auto">
          <a:xfrm rot="-292050">
            <a:off x="7129318" y="3810000"/>
            <a:ext cx="525318" cy="533400"/>
            <a:chOff x="1632" y="1248"/>
            <a:chExt cx="2682" cy="2286"/>
          </a:xfrm>
        </p:grpSpPr>
        <p:sp>
          <p:nvSpPr>
            <p:cNvPr id="175" name="Gear"/>
            <p:cNvSpPr>
              <a:spLocks noEditPoints="1" noChangeArrowheads="1"/>
            </p:cNvSpPr>
            <p:nvPr/>
          </p:nvSpPr>
          <p:spPr bwMode="auto">
            <a:xfrm>
              <a:off x="3095" y="1230"/>
              <a:ext cx="1197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76" name="AutoShape 70"/>
            <p:cNvSpPr>
              <a:spLocks noEditPoints="1" noChangeArrowheads="1"/>
            </p:cNvSpPr>
            <p:nvPr/>
          </p:nvSpPr>
          <p:spPr bwMode="auto">
            <a:xfrm>
              <a:off x="1632" y="1658"/>
              <a:ext cx="1429" cy="1259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77" name="AutoShape 71"/>
            <p:cNvSpPr>
              <a:spLocks noEditPoints="1" noChangeArrowheads="1"/>
            </p:cNvSpPr>
            <p:nvPr/>
          </p:nvSpPr>
          <p:spPr bwMode="auto">
            <a:xfrm>
              <a:off x="2557" y="2121"/>
              <a:ext cx="1588" cy="1395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8" name="Group 72"/>
          <p:cNvGrpSpPr>
            <a:grpSpLocks/>
          </p:cNvGrpSpPr>
          <p:nvPr/>
        </p:nvGrpSpPr>
        <p:grpSpPr bwMode="auto">
          <a:xfrm rot="-292050">
            <a:off x="3302000" y="2971800"/>
            <a:ext cx="525318" cy="533400"/>
            <a:chOff x="1632" y="1248"/>
            <a:chExt cx="2682" cy="2286"/>
          </a:xfrm>
        </p:grpSpPr>
        <p:sp>
          <p:nvSpPr>
            <p:cNvPr id="179" name="Gear"/>
            <p:cNvSpPr>
              <a:spLocks noEditPoints="1" noChangeArrowheads="1"/>
            </p:cNvSpPr>
            <p:nvPr/>
          </p:nvSpPr>
          <p:spPr bwMode="auto">
            <a:xfrm>
              <a:off x="3095" y="1230"/>
              <a:ext cx="1197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0" name="AutoShape 74"/>
            <p:cNvSpPr>
              <a:spLocks noEditPoints="1" noChangeArrowheads="1"/>
            </p:cNvSpPr>
            <p:nvPr/>
          </p:nvSpPr>
          <p:spPr bwMode="auto">
            <a:xfrm>
              <a:off x="1632" y="1658"/>
              <a:ext cx="1429" cy="1259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1" name="AutoShape 75"/>
            <p:cNvSpPr>
              <a:spLocks noEditPoints="1" noChangeArrowheads="1"/>
            </p:cNvSpPr>
            <p:nvPr/>
          </p:nvSpPr>
          <p:spPr bwMode="auto">
            <a:xfrm>
              <a:off x="2557" y="2121"/>
              <a:ext cx="1588" cy="1395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89B0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9B0FF"/>
              </a:extrusionClr>
            </a:sp3d>
          </p:spPr>
          <p:txBody>
            <a:bodyPr>
              <a:flatTx/>
            </a:bodyPr>
            <a:lstStyle/>
            <a:p>
              <a:pPr>
                <a:buFont typeface="Monotype Sorts" pitchFamily="2" charset="2"/>
                <a:buNone/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82" name="AutoShape 76"/>
          <p:cNvSpPr>
            <a:spLocks noChangeArrowheads="1"/>
          </p:cNvSpPr>
          <p:nvPr/>
        </p:nvSpPr>
        <p:spPr bwMode="auto">
          <a:xfrm>
            <a:off x="7204364" y="1828800"/>
            <a:ext cx="525318" cy="457200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3" name="Text Box 77"/>
          <p:cNvSpPr txBox="1">
            <a:spLocks noChangeArrowheads="1"/>
          </p:cNvSpPr>
          <p:nvPr/>
        </p:nvSpPr>
        <p:spPr bwMode="auto">
          <a:xfrm>
            <a:off x="1876136" y="2514600"/>
            <a:ext cx="1692771" cy="5854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342900" indent="-342900"/>
            <a:r>
              <a:rPr lang="en-US" sz="1600" u="none" dirty="0"/>
              <a:t>Pool of buffers </a:t>
            </a:r>
          </a:p>
          <a:p>
            <a:pPr marL="342900" indent="-342900"/>
            <a:r>
              <a:rPr lang="en-US" sz="1600" u="none" dirty="0"/>
              <a:t>Kernel Space</a:t>
            </a:r>
          </a:p>
        </p:txBody>
      </p:sp>
      <p:sp>
        <p:nvSpPr>
          <p:cNvPr id="184" name="Text Box 79"/>
          <p:cNvSpPr txBox="1">
            <a:spLocks noChangeArrowheads="1"/>
          </p:cNvSpPr>
          <p:nvPr/>
        </p:nvSpPr>
        <p:spPr bwMode="auto">
          <a:xfrm>
            <a:off x="7354455" y="2514600"/>
            <a:ext cx="1692771" cy="5854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342900" indent="-342900"/>
            <a:r>
              <a:rPr lang="en-US" sz="1600" u="none"/>
              <a:t>Pool of buffers </a:t>
            </a:r>
          </a:p>
          <a:p>
            <a:pPr marL="342900" indent="-342900"/>
            <a:r>
              <a:rPr lang="en-US" sz="1600" u="none"/>
              <a:t>Kernel Space</a:t>
            </a:r>
          </a:p>
        </p:txBody>
      </p:sp>
      <p:sp>
        <p:nvSpPr>
          <p:cNvPr id="185" name="Text Box 80"/>
          <p:cNvSpPr txBox="1">
            <a:spLocks noChangeArrowheads="1"/>
          </p:cNvSpPr>
          <p:nvPr/>
        </p:nvSpPr>
        <p:spPr bwMode="auto">
          <a:xfrm>
            <a:off x="4052455" y="3124200"/>
            <a:ext cx="3019801" cy="3084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342900" indent="-342900"/>
            <a:r>
              <a:rPr lang="en-US" sz="1400" u="none"/>
              <a:t>Data Transfer Sockets / Channels</a:t>
            </a:r>
          </a:p>
        </p:txBody>
      </p:sp>
      <p:sp>
        <p:nvSpPr>
          <p:cNvPr id="186" name="Text Box 81"/>
          <p:cNvSpPr txBox="1">
            <a:spLocks noChangeArrowheads="1"/>
          </p:cNvSpPr>
          <p:nvPr/>
        </p:nvSpPr>
        <p:spPr bwMode="auto">
          <a:xfrm>
            <a:off x="900546" y="5486400"/>
            <a:ext cx="2224968" cy="646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342900" indent="-342900"/>
            <a:r>
              <a:rPr lang="en-US" sz="1800" u="none">
                <a:solidFill>
                  <a:srgbClr val="0000FF"/>
                </a:solidFill>
              </a:rPr>
              <a:t>Independent </a:t>
            </a:r>
          </a:p>
          <a:p>
            <a:pPr marL="342900" indent="-342900"/>
            <a:r>
              <a:rPr lang="en-US" sz="1800" u="none">
                <a:solidFill>
                  <a:srgbClr val="0000FF"/>
                </a:solidFill>
              </a:rPr>
              <a:t>threads per device</a:t>
            </a:r>
          </a:p>
        </p:txBody>
      </p:sp>
      <p:sp>
        <p:nvSpPr>
          <p:cNvPr id="187" name="Text Box 82"/>
          <p:cNvSpPr txBox="1">
            <a:spLocks noChangeArrowheads="1"/>
          </p:cNvSpPr>
          <p:nvPr/>
        </p:nvSpPr>
        <p:spPr bwMode="auto">
          <a:xfrm>
            <a:off x="6153727" y="5257800"/>
            <a:ext cx="2558393" cy="646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342900" indent="-342900"/>
            <a:r>
              <a:rPr lang="en-US" sz="1800" u="none">
                <a:solidFill>
                  <a:srgbClr val="0000FF"/>
                </a:solidFill>
              </a:rPr>
              <a:t>Restore the files from</a:t>
            </a:r>
          </a:p>
          <a:p>
            <a:pPr marL="342900" indent="-342900"/>
            <a:r>
              <a:rPr lang="en-US" sz="1800" u="none">
                <a:solidFill>
                  <a:srgbClr val="0000FF"/>
                </a:solidFill>
              </a:rPr>
              <a:t>buffers</a:t>
            </a:r>
          </a:p>
        </p:txBody>
      </p:sp>
      <p:sp>
        <p:nvSpPr>
          <p:cNvPr id="188" name="Text Box 83"/>
          <p:cNvSpPr txBox="1">
            <a:spLocks noChangeArrowheads="1"/>
          </p:cNvSpPr>
          <p:nvPr/>
        </p:nvSpPr>
        <p:spPr bwMode="auto">
          <a:xfrm>
            <a:off x="3602182" y="1676400"/>
            <a:ext cx="3592330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42900" indent="-342900">
              <a:buFont typeface="Monotype Sorts" pitchFamily="2" charset="2"/>
              <a:buNone/>
              <a:defRPr/>
            </a:pPr>
            <a:r>
              <a:rPr lang="en-US" sz="1600" u="none">
                <a:latin typeface="Arial" charset="0"/>
              </a:rPr>
              <a:t>Control connection / authorization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189" name="Rectangle 84"/>
          <p:cNvSpPr>
            <a:spLocks noChangeArrowheads="1"/>
          </p:cNvSpPr>
          <p:nvPr/>
        </p:nvSpPr>
        <p:spPr bwMode="auto">
          <a:xfrm>
            <a:off x="7279409" y="34290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0" name="Rectangle 85"/>
          <p:cNvSpPr>
            <a:spLocks noChangeArrowheads="1"/>
          </p:cNvSpPr>
          <p:nvPr/>
        </p:nvSpPr>
        <p:spPr bwMode="auto">
          <a:xfrm rot="19890262">
            <a:off x="7354455" y="3733800"/>
            <a:ext cx="225136" cy="762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58100" y="6362700"/>
            <a:ext cx="1562100" cy="307777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/>
              <a:t>Ramiro </a:t>
            </a:r>
            <a:r>
              <a:rPr lang="en-US" sz="1400" dirty="0" err="1" smtClean="0"/>
              <a:t>Voicu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User defined loadable modules for Pre and Post Processing to provide support for dedicated Mass Storage system, compression, dynamic circuit setup, …</a:t>
            </a:r>
          </a:p>
          <a:p>
            <a:r>
              <a:rPr lang="en-US" sz="2000" dirty="0" smtClean="0"/>
              <a:t>Pluggable file systems “providers” (e.g. non-POSIX FS)</a:t>
            </a:r>
          </a:p>
          <a:p>
            <a:r>
              <a:rPr lang="en-US" sz="2000" dirty="0" smtClean="0"/>
              <a:t>Dynamic bandwidth limitations </a:t>
            </a:r>
          </a:p>
          <a:p>
            <a:r>
              <a:rPr lang="en-US" sz="2000" dirty="0" smtClean="0"/>
              <a:t>Different transport strategies:</a:t>
            </a:r>
          </a:p>
          <a:p>
            <a:pPr lvl="1"/>
            <a:r>
              <a:rPr lang="en-US" sz="1600" dirty="0" smtClean="0"/>
              <a:t>blocking (1 thread per channel) </a:t>
            </a:r>
          </a:p>
          <a:p>
            <a:pPr lvl="1"/>
            <a:r>
              <a:rPr lang="en-US" sz="1600" dirty="0" smtClean="0"/>
              <a:t>non-blocking (selector + pool of threads)</a:t>
            </a:r>
          </a:p>
          <a:p>
            <a:r>
              <a:rPr lang="en-US" sz="2000" dirty="0" smtClean="0"/>
              <a:t>On the fly MD5 checksum on the reader side</a:t>
            </a:r>
          </a:p>
          <a:p>
            <a:r>
              <a:rPr lang="en-US" sz="2000" dirty="0" smtClean="0"/>
              <a:t>Configurable number of streams and threads per physical device (useful for distributed FS)</a:t>
            </a:r>
          </a:p>
          <a:p>
            <a:r>
              <a:rPr lang="en-US" sz="2000" dirty="0" smtClean="0"/>
              <a:t>Automatic updates</a:t>
            </a:r>
          </a:p>
          <a:p>
            <a:r>
              <a:rPr lang="en-US" sz="2000" dirty="0" smtClean="0">
                <a:solidFill>
                  <a:srgbClr val="000099"/>
                </a:solidFill>
              </a:rPr>
              <a:t>Can be used as network testing tool (/dev/zero → /dev/null memory transfers, or –</a:t>
            </a:r>
            <a:r>
              <a:rPr lang="en-US" sz="2000" dirty="0" err="1" smtClean="0">
                <a:solidFill>
                  <a:srgbClr val="000099"/>
                </a:solidFill>
              </a:rPr>
              <a:t>nettest</a:t>
            </a:r>
            <a:r>
              <a:rPr lang="en-US" sz="2000" dirty="0" smtClean="0">
                <a:solidFill>
                  <a:srgbClr val="000099"/>
                </a:solidFill>
              </a:rPr>
              <a:t> flag)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DYNES security is based on secure point-to-point connection setup</a:t>
            </a:r>
          </a:p>
          <a:p>
            <a:pPr lvl="1"/>
            <a:r>
              <a:rPr lang="en-US" dirty="0" smtClean="0"/>
              <a:t>AA for circuit setup</a:t>
            </a:r>
          </a:p>
          <a:p>
            <a:endParaRPr lang="en-US" dirty="0" smtClean="0"/>
          </a:p>
          <a:p>
            <a:r>
              <a:rPr lang="en-US" dirty="0" smtClean="0"/>
              <a:t>In addition, FDT architecture allows to "plug-in" external security APIs and to use them for </a:t>
            </a:r>
            <a:r>
              <a:rPr lang="en-US" dirty="0" smtClean="0">
                <a:solidFill>
                  <a:srgbClr val="000099"/>
                </a:solidFill>
              </a:rPr>
              <a:t>client authentication and authorization</a:t>
            </a:r>
          </a:p>
          <a:p>
            <a:r>
              <a:rPr lang="en-US" dirty="0" smtClean="0"/>
              <a:t>Supports several security schemes :</a:t>
            </a:r>
          </a:p>
          <a:p>
            <a:pPr lvl="1"/>
            <a:r>
              <a:rPr lang="en-US" dirty="0" smtClean="0"/>
              <a:t>IP based ACL filtering </a:t>
            </a:r>
          </a:p>
          <a:p>
            <a:pPr lvl="1"/>
            <a:r>
              <a:rPr lang="en-US" dirty="0" smtClean="0"/>
              <a:t>SSH</a:t>
            </a:r>
          </a:p>
          <a:p>
            <a:pPr lvl="1"/>
            <a:r>
              <a:rPr lang="en-US" dirty="0" smtClean="0"/>
              <a:t>GSI-SSH</a:t>
            </a:r>
          </a:p>
          <a:p>
            <a:pPr lvl="1"/>
            <a:r>
              <a:rPr lang="en-US" dirty="0" smtClean="0"/>
              <a:t>Standalone </a:t>
            </a:r>
            <a:r>
              <a:rPr lang="en-US" dirty="0" err="1" smtClean="0"/>
              <a:t>Globus</a:t>
            </a:r>
            <a:r>
              <a:rPr lang="en-US" dirty="0" smtClean="0"/>
              <a:t>-GSI </a:t>
            </a:r>
          </a:p>
          <a:p>
            <a:pPr lvl="1"/>
            <a:r>
              <a:rPr lang="en-US" dirty="0" smtClean="0"/>
              <a:t>Plain SSL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FDT performance: </a:t>
            </a:r>
            <a:br>
              <a:rPr lang="en-US" sz="2800" dirty="0" smtClean="0"/>
            </a:br>
            <a:r>
              <a:rPr lang="en-US" sz="2800" dirty="0" smtClean="0"/>
              <a:t>Memory-to-Memory</a:t>
            </a:r>
            <a:endParaRPr lang="en-US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990600"/>
            <a:ext cx="7810500" cy="568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43336"/>
            <a:ext cx="8572500" cy="401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0" y="964168"/>
            <a:ext cx="4686300" cy="369332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WAN data transfers (CERN-Caltech)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447800" y="3733800"/>
            <a:ext cx="1333500" cy="647700"/>
          </a:xfrm>
          <a:prstGeom prst="wedgeRoundRectCallout">
            <a:avLst>
              <a:gd name="adj1" fmla="val -105655"/>
              <a:gd name="adj2" fmla="val 81613"/>
              <a:gd name="adj3" fmla="val 16667"/>
            </a:avLst>
          </a:prstGeom>
          <a:solidFill>
            <a:srgbClr val="FFFF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55-60 % CPU idle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5753100" y="3810000"/>
            <a:ext cx="1333500" cy="647700"/>
          </a:xfrm>
          <a:prstGeom prst="wedgeRoundRectCallout">
            <a:avLst>
              <a:gd name="adj1" fmla="val -110798"/>
              <a:gd name="adj2" fmla="val 101024"/>
              <a:gd name="adj3" fmla="val 16667"/>
            </a:avLst>
          </a:prstGeom>
          <a:solidFill>
            <a:srgbClr val="FFFF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50 % CPU idle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3009900"/>
            <a:ext cx="2819400" cy="369332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CPU </a:t>
            </a:r>
            <a:r>
              <a:rPr lang="en-US" dirty="0" err="1" smtClean="0"/>
              <a:t>utilisation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FDT Performance: Storage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lum bright="-4000" contrast="4000"/>
          </a:blip>
          <a:srcRect/>
          <a:stretch>
            <a:fillRect/>
          </a:stretch>
        </p:blipFill>
        <p:spPr bwMode="auto">
          <a:xfrm>
            <a:off x="1257300" y="1866900"/>
            <a:ext cx="60579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0700" y="1028700"/>
            <a:ext cx="5372100" cy="646331"/>
          </a:xfrm>
          <a:prstGeom prst="rect">
            <a:avLst/>
          </a:prstGeom>
          <a:solidFill>
            <a:srgbClr val="FFFFCC"/>
          </a:solidFill>
          <a:ln w="222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Storage-to-storage performance between pair of servers: sustained 2.6 Gbps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7396</TotalTime>
  <Words>691</Words>
  <Application>Microsoft Office PowerPoint</Application>
  <PresentationFormat>A4 Paper (210x297 mm)</PresentationFormat>
  <Paragraphs>119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DYNES  Storage Infrastructure</vt:lpstr>
      <vt:lpstr>DYNES Instrument at Tier2 &amp; 3</vt:lpstr>
      <vt:lpstr>DYNES Storage</vt:lpstr>
      <vt:lpstr>FDT – Fast Data Transfer</vt:lpstr>
      <vt:lpstr>FDT - Architecture</vt:lpstr>
      <vt:lpstr>FDT features</vt:lpstr>
      <vt:lpstr>FDT security</vt:lpstr>
      <vt:lpstr>FDT performance:  Memory-to-Memory</vt:lpstr>
      <vt:lpstr>FDT Performance: Storage</vt:lpstr>
      <vt:lpstr>FDT @ 40G</vt:lpstr>
      <vt:lpstr>FDT @ 40G</vt:lpstr>
      <vt:lpstr>FDT with Dynamic Circuits: GLIF’09 Demo</vt:lpstr>
      <vt:lpstr>Path setup</vt:lpstr>
      <vt:lpstr>Automatic path selection</vt:lpstr>
      <vt:lpstr>FDT-PhEDEx integration</vt:lpstr>
      <vt:lpstr>FDT Summary &amp; Future developments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LHCOPN</dc:title>
  <dc:creator>artur</dc:creator>
  <cp:lastModifiedBy>Artur</cp:lastModifiedBy>
  <cp:revision>609</cp:revision>
  <dcterms:created xsi:type="dcterms:W3CDTF">2008-01-02T11:04:33Z</dcterms:created>
  <dcterms:modified xsi:type="dcterms:W3CDTF">2010-10-07T12:41:40Z</dcterms:modified>
</cp:coreProperties>
</file>