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tiff" ContentType="image/tiff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  <p:sldMasterId id="2147483683" r:id="rId3"/>
  </p:sldMasterIdLst>
  <p:notesMasterIdLst>
    <p:notesMasterId r:id="rId11"/>
  </p:notesMasterIdLst>
  <p:sldIdLst>
    <p:sldId id="258" r:id="rId4"/>
    <p:sldId id="271" r:id="rId5"/>
    <p:sldId id="272" r:id="rId6"/>
    <p:sldId id="273" r:id="rId7"/>
    <p:sldId id="274" r:id="rId8"/>
    <p:sldId id="275" r:id="rId9"/>
    <p:sldId id="259" r:id="rId10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2899" autoAdjust="0"/>
  </p:normalViewPr>
  <p:slideViewPr>
    <p:cSldViewPr>
      <p:cViewPr>
        <p:scale>
          <a:sx n="120" d="100"/>
          <a:sy n="120" d="100"/>
        </p:scale>
        <p:origin x="5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08-Oct-10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r>
              <a:rPr lang="en-US" dirty="0" smtClean="0"/>
              <a:t>Holidays and faulty hardware</a:t>
            </a:r>
          </a:p>
          <a:p>
            <a:pPr marL="228600" indent="-228600">
              <a:buAutoNum type="arabicParenR"/>
            </a:pPr>
            <a:r>
              <a:rPr lang="en-US" dirty="0" smtClean="0"/>
              <a:t>Software bug in F10 at CERN (also GGUS:62287 NDGF-BNL) – affected only servers in new </a:t>
            </a:r>
            <a:r>
              <a:rPr lang="en-US" baseline="0" dirty="0" smtClean="0"/>
              <a:t>subnet. GGUS shows integration with US “Footprints” works fine, &amp; regular updates provided to tickets. </a:t>
            </a:r>
          </a:p>
          <a:p>
            <a:pPr marL="228600" indent="-228600">
              <a:buAutoNum type="arabicParenR"/>
            </a:pPr>
            <a:r>
              <a:rPr lang="en-US" dirty="0" smtClean="0"/>
              <a:t>The problem one!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Complex route, many actors - illustrates difficulty</a:t>
            </a:r>
            <a:r>
              <a:rPr lang="en-US" baseline="0" dirty="0" smtClean="0"/>
              <a:t> of pin-pointing problem (especially when problem is “it’s slow”)</a:t>
            </a:r>
          </a:p>
          <a:p>
            <a:r>
              <a:rPr lang="en-US" baseline="0" dirty="0" smtClean="0"/>
              <a:t>Stefano was left out of thread – “one month wasted” due to partial communication</a:t>
            </a:r>
          </a:p>
          <a:p>
            <a:r>
              <a:rPr lang="en-US" baseline="0" dirty="0" smtClean="0"/>
              <a:t>Are we making a mountain out of a mole-hill?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NetworkOperations</a:t>
            </a:r>
            <a:r>
              <a:rPr lang="en-US" dirty="0" smtClean="0"/>
              <a:t> support unit in GGUS -&gt; goes to </a:t>
            </a:r>
            <a:r>
              <a:rPr lang="en-US" dirty="0" err="1" smtClean="0"/>
              <a:t>enoc.support@cern.ch</a:t>
            </a:r>
            <a:r>
              <a:rPr lang="en-US" dirty="0" smtClean="0"/>
              <a:t> which sent it back to</a:t>
            </a:r>
          </a:p>
          <a:p>
            <a:r>
              <a:rPr lang="en-US" dirty="0" smtClean="0"/>
              <a:t>enoc.support@cc.in2p3.fr which is no longer read as EGEE ended.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LHCOPN has a separate</a:t>
            </a:r>
            <a:r>
              <a:rPr lang="en-GB" baseline="0" dirty="0" smtClean="0"/>
              <a:t> GGUS implementation. Why? Fields such as Link ID could be added when ticket type changes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is not</a:t>
            </a:r>
            <a:r>
              <a:rPr lang="en-GB" baseline="0" dirty="0" smtClean="0"/>
              <a:t> the catch-all. What is EGI doing? Does LHCOPN expand to cover all </a:t>
            </a:r>
            <a:r>
              <a:rPr lang="en-GB" baseline="0" smtClean="0"/>
              <a:t>network issues?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LHCOPN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J. Shade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September GDB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baseline="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 baseline="0">
                <a:solidFill>
                  <a:schemeClr val="tx1"/>
                </a:solidFill>
              </a:defRPr>
            </a:lvl3pPr>
            <a:lvl4pPr>
              <a:buNone/>
              <a:defRPr sz="1800" baseline="0">
                <a:solidFill>
                  <a:schemeClr val="tx1"/>
                </a:solidFill>
              </a:defRPr>
            </a:lvl4pPr>
            <a:lvl5pPr>
              <a:buNone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LHCOPN Operations and Monitoring </a:t>
            </a:r>
            <a:r>
              <a:rPr lang="en-US" dirty="0" err="1" smtClean="0"/>
              <a:t>WGs</a:t>
            </a:r>
            <a:endParaRPr lang="en-US" dirty="0" smtClean="0"/>
          </a:p>
          <a:p>
            <a:pPr lvl="1"/>
            <a:r>
              <a:rPr lang="en-US" dirty="0" smtClean="0"/>
              <a:t>F2F LHCOPN meetings</a:t>
            </a:r>
          </a:p>
          <a:p>
            <a:pPr lvl="2"/>
            <a:r>
              <a:rPr lang="en-US" dirty="0" smtClean="0"/>
              <a:t>London 8/9 March</a:t>
            </a:r>
          </a:p>
          <a:p>
            <a:pPr lvl="2"/>
            <a:r>
              <a:rPr lang="en-US" dirty="0" smtClean="0"/>
              <a:t>Barcelona 28/29 June</a:t>
            </a:r>
          </a:p>
          <a:p>
            <a:pPr lvl="1"/>
            <a:r>
              <a:rPr lang="en-US" dirty="0" smtClean="0"/>
              <a:t>Operations WG</a:t>
            </a:r>
          </a:p>
          <a:p>
            <a:pPr lvl="2"/>
            <a:r>
              <a:rPr lang="en-US" dirty="0" smtClean="0"/>
              <a:t>Quarterly phone conferences</a:t>
            </a:r>
          </a:p>
          <a:p>
            <a:pPr lvl="3"/>
            <a:r>
              <a:rPr lang="en-US" dirty="0" smtClean="0"/>
              <a:t>Track correlation between outages and GGUS tickets</a:t>
            </a:r>
            <a:endParaRPr lang="en-US" dirty="0"/>
          </a:p>
          <a:p>
            <a:pPr lvl="1"/>
            <a:r>
              <a:rPr lang="en-US" dirty="0" smtClean="0"/>
              <a:t>Monitoring WG</a:t>
            </a:r>
          </a:p>
          <a:p>
            <a:pPr lvl="2"/>
            <a:r>
              <a:rPr lang="en-US" dirty="0" smtClean="0"/>
              <a:t>Conference call in May, fairly active e-mail exchanges</a:t>
            </a:r>
          </a:p>
          <a:p>
            <a:pPr lvl="3"/>
            <a:r>
              <a:rPr lang="en-US" dirty="0" err="1" smtClean="0"/>
              <a:t>perfSONAR</a:t>
            </a:r>
            <a:r>
              <a:rPr lang="en-US" dirty="0" smtClean="0"/>
              <a:t> setup &amp; deployment</a:t>
            </a:r>
          </a:p>
          <a:p>
            <a:pPr lvl="3"/>
            <a:r>
              <a:rPr lang="en-US" dirty="0" smtClean="0"/>
              <a:t>LHCOPN Dashboard design</a:t>
            </a:r>
          </a:p>
          <a:p>
            <a:pPr lvl="1"/>
            <a:r>
              <a:rPr lang="en-US" dirty="0" smtClean="0"/>
              <a:t>Mailing list: LHCOPN-</a:t>
            </a:r>
            <a:r>
              <a:rPr lang="en-US" dirty="0" err="1" smtClean="0"/>
              <a:t>Interest@cern.ch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LHCOPN Update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grpSp>
        <p:nvGrpSpPr>
          <p:cNvPr id="3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LHCOPN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J. Shade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4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September GDB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LHCOPN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J. Shade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4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September GDB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styd</a:t>
            </a:r>
            <a:r>
              <a:rPr lang="en-US" dirty="0" smtClean="0"/>
              <a:t>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77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3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07-OCT-2010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Ownership of WLCG Network Problems J.Shade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Ownership of WLCG Network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John Shade /CERN IT-CS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October 2010 LHCOPN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Following GGUS tickets highlighted in September GDB by ATLAS: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FZK-NDGF </a:t>
            </a:r>
            <a:r>
              <a:rPr lang="en-GB" dirty="0"/>
              <a:t>GGUS:60437 (24 July - 26 August</a:t>
            </a:r>
            <a:r>
              <a:rPr lang="en-GB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NDGF-RAL </a:t>
            </a:r>
            <a:r>
              <a:rPr lang="en-GB" dirty="0"/>
              <a:t>GGUS:61306 (19 August - 17 Sept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NDGF-BNL (GGUS:62287 – 8 days)      GGUS/Footprints integration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BNL-CNAF </a:t>
            </a:r>
            <a:r>
              <a:rPr lang="en-GB" dirty="0"/>
              <a:t>GGUS:61440 (23 August - </a:t>
            </a:r>
            <a:r>
              <a:rPr lang="en-GB" dirty="0">
                <a:solidFill>
                  <a:srgbClr val="FF0000"/>
                </a:solidFill>
              </a:rPr>
              <a:t>still </a:t>
            </a:r>
            <a:r>
              <a:rPr lang="en-GB" dirty="0" smtClean="0">
                <a:solidFill>
                  <a:srgbClr val="FF0000"/>
                </a:solidFill>
              </a:rPr>
              <a:t>open </a:t>
            </a: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r>
              <a:rPr lang="en-GB" dirty="0" smtClean="0"/>
              <a:t>)</a:t>
            </a:r>
          </a:p>
          <a:p>
            <a:r>
              <a:rPr lang="en-US" dirty="0" smtClean="0"/>
              <a:t>WLCG Management concerned by problem ownership (or lack thereof)</a:t>
            </a:r>
            <a:endParaRPr lang="en-US" dirty="0"/>
          </a:p>
          <a:p>
            <a:r>
              <a:rPr lang="en-US" dirty="0" smtClean="0"/>
              <a:t>For 61440, ATLAS requested daily updates as of 22/9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Priority upgraded from less urgent to urgent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Daily updates still not forthcoming </a:t>
            </a:r>
            <a:r>
              <a:rPr lang="en-US" dirty="0" smtClean="0">
                <a:sym typeface="Wingdings" pitchFamily="2" charset="2"/>
              </a:rPr>
              <a:t>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here?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BNL to Amsterdam path extensively &amp; exhaustively tested by </a:t>
            </a:r>
            <a:r>
              <a:rPr lang="en-GB" dirty="0" err="1" smtClean="0"/>
              <a:t>ESNet</a:t>
            </a:r>
            <a:r>
              <a:rPr lang="en-GB" dirty="0" smtClean="0"/>
              <a:t> – no packet loss observed! </a:t>
            </a:r>
          </a:p>
          <a:p>
            <a:pPr lvl="1"/>
            <a:r>
              <a:rPr lang="en-GB" sz="2000" dirty="0" err="1" smtClean="0"/>
              <a:t>ESnet</a:t>
            </a:r>
            <a:r>
              <a:rPr lang="en-GB" sz="2000" dirty="0" smtClean="0"/>
              <a:t> </a:t>
            </a:r>
            <a:r>
              <a:rPr lang="en-GB" sz="2000" dirty="0"/>
              <a:t>aofa-sdn1 -- </a:t>
            </a:r>
            <a:r>
              <a:rPr lang="en-GB" sz="2000" dirty="0" err="1"/>
              <a:t>USLHCnet</a:t>
            </a:r>
            <a:r>
              <a:rPr lang="en-GB" sz="2000" dirty="0"/>
              <a:t> E600 -- </a:t>
            </a:r>
            <a:r>
              <a:rPr lang="en-GB" sz="2000" dirty="0" err="1"/>
              <a:t>Ciena</a:t>
            </a:r>
            <a:r>
              <a:rPr lang="en-GB" sz="2000" dirty="0"/>
              <a:t> NYC -- </a:t>
            </a:r>
            <a:r>
              <a:rPr lang="en-GB" sz="2000" dirty="0" err="1"/>
              <a:t>Ciena</a:t>
            </a:r>
            <a:r>
              <a:rPr lang="en-GB" sz="2000" dirty="0"/>
              <a:t> AMS -- </a:t>
            </a:r>
            <a:r>
              <a:rPr lang="en-GB" sz="2000" dirty="0" smtClean="0"/>
              <a:t>E600AMS -- </a:t>
            </a:r>
            <a:r>
              <a:rPr lang="nl-NL" sz="2000" dirty="0"/>
              <a:t>SARA.nl -- GEANT in Amsterdam -- GEANT in </a:t>
            </a:r>
            <a:r>
              <a:rPr lang="nl-NL" sz="2000" dirty="0" smtClean="0"/>
              <a:t>Vienna</a:t>
            </a:r>
          </a:p>
          <a:p>
            <a:r>
              <a:rPr lang="en-GB" dirty="0" smtClean="0"/>
              <a:t>GARR have similarly tested CNAF to MILAN (DANTE)</a:t>
            </a:r>
            <a:r>
              <a:rPr lang="en-GB" dirty="0" smtClean="0"/>
              <a:t> </a:t>
            </a:r>
            <a:endParaRPr lang="nl-NL" dirty="0" smtClean="0"/>
          </a:p>
          <a:p>
            <a:r>
              <a:rPr lang="nl-NL" dirty="0" smtClean="0"/>
              <a:t>Many people involved/informed:</a:t>
            </a:r>
          </a:p>
          <a:p>
            <a:pPr lvl="1">
              <a:buFont typeface="Wingdings"/>
              <a:buChar char="Ø"/>
            </a:pPr>
            <a:r>
              <a:rPr lang="en-GB" sz="1400" dirty="0" smtClean="0"/>
              <a:t>&gt; </a:t>
            </a:r>
            <a:r>
              <a:rPr lang="en-GB" sz="1400" dirty="0"/>
              <a:t>From: Chris Tracy </a:t>
            </a:r>
            <a:r>
              <a:rPr lang="en-GB" sz="1400" dirty="0" smtClean="0"/>
              <a:t>(</a:t>
            </a:r>
            <a:r>
              <a:rPr lang="en-GB" sz="1400" dirty="0" err="1" smtClean="0"/>
              <a:t>ESNet</a:t>
            </a:r>
            <a:r>
              <a:rPr lang="en-GB" sz="1400" dirty="0" smtClean="0"/>
              <a:t>)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smtClean="0"/>
              <a:t>&gt; </a:t>
            </a:r>
            <a:r>
              <a:rPr lang="en-GB" sz="1400" dirty="0"/>
              <a:t>&gt; To: Hironori </a:t>
            </a:r>
            <a:r>
              <a:rPr lang="en-GB" sz="1400" dirty="0" smtClean="0"/>
              <a:t>Ito (BNL)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&gt; &gt; Cc: Joe </a:t>
            </a:r>
            <a:r>
              <a:rPr lang="en-GB" sz="1400" dirty="0" smtClean="0"/>
              <a:t>Metzger (BNL); Michael O</a:t>
            </a:r>
            <a:r>
              <a:rPr lang="en-GB" sz="1400" dirty="0"/>
              <a:t>' </a:t>
            </a:r>
            <a:r>
              <a:rPr lang="en-GB" sz="1400" dirty="0" smtClean="0"/>
              <a:t>Connor (</a:t>
            </a:r>
            <a:r>
              <a:rPr lang="en-GB" sz="1400" dirty="0"/>
              <a:t>ESNET); Ann </a:t>
            </a:r>
            <a:r>
              <a:rPr lang="en-GB" sz="1400" dirty="0" smtClean="0"/>
              <a:t>Harding (DANTE); </a:t>
            </a:r>
            <a:r>
              <a:rPr lang="en-GB" sz="1400" dirty="0" err="1" smtClean="0"/>
              <a:t>Edoardo</a:t>
            </a:r>
            <a:r>
              <a:rPr lang="en-GB" sz="1400" dirty="0" smtClean="0"/>
              <a:t> </a:t>
            </a:r>
            <a:r>
              <a:rPr lang="en-GB" sz="1400" dirty="0" err="1" smtClean="0"/>
              <a:t>Martelli</a:t>
            </a:r>
            <a:r>
              <a:rPr lang="en-GB" sz="1400" dirty="0" smtClean="0"/>
              <a:t> (CERN); Toby </a:t>
            </a:r>
            <a:r>
              <a:rPr lang="en-GB" sz="1400" dirty="0" err="1" smtClean="0"/>
              <a:t>Rodwell</a:t>
            </a:r>
            <a:r>
              <a:rPr lang="en-GB" sz="1400" dirty="0" smtClean="0"/>
              <a:t> (DANTE); </a:t>
            </a:r>
            <a:r>
              <a:rPr lang="en-GB" sz="1400" dirty="0"/>
              <a:t>John </a:t>
            </a:r>
            <a:r>
              <a:rPr lang="en-GB" sz="1400" dirty="0" err="1" smtClean="0"/>
              <a:t>Bigrow</a:t>
            </a:r>
            <a:r>
              <a:rPr lang="en-GB" sz="1400" dirty="0" smtClean="0"/>
              <a:t> (BNL); </a:t>
            </a:r>
            <a:r>
              <a:rPr lang="en-GB" sz="1400" dirty="0" err="1"/>
              <a:t>Domenico</a:t>
            </a:r>
            <a:r>
              <a:rPr lang="en-GB" sz="1400" dirty="0"/>
              <a:t> </a:t>
            </a:r>
            <a:r>
              <a:rPr lang="en-GB" sz="1400" dirty="0" err="1" smtClean="0"/>
              <a:t>Vicinanza</a:t>
            </a:r>
            <a:r>
              <a:rPr lang="en-GB" sz="1400" dirty="0" smtClean="0"/>
              <a:t> (DANTE); Marco </a:t>
            </a:r>
            <a:r>
              <a:rPr lang="en-GB" sz="1400" dirty="0" err="1" smtClean="0"/>
              <a:t>Marletta</a:t>
            </a:r>
            <a:r>
              <a:rPr lang="en-GB" sz="1400" dirty="0" smtClean="0"/>
              <a:t> (GARR); GEANT </a:t>
            </a:r>
            <a:r>
              <a:rPr lang="en-GB" sz="1400" dirty="0"/>
              <a:t>NCC; </a:t>
            </a:r>
            <a:r>
              <a:rPr lang="en-GB" sz="1400" dirty="0" err="1"/>
              <a:t>USLHCNet</a:t>
            </a:r>
            <a:r>
              <a:rPr lang="en-GB" sz="1400" dirty="0"/>
              <a:t> NOC; Stefano </a:t>
            </a:r>
            <a:r>
              <a:rPr lang="en-GB" sz="1400" dirty="0" err="1" smtClean="0"/>
              <a:t>Zani</a:t>
            </a:r>
            <a:r>
              <a:rPr lang="en-GB" sz="1400" dirty="0" smtClean="0"/>
              <a:t> (CNAF); </a:t>
            </a:r>
            <a:r>
              <a:rPr lang="en-GB" sz="1400" dirty="0" err="1"/>
              <a:t>Donato</a:t>
            </a:r>
            <a:r>
              <a:rPr lang="en-GB" sz="1400" dirty="0"/>
              <a:t> De </a:t>
            </a:r>
            <a:r>
              <a:rPr lang="en-GB" sz="1400" dirty="0" err="1"/>
              <a:t>Girolamo</a:t>
            </a:r>
            <a:r>
              <a:rPr lang="en-GB" sz="1400" dirty="0"/>
              <a:t>; </a:t>
            </a:r>
            <a:r>
              <a:rPr lang="en-GB" sz="1400" dirty="0" smtClean="0"/>
              <a:t>DANTE operations</a:t>
            </a:r>
            <a:r>
              <a:rPr lang="en-GB" sz="1400" dirty="0"/>
              <a:t>; </a:t>
            </a:r>
            <a:r>
              <a:rPr lang="en-GB" sz="1400" dirty="0" err="1"/>
              <a:t>Artur</a:t>
            </a:r>
            <a:r>
              <a:rPr lang="en-GB" sz="1400" dirty="0"/>
              <a:t> </a:t>
            </a:r>
            <a:r>
              <a:rPr lang="en-GB" sz="1400" dirty="0" err="1" smtClean="0"/>
              <a:t>Barczyk</a:t>
            </a:r>
            <a:r>
              <a:rPr lang="en-GB" sz="1400" dirty="0" smtClean="0"/>
              <a:t> (</a:t>
            </a:r>
            <a:r>
              <a:rPr lang="en-GB" sz="1400" dirty="0" err="1" smtClean="0"/>
              <a:t>USLHCNet</a:t>
            </a:r>
            <a:r>
              <a:rPr lang="en-GB" sz="1400" dirty="0" smtClean="0"/>
              <a:t>); </a:t>
            </a:r>
            <a:r>
              <a:rPr lang="en-GB" sz="1400" dirty="0" err="1"/>
              <a:t>ESnet</a:t>
            </a:r>
            <a:r>
              <a:rPr lang="en-GB" sz="1400" dirty="0"/>
              <a:t> Engineering; </a:t>
            </a:r>
            <a:r>
              <a:rPr lang="en-GB" sz="1400" dirty="0" smtClean="0"/>
              <a:t>Michael Ernst (BNL)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&gt;</a:t>
            </a:r>
            <a:r>
              <a:rPr lang="en-GB" sz="1400" dirty="0" smtClean="0"/>
              <a:t> </a:t>
            </a:r>
            <a:r>
              <a:rPr lang="en-GB" sz="1400" dirty="0"/>
              <a:t>&gt; Subject: Re: [routing] Testing of Trans-Atlantic </a:t>
            </a:r>
            <a:r>
              <a:rPr lang="en-GB" sz="1400" dirty="0" smtClean="0"/>
              <a:t>links</a:t>
            </a:r>
          </a:p>
          <a:p>
            <a:pPr>
              <a:buFont typeface="Wingdings"/>
              <a:buChar char="Ø"/>
            </a:pPr>
            <a:r>
              <a:rPr lang="en-US" dirty="0"/>
              <a:t>But what about the end-users (GGUS)?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61640: CNAF-BNL slow transfers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Tests </a:t>
            </a:r>
            <a:r>
              <a:rPr lang="en-US" dirty="0"/>
              <a:t>via LHCOPN were being done as a </a:t>
            </a:r>
            <a:r>
              <a:rPr lang="en-US" dirty="0" smtClean="0"/>
              <a:t>comparison (i.e</a:t>
            </a:r>
            <a:r>
              <a:rPr lang="en-US" dirty="0"/>
              <a:t>. this was not an LHCOPN problem</a:t>
            </a:r>
            <a:r>
              <a:rPr lang="en-US" dirty="0" smtClean="0"/>
              <a:t>)</a:t>
            </a:r>
          </a:p>
          <a:p>
            <a:r>
              <a:rPr lang="en-US" dirty="0" smtClean="0"/>
              <a:t>GGUS support unit </a:t>
            </a:r>
            <a:r>
              <a:rPr lang="en-US" dirty="0" err="1" smtClean="0"/>
              <a:t>NetworkOperations</a:t>
            </a:r>
            <a:r>
              <a:rPr lang="en-US" dirty="0" smtClean="0"/>
              <a:t> is a left-over from EGEE &amp; there’s no one behind it</a:t>
            </a:r>
          </a:p>
          <a:p>
            <a:r>
              <a:rPr lang="en-US" dirty="0" smtClean="0"/>
              <a:t>End-sites expected to take ownership</a:t>
            </a:r>
          </a:p>
          <a:p>
            <a:r>
              <a:rPr lang="en-US" dirty="0" smtClean="0"/>
              <a:t>Engineers </a:t>
            </a:r>
            <a:r>
              <a:rPr lang="en-US" dirty="0"/>
              <a:t>are good at solving problems with their peers, less good at keeping users informed of progress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410200" y="1828800"/>
            <a:ext cx="2276475" cy="2895600"/>
            <a:chOff x="5410200" y="1828800"/>
            <a:chExt cx="2276475" cy="2895600"/>
          </a:xfrm>
        </p:grpSpPr>
        <p:pic>
          <p:nvPicPr>
            <p:cNvPr id="8" name="Picture 7" descr="Snapshot_0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10200" y="1828800"/>
              <a:ext cx="2276475" cy="2895600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5410200" y="3429000"/>
              <a:ext cx="1600200" cy="457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Users are more forgiving when they’re kept informed</a:t>
            </a:r>
          </a:p>
          <a:p>
            <a:r>
              <a:rPr lang="en-US" dirty="0" smtClean="0"/>
              <a:t>GGUS support </a:t>
            </a:r>
            <a:r>
              <a:rPr lang="en-US" dirty="0"/>
              <a:t>unit </a:t>
            </a:r>
            <a:r>
              <a:rPr lang="en-US" dirty="0" smtClean="0"/>
              <a:t>managers </a:t>
            </a:r>
            <a:r>
              <a:rPr lang="en-US" dirty="0"/>
              <a:t>can get statistics on open tickets etc., so these problems should be spotted &amp; followed </a:t>
            </a:r>
            <a:r>
              <a:rPr lang="en-US" dirty="0" smtClean="0"/>
              <a:t>up</a:t>
            </a:r>
          </a:p>
          <a:p>
            <a:r>
              <a:rPr lang="en-US" dirty="0" smtClean="0"/>
              <a:t>GGUS LHCOPN &amp; GGUS are not identical</a:t>
            </a:r>
          </a:p>
          <a:p>
            <a:r>
              <a:rPr lang="en-US" dirty="0" smtClean="0"/>
              <a:t>No GGUS network support unit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EGI is less hierarchical than EGEE</a:t>
            </a:r>
          </a:p>
          <a:p>
            <a:r>
              <a:rPr lang="en-US" dirty="0" smtClean="0"/>
              <a:t>End-sites </a:t>
            </a:r>
            <a:r>
              <a:rPr lang="en-US" dirty="0"/>
              <a:t>are responsible, but multiple domains &amp; many actors between sites make this </a:t>
            </a:r>
            <a:r>
              <a:rPr lang="en-US" dirty="0" smtClean="0"/>
              <a:t>complicated</a:t>
            </a:r>
          </a:p>
          <a:p>
            <a:r>
              <a:rPr lang="en-US" dirty="0" smtClean="0"/>
              <a:t>Many link providers have never heard of GGUS (and never will)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Observations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Need to manage user expectations whilst doing the trouble-shooting</a:t>
            </a:r>
          </a:p>
          <a:p>
            <a:r>
              <a:rPr lang="en-US" dirty="0" smtClean="0"/>
              <a:t>As often, problem is communication</a:t>
            </a:r>
          </a:p>
          <a:p>
            <a:r>
              <a:rPr lang="en-US" dirty="0" smtClean="0"/>
              <a:t>Owner of problem needs to be defined &amp; given the task of updating end-user on progress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Owner can perhaps change as ticket progresses (token passing)</a:t>
            </a:r>
          </a:p>
          <a:p>
            <a:r>
              <a:rPr lang="en-US" dirty="0" smtClean="0"/>
              <a:t>First approximation is that one site at the end of the network link </a:t>
            </a:r>
            <a:r>
              <a:rPr lang="en-US" dirty="0"/>
              <a:t>(which end?) </a:t>
            </a:r>
            <a:r>
              <a:rPr lang="en-US" dirty="0" smtClean="0"/>
              <a:t>is problem owner</a:t>
            </a:r>
          </a:p>
          <a:p>
            <a:r>
              <a:rPr lang="en-US" dirty="0" smtClean="0"/>
              <a:t>Other ideas?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now?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07-OCT-2010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Ownership of WLCG Network Problems J.Shade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Content Placeholder 5" descr="That's All Folks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657600" y="2028901"/>
            <a:ext cx="4724400" cy="3562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3455</TotalTime>
  <Words>580</Words>
  <Application>Microsoft Office PowerPoint</Application>
  <PresentationFormat>On-screen Show (4:3)</PresentationFormat>
  <Paragraphs>74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1_Office Theme</vt:lpstr>
      <vt:lpstr>Custom Design</vt:lpstr>
      <vt:lpstr>Ownership of WLCG Network Problems</vt:lpstr>
      <vt:lpstr>How did we get here?</vt:lpstr>
      <vt:lpstr>61640: CNAF-BNL slow transfers</vt:lpstr>
      <vt:lpstr>Observations</vt:lpstr>
      <vt:lpstr>More Observations</vt:lpstr>
      <vt:lpstr>What now?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John Shade</cp:lastModifiedBy>
  <cp:revision>242</cp:revision>
  <dcterms:created xsi:type="dcterms:W3CDTF">2009-11-20T09:29:17Z</dcterms:created>
  <dcterms:modified xsi:type="dcterms:W3CDTF">2010-10-08T09:03:25Z</dcterms:modified>
</cp:coreProperties>
</file>