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42"/>
  </p:notesMasterIdLst>
  <p:handoutMasterIdLst>
    <p:handoutMasterId r:id="rId43"/>
  </p:handoutMasterIdLst>
  <p:sldIdLst>
    <p:sldId id="256" r:id="rId3"/>
    <p:sldId id="5129" r:id="rId4"/>
    <p:sldId id="5205" r:id="rId5"/>
    <p:sldId id="941" r:id="rId6"/>
    <p:sldId id="977" r:id="rId7"/>
    <p:sldId id="5135" r:id="rId8"/>
    <p:sldId id="5062" r:id="rId9"/>
    <p:sldId id="5136" r:id="rId10"/>
    <p:sldId id="5137" r:id="rId11"/>
    <p:sldId id="5063" r:id="rId12"/>
    <p:sldId id="5200" r:id="rId13"/>
    <p:sldId id="5201" r:id="rId14"/>
    <p:sldId id="5202" r:id="rId15"/>
    <p:sldId id="5212" r:id="rId16"/>
    <p:sldId id="5213" r:id="rId17"/>
    <p:sldId id="5067" r:id="rId18"/>
    <p:sldId id="5069" r:id="rId19"/>
    <p:sldId id="5204" r:id="rId20"/>
    <p:sldId id="5072" r:id="rId21"/>
    <p:sldId id="5073" r:id="rId22"/>
    <p:sldId id="5074" r:id="rId23"/>
    <p:sldId id="5075" r:id="rId24"/>
    <p:sldId id="5077" r:id="rId25"/>
    <p:sldId id="5216" r:id="rId26"/>
    <p:sldId id="5215" r:id="rId27"/>
    <p:sldId id="5208" r:id="rId28"/>
    <p:sldId id="5214" r:id="rId29"/>
    <p:sldId id="5171" r:id="rId30"/>
    <p:sldId id="5210" r:id="rId31"/>
    <p:sldId id="5211" r:id="rId32"/>
    <p:sldId id="5081" r:id="rId33"/>
    <p:sldId id="5082" r:id="rId34"/>
    <p:sldId id="5083" r:id="rId35"/>
    <p:sldId id="5085" r:id="rId36"/>
    <p:sldId id="5206" r:id="rId37"/>
    <p:sldId id="5207" r:id="rId38"/>
    <p:sldId id="5217" r:id="rId39"/>
    <p:sldId id="5170" r:id="rId40"/>
    <p:sldId id="5176" r:id="rId41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204">
          <p15:clr>
            <a:srgbClr val="A4A3A4"/>
          </p15:clr>
        </p15:guide>
        <p15:guide id="2" orient="horz" pos="476">
          <p15:clr>
            <a:srgbClr val="A4A3A4"/>
          </p15:clr>
        </p15:guide>
        <p15:guide id="3" orient="horz" pos="4156" userDrawn="1">
          <p15:clr>
            <a:srgbClr val="A4A3A4"/>
          </p15:clr>
        </p15:guide>
        <p15:guide id="4" orient="horz" pos="966">
          <p15:clr>
            <a:srgbClr val="A4A3A4"/>
          </p15:clr>
        </p15:guide>
        <p15:guide id="5" orient="horz" pos="1876">
          <p15:clr>
            <a:srgbClr val="A4A3A4"/>
          </p15:clr>
        </p15:guide>
        <p15:guide id="6" orient="horz" pos="3616">
          <p15:clr>
            <a:srgbClr val="A4A3A4"/>
          </p15:clr>
        </p15:guide>
        <p15:guide id="7" pos="2190">
          <p15:clr>
            <a:srgbClr val="A4A3A4"/>
          </p15:clr>
        </p15:guide>
        <p15:guide id="8" pos="2188">
          <p15:clr>
            <a:srgbClr val="A4A3A4"/>
          </p15:clr>
        </p15:guide>
        <p15:guide id="9" pos="5026">
          <p15:clr>
            <a:srgbClr val="A4A3A4"/>
          </p15:clr>
        </p15:guide>
        <p15:guide id="10" pos="27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45CB"/>
    <a:srgbClr val="F37C23"/>
    <a:srgbClr val="34506C"/>
    <a:srgbClr val="E95125"/>
    <a:srgbClr val="00008D"/>
    <a:srgbClr val="0519A7"/>
    <a:srgbClr val="FF2000"/>
    <a:srgbClr val="008000"/>
    <a:srgbClr val="4173D3"/>
    <a:srgbClr val="CA70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08" autoAdjust="0"/>
    <p:restoredTop sz="87042"/>
  </p:normalViewPr>
  <p:slideViewPr>
    <p:cSldViewPr snapToGrid="0" snapToObjects="1">
      <p:cViewPr varScale="1">
        <p:scale>
          <a:sx n="107" d="100"/>
          <a:sy n="107" d="100"/>
        </p:scale>
        <p:origin x="928" y="160"/>
      </p:cViewPr>
      <p:guideLst>
        <p:guide orient="horz" pos="4204"/>
        <p:guide orient="horz" pos="476"/>
        <p:guide orient="horz" pos="4156"/>
        <p:guide orient="horz" pos="966"/>
        <p:guide orient="horz" pos="1876"/>
        <p:guide orient="horz" pos="3616"/>
        <p:guide pos="2190"/>
        <p:guide pos="2188"/>
        <p:guide pos="5026"/>
        <p:guide pos="272"/>
      </p:guideLst>
    </p:cSldViewPr>
  </p:slideViewPr>
  <p:outlineViewPr>
    <p:cViewPr>
      <p:scale>
        <a:sx n="33" d="100"/>
        <a:sy n="33" d="100"/>
      </p:scale>
      <p:origin x="0" y="-5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-2272"/>
    </p:cViewPr>
  </p:sorterViewPr>
  <p:notesViewPr>
    <p:cSldViewPr snapToGrid="0" snapToObjects="1">
      <p:cViewPr varScale="1">
        <p:scale>
          <a:sx n="102" d="100"/>
          <a:sy n="102" d="100"/>
        </p:scale>
        <p:origin x="-347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B589245-636E-234E-BFAD-9607949806CA}" type="datetimeFigureOut">
              <a:rPr lang="en-US"/>
              <a:pPr>
                <a:defRPr/>
              </a:pPr>
              <a:t>11/5/22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2F3B233-32CA-1B4D-AFEE-D703F5CA5C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2863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29BCED8-DCF3-A94B-99F8-D2FB79A8911E}" type="datetimeFigureOut">
              <a:rPr lang="en-US"/>
              <a:pPr>
                <a:defRPr/>
              </a:pPr>
              <a:t>11/5/22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EA82294-BF3E-954A-9E49-35D72A5F00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7418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543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7888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770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2622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6400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9154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023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30416"/>
            <a:ext cx="8218488" cy="1143000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algn="l">
              <a:defRPr sz="3200" b="1" i="0" baseline="0">
                <a:solidFill>
                  <a:srgbClr val="E95125"/>
                </a:solidFill>
                <a:latin typeface="Helvetica"/>
                <a:cs typeface="Helvetica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54025" y="2696827"/>
            <a:ext cx="8221663" cy="172106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FontTx/>
              <a:buNone/>
              <a:defRPr sz="2200" b="0" i="0" baseline="0">
                <a:solidFill>
                  <a:srgbClr val="E95125"/>
                </a:solidFill>
                <a:latin typeface="Helvetica"/>
                <a:cs typeface="Helvetica"/>
              </a:defRPr>
            </a:lvl1pPr>
            <a:lvl2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2pPr>
            <a:lvl3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3pPr>
            <a:lvl4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4pPr>
            <a:lvl5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22023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4026" y="199036"/>
            <a:ext cx="8229600" cy="647102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algn="l">
              <a:defRPr sz="40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1"/>
          </p:nvPr>
        </p:nvSpPr>
        <p:spPr>
          <a:xfrm>
            <a:off x="450855" y="890723"/>
            <a:ext cx="8232771" cy="5474907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400" y="6549548"/>
            <a:ext cx="552803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BC5F2B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.                       A. De Roeck                            Status of  DUNE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41544A-887B-5B42-BE1C-D187AAD5AD91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CH">
                <a:latin typeface="Helvetica"/>
                <a:cs typeface="Helvetica"/>
              </a:rPr>
              <a:t>8-Nov-2022</a:t>
            </a:r>
            <a:endParaRPr lang="en-US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879684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4026" y="215347"/>
            <a:ext cx="82296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>
                <a:latin typeface="Helvetica"/>
                <a:cs typeface="Helvetica"/>
              </a:rPr>
              <a:t>8-Nov-2022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1"/>
          </p:nvPr>
        </p:nvSpPr>
        <p:spPr>
          <a:xfrm>
            <a:off x="454026" y="965064"/>
            <a:ext cx="3990750" cy="5274332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marL="256032" marR="0" lvl="0" indent="-265176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2"/>
          </p:nvPr>
        </p:nvSpPr>
        <p:spPr>
          <a:xfrm>
            <a:off x="4696050" y="973015"/>
            <a:ext cx="3990750" cy="5274332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552803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BC5F2B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.                       A. De Roeck                            Status of  DUNE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063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457200" y="890954"/>
            <a:ext cx="8229600" cy="5356393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3C5A77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4026" y="133538"/>
            <a:ext cx="82296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>
                <a:latin typeface="Helvetica"/>
                <a:cs typeface="Helvetica"/>
              </a:rPr>
              <a:t>8-Nov-2022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552803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BC5F2B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.                       A. De Roeck                            Status of  DUNE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782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457204" y="5340612"/>
            <a:ext cx="3017520" cy="915332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>
              <a:buNone/>
              <a:defRPr sz="1600" b="0" i="0" baseline="0">
                <a:solidFill>
                  <a:srgbClr val="E95125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3716338" y="1208366"/>
            <a:ext cx="4959767" cy="5047578"/>
          </a:xfrm>
          <a:prstGeom prst="rect">
            <a:avLst/>
          </a:prstGeom>
        </p:spPr>
        <p:txBody>
          <a:bodyPr vert="horz" lIns="0" rIns="0"/>
          <a:lstStyle>
            <a:lvl1pPr marL="0" indent="0">
              <a:buFontTx/>
              <a:buNone/>
              <a:defRPr>
                <a:solidFill>
                  <a:srgbClr val="3C5A77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026" y="209982"/>
            <a:ext cx="82296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>
                <a:latin typeface="Helvetica"/>
                <a:cs typeface="Helvetica"/>
              </a:rPr>
              <a:t>8-Nov-2022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6"/>
          </p:nvPr>
        </p:nvSpPr>
        <p:spPr>
          <a:xfrm>
            <a:off x="470059" y="1206941"/>
            <a:ext cx="3004665" cy="404697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552803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BC5F2B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.                       A. De Roeck                            Status of  DUNE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480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457200" y="6030349"/>
            <a:ext cx="8229600" cy="0"/>
          </a:xfrm>
          <a:prstGeom prst="line">
            <a:avLst/>
          </a:prstGeom>
          <a:ln>
            <a:solidFill>
              <a:srgbClr val="E9512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57200" y="472239"/>
            <a:ext cx="8229600" cy="0"/>
          </a:xfrm>
          <a:prstGeom prst="line">
            <a:avLst/>
          </a:prstGeom>
          <a:ln>
            <a:solidFill>
              <a:srgbClr val="E9512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23082" y="6105772"/>
            <a:ext cx="1370067" cy="578035"/>
          </a:xfrm>
          <a:prstGeom prst="rect">
            <a:avLst/>
          </a:prstGeom>
        </p:spPr>
      </p:pic>
      <p:grpSp>
        <p:nvGrpSpPr>
          <p:cNvPr id="3" name="Group 2"/>
          <p:cNvGrpSpPr/>
          <p:nvPr userDrawn="1"/>
        </p:nvGrpSpPr>
        <p:grpSpPr>
          <a:xfrm>
            <a:off x="5095044" y="240226"/>
            <a:ext cx="3598105" cy="199542"/>
            <a:chOff x="5136243" y="672026"/>
            <a:chExt cx="3598105" cy="199542"/>
          </a:xfrm>
        </p:grpSpPr>
        <p:pic>
          <p:nvPicPr>
            <p:cNvPr id="9" name="Picture 8"/>
            <p:cNvPicPr>
              <a:picLocks noChangeAspect="1"/>
            </p:cNvPicPr>
            <p:nvPr userDrawn="1"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136243" y="682088"/>
              <a:ext cx="1690006" cy="18948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847491" y="672026"/>
              <a:ext cx="1886857" cy="189480"/>
            </a:xfrm>
            <a:prstGeom prst="rect">
              <a:avLst/>
            </a:prstGeom>
          </p:spPr>
        </p:pic>
      </p:grp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457200" y="6099117"/>
            <a:ext cx="597877" cy="597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hf hd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>
                <a:latin typeface="Helvetica"/>
                <a:cs typeface="Helvetica"/>
              </a:rPr>
              <a:t>8-Nov-2022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57200" y="6427973"/>
            <a:ext cx="8229600" cy="0"/>
          </a:xfrm>
          <a:prstGeom prst="line">
            <a:avLst/>
          </a:prstGeom>
          <a:ln>
            <a:solidFill>
              <a:srgbClr val="E9512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31175" y="6489520"/>
            <a:ext cx="561974" cy="237098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552803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BC5F2B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.                       A. De Roeck                            Status of  DUNE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7744704" y="6489519"/>
            <a:ext cx="285603" cy="285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0" r:id="rId2"/>
    <p:sldLayoutId id="2147483682" r:id="rId3"/>
    <p:sldLayoutId id="2147483685" r:id="rId4"/>
  </p:sldLayoutIdLst>
  <p:hf hdr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tif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tif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754" y="573298"/>
            <a:ext cx="8218488" cy="926236"/>
          </a:xfrm>
        </p:spPr>
        <p:txBody>
          <a:bodyPr/>
          <a:lstStyle/>
          <a:p>
            <a:pPr algn="ctr"/>
            <a:r>
              <a:rPr lang="en-US" sz="4000" dirty="0"/>
              <a:t>The Status of DUNE</a:t>
            </a:r>
            <a:r>
              <a:rPr lang="en-GB" sz="4000" dirty="0"/>
              <a:t>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94354" y="4360230"/>
            <a:ext cx="8221663" cy="1237886"/>
          </a:xfrm>
        </p:spPr>
        <p:txBody>
          <a:bodyPr/>
          <a:lstStyle/>
          <a:p>
            <a:pPr algn="ctr"/>
            <a:r>
              <a:rPr lang="en-GB" dirty="0"/>
              <a:t>EDSU2022</a:t>
            </a:r>
          </a:p>
          <a:p>
            <a:pPr algn="ctr"/>
            <a:r>
              <a:rPr lang="en-GB" dirty="0"/>
              <a:t>8 November 2022</a:t>
            </a:r>
          </a:p>
          <a:p>
            <a:pPr algn="ctr"/>
            <a:r>
              <a:rPr lang="en-GB" dirty="0"/>
              <a:t>Albert De Roeck, CERN</a:t>
            </a:r>
          </a:p>
          <a:p>
            <a:pPr algn="ctr"/>
            <a:r>
              <a:rPr lang="en-GB" dirty="0"/>
              <a:t>For the DUNE Collaboration</a:t>
            </a: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2126" y="1718315"/>
            <a:ext cx="7460816" cy="2484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 descr="A body of water with trees and a hill in the background&#10;&#10;Description automatically generated with medium confidence">
            <a:extLst>
              <a:ext uri="{FF2B5EF4-FFF2-40B4-BE49-F238E27FC236}">
                <a16:creationId xmlns:a16="http://schemas.microsoft.com/office/drawing/2014/main" id="{4935C55F-7D31-490B-B552-A597D18E3D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022" y="4508665"/>
            <a:ext cx="2243470" cy="1237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7624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E7701-659B-BC7B-334A-EF3E856E4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6E0638-A6F0-5977-76F2-92DD055BD75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>
                <a:latin typeface="Helvetica"/>
                <a:cs typeface="Helvetica"/>
              </a:rPr>
              <a:t>8-Nov-2022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64DB9E-7BD9-EA0A-D91D-A97EEBBD54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9840E1E-B7AD-DE31-A7FC-FF65C29129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.                       A. De Roeck                            Status of  DUNE</a:t>
            </a:r>
            <a:endParaRPr lang="en-US" dirty="0"/>
          </a:p>
        </p:txBody>
      </p:sp>
      <p:pic>
        <p:nvPicPr>
          <p:cNvPr id="6" name="Picture 5" descr="Chart, radar chart&#10;&#10;Description automatically generated">
            <a:extLst>
              <a:ext uri="{FF2B5EF4-FFF2-40B4-BE49-F238E27FC236}">
                <a16:creationId xmlns:a16="http://schemas.microsoft.com/office/drawing/2014/main" id="{8835F86F-50B2-64E7-FFFC-97150C0421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9722"/>
            <a:ext cx="9144000" cy="6044922"/>
          </a:xfrm>
          <a:prstGeom prst="rect">
            <a:avLst/>
          </a:prstGeom>
        </p:spPr>
      </p:pic>
      <p:sp>
        <p:nvSpPr>
          <p:cNvPr id="5" name="Title 2">
            <a:extLst>
              <a:ext uri="{FF2B5EF4-FFF2-40B4-BE49-F238E27FC236}">
                <a16:creationId xmlns:a16="http://schemas.microsoft.com/office/drawing/2014/main" id="{E480DC2A-B642-F310-CA55-D106C2A74769}"/>
              </a:ext>
            </a:extLst>
          </p:cNvPr>
          <p:cNvSpPr txBox="1">
            <a:spLocks/>
          </p:cNvSpPr>
          <p:nvPr/>
        </p:nvSpPr>
        <p:spPr>
          <a:xfrm>
            <a:off x="323401" y="199036"/>
            <a:ext cx="8229600" cy="647102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/>
          <a:lstStyle>
            <a:lvl1pPr algn="l" defTabSz="457200" rtl="0" fontAlgn="base"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rgbClr val="E95125"/>
                </a:solidFill>
                <a:latin typeface="Helvetica"/>
                <a:ea typeface="Geneva" charset="0"/>
                <a:cs typeface="Geneva" charset="0"/>
              </a:defRPr>
            </a:lvl1pPr>
            <a:lvl2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r>
              <a:rPr lang="en-US" sz="4000" dirty="0"/>
              <a:t>Particle Detection</a:t>
            </a:r>
          </a:p>
        </p:txBody>
      </p:sp>
    </p:spTree>
    <p:extLst>
      <p:ext uri="{BB962C8B-B14F-4D97-AF65-F5344CB8AC3E}">
        <p14:creationId xmlns:p14="http://schemas.microsoft.com/office/powerpoint/2010/main" val="34340129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34E39E-1F80-95DC-DFF6-68822122C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LArTPC Readout Technologies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BF145A-CDCD-0CC2-FD65-683B8563733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>
                <a:latin typeface="Helvetica"/>
                <a:cs typeface="Helvetica"/>
              </a:rPr>
              <a:t>8-Nov-2022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3EF567-7090-5D5B-8E56-0F6304A5BC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CDF21ED-57F3-D4F6-7F8D-E0489B8761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.                       A. De Roeck                            Status of  DUNE</a:t>
            </a:r>
            <a:endParaRPr lang="en-US" dirty="0"/>
          </a:p>
        </p:txBody>
      </p:sp>
      <p:pic>
        <p:nvPicPr>
          <p:cNvPr id="9" name="Picture 8" descr="A picture containing diagram&#10;&#10;Description automatically generated">
            <a:extLst>
              <a:ext uri="{FF2B5EF4-FFF2-40B4-BE49-F238E27FC236}">
                <a16:creationId xmlns:a16="http://schemas.microsoft.com/office/drawing/2014/main" id="{047E9A3C-EFA1-016C-7CA2-13E4351F69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026" y="855619"/>
            <a:ext cx="7984997" cy="541411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6A80DA0-2B9D-9D03-DBBF-0E2C194D3A4B}"/>
              </a:ext>
            </a:extLst>
          </p:cNvPr>
          <p:cNvSpPr/>
          <p:nvPr/>
        </p:nvSpPr>
        <p:spPr>
          <a:xfrm>
            <a:off x="7350380" y="6063340"/>
            <a:ext cx="988077" cy="3437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22505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4F6B3-180C-B048-41A1-FCBD04A56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sz="4200" dirty="0"/>
              <a:t>DUNE Far Detector Prototyping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7A716B-CD8C-94CC-5F40-381B73BD1A4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>
                <a:latin typeface="Helvetica"/>
                <a:cs typeface="Helvetica"/>
              </a:rPr>
              <a:t>8-Nov-2022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A5D891-09FC-32EF-966F-5FF646B570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5A99E00-2370-30E2-C16A-FB48880276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.                       A. De Roeck                            Status of  DUNE</a:t>
            </a:r>
            <a:endParaRPr lang="en-US" dirty="0"/>
          </a:p>
        </p:txBody>
      </p:sp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FC67A640-F061-785E-AB82-58D01E2C60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026" y="862449"/>
            <a:ext cx="7772400" cy="542901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06699B9-DFD0-9CEF-92F8-B9CC06734C76}"/>
              </a:ext>
            </a:extLst>
          </p:cNvPr>
          <p:cNvSpPr/>
          <p:nvPr/>
        </p:nvSpPr>
        <p:spPr>
          <a:xfrm>
            <a:off x="6972911" y="5995551"/>
            <a:ext cx="988077" cy="3437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57B8AA-7159-B326-98E4-8F36D23BBE11}"/>
              </a:ext>
            </a:extLst>
          </p:cNvPr>
          <p:cNvSpPr txBox="1"/>
          <p:nvPr/>
        </p:nvSpPr>
        <p:spPr>
          <a:xfrm>
            <a:off x="6222670" y="6056416"/>
            <a:ext cx="2349426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dirty="0"/>
              <a:t>Now single phase with </a:t>
            </a:r>
          </a:p>
          <a:p>
            <a:r>
              <a:rPr lang="en-GB" dirty="0"/>
              <a:t>V</a:t>
            </a:r>
            <a:r>
              <a:rPr lang="en-CH" dirty="0"/>
              <a:t>ertical drift</a:t>
            </a:r>
          </a:p>
        </p:txBody>
      </p:sp>
    </p:spTree>
    <p:extLst>
      <p:ext uri="{BB962C8B-B14F-4D97-AF65-F5344CB8AC3E}">
        <p14:creationId xmlns:p14="http://schemas.microsoft.com/office/powerpoint/2010/main" val="30335090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307DE-E34B-B795-C8F7-4253E2176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sz="3500" dirty="0"/>
              <a:t>ProtoDUNEs Current and next Phases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8FAB9F-7EFF-ABED-EEB1-D4AC56BF549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>
                <a:latin typeface="Helvetica"/>
                <a:cs typeface="Helvetica"/>
              </a:rPr>
              <a:t>8-Nov-2022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6D5FCE-BB67-EF17-83FC-C131E33134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04D9B50-B611-32EF-64B5-4B6098D0D4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.                       A. De Roeck                            Status of  DUNE</a:t>
            </a:r>
            <a:endParaRPr lang="en-US" dirty="0"/>
          </a:p>
        </p:txBody>
      </p:sp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BED74821-C8D3-B820-0E41-2C412F671F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026" y="838699"/>
            <a:ext cx="7772400" cy="550589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7F2FAB9-78ED-D4B4-990B-2AA055B4EE33}"/>
              </a:ext>
            </a:extLst>
          </p:cNvPr>
          <p:cNvSpPr txBox="1"/>
          <p:nvPr/>
        </p:nvSpPr>
        <p:spPr>
          <a:xfrm>
            <a:off x="7196447" y="4809506"/>
            <a:ext cx="1430200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dirty="0"/>
              <a:t>4% of the full</a:t>
            </a:r>
          </a:p>
          <a:p>
            <a:r>
              <a:rPr lang="en-GB" dirty="0"/>
              <a:t>size if the Far</a:t>
            </a:r>
          </a:p>
          <a:p>
            <a:r>
              <a:rPr lang="en-GB" dirty="0"/>
              <a:t>Detectors</a:t>
            </a:r>
            <a:endParaRPr lang="en-CH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F9BECA4-E1EB-3B90-51B3-BCE9923BB35F}"/>
              </a:ext>
            </a:extLst>
          </p:cNvPr>
          <p:cNvSpPr/>
          <p:nvPr/>
        </p:nvSpPr>
        <p:spPr>
          <a:xfrm>
            <a:off x="7103540" y="6000887"/>
            <a:ext cx="988077" cy="3437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756429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DA6EA2-436A-87F2-7AA7-70B6F5465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LArTPC Events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786970-2A28-F76D-66C0-E8E2905DA8A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>
                <a:latin typeface="Helvetica"/>
                <a:cs typeface="Helvetica"/>
              </a:rPr>
              <a:t>8-Nov-2022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EA0634-93F7-D190-5C57-8623788B42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FF0E7F3-3734-7E58-1441-F1D7BE0373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.                       A. De Roeck                            Status of  DUNE</a:t>
            </a:r>
            <a:endParaRPr lang="en-US" dirty="0"/>
          </a:p>
        </p:txBody>
      </p:sp>
      <p:pic>
        <p:nvPicPr>
          <p:cNvPr id="11" name="Picture 10" descr="Chart&#10;&#10;Description automatically generated with medium confidence">
            <a:extLst>
              <a:ext uri="{FF2B5EF4-FFF2-40B4-BE49-F238E27FC236}">
                <a16:creationId xmlns:a16="http://schemas.microsoft.com/office/drawing/2014/main" id="{B9229EA9-43B6-0952-0C86-A8182D8673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7050" y="947640"/>
            <a:ext cx="6283448" cy="2999936"/>
          </a:xfrm>
          <a:prstGeom prst="rect">
            <a:avLst/>
          </a:prstGeom>
        </p:spPr>
      </p:pic>
      <p:pic>
        <p:nvPicPr>
          <p:cNvPr id="13" name="Picture 12" descr="A picture containing map&#10;&#10;Description automatically generated">
            <a:extLst>
              <a:ext uri="{FF2B5EF4-FFF2-40B4-BE49-F238E27FC236}">
                <a16:creationId xmlns:a16="http://schemas.microsoft.com/office/drawing/2014/main" id="{5DA45F20-F295-C6EC-6947-6C236619A6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9116" y="4094260"/>
            <a:ext cx="2984500" cy="1816100"/>
          </a:xfrm>
          <a:prstGeom prst="rect">
            <a:avLst/>
          </a:prstGeom>
        </p:spPr>
      </p:pic>
      <p:sp>
        <p:nvSpPr>
          <p:cNvPr id="14" name="Content Placeholder 4">
            <a:extLst>
              <a:ext uri="{FF2B5EF4-FFF2-40B4-BE49-F238E27FC236}">
                <a16:creationId xmlns:a16="http://schemas.microsoft.com/office/drawing/2014/main" id="{28560BEF-C133-D547-3E7C-F19B9E77F58B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69446" y="3862385"/>
            <a:ext cx="4272354" cy="2455288"/>
          </a:xfrm>
        </p:spPr>
        <p:txBody>
          <a:bodyPr>
            <a:normAutofit/>
          </a:bodyPr>
          <a:lstStyle/>
          <a:p>
            <a:r>
              <a:rPr lang="en-GB" dirty="0"/>
              <a:t>DUNE will be excellent at imaging neutrino interactions</a:t>
            </a:r>
          </a:p>
          <a:p>
            <a:pPr lvl="1"/>
            <a:r>
              <a:rPr lang="en-GB" dirty="0"/>
              <a:t>Both at high energy (~GeV) and low energy (~ 10 MeV)</a:t>
            </a:r>
          </a:p>
          <a:p>
            <a:r>
              <a:rPr lang="en-GB" dirty="0" err="1"/>
              <a:t>LArTPC</a:t>
            </a:r>
            <a:r>
              <a:rPr lang="en-GB" dirty="0"/>
              <a:t> technology: full tracking and calorimetry</a:t>
            </a:r>
          </a:p>
        </p:txBody>
      </p:sp>
    </p:spTree>
    <p:extLst>
      <p:ext uri="{BB962C8B-B14F-4D97-AF65-F5344CB8AC3E}">
        <p14:creationId xmlns:p14="http://schemas.microsoft.com/office/powerpoint/2010/main" val="15680015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6E8963-B2E0-3D43-4497-49FED7FFB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ProtoDUNE Results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1C7713-671E-92FD-4F65-CE6CA855590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>
                <a:latin typeface="Helvetica"/>
                <a:cs typeface="Helvetica"/>
              </a:rPr>
              <a:t>8-Nov-2022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773464-C3BE-02D7-22F4-5DAE7AEAEB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DECEA2E-DEA0-22FA-2492-9B16FAEFC1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.                       A. De Roeck                            Status of  DUNE</a:t>
            </a:r>
            <a:endParaRPr lang="en-US" dirty="0"/>
          </a:p>
        </p:txBody>
      </p:sp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1FA8AB64-8319-E371-F434-D088458C48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025" y="827169"/>
            <a:ext cx="7728073" cy="544108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41EC630-547C-1269-D244-CA68D80D93FB}"/>
              </a:ext>
            </a:extLst>
          </p:cNvPr>
          <p:cNvSpPr txBox="1"/>
          <p:nvPr/>
        </p:nvSpPr>
        <p:spPr>
          <a:xfrm>
            <a:off x="605642" y="5973290"/>
            <a:ext cx="268105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dirty="0"/>
              <a:t>-&gt; Improve the simulation!</a:t>
            </a:r>
          </a:p>
        </p:txBody>
      </p:sp>
    </p:spTree>
    <p:extLst>
      <p:ext uri="{BB962C8B-B14F-4D97-AF65-F5344CB8AC3E}">
        <p14:creationId xmlns:p14="http://schemas.microsoft.com/office/powerpoint/2010/main" val="1690272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E7701-659B-BC7B-334A-EF3E856E4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6E0638-A6F0-5977-76F2-92DD055BD75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>
                <a:latin typeface="Helvetica"/>
                <a:cs typeface="Helvetica"/>
              </a:rPr>
              <a:t>8-Nov-2022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64DB9E-7BD9-EA0A-D91D-A97EEBBD54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9840E1E-B7AD-DE31-A7FC-FF65C29129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.                       A. De Roeck                            Status of  DUNE</a:t>
            </a:r>
            <a:endParaRPr lang="en-US" dirty="0"/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B9954A91-1D2A-5C83-7634-3089FA693E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060"/>
            <a:ext cx="9144000" cy="645437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5623222-C6F6-C563-B6B0-AC1B745A8D7C}"/>
              </a:ext>
            </a:extLst>
          </p:cNvPr>
          <p:cNvSpPr txBox="1"/>
          <p:nvPr/>
        </p:nvSpPr>
        <p:spPr>
          <a:xfrm>
            <a:off x="228395" y="3610099"/>
            <a:ext cx="51004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Final Design beamline and ND complex completed</a:t>
            </a:r>
          </a:p>
          <a:p>
            <a:r>
              <a:rPr lang="en-GB" dirty="0"/>
              <a:t>NSCF will start reconstruction upon available funding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2F49FC-506A-C461-9A5D-8F6E7190CD77}"/>
              </a:ext>
            </a:extLst>
          </p:cNvPr>
          <p:cNvSpPr/>
          <p:nvPr/>
        </p:nvSpPr>
        <p:spPr>
          <a:xfrm>
            <a:off x="228395" y="3610099"/>
            <a:ext cx="5305506" cy="646331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734755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E7701-659B-BC7B-334A-EF3E856E4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6E0638-A6F0-5977-76F2-92DD055BD75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>
                <a:latin typeface="Helvetica"/>
                <a:cs typeface="Helvetica"/>
              </a:rPr>
              <a:t>8-Nov-2022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64DB9E-7BD9-EA0A-D91D-A97EEBBD54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9840E1E-B7AD-DE31-A7FC-FF65C29129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.                       A. De Roeck                            Status of  DUNE</a:t>
            </a:r>
            <a:endParaRPr lang="en-US" dirty="0"/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2D969CF8-9647-9351-DAB8-2B159AAE89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4130"/>
            <a:ext cx="9144000" cy="630555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61F8317-46F1-790B-7B51-51AE36DDEC3F}"/>
              </a:ext>
            </a:extLst>
          </p:cNvPr>
          <p:cNvSpPr/>
          <p:nvPr/>
        </p:nvSpPr>
        <p:spPr>
          <a:xfrm>
            <a:off x="4013855" y="3871356"/>
            <a:ext cx="308758" cy="8312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300065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EFA11-EF06-E7F7-86C5-712628D5D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DUNE Prism Concept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A4BA30C-98EE-164D-1FB5-7B0874F94DA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>
                <a:latin typeface="Helvetica"/>
                <a:cs typeface="Helvetica"/>
              </a:rPr>
              <a:t>8-Nov-2022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8203DB-AE5F-C317-89F0-03249C1BE6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CD2C0C3-3A96-9C1F-811E-7CF8A86E67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.                       A. De Roeck                            Status of  DUNE</a:t>
            </a:r>
            <a:endParaRPr lang="en-US" dirty="0"/>
          </a:p>
        </p:txBody>
      </p:sp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9ED96C25-E221-9A9B-70AE-6AEA1BE945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2830" y="1603169"/>
            <a:ext cx="6346192" cy="4710205"/>
          </a:xfrm>
          <a:prstGeom prst="rect">
            <a:avLst/>
          </a:prstGeom>
        </p:spPr>
      </p:pic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6EBC7911-1F01-4629-47C8-B537D24E2530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130628" y="1098623"/>
            <a:ext cx="4916383" cy="2692536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GB" sz="2000" dirty="0"/>
              <a:t>Precision process independent spectrum measurement </a:t>
            </a:r>
          </a:p>
          <a:p>
            <a:r>
              <a:rPr lang="en-GB" sz="2000" dirty="0"/>
              <a:t>Moving ND detectors by 30m results in different measured energy spectra</a:t>
            </a:r>
          </a:p>
          <a:p>
            <a:r>
              <a:rPr lang="en-GB" sz="2000" dirty="0"/>
              <a:t>Linear combinations of these spectra can better reproduce oscillated FD spectrum which will reduce the uncertainties</a:t>
            </a:r>
          </a:p>
        </p:txBody>
      </p:sp>
    </p:spTree>
    <p:extLst>
      <p:ext uri="{BB962C8B-B14F-4D97-AF65-F5344CB8AC3E}">
        <p14:creationId xmlns:p14="http://schemas.microsoft.com/office/powerpoint/2010/main" val="7834099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E7701-659B-BC7B-334A-EF3E856E4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6E0638-A6F0-5977-76F2-92DD055BD75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>
                <a:latin typeface="Helvetica"/>
                <a:cs typeface="Helvetica"/>
              </a:rPr>
              <a:t>8-Nov-2022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64DB9E-7BD9-EA0A-D91D-A97EEBBD54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9840E1E-B7AD-DE31-A7FC-FF65C29129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.                       A. De Roeck                            Status of  DUNE</a:t>
            </a:r>
            <a:endParaRPr lang="en-US" dirty="0"/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1B9F8568-6B49-29FC-87BA-BE60E9AE05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590"/>
            <a:ext cx="9144000" cy="630916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11DAA2C-5DEC-2DFA-F9B2-6180A9EADFC2}"/>
              </a:ext>
            </a:extLst>
          </p:cNvPr>
          <p:cNvSpPr/>
          <p:nvPr/>
        </p:nvSpPr>
        <p:spPr>
          <a:xfrm>
            <a:off x="4156364" y="46136"/>
            <a:ext cx="4892633" cy="43610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78435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6E0638-A6F0-5977-76F2-92DD055BD75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>
                <a:latin typeface="Helvetica"/>
                <a:cs typeface="Helvetica"/>
              </a:rPr>
              <a:t>8-Nov-2022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64DB9E-7BD9-EA0A-D91D-A97EEBBD54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9840E1E-B7AD-DE31-A7FC-FF65C29129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.                       A. De Roeck                            Status of  DUNE</a:t>
            </a:r>
            <a:endParaRPr lang="en-US" dirty="0"/>
          </a:p>
        </p:txBody>
      </p:sp>
      <p:pic>
        <p:nvPicPr>
          <p:cNvPr id="6" name="Picture 5" descr="Text&#10;&#10;Description automatically generated with medium confidence">
            <a:extLst>
              <a:ext uri="{FF2B5EF4-FFF2-40B4-BE49-F238E27FC236}">
                <a16:creationId xmlns:a16="http://schemas.microsoft.com/office/drawing/2014/main" id="{219CE923-89C7-0556-92D7-7DE46BA0BD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1660"/>
            <a:ext cx="9144000" cy="5823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1494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E7701-659B-BC7B-334A-EF3E856E4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6E0638-A6F0-5977-76F2-92DD055BD75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>
                <a:latin typeface="Helvetica"/>
                <a:cs typeface="Helvetica"/>
              </a:rPr>
              <a:t>8-Nov-2022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64DB9E-7BD9-EA0A-D91D-A97EEBBD54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9840E1E-B7AD-DE31-A7FC-FF65C29129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.                       A. De Roeck                            Status of  DUNE</a:t>
            </a:r>
            <a:endParaRPr lang="en-US" dirty="0"/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3945DF79-E1CA-2B04-137E-B29EFC43B5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897"/>
            <a:ext cx="9144000" cy="631145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8EA5014-4796-0021-60A4-7132D03BA16E}"/>
              </a:ext>
            </a:extLst>
          </p:cNvPr>
          <p:cNvSpPr/>
          <p:nvPr/>
        </p:nvSpPr>
        <p:spPr>
          <a:xfrm>
            <a:off x="4263242" y="46136"/>
            <a:ext cx="4874410" cy="3437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578369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E7701-659B-BC7B-334A-EF3E856E4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6E0638-A6F0-5977-76F2-92DD055BD75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>
                <a:latin typeface="Helvetica"/>
                <a:cs typeface="Helvetica"/>
              </a:rPr>
              <a:t>8-Nov-2022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64DB9E-7BD9-EA0A-D91D-A97EEBBD54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9840E1E-B7AD-DE31-A7FC-FF65C29129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.                       A. De Roeck                            Status of  DUNE</a:t>
            </a:r>
            <a:endParaRPr lang="en-US" dirty="0"/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6E4947D0-6557-B131-3CA7-1C56FAC7A2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75"/>
            <a:ext cx="9144000" cy="6322368"/>
          </a:xfrm>
          <a:prstGeom prst="rect">
            <a:avLst/>
          </a:prstGeom>
        </p:spPr>
      </p:pic>
      <p:pic>
        <p:nvPicPr>
          <p:cNvPr id="8" name="Picture 7" descr="A picture containing text, sign, scale&#10;&#10;Description automatically generated">
            <a:extLst>
              <a:ext uri="{FF2B5EF4-FFF2-40B4-BE49-F238E27FC236}">
                <a16:creationId xmlns:a16="http://schemas.microsoft.com/office/drawing/2014/main" id="{9A5B9FAA-FCCB-2460-5B1F-B1D907FAC9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2709" y="-18198"/>
            <a:ext cx="1501818" cy="128727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FD5CA8C-4B34-DC64-795B-67C57EED617C}"/>
              </a:ext>
            </a:extLst>
          </p:cNvPr>
          <p:cNvSpPr/>
          <p:nvPr/>
        </p:nvSpPr>
        <p:spPr>
          <a:xfrm>
            <a:off x="5666626" y="43493"/>
            <a:ext cx="1962860" cy="4875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7A16701-6FB4-854E-B970-82207DAE035A}"/>
              </a:ext>
            </a:extLst>
          </p:cNvPr>
          <p:cNvSpPr txBox="1"/>
          <p:nvPr/>
        </p:nvSpPr>
        <p:spPr>
          <a:xfrm>
            <a:off x="285008" y="5937662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arXiv:2006.16043</a:t>
            </a:r>
          </a:p>
        </p:txBody>
      </p:sp>
    </p:spTree>
    <p:extLst>
      <p:ext uri="{BB962C8B-B14F-4D97-AF65-F5344CB8AC3E}">
        <p14:creationId xmlns:p14="http://schemas.microsoft.com/office/powerpoint/2010/main" val="29437302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E7701-659B-BC7B-334A-EF3E856E4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6E0638-A6F0-5977-76F2-92DD055BD75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>
                <a:latin typeface="Helvetica"/>
                <a:cs typeface="Helvetica"/>
              </a:rPr>
              <a:t>8-Nov-2022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64DB9E-7BD9-EA0A-D91D-A97EEBBD54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9840E1E-B7AD-DE31-A7FC-FF65C29129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.                       A. De Roeck                            Status of  DUNE</a:t>
            </a:r>
            <a:endParaRPr lang="en-US" dirty="0"/>
          </a:p>
        </p:txBody>
      </p:sp>
      <p:pic>
        <p:nvPicPr>
          <p:cNvPr id="6" name="Picture 5" descr="Chart, diagram&#10;&#10;Description automatically generated">
            <a:extLst>
              <a:ext uri="{FF2B5EF4-FFF2-40B4-BE49-F238E27FC236}">
                <a16:creationId xmlns:a16="http://schemas.microsoft.com/office/drawing/2014/main" id="{A2F55F8E-25DE-4C67-DC4F-0CCA8EB6BA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066"/>
            <a:ext cx="9144000" cy="6322368"/>
          </a:xfrm>
          <a:prstGeom prst="rect">
            <a:avLst/>
          </a:prstGeom>
        </p:spPr>
      </p:pic>
      <p:pic>
        <p:nvPicPr>
          <p:cNvPr id="8" name="Picture 7" descr="Timeline&#10;&#10;Description automatically generated with medium confidence">
            <a:extLst>
              <a:ext uri="{FF2B5EF4-FFF2-40B4-BE49-F238E27FC236}">
                <a16:creationId xmlns:a16="http://schemas.microsoft.com/office/drawing/2014/main" id="{7A827F90-E7F5-6ED1-B658-3A9CD7506F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8707" y="0"/>
            <a:ext cx="2637793" cy="137328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8623675-CB86-BB67-5EEE-9B7FA3D8CBFF}"/>
              </a:ext>
            </a:extLst>
          </p:cNvPr>
          <p:cNvSpPr/>
          <p:nvPr/>
        </p:nvSpPr>
        <p:spPr>
          <a:xfrm>
            <a:off x="5660630" y="46136"/>
            <a:ext cx="988077" cy="3437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DB1A8D-0A04-D309-7083-BCC55D93E48E}"/>
              </a:ext>
            </a:extLst>
          </p:cNvPr>
          <p:cNvSpPr txBox="1"/>
          <p:nvPr/>
        </p:nvSpPr>
        <p:spPr>
          <a:xfrm>
            <a:off x="285008" y="5937662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arXiv:2109.01301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E04A038-0A5A-31EE-282B-793E46887CC1}"/>
              </a:ext>
            </a:extLst>
          </p:cNvPr>
          <p:cNvSpPr txBox="1"/>
          <p:nvPr/>
        </p:nvSpPr>
        <p:spPr>
          <a:xfrm>
            <a:off x="5185047" y="3488375"/>
            <a:ext cx="131991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CMR9"/>
              </a:rPr>
              <a:t>P</a:t>
            </a:r>
            <a:r>
              <a:rPr lang="en-GB" sz="1400" dirty="0">
                <a:effectLst/>
                <a:latin typeface="CMR9"/>
              </a:rPr>
              <a:t>robability for </a:t>
            </a:r>
          </a:p>
          <a:p>
            <a:r>
              <a:rPr lang="en-GB" sz="1400" dirty="0">
                <a:effectLst/>
                <a:latin typeface="CMR9"/>
              </a:rPr>
              <a:t>preferring the </a:t>
            </a:r>
          </a:p>
          <a:p>
            <a:r>
              <a:rPr lang="en-GB" sz="1400" dirty="0">
                <a:effectLst/>
                <a:latin typeface="CMR9"/>
              </a:rPr>
              <a:t>wrong neutrino</a:t>
            </a:r>
          </a:p>
          <a:p>
            <a:r>
              <a:rPr lang="en-GB" sz="1400" dirty="0">
                <a:latin typeface="CMR9"/>
              </a:rPr>
              <a:t>mass ordering</a:t>
            </a:r>
            <a:r>
              <a:rPr lang="en-GB" sz="1400" dirty="0">
                <a:effectLst/>
                <a:latin typeface="CMR9"/>
              </a:rPr>
              <a:t> </a:t>
            </a:r>
            <a:endParaRPr lang="en-GB" sz="14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33DDE3E-4A5A-FD95-1F57-1862AA5526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5431" y="5854533"/>
            <a:ext cx="4339607" cy="464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5715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E7701-659B-BC7B-334A-EF3E856E4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6E0638-A6F0-5977-76F2-92DD055BD75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>
                <a:latin typeface="Helvetica"/>
                <a:cs typeface="Helvetica"/>
              </a:rPr>
              <a:t>8-Nov-2022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64DB9E-7BD9-EA0A-D91D-A97EEBBD54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9840E1E-B7AD-DE31-A7FC-FF65C29129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.                       A. De Roeck                            Status of  DUNE</a:t>
            </a:r>
            <a:endParaRPr lang="en-US" dirty="0"/>
          </a:p>
        </p:txBody>
      </p:sp>
      <p:pic>
        <p:nvPicPr>
          <p:cNvPr id="6" name="Picture 5" descr="Chart&#10;&#10;Description automatically generated with medium confidence">
            <a:extLst>
              <a:ext uri="{FF2B5EF4-FFF2-40B4-BE49-F238E27FC236}">
                <a16:creationId xmlns:a16="http://schemas.microsoft.com/office/drawing/2014/main" id="{BC7FD6D9-D316-092E-8CE1-936919AD60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191"/>
            <a:ext cx="9144000" cy="633780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13E42CD-9B66-E325-7DE1-1DD59A5CA3C9}"/>
              </a:ext>
            </a:extLst>
          </p:cNvPr>
          <p:cNvSpPr/>
          <p:nvPr/>
        </p:nvSpPr>
        <p:spPr>
          <a:xfrm>
            <a:off x="3574474" y="46136"/>
            <a:ext cx="5563178" cy="3437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18AD84A3-8A04-0337-F18E-4F5F00C0143A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20514" y="2488338"/>
            <a:ext cx="8717137" cy="551753"/>
          </a:xfrm>
          <a:solidFill>
            <a:schemeClr val="bg1"/>
          </a:solidFill>
        </p:spPr>
        <p:txBody>
          <a:bodyPr>
            <a:normAutofit/>
          </a:bodyPr>
          <a:lstStyle/>
          <a:p>
            <a:pPr lvl="1"/>
            <a:r>
              <a:rPr lang="en-GB" sz="2100" dirty="0"/>
              <a:t>The 𝝼</a:t>
            </a:r>
            <a:r>
              <a:rPr lang="en-GB" sz="2100" baseline="-25000" dirty="0"/>
              <a:t>e</a:t>
            </a:r>
            <a:r>
              <a:rPr lang="en-GB" sz="2100" dirty="0"/>
              <a:t> </a:t>
            </a:r>
            <a:r>
              <a:rPr lang="en-GB" sz="2100" dirty="0" err="1"/>
              <a:t>flavor</a:t>
            </a:r>
            <a:r>
              <a:rPr lang="en-GB" sz="2100" dirty="0"/>
              <a:t> dominates. Detectable in DUNE via</a:t>
            </a:r>
          </a:p>
        </p:txBody>
      </p:sp>
      <p:pic>
        <p:nvPicPr>
          <p:cNvPr id="10" name="Picture 9" descr="A picture containing text, watch, clock, gauge&#10;&#10;Description automatically generated">
            <a:extLst>
              <a:ext uri="{FF2B5EF4-FFF2-40B4-BE49-F238E27FC236}">
                <a16:creationId xmlns:a16="http://schemas.microsoft.com/office/drawing/2014/main" id="{C7522BDA-EE55-7CF5-6965-96F3289DDA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6866" y="2495862"/>
            <a:ext cx="2161140" cy="368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3840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11D52-A152-CF8F-A251-773022C69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Solar Neutrinos in DUNE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78934D-1ABF-B487-200C-602A0F447B6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>
                <a:latin typeface="Helvetica"/>
                <a:cs typeface="Helvetica"/>
              </a:rPr>
              <a:t>8-Nov-2022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106877-C52C-FE19-782A-ECF9AEEF94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4319C81-1461-FE6F-E06B-BE70B9D5AC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.                       A. De Roeck                            Status of  DUNE</a:t>
            </a:r>
            <a:endParaRPr lang="en-US" dirty="0"/>
          </a:p>
        </p:txBody>
      </p:sp>
      <p:pic>
        <p:nvPicPr>
          <p:cNvPr id="9" name="Picture 8" descr="Timeline&#10;&#10;Description automatically generated with medium confidence">
            <a:extLst>
              <a:ext uri="{FF2B5EF4-FFF2-40B4-BE49-F238E27FC236}">
                <a16:creationId xmlns:a16="http://schemas.microsoft.com/office/drawing/2014/main" id="{E9EAC4F7-7579-DE90-39F9-F978A05AD9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54" y="1199409"/>
            <a:ext cx="5235061" cy="4512622"/>
          </a:xfrm>
          <a:prstGeom prst="rect">
            <a:avLst/>
          </a:prstGeom>
        </p:spPr>
      </p:pic>
      <p:pic>
        <p:nvPicPr>
          <p:cNvPr id="11" name="Picture 10" descr="Chart, histogram&#10;&#10;Description automatically generated">
            <a:extLst>
              <a:ext uri="{FF2B5EF4-FFF2-40B4-BE49-F238E27FC236}">
                <a16:creationId xmlns:a16="http://schemas.microsoft.com/office/drawing/2014/main" id="{AB44F68F-1860-EBC1-B946-C4F0F2117F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8260" y="2412423"/>
            <a:ext cx="4215740" cy="369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240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51354-C236-5BFB-163A-E37DE89C8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Baryon Number Violation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D00ACE-46DC-56FC-BE5F-77D432F1D6B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>
                <a:latin typeface="Helvetica"/>
                <a:cs typeface="Helvetica"/>
              </a:rPr>
              <a:t>8-Nov-2022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AF12D3-E303-7000-E47C-120890180B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3404309-F1BF-BD62-4B56-F871FD3C8E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.                       A. De Roeck                            Status of  DUNE</a:t>
            </a:r>
            <a:endParaRPr lang="en-US" dirty="0"/>
          </a:p>
        </p:txBody>
      </p:sp>
      <p:pic>
        <p:nvPicPr>
          <p:cNvPr id="9" name="Picture 8" descr="Graphical user interface&#10;&#10;Description automatically generated">
            <a:extLst>
              <a:ext uri="{FF2B5EF4-FFF2-40B4-BE49-F238E27FC236}">
                <a16:creationId xmlns:a16="http://schemas.microsoft.com/office/drawing/2014/main" id="{5742B894-7F37-5AC9-C6B6-03B0376779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025" y="1549444"/>
            <a:ext cx="4037999" cy="4468278"/>
          </a:xfrm>
          <a:prstGeom prst="rect">
            <a:avLst/>
          </a:prstGeom>
        </p:spPr>
      </p:pic>
      <p:pic>
        <p:nvPicPr>
          <p:cNvPr id="11" name="Picture 10" descr="Chart, line chart&#10;&#10;Description automatically generated">
            <a:extLst>
              <a:ext uri="{FF2B5EF4-FFF2-40B4-BE49-F238E27FC236}">
                <a16:creationId xmlns:a16="http://schemas.microsoft.com/office/drawing/2014/main" id="{E124F069-7DC2-FE36-5D86-74DDFF79F3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7726" y="1775069"/>
            <a:ext cx="4038000" cy="40082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61805D85-AB0C-7F7A-0310-A697A9A0C8BC}"/>
              </a:ext>
            </a:extLst>
          </p:cNvPr>
          <p:cNvSpPr/>
          <p:nvPr/>
        </p:nvSpPr>
        <p:spPr>
          <a:xfrm>
            <a:off x="3788229" y="1080655"/>
            <a:ext cx="783771" cy="36933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FB01F21-0923-42A5-9418-4F94B30A8183}"/>
              </a:ext>
            </a:extLst>
          </p:cNvPr>
          <p:cNvSpPr/>
          <p:nvPr/>
        </p:nvSpPr>
        <p:spPr>
          <a:xfrm>
            <a:off x="95448" y="1354983"/>
            <a:ext cx="617071" cy="387421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3C83F10-A885-18B9-58AE-F3053A56CFC9}"/>
              </a:ext>
            </a:extLst>
          </p:cNvPr>
          <p:cNvSpPr/>
          <p:nvPr/>
        </p:nvSpPr>
        <p:spPr>
          <a:xfrm>
            <a:off x="4024729" y="1637025"/>
            <a:ext cx="617071" cy="34099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EDC1108-125E-6642-24B4-F195C3A760B9}"/>
              </a:ext>
            </a:extLst>
          </p:cNvPr>
          <p:cNvSpPr/>
          <p:nvPr/>
        </p:nvSpPr>
        <p:spPr>
          <a:xfrm>
            <a:off x="4492024" y="4824239"/>
            <a:ext cx="783771" cy="36933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DFA8F41-9AEF-2014-0CB9-AEB191A7CE47}"/>
              </a:ext>
            </a:extLst>
          </p:cNvPr>
          <p:cNvSpPr/>
          <p:nvPr/>
        </p:nvSpPr>
        <p:spPr>
          <a:xfrm>
            <a:off x="320633" y="5920641"/>
            <a:ext cx="783771" cy="36933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8" name="Content Placeholder 4">
            <a:extLst>
              <a:ext uri="{FF2B5EF4-FFF2-40B4-BE49-F238E27FC236}">
                <a16:creationId xmlns:a16="http://schemas.microsoft.com/office/drawing/2014/main" id="{C242ADC7-C869-DE3B-0B39-CC38EFA3468F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54025" y="965064"/>
            <a:ext cx="8371320" cy="699364"/>
          </a:xfrm>
        </p:spPr>
        <p:txBody>
          <a:bodyPr>
            <a:normAutofit lnSpcReduction="10000"/>
          </a:bodyPr>
          <a:lstStyle/>
          <a:p>
            <a:r>
              <a:rPr lang="en-GB" dirty="0"/>
              <a:t>Neutron anti-neutron oscillations and proton decay with 400kt-yr of data taking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71550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4EE314-F949-505F-93F7-A40561637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Searches for BSM Physics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5B5C32-EEEF-8871-3B6B-B94A3529D1C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>
                <a:latin typeface="Helvetica"/>
                <a:cs typeface="Helvetica"/>
              </a:rPr>
              <a:t>8-Nov-2022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55702C-B80E-1D45-F875-3EC9F3494E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0E9F8D3-32FD-D102-7FDE-5ECC1B85A9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.                       A. De Roeck                            Status of  DUNE</a:t>
            </a:r>
            <a:endParaRPr lang="en-US" dirty="0"/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BF909EB4-4A63-CC3D-7B8C-0A5A4C03B735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130628" y="891733"/>
            <a:ext cx="4916383" cy="2716980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r>
              <a:rPr lang="en-GB" sz="2000" dirty="0"/>
              <a:t>High intensity proton beam on target/dump can be a source for low mass BSM particle production</a:t>
            </a:r>
          </a:p>
          <a:p>
            <a:r>
              <a:rPr lang="en-GB" sz="2000" dirty="0">
                <a:solidFill>
                  <a:srgbClr val="FF0000"/>
                </a:solidFill>
              </a:rPr>
              <a:t>ND detectors at ~500m can detect BSM particle  scattering or  decays.</a:t>
            </a:r>
          </a:p>
          <a:p>
            <a:r>
              <a:rPr lang="en-GB" sz="2000" dirty="0"/>
              <a:t>Examples are: </a:t>
            </a:r>
            <a:r>
              <a:rPr lang="en-GB" sz="2000" dirty="0">
                <a:solidFill>
                  <a:srgbClr val="FF0000"/>
                </a:solidFill>
              </a:rPr>
              <a:t>light dark matter, dark scalars, dark photons,  axions, heavy neutral leptons (HNLs). </a:t>
            </a:r>
          </a:p>
          <a:p>
            <a:r>
              <a:rPr lang="en-GB" sz="2000" dirty="0"/>
              <a:t>Example shown here for HNLs</a:t>
            </a:r>
          </a:p>
        </p:txBody>
      </p:sp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6D2485DB-103B-DEC4-B497-718DF9D911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346" y="3649455"/>
            <a:ext cx="4242947" cy="3018048"/>
          </a:xfrm>
          <a:prstGeom prst="rect">
            <a:avLst/>
          </a:prstGeom>
        </p:spPr>
      </p:pic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048DB4D3-F212-5654-6197-06EAA1A450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7011" y="3710301"/>
            <a:ext cx="3966361" cy="2831965"/>
          </a:xfrm>
          <a:prstGeom prst="rect">
            <a:avLst/>
          </a:prstGeom>
        </p:spPr>
      </p:pic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B3AFE83A-8CF3-4A33-67E0-B94DB24353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4301" y="891774"/>
            <a:ext cx="3966361" cy="913410"/>
          </a:xfrm>
          <a:prstGeom prst="rect">
            <a:avLst/>
          </a:prstGeom>
        </p:spPr>
      </p:pic>
      <p:pic>
        <p:nvPicPr>
          <p:cNvPr id="16" name="Picture 15" descr="Diagram&#10;&#10;Description automatically generated">
            <a:extLst>
              <a:ext uri="{FF2B5EF4-FFF2-40B4-BE49-F238E27FC236}">
                <a16:creationId xmlns:a16="http://schemas.microsoft.com/office/drawing/2014/main" id="{5E0CE04F-C159-C117-55A0-F1B44C4216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2661" y="1886624"/>
            <a:ext cx="2581942" cy="169473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7B48C40-91A5-50B0-F4E9-BD8C7ACB619C}"/>
              </a:ext>
            </a:extLst>
          </p:cNvPr>
          <p:cNvSpPr txBox="1"/>
          <p:nvPr/>
        </p:nvSpPr>
        <p:spPr>
          <a:xfrm>
            <a:off x="4641800" y="6399759"/>
            <a:ext cx="182614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dirty="0"/>
              <a:t>arXiv:2203.08039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C36941-5C85-49D8-590C-40B052F9D3DA}"/>
              </a:ext>
            </a:extLst>
          </p:cNvPr>
          <p:cNvSpPr txBox="1"/>
          <p:nvPr/>
        </p:nvSpPr>
        <p:spPr>
          <a:xfrm>
            <a:off x="8377278" y="1778175"/>
            <a:ext cx="727122" cy="7386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CH" dirty="0"/>
              <a:t> --&gt;</a:t>
            </a:r>
          </a:p>
          <a:p>
            <a:r>
              <a:rPr lang="en-CH" sz="1200" dirty="0"/>
              <a:t>Near</a:t>
            </a:r>
          </a:p>
          <a:p>
            <a:r>
              <a:rPr lang="en-CH" sz="1200" dirty="0"/>
              <a:t>Detecter</a:t>
            </a:r>
          </a:p>
        </p:txBody>
      </p:sp>
    </p:spTree>
    <p:extLst>
      <p:ext uri="{BB962C8B-B14F-4D97-AF65-F5344CB8AC3E}">
        <p14:creationId xmlns:p14="http://schemas.microsoft.com/office/powerpoint/2010/main" val="13854015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D20413-796D-F2F7-550B-80E3331AFF4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>
                <a:latin typeface="Helvetica"/>
                <a:cs typeface="Helvetica"/>
              </a:rPr>
              <a:t>8-Nov-2022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CF03D3-75A7-A8FD-0C5B-6C832B272E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7B78081-B4E9-E037-E18D-0CEDB2271A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.                       A. De Roeck                            Status of  DUNE</a:t>
            </a:r>
            <a:endParaRPr lang="en-US" dirty="0"/>
          </a:p>
        </p:txBody>
      </p:sp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2D9CD469-DB74-6B3F-57DF-34FD14BF14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85" y="825692"/>
            <a:ext cx="7772400" cy="4992866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3C1A1762-D38F-14F7-7179-B7429803C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026" y="215347"/>
            <a:ext cx="8229600" cy="647102"/>
          </a:xfrm>
        </p:spPr>
        <p:txBody>
          <a:bodyPr/>
          <a:lstStyle/>
          <a:p>
            <a:r>
              <a:rPr lang="en-CH" dirty="0"/>
              <a:t>DUNE Plans and Installation</a:t>
            </a:r>
          </a:p>
        </p:txBody>
      </p:sp>
      <p:pic>
        <p:nvPicPr>
          <p:cNvPr id="5" name="Picture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7E4807D8-E13A-6DA1-37FE-B59FCE6F5F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1030" y="5510148"/>
            <a:ext cx="2994885" cy="825723"/>
          </a:xfrm>
          <a:prstGeom prst="rect">
            <a:avLst/>
          </a:prstGeom>
          <a:ln w="3492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7246359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E7701-659B-BC7B-334A-EF3E856E4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6E0638-A6F0-5977-76F2-92DD055BD75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>
                <a:latin typeface="Helvetica"/>
                <a:cs typeface="Helvetica"/>
              </a:rPr>
              <a:t>8-Nov-2022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64DB9E-7BD9-EA0A-D91D-A97EEBBD54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9840E1E-B7AD-DE31-A7FC-FF65C29129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.                       A. De Roeck                            Status of  DUNE</a:t>
            </a:r>
            <a:endParaRPr lang="en-US" dirty="0"/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4639AECA-C587-8824-48D2-F05AB2EE18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74" y="106875"/>
            <a:ext cx="9144000" cy="611057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8B5A6CE8-867E-29C3-AE1C-041A36AA9A6C}"/>
              </a:ext>
            </a:extLst>
          </p:cNvPr>
          <p:cNvSpPr txBox="1">
            <a:spLocks/>
          </p:cNvSpPr>
          <p:nvPr/>
        </p:nvSpPr>
        <p:spPr>
          <a:xfrm>
            <a:off x="606426" y="189622"/>
            <a:ext cx="8229600" cy="647102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/>
          <a:lstStyle>
            <a:lvl1pPr algn="l" defTabSz="457200" rtl="0" fontAlgn="base">
              <a:spcBef>
                <a:spcPct val="0"/>
              </a:spcBef>
              <a:spcAft>
                <a:spcPct val="0"/>
              </a:spcAft>
              <a:defRPr sz="4400" b="1" i="0" kern="1200" baseline="0">
                <a:solidFill>
                  <a:srgbClr val="E95125"/>
                </a:solidFill>
                <a:latin typeface="Helvetica"/>
                <a:ea typeface="Geneva" charset="0"/>
                <a:cs typeface="Geneva" charset="0"/>
              </a:defRPr>
            </a:lvl1pPr>
            <a:lvl2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r>
              <a:rPr lang="en-CH" dirty="0"/>
              <a:t>DUNE Sensitivity vs Staging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40AE45E-F707-7C63-5F89-68AD74A4DEFE}"/>
              </a:ext>
            </a:extLst>
          </p:cNvPr>
          <p:cNvSpPr txBox="1"/>
          <p:nvPr/>
        </p:nvSpPr>
        <p:spPr>
          <a:xfrm>
            <a:off x="7279504" y="862449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arXiv:2203.06100</a:t>
            </a:r>
          </a:p>
        </p:txBody>
      </p:sp>
    </p:spTree>
    <p:extLst>
      <p:ext uri="{BB962C8B-B14F-4D97-AF65-F5344CB8AC3E}">
        <p14:creationId xmlns:p14="http://schemas.microsoft.com/office/powerpoint/2010/main" val="18414349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FE163-2C15-3E4D-A622-F59A36F55A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Summary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A43383-FB1D-774E-BC0B-461220FC9D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D2458EE-AF95-704E-BFA6-D933DC76B9DB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54025" y="965064"/>
            <a:ext cx="8371320" cy="5274332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The Deep Underground Neutrino Experiment (DUNE) is a next-generation long-baseline neutrino oscillation experiment, consisting of </a:t>
            </a:r>
          </a:p>
          <a:p>
            <a:pPr lvl="1"/>
            <a:r>
              <a:rPr lang="en-GB" dirty="0">
                <a:solidFill>
                  <a:srgbClr val="FF2000"/>
                </a:solidFill>
              </a:rPr>
              <a:t>High power, broadband neutrino beam</a:t>
            </a:r>
          </a:p>
          <a:p>
            <a:pPr lvl="1"/>
            <a:r>
              <a:rPr lang="en-GB" dirty="0">
                <a:solidFill>
                  <a:srgbClr val="FF2000"/>
                </a:solidFill>
              </a:rPr>
              <a:t>High capable near detector located on site at Fermilab</a:t>
            </a:r>
          </a:p>
          <a:p>
            <a:pPr lvl="1"/>
            <a:r>
              <a:rPr lang="en-GB" dirty="0">
                <a:solidFill>
                  <a:srgbClr val="FF2000"/>
                </a:solidFill>
              </a:rPr>
              <a:t>Massive liquid argon TPCs far detector located 1300 km at SURF underground facility </a:t>
            </a:r>
          </a:p>
          <a:p>
            <a:r>
              <a:rPr lang="en-GB" dirty="0"/>
              <a:t>The primary physics goals of the experiment are</a:t>
            </a:r>
          </a:p>
          <a:p>
            <a:pPr lvl="1"/>
            <a:r>
              <a:rPr lang="en-GB" dirty="0">
                <a:solidFill>
                  <a:srgbClr val="FF2000"/>
                </a:solidFill>
              </a:rPr>
              <a:t>Precise measurements of all  parameters governing long-baseline neutrino oscillation parameters in a single experiment</a:t>
            </a:r>
          </a:p>
          <a:p>
            <a:pPr lvl="1"/>
            <a:r>
              <a:rPr lang="en-GB" dirty="0">
                <a:solidFill>
                  <a:srgbClr val="FF2000"/>
                </a:solidFill>
              </a:rPr>
              <a:t>Sensitivity to observe supernova, solar and atmospheric neutrinos, and access to BSM searches </a:t>
            </a:r>
          </a:p>
          <a:p>
            <a:r>
              <a:rPr lang="en-GB" dirty="0"/>
              <a:t>Milestones </a:t>
            </a:r>
            <a:r>
              <a:rPr lang="en-GB" dirty="0" err="1"/>
              <a:t>ProtoDUNEs</a:t>
            </a:r>
            <a:r>
              <a:rPr lang="en-GB" dirty="0"/>
              <a:t> successfully operated at CERN. Far side civil construction to be  completed in 2024 with far detector installation next. </a:t>
            </a:r>
          </a:p>
          <a:p>
            <a:r>
              <a:rPr lang="en-GB" dirty="0"/>
              <a:t>Near site and beamline are fully designed. DUNE construction is phased to provide progress towards physics goals beginning end of this decade </a:t>
            </a:r>
            <a:endParaRPr lang="en-GB" sz="2400" b="1" dirty="0">
              <a:solidFill>
                <a:srgbClr val="212323"/>
              </a:solidFill>
              <a:effectLst/>
              <a:latin typeface="Times" pitchFamily="2" charset="0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FAE0870-118D-1548-98EB-2280A8D58B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.                       A. De Roeck                            Status of  DUNE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EB21DC-9AFF-9749-D1E2-0F6C7FAE332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>
                <a:latin typeface="Helvetica"/>
                <a:cs typeface="Helvetica"/>
              </a:rPr>
              <a:t>8-Nov-2022</a:t>
            </a:r>
            <a:endParaRPr lang="en-US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722665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C3EAFAE6-913E-B44B-8DAF-D204D08D62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026" y="199036"/>
            <a:ext cx="8430482" cy="647102"/>
          </a:xfrm>
        </p:spPr>
        <p:txBody>
          <a:bodyPr>
            <a:normAutofit/>
          </a:bodyPr>
          <a:lstStyle/>
          <a:p>
            <a:r>
              <a:rPr lang="en-GB" dirty="0"/>
              <a:t>DUNE:  The Main Physics Program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CB2DFA3-FAD3-424E-A3AF-48171CA92C50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2192548" y="969128"/>
            <a:ext cx="6777708" cy="5457429"/>
          </a:xfrm>
          <a:effectLst/>
        </p:spPr>
        <p:txBody>
          <a:bodyPr>
            <a:normAutofit fontScale="85000" lnSpcReduction="20000"/>
          </a:bodyPr>
          <a:lstStyle/>
          <a:p>
            <a:r>
              <a:rPr lang="en-GB" dirty="0"/>
              <a:t>Precision Neutrino Measurements: Neutrino Oscillations</a:t>
            </a:r>
          </a:p>
          <a:p>
            <a:pPr lvl="1"/>
            <a:r>
              <a:rPr lang="en-GB" dirty="0"/>
              <a:t>Search for leptonic CP violation</a:t>
            </a:r>
          </a:p>
          <a:p>
            <a:pPr lvl="1"/>
            <a:r>
              <a:rPr lang="en-GB" dirty="0"/>
              <a:t>Determine neutrino mass ordering</a:t>
            </a:r>
          </a:p>
          <a:p>
            <a:pPr lvl="1"/>
            <a:r>
              <a:rPr lang="en-GB" dirty="0"/>
              <a:t>Precision PMNS measurements. Test 3-flavour paradigm</a:t>
            </a:r>
          </a:p>
          <a:p>
            <a:r>
              <a:rPr lang="en-GB" dirty="0"/>
              <a:t>Supernova Physics</a:t>
            </a:r>
          </a:p>
          <a:p>
            <a:pPr lvl="1"/>
            <a:r>
              <a:rPr lang="en-GB" dirty="0"/>
              <a:t>Observation of time and flavour profile provides insight into collapse and evolution of supernova </a:t>
            </a:r>
          </a:p>
          <a:p>
            <a:r>
              <a:rPr lang="en-GB" dirty="0"/>
              <a:t>Baryon number violation (BSM physics)</a:t>
            </a:r>
          </a:p>
          <a:p>
            <a:pPr lvl="1"/>
            <a:r>
              <a:rPr lang="en-GB" dirty="0"/>
              <a:t>LAr TPC technology well-suited to certain proton decay channels (</a:t>
            </a:r>
            <a:r>
              <a:rPr lang="en-GB" i="1" dirty="0"/>
              <a:t>e.g.</a:t>
            </a:r>
            <a:r>
              <a:rPr lang="en-GB" dirty="0"/>
              <a:t>, </a:t>
            </a:r>
            <a:r>
              <a:rPr lang="en-GB" dirty="0" err="1"/>
              <a:t>p→K</a:t>
            </a:r>
            <a:r>
              <a:rPr lang="en-GB" dirty="0"/>
              <a:t>+𝜈) </a:t>
            </a:r>
          </a:p>
          <a:p>
            <a:pPr lvl="1"/>
            <a:r>
              <a:rPr lang="en-GB" dirty="0"/>
              <a:t>𝛥(B-L) ≠ 0 channels accessible (</a:t>
            </a:r>
            <a:r>
              <a:rPr lang="en-GB" i="1" dirty="0"/>
              <a:t>e.g.</a:t>
            </a:r>
            <a:r>
              <a:rPr lang="en-GB" dirty="0"/>
              <a:t>, </a:t>
            </a:r>
            <a:r>
              <a:rPr lang="en-GB" dirty="0" err="1"/>
              <a:t>n→n</a:t>
            </a:r>
            <a:r>
              <a:rPr lang="en-GB" dirty="0"/>
              <a:t>) </a:t>
            </a:r>
          </a:p>
          <a:p>
            <a:r>
              <a:rPr lang="en-GB" dirty="0"/>
              <a:t> Other opportunities</a:t>
            </a:r>
          </a:p>
          <a:p>
            <a:pPr lvl="1"/>
            <a:r>
              <a:rPr lang="en-GB" dirty="0"/>
              <a:t>Atmospheric and solar neutrino physics</a:t>
            </a:r>
          </a:p>
          <a:p>
            <a:pPr lvl="1"/>
            <a:r>
              <a:rPr lang="en-GB" dirty="0"/>
              <a:t>Searches for dark matter, axions, HNLs etc in Near Detector Additional neutrinos?</a:t>
            </a:r>
          </a:p>
          <a:p>
            <a:pPr lvl="1"/>
            <a:r>
              <a:rPr lang="en-GB" dirty="0"/>
              <a:t>Neutrino physics with the Near Detector. </a:t>
            </a:r>
          </a:p>
          <a:p>
            <a:pPr lvl="1"/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FD2787-BE5C-C945-B0B6-1E9D72C79D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22ADD3F-5E8E-6744-8416-5431E17941D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394" y="1109620"/>
            <a:ext cx="1578038" cy="142466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29C2467-2E10-D141-8A9E-9D9E71EC97F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026" y="4575406"/>
            <a:ext cx="1615406" cy="160451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22FCA88-D927-5C49-8E08-1E469D74B8E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099" y="2922743"/>
            <a:ext cx="1580333" cy="1228127"/>
          </a:xfrm>
          <a:prstGeom prst="rect">
            <a:avLst/>
          </a:prstGeom>
        </p:spPr>
      </p:pic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552803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BC5F2B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.                       A. De Roeck                            Status of  DUNE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9FF74A-C05A-C993-FE75-BAA422179463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CH">
                <a:latin typeface="Helvetica"/>
                <a:cs typeface="Helvetica"/>
              </a:rPr>
              <a:t>8-Nov-2022</a:t>
            </a:r>
            <a:endParaRPr lang="en-US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7141540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04080-4EC5-E1F9-91C1-432CEC4140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2327" y="2781898"/>
            <a:ext cx="8229600" cy="647102"/>
          </a:xfrm>
        </p:spPr>
        <p:txBody>
          <a:bodyPr/>
          <a:lstStyle/>
          <a:p>
            <a:r>
              <a:rPr lang="en-CH" dirty="0"/>
              <a:t>Backup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09A7B7-8C8B-1DCF-2934-22FAC2415EE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>
                <a:latin typeface="Helvetica"/>
                <a:cs typeface="Helvetica"/>
              </a:rPr>
              <a:t>8-Nov-2022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456BFB-B99B-95E7-9F7C-E0A2BF217E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6A1BC51-DBC7-302B-38F6-D0994295E0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.                       A. De Roeck                            Status of  DUNE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57560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E7701-659B-BC7B-334A-EF3E856E4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6E0638-A6F0-5977-76F2-92DD055BD75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>
                <a:latin typeface="Helvetica"/>
                <a:cs typeface="Helvetica"/>
              </a:rPr>
              <a:t>8-Nov-2022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64DB9E-7BD9-EA0A-D91D-A97EEBBD54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9840E1E-B7AD-DE31-A7FC-FF65C29129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.                       A. De Roeck                            Status of  DUNE</a:t>
            </a:r>
            <a:endParaRPr lang="en-US" dirty="0"/>
          </a:p>
        </p:txBody>
      </p:sp>
      <p:pic>
        <p:nvPicPr>
          <p:cNvPr id="6" name="Picture 5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A0CB09CE-6651-B275-E9DB-F9EFFE70E0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498"/>
            <a:ext cx="9144000" cy="6331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52757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E7701-659B-BC7B-334A-EF3E856E4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6E0638-A6F0-5977-76F2-92DD055BD75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>
                <a:latin typeface="Helvetica"/>
                <a:cs typeface="Helvetica"/>
              </a:rPr>
              <a:t>8-Nov-2022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64DB9E-7BD9-EA0A-D91D-A97EEBBD54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9840E1E-B7AD-DE31-A7FC-FF65C29129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.                       A. De Roeck                            Status of  DUNE</a:t>
            </a:r>
            <a:endParaRPr lang="en-US" dirty="0"/>
          </a:p>
        </p:txBody>
      </p:sp>
      <p:pic>
        <p:nvPicPr>
          <p:cNvPr id="6" name="Picture 5" descr="Diagram&#10;&#10;Description automatically generated with low confidence">
            <a:extLst>
              <a:ext uri="{FF2B5EF4-FFF2-40B4-BE49-F238E27FC236}">
                <a16:creationId xmlns:a16="http://schemas.microsoft.com/office/drawing/2014/main" id="{44429A2A-8B82-F8BC-6B18-5149179725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38"/>
            <a:ext cx="9144000" cy="6348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5902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E7701-659B-BC7B-334A-EF3E856E4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6E0638-A6F0-5977-76F2-92DD055BD75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>
                <a:latin typeface="Helvetica"/>
                <a:cs typeface="Helvetica"/>
              </a:rPr>
              <a:t>8-Nov-2022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64DB9E-7BD9-EA0A-D91D-A97EEBBD54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9840E1E-B7AD-DE31-A7FC-FF65C29129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.                       A. De Roeck                            Status of  DUNE</a:t>
            </a:r>
            <a:endParaRPr lang="en-US" dirty="0"/>
          </a:p>
        </p:txBody>
      </p:sp>
      <p:pic>
        <p:nvPicPr>
          <p:cNvPr id="6" name="Picture 5" descr="Timeline&#10;&#10;Description automatically generated">
            <a:extLst>
              <a:ext uri="{FF2B5EF4-FFF2-40B4-BE49-F238E27FC236}">
                <a16:creationId xmlns:a16="http://schemas.microsoft.com/office/drawing/2014/main" id="{5E4F12E4-B4DD-327C-4619-A0AACCF12D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708"/>
            <a:ext cx="9144000" cy="636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41557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E7701-659B-BC7B-334A-EF3E856E4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6E0638-A6F0-5977-76F2-92DD055BD75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>
                <a:latin typeface="Helvetica"/>
                <a:cs typeface="Helvetica"/>
              </a:rPr>
              <a:t>8-Nov-2022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64DB9E-7BD9-EA0A-D91D-A97EEBBD54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9840E1E-B7AD-DE31-A7FC-FF65C29129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.                       A. De Roeck                            Status of  DUNE</a:t>
            </a:r>
            <a:endParaRPr lang="en-US" dirty="0"/>
          </a:p>
        </p:txBody>
      </p:sp>
      <p:pic>
        <p:nvPicPr>
          <p:cNvPr id="6" name="Picture 5" descr="Timeline&#10;&#10;Description automatically generated with medium confidence">
            <a:extLst>
              <a:ext uri="{FF2B5EF4-FFF2-40B4-BE49-F238E27FC236}">
                <a16:creationId xmlns:a16="http://schemas.microsoft.com/office/drawing/2014/main" id="{4EB0FDBF-3712-FA59-77E8-43A3A4517D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254"/>
            <a:ext cx="9144000" cy="6366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57226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918C2-9BD1-60B3-633C-9FF843308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DUNE Plans and Installation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939679-D6F1-C679-233B-F9224883DCA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>
                <a:latin typeface="Helvetica"/>
                <a:cs typeface="Helvetica"/>
              </a:rPr>
              <a:t>8-Nov-2022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EC2BE2-5D94-549E-D811-FCDA2857F8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88E1F3D-DB76-7858-8A60-17185F2B04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.                       A. De Roeck                            Status of  DUNE</a:t>
            </a:r>
            <a:endParaRPr lang="en-US" dirty="0"/>
          </a:p>
        </p:txBody>
      </p:sp>
      <p:pic>
        <p:nvPicPr>
          <p:cNvPr id="11" name="Picture 10" descr="Diagram&#10;&#10;Description automatically generated">
            <a:extLst>
              <a:ext uri="{FF2B5EF4-FFF2-40B4-BE49-F238E27FC236}">
                <a16:creationId xmlns:a16="http://schemas.microsoft.com/office/drawing/2014/main" id="{247F62F1-853A-2D67-6897-A8BD5702FC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026" y="946315"/>
            <a:ext cx="7772400" cy="5199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09482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F01FDD-022E-7350-6BCE-AAD8FB4D96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DUNE Plans and Installation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9B0385-B191-706D-0D89-A207CD0F6D9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>
                <a:latin typeface="Helvetica"/>
                <a:cs typeface="Helvetica"/>
              </a:rPr>
              <a:t>8-Nov-2022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6C1C2F-BDFB-6AD8-2CA1-5B82A476F6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63B1E62-0862-2731-CC34-EC5F78DE78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.                       A. De Roeck                            Status of  DUNE</a:t>
            </a:r>
            <a:endParaRPr lang="en-US" dirty="0"/>
          </a:p>
        </p:txBody>
      </p:sp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D909A09B-C7FB-2D61-7CA2-ADD41F202A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026" y="1115198"/>
            <a:ext cx="77724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51237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6A7081-8F6A-8070-F42A-1F5AF67BA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DUNE Phase 1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B553AE-5716-9518-393A-5E071DEDDF2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>
                <a:latin typeface="Helvetica"/>
                <a:cs typeface="Helvetica"/>
              </a:rPr>
              <a:t>8-Nov-2022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006D7E-30AD-2F96-DD2E-04C391C97A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215E081-CD24-4752-4981-1BB1011838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.                       A. De Roeck                            Status of  DUNE</a:t>
            </a:r>
            <a:endParaRPr lang="en-US" dirty="0"/>
          </a:p>
        </p:txBody>
      </p:sp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5AA99F79-5DBC-6FD3-9E4C-41EA9B78BD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46249"/>
            <a:ext cx="7772400" cy="2690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32893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E7701-659B-BC7B-334A-EF3E856E4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6E0638-A6F0-5977-76F2-92DD055BD75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>
                <a:latin typeface="Helvetica"/>
                <a:cs typeface="Helvetica"/>
              </a:rPr>
              <a:t>8-Nov-2022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64DB9E-7BD9-EA0A-D91D-A97EEBBD54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9840E1E-B7AD-DE31-A7FC-FF65C29129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.                       A. De Roeck                            Status of  DUNE</a:t>
            </a:r>
            <a:endParaRPr lang="en-US" dirty="0"/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7CCF3784-DD19-99BB-B93A-CAF2218CD3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111"/>
            <a:ext cx="9144000" cy="6183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76548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E7701-659B-BC7B-334A-EF3E856E4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6E0638-A6F0-5977-76F2-92DD055BD75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>
                <a:latin typeface="Helvetica"/>
                <a:cs typeface="Helvetica"/>
              </a:rPr>
              <a:t>8-Nov-2022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64DB9E-7BD9-EA0A-D91D-A97EEBBD54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9840E1E-B7AD-DE31-A7FC-FF65C29129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.                       A. De Roeck                            Status of  DUNE</a:t>
            </a:r>
            <a:endParaRPr lang="en-US" dirty="0"/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1C0D0EE8-CAD2-291C-D5FC-F14547A2C8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94438"/>
            <a:ext cx="9144000" cy="4669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87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lum/>
            <a:alphaModFix/>
          </a:blip>
          <a:srcRect t="37781" b="20068"/>
          <a:stretch/>
        </p:blipFill>
        <p:spPr>
          <a:xfrm>
            <a:off x="454026" y="4408132"/>
            <a:ext cx="8240269" cy="19501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pic>
        <p:nvPicPr>
          <p:cNvPr id="12" name="Picture 2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410262" y="0"/>
            <a:ext cx="5501640" cy="3259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4337" y="286046"/>
            <a:ext cx="3500660" cy="2230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145967" y="3129815"/>
            <a:ext cx="8852066" cy="10695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900"/>
              </a:spcAft>
              <a:buSzPct val="45000"/>
            </a:pPr>
            <a:r>
              <a:rPr lang="en-US" sz="3200" b="1" dirty="0">
                <a:latin typeface="Times" panose="02020603050405020304" pitchFamily="18" charset="0"/>
                <a:cs typeface="Times" panose="02020603050405020304" pitchFamily="18" charset="0"/>
              </a:rPr>
              <a:t>An international science collaboration</a:t>
            </a:r>
          </a:p>
          <a:p>
            <a:pPr algn="ctr">
              <a:spcAft>
                <a:spcPts val="600"/>
              </a:spcAft>
              <a:buSzPct val="45000"/>
            </a:pPr>
            <a:r>
              <a:rPr lang="en-US" sz="2400" b="1" dirty="0">
                <a:latin typeface="Times" panose="02020603050405020304" pitchFamily="18" charset="0"/>
                <a:cs typeface="Times" panose="02020603050405020304" pitchFamily="18" charset="0"/>
              </a:rPr>
              <a:t>1106 collaborators </a:t>
            </a:r>
            <a:r>
              <a:rPr lang="en-US" sz="2400" dirty="0">
                <a:latin typeface="Times" panose="02020603050405020304" pitchFamily="18" charset="0"/>
                <a:cs typeface="Times" panose="02020603050405020304" pitchFamily="18" charset="0"/>
              </a:rPr>
              <a:t>from </a:t>
            </a:r>
            <a:r>
              <a:rPr lang="en-US" sz="2400" b="1" dirty="0">
                <a:latin typeface="Times" panose="02020603050405020304" pitchFamily="18" charset="0"/>
                <a:cs typeface="Times" panose="02020603050405020304" pitchFamily="18" charset="0"/>
              </a:rPr>
              <a:t>184 institutions </a:t>
            </a:r>
            <a:r>
              <a:rPr lang="en-US" sz="2400" dirty="0">
                <a:latin typeface="Times" panose="02020603050405020304" pitchFamily="18" charset="0"/>
                <a:cs typeface="Times" panose="02020603050405020304" pitchFamily="18" charset="0"/>
              </a:rPr>
              <a:t>in</a:t>
            </a:r>
            <a:r>
              <a:rPr lang="en-US" sz="2400" b="1" dirty="0">
                <a:latin typeface="Times" panose="02020603050405020304" pitchFamily="18" charset="0"/>
                <a:cs typeface="Times" panose="02020603050405020304" pitchFamily="18" charset="0"/>
              </a:rPr>
              <a:t> 31 countries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552803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BC5F2B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.                       A. De Roeck                            Status of  DUNE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00" y="0"/>
            <a:ext cx="9144000" cy="580630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3633849"/>
            <a:ext cx="9213800" cy="28087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028" y="3596708"/>
            <a:ext cx="7452325" cy="2764812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7647709" y="2826327"/>
            <a:ext cx="1104405" cy="59872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ontent Placeholder 6">
            <a:extLst>
              <a:ext uri="{FF2B5EF4-FFF2-40B4-BE49-F238E27FC236}">
                <a16:creationId xmlns:a16="http://schemas.microsoft.com/office/drawing/2014/main" id="{82C0E8F5-4CFB-3646-B2D4-5365402DFF86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5346829" y="884640"/>
            <a:ext cx="3797171" cy="2497192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Status October 2020:</a:t>
            </a:r>
            <a:endParaRPr lang="en-GB" dirty="0"/>
          </a:p>
          <a:p>
            <a:pPr lvl="1"/>
            <a:r>
              <a:rPr lang="en-GB" dirty="0"/>
              <a:t>1400+ people</a:t>
            </a:r>
          </a:p>
          <a:p>
            <a:pPr lvl="1"/>
            <a:r>
              <a:rPr lang="en-GB" dirty="0"/>
              <a:t> 200+  Institutes</a:t>
            </a:r>
          </a:p>
          <a:p>
            <a:pPr lvl="1"/>
            <a:r>
              <a:rPr lang="en-GB" dirty="0"/>
              <a:t>31 countries</a:t>
            </a:r>
          </a:p>
          <a:p>
            <a:pPr marL="274638" lvl="1" indent="0">
              <a:buNone/>
            </a:pPr>
            <a:r>
              <a:rPr lang="en-GB" dirty="0"/>
              <a:t>Still more groups joining</a:t>
            </a:r>
          </a:p>
        </p:txBody>
      </p:sp>
      <p:pic>
        <p:nvPicPr>
          <p:cNvPr id="19" name="Picture 18" descr="Map&#10;&#10;Description automatically generated">
            <a:extLst>
              <a:ext uri="{FF2B5EF4-FFF2-40B4-BE49-F238E27FC236}">
                <a16:creationId xmlns:a16="http://schemas.microsoft.com/office/drawing/2014/main" id="{D4C06252-286F-B144-8572-46499A3897F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8950" y="802086"/>
            <a:ext cx="4709795" cy="2687184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DCE56947-AE36-8E4B-A2BC-157C798BA44C}"/>
              </a:ext>
            </a:extLst>
          </p:cNvPr>
          <p:cNvSpPr/>
          <p:nvPr/>
        </p:nvSpPr>
        <p:spPr>
          <a:xfrm>
            <a:off x="524238" y="1929984"/>
            <a:ext cx="487333" cy="1446944"/>
          </a:xfrm>
          <a:prstGeom prst="rect">
            <a:avLst/>
          </a:prstGeom>
          <a:solidFill>
            <a:schemeClr val="bg1"/>
          </a:solidFill>
          <a:ln w="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3150D18-045A-A44E-9255-92A1A7501712}"/>
              </a:ext>
            </a:extLst>
          </p:cNvPr>
          <p:cNvSpPr/>
          <p:nvPr/>
        </p:nvSpPr>
        <p:spPr>
          <a:xfrm>
            <a:off x="8694295" y="4381060"/>
            <a:ext cx="914400" cy="91440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23" name="Picture 22" descr="A group of people standing in front of a large crowd of people&#10;&#10;Description automatically generated">
            <a:extLst>
              <a:ext uri="{FF2B5EF4-FFF2-40B4-BE49-F238E27FC236}">
                <a16:creationId xmlns:a16="http://schemas.microsoft.com/office/drawing/2014/main" id="{10EDA662-EC28-2C43-A2B5-0DE14D41400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900" y="3220872"/>
            <a:ext cx="9144000" cy="312909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4CA3311A-3E1A-9849-90BA-DA44B9AD6A78}"/>
              </a:ext>
            </a:extLst>
          </p:cNvPr>
          <p:cNvSpPr txBox="1"/>
          <p:nvPr/>
        </p:nvSpPr>
        <p:spPr>
          <a:xfrm>
            <a:off x="419884" y="3485239"/>
            <a:ext cx="675864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C</a:t>
            </a:r>
            <a:r>
              <a:rPr lang="en-CH" dirty="0"/>
              <a:t>ollaboration meeting at CERN end of January 2020    350 participants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484A20-B1D5-235E-09AA-86DD0C905F3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>
                <a:latin typeface="Helvetica"/>
                <a:cs typeface="Helvetica"/>
              </a:rPr>
              <a:t>8-Nov-2022</a:t>
            </a:r>
            <a:endParaRPr lang="en-US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404193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General Setup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1"/>
          </p:nvPr>
        </p:nvSpPr>
        <p:spPr>
          <a:xfrm>
            <a:off x="402727" y="890723"/>
            <a:ext cx="8470702" cy="5474907"/>
          </a:xfrm>
        </p:spPr>
        <p:txBody>
          <a:bodyPr>
            <a:normAutofit/>
          </a:bodyPr>
          <a:lstStyle/>
          <a:p>
            <a:r>
              <a:rPr lang="en-GB" dirty="0"/>
              <a:t>LBNF/DUNE will consist of </a:t>
            </a:r>
          </a:p>
          <a:p>
            <a:pPr lvl="1"/>
            <a:r>
              <a:rPr lang="en-GB" dirty="0"/>
              <a:t>An intense </a:t>
            </a:r>
            <a:r>
              <a:rPr lang="en-GB" dirty="0">
                <a:solidFill>
                  <a:srgbClr val="FF0000"/>
                </a:solidFill>
              </a:rPr>
              <a:t>1.2 MW upgradeable</a:t>
            </a:r>
            <a:r>
              <a:rPr lang="en-GB" dirty="0"/>
              <a:t>  60-120 GeV 𝜈-beam fired from FNAL</a:t>
            </a:r>
          </a:p>
          <a:p>
            <a:pPr lvl="1"/>
            <a:r>
              <a:rPr lang="en-GB" dirty="0"/>
              <a:t>A massive </a:t>
            </a:r>
            <a:r>
              <a:rPr lang="en-GB" dirty="0">
                <a:solidFill>
                  <a:srgbClr val="FF0000"/>
                </a:solidFill>
              </a:rPr>
              <a:t>70 kt (40kt fiducial)</a:t>
            </a:r>
            <a:r>
              <a:rPr lang="en-GB" dirty="0"/>
              <a:t> deep underground </a:t>
            </a:r>
            <a:r>
              <a:rPr lang="en-GB" dirty="0" err="1">
                <a:solidFill>
                  <a:srgbClr val="FF0000"/>
                </a:solidFill>
              </a:rPr>
              <a:t>LAr</a:t>
            </a:r>
            <a:r>
              <a:rPr lang="en-GB" dirty="0">
                <a:solidFill>
                  <a:srgbClr val="FF0000"/>
                </a:solidFill>
              </a:rPr>
              <a:t> Far Detector (FD) </a:t>
            </a:r>
            <a:r>
              <a:rPr lang="en-GB" dirty="0"/>
              <a:t>in South Dakota and a large </a:t>
            </a:r>
            <a:r>
              <a:rPr lang="en-GB" dirty="0">
                <a:solidFill>
                  <a:srgbClr val="FF0000"/>
                </a:solidFill>
              </a:rPr>
              <a:t>Near Detector (ND) </a:t>
            </a:r>
            <a:r>
              <a:rPr lang="en-GB" dirty="0"/>
              <a:t>complex with multiple detectors  at Fermilab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>
          <a:xfrm>
            <a:off x="1195754" y="4806462"/>
            <a:ext cx="2262553" cy="1090246"/>
          </a:xfrm>
        </p:spPr>
        <p:txBody>
          <a:bodyPr/>
          <a:lstStyle/>
          <a:p>
            <a:pPr>
              <a:defRPr/>
            </a:pPr>
            <a:r>
              <a:rPr lang="de-CH">
                <a:latin typeface="Helvetica"/>
                <a:cs typeface="Helvetica"/>
              </a:rPr>
              <a:t>8-Nov-2022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124200"/>
            <a:ext cx="9144000" cy="3039165"/>
          </a:xfrm>
          <a:prstGeom prst="rect">
            <a:avLst/>
          </a:prstGeom>
        </p:spPr>
      </p:pic>
      <p:pic>
        <p:nvPicPr>
          <p:cNvPr id="11" name="Picture 10" descr="FarDet-3D-SP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3" t="5790" r="-1" b="10709"/>
          <a:stretch/>
        </p:blipFill>
        <p:spPr>
          <a:xfrm>
            <a:off x="2338090" y="5360143"/>
            <a:ext cx="1600467" cy="694096"/>
          </a:xfrm>
          <a:prstGeom prst="rect">
            <a:avLst/>
          </a:prstGeom>
          <a:ln w="28575" cmpd="sng">
            <a:solidFill>
              <a:srgbClr val="F37C23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3624779" y="5018090"/>
            <a:ext cx="43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37C23"/>
                </a:solidFill>
              </a:rPr>
              <a:t>FD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277796" y="5296250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37C23"/>
                </a:solidFill>
              </a:rPr>
              <a:t>ND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875122" y="4541568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  <a:latin typeface="Symbol" charset="2"/>
                <a:cs typeface="Symbol" charset="2"/>
              </a:rPr>
              <a:t>n</a:t>
            </a:r>
            <a:r>
              <a:rPr lang="en-US" b="1" baseline="-25000" dirty="0">
                <a:solidFill>
                  <a:srgbClr val="FFFF00"/>
                </a:solidFill>
                <a:latin typeface="Symbol" charset="2"/>
                <a:cs typeface="Symbol" charset="2"/>
              </a:rPr>
              <a:t>m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67916" y="4640778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  <a:latin typeface="Symbol" charset="2"/>
                <a:cs typeface="Symbol" charset="2"/>
              </a:rPr>
              <a:t>n</a:t>
            </a:r>
            <a:r>
              <a:rPr lang="en-US" b="1" baseline="-25000" dirty="0">
                <a:solidFill>
                  <a:srgbClr val="FFFF00"/>
                </a:solidFill>
                <a:latin typeface="Symbol" charset="2"/>
                <a:cs typeface="Symbol" charset="2"/>
              </a:rPr>
              <a:t>m </a:t>
            </a:r>
            <a:r>
              <a:rPr lang="en-US" b="1" dirty="0">
                <a:solidFill>
                  <a:srgbClr val="FFFF00"/>
                </a:solidFill>
                <a:latin typeface="Symbol" charset="2"/>
                <a:cs typeface="Symbol" charset="2"/>
              </a:rPr>
              <a:t>&amp;</a:t>
            </a:r>
            <a:r>
              <a:rPr lang="en-US" b="1" baseline="-25000" dirty="0">
                <a:solidFill>
                  <a:srgbClr val="FFFF00"/>
                </a:solidFill>
                <a:latin typeface="Symbol" charset="2"/>
                <a:cs typeface="Symbol" charset="2"/>
              </a:rPr>
              <a:t> </a:t>
            </a:r>
            <a:r>
              <a:rPr lang="en-US" b="1" dirty="0">
                <a:solidFill>
                  <a:srgbClr val="FFFF00"/>
                </a:solidFill>
                <a:latin typeface="Symbol" charset="2"/>
                <a:cs typeface="Symbol" charset="2"/>
              </a:rPr>
              <a:t>n</a:t>
            </a:r>
            <a:r>
              <a:rPr lang="en-US" baseline="-25000" dirty="0">
                <a:solidFill>
                  <a:srgbClr val="FFFF00"/>
                </a:solidFill>
                <a:cs typeface="Symbol" charset="2"/>
              </a:rPr>
              <a:t>e</a:t>
            </a:r>
            <a:endParaRPr lang="en-US" dirty="0">
              <a:solidFill>
                <a:srgbClr val="FFFF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1219200" y="3733800"/>
            <a:ext cx="6553200" cy="0"/>
          </a:xfrm>
          <a:prstGeom prst="straightConnector1">
            <a:avLst/>
          </a:prstGeom>
          <a:ln>
            <a:solidFill>
              <a:srgbClr val="1248D6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038600" y="3364468"/>
            <a:ext cx="994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1248D6"/>
                </a:solidFill>
              </a:rPr>
              <a:t>1300 km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001000" y="3986947"/>
            <a:ext cx="920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1248D6"/>
                </a:solidFill>
              </a:rPr>
              <a:t>Chicago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0" y="3886200"/>
            <a:ext cx="14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1248D6"/>
                </a:solidFill>
              </a:rPr>
              <a:t>South Dakota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4850046" y="4990794"/>
            <a:ext cx="778379" cy="354010"/>
          </a:xfrm>
          <a:prstGeom prst="rect">
            <a:avLst/>
          </a:prstGeom>
          <a:noFill/>
          <a:ln w="28575">
            <a:solidFill>
              <a:srgbClr val="F37C23"/>
            </a:solidFill>
          </a:ln>
        </p:spPr>
      </p:pic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552803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BC5F2B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.                       A. De Roeck                            Status of  DUNE</a:t>
            </a:r>
            <a:endParaRPr lang="en-US" dirty="0"/>
          </a:p>
        </p:txBody>
      </p:sp>
      <p:pic>
        <p:nvPicPr>
          <p:cNvPr id="9" name="Picture 8" descr="A clock tower in front of a house&#10;&#10;Description automatically generated">
            <a:extLst>
              <a:ext uri="{FF2B5EF4-FFF2-40B4-BE49-F238E27FC236}">
                <a16:creationId xmlns:a16="http://schemas.microsoft.com/office/drawing/2014/main" id="{55FFD689-EE16-664F-9B24-B513DEEA034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81" y="2940282"/>
            <a:ext cx="816467" cy="102592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74E607C-F64F-3943-BBC1-F2B0A2911BB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66703" y="2875962"/>
            <a:ext cx="874000" cy="1090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699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E7701-659B-BC7B-334A-EF3E856E4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6E0638-A6F0-5977-76F2-92DD055BD75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>
                <a:latin typeface="Helvetica"/>
                <a:cs typeface="Helvetica"/>
              </a:rPr>
              <a:t>8-Nov-2022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64DB9E-7BD9-EA0A-D91D-A97EEBBD54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9840E1E-B7AD-DE31-A7FC-FF65C29129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.                       A. De Roeck                            Status of  DUNE</a:t>
            </a:r>
            <a:endParaRPr lang="en-US" dirty="0"/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55595A56-AB34-AE7A-A225-ED79EEBB5E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0288" y="149755"/>
            <a:ext cx="9144000" cy="5860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2813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6E0638-A6F0-5977-76F2-92DD055BD75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>
                <a:latin typeface="Helvetica"/>
                <a:cs typeface="Helvetica"/>
              </a:rPr>
              <a:t>8-Nov-2022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64DB9E-7BD9-EA0A-D91D-A97EEBBD54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9840E1E-B7AD-DE31-A7FC-FF65C29129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.                       A. De Roeck                            Status of  DUNE</a:t>
            </a:r>
            <a:endParaRPr lang="en-US" dirty="0"/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1BFDDAEA-800E-FCF7-316C-63FFC16A8E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5896"/>
            <a:ext cx="9144000" cy="59436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AA49448-A4C5-F7F2-68BC-4DE423752EBE}"/>
              </a:ext>
            </a:extLst>
          </p:cNvPr>
          <p:cNvSpPr/>
          <p:nvPr/>
        </p:nvSpPr>
        <p:spPr>
          <a:xfrm>
            <a:off x="454026" y="3693226"/>
            <a:ext cx="4117974" cy="1436915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9" name="Picture 8" descr="A picture containing text&#10;&#10;Description automatically generated">
            <a:extLst>
              <a:ext uri="{FF2B5EF4-FFF2-40B4-BE49-F238E27FC236}">
                <a16:creationId xmlns:a16="http://schemas.microsoft.com/office/drawing/2014/main" id="{CED97A2A-5EBB-26CD-4EDD-5FF1391289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0799" y="1599895"/>
            <a:ext cx="2087569" cy="1697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6416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E7701-659B-BC7B-334A-EF3E856E4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6E0638-A6F0-5977-76F2-92DD055BD75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>
                <a:latin typeface="Helvetica"/>
                <a:cs typeface="Helvetica"/>
              </a:rPr>
              <a:t>8-Nov-2022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64DB9E-7BD9-EA0A-D91D-A97EEBBD54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9840E1E-B7AD-DE31-A7FC-FF65C29129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.                       A. De Roeck                            Status of  DUNE</a:t>
            </a:r>
            <a:endParaRPr lang="en-US" dirty="0"/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36F2DC75-F3E8-E2C4-6EC4-EDBDA64BE9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74" y="197255"/>
            <a:ext cx="9144000" cy="6140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0526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6E0638-A6F0-5977-76F2-92DD055BD75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CH">
                <a:latin typeface="Helvetica"/>
                <a:cs typeface="Helvetica"/>
              </a:rPr>
              <a:t>8-Nov-2022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64DB9E-7BD9-EA0A-D91D-A97EEBBD54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9840E1E-B7AD-DE31-A7FC-FF65C29129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.                       A. De Roeck                            Status of  DUNE</a:t>
            </a:r>
            <a:endParaRPr lang="en-US" dirty="0"/>
          </a:p>
        </p:txBody>
      </p:sp>
      <p:pic>
        <p:nvPicPr>
          <p:cNvPr id="6" name="Picture 5" descr="A picture containing text, different, colorful, various&#10;&#10;Description automatically generated">
            <a:extLst>
              <a:ext uri="{FF2B5EF4-FFF2-40B4-BE49-F238E27FC236}">
                <a16:creationId xmlns:a16="http://schemas.microsoft.com/office/drawing/2014/main" id="{227B9CBC-92AC-51B0-7A19-E9F03F3B25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8542"/>
            <a:ext cx="9144000" cy="5904722"/>
          </a:xfrm>
          <a:prstGeom prst="rect">
            <a:avLst/>
          </a:prstGeom>
        </p:spPr>
      </p:pic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637553F0-4D0C-DEA6-0924-55748D3A41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4186" y="5651500"/>
            <a:ext cx="6235700" cy="12065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3BFE1DD-29CA-1515-D146-592066E7F193}"/>
              </a:ext>
            </a:extLst>
          </p:cNvPr>
          <p:cNvSpPr/>
          <p:nvPr/>
        </p:nvSpPr>
        <p:spPr>
          <a:xfrm>
            <a:off x="7934813" y="5594326"/>
            <a:ext cx="1085073" cy="3437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47474039"/>
      </p:ext>
    </p:extLst>
  </p:cSld>
  <p:clrMapOvr>
    <a:masterClrMapping/>
  </p:clrMapOvr>
</p:sld>
</file>

<file path=ppt/theme/theme1.xml><?xml version="1.0" encoding="utf-8"?>
<a:theme xmlns:a="http://schemas.openxmlformats.org/drawingml/2006/main" name="Dune Template_051215">
  <a:themeElements>
    <a:clrScheme name="DUNE">
      <a:dk1>
        <a:srgbClr val="BC5F2B"/>
      </a:dk1>
      <a:lt1>
        <a:sysClr val="window" lastClr="FFFFFF"/>
      </a:lt1>
      <a:dk2>
        <a:srgbClr val="3C5A77"/>
      </a:dk2>
      <a:lt2>
        <a:srgbClr val="F37C23"/>
      </a:lt2>
      <a:accent1>
        <a:srgbClr val="4F81BD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BNF Content-Footer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DUNE_Template_AW</Template>
  <TotalTime>25335</TotalTime>
  <Words>1007</Words>
  <Application>Microsoft Macintosh PowerPoint</Application>
  <PresentationFormat>On-screen Show (4:3)</PresentationFormat>
  <Paragraphs>216</Paragraphs>
  <Slides>39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48" baseType="lpstr">
      <vt:lpstr>Arial</vt:lpstr>
      <vt:lpstr>Calibri</vt:lpstr>
      <vt:lpstr>CMR9</vt:lpstr>
      <vt:lpstr>Helvetica</vt:lpstr>
      <vt:lpstr>Lucida Grande</vt:lpstr>
      <vt:lpstr>Symbol</vt:lpstr>
      <vt:lpstr>Times</vt:lpstr>
      <vt:lpstr>Dune Template_051215</vt:lpstr>
      <vt:lpstr>LBNF Content-Footer Theme</vt:lpstr>
      <vt:lpstr>The Status of DUNE </vt:lpstr>
      <vt:lpstr>PowerPoint Presentation</vt:lpstr>
      <vt:lpstr>DUNE:  The Main Physics Program</vt:lpstr>
      <vt:lpstr>PowerPoint Presentation</vt:lpstr>
      <vt:lpstr>General Setup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LArTPC Readout Technologies</vt:lpstr>
      <vt:lpstr>DUNE Far Detector Prototyping</vt:lpstr>
      <vt:lpstr>ProtoDUNEs Current and next Phases</vt:lpstr>
      <vt:lpstr>LArTPC Events</vt:lpstr>
      <vt:lpstr>ProtoDUNE Results</vt:lpstr>
      <vt:lpstr>PowerPoint Presentation</vt:lpstr>
      <vt:lpstr>PowerPoint Presentation</vt:lpstr>
      <vt:lpstr>DUNE Prism Concept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Solar Neutrinos in DUNE</vt:lpstr>
      <vt:lpstr>Baryon Number Violation </vt:lpstr>
      <vt:lpstr>Searches for BSM Physics</vt:lpstr>
      <vt:lpstr>DUNE Plans and Installation</vt:lpstr>
      <vt:lpstr>PowerPoint Presentation</vt:lpstr>
      <vt:lpstr>Summary</vt:lpstr>
      <vt:lpstr>Backup</vt:lpstr>
      <vt:lpstr>PowerPoint Presentation</vt:lpstr>
      <vt:lpstr>PowerPoint Presentation</vt:lpstr>
      <vt:lpstr>PowerPoint Presentation</vt:lpstr>
      <vt:lpstr>PowerPoint Presentation</vt:lpstr>
      <vt:lpstr>DUNE Plans and Installation</vt:lpstr>
      <vt:lpstr>DUNE Plans and Installation </vt:lpstr>
      <vt:lpstr>DUNE Phase 1</vt:lpstr>
      <vt:lpstr>PowerPoint Presentation</vt:lpstr>
      <vt:lpstr>PowerPoint Presentation</vt:lpstr>
    </vt:vector>
  </TitlesOfParts>
  <Company>Weber Family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Alfons Weber</dc:creator>
  <cp:lastModifiedBy>Albert De Roeck</cp:lastModifiedBy>
  <cp:revision>474</cp:revision>
  <cp:lastPrinted>2020-11-26T13:40:06Z</cp:lastPrinted>
  <dcterms:created xsi:type="dcterms:W3CDTF">2016-01-09T13:16:22Z</dcterms:created>
  <dcterms:modified xsi:type="dcterms:W3CDTF">2022-11-07T09:34:49Z</dcterms:modified>
</cp:coreProperties>
</file>