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34" r:id="rId1"/>
  </p:sldMasterIdLst>
  <p:notesMasterIdLst>
    <p:notesMasterId r:id="rId42"/>
  </p:notesMasterIdLst>
  <p:handoutMasterIdLst>
    <p:handoutMasterId r:id="rId43"/>
  </p:handoutMasterIdLst>
  <p:sldIdLst>
    <p:sldId id="268" r:id="rId2"/>
    <p:sldId id="527" r:id="rId3"/>
    <p:sldId id="528" r:id="rId4"/>
    <p:sldId id="572" r:id="rId5"/>
    <p:sldId id="575" r:id="rId6"/>
    <p:sldId id="573" r:id="rId7"/>
    <p:sldId id="574" r:id="rId8"/>
    <p:sldId id="571" r:id="rId9"/>
    <p:sldId id="534" r:id="rId10"/>
    <p:sldId id="535" r:id="rId11"/>
    <p:sldId id="536" r:id="rId12"/>
    <p:sldId id="537" r:id="rId13"/>
    <p:sldId id="576" r:id="rId14"/>
    <p:sldId id="539" r:id="rId15"/>
    <p:sldId id="540" r:id="rId16"/>
    <p:sldId id="541" r:id="rId17"/>
    <p:sldId id="542" r:id="rId18"/>
    <p:sldId id="543" r:id="rId19"/>
    <p:sldId id="577" r:id="rId20"/>
    <p:sldId id="545" r:id="rId21"/>
    <p:sldId id="546" r:id="rId22"/>
    <p:sldId id="549" r:id="rId23"/>
    <p:sldId id="548" r:id="rId24"/>
    <p:sldId id="547" r:id="rId25"/>
    <p:sldId id="550" r:id="rId26"/>
    <p:sldId id="551" r:id="rId27"/>
    <p:sldId id="552" r:id="rId28"/>
    <p:sldId id="553" r:id="rId29"/>
    <p:sldId id="554" r:id="rId30"/>
    <p:sldId id="565" r:id="rId31"/>
    <p:sldId id="556" r:id="rId32"/>
    <p:sldId id="557" r:id="rId33"/>
    <p:sldId id="558" r:id="rId34"/>
    <p:sldId id="566" r:id="rId35"/>
    <p:sldId id="569" r:id="rId36"/>
    <p:sldId id="567" r:id="rId37"/>
    <p:sldId id="562" r:id="rId38"/>
    <p:sldId id="568" r:id="rId39"/>
    <p:sldId id="563" r:id="rId40"/>
    <p:sldId id="564" r:id="rId41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2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  <a:srgbClr val="CC3300"/>
    <a:srgbClr val="FFFFCC"/>
    <a:srgbClr val="FFFFFF"/>
    <a:srgbClr val="FF3737"/>
    <a:srgbClr val="C0504D"/>
    <a:srgbClr val="31859C"/>
    <a:srgbClr val="9BBB59"/>
    <a:srgbClr val="8064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浅色样式 1 - 强调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CAF9ED-07DC-4A11-8D7F-57B35C25682E}" styleName="中度样式 1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E9639D4-E3E2-4D34-9284-5A2195B3D0D7}" styleName="浅色样式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202B0CA-FC54-4496-8BCA-5EF66A818D29}" styleName="深色样式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1568" autoAdjust="0"/>
  </p:normalViewPr>
  <p:slideViewPr>
    <p:cSldViewPr>
      <p:cViewPr varScale="1">
        <p:scale>
          <a:sx n="95" d="100"/>
          <a:sy n="95" d="100"/>
        </p:scale>
        <p:origin x="1134" y="120"/>
      </p:cViewPr>
      <p:guideLst>
        <p:guide orient="horz" pos="2160"/>
        <p:guide pos="3840"/>
        <p:guide orient="horz" pos="229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  <p:sld r:id="rId34" collapse="1"/>
      <p:sld r:id="rId35" collapse="1"/>
      <p:sld r:id="rId36" collapse="1"/>
      <p:sld r:id="rId37" collapse="1"/>
      <p:sld r:id="rId38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9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_rels/viewProps.xml.rels><?xml version="1.0" encoding="UTF-8" standalone="yes"?>
<Relationships xmlns="http://schemas.openxmlformats.org/package/2006/relationships"><Relationship Id="rId13" Type="http://schemas.openxmlformats.org/officeDocument/2006/relationships/slide" Target="slides/slide14.xml"/><Relationship Id="rId18" Type="http://schemas.openxmlformats.org/officeDocument/2006/relationships/slide" Target="slides/slide19.xml"/><Relationship Id="rId26" Type="http://schemas.openxmlformats.org/officeDocument/2006/relationships/slide" Target="slides/slide27.xml"/><Relationship Id="rId21" Type="http://schemas.openxmlformats.org/officeDocument/2006/relationships/slide" Target="slides/slide22.xml"/><Relationship Id="rId34" Type="http://schemas.openxmlformats.org/officeDocument/2006/relationships/slide" Target="slides/slide35.xml"/><Relationship Id="rId7" Type="http://schemas.openxmlformats.org/officeDocument/2006/relationships/slide" Target="slides/slide8.xml"/><Relationship Id="rId12" Type="http://schemas.openxmlformats.org/officeDocument/2006/relationships/slide" Target="slides/slide13.xml"/><Relationship Id="rId17" Type="http://schemas.openxmlformats.org/officeDocument/2006/relationships/slide" Target="slides/slide18.xml"/><Relationship Id="rId25" Type="http://schemas.openxmlformats.org/officeDocument/2006/relationships/slide" Target="slides/slide26.xml"/><Relationship Id="rId33" Type="http://schemas.openxmlformats.org/officeDocument/2006/relationships/slide" Target="slides/slide34.xml"/><Relationship Id="rId38" Type="http://schemas.openxmlformats.org/officeDocument/2006/relationships/slide" Target="slides/slide39.xml"/><Relationship Id="rId2" Type="http://schemas.openxmlformats.org/officeDocument/2006/relationships/slide" Target="slides/slide3.xml"/><Relationship Id="rId16" Type="http://schemas.openxmlformats.org/officeDocument/2006/relationships/slide" Target="slides/slide17.xml"/><Relationship Id="rId20" Type="http://schemas.openxmlformats.org/officeDocument/2006/relationships/slide" Target="slides/slide21.xml"/><Relationship Id="rId29" Type="http://schemas.openxmlformats.org/officeDocument/2006/relationships/slide" Target="slides/slide30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11" Type="http://schemas.openxmlformats.org/officeDocument/2006/relationships/slide" Target="slides/slide12.xml"/><Relationship Id="rId24" Type="http://schemas.openxmlformats.org/officeDocument/2006/relationships/slide" Target="slides/slide25.xml"/><Relationship Id="rId32" Type="http://schemas.openxmlformats.org/officeDocument/2006/relationships/slide" Target="slides/slide33.xml"/><Relationship Id="rId37" Type="http://schemas.openxmlformats.org/officeDocument/2006/relationships/slide" Target="slides/slide38.xml"/><Relationship Id="rId5" Type="http://schemas.openxmlformats.org/officeDocument/2006/relationships/slide" Target="slides/slide6.xml"/><Relationship Id="rId15" Type="http://schemas.openxmlformats.org/officeDocument/2006/relationships/slide" Target="slides/slide16.xml"/><Relationship Id="rId23" Type="http://schemas.openxmlformats.org/officeDocument/2006/relationships/slide" Target="slides/slide24.xml"/><Relationship Id="rId28" Type="http://schemas.openxmlformats.org/officeDocument/2006/relationships/slide" Target="slides/slide29.xml"/><Relationship Id="rId36" Type="http://schemas.openxmlformats.org/officeDocument/2006/relationships/slide" Target="slides/slide37.xml"/><Relationship Id="rId10" Type="http://schemas.openxmlformats.org/officeDocument/2006/relationships/slide" Target="slides/slide11.xml"/><Relationship Id="rId19" Type="http://schemas.openxmlformats.org/officeDocument/2006/relationships/slide" Target="slides/slide20.xml"/><Relationship Id="rId31" Type="http://schemas.openxmlformats.org/officeDocument/2006/relationships/slide" Target="slides/slide32.xml"/><Relationship Id="rId4" Type="http://schemas.openxmlformats.org/officeDocument/2006/relationships/slide" Target="slides/slide5.xml"/><Relationship Id="rId9" Type="http://schemas.openxmlformats.org/officeDocument/2006/relationships/slide" Target="slides/slide10.xml"/><Relationship Id="rId14" Type="http://schemas.openxmlformats.org/officeDocument/2006/relationships/slide" Target="slides/slide15.xml"/><Relationship Id="rId22" Type="http://schemas.openxmlformats.org/officeDocument/2006/relationships/slide" Target="slides/slide23.xml"/><Relationship Id="rId27" Type="http://schemas.openxmlformats.org/officeDocument/2006/relationships/slide" Target="slides/slide28.xml"/><Relationship Id="rId30" Type="http://schemas.openxmlformats.org/officeDocument/2006/relationships/slide" Target="slides/slide31.xml"/><Relationship Id="rId35" Type="http://schemas.openxmlformats.org/officeDocument/2006/relationships/slide" Target="slides/slide36.xml"/><Relationship Id="rId8" Type="http://schemas.openxmlformats.org/officeDocument/2006/relationships/slide" Target="slides/slide9.xml"/><Relationship Id="rId3" Type="http://schemas.openxmlformats.org/officeDocument/2006/relationships/slide" Target="slides/slide4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image" Target="../media/image20.jpg"/><Relationship Id="rId4" Type="http://schemas.openxmlformats.org/officeDocument/2006/relationships/image" Target="../media/image23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image" Target="../media/image20.jpg"/><Relationship Id="rId4" Type="http://schemas.openxmlformats.org/officeDocument/2006/relationships/image" Target="../media/image2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5D5FF5-58A4-4322-8E15-91765362ECE0}" type="doc">
      <dgm:prSet loTypeId="urn:microsoft.com/office/officeart/2005/8/layout/hProcess10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0F533B26-6E69-42E4-9471-D34E91F853A3}">
      <dgm:prSet phldrT="[文本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altLang="zh-CN" dirty="0"/>
            <a:t>Key technologies</a:t>
          </a:r>
          <a:endParaRPr lang="zh-CN" altLang="en-US" dirty="0"/>
        </a:p>
      </dgm:t>
    </dgm:pt>
    <dgm:pt modelId="{65820061-6CB3-477A-A9E2-6DD7B7DE0894}" type="parTrans" cxnId="{1A6D0385-0A49-4B56-83EA-34CBBC4277F3}">
      <dgm:prSet/>
      <dgm:spPr/>
      <dgm:t>
        <a:bodyPr/>
        <a:lstStyle/>
        <a:p>
          <a:endParaRPr lang="zh-CN" altLang="en-US"/>
        </a:p>
      </dgm:t>
    </dgm:pt>
    <dgm:pt modelId="{20F3603E-92DE-4CEB-B25F-D16F86167C6E}" type="sibTrans" cxnId="{1A6D0385-0A49-4B56-83EA-34CBBC4277F3}">
      <dgm:prSet/>
      <dgm:spPr/>
      <dgm:t>
        <a:bodyPr/>
        <a:lstStyle/>
        <a:p>
          <a:endParaRPr lang="zh-CN" altLang="en-US"/>
        </a:p>
      </dgm:t>
    </dgm:pt>
    <dgm:pt modelId="{B595D32B-D34F-443B-B9EB-1E24F4FCC870}">
      <dgm:prSet phldrT="[文本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altLang="zh-CN" dirty="0"/>
            <a:t>Coils fabrication</a:t>
          </a:r>
          <a:endParaRPr lang="zh-CN" altLang="en-US" dirty="0"/>
        </a:p>
      </dgm:t>
    </dgm:pt>
    <dgm:pt modelId="{A5DDC7EA-F9B1-4454-A95E-38B5D2CDD2B6}" type="parTrans" cxnId="{8D93EEDA-3B7E-4292-B4CB-8ECCC2A969C1}">
      <dgm:prSet/>
      <dgm:spPr/>
      <dgm:t>
        <a:bodyPr/>
        <a:lstStyle/>
        <a:p>
          <a:endParaRPr lang="zh-CN" altLang="en-US"/>
        </a:p>
      </dgm:t>
    </dgm:pt>
    <dgm:pt modelId="{B17DFDE0-F449-4896-9CC1-87F112158459}" type="sibTrans" cxnId="{8D93EEDA-3B7E-4292-B4CB-8ECCC2A969C1}">
      <dgm:prSet/>
      <dgm:spPr/>
      <dgm:t>
        <a:bodyPr/>
        <a:lstStyle/>
        <a:p>
          <a:endParaRPr lang="zh-CN" altLang="en-US"/>
        </a:p>
      </dgm:t>
    </dgm:pt>
    <dgm:pt modelId="{D9490FB7-4377-47B9-BCBF-953FDC9AC772}">
      <dgm:prSet phldrT="[文本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altLang="zh-CN" dirty="0"/>
            <a:t>Keys &amp; Bladder</a:t>
          </a:r>
          <a:endParaRPr lang="zh-CN" altLang="en-US" dirty="0"/>
        </a:p>
      </dgm:t>
    </dgm:pt>
    <dgm:pt modelId="{23B42FF5-F524-401D-BBA5-179CD71CE395}" type="parTrans" cxnId="{AA7ACBFB-6C46-4474-A2B7-65063CF725DE}">
      <dgm:prSet/>
      <dgm:spPr/>
      <dgm:t>
        <a:bodyPr/>
        <a:lstStyle/>
        <a:p>
          <a:endParaRPr lang="zh-CN" altLang="en-US"/>
        </a:p>
      </dgm:t>
    </dgm:pt>
    <dgm:pt modelId="{1BF9512D-284E-4003-89FB-54FF5AC91084}" type="sibTrans" cxnId="{AA7ACBFB-6C46-4474-A2B7-65063CF725DE}">
      <dgm:prSet/>
      <dgm:spPr/>
      <dgm:t>
        <a:bodyPr/>
        <a:lstStyle/>
        <a:p>
          <a:endParaRPr lang="zh-CN" altLang="en-US"/>
        </a:p>
      </dgm:t>
    </dgm:pt>
    <dgm:pt modelId="{E98C334F-D1F9-4902-AD9C-8361E1B9B7E9}">
      <dgm:prSet phldrT="[文本]" custT="1"/>
      <dgm:spPr>
        <a:solidFill>
          <a:schemeClr val="accent2"/>
        </a:solidFill>
      </dgm:spPr>
      <dgm:t>
        <a:bodyPr/>
        <a:lstStyle/>
        <a:p>
          <a:r>
            <a:rPr lang="en-US" altLang="zh-CN" sz="1600" dirty="0"/>
            <a:t>½ Prototype </a:t>
          </a:r>
          <a:r>
            <a:rPr lang="en-US" altLang="zh-CN" sz="1600" dirty="0" err="1"/>
            <a:t>Coldmass</a:t>
          </a:r>
          <a:endParaRPr lang="zh-CN" altLang="en-US" sz="1600" dirty="0"/>
        </a:p>
      </dgm:t>
    </dgm:pt>
    <dgm:pt modelId="{2268DC8C-CD7A-4BA7-BF78-6F8BF01121D0}" type="parTrans" cxnId="{328145E2-510B-43BC-86B7-AA98A5640FEE}">
      <dgm:prSet/>
      <dgm:spPr/>
      <dgm:t>
        <a:bodyPr/>
        <a:lstStyle/>
        <a:p>
          <a:endParaRPr lang="zh-CN" altLang="en-US"/>
        </a:p>
      </dgm:t>
    </dgm:pt>
    <dgm:pt modelId="{58EA918A-A059-4C1F-8FF1-4D76EC15D965}" type="sibTrans" cxnId="{328145E2-510B-43BC-86B7-AA98A5640FEE}">
      <dgm:prSet/>
      <dgm:spPr/>
      <dgm:t>
        <a:bodyPr/>
        <a:lstStyle/>
        <a:p>
          <a:endParaRPr lang="zh-CN" altLang="en-US"/>
        </a:p>
      </dgm:t>
    </dgm:pt>
    <dgm:pt modelId="{2A913DC6-595D-4C07-BC0F-133407946151}">
      <dgm:prSet phldrT="[文本]" custT="1"/>
      <dgm:spPr>
        <a:solidFill>
          <a:schemeClr val="accent2"/>
        </a:solidFill>
      </dgm:spPr>
      <dgm:t>
        <a:bodyPr/>
        <a:lstStyle/>
        <a:p>
          <a:r>
            <a:rPr lang="en-US" altLang="zh-CN" sz="1300" dirty="0"/>
            <a:t>Quench protection</a:t>
          </a:r>
          <a:endParaRPr lang="zh-CN" altLang="en-US" sz="1300" dirty="0"/>
        </a:p>
      </dgm:t>
    </dgm:pt>
    <dgm:pt modelId="{09439AEF-18FD-444D-8CED-59F06316A2AB}" type="parTrans" cxnId="{086A38A0-0064-48DE-8BC9-2BA10C7C0A18}">
      <dgm:prSet/>
      <dgm:spPr/>
      <dgm:t>
        <a:bodyPr/>
        <a:lstStyle/>
        <a:p>
          <a:endParaRPr lang="zh-CN" altLang="en-US"/>
        </a:p>
      </dgm:t>
    </dgm:pt>
    <dgm:pt modelId="{91B604FC-ECE9-4702-AEB0-CA0D643EEF80}" type="sibTrans" cxnId="{086A38A0-0064-48DE-8BC9-2BA10C7C0A18}">
      <dgm:prSet/>
      <dgm:spPr/>
      <dgm:t>
        <a:bodyPr/>
        <a:lstStyle/>
        <a:p>
          <a:endParaRPr lang="zh-CN" altLang="en-US"/>
        </a:p>
      </dgm:t>
    </dgm:pt>
    <dgm:pt modelId="{00E15AA0-B8D9-4EB9-B0C9-4C5DFEA1325E}">
      <dgm:prSet phldrT="[文本]"/>
      <dgm:spPr/>
      <dgm:t>
        <a:bodyPr/>
        <a:lstStyle/>
        <a:p>
          <a:r>
            <a:rPr lang="en-US" altLang="zh-CN" dirty="0"/>
            <a:t>Full Sized </a:t>
          </a:r>
          <a:r>
            <a:rPr lang="en-US" altLang="zh-CN" dirty="0" err="1"/>
            <a:t>Coldmass</a:t>
          </a:r>
          <a:endParaRPr lang="zh-CN" altLang="en-US" dirty="0"/>
        </a:p>
      </dgm:t>
    </dgm:pt>
    <dgm:pt modelId="{1C2D69F6-BAED-485F-8506-745DBAF4BA47}" type="parTrans" cxnId="{5E9134B2-2B37-4B58-8467-9D39A6D5D098}">
      <dgm:prSet/>
      <dgm:spPr/>
      <dgm:t>
        <a:bodyPr/>
        <a:lstStyle/>
        <a:p>
          <a:endParaRPr lang="zh-CN" altLang="en-US"/>
        </a:p>
      </dgm:t>
    </dgm:pt>
    <dgm:pt modelId="{801B44B9-71B6-4906-AB91-778E2E8E0E60}" type="sibTrans" cxnId="{5E9134B2-2B37-4B58-8467-9D39A6D5D098}">
      <dgm:prSet/>
      <dgm:spPr/>
      <dgm:t>
        <a:bodyPr/>
        <a:lstStyle/>
        <a:p>
          <a:endParaRPr lang="zh-CN" altLang="en-US"/>
        </a:p>
      </dgm:t>
    </dgm:pt>
    <dgm:pt modelId="{974C6E6C-F3A1-4823-B426-999BF20881AA}">
      <dgm:prSet phldrT="[文本]"/>
      <dgm:spPr/>
      <dgm:t>
        <a:bodyPr/>
        <a:lstStyle/>
        <a:p>
          <a:r>
            <a:rPr lang="en-US" altLang="zh-CN" dirty="0"/>
            <a:t>Quality control of mass production</a:t>
          </a:r>
          <a:endParaRPr lang="zh-CN" altLang="en-US" dirty="0"/>
        </a:p>
      </dgm:t>
    </dgm:pt>
    <dgm:pt modelId="{0D9D7CF4-BA1A-41E3-A406-70BBCD162D3C}" type="parTrans" cxnId="{AFC893E6-751A-4F4F-9F8F-158090D79AE0}">
      <dgm:prSet/>
      <dgm:spPr/>
      <dgm:t>
        <a:bodyPr/>
        <a:lstStyle/>
        <a:p>
          <a:endParaRPr lang="zh-CN" altLang="en-US"/>
        </a:p>
      </dgm:t>
    </dgm:pt>
    <dgm:pt modelId="{FDF21456-78D8-4D08-811C-701536DC6DA8}" type="sibTrans" cxnId="{AFC893E6-751A-4F4F-9F8F-158090D79AE0}">
      <dgm:prSet/>
      <dgm:spPr/>
      <dgm:t>
        <a:bodyPr/>
        <a:lstStyle/>
        <a:p>
          <a:endParaRPr lang="zh-CN" altLang="en-US"/>
        </a:p>
      </dgm:t>
    </dgm:pt>
    <dgm:pt modelId="{20DF8A28-053F-469A-B04E-756D6D829BD0}">
      <dgm:prSet phldrT="[文本]"/>
      <dgm:spPr/>
      <dgm:t>
        <a:bodyPr/>
        <a:lstStyle/>
        <a:p>
          <a:r>
            <a:rPr lang="en-US" altLang="zh-CN" dirty="0"/>
            <a:t>Quench protection</a:t>
          </a:r>
          <a:endParaRPr lang="zh-CN" altLang="en-US" dirty="0"/>
        </a:p>
      </dgm:t>
    </dgm:pt>
    <dgm:pt modelId="{D83D15EF-E4EE-4DD5-9AD2-DB4FA5A3A84C}" type="parTrans" cxnId="{5D4F39E1-1DCC-4705-9F30-5C627FC13AED}">
      <dgm:prSet/>
      <dgm:spPr/>
      <dgm:t>
        <a:bodyPr/>
        <a:lstStyle/>
        <a:p>
          <a:endParaRPr lang="zh-CN" altLang="en-US"/>
        </a:p>
      </dgm:t>
    </dgm:pt>
    <dgm:pt modelId="{44B3A4FD-75D0-4967-8901-FFFF8B17E910}" type="sibTrans" cxnId="{5D4F39E1-1DCC-4705-9F30-5C627FC13AED}">
      <dgm:prSet/>
      <dgm:spPr/>
      <dgm:t>
        <a:bodyPr/>
        <a:lstStyle/>
        <a:p>
          <a:endParaRPr lang="zh-CN" altLang="en-US"/>
        </a:p>
      </dgm:t>
    </dgm:pt>
    <dgm:pt modelId="{E6709423-0B27-4427-824F-0AED2B3A0F00}">
      <dgm:prSet phldrT="[文本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altLang="zh-CN" dirty="0"/>
            <a:t>Quench protection</a:t>
          </a:r>
          <a:endParaRPr lang="zh-CN" altLang="en-US" dirty="0"/>
        </a:p>
      </dgm:t>
    </dgm:pt>
    <dgm:pt modelId="{B29D4153-345D-4D4E-AA76-D41DB8742E2E}" type="parTrans" cxnId="{F3B57056-DFFC-4E09-A030-58114D7E5E89}">
      <dgm:prSet/>
      <dgm:spPr/>
      <dgm:t>
        <a:bodyPr/>
        <a:lstStyle/>
        <a:p>
          <a:endParaRPr lang="zh-CN" altLang="en-US"/>
        </a:p>
      </dgm:t>
    </dgm:pt>
    <dgm:pt modelId="{0110A746-2A14-49C5-A528-15E2D4B4B61A}" type="sibTrans" cxnId="{F3B57056-DFFC-4E09-A030-58114D7E5E89}">
      <dgm:prSet/>
      <dgm:spPr/>
      <dgm:t>
        <a:bodyPr/>
        <a:lstStyle/>
        <a:p>
          <a:endParaRPr lang="zh-CN" altLang="en-US"/>
        </a:p>
      </dgm:t>
    </dgm:pt>
    <dgm:pt modelId="{B02F5FCE-BEAA-4095-AB36-FF787BC2559D}">
      <dgm:prSet phldrT="[文本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altLang="zh-CN" dirty="0"/>
            <a:t>Know-how of Nb</a:t>
          </a:r>
          <a:r>
            <a:rPr lang="en-US" altLang="zh-CN" baseline="-25000" dirty="0"/>
            <a:t>3</a:t>
          </a:r>
          <a:r>
            <a:rPr lang="en-US" altLang="zh-CN" dirty="0"/>
            <a:t>Sn coil</a:t>
          </a:r>
          <a:endParaRPr lang="zh-CN" altLang="en-US" dirty="0"/>
        </a:p>
      </dgm:t>
    </dgm:pt>
    <dgm:pt modelId="{B03F6D0D-EC73-45A3-9C4A-9D5B23B8E8D1}" type="parTrans" cxnId="{4520D5C2-B08A-406D-9804-A6F69D98464E}">
      <dgm:prSet/>
      <dgm:spPr/>
      <dgm:t>
        <a:bodyPr/>
        <a:lstStyle/>
        <a:p>
          <a:endParaRPr lang="zh-CN" altLang="en-US"/>
        </a:p>
      </dgm:t>
    </dgm:pt>
    <dgm:pt modelId="{2BB4DAB5-DB4F-466B-A23F-FC58791A02A3}" type="sibTrans" cxnId="{4520D5C2-B08A-406D-9804-A6F69D98464E}">
      <dgm:prSet/>
      <dgm:spPr/>
      <dgm:t>
        <a:bodyPr/>
        <a:lstStyle/>
        <a:p>
          <a:endParaRPr lang="zh-CN" altLang="en-US"/>
        </a:p>
      </dgm:t>
    </dgm:pt>
    <dgm:pt modelId="{E25B6419-4AE5-4B60-AAAD-187486B97A33}">
      <dgm:prSet phldrT="[文本]" custT="1"/>
      <dgm:spPr>
        <a:solidFill>
          <a:schemeClr val="accent2"/>
        </a:solidFill>
      </dgm:spPr>
      <dgm:t>
        <a:bodyPr/>
        <a:lstStyle/>
        <a:p>
          <a:r>
            <a:rPr lang="en-US" altLang="zh-CN" sz="1300" dirty="0"/>
            <a:t>Quality control and analysis</a:t>
          </a:r>
          <a:endParaRPr lang="zh-CN" altLang="en-US" sz="1300" dirty="0"/>
        </a:p>
      </dgm:t>
    </dgm:pt>
    <dgm:pt modelId="{CDF7F739-B62B-484A-BE75-ED05478C74D4}" type="parTrans" cxnId="{8D8CBCF3-C561-41D8-99EA-02FBEFCE27BA}">
      <dgm:prSet/>
      <dgm:spPr/>
      <dgm:t>
        <a:bodyPr/>
        <a:lstStyle/>
        <a:p>
          <a:endParaRPr lang="zh-CN" altLang="en-US"/>
        </a:p>
      </dgm:t>
    </dgm:pt>
    <dgm:pt modelId="{12BDFD36-D6AC-4964-A504-49C392D7533B}" type="sibTrans" cxnId="{8D8CBCF3-C561-41D8-99EA-02FBEFCE27BA}">
      <dgm:prSet/>
      <dgm:spPr/>
      <dgm:t>
        <a:bodyPr/>
        <a:lstStyle/>
        <a:p>
          <a:endParaRPr lang="zh-CN" altLang="en-US"/>
        </a:p>
      </dgm:t>
    </dgm:pt>
    <dgm:pt modelId="{17069C09-8D19-48A8-A514-2EF6053FAB46}">
      <dgm:prSet phldrT="[文本]" custT="1"/>
      <dgm:spPr>
        <a:solidFill>
          <a:schemeClr val="accent2"/>
        </a:solidFill>
      </dgm:spPr>
      <dgm:t>
        <a:bodyPr/>
        <a:lstStyle/>
        <a:p>
          <a:r>
            <a:rPr lang="en-US" altLang="zh-CN" sz="1300" dirty="0"/>
            <a:t>SG assisted mechanical assembly</a:t>
          </a:r>
          <a:endParaRPr lang="zh-CN" altLang="en-US" sz="1300" dirty="0"/>
        </a:p>
      </dgm:t>
    </dgm:pt>
    <dgm:pt modelId="{4410BE3B-82E2-4F2A-96A0-BB6B71CEC833}" type="parTrans" cxnId="{FEEC66C1-7E74-4D9C-95BA-4C24531150B4}">
      <dgm:prSet/>
      <dgm:spPr/>
      <dgm:t>
        <a:bodyPr/>
        <a:lstStyle/>
        <a:p>
          <a:endParaRPr lang="zh-CN" altLang="en-US"/>
        </a:p>
      </dgm:t>
    </dgm:pt>
    <dgm:pt modelId="{3E9E8B02-B2B1-41DA-A290-E45CA40A6D31}" type="sibTrans" cxnId="{FEEC66C1-7E74-4D9C-95BA-4C24531150B4}">
      <dgm:prSet/>
      <dgm:spPr/>
      <dgm:t>
        <a:bodyPr/>
        <a:lstStyle/>
        <a:p>
          <a:endParaRPr lang="zh-CN" altLang="en-US"/>
        </a:p>
      </dgm:t>
    </dgm:pt>
    <dgm:pt modelId="{1C4676C5-B56B-49AB-B721-C9B7FDBA3856}">
      <dgm:prSet phldrT="[文本]" custT="1"/>
      <dgm:spPr>
        <a:solidFill>
          <a:schemeClr val="accent2"/>
        </a:solidFill>
      </dgm:spPr>
      <dgm:t>
        <a:bodyPr/>
        <a:lstStyle/>
        <a:p>
          <a:r>
            <a:rPr lang="en-US" altLang="zh-CN" sz="1300" dirty="0" smtClean="0"/>
            <a:t>Reliability</a:t>
          </a:r>
          <a:endParaRPr lang="zh-CN" altLang="en-US" sz="1300" dirty="0"/>
        </a:p>
      </dgm:t>
    </dgm:pt>
    <dgm:pt modelId="{92CADBB4-350D-4044-A291-E7E4D98F9C92}" type="parTrans" cxnId="{026713BC-AE1E-4139-8310-AA3A1ED52215}">
      <dgm:prSet/>
      <dgm:spPr/>
      <dgm:t>
        <a:bodyPr/>
        <a:lstStyle/>
        <a:p>
          <a:endParaRPr lang="zh-CN" altLang="en-US"/>
        </a:p>
      </dgm:t>
    </dgm:pt>
    <dgm:pt modelId="{371897B3-503E-495A-89FF-725586286F6F}" type="sibTrans" cxnId="{026713BC-AE1E-4139-8310-AA3A1ED52215}">
      <dgm:prSet/>
      <dgm:spPr/>
      <dgm:t>
        <a:bodyPr/>
        <a:lstStyle/>
        <a:p>
          <a:endParaRPr lang="zh-CN" altLang="en-US"/>
        </a:p>
      </dgm:t>
    </dgm:pt>
    <dgm:pt modelId="{F70DEFE4-F0F0-4AA4-9E4D-581E96A70B54}">
      <dgm:prSet phldrT="[文本]"/>
      <dgm:spPr/>
      <dgm:t>
        <a:bodyPr/>
        <a:lstStyle/>
        <a:p>
          <a:r>
            <a:rPr lang="en-US" altLang="zh-CN" dirty="0"/>
            <a:t>Reliability</a:t>
          </a:r>
          <a:endParaRPr lang="zh-CN" altLang="en-US" dirty="0"/>
        </a:p>
      </dgm:t>
    </dgm:pt>
    <dgm:pt modelId="{26428B2F-D944-4762-805A-E0E095591307}" type="parTrans" cxnId="{094118F0-A397-4ABE-AE95-8670FA0D1CDE}">
      <dgm:prSet/>
      <dgm:spPr/>
      <dgm:t>
        <a:bodyPr/>
        <a:lstStyle/>
        <a:p>
          <a:endParaRPr lang="zh-CN" altLang="en-US"/>
        </a:p>
      </dgm:t>
    </dgm:pt>
    <dgm:pt modelId="{C0093873-8CAE-4AAA-8383-A9BBDCF2DEBC}" type="sibTrans" cxnId="{094118F0-A397-4ABE-AE95-8670FA0D1CDE}">
      <dgm:prSet/>
      <dgm:spPr/>
      <dgm:t>
        <a:bodyPr/>
        <a:lstStyle/>
        <a:p>
          <a:endParaRPr lang="zh-CN" altLang="en-US"/>
        </a:p>
      </dgm:t>
    </dgm:pt>
    <dgm:pt modelId="{F546A027-DDFC-463D-8462-B7814DED8224}">
      <dgm:prSet phldrT="[文本]"/>
      <dgm:spPr/>
      <dgm:t>
        <a:bodyPr/>
        <a:lstStyle/>
        <a:p>
          <a:r>
            <a:rPr lang="en-US" altLang="zh-CN" dirty="0"/>
            <a:t>System integration</a:t>
          </a:r>
          <a:endParaRPr lang="zh-CN" altLang="en-US" dirty="0"/>
        </a:p>
      </dgm:t>
    </dgm:pt>
    <dgm:pt modelId="{5F7FEEF8-8C2C-41DE-A8E0-EEDD97533A7D}" type="parTrans" cxnId="{CC3658F0-307A-4F66-8AF5-A851DF8A356F}">
      <dgm:prSet/>
      <dgm:spPr/>
      <dgm:t>
        <a:bodyPr/>
        <a:lstStyle/>
        <a:p>
          <a:endParaRPr lang="zh-CN" altLang="en-US"/>
        </a:p>
      </dgm:t>
    </dgm:pt>
    <dgm:pt modelId="{FA533F19-43F5-4032-9915-F27E0362A39B}" type="sibTrans" cxnId="{CC3658F0-307A-4F66-8AF5-A851DF8A356F}">
      <dgm:prSet/>
      <dgm:spPr/>
      <dgm:t>
        <a:bodyPr/>
        <a:lstStyle/>
        <a:p>
          <a:endParaRPr lang="zh-CN" altLang="en-US"/>
        </a:p>
      </dgm:t>
    </dgm:pt>
    <dgm:pt modelId="{905739BE-B16F-4E78-BAE7-581066049ECF}">
      <dgm:prSet phldrT="[文本]"/>
      <dgm:spPr>
        <a:gradFill rotWithShape="0">
          <a:gsLst>
            <a:gs pos="0">
              <a:schemeClr val="tx2"/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/>
            </a:gs>
          </a:gsLst>
        </a:gradFill>
      </dgm:spPr>
      <dgm:t>
        <a:bodyPr/>
        <a:lstStyle/>
        <a:p>
          <a:r>
            <a:rPr lang="en-US" altLang="zh-CN" dirty="0"/>
            <a:t>FECR Magnet</a:t>
          </a:r>
          <a:endParaRPr lang="zh-CN" altLang="en-US" dirty="0"/>
        </a:p>
      </dgm:t>
    </dgm:pt>
    <dgm:pt modelId="{C496BD37-DCCC-4283-BFFA-5F19C750620A}" type="parTrans" cxnId="{B247736E-CFA2-46E8-967E-6CA0C7578C32}">
      <dgm:prSet/>
      <dgm:spPr/>
      <dgm:t>
        <a:bodyPr/>
        <a:lstStyle/>
        <a:p>
          <a:endParaRPr lang="zh-CN" altLang="en-US"/>
        </a:p>
      </dgm:t>
    </dgm:pt>
    <dgm:pt modelId="{DDECB1FA-4548-480E-BBC9-7CB2414B3799}" type="sibTrans" cxnId="{B247736E-CFA2-46E8-967E-6CA0C7578C32}">
      <dgm:prSet/>
      <dgm:spPr/>
      <dgm:t>
        <a:bodyPr/>
        <a:lstStyle/>
        <a:p>
          <a:endParaRPr lang="zh-CN" altLang="en-US"/>
        </a:p>
      </dgm:t>
    </dgm:pt>
    <dgm:pt modelId="{CEC673EE-4352-4032-B029-485510CFBCD9}">
      <dgm:prSet phldrT="[文本]"/>
      <dgm:spPr>
        <a:gradFill rotWithShape="0">
          <a:gsLst>
            <a:gs pos="0">
              <a:schemeClr val="tx2"/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/>
            </a:gs>
          </a:gsLst>
        </a:gradFill>
      </dgm:spPr>
      <dgm:t>
        <a:bodyPr/>
        <a:lstStyle/>
        <a:p>
          <a:r>
            <a:rPr lang="en-US" altLang="zh-CN" dirty="0"/>
            <a:t>System integration</a:t>
          </a:r>
          <a:endParaRPr lang="zh-CN" altLang="en-US" dirty="0"/>
        </a:p>
      </dgm:t>
    </dgm:pt>
    <dgm:pt modelId="{BAD07735-44E6-44D6-97F0-818082CBA9B4}" type="parTrans" cxnId="{492829A6-7319-4591-B05F-E0979744A1DF}">
      <dgm:prSet/>
      <dgm:spPr/>
      <dgm:t>
        <a:bodyPr/>
        <a:lstStyle/>
        <a:p>
          <a:endParaRPr lang="zh-CN" altLang="en-US"/>
        </a:p>
      </dgm:t>
    </dgm:pt>
    <dgm:pt modelId="{6399F8C2-0B45-4189-B6A4-69DE347943A7}" type="sibTrans" cxnId="{492829A6-7319-4591-B05F-E0979744A1DF}">
      <dgm:prSet/>
      <dgm:spPr/>
      <dgm:t>
        <a:bodyPr/>
        <a:lstStyle/>
        <a:p>
          <a:endParaRPr lang="zh-CN" altLang="en-US"/>
        </a:p>
      </dgm:t>
    </dgm:pt>
    <dgm:pt modelId="{89ACCD92-9F5D-4F60-9E27-4111D351B722}">
      <dgm:prSet phldrT="[文本]"/>
      <dgm:spPr>
        <a:gradFill rotWithShape="0">
          <a:gsLst>
            <a:gs pos="0">
              <a:schemeClr val="tx2"/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/>
            </a:gs>
          </a:gsLst>
        </a:gradFill>
      </dgm:spPr>
      <dgm:t>
        <a:bodyPr/>
        <a:lstStyle/>
        <a:p>
          <a:r>
            <a:rPr lang="en-US" altLang="zh-CN" dirty="0" err="1"/>
            <a:t>Coldmass</a:t>
          </a:r>
          <a:r>
            <a:rPr lang="en-US" altLang="zh-CN" dirty="0"/>
            <a:t> alignment</a:t>
          </a:r>
          <a:endParaRPr lang="zh-CN" altLang="en-US" dirty="0"/>
        </a:p>
      </dgm:t>
    </dgm:pt>
    <dgm:pt modelId="{BA99DB67-CB0A-4053-BE57-AC79544A970D}" type="parTrans" cxnId="{C7003BF6-3189-412F-B5D5-680F346EC0D6}">
      <dgm:prSet/>
      <dgm:spPr/>
      <dgm:t>
        <a:bodyPr/>
        <a:lstStyle/>
        <a:p>
          <a:endParaRPr lang="zh-CN" altLang="en-US"/>
        </a:p>
      </dgm:t>
    </dgm:pt>
    <dgm:pt modelId="{9D6C6EBA-BF49-4757-892F-2BEAAEB3D5ED}" type="sibTrans" cxnId="{C7003BF6-3189-412F-B5D5-680F346EC0D6}">
      <dgm:prSet/>
      <dgm:spPr/>
      <dgm:t>
        <a:bodyPr/>
        <a:lstStyle/>
        <a:p>
          <a:endParaRPr lang="zh-CN" altLang="en-US"/>
        </a:p>
      </dgm:t>
    </dgm:pt>
    <dgm:pt modelId="{829F9B4E-8CD5-405F-BF52-779BDA2D641C}">
      <dgm:prSet phldrT="[文本]"/>
      <dgm:spPr>
        <a:gradFill rotWithShape="0">
          <a:gsLst>
            <a:gs pos="0">
              <a:schemeClr val="tx2"/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/>
            </a:gs>
          </a:gsLst>
        </a:gradFill>
      </dgm:spPr>
      <dgm:t>
        <a:bodyPr/>
        <a:lstStyle/>
        <a:p>
          <a:r>
            <a:rPr lang="en-US" altLang="zh-CN" dirty="0"/>
            <a:t>Reliable operation</a:t>
          </a:r>
          <a:endParaRPr lang="zh-CN" altLang="en-US" dirty="0"/>
        </a:p>
      </dgm:t>
    </dgm:pt>
    <dgm:pt modelId="{44ED4633-554F-4BA4-9BED-327FEBC65B39}" type="parTrans" cxnId="{D340FCEF-A04D-40D2-AFF6-556B817815CC}">
      <dgm:prSet/>
      <dgm:spPr/>
      <dgm:t>
        <a:bodyPr/>
        <a:lstStyle/>
        <a:p>
          <a:endParaRPr lang="zh-CN" altLang="en-US"/>
        </a:p>
      </dgm:t>
    </dgm:pt>
    <dgm:pt modelId="{2365C183-E51B-48E7-9B5F-8E2D47C88804}" type="sibTrans" cxnId="{D340FCEF-A04D-40D2-AFF6-556B817815CC}">
      <dgm:prSet/>
      <dgm:spPr/>
      <dgm:t>
        <a:bodyPr/>
        <a:lstStyle/>
        <a:p>
          <a:endParaRPr lang="zh-CN" altLang="en-US"/>
        </a:p>
      </dgm:t>
    </dgm:pt>
    <dgm:pt modelId="{0309C959-DB35-4F92-AE3D-693E46E9D6E8}">
      <dgm:prSet phldrT="[文本]"/>
      <dgm:spPr>
        <a:solidFill>
          <a:schemeClr val="accent2"/>
        </a:solidFill>
      </dgm:spPr>
      <dgm:t>
        <a:bodyPr/>
        <a:lstStyle/>
        <a:p>
          <a:endParaRPr lang="zh-CN" altLang="en-US" sz="1200" dirty="0"/>
        </a:p>
      </dgm:t>
    </dgm:pt>
    <dgm:pt modelId="{59349D80-9B85-46E1-8D62-5523EEDB7EBD}" type="sibTrans" cxnId="{BE49185D-2987-4CEB-AB36-AD58E46BF6D9}">
      <dgm:prSet/>
      <dgm:spPr/>
      <dgm:t>
        <a:bodyPr/>
        <a:lstStyle/>
        <a:p>
          <a:endParaRPr lang="zh-CN" altLang="en-US"/>
        </a:p>
      </dgm:t>
    </dgm:pt>
    <dgm:pt modelId="{A0B237D7-9870-481D-B007-A3444035BB7E}" type="parTrans" cxnId="{BE49185D-2987-4CEB-AB36-AD58E46BF6D9}">
      <dgm:prSet/>
      <dgm:spPr/>
      <dgm:t>
        <a:bodyPr/>
        <a:lstStyle/>
        <a:p>
          <a:endParaRPr lang="zh-CN" altLang="en-US"/>
        </a:p>
      </dgm:t>
    </dgm:pt>
    <dgm:pt modelId="{AC4C2FBF-34BA-40DB-9816-5E1301592B55}" type="pres">
      <dgm:prSet presAssocID="{575D5FF5-58A4-4322-8E15-91765362ECE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C0BF1A2-D3CA-48E6-B153-9CCAD706200A}" type="pres">
      <dgm:prSet presAssocID="{0F533B26-6E69-42E4-9471-D34E91F853A3}" presName="composite" presStyleCnt="0"/>
      <dgm:spPr/>
    </dgm:pt>
    <dgm:pt modelId="{09066683-49E3-4763-9D7F-267D07A2A3A9}" type="pres">
      <dgm:prSet presAssocID="{0F533B26-6E69-42E4-9471-D34E91F853A3}" presName="imagSh" presStyleLbl="bgImgPlace1" presStyleIdx="0" presStyleCnt="4"/>
      <dgm:spPr>
        <a:blipFill>
          <a:blip xmlns:r="http://schemas.openxmlformats.org/officeDocument/2006/relationships" r:embed="rId1"/>
          <a:srcRect/>
          <a:stretch>
            <a:fillRect l="-33000" r="-33000"/>
          </a:stretch>
        </a:blipFill>
      </dgm:spPr>
      <dgm:t>
        <a:bodyPr/>
        <a:lstStyle/>
        <a:p>
          <a:endParaRPr lang="zh-CN" altLang="en-US"/>
        </a:p>
      </dgm:t>
    </dgm:pt>
    <dgm:pt modelId="{A246FD5B-D65D-45AA-8EF5-61166F13E9EC}" type="pres">
      <dgm:prSet presAssocID="{0F533B26-6E69-42E4-9471-D34E91F853A3}" presName="txNode" presStyleLbl="node1" presStyleIdx="0" presStyleCnt="4" custScaleY="93923" custLinFactNeighborX="4070" custLinFactNeighborY="2756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FB70AC4-1B4C-4E7D-8EF6-CF8B47FD276A}" type="pres">
      <dgm:prSet presAssocID="{20F3603E-92DE-4CEB-B25F-D16F86167C6E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B215DDB0-D3A7-4B48-9540-6C4069270CA4}" type="pres">
      <dgm:prSet presAssocID="{20F3603E-92DE-4CEB-B25F-D16F86167C6E}" presName="connTx" presStyleLbl="sibTrans2D1" presStyleIdx="0" presStyleCnt="3"/>
      <dgm:spPr/>
      <dgm:t>
        <a:bodyPr/>
        <a:lstStyle/>
        <a:p>
          <a:endParaRPr lang="zh-CN" altLang="en-US"/>
        </a:p>
      </dgm:t>
    </dgm:pt>
    <dgm:pt modelId="{E9D2A50B-DDD1-4EAC-B83B-6A1004E166D8}" type="pres">
      <dgm:prSet presAssocID="{E98C334F-D1F9-4902-AD9C-8361E1B9B7E9}" presName="composite" presStyleCnt="0"/>
      <dgm:spPr/>
    </dgm:pt>
    <dgm:pt modelId="{B6B82D85-FC13-45BB-BC78-CAA3C244E824}" type="pres">
      <dgm:prSet presAssocID="{E98C334F-D1F9-4902-AD9C-8361E1B9B7E9}" presName="imagSh" presStyleLbl="b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  <dgm:t>
        <a:bodyPr/>
        <a:lstStyle/>
        <a:p>
          <a:endParaRPr lang="zh-CN" altLang="en-US"/>
        </a:p>
      </dgm:t>
    </dgm:pt>
    <dgm:pt modelId="{42076379-1904-4A70-B699-D2ABD63F7660}" type="pres">
      <dgm:prSet presAssocID="{E98C334F-D1F9-4902-AD9C-8361E1B9B7E9}" presName="txNode" presStyleLbl="node1" presStyleIdx="1" presStyleCnt="4" custScaleX="114586" custScaleY="94325" custLinFactNeighborX="-694" custLinFactNeighborY="2756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58B5F41-AE45-43F9-8F83-915836B57CFE}" type="pres">
      <dgm:prSet presAssocID="{58EA918A-A059-4C1F-8FF1-4D76EC15D965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3C98BE17-EF62-45CA-BA73-5D8FE9C44ED7}" type="pres">
      <dgm:prSet presAssocID="{58EA918A-A059-4C1F-8FF1-4D76EC15D965}" presName="connTx" presStyleLbl="sibTrans2D1" presStyleIdx="1" presStyleCnt="3"/>
      <dgm:spPr/>
      <dgm:t>
        <a:bodyPr/>
        <a:lstStyle/>
        <a:p>
          <a:endParaRPr lang="zh-CN" altLang="en-US"/>
        </a:p>
      </dgm:t>
    </dgm:pt>
    <dgm:pt modelId="{C598B2FD-781E-447D-9B18-370D9FA00926}" type="pres">
      <dgm:prSet presAssocID="{00E15AA0-B8D9-4EB9-B0C9-4C5DFEA1325E}" presName="composite" presStyleCnt="0"/>
      <dgm:spPr/>
    </dgm:pt>
    <dgm:pt modelId="{0763F395-3213-483A-A351-09FFC543BB10}" type="pres">
      <dgm:prSet presAssocID="{00E15AA0-B8D9-4EB9-B0C9-4C5DFEA1325E}" presName="imagSh" presStyleLbl="bgImgPlace1" presStyleIdx="2" presStyleCnt="4" custLinFactNeighborX="11486"/>
      <dgm:spPr>
        <a:blipFill>
          <a:blip xmlns:r="http://schemas.openxmlformats.org/officeDocument/2006/relationships" r:embed="rId3"/>
          <a:srcRect/>
          <a:stretch>
            <a:fillRect l="-25000" r="-25000"/>
          </a:stretch>
        </a:blipFill>
        <a:effectLst>
          <a:outerShdw blurRad="40005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zh-CN" altLang="en-US"/>
        </a:p>
      </dgm:t>
    </dgm:pt>
    <dgm:pt modelId="{CEF69AD1-0077-4CC9-9129-EE515E91C70F}" type="pres">
      <dgm:prSet presAssocID="{00E15AA0-B8D9-4EB9-B0C9-4C5DFEA1325E}" presName="txNode" presStyleLbl="node1" presStyleIdx="2" presStyleCnt="4" custLinFactNeighborX="252" custLinFactNeighborY="2756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73A07AA-103E-44C9-A6DA-9208E7B8C06E}" type="pres">
      <dgm:prSet presAssocID="{801B44B9-71B6-4906-AB91-778E2E8E0E60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B313A796-42C4-4789-B8B7-703BCBE99E1D}" type="pres">
      <dgm:prSet presAssocID="{801B44B9-71B6-4906-AB91-778E2E8E0E60}" presName="connTx" presStyleLbl="sibTrans2D1" presStyleIdx="2" presStyleCnt="3"/>
      <dgm:spPr/>
      <dgm:t>
        <a:bodyPr/>
        <a:lstStyle/>
        <a:p>
          <a:endParaRPr lang="zh-CN" altLang="en-US"/>
        </a:p>
      </dgm:t>
    </dgm:pt>
    <dgm:pt modelId="{CAD0893A-C253-44E1-A840-E105FCE357C0}" type="pres">
      <dgm:prSet presAssocID="{905739BE-B16F-4E78-BAE7-581066049ECF}" presName="composite" presStyleCnt="0"/>
      <dgm:spPr/>
    </dgm:pt>
    <dgm:pt modelId="{E249E494-647D-4001-BDE7-19D90B8D5EC1}" type="pres">
      <dgm:prSet presAssocID="{905739BE-B16F-4E78-BAE7-581066049ECF}" presName="imagSh" presStyleLbl="bgImgPlace1" presStyleIdx="3" presStyleCnt="4"/>
      <dgm:spPr>
        <a:blipFill>
          <a:blip xmlns:r="http://schemas.openxmlformats.org/officeDocument/2006/relationships" r:embed="rId4"/>
          <a:srcRect/>
          <a:stretch>
            <a:fillRect l="-24000" r="-24000"/>
          </a:stretch>
        </a:blipFill>
        <a:effectLst>
          <a:outerShdw blurRad="40005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zh-CN" altLang="en-US"/>
        </a:p>
      </dgm:t>
    </dgm:pt>
    <dgm:pt modelId="{D61FACAA-D80A-427A-AEE9-2441CE82ED17}" type="pres">
      <dgm:prSet presAssocID="{905739BE-B16F-4E78-BAE7-581066049ECF}" presName="txNode" presStyleLbl="node1" presStyleIdx="3" presStyleCnt="4" custLinFactNeighborX="252" custLinFactNeighborY="2756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FC893E6-751A-4F4F-9F8F-158090D79AE0}" srcId="{00E15AA0-B8D9-4EB9-B0C9-4C5DFEA1325E}" destId="{974C6E6C-F3A1-4823-B426-999BF20881AA}" srcOrd="0" destOrd="0" parTransId="{0D9D7CF4-BA1A-41E3-A406-70BBCD162D3C}" sibTransId="{FDF21456-78D8-4D08-811C-701536DC6DA8}"/>
    <dgm:cxn modelId="{D340FCEF-A04D-40D2-AFF6-556B817815CC}" srcId="{905739BE-B16F-4E78-BAE7-581066049ECF}" destId="{829F9B4E-8CD5-405F-BF52-779BDA2D641C}" srcOrd="2" destOrd="0" parTransId="{44ED4633-554F-4BA4-9BED-327FEBC65B39}" sibTransId="{2365C183-E51B-48E7-9B5F-8E2D47C88804}"/>
    <dgm:cxn modelId="{C2B2C8F3-FF0D-4C70-82AE-C29E1B8F1341}" type="presOf" srcId="{F70DEFE4-F0F0-4AA4-9E4D-581E96A70B54}" destId="{CEF69AD1-0077-4CC9-9129-EE515E91C70F}" srcOrd="0" destOrd="3" presId="urn:microsoft.com/office/officeart/2005/8/layout/hProcess10"/>
    <dgm:cxn modelId="{8D8CBCF3-C561-41D8-99EA-02FBEFCE27BA}" srcId="{E98C334F-D1F9-4902-AD9C-8361E1B9B7E9}" destId="{E25B6419-4AE5-4B60-AAAD-187486B97A33}" srcOrd="0" destOrd="0" parTransId="{CDF7F739-B62B-484A-BE75-ED05478C74D4}" sibTransId="{12BDFD36-D6AC-4964-A504-49C392D7533B}"/>
    <dgm:cxn modelId="{514295ED-2F60-4A55-8AA6-A09E222EBDE9}" type="presOf" srcId="{17069C09-8D19-48A8-A514-2EF6053FAB46}" destId="{42076379-1904-4A70-B699-D2ABD63F7660}" srcOrd="0" destOrd="2" presId="urn:microsoft.com/office/officeart/2005/8/layout/hProcess10"/>
    <dgm:cxn modelId="{1A6D0385-0A49-4B56-83EA-34CBBC4277F3}" srcId="{575D5FF5-58A4-4322-8E15-91765362ECE0}" destId="{0F533B26-6E69-42E4-9471-D34E91F853A3}" srcOrd="0" destOrd="0" parTransId="{65820061-6CB3-477A-A9E2-6DD7B7DE0894}" sibTransId="{20F3603E-92DE-4CEB-B25F-D16F86167C6E}"/>
    <dgm:cxn modelId="{026713BC-AE1E-4139-8310-AA3A1ED52215}" srcId="{E98C334F-D1F9-4902-AD9C-8361E1B9B7E9}" destId="{1C4676C5-B56B-49AB-B721-C9B7FDBA3856}" srcOrd="3" destOrd="0" parTransId="{92CADBB4-350D-4044-A291-E7E4D98F9C92}" sibTransId="{371897B3-503E-495A-89FF-725586286F6F}"/>
    <dgm:cxn modelId="{492829A6-7319-4591-B05F-E0979744A1DF}" srcId="{905739BE-B16F-4E78-BAE7-581066049ECF}" destId="{CEC673EE-4352-4032-B029-485510CFBCD9}" srcOrd="0" destOrd="0" parTransId="{BAD07735-44E6-44D6-97F0-818082CBA9B4}" sibTransId="{6399F8C2-0B45-4189-B6A4-69DE347943A7}"/>
    <dgm:cxn modelId="{5D4F39E1-1DCC-4705-9F30-5C627FC13AED}" srcId="{00E15AA0-B8D9-4EB9-B0C9-4C5DFEA1325E}" destId="{20DF8A28-053F-469A-B04E-756D6D829BD0}" srcOrd="1" destOrd="0" parTransId="{D83D15EF-E4EE-4DD5-9AD2-DB4FA5A3A84C}" sibTransId="{44B3A4FD-75D0-4967-8901-FFFF8B17E910}"/>
    <dgm:cxn modelId="{0A718560-24E7-4A25-9261-83086FAB86BA}" type="presOf" srcId="{F546A027-DDFC-463D-8462-B7814DED8224}" destId="{CEF69AD1-0077-4CC9-9129-EE515E91C70F}" srcOrd="0" destOrd="4" presId="urn:microsoft.com/office/officeart/2005/8/layout/hProcess10"/>
    <dgm:cxn modelId="{538F8665-B977-40D5-BE28-184D9B8185ED}" type="presOf" srcId="{D9490FB7-4377-47B9-BCBF-953FDC9AC772}" destId="{A246FD5B-D65D-45AA-8EF5-61166F13E9EC}" srcOrd="0" destOrd="2" presId="urn:microsoft.com/office/officeart/2005/8/layout/hProcess10"/>
    <dgm:cxn modelId="{9F42EB32-A358-49F2-88F6-1D82C9066E77}" type="presOf" srcId="{575D5FF5-58A4-4322-8E15-91765362ECE0}" destId="{AC4C2FBF-34BA-40DB-9816-5E1301592B55}" srcOrd="0" destOrd="0" presId="urn:microsoft.com/office/officeart/2005/8/layout/hProcess10"/>
    <dgm:cxn modelId="{A53F4A47-7372-4E87-A041-44F2B30A1007}" type="presOf" srcId="{0F533B26-6E69-42E4-9471-D34E91F853A3}" destId="{A246FD5B-D65D-45AA-8EF5-61166F13E9EC}" srcOrd="0" destOrd="0" presId="urn:microsoft.com/office/officeart/2005/8/layout/hProcess10"/>
    <dgm:cxn modelId="{5E9134B2-2B37-4B58-8467-9D39A6D5D098}" srcId="{575D5FF5-58A4-4322-8E15-91765362ECE0}" destId="{00E15AA0-B8D9-4EB9-B0C9-4C5DFEA1325E}" srcOrd="2" destOrd="0" parTransId="{1C2D69F6-BAED-485F-8506-745DBAF4BA47}" sibTransId="{801B44B9-71B6-4906-AB91-778E2E8E0E60}"/>
    <dgm:cxn modelId="{D9250140-F5A5-47CF-BC08-375B7C9B2105}" type="presOf" srcId="{89ACCD92-9F5D-4F60-9E27-4111D351B722}" destId="{D61FACAA-D80A-427A-AEE9-2441CE82ED17}" srcOrd="0" destOrd="2" presId="urn:microsoft.com/office/officeart/2005/8/layout/hProcess10"/>
    <dgm:cxn modelId="{EC9E100B-4B21-4610-B6C2-A5B3013A56A1}" type="presOf" srcId="{E25B6419-4AE5-4B60-AAAD-187486B97A33}" destId="{42076379-1904-4A70-B699-D2ABD63F7660}" srcOrd="0" destOrd="1" presId="urn:microsoft.com/office/officeart/2005/8/layout/hProcess10"/>
    <dgm:cxn modelId="{AA7ACBFB-6C46-4474-A2B7-65063CF725DE}" srcId="{0F533B26-6E69-42E4-9471-D34E91F853A3}" destId="{D9490FB7-4377-47B9-BCBF-953FDC9AC772}" srcOrd="1" destOrd="0" parTransId="{23B42FF5-F524-401D-BBA5-179CD71CE395}" sibTransId="{1BF9512D-284E-4003-89FB-54FF5AC91084}"/>
    <dgm:cxn modelId="{5609D990-0113-4688-9A23-6D1E7DE02260}" type="presOf" srcId="{974C6E6C-F3A1-4823-B426-999BF20881AA}" destId="{CEF69AD1-0077-4CC9-9129-EE515E91C70F}" srcOrd="0" destOrd="1" presId="urn:microsoft.com/office/officeart/2005/8/layout/hProcess10"/>
    <dgm:cxn modelId="{51DBAEEE-8E5A-4E61-9563-609501776900}" type="presOf" srcId="{801B44B9-71B6-4906-AB91-778E2E8E0E60}" destId="{273A07AA-103E-44C9-A6DA-9208E7B8C06E}" srcOrd="0" destOrd="0" presId="urn:microsoft.com/office/officeart/2005/8/layout/hProcess10"/>
    <dgm:cxn modelId="{086A38A0-0064-48DE-8BC9-2BA10C7C0A18}" srcId="{E98C334F-D1F9-4902-AD9C-8361E1B9B7E9}" destId="{2A913DC6-595D-4C07-BC0F-133407946151}" srcOrd="2" destOrd="0" parTransId="{09439AEF-18FD-444D-8CED-59F06316A2AB}" sibTransId="{91B604FC-ECE9-4702-AEB0-CA0D643EEF80}"/>
    <dgm:cxn modelId="{C7003BF6-3189-412F-B5D5-680F346EC0D6}" srcId="{905739BE-B16F-4E78-BAE7-581066049ECF}" destId="{89ACCD92-9F5D-4F60-9E27-4111D351B722}" srcOrd="1" destOrd="0" parTransId="{BA99DB67-CB0A-4053-BE57-AC79544A970D}" sibTransId="{9D6C6EBA-BF49-4757-892F-2BEAAEB3D5ED}"/>
    <dgm:cxn modelId="{BBE6410C-3132-46DB-9636-8B4282E0E20A}" type="presOf" srcId="{20DF8A28-053F-469A-B04E-756D6D829BD0}" destId="{CEF69AD1-0077-4CC9-9129-EE515E91C70F}" srcOrd="0" destOrd="2" presId="urn:microsoft.com/office/officeart/2005/8/layout/hProcess10"/>
    <dgm:cxn modelId="{9406AA55-D3E8-4D65-8D14-861D1324D03E}" type="presOf" srcId="{00E15AA0-B8D9-4EB9-B0C9-4C5DFEA1325E}" destId="{CEF69AD1-0077-4CC9-9129-EE515E91C70F}" srcOrd="0" destOrd="0" presId="urn:microsoft.com/office/officeart/2005/8/layout/hProcess10"/>
    <dgm:cxn modelId="{31707C06-A32E-470A-BCC1-26FB55234622}" type="presOf" srcId="{20F3603E-92DE-4CEB-B25F-D16F86167C6E}" destId="{B215DDB0-D3A7-4B48-9540-6C4069270CA4}" srcOrd="1" destOrd="0" presId="urn:microsoft.com/office/officeart/2005/8/layout/hProcess10"/>
    <dgm:cxn modelId="{D0CB27C3-2826-4EF2-89FA-B47F2F906D4C}" type="presOf" srcId="{E6709423-0B27-4427-824F-0AED2B3A0F00}" destId="{A246FD5B-D65D-45AA-8EF5-61166F13E9EC}" srcOrd="0" destOrd="3" presId="urn:microsoft.com/office/officeart/2005/8/layout/hProcess10"/>
    <dgm:cxn modelId="{4520D5C2-B08A-406D-9804-A6F69D98464E}" srcId="{0F533B26-6E69-42E4-9471-D34E91F853A3}" destId="{B02F5FCE-BEAA-4095-AB36-FF787BC2559D}" srcOrd="3" destOrd="0" parTransId="{B03F6D0D-EC73-45A3-9C4A-9D5B23B8E8D1}" sibTransId="{2BB4DAB5-DB4F-466B-A23F-FC58791A02A3}"/>
    <dgm:cxn modelId="{FF8E3CCE-CBE8-459E-A3D1-0CFF0A64A7FE}" type="presOf" srcId="{CEC673EE-4352-4032-B029-485510CFBCD9}" destId="{D61FACAA-D80A-427A-AEE9-2441CE82ED17}" srcOrd="0" destOrd="1" presId="urn:microsoft.com/office/officeart/2005/8/layout/hProcess10"/>
    <dgm:cxn modelId="{5340E016-E402-431B-B35D-F11056AB71E1}" type="presOf" srcId="{829F9B4E-8CD5-405F-BF52-779BDA2D641C}" destId="{D61FACAA-D80A-427A-AEE9-2441CE82ED17}" srcOrd="0" destOrd="3" presId="urn:microsoft.com/office/officeart/2005/8/layout/hProcess10"/>
    <dgm:cxn modelId="{DA9AE92F-C245-43D0-875B-9271484A772A}" type="presOf" srcId="{58EA918A-A059-4C1F-8FF1-4D76EC15D965}" destId="{3C98BE17-EF62-45CA-BA73-5D8FE9C44ED7}" srcOrd="1" destOrd="0" presId="urn:microsoft.com/office/officeart/2005/8/layout/hProcess10"/>
    <dgm:cxn modelId="{EFFAFE65-14A3-47F7-8702-CF810C77E6BF}" type="presOf" srcId="{B595D32B-D34F-443B-B9EB-1E24F4FCC870}" destId="{A246FD5B-D65D-45AA-8EF5-61166F13E9EC}" srcOrd="0" destOrd="1" presId="urn:microsoft.com/office/officeart/2005/8/layout/hProcess10"/>
    <dgm:cxn modelId="{328145E2-510B-43BC-86B7-AA98A5640FEE}" srcId="{575D5FF5-58A4-4322-8E15-91765362ECE0}" destId="{E98C334F-D1F9-4902-AD9C-8361E1B9B7E9}" srcOrd="1" destOrd="0" parTransId="{2268DC8C-CD7A-4BA7-BF78-6F8BF01121D0}" sibTransId="{58EA918A-A059-4C1F-8FF1-4D76EC15D965}"/>
    <dgm:cxn modelId="{6ADF880E-9C1B-4AD1-B578-395B15D454CA}" type="presOf" srcId="{B02F5FCE-BEAA-4095-AB36-FF787BC2559D}" destId="{A246FD5B-D65D-45AA-8EF5-61166F13E9EC}" srcOrd="0" destOrd="4" presId="urn:microsoft.com/office/officeart/2005/8/layout/hProcess10"/>
    <dgm:cxn modelId="{069961AC-A97E-42E1-8337-DF3EB47232E5}" type="presOf" srcId="{20F3603E-92DE-4CEB-B25F-D16F86167C6E}" destId="{BFB70AC4-1B4C-4E7D-8EF6-CF8B47FD276A}" srcOrd="0" destOrd="0" presId="urn:microsoft.com/office/officeart/2005/8/layout/hProcess10"/>
    <dgm:cxn modelId="{105E31D7-1511-41DE-95BF-64D6A8DB8D7A}" type="presOf" srcId="{905739BE-B16F-4E78-BAE7-581066049ECF}" destId="{D61FACAA-D80A-427A-AEE9-2441CE82ED17}" srcOrd="0" destOrd="0" presId="urn:microsoft.com/office/officeart/2005/8/layout/hProcess10"/>
    <dgm:cxn modelId="{D1F00427-297C-4F48-9667-946A71A4E2FB}" type="presOf" srcId="{58EA918A-A059-4C1F-8FF1-4D76EC15D965}" destId="{758B5F41-AE45-43F9-8F83-915836B57CFE}" srcOrd="0" destOrd="0" presId="urn:microsoft.com/office/officeart/2005/8/layout/hProcess10"/>
    <dgm:cxn modelId="{4D889E52-94E6-4F4B-8A8B-D6C518298B78}" type="presOf" srcId="{1C4676C5-B56B-49AB-B721-C9B7FDBA3856}" destId="{42076379-1904-4A70-B699-D2ABD63F7660}" srcOrd="0" destOrd="4" presId="urn:microsoft.com/office/officeart/2005/8/layout/hProcess10"/>
    <dgm:cxn modelId="{F3B57056-DFFC-4E09-A030-58114D7E5E89}" srcId="{0F533B26-6E69-42E4-9471-D34E91F853A3}" destId="{E6709423-0B27-4427-824F-0AED2B3A0F00}" srcOrd="2" destOrd="0" parTransId="{B29D4153-345D-4D4E-AA76-D41DB8742E2E}" sibTransId="{0110A746-2A14-49C5-A528-15E2D4B4B61A}"/>
    <dgm:cxn modelId="{597027FD-933E-45D0-94CF-D74E22606BEB}" type="presOf" srcId="{0309C959-DB35-4F92-AE3D-693E46E9D6E8}" destId="{42076379-1904-4A70-B699-D2ABD63F7660}" srcOrd="0" destOrd="5" presId="urn:microsoft.com/office/officeart/2005/8/layout/hProcess10"/>
    <dgm:cxn modelId="{96EB1327-0442-4133-AF7F-353B6A9E6EFC}" type="presOf" srcId="{2A913DC6-595D-4C07-BC0F-133407946151}" destId="{42076379-1904-4A70-B699-D2ABD63F7660}" srcOrd="0" destOrd="3" presId="urn:microsoft.com/office/officeart/2005/8/layout/hProcess10"/>
    <dgm:cxn modelId="{EEC1FF6F-7A4F-4BB2-8490-B725B0C536AF}" type="presOf" srcId="{801B44B9-71B6-4906-AB91-778E2E8E0E60}" destId="{B313A796-42C4-4789-B8B7-703BCBE99E1D}" srcOrd="1" destOrd="0" presId="urn:microsoft.com/office/officeart/2005/8/layout/hProcess10"/>
    <dgm:cxn modelId="{B247736E-CFA2-46E8-967E-6CA0C7578C32}" srcId="{575D5FF5-58A4-4322-8E15-91765362ECE0}" destId="{905739BE-B16F-4E78-BAE7-581066049ECF}" srcOrd="3" destOrd="0" parTransId="{C496BD37-DCCC-4283-BFFA-5F19C750620A}" sibTransId="{DDECB1FA-4548-480E-BBC9-7CB2414B3799}"/>
    <dgm:cxn modelId="{8D93EEDA-3B7E-4292-B4CB-8ECCC2A969C1}" srcId="{0F533B26-6E69-42E4-9471-D34E91F853A3}" destId="{B595D32B-D34F-443B-B9EB-1E24F4FCC870}" srcOrd="0" destOrd="0" parTransId="{A5DDC7EA-F9B1-4454-A95E-38B5D2CDD2B6}" sibTransId="{B17DFDE0-F449-4896-9CC1-87F112158459}"/>
    <dgm:cxn modelId="{BE49185D-2987-4CEB-AB36-AD58E46BF6D9}" srcId="{E98C334F-D1F9-4902-AD9C-8361E1B9B7E9}" destId="{0309C959-DB35-4F92-AE3D-693E46E9D6E8}" srcOrd="4" destOrd="0" parTransId="{A0B237D7-9870-481D-B007-A3444035BB7E}" sibTransId="{59349D80-9B85-46E1-8D62-5523EEDB7EBD}"/>
    <dgm:cxn modelId="{CC3658F0-307A-4F66-8AF5-A851DF8A356F}" srcId="{00E15AA0-B8D9-4EB9-B0C9-4C5DFEA1325E}" destId="{F546A027-DDFC-463D-8462-B7814DED8224}" srcOrd="3" destOrd="0" parTransId="{5F7FEEF8-8C2C-41DE-A8E0-EEDD97533A7D}" sibTransId="{FA533F19-43F5-4032-9915-F27E0362A39B}"/>
    <dgm:cxn modelId="{094118F0-A397-4ABE-AE95-8670FA0D1CDE}" srcId="{00E15AA0-B8D9-4EB9-B0C9-4C5DFEA1325E}" destId="{F70DEFE4-F0F0-4AA4-9E4D-581E96A70B54}" srcOrd="2" destOrd="0" parTransId="{26428B2F-D944-4762-805A-E0E095591307}" sibTransId="{C0093873-8CAE-4AAA-8383-A9BBDCF2DEBC}"/>
    <dgm:cxn modelId="{75B47386-DA5E-4831-8D1E-641C5F8ECA36}" type="presOf" srcId="{E98C334F-D1F9-4902-AD9C-8361E1B9B7E9}" destId="{42076379-1904-4A70-B699-D2ABD63F7660}" srcOrd="0" destOrd="0" presId="urn:microsoft.com/office/officeart/2005/8/layout/hProcess10"/>
    <dgm:cxn modelId="{FEEC66C1-7E74-4D9C-95BA-4C24531150B4}" srcId="{E98C334F-D1F9-4902-AD9C-8361E1B9B7E9}" destId="{17069C09-8D19-48A8-A514-2EF6053FAB46}" srcOrd="1" destOrd="0" parTransId="{4410BE3B-82E2-4F2A-96A0-BB6B71CEC833}" sibTransId="{3E9E8B02-B2B1-41DA-A290-E45CA40A6D31}"/>
    <dgm:cxn modelId="{F9A6FD7A-8D5C-41DF-9BFF-DABE11BA6E7C}" type="presParOf" srcId="{AC4C2FBF-34BA-40DB-9816-5E1301592B55}" destId="{CC0BF1A2-D3CA-48E6-B153-9CCAD706200A}" srcOrd="0" destOrd="0" presId="urn:microsoft.com/office/officeart/2005/8/layout/hProcess10"/>
    <dgm:cxn modelId="{F2416C6F-90E0-4754-BA91-6E8573050F78}" type="presParOf" srcId="{CC0BF1A2-D3CA-48E6-B153-9CCAD706200A}" destId="{09066683-49E3-4763-9D7F-267D07A2A3A9}" srcOrd="0" destOrd="0" presId="urn:microsoft.com/office/officeart/2005/8/layout/hProcess10"/>
    <dgm:cxn modelId="{854E3411-8C4C-499A-853E-5C0570426389}" type="presParOf" srcId="{CC0BF1A2-D3CA-48E6-B153-9CCAD706200A}" destId="{A246FD5B-D65D-45AA-8EF5-61166F13E9EC}" srcOrd="1" destOrd="0" presId="urn:microsoft.com/office/officeart/2005/8/layout/hProcess10"/>
    <dgm:cxn modelId="{5E6BF0D7-F338-46C5-876C-BFEA6C0F57D3}" type="presParOf" srcId="{AC4C2FBF-34BA-40DB-9816-5E1301592B55}" destId="{BFB70AC4-1B4C-4E7D-8EF6-CF8B47FD276A}" srcOrd="1" destOrd="0" presId="urn:microsoft.com/office/officeart/2005/8/layout/hProcess10"/>
    <dgm:cxn modelId="{15CFB350-0085-43E6-AC52-DE0DE840C07E}" type="presParOf" srcId="{BFB70AC4-1B4C-4E7D-8EF6-CF8B47FD276A}" destId="{B215DDB0-D3A7-4B48-9540-6C4069270CA4}" srcOrd="0" destOrd="0" presId="urn:microsoft.com/office/officeart/2005/8/layout/hProcess10"/>
    <dgm:cxn modelId="{96BB8970-E7BB-4285-91D8-89B1F7996868}" type="presParOf" srcId="{AC4C2FBF-34BA-40DB-9816-5E1301592B55}" destId="{E9D2A50B-DDD1-4EAC-B83B-6A1004E166D8}" srcOrd="2" destOrd="0" presId="urn:microsoft.com/office/officeart/2005/8/layout/hProcess10"/>
    <dgm:cxn modelId="{E688EB5D-A620-40D7-A067-1A1206EF5DAA}" type="presParOf" srcId="{E9D2A50B-DDD1-4EAC-B83B-6A1004E166D8}" destId="{B6B82D85-FC13-45BB-BC78-CAA3C244E824}" srcOrd="0" destOrd="0" presId="urn:microsoft.com/office/officeart/2005/8/layout/hProcess10"/>
    <dgm:cxn modelId="{C27111CC-6E5C-4807-9B03-34EA0A80DE50}" type="presParOf" srcId="{E9D2A50B-DDD1-4EAC-B83B-6A1004E166D8}" destId="{42076379-1904-4A70-B699-D2ABD63F7660}" srcOrd="1" destOrd="0" presId="urn:microsoft.com/office/officeart/2005/8/layout/hProcess10"/>
    <dgm:cxn modelId="{8D031C51-6D05-47EB-8812-B4B60E913F0E}" type="presParOf" srcId="{AC4C2FBF-34BA-40DB-9816-5E1301592B55}" destId="{758B5F41-AE45-43F9-8F83-915836B57CFE}" srcOrd="3" destOrd="0" presId="urn:microsoft.com/office/officeart/2005/8/layout/hProcess10"/>
    <dgm:cxn modelId="{1ECED9D3-514C-4910-9356-238FED5519FD}" type="presParOf" srcId="{758B5F41-AE45-43F9-8F83-915836B57CFE}" destId="{3C98BE17-EF62-45CA-BA73-5D8FE9C44ED7}" srcOrd="0" destOrd="0" presId="urn:microsoft.com/office/officeart/2005/8/layout/hProcess10"/>
    <dgm:cxn modelId="{8C7F1257-D6A5-47AF-8B91-5E37049A6E12}" type="presParOf" srcId="{AC4C2FBF-34BA-40DB-9816-5E1301592B55}" destId="{C598B2FD-781E-447D-9B18-370D9FA00926}" srcOrd="4" destOrd="0" presId="urn:microsoft.com/office/officeart/2005/8/layout/hProcess10"/>
    <dgm:cxn modelId="{82F09E7C-3964-4D0F-8C32-446C42C2D497}" type="presParOf" srcId="{C598B2FD-781E-447D-9B18-370D9FA00926}" destId="{0763F395-3213-483A-A351-09FFC543BB10}" srcOrd="0" destOrd="0" presId="urn:microsoft.com/office/officeart/2005/8/layout/hProcess10"/>
    <dgm:cxn modelId="{DF96E65D-93AA-4F49-B4A5-A903D623A205}" type="presParOf" srcId="{C598B2FD-781E-447D-9B18-370D9FA00926}" destId="{CEF69AD1-0077-4CC9-9129-EE515E91C70F}" srcOrd="1" destOrd="0" presId="urn:microsoft.com/office/officeart/2005/8/layout/hProcess10"/>
    <dgm:cxn modelId="{DFEF1E7A-0A7E-48B3-A2EF-07DBB4CCA8EF}" type="presParOf" srcId="{AC4C2FBF-34BA-40DB-9816-5E1301592B55}" destId="{273A07AA-103E-44C9-A6DA-9208E7B8C06E}" srcOrd="5" destOrd="0" presId="urn:microsoft.com/office/officeart/2005/8/layout/hProcess10"/>
    <dgm:cxn modelId="{3987FF3D-B342-45B0-B857-2CD3239023BA}" type="presParOf" srcId="{273A07AA-103E-44C9-A6DA-9208E7B8C06E}" destId="{B313A796-42C4-4789-B8B7-703BCBE99E1D}" srcOrd="0" destOrd="0" presId="urn:microsoft.com/office/officeart/2005/8/layout/hProcess10"/>
    <dgm:cxn modelId="{D7E93FE5-C017-48FE-92A6-A832AEE07660}" type="presParOf" srcId="{AC4C2FBF-34BA-40DB-9816-5E1301592B55}" destId="{CAD0893A-C253-44E1-A840-E105FCE357C0}" srcOrd="6" destOrd="0" presId="urn:microsoft.com/office/officeart/2005/8/layout/hProcess10"/>
    <dgm:cxn modelId="{E82AA050-060A-441A-A49F-4C7099CA618D}" type="presParOf" srcId="{CAD0893A-C253-44E1-A840-E105FCE357C0}" destId="{E249E494-647D-4001-BDE7-19D90B8D5EC1}" srcOrd="0" destOrd="0" presId="urn:microsoft.com/office/officeart/2005/8/layout/hProcess10"/>
    <dgm:cxn modelId="{D24EB5B8-0503-44D0-A29D-52D681EEE865}" type="presParOf" srcId="{CAD0893A-C253-44E1-A840-E105FCE357C0}" destId="{D61FACAA-D80A-427A-AEE9-2441CE82ED17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45F905-8D92-4496-AEA5-BE1A9F37B0C6}" type="doc">
      <dgm:prSet loTypeId="urn:microsoft.com/office/officeart/2005/8/layout/hProcess11" loCatId="process" qsTypeId="urn:microsoft.com/office/officeart/2005/8/quickstyle/simple1" qsCatId="simple" csTypeId="urn:microsoft.com/office/officeart/2005/8/colors/colorful3" csCatId="colorful" phldr="1"/>
      <dgm:spPr/>
    </dgm:pt>
    <dgm:pt modelId="{ECF3EFCF-99D7-45BC-9BAE-B82604034369}">
      <dgm:prSet phldrT="[文本]" custT="1"/>
      <dgm:spPr/>
      <dgm:t>
        <a:bodyPr/>
        <a:lstStyle/>
        <a:p>
          <a:r>
            <a:rPr lang="en-US" altLang="zh-CN" sz="2100" dirty="0">
              <a:latin typeface="Abadi" panose="020B0604020104020204" pitchFamily="34" charset="0"/>
            </a:rPr>
            <a:t>½ prototype </a:t>
          </a:r>
          <a:r>
            <a:rPr lang="en-US" altLang="zh-CN" sz="2100" dirty="0" err="1">
              <a:latin typeface="Abadi" panose="020B0604020104020204" pitchFamily="34" charset="0"/>
            </a:rPr>
            <a:t>coldmass</a:t>
          </a:r>
          <a:r>
            <a:rPr lang="en-US" altLang="zh-CN" sz="2100" dirty="0">
              <a:latin typeface="Abadi" panose="020B0604020104020204" pitchFamily="34" charset="0"/>
            </a:rPr>
            <a:t> success</a:t>
          </a:r>
        </a:p>
        <a:p>
          <a:r>
            <a:rPr lang="en-US" altLang="zh-CN" sz="1800" dirty="0">
              <a:solidFill>
                <a:srgbClr val="FF0000"/>
              </a:solidFill>
              <a:latin typeface="Abadi" panose="020B0604020104020204" pitchFamily="34" charset="0"/>
            </a:rPr>
            <a:t>2021.08</a:t>
          </a:r>
          <a:endParaRPr lang="zh-CN" altLang="en-US" sz="1800" dirty="0">
            <a:solidFill>
              <a:srgbClr val="FF0000"/>
            </a:solidFill>
            <a:latin typeface="Abadi" panose="020B0604020104020204" pitchFamily="34" charset="0"/>
          </a:endParaRPr>
        </a:p>
      </dgm:t>
    </dgm:pt>
    <dgm:pt modelId="{362268D2-BCEC-4EEB-9E25-799CCC3E7B75}" type="parTrans" cxnId="{90308521-38D1-426A-A31C-DF2238D506D0}">
      <dgm:prSet/>
      <dgm:spPr/>
      <dgm:t>
        <a:bodyPr/>
        <a:lstStyle/>
        <a:p>
          <a:endParaRPr lang="zh-CN" altLang="en-US"/>
        </a:p>
      </dgm:t>
    </dgm:pt>
    <dgm:pt modelId="{C67563C2-5807-4E1B-BD59-C400A74D95D9}" type="sibTrans" cxnId="{90308521-38D1-426A-A31C-DF2238D506D0}">
      <dgm:prSet/>
      <dgm:spPr/>
      <dgm:t>
        <a:bodyPr/>
        <a:lstStyle/>
        <a:p>
          <a:endParaRPr lang="zh-CN" altLang="en-US"/>
        </a:p>
      </dgm:t>
    </dgm:pt>
    <dgm:pt modelId="{CD2A68F0-CA6B-4853-B4CC-356B572DC71D}">
      <dgm:prSet phldrT="[文本]" custT="1"/>
      <dgm:spPr/>
      <dgm:t>
        <a:bodyPr/>
        <a:lstStyle/>
        <a:p>
          <a:pPr marL="0"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400" kern="1200" dirty="0">
              <a:latin typeface="Abadi" panose="020B0604020104020204" pitchFamily="34" charset="0"/>
            </a:rPr>
            <a:t>FECR </a:t>
          </a:r>
          <a:r>
            <a:rPr lang="en-US" altLang="zh-CN" sz="2400" kern="1200" dirty="0" err="1">
              <a:latin typeface="Abadi" panose="020B0604020104020204" pitchFamily="34" charset="0"/>
            </a:rPr>
            <a:t>coldmass</a:t>
          </a:r>
          <a:r>
            <a:rPr lang="en-US" altLang="zh-CN" sz="2400" kern="1200" dirty="0">
              <a:latin typeface="Abadi" panose="020B0604020104020204" pitchFamily="34" charset="0"/>
            </a:rPr>
            <a:t> readiness</a:t>
          </a:r>
        </a:p>
        <a:p>
          <a:pPr marL="0"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solidFill>
                <a:srgbClr val="FF0000"/>
              </a:solidFill>
              <a:latin typeface="Abadi" panose="020B0604020104020204" pitchFamily="34" charset="0"/>
              <a:ea typeface="宋体" panose="02010600030101010101" pitchFamily="2" charset="-122"/>
              <a:cs typeface="+mn-cs"/>
            </a:rPr>
            <a:t>2021.12</a:t>
          </a:r>
          <a:endParaRPr lang="zh-CN" altLang="en-US" sz="1800" kern="1200" dirty="0">
            <a:solidFill>
              <a:srgbClr val="FF0000"/>
            </a:solidFill>
            <a:latin typeface="Abadi" panose="020B0604020104020204" pitchFamily="34" charset="0"/>
            <a:ea typeface="宋体" panose="02010600030101010101" pitchFamily="2" charset="-122"/>
            <a:cs typeface="+mn-cs"/>
          </a:endParaRPr>
        </a:p>
      </dgm:t>
    </dgm:pt>
    <dgm:pt modelId="{6EC526F3-3632-4CDD-AC8F-553FB11D8199}" type="parTrans" cxnId="{D64AB195-42BE-4CC2-8F24-48430DA72398}">
      <dgm:prSet/>
      <dgm:spPr/>
      <dgm:t>
        <a:bodyPr/>
        <a:lstStyle/>
        <a:p>
          <a:endParaRPr lang="zh-CN" altLang="en-US"/>
        </a:p>
      </dgm:t>
    </dgm:pt>
    <dgm:pt modelId="{1063E526-7476-4B96-BD7D-CAAF9594F35D}" type="sibTrans" cxnId="{D64AB195-42BE-4CC2-8F24-48430DA72398}">
      <dgm:prSet/>
      <dgm:spPr/>
      <dgm:t>
        <a:bodyPr/>
        <a:lstStyle/>
        <a:p>
          <a:endParaRPr lang="zh-CN" altLang="en-US"/>
        </a:p>
      </dgm:t>
    </dgm:pt>
    <dgm:pt modelId="{A6974EAE-6C07-48E4-AF65-8DA1FAE274D0}">
      <dgm:prSet phldrT="[文本]" custT="1"/>
      <dgm:spPr/>
      <dgm:t>
        <a:bodyPr/>
        <a:lstStyle/>
        <a:p>
          <a:r>
            <a:rPr lang="en-US" altLang="zh-CN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badi" panose="020B0604020104020204" pitchFamily="34" charset="0"/>
              <a:ea typeface="宋体" panose="02010600030101010101" pitchFamily="2" charset="-122"/>
              <a:cs typeface="+mn-cs"/>
            </a:rPr>
            <a:t>FECR on test bench </a:t>
          </a:r>
        </a:p>
        <a:p>
          <a:r>
            <a:rPr lang="en-US" altLang="zh-CN" sz="1800" kern="1200" dirty="0">
              <a:solidFill>
                <a:srgbClr val="FF0000"/>
              </a:solidFill>
              <a:latin typeface="Abadi" panose="020B0604020104020204" pitchFamily="34" charset="0"/>
              <a:ea typeface="宋体" panose="02010600030101010101" pitchFamily="2" charset="-122"/>
              <a:cs typeface="+mn-cs"/>
            </a:rPr>
            <a:t>2022.04</a:t>
          </a:r>
          <a:endParaRPr lang="zh-CN" altLang="en-US" sz="1800" kern="1200" dirty="0">
            <a:solidFill>
              <a:srgbClr val="FF0000"/>
            </a:solidFill>
            <a:latin typeface="Abadi" panose="020B0604020104020204" pitchFamily="34" charset="0"/>
            <a:ea typeface="宋体" panose="02010600030101010101" pitchFamily="2" charset="-122"/>
            <a:cs typeface="+mn-cs"/>
          </a:endParaRPr>
        </a:p>
      </dgm:t>
    </dgm:pt>
    <dgm:pt modelId="{D262FFC2-F05E-4305-B793-1E47E6B0370F}" type="parTrans" cxnId="{43CF6B85-9545-42AE-84AB-56E6B711B0F3}">
      <dgm:prSet/>
      <dgm:spPr/>
      <dgm:t>
        <a:bodyPr/>
        <a:lstStyle/>
        <a:p>
          <a:endParaRPr lang="zh-CN" altLang="en-US"/>
        </a:p>
      </dgm:t>
    </dgm:pt>
    <dgm:pt modelId="{00E69F93-84D5-43BA-9B47-17CA003B93DA}" type="sibTrans" cxnId="{43CF6B85-9545-42AE-84AB-56E6B711B0F3}">
      <dgm:prSet/>
      <dgm:spPr/>
      <dgm:t>
        <a:bodyPr/>
        <a:lstStyle/>
        <a:p>
          <a:endParaRPr lang="zh-CN" altLang="en-US"/>
        </a:p>
      </dgm:t>
    </dgm:pt>
    <dgm:pt modelId="{33D8F85E-77DD-4EDE-B1C0-A3ECB2A0D7C7}">
      <dgm:prSet phldrT="[文本]" custT="1"/>
      <dgm:spPr/>
      <dgm:t>
        <a:bodyPr/>
        <a:lstStyle/>
        <a:p>
          <a:pPr marL="0"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100" kern="1200" dirty="0">
              <a:latin typeface="Abadi" panose="020B0604020104020204" pitchFamily="34" charset="0"/>
            </a:rPr>
            <a:t>FECR magnet completion</a:t>
          </a:r>
        </a:p>
        <a:p>
          <a:pPr marL="0"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solidFill>
                <a:srgbClr val="FF0000"/>
              </a:solidFill>
              <a:latin typeface="Abadi" panose="020B0604020104020204" pitchFamily="34" charset="0"/>
              <a:ea typeface="宋体" panose="02010600030101010101" pitchFamily="2" charset="-122"/>
              <a:cs typeface="+mn-cs"/>
            </a:rPr>
            <a:t>2022.02~03</a:t>
          </a:r>
          <a:endParaRPr lang="zh-CN" altLang="en-US" sz="1800" kern="1200" dirty="0">
            <a:solidFill>
              <a:srgbClr val="FF0000"/>
            </a:solidFill>
            <a:latin typeface="Abadi" panose="020B0604020104020204" pitchFamily="34" charset="0"/>
            <a:ea typeface="宋体" panose="02010600030101010101" pitchFamily="2" charset="-122"/>
            <a:cs typeface="+mn-cs"/>
          </a:endParaRPr>
        </a:p>
      </dgm:t>
    </dgm:pt>
    <dgm:pt modelId="{3D3F6270-4FCC-4574-B37B-43CC9560C399}" type="parTrans" cxnId="{B38C3C8A-9FE8-4CC4-AC45-2EC539A12D49}">
      <dgm:prSet/>
      <dgm:spPr/>
      <dgm:t>
        <a:bodyPr/>
        <a:lstStyle/>
        <a:p>
          <a:endParaRPr lang="zh-CN" altLang="en-US"/>
        </a:p>
      </dgm:t>
    </dgm:pt>
    <dgm:pt modelId="{96B479E0-9438-49F4-A83E-B3FD22FF6EAF}" type="sibTrans" cxnId="{B38C3C8A-9FE8-4CC4-AC45-2EC539A12D49}">
      <dgm:prSet/>
      <dgm:spPr/>
      <dgm:t>
        <a:bodyPr/>
        <a:lstStyle/>
        <a:p>
          <a:endParaRPr lang="zh-CN" altLang="en-US"/>
        </a:p>
      </dgm:t>
    </dgm:pt>
    <dgm:pt modelId="{FA6BAC3C-1F3C-4B5F-A5E1-ECE50D1DB5CF}">
      <dgm:prSet phldrT="[文本]" custT="1"/>
      <dgm:spPr/>
      <dgm:t>
        <a:bodyPr/>
        <a:lstStyle/>
        <a:p>
          <a:pPr marL="0"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400" kern="1200" dirty="0">
              <a:latin typeface="Abadi" panose="020B0604020104020204" pitchFamily="34" charset="0"/>
            </a:rPr>
            <a:t>FECR First beam</a:t>
          </a:r>
        </a:p>
        <a:p>
          <a:pPr marL="0"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solidFill>
                <a:srgbClr val="FF0000"/>
              </a:solidFill>
              <a:latin typeface="Abadi" panose="020B0604020104020204" pitchFamily="34" charset="0"/>
              <a:ea typeface="宋体" panose="02010600030101010101" pitchFamily="2" charset="-122"/>
              <a:cs typeface="+mn-cs"/>
            </a:rPr>
            <a:t>2022.05~06</a:t>
          </a:r>
          <a:endParaRPr lang="zh-CN" altLang="en-US" sz="1800" kern="1200" dirty="0">
            <a:solidFill>
              <a:srgbClr val="FF0000"/>
            </a:solidFill>
            <a:latin typeface="Abadi" panose="020B0604020104020204" pitchFamily="34" charset="0"/>
            <a:ea typeface="宋体" panose="02010600030101010101" pitchFamily="2" charset="-122"/>
            <a:cs typeface="+mn-cs"/>
          </a:endParaRPr>
        </a:p>
      </dgm:t>
    </dgm:pt>
    <dgm:pt modelId="{D3D8C890-9C19-4EAC-AB1F-800D312C2303}" type="parTrans" cxnId="{C1534A5C-CF08-4ACC-8CF0-4C182195B08F}">
      <dgm:prSet/>
      <dgm:spPr/>
      <dgm:t>
        <a:bodyPr/>
        <a:lstStyle/>
        <a:p>
          <a:endParaRPr lang="zh-CN" altLang="en-US"/>
        </a:p>
      </dgm:t>
    </dgm:pt>
    <dgm:pt modelId="{A8FA6BFD-70EE-45A2-B128-240ED34A2A03}" type="sibTrans" cxnId="{C1534A5C-CF08-4ACC-8CF0-4C182195B08F}">
      <dgm:prSet/>
      <dgm:spPr/>
      <dgm:t>
        <a:bodyPr/>
        <a:lstStyle/>
        <a:p>
          <a:endParaRPr lang="zh-CN" altLang="en-US"/>
        </a:p>
      </dgm:t>
    </dgm:pt>
    <dgm:pt modelId="{9932D27E-46DA-413F-AAD0-2B33584CFBBD}" type="pres">
      <dgm:prSet presAssocID="{6E45F905-8D92-4496-AEA5-BE1A9F37B0C6}" presName="Name0" presStyleCnt="0">
        <dgm:presLayoutVars>
          <dgm:dir/>
          <dgm:resizeHandles val="exact"/>
        </dgm:presLayoutVars>
      </dgm:prSet>
      <dgm:spPr/>
    </dgm:pt>
    <dgm:pt modelId="{8CFE8875-B0BD-408A-842A-58B4E0EF8215}" type="pres">
      <dgm:prSet presAssocID="{6E45F905-8D92-4496-AEA5-BE1A9F37B0C6}" presName="arrow" presStyleLbl="bgShp" presStyleIdx="0" presStyleCnt="1" custScaleY="39867"/>
      <dgm:spPr/>
    </dgm:pt>
    <dgm:pt modelId="{023979F0-CF8E-4691-B869-4E71063B9AAF}" type="pres">
      <dgm:prSet presAssocID="{6E45F905-8D92-4496-AEA5-BE1A9F37B0C6}" presName="points" presStyleCnt="0"/>
      <dgm:spPr/>
    </dgm:pt>
    <dgm:pt modelId="{841F1BD2-B859-4C73-B67B-990B8B545DB5}" type="pres">
      <dgm:prSet presAssocID="{ECF3EFCF-99D7-45BC-9BAE-B82604034369}" presName="compositeA" presStyleCnt="0"/>
      <dgm:spPr/>
    </dgm:pt>
    <dgm:pt modelId="{0AB89824-8361-4740-867B-7CD6C80B0617}" type="pres">
      <dgm:prSet presAssocID="{ECF3EFCF-99D7-45BC-9BAE-B82604034369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6D8D8C5-CD6A-4237-9FE7-ED9E3B47451A}" type="pres">
      <dgm:prSet presAssocID="{ECF3EFCF-99D7-45BC-9BAE-B82604034369}" presName="circleA" presStyleLbl="node1" presStyleIdx="0" presStyleCnt="5"/>
      <dgm:spPr/>
    </dgm:pt>
    <dgm:pt modelId="{CFF844B6-6A5B-4327-B0E4-26E48CE852E6}" type="pres">
      <dgm:prSet presAssocID="{ECF3EFCF-99D7-45BC-9BAE-B82604034369}" presName="spaceA" presStyleCnt="0"/>
      <dgm:spPr/>
    </dgm:pt>
    <dgm:pt modelId="{4DDF4A71-20AB-4FF0-8865-AB6C75E9ECB5}" type="pres">
      <dgm:prSet presAssocID="{C67563C2-5807-4E1B-BD59-C400A74D95D9}" presName="space" presStyleCnt="0"/>
      <dgm:spPr/>
    </dgm:pt>
    <dgm:pt modelId="{7CE5AAE3-CF09-4670-BF38-0A5B53251806}" type="pres">
      <dgm:prSet presAssocID="{CD2A68F0-CA6B-4853-B4CC-356B572DC71D}" presName="compositeB" presStyleCnt="0"/>
      <dgm:spPr/>
    </dgm:pt>
    <dgm:pt modelId="{8C776C4F-30A6-4477-B2D1-39CB0BCBCB24}" type="pres">
      <dgm:prSet presAssocID="{CD2A68F0-CA6B-4853-B4CC-356B572DC71D}" presName="textB" presStyleLbl="revTx" presStyleIdx="1" presStyleCnt="5" custScaleX="13278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023FA62-C8E2-4028-9B4F-DD540D6DD4FB}" type="pres">
      <dgm:prSet presAssocID="{CD2A68F0-CA6B-4853-B4CC-356B572DC71D}" presName="circleB" presStyleLbl="node1" presStyleIdx="1" presStyleCnt="5"/>
      <dgm:spPr/>
    </dgm:pt>
    <dgm:pt modelId="{7BE9013B-E294-4A3F-B315-75DF238D9AA1}" type="pres">
      <dgm:prSet presAssocID="{CD2A68F0-CA6B-4853-B4CC-356B572DC71D}" presName="spaceB" presStyleCnt="0"/>
      <dgm:spPr/>
    </dgm:pt>
    <dgm:pt modelId="{DD8CF81A-F393-478C-827E-A909530B156D}" type="pres">
      <dgm:prSet presAssocID="{1063E526-7476-4B96-BD7D-CAAF9594F35D}" presName="space" presStyleCnt="0"/>
      <dgm:spPr/>
    </dgm:pt>
    <dgm:pt modelId="{FF61E507-A5DC-4349-B3CA-21C6A730E816}" type="pres">
      <dgm:prSet presAssocID="{33D8F85E-77DD-4EDE-B1C0-A3ECB2A0D7C7}" presName="compositeA" presStyleCnt="0"/>
      <dgm:spPr/>
    </dgm:pt>
    <dgm:pt modelId="{3FA07F03-3056-403C-B778-2215B63B1FDE}" type="pres">
      <dgm:prSet presAssocID="{33D8F85E-77DD-4EDE-B1C0-A3ECB2A0D7C7}" presName="textA" presStyleLbl="revTx" presStyleIdx="2" presStyleCnt="5" custScaleX="11167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6C8D5ED-17E4-428D-892E-D58B3FEB148F}" type="pres">
      <dgm:prSet presAssocID="{33D8F85E-77DD-4EDE-B1C0-A3ECB2A0D7C7}" presName="circleA" presStyleLbl="node1" presStyleIdx="2" presStyleCnt="5"/>
      <dgm:spPr/>
    </dgm:pt>
    <dgm:pt modelId="{6FE6DB4F-3710-468A-9778-2093E17DBD20}" type="pres">
      <dgm:prSet presAssocID="{33D8F85E-77DD-4EDE-B1C0-A3ECB2A0D7C7}" presName="spaceA" presStyleCnt="0"/>
      <dgm:spPr/>
    </dgm:pt>
    <dgm:pt modelId="{F321A504-1FCD-45CA-B471-A26801517454}" type="pres">
      <dgm:prSet presAssocID="{96B479E0-9438-49F4-A83E-B3FD22FF6EAF}" presName="space" presStyleCnt="0"/>
      <dgm:spPr/>
    </dgm:pt>
    <dgm:pt modelId="{BFBE800B-1B95-4F8E-9015-5701FD20AC48}" type="pres">
      <dgm:prSet presAssocID="{A6974EAE-6C07-48E4-AF65-8DA1FAE274D0}" presName="compositeB" presStyleCnt="0"/>
      <dgm:spPr/>
    </dgm:pt>
    <dgm:pt modelId="{D495A6B1-AEA5-4E6E-867A-E8735FFB0C90}" type="pres">
      <dgm:prSet presAssocID="{A6974EAE-6C07-48E4-AF65-8DA1FAE274D0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2B10F6-81EE-4AB4-BDAF-AE91528CDD22}" type="pres">
      <dgm:prSet presAssocID="{A6974EAE-6C07-48E4-AF65-8DA1FAE274D0}" presName="circleB" presStyleLbl="node1" presStyleIdx="3" presStyleCnt="5"/>
      <dgm:spPr/>
    </dgm:pt>
    <dgm:pt modelId="{E4507F7C-C8A8-4944-AB91-6EE148786FAA}" type="pres">
      <dgm:prSet presAssocID="{A6974EAE-6C07-48E4-AF65-8DA1FAE274D0}" presName="spaceB" presStyleCnt="0"/>
      <dgm:spPr/>
    </dgm:pt>
    <dgm:pt modelId="{F46095A8-6CFA-4369-B850-921420625F9B}" type="pres">
      <dgm:prSet presAssocID="{00E69F93-84D5-43BA-9B47-17CA003B93DA}" presName="space" presStyleCnt="0"/>
      <dgm:spPr/>
    </dgm:pt>
    <dgm:pt modelId="{2A25DCCF-3912-4013-BAFC-898F67C380E9}" type="pres">
      <dgm:prSet presAssocID="{FA6BAC3C-1F3C-4B5F-A5E1-ECE50D1DB5CF}" presName="compositeA" presStyleCnt="0"/>
      <dgm:spPr/>
    </dgm:pt>
    <dgm:pt modelId="{B5260C1F-4A9D-4949-BE27-98DA8396AB96}" type="pres">
      <dgm:prSet presAssocID="{FA6BAC3C-1F3C-4B5F-A5E1-ECE50D1DB5CF}" presName="textA" presStyleLbl="revTx" presStyleIdx="4" presStyleCnt="5" custScaleX="12142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31DF4D9-5090-463F-88C3-17BFEF280DD4}" type="pres">
      <dgm:prSet presAssocID="{FA6BAC3C-1F3C-4B5F-A5E1-ECE50D1DB5CF}" presName="circleA" presStyleLbl="node1" presStyleIdx="4" presStyleCnt="5"/>
      <dgm:spPr/>
    </dgm:pt>
    <dgm:pt modelId="{F3AEA649-BC8B-4A06-870E-344635591062}" type="pres">
      <dgm:prSet presAssocID="{FA6BAC3C-1F3C-4B5F-A5E1-ECE50D1DB5CF}" presName="spaceA" presStyleCnt="0"/>
      <dgm:spPr/>
    </dgm:pt>
  </dgm:ptLst>
  <dgm:cxnLst>
    <dgm:cxn modelId="{B38C3C8A-9FE8-4CC4-AC45-2EC539A12D49}" srcId="{6E45F905-8D92-4496-AEA5-BE1A9F37B0C6}" destId="{33D8F85E-77DD-4EDE-B1C0-A3ECB2A0D7C7}" srcOrd="2" destOrd="0" parTransId="{3D3F6270-4FCC-4574-B37B-43CC9560C399}" sibTransId="{96B479E0-9438-49F4-A83E-B3FD22FF6EAF}"/>
    <dgm:cxn modelId="{284B9067-70EA-49DD-90CD-13B8F4731B05}" type="presOf" srcId="{A6974EAE-6C07-48E4-AF65-8DA1FAE274D0}" destId="{D495A6B1-AEA5-4E6E-867A-E8735FFB0C90}" srcOrd="0" destOrd="0" presId="urn:microsoft.com/office/officeart/2005/8/layout/hProcess11"/>
    <dgm:cxn modelId="{90308521-38D1-426A-A31C-DF2238D506D0}" srcId="{6E45F905-8D92-4496-AEA5-BE1A9F37B0C6}" destId="{ECF3EFCF-99D7-45BC-9BAE-B82604034369}" srcOrd="0" destOrd="0" parTransId="{362268D2-BCEC-4EEB-9E25-799CCC3E7B75}" sibTransId="{C67563C2-5807-4E1B-BD59-C400A74D95D9}"/>
    <dgm:cxn modelId="{D64AB195-42BE-4CC2-8F24-48430DA72398}" srcId="{6E45F905-8D92-4496-AEA5-BE1A9F37B0C6}" destId="{CD2A68F0-CA6B-4853-B4CC-356B572DC71D}" srcOrd="1" destOrd="0" parTransId="{6EC526F3-3632-4CDD-AC8F-553FB11D8199}" sibTransId="{1063E526-7476-4B96-BD7D-CAAF9594F35D}"/>
    <dgm:cxn modelId="{4130050A-81C4-4225-9711-9AC4A07204F0}" type="presOf" srcId="{ECF3EFCF-99D7-45BC-9BAE-B82604034369}" destId="{0AB89824-8361-4740-867B-7CD6C80B0617}" srcOrd="0" destOrd="0" presId="urn:microsoft.com/office/officeart/2005/8/layout/hProcess11"/>
    <dgm:cxn modelId="{62C2FAB9-86AF-4A79-A5F7-64C27DF905C6}" type="presOf" srcId="{CD2A68F0-CA6B-4853-B4CC-356B572DC71D}" destId="{8C776C4F-30A6-4477-B2D1-39CB0BCBCB24}" srcOrd="0" destOrd="0" presId="urn:microsoft.com/office/officeart/2005/8/layout/hProcess11"/>
    <dgm:cxn modelId="{C1534A5C-CF08-4ACC-8CF0-4C182195B08F}" srcId="{6E45F905-8D92-4496-AEA5-BE1A9F37B0C6}" destId="{FA6BAC3C-1F3C-4B5F-A5E1-ECE50D1DB5CF}" srcOrd="4" destOrd="0" parTransId="{D3D8C890-9C19-4EAC-AB1F-800D312C2303}" sibTransId="{A8FA6BFD-70EE-45A2-B128-240ED34A2A03}"/>
    <dgm:cxn modelId="{6C879A12-2173-4F94-8A8B-C6A436BCEE5C}" type="presOf" srcId="{FA6BAC3C-1F3C-4B5F-A5E1-ECE50D1DB5CF}" destId="{B5260C1F-4A9D-4949-BE27-98DA8396AB96}" srcOrd="0" destOrd="0" presId="urn:microsoft.com/office/officeart/2005/8/layout/hProcess11"/>
    <dgm:cxn modelId="{A38A823A-0673-4ED5-802E-81E2F50AD38F}" type="presOf" srcId="{33D8F85E-77DD-4EDE-B1C0-A3ECB2A0D7C7}" destId="{3FA07F03-3056-403C-B778-2215B63B1FDE}" srcOrd="0" destOrd="0" presId="urn:microsoft.com/office/officeart/2005/8/layout/hProcess11"/>
    <dgm:cxn modelId="{43CF6B85-9545-42AE-84AB-56E6B711B0F3}" srcId="{6E45F905-8D92-4496-AEA5-BE1A9F37B0C6}" destId="{A6974EAE-6C07-48E4-AF65-8DA1FAE274D0}" srcOrd="3" destOrd="0" parTransId="{D262FFC2-F05E-4305-B793-1E47E6B0370F}" sibTransId="{00E69F93-84D5-43BA-9B47-17CA003B93DA}"/>
    <dgm:cxn modelId="{375D90DF-7B9A-461D-88FF-882C017969A1}" type="presOf" srcId="{6E45F905-8D92-4496-AEA5-BE1A9F37B0C6}" destId="{9932D27E-46DA-413F-AAD0-2B33584CFBBD}" srcOrd="0" destOrd="0" presId="urn:microsoft.com/office/officeart/2005/8/layout/hProcess11"/>
    <dgm:cxn modelId="{C932DF1E-B67A-4427-BD76-E73C63CC290A}" type="presParOf" srcId="{9932D27E-46DA-413F-AAD0-2B33584CFBBD}" destId="{8CFE8875-B0BD-408A-842A-58B4E0EF8215}" srcOrd="0" destOrd="0" presId="urn:microsoft.com/office/officeart/2005/8/layout/hProcess11"/>
    <dgm:cxn modelId="{64278B81-5A67-415F-AF1A-113849333A7C}" type="presParOf" srcId="{9932D27E-46DA-413F-AAD0-2B33584CFBBD}" destId="{023979F0-CF8E-4691-B869-4E71063B9AAF}" srcOrd="1" destOrd="0" presId="urn:microsoft.com/office/officeart/2005/8/layout/hProcess11"/>
    <dgm:cxn modelId="{1049DC34-398C-4CFD-8988-5C3B096516A8}" type="presParOf" srcId="{023979F0-CF8E-4691-B869-4E71063B9AAF}" destId="{841F1BD2-B859-4C73-B67B-990B8B545DB5}" srcOrd="0" destOrd="0" presId="urn:microsoft.com/office/officeart/2005/8/layout/hProcess11"/>
    <dgm:cxn modelId="{5D49B7F1-59E7-4DCD-8B53-5135C6F64550}" type="presParOf" srcId="{841F1BD2-B859-4C73-B67B-990B8B545DB5}" destId="{0AB89824-8361-4740-867B-7CD6C80B0617}" srcOrd="0" destOrd="0" presId="urn:microsoft.com/office/officeart/2005/8/layout/hProcess11"/>
    <dgm:cxn modelId="{B3FB1EF8-138B-437E-8C9E-3D30D3B27114}" type="presParOf" srcId="{841F1BD2-B859-4C73-B67B-990B8B545DB5}" destId="{06D8D8C5-CD6A-4237-9FE7-ED9E3B47451A}" srcOrd="1" destOrd="0" presId="urn:microsoft.com/office/officeart/2005/8/layout/hProcess11"/>
    <dgm:cxn modelId="{359BB30E-D4B6-4713-B038-0CFE67367DCE}" type="presParOf" srcId="{841F1BD2-B859-4C73-B67B-990B8B545DB5}" destId="{CFF844B6-6A5B-4327-B0E4-26E48CE852E6}" srcOrd="2" destOrd="0" presId="urn:microsoft.com/office/officeart/2005/8/layout/hProcess11"/>
    <dgm:cxn modelId="{FD122E39-6A59-4FC7-8A36-9D9224292832}" type="presParOf" srcId="{023979F0-CF8E-4691-B869-4E71063B9AAF}" destId="{4DDF4A71-20AB-4FF0-8865-AB6C75E9ECB5}" srcOrd="1" destOrd="0" presId="urn:microsoft.com/office/officeart/2005/8/layout/hProcess11"/>
    <dgm:cxn modelId="{1EC5BA9E-BECF-43C1-8AF6-1D438F36C287}" type="presParOf" srcId="{023979F0-CF8E-4691-B869-4E71063B9AAF}" destId="{7CE5AAE3-CF09-4670-BF38-0A5B53251806}" srcOrd="2" destOrd="0" presId="urn:microsoft.com/office/officeart/2005/8/layout/hProcess11"/>
    <dgm:cxn modelId="{7E2EC82B-8225-43BF-90C4-DEAE163ECFB8}" type="presParOf" srcId="{7CE5AAE3-CF09-4670-BF38-0A5B53251806}" destId="{8C776C4F-30A6-4477-B2D1-39CB0BCBCB24}" srcOrd="0" destOrd="0" presId="urn:microsoft.com/office/officeart/2005/8/layout/hProcess11"/>
    <dgm:cxn modelId="{FBE7ACFE-90B7-45DF-ADE9-0D67851ECFF3}" type="presParOf" srcId="{7CE5AAE3-CF09-4670-BF38-0A5B53251806}" destId="{9023FA62-C8E2-4028-9B4F-DD540D6DD4FB}" srcOrd="1" destOrd="0" presId="urn:microsoft.com/office/officeart/2005/8/layout/hProcess11"/>
    <dgm:cxn modelId="{748EA7B2-9E5B-422E-A5D3-A6E95A1574FD}" type="presParOf" srcId="{7CE5AAE3-CF09-4670-BF38-0A5B53251806}" destId="{7BE9013B-E294-4A3F-B315-75DF238D9AA1}" srcOrd="2" destOrd="0" presId="urn:microsoft.com/office/officeart/2005/8/layout/hProcess11"/>
    <dgm:cxn modelId="{3C9A4A4F-D3B5-48E0-811B-FB6BC07FBCB6}" type="presParOf" srcId="{023979F0-CF8E-4691-B869-4E71063B9AAF}" destId="{DD8CF81A-F393-478C-827E-A909530B156D}" srcOrd="3" destOrd="0" presId="urn:microsoft.com/office/officeart/2005/8/layout/hProcess11"/>
    <dgm:cxn modelId="{1DC7D570-4170-40B4-8B69-DD93C1952F31}" type="presParOf" srcId="{023979F0-CF8E-4691-B869-4E71063B9AAF}" destId="{FF61E507-A5DC-4349-B3CA-21C6A730E816}" srcOrd="4" destOrd="0" presId="urn:microsoft.com/office/officeart/2005/8/layout/hProcess11"/>
    <dgm:cxn modelId="{6CE41400-04A5-4B89-9053-D76DC8E4D9A1}" type="presParOf" srcId="{FF61E507-A5DC-4349-B3CA-21C6A730E816}" destId="{3FA07F03-3056-403C-B778-2215B63B1FDE}" srcOrd="0" destOrd="0" presId="urn:microsoft.com/office/officeart/2005/8/layout/hProcess11"/>
    <dgm:cxn modelId="{1BF83D47-84E7-45BC-9E9C-063A512C4C44}" type="presParOf" srcId="{FF61E507-A5DC-4349-B3CA-21C6A730E816}" destId="{F6C8D5ED-17E4-428D-892E-D58B3FEB148F}" srcOrd="1" destOrd="0" presId="urn:microsoft.com/office/officeart/2005/8/layout/hProcess11"/>
    <dgm:cxn modelId="{8D097965-5E03-4889-974B-705B8B5E0801}" type="presParOf" srcId="{FF61E507-A5DC-4349-B3CA-21C6A730E816}" destId="{6FE6DB4F-3710-468A-9778-2093E17DBD20}" srcOrd="2" destOrd="0" presId="urn:microsoft.com/office/officeart/2005/8/layout/hProcess11"/>
    <dgm:cxn modelId="{80CE1A42-E75E-4BC7-B824-AB9E31900AED}" type="presParOf" srcId="{023979F0-CF8E-4691-B869-4E71063B9AAF}" destId="{F321A504-1FCD-45CA-B471-A26801517454}" srcOrd="5" destOrd="0" presId="urn:microsoft.com/office/officeart/2005/8/layout/hProcess11"/>
    <dgm:cxn modelId="{22651284-02D4-42B9-BC3D-92C38E140D42}" type="presParOf" srcId="{023979F0-CF8E-4691-B869-4E71063B9AAF}" destId="{BFBE800B-1B95-4F8E-9015-5701FD20AC48}" srcOrd="6" destOrd="0" presId="urn:microsoft.com/office/officeart/2005/8/layout/hProcess11"/>
    <dgm:cxn modelId="{5D47F908-67B9-42C8-8066-C2E39C92C389}" type="presParOf" srcId="{BFBE800B-1B95-4F8E-9015-5701FD20AC48}" destId="{D495A6B1-AEA5-4E6E-867A-E8735FFB0C90}" srcOrd="0" destOrd="0" presId="urn:microsoft.com/office/officeart/2005/8/layout/hProcess11"/>
    <dgm:cxn modelId="{721650B0-6B9F-42FA-A174-A5C0E60F9C87}" type="presParOf" srcId="{BFBE800B-1B95-4F8E-9015-5701FD20AC48}" destId="{282B10F6-81EE-4AB4-BDAF-AE91528CDD22}" srcOrd="1" destOrd="0" presId="urn:microsoft.com/office/officeart/2005/8/layout/hProcess11"/>
    <dgm:cxn modelId="{8028E69E-A996-4F96-8E42-5D5845F4A979}" type="presParOf" srcId="{BFBE800B-1B95-4F8E-9015-5701FD20AC48}" destId="{E4507F7C-C8A8-4944-AB91-6EE148786FAA}" srcOrd="2" destOrd="0" presId="urn:microsoft.com/office/officeart/2005/8/layout/hProcess11"/>
    <dgm:cxn modelId="{0BE9C34F-FF84-4065-A5D5-3D80A7CB6A3D}" type="presParOf" srcId="{023979F0-CF8E-4691-B869-4E71063B9AAF}" destId="{F46095A8-6CFA-4369-B850-921420625F9B}" srcOrd="7" destOrd="0" presId="urn:microsoft.com/office/officeart/2005/8/layout/hProcess11"/>
    <dgm:cxn modelId="{66881911-B9F0-494A-8AA2-16439304429C}" type="presParOf" srcId="{023979F0-CF8E-4691-B869-4E71063B9AAF}" destId="{2A25DCCF-3912-4013-BAFC-898F67C380E9}" srcOrd="8" destOrd="0" presId="urn:microsoft.com/office/officeart/2005/8/layout/hProcess11"/>
    <dgm:cxn modelId="{0AAD18C2-33F3-417E-A102-59286C05B470}" type="presParOf" srcId="{2A25DCCF-3912-4013-BAFC-898F67C380E9}" destId="{B5260C1F-4A9D-4949-BE27-98DA8396AB96}" srcOrd="0" destOrd="0" presId="urn:microsoft.com/office/officeart/2005/8/layout/hProcess11"/>
    <dgm:cxn modelId="{1E73932D-8FD8-4367-AB6D-E85C1A755E22}" type="presParOf" srcId="{2A25DCCF-3912-4013-BAFC-898F67C380E9}" destId="{831DF4D9-5090-463F-88C3-17BFEF280DD4}" srcOrd="1" destOrd="0" presId="urn:microsoft.com/office/officeart/2005/8/layout/hProcess11"/>
    <dgm:cxn modelId="{748D01C2-A638-4DEF-8491-4E27A60B3676}" type="presParOf" srcId="{2A25DCCF-3912-4013-BAFC-898F67C380E9}" destId="{F3AEA649-BC8B-4A06-870E-344635591062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066683-49E3-4763-9D7F-267D07A2A3A9}">
      <dsp:nvSpPr>
        <dsp:cNvPr id="0" name=""/>
        <dsp:cNvSpPr/>
      </dsp:nvSpPr>
      <dsp:spPr>
        <a:xfrm>
          <a:off x="452" y="1358846"/>
          <a:ext cx="1846905" cy="184690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/>
          <a:srcRect/>
          <a:stretch>
            <a:fillRect l="-33000" r="-3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246FD5B-D65D-45AA-8EF5-61166F13E9EC}">
      <dsp:nvSpPr>
        <dsp:cNvPr id="0" name=""/>
        <dsp:cNvSpPr/>
      </dsp:nvSpPr>
      <dsp:spPr>
        <a:xfrm>
          <a:off x="376280" y="3032152"/>
          <a:ext cx="1846905" cy="1734669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700" kern="1200" dirty="0"/>
            <a:t>Key technologies</a:t>
          </a:r>
          <a:endParaRPr lang="zh-CN" altLang="en-US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300" kern="1200" dirty="0"/>
            <a:t>Coils fabrication</a:t>
          </a:r>
          <a:endParaRPr lang="zh-CN" alt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300" kern="1200" dirty="0"/>
            <a:t>Keys &amp; Bladder</a:t>
          </a:r>
          <a:endParaRPr lang="zh-CN" alt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300" kern="1200" dirty="0"/>
            <a:t>Quench protection</a:t>
          </a:r>
          <a:endParaRPr lang="zh-CN" alt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300" kern="1200" dirty="0"/>
            <a:t>Know-how of Nb</a:t>
          </a:r>
          <a:r>
            <a:rPr lang="en-US" altLang="zh-CN" sz="1300" kern="1200" baseline="-25000" dirty="0"/>
            <a:t>3</a:t>
          </a:r>
          <a:r>
            <a:rPr lang="en-US" altLang="zh-CN" sz="1300" kern="1200" dirty="0"/>
            <a:t>Sn coil</a:t>
          </a:r>
          <a:endParaRPr lang="zh-CN" altLang="en-US" sz="1300" kern="1200" dirty="0"/>
        </a:p>
      </dsp:txBody>
      <dsp:txXfrm>
        <a:off x="427087" y="3082959"/>
        <a:ext cx="1745291" cy="1633055"/>
      </dsp:txXfrm>
    </dsp:sp>
    <dsp:sp modelId="{BFB70AC4-1B4C-4E7D-8EF6-CF8B47FD276A}">
      <dsp:nvSpPr>
        <dsp:cNvPr id="0" name=""/>
        <dsp:cNvSpPr/>
      </dsp:nvSpPr>
      <dsp:spPr>
        <a:xfrm rot="21597772">
          <a:off x="2203112" y="2059462"/>
          <a:ext cx="355754" cy="44378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>
        <a:off x="2203112" y="2148254"/>
        <a:ext cx="249028" cy="266271"/>
      </dsp:txXfrm>
    </dsp:sp>
    <dsp:sp modelId="{B6B82D85-FC13-45BB-BC78-CAA3C244E824}">
      <dsp:nvSpPr>
        <dsp:cNvPr id="0" name=""/>
        <dsp:cNvSpPr/>
      </dsp:nvSpPr>
      <dsp:spPr>
        <a:xfrm>
          <a:off x="2863800" y="1356990"/>
          <a:ext cx="1846905" cy="184690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42076379-1904-4A70-B699-D2ABD63F7660}">
      <dsp:nvSpPr>
        <dsp:cNvPr id="0" name=""/>
        <dsp:cNvSpPr/>
      </dsp:nvSpPr>
      <dsp:spPr>
        <a:xfrm>
          <a:off x="3016946" y="3026583"/>
          <a:ext cx="2116295" cy="1742093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/>
            <a:t>½ Prototype </a:t>
          </a:r>
          <a:r>
            <a:rPr lang="en-US" altLang="zh-CN" sz="1600" kern="1200" dirty="0" err="1"/>
            <a:t>Coldmass</a:t>
          </a:r>
          <a:endParaRPr lang="zh-CN" altLang="en-US" sz="16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300" kern="1200" dirty="0"/>
            <a:t>Quality control and analysis</a:t>
          </a:r>
          <a:endParaRPr lang="zh-CN" alt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300" kern="1200" dirty="0"/>
            <a:t>SG assisted mechanical assembly</a:t>
          </a:r>
          <a:endParaRPr lang="zh-CN" alt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300" kern="1200" dirty="0"/>
            <a:t>Quench protection</a:t>
          </a:r>
          <a:endParaRPr lang="zh-CN" alt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300" kern="1200" dirty="0" smtClean="0"/>
            <a:t>Reliability</a:t>
          </a:r>
          <a:endParaRPr lang="zh-CN" altLang="en-US" sz="13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1200" kern="1200" dirty="0"/>
        </a:p>
      </dsp:txBody>
      <dsp:txXfrm>
        <a:off x="3067970" y="3077607"/>
        <a:ext cx="2014247" cy="1640045"/>
      </dsp:txXfrm>
    </dsp:sp>
    <dsp:sp modelId="{758B5F41-AE45-43F9-8F83-915836B57CFE}">
      <dsp:nvSpPr>
        <dsp:cNvPr id="0" name=""/>
        <dsp:cNvSpPr/>
      </dsp:nvSpPr>
      <dsp:spPr>
        <a:xfrm rot="21571940">
          <a:off x="5187843" y="2045170"/>
          <a:ext cx="477161" cy="44378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>
        <a:off x="5187845" y="2134470"/>
        <a:ext cx="344026" cy="266271"/>
      </dsp:txXfrm>
    </dsp:sp>
    <dsp:sp modelId="{0763F395-3213-483A-A351-09FFC543BB10}">
      <dsp:nvSpPr>
        <dsp:cNvPr id="0" name=""/>
        <dsp:cNvSpPr/>
      </dsp:nvSpPr>
      <dsp:spPr>
        <a:xfrm>
          <a:off x="6073978" y="1330787"/>
          <a:ext cx="1846905" cy="184690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/>
          <a:srcRect/>
          <a:stretch>
            <a:fillRect l="-25000" r="-25000"/>
          </a:stretch>
        </a:blipFill>
        <a:ln>
          <a:noFill/>
        </a:ln>
        <a:effectLst>
          <a:outerShdw blurRad="40005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EF69AD1-0077-4CC9-9129-EE515E91C70F}">
      <dsp:nvSpPr>
        <dsp:cNvPr id="0" name=""/>
        <dsp:cNvSpPr/>
      </dsp:nvSpPr>
      <dsp:spPr>
        <a:xfrm>
          <a:off x="6167156" y="2947975"/>
          <a:ext cx="1846905" cy="18469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700" kern="1200" dirty="0"/>
            <a:t>Full Sized </a:t>
          </a:r>
          <a:r>
            <a:rPr lang="en-US" altLang="zh-CN" sz="1700" kern="1200" dirty="0" err="1"/>
            <a:t>Coldmass</a:t>
          </a:r>
          <a:endParaRPr lang="zh-CN" altLang="en-US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300" kern="1200" dirty="0"/>
            <a:t>Quality control of mass production</a:t>
          </a:r>
          <a:endParaRPr lang="zh-CN" alt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300" kern="1200" dirty="0"/>
            <a:t>Quench protection</a:t>
          </a:r>
          <a:endParaRPr lang="zh-CN" alt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300" kern="1200" dirty="0"/>
            <a:t>Reliability</a:t>
          </a:r>
          <a:endParaRPr lang="zh-CN" alt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300" kern="1200" dirty="0"/>
            <a:t>System integration</a:t>
          </a:r>
          <a:endParaRPr lang="zh-CN" altLang="en-US" sz="1300" kern="1200" dirty="0"/>
        </a:p>
      </dsp:txBody>
      <dsp:txXfrm>
        <a:off x="6221250" y="3002069"/>
        <a:ext cx="1738717" cy="1738717"/>
      </dsp:txXfrm>
    </dsp:sp>
    <dsp:sp modelId="{273A07AA-103E-44C9-A6DA-9208E7B8C06E}">
      <dsp:nvSpPr>
        <dsp:cNvPr id="0" name=""/>
        <dsp:cNvSpPr/>
      </dsp:nvSpPr>
      <dsp:spPr>
        <a:xfrm>
          <a:off x="8202391" y="2032347"/>
          <a:ext cx="281507" cy="44378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>
        <a:off x="8202391" y="2121104"/>
        <a:ext cx="197055" cy="266271"/>
      </dsp:txXfrm>
    </dsp:sp>
    <dsp:sp modelId="{E249E494-647D-4001-BDE7-19D90B8D5EC1}">
      <dsp:nvSpPr>
        <dsp:cNvPr id="0" name=""/>
        <dsp:cNvSpPr/>
      </dsp:nvSpPr>
      <dsp:spPr>
        <a:xfrm>
          <a:off x="8725191" y="1330787"/>
          <a:ext cx="1846905" cy="184690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/>
          <a:srcRect/>
          <a:stretch>
            <a:fillRect l="-24000" r="-24000"/>
          </a:stretch>
        </a:blipFill>
        <a:ln>
          <a:noFill/>
        </a:ln>
        <a:effectLst>
          <a:outerShdw blurRad="40005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61FACAA-D80A-427A-AEE9-2441CE82ED17}">
      <dsp:nvSpPr>
        <dsp:cNvPr id="0" name=""/>
        <dsp:cNvSpPr/>
      </dsp:nvSpPr>
      <dsp:spPr>
        <a:xfrm>
          <a:off x="9026302" y="2947975"/>
          <a:ext cx="1846905" cy="18469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tx2"/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700" kern="1200" dirty="0"/>
            <a:t>FECR Magnet</a:t>
          </a:r>
          <a:endParaRPr lang="zh-CN" altLang="en-US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300" kern="1200" dirty="0"/>
            <a:t>System integration</a:t>
          </a:r>
          <a:endParaRPr lang="zh-CN" alt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300" kern="1200" dirty="0" err="1"/>
            <a:t>Coldmass</a:t>
          </a:r>
          <a:r>
            <a:rPr lang="en-US" altLang="zh-CN" sz="1300" kern="1200" dirty="0"/>
            <a:t> alignment</a:t>
          </a:r>
          <a:endParaRPr lang="zh-CN" alt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300" kern="1200" dirty="0"/>
            <a:t>Reliable operation</a:t>
          </a:r>
          <a:endParaRPr lang="zh-CN" altLang="en-US" sz="1300" kern="1200" dirty="0"/>
        </a:p>
      </dsp:txBody>
      <dsp:txXfrm>
        <a:off x="9080396" y="3002069"/>
        <a:ext cx="1738717" cy="17387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FE8875-B0BD-408A-842A-58B4E0EF8215}">
      <dsp:nvSpPr>
        <dsp:cNvPr id="0" name=""/>
        <dsp:cNvSpPr/>
      </dsp:nvSpPr>
      <dsp:spPr>
        <a:xfrm>
          <a:off x="0" y="2277281"/>
          <a:ext cx="9392592" cy="864103"/>
        </a:xfrm>
        <a:prstGeom prst="notched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89824-8361-4740-867B-7CD6C80B0617}">
      <dsp:nvSpPr>
        <dsp:cNvPr id="0" name=""/>
        <dsp:cNvSpPr/>
      </dsp:nvSpPr>
      <dsp:spPr>
        <a:xfrm>
          <a:off x="728" y="0"/>
          <a:ext cx="1442597" cy="21674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100" kern="1200" dirty="0">
              <a:latin typeface="Abadi" panose="020B0604020104020204" pitchFamily="34" charset="0"/>
            </a:rPr>
            <a:t>½ prototype </a:t>
          </a:r>
          <a:r>
            <a:rPr lang="en-US" altLang="zh-CN" sz="2100" kern="1200" dirty="0" err="1">
              <a:latin typeface="Abadi" panose="020B0604020104020204" pitchFamily="34" charset="0"/>
            </a:rPr>
            <a:t>coldmass</a:t>
          </a:r>
          <a:r>
            <a:rPr lang="en-US" altLang="zh-CN" sz="2100" kern="1200" dirty="0">
              <a:latin typeface="Abadi" panose="020B0604020104020204" pitchFamily="34" charset="0"/>
            </a:rPr>
            <a:t> success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>
              <a:solidFill>
                <a:srgbClr val="FF0000"/>
              </a:solidFill>
              <a:latin typeface="Abadi" panose="020B0604020104020204" pitchFamily="34" charset="0"/>
            </a:rPr>
            <a:t>2021.08</a:t>
          </a:r>
          <a:endParaRPr lang="zh-CN" altLang="en-US" sz="1800" kern="1200" dirty="0">
            <a:solidFill>
              <a:srgbClr val="FF0000"/>
            </a:solidFill>
            <a:latin typeface="Abadi" panose="020B0604020104020204" pitchFamily="34" charset="0"/>
          </a:endParaRPr>
        </a:p>
      </dsp:txBody>
      <dsp:txXfrm>
        <a:off x="728" y="0"/>
        <a:ext cx="1442597" cy="2167466"/>
      </dsp:txXfrm>
    </dsp:sp>
    <dsp:sp modelId="{06D8D8C5-CD6A-4237-9FE7-ED9E3B47451A}">
      <dsp:nvSpPr>
        <dsp:cNvPr id="0" name=""/>
        <dsp:cNvSpPr/>
      </dsp:nvSpPr>
      <dsp:spPr>
        <a:xfrm>
          <a:off x="451093" y="2438400"/>
          <a:ext cx="541866" cy="54186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776C4F-30A6-4477-B2D1-39CB0BCBCB24}">
      <dsp:nvSpPr>
        <dsp:cNvPr id="0" name=""/>
        <dsp:cNvSpPr/>
      </dsp:nvSpPr>
      <dsp:spPr>
        <a:xfrm>
          <a:off x="1515455" y="3251200"/>
          <a:ext cx="1915538" cy="21674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0"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400" kern="1200" dirty="0">
              <a:latin typeface="Abadi" panose="020B0604020104020204" pitchFamily="34" charset="0"/>
            </a:rPr>
            <a:t>FECR </a:t>
          </a:r>
          <a:r>
            <a:rPr lang="en-US" altLang="zh-CN" sz="2400" kern="1200" dirty="0" err="1">
              <a:latin typeface="Abadi" panose="020B0604020104020204" pitchFamily="34" charset="0"/>
            </a:rPr>
            <a:t>coldmass</a:t>
          </a:r>
          <a:r>
            <a:rPr lang="en-US" altLang="zh-CN" sz="2400" kern="1200" dirty="0">
              <a:latin typeface="Abadi" panose="020B0604020104020204" pitchFamily="34" charset="0"/>
            </a:rPr>
            <a:t> readiness</a:t>
          </a:r>
        </a:p>
        <a:p>
          <a:pPr marL="0"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solidFill>
                <a:srgbClr val="FF0000"/>
              </a:solidFill>
              <a:latin typeface="Abadi" panose="020B0604020104020204" pitchFamily="34" charset="0"/>
              <a:ea typeface="宋体" panose="02010600030101010101" pitchFamily="2" charset="-122"/>
              <a:cs typeface="+mn-cs"/>
            </a:rPr>
            <a:t>2021.12</a:t>
          </a:r>
          <a:endParaRPr lang="zh-CN" altLang="en-US" sz="1800" kern="1200" dirty="0">
            <a:solidFill>
              <a:srgbClr val="FF0000"/>
            </a:solidFill>
            <a:latin typeface="Abadi" panose="020B0604020104020204" pitchFamily="34" charset="0"/>
            <a:ea typeface="宋体" panose="02010600030101010101" pitchFamily="2" charset="-122"/>
            <a:cs typeface="+mn-cs"/>
          </a:endParaRPr>
        </a:p>
      </dsp:txBody>
      <dsp:txXfrm>
        <a:off x="1515455" y="3251200"/>
        <a:ext cx="1915538" cy="2167466"/>
      </dsp:txXfrm>
    </dsp:sp>
    <dsp:sp modelId="{9023FA62-C8E2-4028-9B4F-DD540D6DD4FB}">
      <dsp:nvSpPr>
        <dsp:cNvPr id="0" name=""/>
        <dsp:cNvSpPr/>
      </dsp:nvSpPr>
      <dsp:spPr>
        <a:xfrm>
          <a:off x="2202291" y="2438400"/>
          <a:ext cx="541866" cy="541866"/>
        </a:xfrm>
        <a:prstGeom prst="ellipse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A07F03-3056-403C-B778-2215B63B1FDE}">
      <dsp:nvSpPr>
        <dsp:cNvPr id="0" name=""/>
        <dsp:cNvSpPr/>
      </dsp:nvSpPr>
      <dsp:spPr>
        <a:xfrm>
          <a:off x="3503124" y="0"/>
          <a:ext cx="1611020" cy="21674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marL="0"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100" kern="1200" dirty="0">
              <a:latin typeface="Abadi" panose="020B0604020104020204" pitchFamily="34" charset="0"/>
            </a:rPr>
            <a:t>FECR magnet completion</a:t>
          </a:r>
        </a:p>
        <a:p>
          <a:pPr marL="0"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solidFill>
                <a:srgbClr val="FF0000"/>
              </a:solidFill>
              <a:latin typeface="Abadi" panose="020B0604020104020204" pitchFamily="34" charset="0"/>
              <a:ea typeface="宋体" panose="02010600030101010101" pitchFamily="2" charset="-122"/>
              <a:cs typeface="+mn-cs"/>
            </a:rPr>
            <a:t>2022.02~03</a:t>
          </a:r>
          <a:endParaRPr lang="zh-CN" altLang="en-US" sz="1800" kern="1200" dirty="0">
            <a:solidFill>
              <a:srgbClr val="FF0000"/>
            </a:solidFill>
            <a:latin typeface="Abadi" panose="020B0604020104020204" pitchFamily="34" charset="0"/>
            <a:ea typeface="宋体" panose="02010600030101010101" pitchFamily="2" charset="-122"/>
            <a:cs typeface="+mn-cs"/>
          </a:endParaRPr>
        </a:p>
      </dsp:txBody>
      <dsp:txXfrm>
        <a:off x="3503124" y="0"/>
        <a:ext cx="1611020" cy="2167466"/>
      </dsp:txXfrm>
    </dsp:sp>
    <dsp:sp modelId="{F6C8D5ED-17E4-428D-892E-D58B3FEB148F}">
      <dsp:nvSpPr>
        <dsp:cNvPr id="0" name=""/>
        <dsp:cNvSpPr/>
      </dsp:nvSpPr>
      <dsp:spPr>
        <a:xfrm>
          <a:off x="4037701" y="2438400"/>
          <a:ext cx="541866" cy="541866"/>
        </a:xfrm>
        <a:prstGeom prst="ellipse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95A6B1-AEA5-4E6E-867A-E8735FFB0C90}">
      <dsp:nvSpPr>
        <dsp:cNvPr id="0" name=""/>
        <dsp:cNvSpPr/>
      </dsp:nvSpPr>
      <dsp:spPr>
        <a:xfrm>
          <a:off x="5186275" y="3251200"/>
          <a:ext cx="1442597" cy="21674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badi" panose="020B0604020104020204" pitchFamily="34" charset="0"/>
              <a:ea typeface="宋体" panose="02010600030101010101" pitchFamily="2" charset="-122"/>
              <a:cs typeface="+mn-cs"/>
            </a:rPr>
            <a:t>FECR on test bench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>
              <a:solidFill>
                <a:srgbClr val="FF0000"/>
              </a:solidFill>
              <a:latin typeface="Abadi" panose="020B0604020104020204" pitchFamily="34" charset="0"/>
              <a:ea typeface="宋体" panose="02010600030101010101" pitchFamily="2" charset="-122"/>
              <a:cs typeface="+mn-cs"/>
            </a:rPr>
            <a:t>2022.04</a:t>
          </a:r>
          <a:endParaRPr lang="zh-CN" altLang="en-US" sz="1800" kern="1200" dirty="0">
            <a:solidFill>
              <a:srgbClr val="FF0000"/>
            </a:solidFill>
            <a:latin typeface="Abadi" panose="020B0604020104020204" pitchFamily="34" charset="0"/>
            <a:ea typeface="宋体" panose="02010600030101010101" pitchFamily="2" charset="-122"/>
            <a:cs typeface="+mn-cs"/>
          </a:endParaRPr>
        </a:p>
      </dsp:txBody>
      <dsp:txXfrm>
        <a:off x="5186275" y="3251200"/>
        <a:ext cx="1442597" cy="2167466"/>
      </dsp:txXfrm>
    </dsp:sp>
    <dsp:sp modelId="{282B10F6-81EE-4AB4-BDAF-AE91528CDD22}">
      <dsp:nvSpPr>
        <dsp:cNvPr id="0" name=""/>
        <dsp:cNvSpPr/>
      </dsp:nvSpPr>
      <dsp:spPr>
        <a:xfrm>
          <a:off x="5636640" y="2438400"/>
          <a:ext cx="541866" cy="541866"/>
        </a:xfrm>
        <a:prstGeom prst="ellipse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260C1F-4A9D-4949-BE27-98DA8396AB96}">
      <dsp:nvSpPr>
        <dsp:cNvPr id="0" name=""/>
        <dsp:cNvSpPr/>
      </dsp:nvSpPr>
      <dsp:spPr>
        <a:xfrm>
          <a:off x="6701002" y="0"/>
          <a:ext cx="1751601" cy="21674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marL="0"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400" kern="1200" dirty="0">
              <a:latin typeface="Abadi" panose="020B0604020104020204" pitchFamily="34" charset="0"/>
            </a:rPr>
            <a:t>FECR First beam</a:t>
          </a:r>
        </a:p>
        <a:p>
          <a:pPr marL="0"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kern="1200" dirty="0">
              <a:solidFill>
                <a:srgbClr val="FF0000"/>
              </a:solidFill>
              <a:latin typeface="Abadi" panose="020B0604020104020204" pitchFamily="34" charset="0"/>
              <a:ea typeface="宋体" panose="02010600030101010101" pitchFamily="2" charset="-122"/>
              <a:cs typeface="+mn-cs"/>
            </a:rPr>
            <a:t>2022.05~06</a:t>
          </a:r>
          <a:endParaRPr lang="zh-CN" altLang="en-US" sz="1800" kern="1200" dirty="0">
            <a:solidFill>
              <a:srgbClr val="FF0000"/>
            </a:solidFill>
            <a:latin typeface="Abadi" panose="020B0604020104020204" pitchFamily="34" charset="0"/>
            <a:ea typeface="宋体" panose="02010600030101010101" pitchFamily="2" charset="-122"/>
            <a:cs typeface="+mn-cs"/>
          </a:endParaRPr>
        </a:p>
      </dsp:txBody>
      <dsp:txXfrm>
        <a:off x="6701002" y="0"/>
        <a:ext cx="1751601" cy="2167466"/>
      </dsp:txXfrm>
    </dsp:sp>
    <dsp:sp modelId="{831DF4D9-5090-463F-88C3-17BFEF280DD4}">
      <dsp:nvSpPr>
        <dsp:cNvPr id="0" name=""/>
        <dsp:cNvSpPr/>
      </dsp:nvSpPr>
      <dsp:spPr>
        <a:xfrm>
          <a:off x="7305870" y="2438400"/>
          <a:ext cx="541866" cy="541866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B2FF4-7BA7-42D4-986A-C26E560229CC}" type="datetimeFigureOut">
              <a:rPr lang="zh-CN" altLang="en-US" smtClean="0"/>
              <a:pPr/>
              <a:t>2021/9/22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0905CA-4BA5-40DD-9324-A208C721509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55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3786AFE-4E56-48B7-ABB3-20D80C8DCBB1}" type="datetimeFigureOut">
              <a:rPr lang="zh-CN" altLang="en-US"/>
              <a:pPr>
                <a:defRPr/>
              </a:pPr>
              <a:t>2021/9/22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604FCDD-9ED5-46F9-9F2C-1586AA24A1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182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4FCDD-9ED5-46F9-9F2C-1586AA24A14C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5731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4FCDD-9ED5-46F9-9F2C-1586AA24A14C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39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4FCDD-9ED5-46F9-9F2C-1586AA24A14C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00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4FCDD-9ED5-46F9-9F2C-1586AA24A14C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651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4FCDD-9ED5-46F9-9F2C-1586AA24A14C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9050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4FCDD-9ED5-46F9-9F2C-1586AA24A14C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499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4FCDD-9ED5-46F9-9F2C-1586AA24A14C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215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04FCDD-9ED5-46F9-9F2C-1586AA24A14C}" type="slidenum">
              <a:rPr lang="zh-CN" altLang="en-US" smtClean="0"/>
              <a:pPr>
                <a:defRPr/>
              </a:pPr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0234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12192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 userDrawn="1"/>
        </p:nvSpPr>
        <p:spPr>
          <a:xfrm>
            <a:off x="315343" y="2217"/>
            <a:ext cx="744371" cy="665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1" y="0"/>
            <a:ext cx="695399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7" name="Picture 11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56" y="-25400"/>
            <a:ext cx="695400" cy="663575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371475" indent="-371475" algn="ctr" rtl="0" fontAlgn="base">
              <a:spcBef>
                <a:spcPct val="10000"/>
              </a:spcBef>
              <a:spcAft>
                <a:spcPct val="0"/>
              </a:spcAft>
              <a:buClr>
                <a:srgbClr val="F1AF00"/>
              </a:buClr>
              <a:buNone/>
              <a:defRPr lang="zh-CN" altLang="en-US" sz="1800" kern="1200" dirty="0">
                <a:solidFill>
                  <a:schemeClr val="accent1">
                    <a:lumMod val="75000"/>
                  </a:schemeClr>
                </a:solidFill>
                <a:latin typeface="Arial" charset="0"/>
                <a:ea typeface="黑体" pitchFamily="49" charset="-122"/>
                <a:cs typeface="+mn-c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0" y="6525344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1091313" y="0"/>
            <a:ext cx="10515600" cy="541537"/>
          </a:xfrm>
          <a:prstGeom prst="rect">
            <a:avLst/>
          </a:prstGeom>
        </p:spPr>
        <p:txBody>
          <a:bodyPr/>
          <a:lstStyle>
            <a:lvl1pPr algn="ctr">
              <a:defRPr sz="28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4" name="文本框 13"/>
          <p:cNvSpPr txBox="1"/>
          <p:nvPr userDrawn="1"/>
        </p:nvSpPr>
        <p:spPr bwMode="auto">
          <a:xfrm>
            <a:off x="9912424" y="6547475"/>
            <a:ext cx="223224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100" b="1" dirty="0">
                <a:solidFill>
                  <a:schemeClr val="tx1"/>
                </a:solidFill>
                <a:latin typeface="Tw Cen MT Condensed" panose="020B0606020104020203" pitchFamily="34" charset="0"/>
              </a:rPr>
              <a:t>W. Lu</a:t>
            </a:r>
            <a:r>
              <a:rPr lang="en-US" altLang="zh-CN" sz="1100" b="1" dirty="0">
                <a:solidFill>
                  <a:srgbClr val="0D02E0"/>
                </a:solidFill>
                <a:latin typeface="Tw Cen MT Condensed" panose="020B0606020104020203" pitchFamily="34" charset="0"/>
              </a:rPr>
              <a:t>, ICIS’21, TRIUMF  </a:t>
            </a:r>
            <a:r>
              <a:rPr lang="en-US" altLang="zh-CN" sz="1100" b="1" dirty="0">
                <a:solidFill>
                  <a:srgbClr val="C00000"/>
                </a:solidFill>
                <a:latin typeface="Tw Cen MT Condensed" panose="020B0606020104020203" pitchFamily="34" charset="0"/>
              </a:rPr>
              <a:t>     </a:t>
            </a:r>
            <a:fld id="{ACE9A58E-C139-4F31-AD25-C18095E9965D}" type="slidenum">
              <a:rPr lang="en-US" altLang="zh-CN" sz="1100" b="1" smtClean="0">
                <a:solidFill>
                  <a:srgbClr val="0D02E0"/>
                </a:solidFill>
                <a:latin typeface="Tw Cen MT Condensed" panose="020B0606020104020203" pitchFamily="34" charset="0"/>
              </a:rPr>
              <a:pPr eaLnBrk="1" hangingPunct="1"/>
              <a:t>‹#›</a:t>
            </a:fld>
            <a:r>
              <a:rPr lang="en-US" altLang="zh-CN" sz="1100" b="1" dirty="0" smtClean="0">
                <a:solidFill>
                  <a:srgbClr val="0D02E0"/>
                </a:solidFill>
                <a:latin typeface="Tw Cen MT Condensed" panose="020B0606020104020203" pitchFamily="34" charset="0"/>
              </a:rPr>
              <a:t>/40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D69DD1E4-A23F-4037-B751-DAA7A39C495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55553"/>
            <a:ext cx="868200" cy="40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1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49"/>
          <p:cNvSpPr>
            <a:spLocks noChangeShapeType="1"/>
          </p:cNvSpPr>
          <p:nvPr userDrawn="1"/>
        </p:nvSpPr>
        <p:spPr bwMode="auto">
          <a:xfrm>
            <a:off x="0" y="647700"/>
            <a:ext cx="12192000" cy="0"/>
          </a:xfrm>
          <a:prstGeom prst="line">
            <a:avLst/>
          </a:prstGeom>
          <a:noFill/>
          <a:ln w="57150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0" y="6525344"/>
            <a:ext cx="121920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 userDrawn="1"/>
        </p:nvSpPr>
        <p:spPr bwMode="auto">
          <a:xfrm>
            <a:off x="9912424" y="6547475"/>
            <a:ext cx="223224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100" b="1" dirty="0">
                <a:solidFill>
                  <a:schemeClr val="tx1"/>
                </a:solidFill>
                <a:latin typeface="Tw Cen MT Condensed" panose="020B0606020104020203" pitchFamily="34" charset="0"/>
              </a:rPr>
              <a:t>W. Lu</a:t>
            </a:r>
            <a:r>
              <a:rPr lang="en-US" altLang="zh-CN" sz="1100" b="1" dirty="0">
                <a:solidFill>
                  <a:srgbClr val="0D02E0"/>
                </a:solidFill>
                <a:latin typeface="Tw Cen MT Condensed" panose="020B0606020104020203" pitchFamily="34" charset="0"/>
              </a:rPr>
              <a:t>, ICIS’21, TRIUMF  </a:t>
            </a:r>
            <a:r>
              <a:rPr lang="en-US" altLang="zh-CN" sz="1100" b="1" dirty="0">
                <a:solidFill>
                  <a:srgbClr val="C00000"/>
                </a:solidFill>
                <a:latin typeface="Tw Cen MT Condensed" panose="020B0606020104020203" pitchFamily="34" charset="0"/>
              </a:rPr>
              <a:t>     </a:t>
            </a:r>
            <a:fld id="{ACE9A58E-C139-4F31-AD25-C18095E9965D}" type="slidenum">
              <a:rPr lang="en-US" altLang="zh-CN" sz="1100" b="1" smtClean="0">
                <a:solidFill>
                  <a:srgbClr val="0D02E0"/>
                </a:solidFill>
                <a:latin typeface="Tw Cen MT Condensed" panose="020B0606020104020203" pitchFamily="34" charset="0"/>
              </a:rPr>
              <a:pPr eaLnBrk="1" hangingPunct="1"/>
              <a:t>‹#›</a:t>
            </a:fld>
            <a:r>
              <a:rPr lang="en-US" altLang="zh-CN" sz="1100" b="1" dirty="0" smtClean="0">
                <a:solidFill>
                  <a:srgbClr val="0D02E0"/>
                </a:solidFill>
                <a:latin typeface="Tw Cen MT Condensed" panose="020B0606020104020203" pitchFamily="34" charset="0"/>
              </a:rPr>
              <a:t>/38</a:t>
            </a:r>
          </a:p>
        </p:txBody>
      </p:sp>
      <p:pic>
        <p:nvPicPr>
          <p:cNvPr id="7" name="图片 8"/>
          <p:cNvPicPr preferRelativeResize="0"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121920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椭圆 7"/>
          <p:cNvSpPr/>
          <p:nvPr userDrawn="1"/>
        </p:nvSpPr>
        <p:spPr>
          <a:xfrm>
            <a:off x="315343" y="2217"/>
            <a:ext cx="744371" cy="665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" y="0"/>
            <a:ext cx="695399" cy="692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0" name="Picture 11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56" y="-25400"/>
            <a:ext cx="695400" cy="663575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标题 8"/>
          <p:cNvSpPr>
            <a:spLocks noGrp="1"/>
          </p:cNvSpPr>
          <p:nvPr>
            <p:ph type="title"/>
          </p:nvPr>
        </p:nvSpPr>
        <p:spPr>
          <a:xfrm>
            <a:off x="1091313" y="0"/>
            <a:ext cx="10515600" cy="541537"/>
          </a:xfrm>
          <a:prstGeom prst="rect">
            <a:avLst/>
          </a:prstGeom>
        </p:spPr>
        <p:txBody>
          <a:bodyPr/>
          <a:lstStyle>
            <a:lvl1pPr algn="ctr">
              <a:defRPr sz="28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91B6614-9F77-45BF-B374-9ECDE21BB9B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55553"/>
            <a:ext cx="868200" cy="40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1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49"/>
          <p:cNvSpPr>
            <a:spLocks noChangeShapeType="1"/>
          </p:cNvSpPr>
          <p:nvPr userDrawn="1"/>
        </p:nvSpPr>
        <p:spPr bwMode="auto">
          <a:xfrm>
            <a:off x="0" y="647700"/>
            <a:ext cx="12192000" cy="0"/>
          </a:xfrm>
          <a:prstGeom prst="line">
            <a:avLst/>
          </a:prstGeom>
          <a:noFill/>
          <a:ln w="57150">
            <a:gradFill flip="none" rotWithShape="1">
              <a:gsLst>
                <a:gs pos="0">
                  <a:schemeClr val="bg1"/>
                </a:gs>
                <a:gs pos="39000">
                  <a:schemeClr val="accent1">
                    <a:lumMod val="45000"/>
                    <a:lumOff val="55000"/>
                  </a:schemeClr>
                </a:gs>
                <a:gs pos="63000">
                  <a:schemeClr val="accent1">
                    <a:lumMod val="45000"/>
                    <a:lumOff val="55000"/>
                  </a:schemeClr>
                </a:gs>
                <a:gs pos="100000">
                  <a:schemeClr val="tx2"/>
                </a:gs>
              </a:gsLst>
              <a:path path="circle">
                <a:fillToRect l="100000" t="100000"/>
              </a:path>
              <a:tileRect r="-100000" b="-100000"/>
            </a:gra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45" r:id="rId1"/>
    <p:sldLayoutId id="2147485651" r:id="rId2"/>
  </p:sldLayoutIdLst>
  <p:txStyles>
    <p:titleStyle>
      <a:lvl1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lang="zh-CN" altLang="en-US" sz="2100" b="1" kern="1200" dirty="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黑体" pitchFamily="49" charset="-122"/>
          <a:cs typeface="+mn-cs"/>
        </a:defRPr>
      </a:lvl1pPr>
      <a:lvl2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2pPr>
      <a:lvl3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3pPr>
      <a:lvl4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4pPr>
      <a:lvl5pPr marL="371475" indent="-371475" algn="r" rtl="0" eaLnBrk="0" fontAlgn="base" hangingPunct="0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5pPr>
      <a:lvl6pPr marL="7143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6pPr>
      <a:lvl7pPr marL="10572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7pPr>
      <a:lvl8pPr marL="14001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8pPr>
      <a:lvl9pPr marL="1743075" indent="-371475" algn="r" rtl="0" fontAlgn="base">
        <a:lnSpc>
          <a:spcPct val="110000"/>
        </a:lnSpc>
        <a:spcBef>
          <a:spcPct val="0"/>
        </a:spcBef>
        <a:spcAft>
          <a:spcPct val="35000"/>
        </a:spcAft>
        <a:buClr>
          <a:srgbClr val="F1AF00"/>
        </a:buClr>
        <a:defRPr sz="2100" b="1">
          <a:solidFill>
            <a:schemeClr val="bg1"/>
          </a:solidFill>
          <a:latin typeface="Calibri" pitchFamily="34" charset="0"/>
          <a:ea typeface="黑体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6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lang="zh-CN" altLang="en-US" sz="1500" kern="1200" dirty="0">
          <a:solidFill>
            <a:srgbClr val="376092"/>
          </a:solidFill>
          <a:latin typeface="Arial" pitchFamily="34" charset="0"/>
          <a:ea typeface="黑体" pitchFamily="49" charset="-122"/>
          <a:cs typeface="Times New Roman" pitchFamily="18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openxmlformats.org/officeDocument/2006/relationships/image" Target="../media/image62.jpg"/><Relationship Id="rId4" Type="http://schemas.openxmlformats.org/officeDocument/2006/relationships/image" Target="../media/image61.png"/><Relationship Id="rId9" Type="http://schemas.openxmlformats.org/officeDocument/2006/relationships/image" Target="../media/image65.tif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70.png"/><Relationship Id="rId7" Type="http://schemas.openxmlformats.org/officeDocument/2006/relationships/image" Target="../media/image74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jpeg"/><Relationship Id="rId5" Type="http://schemas.openxmlformats.org/officeDocument/2006/relationships/image" Target="../media/image79.png"/><Relationship Id="rId4" Type="http://schemas.openxmlformats.org/officeDocument/2006/relationships/image" Target="../media/image78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4.jpeg"/><Relationship Id="rId5" Type="http://schemas.openxmlformats.org/officeDocument/2006/relationships/image" Target="../media/image103.jpeg"/><Relationship Id="rId4" Type="http://schemas.openxmlformats.org/officeDocument/2006/relationships/image" Target="../media/image10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jpeg"/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Relationship Id="rId9" Type="http://schemas.openxmlformats.org/officeDocument/2006/relationships/image" Target="../media/image1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标题 1"/>
          <p:cNvSpPr>
            <a:spLocks noGrp="1"/>
          </p:cNvSpPr>
          <p:nvPr>
            <p:ph type="ctrTitle"/>
          </p:nvPr>
        </p:nvSpPr>
        <p:spPr>
          <a:xfrm>
            <a:off x="695400" y="1284755"/>
            <a:ext cx="10729192" cy="1404406"/>
          </a:xfrm>
          <a:prstGeom prst="rect">
            <a:avLst/>
          </a:prstGeom>
          <a:ln w="38100" cmpd="dbl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eaLnBrk="1" hangingPunct="1"/>
            <a:r>
              <a:rPr lang="en-US" altLang="zh-CN" sz="32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Progress on the development of key technologies for the 4</a:t>
            </a:r>
            <a:r>
              <a:rPr lang="en-US" altLang="zh-CN" sz="320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zh-CN" sz="32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generation ECR ion source FECR</a:t>
            </a:r>
            <a:endParaRPr lang="zh-CN" altLang="en-US" sz="5400" dirty="0">
              <a:solidFill>
                <a:schemeClr val="tx1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08547" name="副标题 2"/>
          <p:cNvSpPr>
            <a:spLocks noGrp="1"/>
          </p:cNvSpPr>
          <p:nvPr>
            <p:ph type="subTitle" idx="4294967295"/>
          </p:nvPr>
        </p:nvSpPr>
        <p:spPr>
          <a:xfrm>
            <a:off x="191344" y="3926679"/>
            <a:ext cx="11449271" cy="484322"/>
          </a:xfrm>
          <a:prstGeom prst="rect">
            <a:avLst/>
          </a:prstGeo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zh-CN" sz="2400" b="1" dirty="0">
                <a:solidFill>
                  <a:schemeClr val="tx2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L. Sun, H. W. Zhao, J. W. Guo, W. Wu, B. M. Wu, X. J. </a:t>
            </a:r>
            <a:r>
              <a:rPr lang="en-US" altLang="zh-CN" sz="2400" b="1" dirty="0" err="1">
                <a:solidFill>
                  <a:schemeClr val="tx2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Ou</a:t>
            </a:r>
            <a:r>
              <a:rPr lang="en-US" altLang="zh-CN" sz="2400" b="1" dirty="0">
                <a:solidFill>
                  <a:schemeClr val="tx2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, E. M. Mei, S. J. Zheng, </a:t>
            </a:r>
          </a:p>
          <a:p>
            <a:pPr marL="0" indent="0" algn="ctr" eaLnBrk="1" hangingPunct="1">
              <a:buNone/>
            </a:pPr>
            <a:r>
              <a:rPr lang="en-US" altLang="zh-CN" sz="2400" b="1" dirty="0">
                <a:solidFill>
                  <a:schemeClr val="tx2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X. Z. Zhang, L. Zhu, C. J. Xin, Y. Q. Chen </a:t>
            </a:r>
          </a:p>
          <a:p>
            <a:pPr marL="0" indent="0" algn="ctr" eaLnBrk="1" hangingPunct="1">
              <a:buNone/>
            </a:pPr>
            <a:r>
              <a:rPr lang="en-US" altLang="zh-CN" sz="2400" b="1" dirty="0">
                <a:solidFill>
                  <a:schemeClr val="tx2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and the other FECR team members </a:t>
            </a:r>
          </a:p>
        </p:txBody>
      </p:sp>
      <p:sp>
        <p:nvSpPr>
          <p:cNvPr id="2" name="文本框 1"/>
          <p:cNvSpPr txBox="1"/>
          <p:nvPr/>
        </p:nvSpPr>
        <p:spPr bwMode="auto">
          <a:xfrm>
            <a:off x="2783632" y="5500688"/>
            <a:ext cx="647164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Institute of Modern Physics, CAS, 730000, Lanzhou, China</a:t>
            </a:r>
            <a:endParaRPr lang="zh-CN" alt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 bwMode="auto">
          <a:xfrm>
            <a:off x="3287688" y="6021288"/>
            <a:ext cx="5256584" cy="36933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altLang="zh-CN" i="1" dirty="0">
                <a:solidFill>
                  <a:srgbClr val="FF000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ICIS’21</a:t>
            </a:r>
            <a:r>
              <a:rPr lang="en-US" altLang="zh-CN" i="1" dirty="0">
                <a:latin typeface="Times" panose="02020603050405020304" pitchFamily="18" charset="0"/>
                <a:cs typeface="Times New Roman" panose="02020603050405020304" pitchFamily="18" charset="0"/>
              </a:rPr>
              <a:t>, Sept. 20~24, 2021, TRIUMF, Canada </a:t>
            </a:r>
            <a:endParaRPr lang="zh-CN" altLang="en-US" i="1" dirty="0">
              <a:latin typeface="Times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图片 7" descr="CAOS-LOGO.jpg">
            <a:extLst>
              <a:ext uri="{FF2B5EF4-FFF2-40B4-BE49-F238E27FC236}">
                <a16:creationId xmlns:a16="http://schemas.microsoft.com/office/drawing/2014/main" xmlns="" id="{D5F8D658-EDCD-4AD3-8DE0-E67398AA47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3" r="22142" b="39026"/>
          <a:stretch>
            <a:fillRect/>
          </a:stretch>
        </p:blipFill>
        <p:spPr bwMode="auto">
          <a:xfrm>
            <a:off x="160935" y="121231"/>
            <a:ext cx="827383" cy="78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8" descr="IMP.TIF">
            <a:extLst>
              <a:ext uri="{FF2B5EF4-FFF2-40B4-BE49-F238E27FC236}">
                <a16:creationId xmlns:a16="http://schemas.microsoft.com/office/drawing/2014/main" xmlns="" id="{08CA0ADE-A1A2-49F2-AE6D-96B224636B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118" y="44624"/>
            <a:ext cx="830263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9">
            <a:extLst>
              <a:ext uri="{FF2B5EF4-FFF2-40B4-BE49-F238E27FC236}">
                <a16:creationId xmlns:a16="http://schemas.microsoft.com/office/drawing/2014/main" xmlns="" id="{12877DCC-0D0D-4E9D-87A8-BABF9262CC94}"/>
              </a:ext>
            </a:extLst>
          </p:cNvPr>
          <p:cNvSpPr txBox="1"/>
          <p:nvPr/>
        </p:nvSpPr>
        <p:spPr>
          <a:xfrm>
            <a:off x="1199456" y="351012"/>
            <a:ext cx="61912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i="1" spc="300" dirty="0">
                <a:solidFill>
                  <a:srgbClr val="000000"/>
                </a:solidFill>
                <a:latin typeface="Arial"/>
                <a:ea typeface="宋体"/>
              </a:rPr>
              <a:t>IMP</a:t>
            </a:r>
            <a:endParaRPr lang="zh-CN" altLang="en-US" sz="1400" b="1" i="1" spc="300" dirty="0">
              <a:solidFill>
                <a:srgbClr val="000000"/>
              </a:solidFill>
              <a:latin typeface="Arial"/>
              <a:ea typeface="宋体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10D7B52F-3949-4694-9231-E2BB61BD71DA}"/>
              </a:ext>
            </a:extLst>
          </p:cNvPr>
          <p:cNvCxnSpPr>
            <a:cxnSpLocks/>
          </p:cNvCxnSpPr>
          <p:nvPr/>
        </p:nvCxnSpPr>
        <p:spPr>
          <a:xfrm>
            <a:off x="1919536" y="548680"/>
            <a:ext cx="10200455" cy="0"/>
          </a:xfrm>
          <a:prstGeom prst="line">
            <a:avLst/>
          </a:prstGeom>
          <a:ln w="101600">
            <a:gradFill flip="none" rotWithShape="1">
              <a:gsLst>
                <a:gs pos="0">
                  <a:schemeClr val="bg1"/>
                </a:gs>
                <a:gs pos="25000">
                  <a:schemeClr val="accent1">
                    <a:lumMod val="45000"/>
                    <a:lumOff val="55000"/>
                  </a:schemeClr>
                </a:gs>
                <a:gs pos="48000">
                  <a:schemeClr val="accent1">
                    <a:lumMod val="45000"/>
                    <a:lumOff val="55000"/>
                  </a:schemeClr>
                </a:gs>
                <a:gs pos="100000">
                  <a:schemeClr val="tx2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467649B0-2E18-4970-B31A-04E1391D5F55}"/>
              </a:ext>
            </a:extLst>
          </p:cNvPr>
          <p:cNvSpPr txBox="1"/>
          <p:nvPr/>
        </p:nvSpPr>
        <p:spPr bwMode="auto">
          <a:xfrm>
            <a:off x="4943872" y="3042493"/>
            <a:ext cx="158417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rgbClr val="0000FF"/>
                </a:solidFill>
                <a:latin typeface="Times New Roman" panose="02020603050405020304" pitchFamily="18" charset="0"/>
                <a:ea typeface="Arial Unicode MS" panose="020B0604020202020204" pitchFamily="34" charset="-122"/>
              </a:rPr>
              <a:t>W. Lu 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2207568" y="-22820"/>
            <a:ext cx="849623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towards the Challenges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64F4797-2ED5-4247-9C29-01E9FAECDAEE}"/>
              </a:ext>
            </a:extLst>
          </p:cNvPr>
          <p:cNvSpPr txBox="1"/>
          <p:nvPr/>
        </p:nvSpPr>
        <p:spPr bwMode="auto">
          <a:xfrm>
            <a:off x="1775520" y="1412776"/>
            <a:ext cx="8568952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742950" lvl="1" indent="-28575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FECR magnet progress</a:t>
            </a:r>
          </a:p>
          <a:p>
            <a:pPr marL="1371600" lvl="2" indent="-457200" eaLnBrk="1" hangingPunct="1">
              <a:lnSpc>
                <a:spcPct val="150000"/>
              </a:lnSpc>
              <a:buFont typeface="微软雅黑" panose="020B0503020204020204" pitchFamily="34" charset="-122"/>
              <a:buChar char="–"/>
            </a:pPr>
            <a:r>
              <a:rPr lang="en-US" altLang="zh-CN" sz="2800" b="1" dirty="0" err="1">
                <a:solidFill>
                  <a:srgbClr val="0070C0"/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Coldmass</a:t>
            </a:r>
            <a:r>
              <a:rPr lang="en-US" altLang="zh-CN" sz="2800" b="1" dirty="0">
                <a:solidFill>
                  <a:srgbClr val="0070C0"/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 and cryogenics</a:t>
            </a:r>
          </a:p>
          <a:p>
            <a:pPr marL="742950" lvl="1" indent="-28575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Microwave system</a:t>
            </a:r>
          </a:p>
          <a:p>
            <a:pPr marL="1371600" lvl="2" indent="-457200" eaLnBrk="1" hangingPunct="1">
              <a:lnSpc>
                <a:spcPct val="150000"/>
              </a:lnSpc>
              <a:buFont typeface="微软雅黑" panose="020B0503020204020204" pitchFamily="34" charset="-122"/>
              <a:buChar char="–"/>
            </a:pPr>
            <a:r>
              <a:rPr lang="en-US" altLang="zh-CN" sz="2800" b="1" dirty="0">
                <a:solidFill>
                  <a:srgbClr val="0070C0"/>
                </a:solidFill>
                <a:latin typeface="Times" panose="02020603050405020304" pitchFamily="18" charset="0"/>
                <a:ea typeface="微软雅黑" panose="020B0503020204020204" pitchFamily="34" charset="-122"/>
                <a:cs typeface="Times" panose="02020603050405020304" pitchFamily="18" charset="0"/>
              </a:rPr>
              <a:t>High power high frequency microwave transmission and coupling</a:t>
            </a:r>
          </a:p>
          <a:p>
            <a:pPr marL="742950" lvl="1" indent="-28575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Plasma </a:t>
            </a:r>
            <a:r>
              <a:rPr lang="en-US" altLang="zh-CN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chamber &amp; Components </a:t>
            </a:r>
            <a:r>
              <a:rPr lang="en-US" altLang="zh-CN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cooling</a:t>
            </a:r>
          </a:p>
        </p:txBody>
      </p:sp>
    </p:spTree>
    <p:extLst>
      <p:ext uri="{BB962C8B-B14F-4D97-AF65-F5344CB8AC3E}">
        <p14:creationId xmlns:p14="http://schemas.microsoft.com/office/powerpoint/2010/main" val="246952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3503712" y="0"/>
            <a:ext cx="546816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Magnet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94FA3D44-DC9D-4E72-A657-563FD0CFEE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836712"/>
            <a:ext cx="7632848" cy="5538287"/>
          </a:xfrm>
          <a:prstGeom prst="rect">
            <a:avLst/>
          </a:prstGeom>
        </p:spPr>
      </p:pic>
      <p:sp>
        <p:nvSpPr>
          <p:cNvPr id="4" name="椭圆 3">
            <a:extLst>
              <a:ext uri="{FF2B5EF4-FFF2-40B4-BE49-F238E27FC236}">
                <a16:creationId xmlns:a16="http://schemas.microsoft.com/office/drawing/2014/main" xmlns="" id="{F7B3E67B-1067-4B23-86E8-BD50F0FD7DC7}"/>
              </a:ext>
            </a:extLst>
          </p:cNvPr>
          <p:cNvSpPr/>
          <p:nvPr/>
        </p:nvSpPr>
        <p:spPr>
          <a:xfrm>
            <a:off x="2315580" y="2420888"/>
            <a:ext cx="1188132" cy="864096"/>
          </a:xfrm>
          <a:prstGeom prst="ellipse">
            <a:avLst/>
          </a:prstGeom>
          <a:solidFill>
            <a:srgbClr val="7030A0">
              <a:alpha val="2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26C1295-DC92-4740-96BB-A6DA5808B73D}"/>
              </a:ext>
            </a:extLst>
          </p:cNvPr>
          <p:cNvSpPr txBox="1"/>
          <p:nvPr/>
        </p:nvSpPr>
        <p:spPr bwMode="auto">
          <a:xfrm>
            <a:off x="2135560" y="2060848"/>
            <a:ext cx="162416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006600"/>
                </a:solidFill>
                <a:latin typeface="Arial" pitchFamily="34" charset="0"/>
              </a:rPr>
              <a:t>3</a:t>
            </a:r>
            <a:r>
              <a:rPr lang="en-US" altLang="zh-CN" sz="2000" b="1" baseline="30000" dirty="0">
                <a:solidFill>
                  <a:srgbClr val="006600"/>
                </a:solidFill>
                <a:latin typeface="Arial" pitchFamily="34" charset="0"/>
              </a:rPr>
              <a:t>rd</a:t>
            </a:r>
            <a:r>
              <a:rPr lang="en-US" altLang="zh-CN" sz="2000" b="1" dirty="0">
                <a:solidFill>
                  <a:srgbClr val="006600"/>
                </a:solidFill>
                <a:latin typeface="Arial" pitchFamily="34" charset="0"/>
              </a:rPr>
              <a:t> G ECRIS</a:t>
            </a:r>
            <a:endParaRPr lang="zh-CN" altLang="en-US" sz="2000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CDF09B85-42FA-426E-8B49-CC5F6FE5B53B}"/>
              </a:ext>
            </a:extLst>
          </p:cNvPr>
          <p:cNvSpPr/>
          <p:nvPr/>
        </p:nvSpPr>
        <p:spPr>
          <a:xfrm>
            <a:off x="3472086" y="1787471"/>
            <a:ext cx="1188184" cy="765181"/>
          </a:xfrm>
          <a:prstGeom prst="ellipse">
            <a:avLst/>
          </a:prstGeom>
          <a:solidFill>
            <a:srgbClr val="C00000">
              <a:alpha val="2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0499EE05-4AB4-48FE-997F-841F5EB9CA13}"/>
              </a:ext>
            </a:extLst>
          </p:cNvPr>
          <p:cNvSpPr txBox="1"/>
          <p:nvPr/>
        </p:nvSpPr>
        <p:spPr bwMode="auto">
          <a:xfrm>
            <a:off x="3567843" y="1859122"/>
            <a:ext cx="161454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C00000"/>
                </a:solidFill>
                <a:latin typeface="Arial" pitchFamily="34" charset="0"/>
              </a:rPr>
              <a:t>4</a:t>
            </a:r>
            <a:r>
              <a:rPr lang="en-US" altLang="zh-CN" sz="2000" b="1" baseline="30000" dirty="0">
                <a:solidFill>
                  <a:srgbClr val="C00000"/>
                </a:solidFill>
                <a:latin typeface="Arial" pitchFamily="34" charset="0"/>
              </a:rPr>
              <a:t>th</a:t>
            </a:r>
            <a:r>
              <a:rPr lang="en-US" altLang="zh-CN" sz="2000" b="1" dirty="0">
                <a:solidFill>
                  <a:srgbClr val="C00000"/>
                </a:solidFill>
                <a:latin typeface="Arial" pitchFamily="34" charset="0"/>
              </a:rPr>
              <a:t> G ECRIS</a:t>
            </a:r>
            <a:endParaRPr lang="zh-CN" altLang="en-US" sz="2000" b="1" dirty="0">
              <a:solidFill>
                <a:srgbClr val="C00000"/>
              </a:solidFill>
              <a:latin typeface="Arial" pitchFamily="34" charset="0"/>
            </a:endParaRPr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xmlns="" id="{6323644D-ABA6-451A-921F-4C7BBF08B035}"/>
              </a:ext>
            </a:extLst>
          </p:cNvPr>
          <p:cNvCxnSpPr/>
          <p:nvPr/>
        </p:nvCxnSpPr>
        <p:spPr>
          <a:xfrm flipV="1">
            <a:off x="1343472" y="1987527"/>
            <a:ext cx="0" cy="972017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A16ED99C-F1EF-4B54-B1D7-5FA42A5DE8D5}"/>
              </a:ext>
            </a:extLst>
          </p:cNvPr>
          <p:cNvSpPr txBox="1"/>
          <p:nvPr/>
        </p:nvSpPr>
        <p:spPr bwMode="auto">
          <a:xfrm>
            <a:off x="839760" y="2955079"/>
            <a:ext cx="6992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7030A0"/>
                </a:solidFill>
                <a:latin typeface="Arial" pitchFamily="34" charset="0"/>
              </a:rPr>
              <a:t>500</a:t>
            </a:r>
            <a:endParaRPr lang="zh-CN" altLang="en-US" sz="2400" b="1" dirty="0">
              <a:solidFill>
                <a:srgbClr val="7030A0"/>
              </a:solidFill>
              <a:latin typeface="Arial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E9E9BF47-339B-4F12-AB33-F7417B02326B}"/>
              </a:ext>
            </a:extLst>
          </p:cNvPr>
          <p:cNvSpPr txBox="1"/>
          <p:nvPr/>
        </p:nvSpPr>
        <p:spPr bwMode="auto">
          <a:xfrm>
            <a:off x="753999" y="1556639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CC3300"/>
                </a:solidFill>
                <a:latin typeface="Arial" pitchFamily="34" charset="0"/>
              </a:rPr>
              <a:t>1100</a:t>
            </a:r>
            <a:endParaRPr lang="zh-CN" altLang="en-US" sz="2400" b="1" dirty="0">
              <a:solidFill>
                <a:srgbClr val="CC3300"/>
              </a:solidFill>
              <a:latin typeface="Arial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7A4028BF-49FF-4818-A32B-32C68868873B}"/>
              </a:ext>
            </a:extLst>
          </p:cNvPr>
          <p:cNvSpPr txBox="1"/>
          <p:nvPr/>
        </p:nvSpPr>
        <p:spPr bwMode="auto">
          <a:xfrm>
            <a:off x="3016546" y="5852375"/>
            <a:ext cx="61266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7030A0"/>
                </a:solidFill>
                <a:latin typeface="Arial" pitchFamily="34" charset="0"/>
              </a:rPr>
              <a:t>7.0</a:t>
            </a:r>
            <a:endParaRPr lang="zh-CN" altLang="en-US" sz="2400" b="1" dirty="0">
              <a:solidFill>
                <a:srgbClr val="7030A0"/>
              </a:solidFill>
              <a:latin typeface="Arial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04280D7-DFE2-4185-8F4C-D637D8336C00}"/>
              </a:ext>
            </a:extLst>
          </p:cNvPr>
          <p:cNvSpPr txBox="1"/>
          <p:nvPr/>
        </p:nvSpPr>
        <p:spPr bwMode="auto">
          <a:xfrm>
            <a:off x="3802324" y="5852374"/>
            <a:ext cx="5277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CC3300"/>
                </a:solidFill>
                <a:latin typeface="Arial" pitchFamily="34" charset="0"/>
              </a:rPr>
              <a:t>12</a:t>
            </a:r>
            <a:endParaRPr lang="zh-CN" altLang="en-US" sz="2400" b="1" dirty="0">
              <a:solidFill>
                <a:srgbClr val="CC3300"/>
              </a:solidFill>
              <a:latin typeface="Arial" pitchFamily="34" charset="0"/>
            </a:endParaRPr>
          </a:p>
        </p:txBody>
      </p: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xmlns="" id="{48E255E5-E3FD-4F48-A37A-8E2103358C42}"/>
              </a:ext>
            </a:extLst>
          </p:cNvPr>
          <p:cNvCxnSpPr>
            <a:cxnSpLocks/>
            <a:endCxn id="15" idx="0"/>
          </p:cNvCxnSpPr>
          <p:nvPr/>
        </p:nvCxnSpPr>
        <p:spPr>
          <a:xfrm flipV="1">
            <a:off x="3218916" y="5852374"/>
            <a:ext cx="847263" cy="16220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D1ECC7CA-AE38-47BD-B78E-5D07A811F9E8}"/>
              </a:ext>
            </a:extLst>
          </p:cNvPr>
          <p:cNvSpPr txBox="1"/>
          <p:nvPr/>
        </p:nvSpPr>
        <p:spPr bwMode="auto">
          <a:xfrm>
            <a:off x="9931254" y="6205722"/>
            <a:ext cx="215636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chemeClr val="tx2"/>
                </a:solidFill>
                <a:latin typeface="Arial" pitchFamily="34" charset="0"/>
              </a:rPr>
              <a:t>Courtesy of </a:t>
            </a:r>
            <a:r>
              <a:rPr lang="en-US" altLang="zh-CN" sz="1600" b="1" dirty="0" err="1">
                <a:solidFill>
                  <a:schemeClr val="tx2"/>
                </a:solidFill>
                <a:latin typeface="Arial" pitchFamily="34" charset="0"/>
              </a:rPr>
              <a:t>MagLab</a:t>
            </a:r>
            <a:endParaRPr lang="zh-CN" altLang="en-US" sz="16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E570D1F3-C9C6-4276-BA2A-91018C7457B5}"/>
              </a:ext>
            </a:extLst>
          </p:cNvPr>
          <p:cNvSpPr txBox="1"/>
          <p:nvPr/>
        </p:nvSpPr>
        <p:spPr bwMode="auto">
          <a:xfrm>
            <a:off x="9120336" y="2060848"/>
            <a:ext cx="2922851" cy="1323439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000" b="1" dirty="0"/>
              <a:t>Nb</a:t>
            </a:r>
            <a:r>
              <a:rPr lang="en-US" altLang="zh-CN" sz="2000" b="1" baseline="-25000" dirty="0"/>
              <a:t>3</a:t>
            </a:r>
            <a:r>
              <a:rPr lang="en-US" altLang="zh-CN" sz="2000" b="1" dirty="0"/>
              <a:t>Sn vs. </a:t>
            </a:r>
            <a:r>
              <a:rPr lang="en-US" altLang="zh-CN" sz="2000" b="1" dirty="0" err="1"/>
              <a:t>NbTi</a:t>
            </a:r>
            <a:r>
              <a:rPr lang="en-US" altLang="zh-CN" sz="2000" b="1" dirty="0"/>
              <a:t>:</a:t>
            </a:r>
          </a:p>
          <a:p>
            <a:pPr marL="342900" indent="-342900" ea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000" b="1" dirty="0">
                <a:solidFill>
                  <a:schemeClr val="tx2"/>
                </a:solidFill>
              </a:rPr>
              <a:t>Treatment sensitive</a:t>
            </a:r>
          </a:p>
          <a:p>
            <a:pPr marL="342900" indent="-342900" ea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000" b="1" dirty="0">
                <a:solidFill>
                  <a:schemeClr val="tx2"/>
                </a:solidFill>
                <a:latin typeface="Arial" pitchFamily="34" charset="0"/>
              </a:rPr>
              <a:t>Stress </a:t>
            </a:r>
            <a:r>
              <a:rPr lang="en-US" altLang="zh-CN" sz="2000" b="1" dirty="0" smtClean="0">
                <a:solidFill>
                  <a:schemeClr val="tx2"/>
                </a:solidFill>
                <a:latin typeface="Arial" pitchFamily="34" charset="0"/>
              </a:rPr>
              <a:t>sensitive</a:t>
            </a:r>
          </a:p>
        </p:txBody>
      </p:sp>
    </p:spTree>
    <p:extLst>
      <p:ext uri="{BB962C8B-B14F-4D97-AF65-F5344CB8AC3E}">
        <p14:creationId xmlns:p14="http://schemas.microsoft.com/office/powerpoint/2010/main" val="214824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3503712" y="0"/>
            <a:ext cx="546816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Magnet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4A187675-64E5-4ADF-91E3-4ACF8A7FC9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82" t="13734" r="13656" b="2480"/>
          <a:stretch/>
        </p:blipFill>
        <p:spPr>
          <a:xfrm>
            <a:off x="554668" y="1552246"/>
            <a:ext cx="5275534" cy="348413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4CA14D1-6787-4ECC-803E-BD3E539236DA}"/>
              </a:ext>
            </a:extLst>
          </p:cNvPr>
          <p:cNvSpPr txBox="1"/>
          <p:nvPr/>
        </p:nvSpPr>
        <p:spPr bwMode="auto">
          <a:xfrm>
            <a:off x="1487488" y="5542182"/>
            <a:ext cx="31101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err="1">
                <a:solidFill>
                  <a:schemeClr val="tx2"/>
                </a:solidFill>
                <a:latin typeface="Arial" pitchFamily="34" charset="0"/>
              </a:rPr>
              <a:t>Coldmass</a:t>
            </a:r>
            <a:r>
              <a:rPr lang="en-US" altLang="zh-CN" sz="2400" b="1" dirty="0">
                <a:solidFill>
                  <a:schemeClr val="tx2"/>
                </a:solidFill>
                <a:latin typeface="Arial" pitchFamily="34" charset="0"/>
              </a:rPr>
              <a:t> Structure</a:t>
            </a:r>
            <a:endParaRPr lang="zh-CN" altLang="en-US" sz="2400" b="1" dirty="0">
              <a:solidFill>
                <a:schemeClr val="tx2"/>
              </a:solidFill>
              <a:latin typeface="Arial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926414" y="767353"/>
            <a:ext cx="5180786" cy="5236494"/>
            <a:chOff x="5807968" y="878854"/>
            <a:chExt cx="5180786" cy="5236494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86AF5719-9F79-4244-A135-88F0BC0D26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94" t="2220" r="19313"/>
            <a:stretch/>
          </p:blipFill>
          <p:spPr>
            <a:xfrm>
              <a:off x="5807968" y="878854"/>
              <a:ext cx="5180786" cy="5029349"/>
            </a:xfrm>
            <a:prstGeom prst="rect">
              <a:avLst/>
            </a:prstGeom>
          </p:spPr>
        </p:pic>
        <p:sp>
          <p:nvSpPr>
            <p:cNvPr id="18" name="标注: 线形 17">
              <a:extLst>
                <a:ext uri="{FF2B5EF4-FFF2-40B4-BE49-F238E27FC236}">
                  <a16:creationId xmlns:a16="http://schemas.microsoft.com/office/drawing/2014/main" xmlns="" id="{4C0DAACF-5554-43D6-8320-1425736613A0}"/>
                </a:ext>
              </a:extLst>
            </p:cNvPr>
            <p:cNvSpPr/>
            <p:nvPr/>
          </p:nvSpPr>
          <p:spPr>
            <a:xfrm>
              <a:off x="9402091" y="1299966"/>
              <a:ext cx="1254971" cy="383722"/>
            </a:xfrm>
            <a:prstGeom prst="borderCallout1">
              <a:avLst>
                <a:gd name="adj1" fmla="val 18750"/>
                <a:gd name="adj2" fmla="val -8333"/>
                <a:gd name="adj3" fmla="val 178458"/>
                <a:gd name="adj4" fmla="val -78643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0" b="1" dirty="0">
                  <a:solidFill>
                    <a:schemeClr val="bg1"/>
                  </a:solidFill>
                </a:rPr>
                <a:t>1</a:t>
              </a:r>
              <a:r>
                <a:rPr lang="en-US" altLang="zh-CN" sz="1350" b="1" baseline="30000" dirty="0">
                  <a:solidFill>
                    <a:schemeClr val="bg1"/>
                  </a:solidFill>
                </a:rPr>
                <a:t>st</a:t>
              </a:r>
              <a:r>
                <a:rPr lang="en-US" altLang="zh-CN" sz="1350" b="1" dirty="0">
                  <a:solidFill>
                    <a:schemeClr val="bg1"/>
                  </a:solidFill>
                </a:rPr>
                <a:t> Stage@50 K</a:t>
              </a:r>
              <a:endParaRPr lang="zh-CN" alt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标注: 线形 18">
              <a:extLst>
                <a:ext uri="{FF2B5EF4-FFF2-40B4-BE49-F238E27FC236}">
                  <a16:creationId xmlns:a16="http://schemas.microsoft.com/office/drawing/2014/main" xmlns="" id="{03DA1C70-0D42-4E5D-BFE5-B863D3E9B06B}"/>
                </a:ext>
              </a:extLst>
            </p:cNvPr>
            <p:cNvSpPr/>
            <p:nvPr/>
          </p:nvSpPr>
          <p:spPr>
            <a:xfrm>
              <a:off x="9493018" y="1774515"/>
              <a:ext cx="1397123" cy="383722"/>
            </a:xfrm>
            <a:prstGeom prst="borderCallout1">
              <a:avLst>
                <a:gd name="adj1" fmla="val 18750"/>
                <a:gd name="adj2" fmla="val -8333"/>
                <a:gd name="adj3" fmla="val 187011"/>
                <a:gd name="adj4" fmla="val -95158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0" b="1" dirty="0">
                  <a:solidFill>
                    <a:schemeClr val="bg1"/>
                  </a:solidFill>
                </a:rPr>
                <a:t>2</a:t>
              </a:r>
              <a:r>
                <a:rPr lang="en-US" altLang="zh-CN" sz="1350" b="1" baseline="30000" dirty="0">
                  <a:solidFill>
                    <a:schemeClr val="bg1"/>
                  </a:solidFill>
                </a:rPr>
                <a:t>nd</a:t>
              </a:r>
              <a:r>
                <a:rPr lang="en-US" altLang="zh-CN" sz="1350" b="1" dirty="0">
                  <a:solidFill>
                    <a:schemeClr val="bg1"/>
                  </a:solidFill>
                </a:rPr>
                <a:t> Stage@4.2 K</a:t>
              </a:r>
              <a:endParaRPr lang="zh-CN" alt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标注: 线形 21">
              <a:extLst>
                <a:ext uri="{FF2B5EF4-FFF2-40B4-BE49-F238E27FC236}">
                  <a16:creationId xmlns:a16="http://schemas.microsoft.com/office/drawing/2014/main" xmlns="" id="{CEC7BC58-98FC-4DD6-9A5D-FA0970E21912}"/>
                </a:ext>
              </a:extLst>
            </p:cNvPr>
            <p:cNvSpPr/>
            <p:nvPr/>
          </p:nvSpPr>
          <p:spPr>
            <a:xfrm>
              <a:off x="9414148" y="2273516"/>
              <a:ext cx="1404279" cy="383722"/>
            </a:xfrm>
            <a:prstGeom prst="borderCallout1">
              <a:avLst>
                <a:gd name="adj1" fmla="val 18750"/>
                <a:gd name="adj2" fmla="val -8333"/>
                <a:gd name="adj3" fmla="val 226726"/>
                <a:gd name="adj4" fmla="val -49984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0" b="1" dirty="0">
                  <a:solidFill>
                    <a:schemeClr val="bg1"/>
                  </a:solidFill>
                </a:rPr>
                <a:t>Vacuum iron shield</a:t>
              </a:r>
              <a:endParaRPr lang="zh-CN" alt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标注: 线形 22">
              <a:extLst>
                <a:ext uri="{FF2B5EF4-FFF2-40B4-BE49-F238E27FC236}">
                  <a16:creationId xmlns:a16="http://schemas.microsoft.com/office/drawing/2014/main" xmlns="" id="{09ADD247-2D66-4D94-A543-C3D79D25951E}"/>
                </a:ext>
              </a:extLst>
            </p:cNvPr>
            <p:cNvSpPr/>
            <p:nvPr/>
          </p:nvSpPr>
          <p:spPr>
            <a:xfrm>
              <a:off x="9648461" y="2786118"/>
              <a:ext cx="1169966" cy="383722"/>
            </a:xfrm>
            <a:prstGeom prst="borderCallout1">
              <a:avLst>
                <a:gd name="adj1" fmla="val 18750"/>
                <a:gd name="adj2" fmla="val -8333"/>
                <a:gd name="adj3" fmla="val 158975"/>
                <a:gd name="adj4" fmla="val -67213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0" b="1" dirty="0">
                  <a:solidFill>
                    <a:schemeClr val="bg1"/>
                  </a:solidFill>
                </a:rPr>
                <a:t>Copper shield</a:t>
              </a:r>
              <a:endParaRPr lang="zh-CN" alt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标注: 线形 23">
              <a:extLst>
                <a:ext uri="{FF2B5EF4-FFF2-40B4-BE49-F238E27FC236}">
                  <a16:creationId xmlns:a16="http://schemas.microsoft.com/office/drawing/2014/main" xmlns="" id="{7A0B59C0-CDFA-4D36-9474-535490FBA4D9}"/>
                </a:ext>
              </a:extLst>
            </p:cNvPr>
            <p:cNvSpPr/>
            <p:nvPr/>
          </p:nvSpPr>
          <p:spPr>
            <a:xfrm>
              <a:off x="9726638" y="3238493"/>
              <a:ext cx="1078818" cy="383722"/>
            </a:xfrm>
            <a:prstGeom prst="borderCallout1">
              <a:avLst>
                <a:gd name="adj1" fmla="val 18750"/>
                <a:gd name="adj2" fmla="val -8333"/>
                <a:gd name="adj3" fmla="val 96773"/>
                <a:gd name="adj4" fmla="val -7370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0" b="1" dirty="0">
                  <a:solidFill>
                    <a:schemeClr val="bg1"/>
                  </a:solidFill>
                </a:rPr>
                <a:t>G10 Suspension</a:t>
              </a:r>
              <a:endParaRPr lang="zh-CN" alt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标注: 线形 24">
              <a:extLst>
                <a:ext uri="{FF2B5EF4-FFF2-40B4-BE49-F238E27FC236}">
                  <a16:creationId xmlns:a16="http://schemas.microsoft.com/office/drawing/2014/main" xmlns="" id="{3538319B-860F-435A-AA90-B7323058C065}"/>
                </a:ext>
              </a:extLst>
            </p:cNvPr>
            <p:cNvSpPr/>
            <p:nvPr/>
          </p:nvSpPr>
          <p:spPr>
            <a:xfrm>
              <a:off x="9880059" y="3765194"/>
              <a:ext cx="925397" cy="383722"/>
            </a:xfrm>
            <a:prstGeom prst="borderCallout1">
              <a:avLst>
                <a:gd name="adj1" fmla="val 18750"/>
                <a:gd name="adj2" fmla="val -8333"/>
                <a:gd name="adj3" fmla="val -38271"/>
                <a:gd name="adj4" fmla="val -165597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0" b="1" dirty="0" err="1">
                  <a:solidFill>
                    <a:schemeClr val="bg1"/>
                  </a:solidFill>
                </a:rPr>
                <a:t>Coldmass</a:t>
              </a:r>
              <a:endParaRPr lang="zh-CN" alt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标注: 线形 25">
              <a:extLst>
                <a:ext uri="{FF2B5EF4-FFF2-40B4-BE49-F238E27FC236}">
                  <a16:creationId xmlns:a16="http://schemas.microsoft.com/office/drawing/2014/main" xmlns="" id="{C083CD24-1ABD-4B16-8B3D-1888CC79E04F}"/>
                </a:ext>
              </a:extLst>
            </p:cNvPr>
            <p:cNvSpPr/>
            <p:nvPr/>
          </p:nvSpPr>
          <p:spPr>
            <a:xfrm>
              <a:off x="9847442" y="4353809"/>
              <a:ext cx="958014" cy="383722"/>
            </a:xfrm>
            <a:prstGeom prst="borderCallout1">
              <a:avLst>
                <a:gd name="adj1" fmla="val 18750"/>
                <a:gd name="adj2" fmla="val -8333"/>
                <a:gd name="adj3" fmla="val -86581"/>
                <a:gd name="adj4" fmla="val -116194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0" b="1" dirty="0" err="1">
                  <a:solidFill>
                    <a:schemeClr val="bg1"/>
                  </a:solidFill>
                </a:rPr>
                <a:t>Warmbore</a:t>
              </a:r>
              <a:endParaRPr lang="zh-CN" alt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标注: 线形 26">
              <a:extLst>
                <a:ext uri="{FF2B5EF4-FFF2-40B4-BE49-F238E27FC236}">
                  <a16:creationId xmlns:a16="http://schemas.microsoft.com/office/drawing/2014/main" xmlns="" id="{EEABF07A-F0F0-494E-9ED6-5D6073D5DF59}"/>
                </a:ext>
              </a:extLst>
            </p:cNvPr>
            <p:cNvSpPr/>
            <p:nvPr/>
          </p:nvSpPr>
          <p:spPr>
            <a:xfrm>
              <a:off x="9154249" y="5350893"/>
              <a:ext cx="1663623" cy="383722"/>
            </a:xfrm>
            <a:prstGeom prst="borderCallout1">
              <a:avLst>
                <a:gd name="adj1" fmla="val 18750"/>
                <a:gd name="adj2" fmla="val -8333"/>
                <a:gd name="adj3" fmla="val -101784"/>
                <a:gd name="adj4" fmla="val -55854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0" b="1" dirty="0">
                  <a:solidFill>
                    <a:schemeClr val="bg1"/>
                  </a:solidFill>
                </a:rPr>
                <a:t>Radial Support Rods</a:t>
              </a:r>
              <a:endParaRPr lang="zh-CN" alt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标注: 线形 27">
              <a:extLst>
                <a:ext uri="{FF2B5EF4-FFF2-40B4-BE49-F238E27FC236}">
                  <a16:creationId xmlns:a16="http://schemas.microsoft.com/office/drawing/2014/main" xmlns="" id="{E019B4A3-5E39-4224-A5C7-85A564CA57E2}"/>
                </a:ext>
              </a:extLst>
            </p:cNvPr>
            <p:cNvSpPr/>
            <p:nvPr/>
          </p:nvSpPr>
          <p:spPr>
            <a:xfrm>
              <a:off x="9568772" y="4856280"/>
              <a:ext cx="1249656" cy="383722"/>
            </a:xfrm>
            <a:prstGeom prst="borderCallout1">
              <a:avLst>
                <a:gd name="adj1" fmla="val 18750"/>
                <a:gd name="adj2" fmla="val -8333"/>
                <a:gd name="adj3" fmla="val -22292"/>
                <a:gd name="adj4" fmla="val -6395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50" b="1" dirty="0">
                  <a:solidFill>
                    <a:schemeClr val="bg1"/>
                  </a:solidFill>
                </a:rPr>
                <a:t>Axial Support Rods</a:t>
              </a:r>
              <a:endParaRPr lang="zh-CN" alt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BB2D01C5-80D8-4309-AFB7-5C69FF8634E2}"/>
                </a:ext>
              </a:extLst>
            </p:cNvPr>
            <p:cNvSpPr txBox="1"/>
            <p:nvPr/>
          </p:nvSpPr>
          <p:spPr bwMode="auto">
            <a:xfrm>
              <a:off x="5905546" y="5653683"/>
              <a:ext cx="2715808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rtlCol="0">
              <a:spAutoFit/>
            </a:bodyPr>
            <a:lstStyle/>
            <a:p>
              <a:pPr eaLnBrk="1" hangingPunct="1"/>
              <a:r>
                <a:rPr lang="en-US" altLang="zh-CN" sz="2400" b="1" dirty="0">
                  <a:solidFill>
                    <a:schemeClr val="tx2"/>
                  </a:solidFill>
                  <a:latin typeface="Arial" pitchFamily="34" charset="0"/>
                </a:rPr>
                <a:t>Magnet Structure</a:t>
              </a:r>
              <a:endParaRPr lang="zh-CN" altLang="en-US" sz="2400" b="1" dirty="0">
                <a:solidFill>
                  <a:schemeClr val="tx2"/>
                </a:solidFill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456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3503712" y="0"/>
            <a:ext cx="546816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Magnet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16" name="Picture 14" descr="su-1008-8661_imp-ecr-i5_magnet_iso-xpld1.jpg">
            <a:extLst>
              <a:ext uri="{FF2B5EF4-FFF2-40B4-BE49-F238E27FC236}">
                <a16:creationId xmlns:a16="http://schemas.microsoft.com/office/drawing/2014/main" xmlns="" id="{D571C4AD-624D-4FA5-8847-89C7B3627A5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10891" t="11111" b="15556"/>
          <a:stretch>
            <a:fillRect/>
          </a:stretch>
        </p:blipFill>
        <p:spPr>
          <a:xfrm>
            <a:off x="1919536" y="764704"/>
            <a:ext cx="8076144" cy="5135797"/>
          </a:xfrm>
          <a:prstGeom prst="rect">
            <a:avLst/>
          </a:prstGeom>
        </p:spPr>
      </p:pic>
      <p:cxnSp>
        <p:nvCxnSpPr>
          <p:cNvPr id="20" name="Straight Arrow Connector 9">
            <a:extLst>
              <a:ext uri="{FF2B5EF4-FFF2-40B4-BE49-F238E27FC236}">
                <a16:creationId xmlns:a16="http://schemas.microsoft.com/office/drawing/2014/main" xmlns="" id="{8195EC8B-6730-492E-9B8B-527B985266F2}"/>
              </a:ext>
            </a:extLst>
          </p:cNvPr>
          <p:cNvCxnSpPr/>
          <p:nvPr/>
        </p:nvCxnSpPr>
        <p:spPr>
          <a:xfrm>
            <a:off x="3062536" y="3203104"/>
            <a:ext cx="685800" cy="114300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sp>
        <p:nvSpPr>
          <p:cNvPr id="21" name="TextBox 10">
            <a:extLst>
              <a:ext uri="{FF2B5EF4-FFF2-40B4-BE49-F238E27FC236}">
                <a16:creationId xmlns:a16="http://schemas.microsoft.com/office/drawing/2014/main" xmlns="" id="{2EE0EBD2-C80B-4076-B26B-280F591A2B44}"/>
              </a:ext>
            </a:extLst>
          </p:cNvPr>
          <p:cNvSpPr txBox="1"/>
          <p:nvPr/>
        </p:nvSpPr>
        <p:spPr>
          <a:xfrm>
            <a:off x="2066782" y="2822104"/>
            <a:ext cx="1109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COIL-PACK</a:t>
            </a:r>
          </a:p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SUBASSEMBLY</a:t>
            </a:r>
          </a:p>
        </p:txBody>
      </p:sp>
      <p:cxnSp>
        <p:nvCxnSpPr>
          <p:cNvPr id="31" name="Straight Arrow Connector 13">
            <a:extLst>
              <a:ext uri="{FF2B5EF4-FFF2-40B4-BE49-F238E27FC236}">
                <a16:creationId xmlns:a16="http://schemas.microsoft.com/office/drawing/2014/main" xmlns="" id="{968BB2CF-F7C1-4412-82D8-CE5EC544A6A3}"/>
              </a:ext>
            </a:extLst>
          </p:cNvPr>
          <p:cNvCxnSpPr/>
          <p:nvPr/>
        </p:nvCxnSpPr>
        <p:spPr>
          <a:xfrm flipH="1" flipV="1">
            <a:off x="7101136" y="3203105"/>
            <a:ext cx="320040" cy="457199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cxnSp>
        <p:nvCxnSpPr>
          <p:cNvPr id="32" name="Straight Arrow Connector 20">
            <a:extLst>
              <a:ext uri="{FF2B5EF4-FFF2-40B4-BE49-F238E27FC236}">
                <a16:creationId xmlns:a16="http://schemas.microsoft.com/office/drawing/2014/main" xmlns="" id="{C275C775-BDE6-455C-ADAC-710E44C0D338}"/>
              </a:ext>
            </a:extLst>
          </p:cNvPr>
          <p:cNvCxnSpPr/>
          <p:nvPr/>
        </p:nvCxnSpPr>
        <p:spPr>
          <a:xfrm flipH="1" flipV="1">
            <a:off x="4278626" y="4912161"/>
            <a:ext cx="384110" cy="34834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sp>
        <p:nvSpPr>
          <p:cNvPr id="33" name="TextBox 13">
            <a:extLst>
              <a:ext uri="{FF2B5EF4-FFF2-40B4-BE49-F238E27FC236}">
                <a16:creationId xmlns:a16="http://schemas.microsoft.com/office/drawing/2014/main" xmlns="" id="{81DA5023-2543-42B9-A038-806E909D1E98}"/>
              </a:ext>
            </a:extLst>
          </p:cNvPr>
          <p:cNvSpPr txBox="1"/>
          <p:nvPr/>
        </p:nvSpPr>
        <p:spPr>
          <a:xfrm>
            <a:off x="4540046" y="5193443"/>
            <a:ext cx="7325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00FF"/>
                </a:solidFill>
                <a:ea typeface="宋体" pitchFamily="2" charset="-122"/>
              </a:rPr>
              <a:t>COLLARS</a:t>
            </a:r>
          </a:p>
        </p:txBody>
      </p:sp>
      <p:cxnSp>
        <p:nvCxnSpPr>
          <p:cNvPr id="34" name="Straight Arrow Connector 25">
            <a:extLst>
              <a:ext uri="{FF2B5EF4-FFF2-40B4-BE49-F238E27FC236}">
                <a16:creationId xmlns:a16="http://schemas.microsoft.com/office/drawing/2014/main" xmlns="" id="{ACFB3C7F-C2D1-46CA-998B-CEB801ECC981}"/>
              </a:ext>
            </a:extLst>
          </p:cNvPr>
          <p:cNvCxnSpPr/>
          <p:nvPr/>
        </p:nvCxnSpPr>
        <p:spPr>
          <a:xfrm flipH="1" flipV="1">
            <a:off x="3154288" y="5055422"/>
            <a:ext cx="384110" cy="34834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sp>
        <p:nvSpPr>
          <p:cNvPr id="35" name="TextBox 15">
            <a:extLst>
              <a:ext uri="{FF2B5EF4-FFF2-40B4-BE49-F238E27FC236}">
                <a16:creationId xmlns:a16="http://schemas.microsoft.com/office/drawing/2014/main" xmlns="" id="{FBD9F9EC-F6F8-49D6-8479-02BCD7A3E351}"/>
              </a:ext>
            </a:extLst>
          </p:cNvPr>
          <p:cNvSpPr txBox="1"/>
          <p:nvPr/>
        </p:nvSpPr>
        <p:spPr>
          <a:xfrm>
            <a:off x="3437491" y="5336704"/>
            <a:ext cx="92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00FF"/>
                </a:solidFill>
                <a:ea typeface="宋体" pitchFamily="2" charset="-122"/>
              </a:rPr>
              <a:t>SEXTUPOLE</a:t>
            </a:r>
          </a:p>
          <a:p>
            <a:pPr algn="ctr"/>
            <a:r>
              <a:rPr lang="en-US" sz="1200" i="1" dirty="0">
                <a:solidFill>
                  <a:srgbClr val="0000FF"/>
                </a:solidFill>
                <a:ea typeface="宋体" pitchFamily="2" charset="-122"/>
              </a:rPr>
              <a:t>COILS</a:t>
            </a:r>
          </a:p>
        </p:txBody>
      </p:sp>
      <p:cxnSp>
        <p:nvCxnSpPr>
          <p:cNvPr id="36" name="Straight Arrow Connector 29">
            <a:extLst>
              <a:ext uri="{FF2B5EF4-FFF2-40B4-BE49-F238E27FC236}">
                <a16:creationId xmlns:a16="http://schemas.microsoft.com/office/drawing/2014/main" xmlns="" id="{40BA78ED-64FD-4FAC-993F-2C02EBEEDF08}"/>
              </a:ext>
            </a:extLst>
          </p:cNvPr>
          <p:cNvCxnSpPr/>
          <p:nvPr/>
        </p:nvCxnSpPr>
        <p:spPr>
          <a:xfrm>
            <a:off x="2452936" y="3965104"/>
            <a:ext cx="0" cy="91440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sp>
        <p:nvSpPr>
          <p:cNvPr id="37" name="TextBox 17">
            <a:extLst>
              <a:ext uri="{FF2B5EF4-FFF2-40B4-BE49-F238E27FC236}">
                <a16:creationId xmlns:a16="http://schemas.microsoft.com/office/drawing/2014/main" xmlns="" id="{31A1BFA7-4B0C-4C92-B304-07B71E702F58}"/>
              </a:ext>
            </a:extLst>
          </p:cNvPr>
          <p:cNvSpPr txBox="1"/>
          <p:nvPr/>
        </p:nvSpPr>
        <p:spPr>
          <a:xfrm>
            <a:off x="1862897" y="3355504"/>
            <a:ext cx="1179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AXIAL-LOAD</a:t>
            </a:r>
          </a:p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END PLATE</a:t>
            </a:r>
          </a:p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SUBASSEMBLYS</a:t>
            </a:r>
          </a:p>
        </p:txBody>
      </p:sp>
      <p:cxnSp>
        <p:nvCxnSpPr>
          <p:cNvPr id="38" name="Straight Arrow Connector 35">
            <a:extLst>
              <a:ext uri="{FF2B5EF4-FFF2-40B4-BE49-F238E27FC236}">
                <a16:creationId xmlns:a16="http://schemas.microsoft.com/office/drawing/2014/main" xmlns="" id="{A0E7E822-C5B2-4ED7-94E2-8553EF26DB84}"/>
              </a:ext>
            </a:extLst>
          </p:cNvPr>
          <p:cNvCxnSpPr/>
          <p:nvPr/>
        </p:nvCxnSpPr>
        <p:spPr>
          <a:xfrm>
            <a:off x="4241170" y="2669704"/>
            <a:ext cx="502920" cy="83820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sp>
        <p:nvSpPr>
          <p:cNvPr id="39" name="TextBox 19">
            <a:extLst>
              <a:ext uri="{FF2B5EF4-FFF2-40B4-BE49-F238E27FC236}">
                <a16:creationId xmlns:a16="http://schemas.microsoft.com/office/drawing/2014/main" xmlns="" id="{0F034A0E-BF8A-49BC-BC00-0108EF666C50}"/>
              </a:ext>
            </a:extLst>
          </p:cNvPr>
          <p:cNvSpPr txBox="1"/>
          <p:nvPr/>
        </p:nvSpPr>
        <p:spPr>
          <a:xfrm>
            <a:off x="3248658" y="2136304"/>
            <a:ext cx="1109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SOLENOID</a:t>
            </a:r>
          </a:p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STRUCTURE</a:t>
            </a:r>
          </a:p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SUBASSEMBLY</a:t>
            </a:r>
          </a:p>
        </p:txBody>
      </p:sp>
      <p:sp>
        <p:nvSpPr>
          <p:cNvPr id="40" name="TextBox 22">
            <a:extLst>
              <a:ext uri="{FF2B5EF4-FFF2-40B4-BE49-F238E27FC236}">
                <a16:creationId xmlns:a16="http://schemas.microsoft.com/office/drawing/2014/main" xmlns="" id="{486AFDF4-261A-4565-B7CB-2DBE6F04B24A}"/>
              </a:ext>
            </a:extLst>
          </p:cNvPr>
          <p:cNvSpPr txBox="1"/>
          <p:nvPr/>
        </p:nvSpPr>
        <p:spPr>
          <a:xfrm>
            <a:off x="6915014" y="3593435"/>
            <a:ext cx="1786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SHELL-YOKE</a:t>
            </a:r>
          </a:p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SUBASSEMBLY</a:t>
            </a:r>
          </a:p>
          <a:p>
            <a:pPr algn="ctr"/>
            <a:r>
              <a:rPr lang="en-US" sz="1200" i="1" dirty="0">
                <a:solidFill>
                  <a:srgbClr val="0000FF"/>
                </a:solidFill>
                <a:ea typeface="宋体" pitchFamily="2" charset="-122"/>
              </a:rPr>
              <a:t>(Shell is strain gauged)</a:t>
            </a:r>
          </a:p>
        </p:txBody>
      </p:sp>
      <p:cxnSp>
        <p:nvCxnSpPr>
          <p:cNvPr id="41" name="Straight Arrow Connector 41">
            <a:extLst>
              <a:ext uri="{FF2B5EF4-FFF2-40B4-BE49-F238E27FC236}">
                <a16:creationId xmlns:a16="http://schemas.microsoft.com/office/drawing/2014/main" xmlns="" id="{9D660029-E5BC-426B-9ED0-917C104E3735}"/>
              </a:ext>
            </a:extLst>
          </p:cNvPr>
          <p:cNvCxnSpPr/>
          <p:nvPr/>
        </p:nvCxnSpPr>
        <p:spPr>
          <a:xfrm>
            <a:off x="4929436" y="1983904"/>
            <a:ext cx="800100" cy="114300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sp>
        <p:nvSpPr>
          <p:cNvPr id="42" name="TextBox 24">
            <a:extLst>
              <a:ext uri="{FF2B5EF4-FFF2-40B4-BE49-F238E27FC236}">
                <a16:creationId xmlns:a16="http://schemas.microsoft.com/office/drawing/2014/main" xmlns="" id="{62DCE756-5EC6-45E0-A228-C947EB92C9DA}"/>
              </a:ext>
            </a:extLst>
          </p:cNvPr>
          <p:cNvSpPr txBox="1"/>
          <p:nvPr/>
        </p:nvSpPr>
        <p:spPr>
          <a:xfrm>
            <a:off x="3443536" y="1764443"/>
            <a:ext cx="17116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00FF"/>
                </a:solidFill>
                <a:ea typeface="宋体" pitchFamily="2" charset="-122"/>
              </a:rPr>
              <a:t>MASTER-KEY PLATES</a:t>
            </a:r>
          </a:p>
        </p:txBody>
      </p:sp>
      <p:cxnSp>
        <p:nvCxnSpPr>
          <p:cNvPr id="43" name="Straight Arrow Connector 44">
            <a:extLst>
              <a:ext uri="{FF2B5EF4-FFF2-40B4-BE49-F238E27FC236}">
                <a16:creationId xmlns:a16="http://schemas.microsoft.com/office/drawing/2014/main" xmlns="" id="{38FF4F04-9630-4AD4-9BE0-A3F984F975D0}"/>
              </a:ext>
            </a:extLst>
          </p:cNvPr>
          <p:cNvCxnSpPr/>
          <p:nvPr/>
        </p:nvCxnSpPr>
        <p:spPr>
          <a:xfrm flipH="1" flipV="1">
            <a:off x="4923993" y="4175043"/>
            <a:ext cx="384110" cy="34834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sp>
        <p:nvSpPr>
          <p:cNvPr id="44" name="TextBox 26">
            <a:extLst>
              <a:ext uri="{FF2B5EF4-FFF2-40B4-BE49-F238E27FC236}">
                <a16:creationId xmlns:a16="http://schemas.microsoft.com/office/drawing/2014/main" xmlns="" id="{9194B514-80BE-480D-9BE9-50BA42F285E8}"/>
              </a:ext>
            </a:extLst>
          </p:cNvPr>
          <p:cNvSpPr txBox="1"/>
          <p:nvPr/>
        </p:nvSpPr>
        <p:spPr>
          <a:xfrm>
            <a:off x="5044127" y="4456325"/>
            <a:ext cx="1109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BLADDER</a:t>
            </a:r>
          </a:p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SUBASSEMBLY</a:t>
            </a:r>
          </a:p>
        </p:txBody>
      </p:sp>
      <p:cxnSp>
        <p:nvCxnSpPr>
          <p:cNvPr id="45" name="Straight Arrow Connector 46">
            <a:extLst>
              <a:ext uri="{FF2B5EF4-FFF2-40B4-BE49-F238E27FC236}">
                <a16:creationId xmlns:a16="http://schemas.microsoft.com/office/drawing/2014/main" xmlns="" id="{1AC345B2-4A46-48BF-AAE2-D40AA1E6876F}"/>
              </a:ext>
            </a:extLst>
          </p:cNvPr>
          <p:cNvCxnSpPr/>
          <p:nvPr/>
        </p:nvCxnSpPr>
        <p:spPr>
          <a:xfrm flipH="1" flipV="1">
            <a:off x="5881936" y="3736505"/>
            <a:ext cx="672192" cy="609599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sp>
        <p:nvSpPr>
          <p:cNvPr id="46" name="TextBox 28">
            <a:extLst>
              <a:ext uri="{FF2B5EF4-FFF2-40B4-BE49-F238E27FC236}">
                <a16:creationId xmlns:a16="http://schemas.microsoft.com/office/drawing/2014/main" xmlns="" id="{792BAFCC-DD08-4457-978D-FBC29ABE48C9}"/>
              </a:ext>
            </a:extLst>
          </p:cNvPr>
          <p:cNvSpPr txBox="1"/>
          <p:nvPr/>
        </p:nvSpPr>
        <p:spPr>
          <a:xfrm>
            <a:off x="6472486" y="4278655"/>
            <a:ext cx="872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00FF"/>
                </a:solidFill>
                <a:ea typeface="宋体" pitchFamily="2" charset="-122"/>
              </a:rPr>
              <a:t>LOAD-KEYS</a:t>
            </a:r>
          </a:p>
        </p:txBody>
      </p:sp>
      <p:cxnSp>
        <p:nvCxnSpPr>
          <p:cNvPr id="47" name="Straight Arrow Connector 48">
            <a:extLst>
              <a:ext uri="{FF2B5EF4-FFF2-40B4-BE49-F238E27FC236}">
                <a16:creationId xmlns:a16="http://schemas.microsoft.com/office/drawing/2014/main" xmlns="" id="{05BA10C1-BE00-48A6-9A5B-D8E7DE8BDA0B}"/>
              </a:ext>
            </a:extLst>
          </p:cNvPr>
          <p:cNvCxnSpPr/>
          <p:nvPr/>
        </p:nvCxnSpPr>
        <p:spPr>
          <a:xfrm flipH="1" flipV="1">
            <a:off x="6262936" y="3507905"/>
            <a:ext cx="228600" cy="20731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sp>
        <p:nvSpPr>
          <p:cNvPr id="48" name="TextBox 30">
            <a:extLst>
              <a:ext uri="{FF2B5EF4-FFF2-40B4-BE49-F238E27FC236}">
                <a16:creationId xmlns:a16="http://schemas.microsoft.com/office/drawing/2014/main" xmlns="" id="{B751DA04-5038-4F83-8B18-F7AA9CA88DC8}"/>
              </a:ext>
            </a:extLst>
          </p:cNvPr>
          <p:cNvSpPr txBox="1"/>
          <p:nvPr/>
        </p:nvSpPr>
        <p:spPr>
          <a:xfrm>
            <a:off x="6383835" y="3650973"/>
            <a:ext cx="5799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00FF"/>
                </a:solidFill>
                <a:ea typeface="宋体" pitchFamily="2" charset="-122"/>
              </a:rPr>
              <a:t>YOKES</a:t>
            </a:r>
          </a:p>
        </p:txBody>
      </p:sp>
      <p:cxnSp>
        <p:nvCxnSpPr>
          <p:cNvPr id="49" name="Straight Arrow Connector 51">
            <a:extLst>
              <a:ext uri="{FF2B5EF4-FFF2-40B4-BE49-F238E27FC236}">
                <a16:creationId xmlns:a16="http://schemas.microsoft.com/office/drawing/2014/main" xmlns="" id="{328433FA-A4DB-420F-A665-BA10748F44CD}"/>
              </a:ext>
            </a:extLst>
          </p:cNvPr>
          <p:cNvCxnSpPr>
            <a:stCxn id="50" idx="2"/>
          </p:cNvCxnSpPr>
          <p:nvPr/>
        </p:nvCxnSpPr>
        <p:spPr>
          <a:xfrm>
            <a:off x="5758893" y="1912169"/>
            <a:ext cx="125424" cy="1012329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sp>
        <p:nvSpPr>
          <p:cNvPr id="50" name="TextBox 32">
            <a:extLst>
              <a:ext uri="{FF2B5EF4-FFF2-40B4-BE49-F238E27FC236}">
                <a16:creationId xmlns:a16="http://schemas.microsoft.com/office/drawing/2014/main" xmlns="" id="{07983B3E-CDBB-4631-A437-5EA66A2756DE}"/>
              </a:ext>
            </a:extLst>
          </p:cNvPr>
          <p:cNvSpPr txBox="1"/>
          <p:nvPr/>
        </p:nvSpPr>
        <p:spPr>
          <a:xfrm>
            <a:off x="5119936" y="1450504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00FF"/>
                </a:solidFill>
                <a:ea typeface="宋体" pitchFamily="2" charset="-122"/>
              </a:rPr>
              <a:t>YOKE-SHELL</a:t>
            </a:r>
          </a:p>
          <a:p>
            <a:pPr algn="ctr"/>
            <a:r>
              <a:rPr lang="en-US" sz="1200" i="1" dirty="0">
                <a:solidFill>
                  <a:srgbClr val="0000FF"/>
                </a:solidFill>
                <a:ea typeface="宋体" pitchFamily="2" charset="-122"/>
              </a:rPr>
              <a:t>ALIGNMENT PINS</a:t>
            </a:r>
          </a:p>
        </p:txBody>
      </p:sp>
      <p:cxnSp>
        <p:nvCxnSpPr>
          <p:cNvPr id="51" name="Straight Arrow Connector 57">
            <a:extLst>
              <a:ext uri="{FF2B5EF4-FFF2-40B4-BE49-F238E27FC236}">
                <a16:creationId xmlns:a16="http://schemas.microsoft.com/office/drawing/2014/main" xmlns="" id="{A49CF343-D0DF-4B2E-82E7-53E6C4EC34D7}"/>
              </a:ext>
            </a:extLst>
          </p:cNvPr>
          <p:cNvCxnSpPr/>
          <p:nvPr/>
        </p:nvCxnSpPr>
        <p:spPr>
          <a:xfrm>
            <a:off x="7872661" y="1021879"/>
            <a:ext cx="671610" cy="307327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sp>
        <p:nvSpPr>
          <p:cNvPr id="52" name="TextBox 34">
            <a:extLst>
              <a:ext uri="{FF2B5EF4-FFF2-40B4-BE49-F238E27FC236}">
                <a16:creationId xmlns:a16="http://schemas.microsoft.com/office/drawing/2014/main" xmlns="" id="{29EB57DD-0A9D-4F3F-8C78-F9B3B79272ED}"/>
              </a:ext>
            </a:extLst>
          </p:cNvPr>
          <p:cNvSpPr txBox="1"/>
          <p:nvPr/>
        </p:nvSpPr>
        <p:spPr>
          <a:xfrm>
            <a:off x="6872536" y="836439"/>
            <a:ext cx="1164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AXIAL RODS</a:t>
            </a:r>
          </a:p>
          <a:p>
            <a:pPr algn="ctr"/>
            <a:r>
              <a:rPr lang="en-US" sz="1200" i="1" dirty="0">
                <a:solidFill>
                  <a:srgbClr val="0000FF"/>
                </a:solidFill>
                <a:ea typeface="宋体" pitchFamily="2" charset="-122"/>
              </a:rPr>
              <a:t>(Strain Gauged)</a:t>
            </a:r>
          </a:p>
        </p:txBody>
      </p:sp>
      <p:cxnSp>
        <p:nvCxnSpPr>
          <p:cNvPr id="53" name="Straight Arrow Connector 60">
            <a:extLst>
              <a:ext uri="{FF2B5EF4-FFF2-40B4-BE49-F238E27FC236}">
                <a16:creationId xmlns:a16="http://schemas.microsoft.com/office/drawing/2014/main" xmlns="" id="{5EAC5708-627B-4ED7-90C7-B604BE5532BC}"/>
              </a:ext>
            </a:extLst>
          </p:cNvPr>
          <p:cNvCxnSpPr/>
          <p:nvPr/>
        </p:nvCxnSpPr>
        <p:spPr>
          <a:xfrm flipH="1">
            <a:off x="2888365" y="4417639"/>
            <a:ext cx="74645" cy="531845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sp>
        <p:nvSpPr>
          <p:cNvPr id="54" name="TextBox 36">
            <a:extLst>
              <a:ext uri="{FF2B5EF4-FFF2-40B4-BE49-F238E27FC236}">
                <a16:creationId xmlns:a16="http://schemas.microsoft.com/office/drawing/2014/main" xmlns="" id="{6D1FF659-E1FA-4577-B7EC-B2D7CFE2D01F}"/>
              </a:ext>
            </a:extLst>
          </p:cNvPr>
          <p:cNvSpPr txBox="1"/>
          <p:nvPr/>
        </p:nvSpPr>
        <p:spPr>
          <a:xfrm>
            <a:off x="2605336" y="3999515"/>
            <a:ext cx="7714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00FF"/>
                </a:solidFill>
                <a:ea typeface="宋体" pitchFamily="2" charset="-122"/>
              </a:rPr>
              <a:t>COIL END</a:t>
            </a:r>
          </a:p>
          <a:p>
            <a:pPr algn="ctr"/>
            <a:r>
              <a:rPr lang="en-US" sz="1200" i="1" dirty="0">
                <a:solidFill>
                  <a:srgbClr val="0000FF"/>
                </a:solidFill>
                <a:ea typeface="宋体" pitchFamily="2" charset="-122"/>
              </a:rPr>
              <a:t>BLOCKS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C93F2B29-6770-4E87-9B8A-341262E0975B}"/>
              </a:ext>
            </a:extLst>
          </p:cNvPr>
          <p:cNvSpPr txBox="1"/>
          <p:nvPr/>
        </p:nvSpPr>
        <p:spPr>
          <a:xfrm>
            <a:off x="566728" y="685628"/>
            <a:ext cx="5887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prstClr val="black"/>
                </a:solidFill>
                <a:latin typeface="Arial" pitchFamily="34" charset="0"/>
              </a:rPr>
              <a:t>The magnet mechanical structure was designed by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>
                <a:solidFill>
                  <a:prstClr val="black"/>
                </a:solidFill>
                <a:latin typeface="Arial" pitchFamily="34" charset="0"/>
              </a:rPr>
              <a:t>collaboration with ATAP magnet group at LBNL as of 2017 </a:t>
            </a:r>
            <a:endParaRPr lang="zh-CN" altLang="en-US" sz="1600" b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xmlns="" id="{908AF083-33FD-4EE7-BC27-9136EB4B3948}"/>
              </a:ext>
            </a:extLst>
          </p:cNvPr>
          <p:cNvSpPr txBox="1"/>
          <p:nvPr/>
        </p:nvSpPr>
        <p:spPr>
          <a:xfrm>
            <a:off x="1343473" y="5947961"/>
            <a:ext cx="9165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prstClr val="black"/>
                </a:solidFill>
                <a:latin typeface="Arial" pitchFamily="34" charset="0"/>
              </a:rPr>
              <a:t>This Nb</a:t>
            </a:r>
            <a:r>
              <a:rPr lang="en-US" altLang="zh-CN" b="1" baseline="-25000" dirty="0">
                <a:solidFill>
                  <a:prstClr val="black"/>
                </a:solidFill>
                <a:latin typeface="Arial" pitchFamily="34" charset="0"/>
              </a:rPr>
              <a:t>3</a:t>
            </a:r>
            <a:r>
              <a:rPr lang="en-US" altLang="zh-CN" b="1" dirty="0">
                <a:solidFill>
                  <a:prstClr val="black"/>
                </a:solidFill>
                <a:latin typeface="Arial" pitchFamily="34" charset="0"/>
              </a:rPr>
              <a:t>Sn magnet is being built by a Chinese company without collaboration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prstClr val="black"/>
                </a:solidFill>
                <a:latin typeface="Arial" pitchFamily="34" charset="0"/>
              </a:rPr>
              <a:t>with ATAP/LBNL. DOE did not approve such collaboration. </a:t>
            </a:r>
            <a:endParaRPr lang="zh-CN" altLang="en-US" b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BED2C675-BB30-4BF0-8F0D-873270D13410}"/>
              </a:ext>
            </a:extLst>
          </p:cNvPr>
          <p:cNvSpPr txBox="1"/>
          <p:nvPr/>
        </p:nvSpPr>
        <p:spPr bwMode="auto">
          <a:xfrm>
            <a:off x="1998935" y="1288163"/>
            <a:ext cx="26917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1600" b="1" dirty="0">
                <a:solidFill>
                  <a:srgbClr val="0D02E0"/>
                </a:solidFill>
                <a:latin typeface="Arial" pitchFamily="34" charset="0"/>
              </a:rPr>
              <a:t>Bladder &amp; Keys assembly</a:t>
            </a:r>
            <a:endParaRPr kumimoji="1" lang="zh-CN" altLang="en-US" sz="1600" b="1" dirty="0">
              <a:solidFill>
                <a:srgbClr val="0D02E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77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3503712" y="0"/>
            <a:ext cx="546816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Magnet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58" name="Table 2">
            <a:extLst>
              <a:ext uri="{FF2B5EF4-FFF2-40B4-BE49-F238E27FC236}">
                <a16:creationId xmlns:a16="http://schemas.microsoft.com/office/drawing/2014/main" xmlns="" id="{5C167C55-C09D-4076-B65D-4F0A624C70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866342"/>
              </p:ext>
            </p:extLst>
          </p:nvPr>
        </p:nvGraphicFramePr>
        <p:xfrm>
          <a:off x="2460493" y="836712"/>
          <a:ext cx="7271014" cy="2077248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8081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347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8166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37056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Nominal engineering current density</a:t>
                      </a:r>
                    </a:p>
                    <a:p>
                      <a:pPr algn="ctr"/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 J</a:t>
                      </a:r>
                      <a:r>
                        <a:rPr lang="en-US" sz="1400" baseline="-25000" dirty="0">
                          <a:solidFill>
                            <a:schemeClr val="bg1"/>
                          </a:solidFill>
                        </a:rPr>
                        <a:t>e  </a:t>
                      </a:r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(A/mm</a:t>
                      </a:r>
                      <a:r>
                        <a:rPr lang="en-US" sz="1400" baseline="30000" dirty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sz="1400" baseline="0" dirty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 marL="68580" marR="68580" marT="34290" marB="3429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baseline="0" dirty="0">
                          <a:solidFill>
                            <a:schemeClr val="bg1"/>
                          </a:solidFill>
                        </a:rPr>
                        <a:t>Nominal wire current</a:t>
                      </a:r>
                    </a:p>
                    <a:p>
                      <a:pPr marL="0" algn="ctr" defTabSz="914400" rtl="0" eaLnBrk="1" latinLnBrk="0" hangingPunct="1"/>
                      <a:endParaRPr lang="en-US" sz="1400" kern="1200" baseline="0" dirty="0">
                        <a:solidFill>
                          <a:schemeClr val="bg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en-US" sz="1400" kern="1200" baseline="0" dirty="0" err="1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en-US" sz="1400" kern="1200" baseline="-25000" dirty="0" err="1">
                          <a:solidFill>
                            <a:schemeClr val="bg1"/>
                          </a:solidFill>
                        </a:rPr>
                        <a:t>e</a:t>
                      </a:r>
                      <a:r>
                        <a:rPr lang="en-US" sz="1400" kern="1200" baseline="-250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400" kern="1200" baseline="0" dirty="0">
                          <a:solidFill>
                            <a:schemeClr val="bg1"/>
                          </a:solidFill>
                        </a:rPr>
                        <a:t> (A)</a:t>
                      </a:r>
                      <a:endParaRPr lang="en-US" sz="1400" kern="120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kern="1200" baseline="0" dirty="0">
                          <a:solidFill>
                            <a:schemeClr val="bg1"/>
                          </a:solidFill>
                        </a:rPr>
                        <a:t>Nominal peak field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400" kern="1200" baseline="0" dirty="0" err="1">
                          <a:solidFill>
                            <a:schemeClr val="bg1"/>
                          </a:solidFill>
                        </a:rPr>
                        <a:t>B</a:t>
                      </a:r>
                      <a:r>
                        <a:rPr lang="en-US" sz="1400" kern="1200" baseline="-25000" dirty="0" err="1">
                          <a:solidFill>
                            <a:schemeClr val="bg1"/>
                          </a:solidFill>
                        </a:rPr>
                        <a:t>peak</a:t>
                      </a:r>
                      <a:r>
                        <a:rPr lang="en-US" sz="1400" kern="1200" baseline="-25000" dirty="0">
                          <a:solidFill>
                            <a:schemeClr val="bg1"/>
                          </a:solidFill>
                        </a:rPr>
                        <a:t>-n </a:t>
                      </a:r>
                      <a:r>
                        <a:rPr lang="en-US" sz="1400" kern="1200" baseline="0" dirty="0">
                          <a:solidFill>
                            <a:schemeClr val="bg1"/>
                          </a:solidFill>
                        </a:rPr>
                        <a:t> (T)</a:t>
                      </a:r>
                      <a:endParaRPr lang="en-US" sz="1400" kern="120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bg1"/>
                          </a:solidFill>
                        </a:rPr>
                        <a:t>Load factor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baseline="0" dirty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>
                          <a:solidFill>
                            <a:schemeClr val="bg1"/>
                          </a:solidFill>
                        </a:rPr>
                        <a:t>(%) </a:t>
                      </a:r>
                      <a:endParaRPr lang="en-US" sz="1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214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Sext.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320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709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11.3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75.9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214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Inj.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365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663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C00000"/>
                          </a:solidFill>
                        </a:rPr>
                        <a:t>11.8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78.2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214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Mid.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-200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372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5.0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36.5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214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Ext.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330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600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9.7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67.3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4A78073-729B-41FB-A534-4BA239948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728" y="3165897"/>
            <a:ext cx="5027967" cy="302019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B809271-DFE4-4070-89CC-5F141473AA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284984"/>
            <a:ext cx="5426230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63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3503712" y="0"/>
            <a:ext cx="546816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Magnet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2" name="图示 1">
            <a:extLst>
              <a:ext uri="{FF2B5EF4-FFF2-40B4-BE49-F238E27FC236}">
                <a16:creationId xmlns:a16="http://schemas.microsoft.com/office/drawing/2014/main" xmlns="" id="{8194D821-9833-43AD-BB8F-9AF3D01F27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3405954"/>
              </p:ext>
            </p:extLst>
          </p:nvPr>
        </p:nvGraphicFramePr>
        <p:xfrm>
          <a:off x="839416" y="764704"/>
          <a:ext cx="10873208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E4BE30B-4E70-490A-A839-C6598BD624CC}"/>
              </a:ext>
            </a:extLst>
          </p:cNvPr>
          <p:cNvSpPr txBox="1"/>
          <p:nvPr/>
        </p:nvSpPr>
        <p:spPr bwMode="auto">
          <a:xfrm>
            <a:off x="3215680" y="816948"/>
            <a:ext cx="61975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0D02E0"/>
                </a:solidFill>
                <a:latin typeface="Arial" pitchFamily="34" charset="0"/>
              </a:rPr>
              <a:t>F</a:t>
            </a:r>
            <a:r>
              <a:rPr lang="en-US" altLang="zh-CN" sz="2400" b="1" dirty="0">
                <a:solidFill>
                  <a:srgbClr val="0D02E0"/>
                </a:solidFill>
              </a:rPr>
              <a:t>rom</a:t>
            </a:r>
            <a:r>
              <a:rPr lang="zh-CN" altLang="en-US" sz="2400" b="1" dirty="0">
                <a:solidFill>
                  <a:srgbClr val="0D02E0"/>
                </a:solidFill>
              </a:rPr>
              <a:t> </a:t>
            </a:r>
            <a:r>
              <a:rPr lang="en-US" altLang="zh-CN" sz="2400" b="1" dirty="0">
                <a:solidFill>
                  <a:srgbClr val="0D02E0"/>
                </a:solidFill>
              </a:rPr>
              <a:t>prototyping to operational machine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61B8B9C-FF06-4E9A-A3AE-AF1B30F3A9A9}"/>
              </a:ext>
            </a:extLst>
          </p:cNvPr>
          <p:cNvSpPr txBox="1"/>
          <p:nvPr/>
        </p:nvSpPr>
        <p:spPr bwMode="auto">
          <a:xfrm>
            <a:off x="1811524" y="5774961"/>
            <a:ext cx="3384376" cy="5847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rgbClr val="006600"/>
                </a:solidFill>
                <a:latin typeface="Arial" pitchFamily="34" charset="0"/>
              </a:rPr>
              <a:t>To demonstrate 80~85% of FECR </a:t>
            </a:r>
            <a:r>
              <a:rPr lang="en-US" altLang="zh-CN" sz="1600" b="1" dirty="0" err="1">
                <a:solidFill>
                  <a:srgbClr val="006600"/>
                </a:solidFill>
                <a:latin typeface="Arial" pitchFamily="34" charset="0"/>
              </a:rPr>
              <a:t>coldmass</a:t>
            </a:r>
            <a:r>
              <a:rPr lang="en-US" altLang="zh-CN" sz="1600" b="1" dirty="0">
                <a:solidFill>
                  <a:srgbClr val="006600"/>
                </a:solidFill>
                <a:latin typeface="Arial" pitchFamily="34" charset="0"/>
              </a:rPr>
              <a:t> performance</a:t>
            </a:r>
            <a:endParaRPr lang="zh-CN" altLang="en-US" sz="1600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42B8E58-48C7-417D-90F1-FB45F7D5905C}"/>
              </a:ext>
            </a:extLst>
          </p:cNvPr>
          <p:cNvSpPr txBox="1"/>
          <p:nvPr/>
        </p:nvSpPr>
        <p:spPr bwMode="auto">
          <a:xfrm>
            <a:off x="7721022" y="5774961"/>
            <a:ext cx="3384376" cy="33855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altLang="zh-CN" sz="1600" b="1" dirty="0">
                <a:solidFill>
                  <a:srgbClr val="FF0000"/>
                </a:solidFill>
                <a:latin typeface="Arial" pitchFamily="34" charset="0"/>
              </a:rPr>
              <a:t>Operationa</a:t>
            </a:r>
            <a:r>
              <a:rPr lang="en-US" altLang="zh-CN" sz="1600" b="1" dirty="0">
                <a:solidFill>
                  <a:srgbClr val="FF0000"/>
                </a:solidFill>
              </a:rPr>
              <a:t>l </a:t>
            </a:r>
            <a:r>
              <a:rPr lang="en-US" altLang="zh-CN" sz="1600" b="1" dirty="0">
                <a:solidFill>
                  <a:srgbClr val="FF0000"/>
                </a:solidFill>
                <a:latin typeface="Arial" pitchFamily="34" charset="0"/>
              </a:rPr>
              <a:t>FECR ion source</a:t>
            </a:r>
            <a:endParaRPr lang="zh-CN" altLang="en-US" sz="1600" b="1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5" name="文本框 4"/>
          <p:cNvSpPr txBox="1"/>
          <p:nvPr/>
        </p:nvSpPr>
        <p:spPr bwMode="auto">
          <a:xfrm>
            <a:off x="949016" y="1552105"/>
            <a:ext cx="16594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06600"/>
                </a:solidFill>
                <a:latin typeface="Arial" pitchFamily="34" charset="0"/>
              </a:rPr>
              <a:t>2016-2019</a:t>
            </a:r>
            <a:endParaRPr lang="zh-CN" altLang="en-US" sz="2400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8" name="文本框 7"/>
          <p:cNvSpPr txBox="1"/>
          <p:nvPr/>
        </p:nvSpPr>
        <p:spPr bwMode="auto">
          <a:xfrm>
            <a:off x="3719736" y="1555159"/>
            <a:ext cx="16594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06600"/>
                </a:solidFill>
                <a:latin typeface="Arial" pitchFamily="34" charset="0"/>
              </a:rPr>
              <a:t>2019-2021</a:t>
            </a:r>
            <a:endParaRPr lang="zh-CN" altLang="en-US" sz="2400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 bwMode="auto">
          <a:xfrm>
            <a:off x="6989867" y="1545998"/>
            <a:ext cx="16594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06600"/>
                </a:solidFill>
                <a:latin typeface="Arial" pitchFamily="34" charset="0"/>
              </a:rPr>
              <a:t>2021</a:t>
            </a:r>
            <a:r>
              <a:rPr lang="en-US" altLang="zh-CN" sz="2400" b="1" dirty="0" smtClean="0">
                <a:solidFill>
                  <a:srgbClr val="0000FF"/>
                </a:solidFill>
                <a:latin typeface="Arial" pitchFamily="34" charset="0"/>
              </a:rPr>
              <a:t>-2022</a:t>
            </a:r>
            <a:endParaRPr lang="zh-CN" altLang="en-US" sz="2400" b="1" dirty="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 bwMode="auto">
          <a:xfrm>
            <a:off x="9645008" y="1555326"/>
            <a:ext cx="97334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000FF"/>
                </a:solidFill>
                <a:latin typeface="Arial" pitchFamily="34" charset="0"/>
              </a:rPr>
              <a:t>2022-</a:t>
            </a:r>
            <a:endParaRPr lang="zh-CN" altLang="en-US" sz="2400" b="1" dirty="0">
              <a:solidFill>
                <a:srgbClr val="0000FF"/>
              </a:solidFill>
              <a:latin typeface="Arial" pitchFamily="34" charset="0"/>
            </a:endParaRPr>
          </a:p>
        </p:txBody>
      </p:sp>
      <p:pic>
        <p:nvPicPr>
          <p:cNvPr id="1026" name="Picture 2" descr="https://img1.baidu.com/it/u=2738407734,3332641915&amp;fm=26&amp;fmt=auto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1" t="-948" r="18586" b="948"/>
          <a:stretch/>
        </p:blipFill>
        <p:spPr bwMode="auto">
          <a:xfrm>
            <a:off x="5897544" y="2266354"/>
            <a:ext cx="756952" cy="130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67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3503712" y="0"/>
            <a:ext cx="73132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Prototyping Coils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E4BE30B-4E70-490A-A839-C6598BD624CC}"/>
              </a:ext>
            </a:extLst>
          </p:cNvPr>
          <p:cNvSpPr txBox="1"/>
          <p:nvPr/>
        </p:nvSpPr>
        <p:spPr bwMode="auto">
          <a:xfrm>
            <a:off x="3699434" y="990937"/>
            <a:ext cx="43953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latin typeface="Arial" pitchFamily="34" charset="0"/>
              </a:rPr>
              <a:t>Test of prototyping  solenoid</a:t>
            </a:r>
            <a:endParaRPr lang="zh-CN" altLang="en-US" sz="2400" b="1" dirty="0">
              <a:latin typeface="Arial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D20A3115-B4D8-4455-8D8C-F3B1804CD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284" y="1729900"/>
            <a:ext cx="3240360" cy="284937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4DB5DBB-4D64-429F-BAA4-0B82CD057B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4" y="1801908"/>
            <a:ext cx="3617798" cy="271293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80CFAB47-6A91-4FD3-B3C6-6068CDB9B5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2076" y="1729900"/>
            <a:ext cx="4019791" cy="3024336"/>
          </a:xfrm>
          <a:prstGeom prst="rect">
            <a:avLst/>
          </a:prstGeom>
        </p:spPr>
      </p:pic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xmlns="" id="{E3B9B10B-213F-4311-86D3-CA6CF2F7FC0C}"/>
              </a:ext>
            </a:extLst>
          </p:cNvPr>
          <p:cNvCxnSpPr/>
          <p:nvPr/>
        </p:nvCxnSpPr>
        <p:spPr>
          <a:xfrm>
            <a:off x="9931844" y="2089940"/>
            <a:ext cx="792088" cy="0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xmlns="" id="{F9BD7F41-063C-4C48-8CC3-3CC45B7281C7}"/>
              </a:ext>
            </a:extLst>
          </p:cNvPr>
          <p:cNvCxnSpPr>
            <a:cxnSpLocks/>
          </p:cNvCxnSpPr>
          <p:nvPr/>
        </p:nvCxnSpPr>
        <p:spPr>
          <a:xfrm flipH="1">
            <a:off x="8362156" y="2593996"/>
            <a:ext cx="955504" cy="0"/>
          </a:xfrm>
          <a:prstGeom prst="straightConnector1">
            <a:avLst/>
          </a:prstGeom>
          <a:ln w="28575"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16ABC48C-4CC8-437E-B9EB-9139BE6D65CC}"/>
              </a:ext>
            </a:extLst>
          </p:cNvPr>
          <p:cNvSpPr txBox="1"/>
          <p:nvPr/>
        </p:nvSpPr>
        <p:spPr bwMode="auto">
          <a:xfrm>
            <a:off x="3791744" y="4883443"/>
            <a:ext cx="4341730" cy="138499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285750" indent="-285750" eaLnBrk="1" hangingPunct="1">
              <a:spcAft>
                <a:spcPts val="1200"/>
              </a:spcAft>
              <a:buFont typeface="Wingdings" panose="05000000000000000000" pitchFamily="2" charset="2"/>
              <a:buChar char="n"/>
            </a:pPr>
            <a:r>
              <a:rPr lang="en-US" altLang="zh-CN" sz="1600" b="1" dirty="0">
                <a:solidFill>
                  <a:schemeClr val="tx2"/>
                </a:solidFill>
                <a:latin typeface="Arial" pitchFamily="34" charset="0"/>
              </a:rPr>
              <a:t>Solenoid energized to 90% operation</a:t>
            </a:r>
            <a:r>
              <a:rPr lang="en-US" altLang="zh-CN" sz="1600" b="1" dirty="0">
                <a:solidFill>
                  <a:schemeClr val="tx2"/>
                </a:solidFill>
              </a:rPr>
              <a:t> current 600 A (safety issue)</a:t>
            </a:r>
            <a:endParaRPr lang="en-US" altLang="zh-CN" sz="1600" b="1" dirty="0">
              <a:solidFill>
                <a:schemeClr val="tx2"/>
              </a:solidFill>
              <a:latin typeface="Arial" pitchFamily="34" charset="0"/>
            </a:endParaRPr>
          </a:p>
          <a:p>
            <a:pPr marL="285750" indent="-285750" eaLnBrk="1" hangingPunct="1">
              <a:spcAft>
                <a:spcPts val="1200"/>
              </a:spcAft>
              <a:buFont typeface="Wingdings" panose="05000000000000000000" pitchFamily="2" charset="2"/>
              <a:buChar char="n"/>
            </a:pPr>
            <a:r>
              <a:rPr lang="en-US" altLang="zh-CN" sz="1600" b="1" dirty="0">
                <a:solidFill>
                  <a:srgbClr val="FF0000"/>
                </a:solidFill>
              </a:rPr>
              <a:t>No quench!</a:t>
            </a:r>
          </a:p>
          <a:p>
            <a:pPr marL="285750" indent="-285750" eaLnBrk="1" hangingPunct="1">
              <a:spcAft>
                <a:spcPts val="1200"/>
              </a:spcAft>
              <a:buFont typeface="Wingdings" panose="05000000000000000000" pitchFamily="2" charset="2"/>
              <a:buChar char="n"/>
            </a:pPr>
            <a:r>
              <a:rPr lang="en-US" altLang="zh-CN" sz="1600" b="1" dirty="0">
                <a:solidFill>
                  <a:schemeClr val="tx2"/>
                </a:solidFill>
                <a:latin typeface="Arial" pitchFamily="34" charset="0"/>
              </a:rPr>
              <a:t>Field consistent with calculation</a:t>
            </a:r>
            <a:endParaRPr lang="zh-CN" altLang="en-US" sz="1600" b="1" dirty="0">
              <a:solidFill>
                <a:schemeClr val="tx2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11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3503712" y="0"/>
            <a:ext cx="73132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Prototyping Coils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E4BE30B-4E70-490A-A839-C6598BD624CC}"/>
              </a:ext>
            </a:extLst>
          </p:cNvPr>
          <p:cNvSpPr txBox="1"/>
          <p:nvPr/>
        </p:nvSpPr>
        <p:spPr bwMode="auto">
          <a:xfrm>
            <a:off x="396694" y="854274"/>
            <a:ext cx="613170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2400" b="1" dirty="0"/>
              <a:t>Development</a:t>
            </a:r>
            <a:r>
              <a:rPr lang="en-US" altLang="zh-CN" sz="2400" b="1" dirty="0">
                <a:latin typeface="Arial" pitchFamily="34" charset="0"/>
              </a:rPr>
              <a:t> of prototyping  ½ sized sextupole coil</a:t>
            </a:r>
            <a:endParaRPr lang="zh-CN" altLang="en-US" sz="2400" b="1" dirty="0">
              <a:latin typeface="Arial" pitchFamily="34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74F94299-BDAD-4182-83B3-536741EFC8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1312" y="836712"/>
            <a:ext cx="1644243" cy="251097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D6A3CCEB-EBDD-44EA-B2A5-5C17C1A18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582" y="1733781"/>
            <a:ext cx="6563929" cy="364081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AB97DDE-F2B7-468D-A16C-150E195A9C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440" y="836712"/>
            <a:ext cx="1883232" cy="251097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4C98890E-2CD2-4265-BFE8-AF2AA84F84F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82"/>
          <a:stretch/>
        </p:blipFill>
        <p:spPr>
          <a:xfrm>
            <a:off x="10398959" y="3932857"/>
            <a:ext cx="1375330" cy="2510976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A35DE89-0A5A-477C-9919-801C39697795}"/>
              </a:ext>
            </a:extLst>
          </p:cNvPr>
          <p:cNvSpPr txBox="1"/>
          <p:nvPr/>
        </p:nvSpPr>
        <p:spPr bwMode="auto">
          <a:xfrm>
            <a:off x="7109606" y="2924944"/>
            <a:ext cx="139224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FF00"/>
                </a:solidFill>
                <a:latin typeface="Arial" pitchFamily="34" charset="0"/>
              </a:rPr>
              <a:t>Winding</a:t>
            </a:r>
            <a:endParaRPr lang="zh-CN" altLang="en-US" sz="2400" b="1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47CED70-3941-44ED-8D33-5508B544895A}"/>
              </a:ext>
            </a:extLst>
          </p:cNvPr>
          <p:cNvSpPr txBox="1"/>
          <p:nvPr/>
        </p:nvSpPr>
        <p:spPr bwMode="auto">
          <a:xfrm>
            <a:off x="10072129" y="3017675"/>
            <a:ext cx="18518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b="1" dirty="0">
                <a:solidFill>
                  <a:srgbClr val="FFFF00"/>
                </a:solidFill>
                <a:latin typeface="Arial" pitchFamily="34" charset="0"/>
              </a:rPr>
              <a:t>Heat Treatment</a:t>
            </a:r>
            <a:endParaRPr lang="zh-CN" altLang="en-US" b="1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316667B3-8684-4D08-B6FF-F440FF636EAD}"/>
              </a:ext>
            </a:extLst>
          </p:cNvPr>
          <p:cNvSpPr txBox="1"/>
          <p:nvPr/>
        </p:nvSpPr>
        <p:spPr bwMode="auto">
          <a:xfrm>
            <a:off x="10659878" y="6106265"/>
            <a:ext cx="97975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b="1" dirty="0">
                <a:solidFill>
                  <a:srgbClr val="FFFF00"/>
                </a:solidFill>
              </a:rPr>
              <a:t>Potting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080424F5-CA38-43BE-B768-C849368CBA0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50"/>
          <a:stretch/>
        </p:blipFill>
        <p:spPr>
          <a:xfrm>
            <a:off x="6723687" y="3706017"/>
            <a:ext cx="3113107" cy="1584176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8E59F04B-308F-42F6-808E-4DCABEB76D45}"/>
              </a:ext>
            </a:extLst>
          </p:cNvPr>
          <p:cNvSpPr txBox="1"/>
          <p:nvPr/>
        </p:nvSpPr>
        <p:spPr bwMode="auto">
          <a:xfrm>
            <a:off x="6723687" y="5366615"/>
            <a:ext cx="282962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latin typeface="Arial" pitchFamily="34" charset="0"/>
              </a:rPr>
              <a:t>Prepared Coil</a:t>
            </a:r>
          </a:p>
          <a:p>
            <a:pPr marL="342900" indent="-342900" eaLnBrk="1" hangingPunct="1">
              <a:buFont typeface="Wingdings" panose="05000000000000000000" pitchFamily="2" charset="2"/>
              <a:buChar char="n"/>
            </a:pPr>
            <a:r>
              <a:rPr lang="en-US" altLang="zh-CN" sz="2000" b="1" dirty="0">
                <a:solidFill>
                  <a:schemeClr val="tx2"/>
                </a:solidFill>
                <a:latin typeface="Times" panose="02020603050405020304" pitchFamily="18" charset="0"/>
              </a:rPr>
              <a:t>Mechanical mapping</a:t>
            </a:r>
          </a:p>
          <a:p>
            <a:pPr marL="342900" indent="-342900" eaLnBrk="1" hangingPunct="1">
              <a:buFont typeface="Wingdings" panose="05000000000000000000" pitchFamily="2" charset="2"/>
              <a:buChar char="n"/>
            </a:pPr>
            <a:r>
              <a:rPr lang="en-US" altLang="zh-CN" sz="2000" b="1" dirty="0">
                <a:solidFill>
                  <a:schemeClr val="tx2"/>
                </a:solidFill>
                <a:latin typeface="Times" panose="02020603050405020304" pitchFamily="18" charset="0"/>
              </a:rPr>
              <a:t>Detailed Q/A</a:t>
            </a:r>
            <a:endParaRPr lang="zh-CN" altLang="en-US" sz="2000" b="1" dirty="0">
              <a:solidFill>
                <a:schemeClr val="tx2"/>
              </a:solidFill>
              <a:latin typeface="Times" panose="02020603050405020304" pitchFamily="18" charset="0"/>
            </a:endParaRPr>
          </a:p>
        </p:txBody>
      </p:sp>
      <p:sp>
        <p:nvSpPr>
          <p:cNvPr id="21" name="箭头: V 形 20">
            <a:extLst>
              <a:ext uri="{FF2B5EF4-FFF2-40B4-BE49-F238E27FC236}">
                <a16:creationId xmlns:a16="http://schemas.microsoft.com/office/drawing/2014/main" xmlns="" id="{AB088D0E-8485-48F3-A6A4-3380CEC27C5E}"/>
              </a:ext>
            </a:extLst>
          </p:cNvPr>
          <p:cNvSpPr/>
          <p:nvPr/>
        </p:nvSpPr>
        <p:spPr>
          <a:xfrm>
            <a:off x="8905236" y="1947587"/>
            <a:ext cx="648072" cy="28843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箭头: V 形 21">
            <a:extLst>
              <a:ext uri="{FF2B5EF4-FFF2-40B4-BE49-F238E27FC236}">
                <a16:creationId xmlns:a16="http://schemas.microsoft.com/office/drawing/2014/main" xmlns="" id="{4A36B7ED-88B8-4EB4-9B9C-1E27BF5AF462}"/>
              </a:ext>
            </a:extLst>
          </p:cNvPr>
          <p:cNvSpPr/>
          <p:nvPr/>
        </p:nvSpPr>
        <p:spPr>
          <a:xfrm rot="10800000">
            <a:off x="9578036" y="5465386"/>
            <a:ext cx="648072" cy="28843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箭头: V 形 22">
            <a:extLst>
              <a:ext uri="{FF2B5EF4-FFF2-40B4-BE49-F238E27FC236}">
                <a16:creationId xmlns:a16="http://schemas.microsoft.com/office/drawing/2014/main" xmlns="" id="{D3CE7591-E2C5-48A2-8D77-26814E7A9A51}"/>
              </a:ext>
            </a:extLst>
          </p:cNvPr>
          <p:cNvSpPr/>
          <p:nvPr/>
        </p:nvSpPr>
        <p:spPr>
          <a:xfrm rot="5400000">
            <a:off x="10824048" y="3494302"/>
            <a:ext cx="525152" cy="28843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4AE88402-947B-4C1B-9AFC-48BF56BBB9B5}"/>
              </a:ext>
            </a:extLst>
          </p:cNvPr>
          <p:cNvSpPr txBox="1"/>
          <p:nvPr/>
        </p:nvSpPr>
        <p:spPr bwMode="auto">
          <a:xfrm>
            <a:off x="2847931" y="4365104"/>
            <a:ext cx="21339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537 mm length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3"/>
          <p:cNvSpPr txBox="1"/>
          <p:nvPr/>
        </p:nvSpPr>
        <p:spPr bwMode="auto">
          <a:xfrm>
            <a:off x="2622420" y="5522984"/>
            <a:ext cx="16594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06600"/>
                </a:solidFill>
                <a:latin typeface="Arial" pitchFamily="34" charset="0"/>
              </a:rPr>
              <a:t>2016-2019</a:t>
            </a:r>
            <a:endParaRPr lang="zh-CN" altLang="en-US" sz="2400" b="1" dirty="0">
              <a:solidFill>
                <a:srgbClr val="0066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3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3503712" y="0"/>
            <a:ext cx="73132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Prototyping Coils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E4BE30B-4E70-490A-A839-C6598BD624CC}"/>
              </a:ext>
            </a:extLst>
          </p:cNvPr>
          <p:cNvSpPr txBox="1"/>
          <p:nvPr/>
        </p:nvSpPr>
        <p:spPr bwMode="auto">
          <a:xfrm>
            <a:off x="3101624" y="664165"/>
            <a:ext cx="637822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2400" b="1" dirty="0"/>
              <a:t>Test</a:t>
            </a:r>
            <a:r>
              <a:rPr lang="en-US" altLang="zh-CN" sz="2400" b="1" dirty="0">
                <a:latin typeface="Arial" pitchFamily="34" charset="0"/>
              </a:rPr>
              <a:t> of prototyping  ½ sized </a:t>
            </a:r>
            <a:r>
              <a:rPr lang="en-US" altLang="zh-CN" sz="2400" b="1" dirty="0" err="1">
                <a:latin typeface="Arial" pitchFamily="34" charset="0"/>
              </a:rPr>
              <a:t>sextupole</a:t>
            </a:r>
            <a:r>
              <a:rPr lang="en-US" altLang="zh-CN" sz="2400" b="1" dirty="0">
                <a:latin typeface="Arial" pitchFamily="34" charset="0"/>
              </a:rPr>
              <a:t> </a:t>
            </a:r>
            <a:r>
              <a:rPr lang="en-US" altLang="zh-CN" sz="2400" b="1" dirty="0" smtClean="0">
                <a:latin typeface="Arial" pitchFamily="34" charset="0"/>
              </a:rPr>
              <a:t>coil </a:t>
            </a:r>
            <a:endParaRPr lang="zh-CN" altLang="en-US" sz="2400" b="1" dirty="0">
              <a:latin typeface="Arial" pitchFamily="34" charset="0"/>
            </a:endParaRPr>
          </a:p>
        </p:txBody>
      </p:sp>
      <p:sp>
        <p:nvSpPr>
          <p:cNvPr id="24" name="TextBox 9">
            <a:extLst>
              <a:ext uri="{FF2B5EF4-FFF2-40B4-BE49-F238E27FC236}">
                <a16:creationId xmlns:a16="http://schemas.microsoft.com/office/drawing/2014/main" xmlns="" id="{8C81A07D-4198-490B-8D8E-4C2012886B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626" y="1258545"/>
            <a:ext cx="8162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Calibri" panose="020F0502020204030204" pitchFamily="34" charset="0"/>
              </a:rPr>
              <a:t>Al Shell</a:t>
            </a:r>
          </a:p>
        </p:txBody>
      </p:sp>
      <p:sp>
        <p:nvSpPr>
          <p:cNvPr id="25" name="TextBox 10">
            <a:extLst>
              <a:ext uri="{FF2B5EF4-FFF2-40B4-BE49-F238E27FC236}">
                <a16:creationId xmlns:a16="http://schemas.microsoft.com/office/drawing/2014/main" xmlns="" id="{0F65BF64-C4B1-4EDA-9455-CFA47180F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29" y="1505680"/>
            <a:ext cx="138053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Calibri" panose="020F0502020204030204" pitchFamily="34" charset="0"/>
              </a:rPr>
              <a:t>Upper yoke</a:t>
            </a:r>
          </a:p>
        </p:txBody>
      </p:sp>
      <p:sp>
        <p:nvSpPr>
          <p:cNvPr id="26" name="TextBox 11">
            <a:extLst>
              <a:ext uri="{FF2B5EF4-FFF2-40B4-BE49-F238E27FC236}">
                <a16:creationId xmlns:a16="http://schemas.microsoft.com/office/drawing/2014/main" xmlns="" id="{C960726A-1890-4C6D-9C01-CD11CB2FF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885" y="1947391"/>
            <a:ext cx="936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Calibri" panose="020F0502020204030204" pitchFamily="34" charset="0"/>
              </a:rPr>
              <a:t>Pad</a:t>
            </a:r>
          </a:p>
        </p:txBody>
      </p:sp>
      <p:sp>
        <p:nvSpPr>
          <p:cNvPr id="27" name="TextBox 14">
            <a:extLst>
              <a:ext uri="{FF2B5EF4-FFF2-40B4-BE49-F238E27FC236}">
                <a16:creationId xmlns:a16="http://schemas.microsoft.com/office/drawing/2014/main" xmlns="" id="{9CE90E5A-C84F-4D7C-887F-916896C2FD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955" y="2839587"/>
            <a:ext cx="13519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Calibri" panose="020F0502020204030204" pitchFamily="34" charset="0"/>
              </a:rPr>
              <a:t>Lower yoke</a:t>
            </a:r>
          </a:p>
        </p:txBody>
      </p:sp>
      <p:pic>
        <p:nvPicPr>
          <p:cNvPr id="28" name="Picture 4" descr="C:\Users\Administrator\Desktop\1.JPG">
            <a:extLst>
              <a:ext uri="{FF2B5EF4-FFF2-40B4-BE49-F238E27FC236}">
                <a16:creationId xmlns:a16="http://schemas.microsoft.com/office/drawing/2014/main" xmlns="" id="{AA62F526-D4E7-4CE9-AEFF-51F513D56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25" t="8517" r="39500" b="8620"/>
          <a:stretch>
            <a:fillRect/>
          </a:stretch>
        </p:blipFill>
        <p:spPr>
          <a:xfrm>
            <a:off x="1962190" y="1097244"/>
            <a:ext cx="1351941" cy="2595562"/>
          </a:xfrm>
          <a:prstGeom prst="rect">
            <a:avLst/>
          </a:prstGeom>
          <a:noFill/>
        </p:spPr>
      </p:pic>
      <p:sp>
        <p:nvSpPr>
          <p:cNvPr id="29" name="TextBox 22">
            <a:extLst>
              <a:ext uri="{FF2B5EF4-FFF2-40B4-BE49-F238E27FC236}">
                <a16:creationId xmlns:a16="http://schemas.microsoft.com/office/drawing/2014/main" xmlns="" id="{4F431A54-40A6-49CF-ABAE-CE0EA9778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247" y="1736795"/>
            <a:ext cx="9366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Calibri" panose="020F0502020204030204" pitchFamily="34" charset="0"/>
              </a:rPr>
              <a:t>Key</a:t>
            </a:r>
          </a:p>
        </p:txBody>
      </p: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xmlns="" id="{E0028257-240E-460E-905D-C4DCC1E0004C}"/>
              </a:ext>
            </a:extLst>
          </p:cNvPr>
          <p:cNvCxnSpPr/>
          <p:nvPr/>
        </p:nvCxnSpPr>
        <p:spPr>
          <a:xfrm>
            <a:off x="1306248" y="1443211"/>
            <a:ext cx="5762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xmlns="" id="{11F4EF99-D540-405F-B7B6-03E2625A4593}"/>
              </a:ext>
            </a:extLst>
          </p:cNvPr>
          <p:cNvCxnSpPr/>
          <p:nvPr/>
        </p:nvCxnSpPr>
        <p:spPr>
          <a:xfrm>
            <a:off x="1306248" y="1731367"/>
            <a:ext cx="5762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xmlns="" id="{116C6514-12A0-49D8-9147-3145A00DF1A3}"/>
              </a:ext>
            </a:extLst>
          </p:cNvPr>
          <p:cNvCxnSpPr/>
          <p:nvPr/>
        </p:nvCxnSpPr>
        <p:spPr>
          <a:xfrm>
            <a:off x="803010" y="1945912"/>
            <a:ext cx="10795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xmlns="" id="{B434FB38-E0AA-4A5E-BC18-4EAF44495D3F}"/>
              </a:ext>
            </a:extLst>
          </p:cNvPr>
          <p:cNvCxnSpPr/>
          <p:nvPr/>
        </p:nvCxnSpPr>
        <p:spPr>
          <a:xfrm>
            <a:off x="799311" y="2163415"/>
            <a:ext cx="10795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xmlns="" id="{1737BA24-A049-4166-B17E-D7249EEFCEEC}"/>
              </a:ext>
            </a:extLst>
          </p:cNvPr>
          <p:cNvCxnSpPr>
            <a:cxnSpLocks/>
          </p:cNvCxnSpPr>
          <p:nvPr/>
        </p:nvCxnSpPr>
        <p:spPr>
          <a:xfrm flipV="1">
            <a:off x="1524419" y="2319472"/>
            <a:ext cx="777439" cy="1046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xmlns="" id="{3FF49288-02FC-412D-920A-9D8572A42AD0}"/>
              </a:ext>
            </a:extLst>
          </p:cNvPr>
          <p:cNvCxnSpPr/>
          <p:nvPr/>
        </p:nvCxnSpPr>
        <p:spPr>
          <a:xfrm>
            <a:off x="1341966" y="3027511"/>
            <a:ext cx="5048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12">
            <a:extLst>
              <a:ext uri="{FF2B5EF4-FFF2-40B4-BE49-F238E27FC236}">
                <a16:creationId xmlns:a16="http://schemas.microsoft.com/office/drawing/2014/main" xmlns="" id="{76E1ABA9-B283-4A80-8A7A-C5CBC86323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590" y="2231148"/>
            <a:ext cx="13519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latin typeface="Calibri" panose="020F0502020204030204" pitchFamily="34" charset="0"/>
              </a:rPr>
              <a:t>Shim1+shim2</a:t>
            </a:r>
          </a:p>
        </p:txBody>
      </p:sp>
      <p:cxnSp>
        <p:nvCxnSpPr>
          <p:cNvPr id="37" name="直接箭头连接符 36">
            <a:extLst>
              <a:ext uri="{FF2B5EF4-FFF2-40B4-BE49-F238E27FC236}">
                <a16:creationId xmlns:a16="http://schemas.microsoft.com/office/drawing/2014/main" xmlns="" id="{AC18710D-B922-418E-9BE8-41729CB23EDB}"/>
              </a:ext>
            </a:extLst>
          </p:cNvPr>
          <p:cNvCxnSpPr>
            <a:cxnSpLocks/>
          </p:cNvCxnSpPr>
          <p:nvPr/>
        </p:nvCxnSpPr>
        <p:spPr>
          <a:xfrm>
            <a:off x="1524419" y="2447909"/>
            <a:ext cx="869321" cy="1597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7E6C67AE-663C-4A66-BBA2-5D61B518EB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7873" y="1142556"/>
            <a:ext cx="2369987" cy="2573252"/>
          </a:xfrm>
          <a:prstGeom prst="rect">
            <a:avLst/>
          </a:prstGeom>
        </p:spPr>
      </p:pic>
      <p:sp>
        <p:nvSpPr>
          <p:cNvPr id="39" name="箭头: V 形 38">
            <a:extLst>
              <a:ext uri="{FF2B5EF4-FFF2-40B4-BE49-F238E27FC236}">
                <a16:creationId xmlns:a16="http://schemas.microsoft.com/office/drawing/2014/main" xmlns="" id="{51AFCA0E-8DB1-4160-A8A4-47D07E11DF95}"/>
              </a:ext>
            </a:extLst>
          </p:cNvPr>
          <p:cNvSpPr/>
          <p:nvPr/>
        </p:nvSpPr>
        <p:spPr>
          <a:xfrm>
            <a:off x="3564078" y="2250810"/>
            <a:ext cx="648072" cy="28843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35595812-FD86-45BD-9FD5-2537B0B18A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180" y="4140390"/>
            <a:ext cx="6120680" cy="2288678"/>
          </a:xfrm>
          <a:prstGeom prst="rect">
            <a:avLst/>
          </a:prstGeom>
        </p:spPr>
      </p:pic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0637BCE0-B973-4067-91F0-12EF35BDC595}"/>
              </a:ext>
            </a:extLst>
          </p:cNvPr>
          <p:cNvSpPr txBox="1"/>
          <p:nvPr/>
        </p:nvSpPr>
        <p:spPr bwMode="auto">
          <a:xfrm>
            <a:off x="1340395" y="3749260"/>
            <a:ext cx="4754250" cy="36933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b="1" dirty="0">
                <a:solidFill>
                  <a:schemeClr val="tx2"/>
                </a:solidFill>
                <a:latin typeface="Arial" pitchFamily="34" charset="0"/>
              </a:rPr>
              <a:t>A </a:t>
            </a:r>
            <a:r>
              <a:rPr lang="en-US" altLang="zh-CN" b="1" dirty="0">
                <a:solidFill>
                  <a:srgbClr val="FF0000"/>
                </a:solidFill>
                <a:latin typeface="Arial" pitchFamily="34" charset="0"/>
              </a:rPr>
              <a:t>Mirror Structure</a:t>
            </a:r>
            <a:r>
              <a:rPr lang="en-US" altLang="zh-CN" b="1" dirty="0">
                <a:solidFill>
                  <a:schemeClr val="tx2"/>
                </a:solidFill>
                <a:latin typeface="Arial" pitchFamily="34" charset="0"/>
              </a:rPr>
              <a:t> fo</a:t>
            </a:r>
            <a:r>
              <a:rPr lang="en-US" altLang="zh-CN" b="1" dirty="0">
                <a:solidFill>
                  <a:schemeClr val="tx2"/>
                </a:solidFill>
              </a:rPr>
              <a:t>r sextupole cold test</a:t>
            </a:r>
            <a:r>
              <a:rPr lang="en-US" altLang="zh-CN" b="1" dirty="0">
                <a:solidFill>
                  <a:schemeClr val="tx2"/>
                </a:solidFill>
                <a:latin typeface="Arial" pitchFamily="34" charset="0"/>
              </a:rPr>
              <a:t> </a:t>
            </a:r>
            <a:endParaRPr lang="zh-CN" altLang="en-US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42" name="矩形: 圆角 41">
            <a:extLst>
              <a:ext uri="{FF2B5EF4-FFF2-40B4-BE49-F238E27FC236}">
                <a16:creationId xmlns:a16="http://schemas.microsoft.com/office/drawing/2014/main" xmlns="" id="{93BB2AFC-AE7E-46EE-96D7-C2FB670513E8}"/>
              </a:ext>
            </a:extLst>
          </p:cNvPr>
          <p:cNvSpPr/>
          <p:nvPr/>
        </p:nvSpPr>
        <p:spPr>
          <a:xfrm>
            <a:off x="2045499" y="1929872"/>
            <a:ext cx="360040" cy="4571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标注: 弯曲线形 42">
            <a:extLst>
              <a:ext uri="{FF2B5EF4-FFF2-40B4-BE49-F238E27FC236}">
                <a16:creationId xmlns:a16="http://schemas.microsoft.com/office/drawing/2014/main" xmlns="" id="{6D874735-0F17-4D34-9AB2-49621E6E12D1}"/>
              </a:ext>
            </a:extLst>
          </p:cNvPr>
          <p:cNvSpPr/>
          <p:nvPr/>
        </p:nvSpPr>
        <p:spPr>
          <a:xfrm>
            <a:off x="3093946" y="1258545"/>
            <a:ext cx="1008112" cy="33855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0729"/>
              <a:gd name="adj6" fmla="val -91818"/>
            </a:avLst>
          </a:prstGeom>
          <a:ln>
            <a:solidFill>
              <a:srgbClr val="FF99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Bladder</a:t>
            </a:r>
            <a:endParaRPr lang="zh-CN" altLang="en-US" dirty="0"/>
          </a:p>
        </p:txBody>
      </p:sp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589F88A0-C069-47A7-88BE-896163BA79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8720" y="1302691"/>
            <a:ext cx="4217933" cy="3034929"/>
          </a:xfrm>
          <a:prstGeom prst="rect">
            <a:avLst/>
          </a:prstGeom>
        </p:spPr>
      </p:pic>
      <p:cxnSp>
        <p:nvCxnSpPr>
          <p:cNvPr id="46" name="直接箭头连接符 45">
            <a:extLst>
              <a:ext uri="{FF2B5EF4-FFF2-40B4-BE49-F238E27FC236}">
                <a16:creationId xmlns:a16="http://schemas.microsoft.com/office/drawing/2014/main" xmlns="" id="{8E332670-3B91-49FD-9825-F2BEF8D9EBD5}"/>
              </a:ext>
            </a:extLst>
          </p:cNvPr>
          <p:cNvCxnSpPr/>
          <p:nvPr/>
        </p:nvCxnSpPr>
        <p:spPr>
          <a:xfrm>
            <a:off x="10170121" y="1847553"/>
            <a:ext cx="720080" cy="0"/>
          </a:xfrm>
          <a:prstGeom prst="straightConnector1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D69922C1-C5B8-41DB-821A-5BDA1973B363}"/>
              </a:ext>
            </a:extLst>
          </p:cNvPr>
          <p:cNvSpPr txBox="1"/>
          <p:nvPr/>
        </p:nvSpPr>
        <p:spPr bwMode="auto">
          <a:xfrm>
            <a:off x="10156721" y="1852152"/>
            <a:ext cx="78418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chemeClr val="tx2"/>
                </a:solidFill>
                <a:latin typeface="Times" panose="02020603050405020304" pitchFamily="18" charset="0"/>
              </a:rPr>
              <a:t>30 min</a:t>
            </a:r>
            <a:endParaRPr lang="zh-CN" altLang="en-US" sz="1600" b="1" dirty="0">
              <a:solidFill>
                <a:schemeClr val="tx2"/>
              </a:solidFill>
              <a:latin typeface="Times" panose="02020603050405020304" pitchFamily="18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2F790581-74E3-4F89-A41E-01A9829451FD}"/>
              </a:ext>
            </a:extLst>
          </p:cNvPr>
          <p:cNvSpPr txBox="1"/>
          <p:nvPr/>
        </p:nvSpPr>
        <p:spPr bwMode="auto">
          <a:xfrm>
            <a:off x="9232409" y="4637016"/>
            <a:ext cx="2795926" cy="135421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chemeClr val="tx2"/>
                </a:solidFill>
                <a:latin typeface="Times" panose="02020603050405020304" pitchFamily="18" charset="0"/>
              </a:rPr>
              <a:t>Highest field in superconductor: </a:t>
            </a:r>
            <a:r>
              <a:rPr lang="en-US" altLang="zh-CN" b="1" dirty="0">
                <a:solidFill>
                  <a:srgbClr val="FF0000"/>
                </a:solidFill>
                <a:latin typeface="Times" panose="02020603050405020304" pitchFamily="18" charset="0"/>
              </a:rPr>
              <a:t>10.4 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chemeClr val="tx2"/>
                </a:solidFill>
                <a:latin typeface="Times" panose="02020603050405020304" pitchFamily="18" charset="0"/>
              </a:rPr>
              <a:t>LF : </a:t>
            </a:r>
            <a:r>
              <a:rPr lang="en-US" altLang="zh-CN" b="1" dirty="0">
                <a:solidFill>
                  <a:srgbClr val="FF0000"/>
                </a:solidFill>
                <a:latin typeface="Times" panose="02020603050405020304" pitchFamily="18" charset="0"/>
              </a:rPr>
              <a:t>80%</a:t>
            </a:r>
            <a:r>
              <a:rPr lang="en-US" altLang="zh-CN" b="1" dirty="0">
                <a:solidFill>
                  <a:schemeClr val="tx2"/>
                </a:solidFill>
                <a:latin typeface="Times" panose="02020603050405020304" pitchFamily="18" charset="0"/>
              </a:rPr>
              <a:t> of short sample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CA82B58C-8F5C-4936-B4C1-53FAEC9F032D}"/>
              </a:ext>
            </a:extLst>
          </p:cNvPr>
          <p:cNvSpPr txBox="1"/>
          <p:nvPr/>
        </p:nvSpPr>
        <p:spPr bwMode="auto">
          <a:xfrm>
            <a:off x="9174508" y="2359550"/>
            <a:ext cx="19271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0000"/>
                </a:solidFill>
                <a:latin typeface="Arial" pitchFamily="34" charset="0"/>
              </a:rPr>
              <a:t>No Quench!</a:t>
            </a:r>
            <a:endParaRPr lang="zh-CN" altLang="en-US" sz="2400" b="1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xmlns="" id="{A5B5725F-C49F-4511-A332-C62E4E29F9C5}"/>
              </a:ext>
            </a:extLst>
          </p:cNvPr>
          <p:cNvSpPr txBox="1"/>
          <p:nvPr/>
        </p:nvSpPr>
        <p:spPr bwMode="auto">
          <a:xfrm rot="5400000">
            <a:off x="11038964" y="2049521"/>
            <a:ext cx="80983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100" b="1" dirty="0">
                <a:solidFill>
                  <a:srgbClr val="0D02E0"/>
                </a:solidFill>
                <a:latin typeface="Arial" pitchFamily="34" charset="0"/>
              </a:rPr>
              <a:t>Pole field</a:t>
            </a:r>
            <a:endParaRPr lang="zh-CN" altLang="en-US" sz="11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51" name="标注: 弯曲线形 50">
            <a:extLst>
              <a:ext uri="{FF2B5EF4-FFF2-40B4-BE49-F238E27FC236}">
                <a16:creationId xmlns:a16="http://schemas.microsoft.com/office/drawing/2014/main" xmlns="" id="{82D01C89-45D8-4005-AFFD-B4E704ED6125}"/>
              </a:ext>
            </a:extLst>
          </p:cNvPr>
          <p:cNvSpPr/>
          <p:nvPr/>
        </p:nvSpPr>
        <p:spPr>
          <a:xfrm>
            <a:off x="3097246" y="3169119"/>
            <a:ext cx="1008112" cy="33855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20611"/>
              <a:gd name="adj6" fmla="val -80329"/>
            </a:avLst>
          </a:prstGeom>
          <a:ln>
            <a:solidFill>
              <a:srgbClr val="FF99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Coil</a:t>
            </a:r>
            <a:endParaRPr lang="zh-CN" altLang="en-US" dirty="0"/>
          </a:p>
        </p:txBody>
      </p:sp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56B91ACE-710F-4E00-B966-1DC3A79B541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2"/>
          <a:stretch/>
        </p:blipFill>
        <p:spPr>
          <a:xfrm>
            <a:off x="6928153" y="3969620"/>
            <a:ext cx="2653062" cy="248541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 bwMode="auto">
          <a:xfrm>
            <a:off x="415105" y="3281906"/>
            <a:ext cx="1353256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000" b="1" dirty="0" smtClean="0">
                <a:solidFill>
                  <a:srgbClr val="006600"/>
                </a:solidFill>
                <a:latin typeface="Arial" pitchFamily="34" charset="0"/>
              </a:rPr>
              <a:t>Feb. 2019</a:t>
            </a:r>
            <a:endParaRPr lang="zh-CN" altLang="en-US" sz="2000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5" name="文本框 4"/>
          <p:cNvSpPr txBox="1"/>
          <p:nvPr/>
        </p:nvSpPr>
        <p:spPr bwMode="auto">
          <a:xfrm>
            <a:off x="8629230" y="1448614"/>
            <a:ext cx="9220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D02E0"/>
                </a:solidFill>
                <a:latin typeface="Arial" pitchFamily="34" charset="0"/>
              </a:rPr>
              <a:t>800A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35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1847528" y="-38811"/>
            <a:ext cx="986359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1/2 sized prototype assembly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52" name="图片 51">
            <a:extLst>
              <a:ext uri="{FF2B5EF4-FFF2-40B4-BE49-F238E27FC236}">
                <a16:creationId xmlns="" xmlns:a16="http://schemas.microsoft.com/office/drawing/2014/main" id="{E63392B9-171E-4BB4-AC76-D3963E7156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23"/>
          <a:stretch/>
        </p:blipFill>
        <p:spPr>
          <a:xfrm>
            <a:off x="961676" y="2177219"/>
            <a:ext cx="3972847" cy="3150493"/>
          </a:xfrm>
          <a:prstGeom prst="rect">
            <a:avLst/>
          </a:prstGeom>
        </p:spPr>
      </p:pic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F89AF706-F83C-402E-839E-5BEAA91B64D2}"/>
              </a:ext>
            </a:extLst>
          </p:cNvPr>
          <p:cNvSpPr txBox="1"/>
          <p:nvPr/>
        </p:nvSpPr>
        <p:spPr bwMode="auto">
          <a:xfrm>
            <a:off x="1078992" y="5325448"/>
            <a:ext cx="37382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altLang="zh-CN" sz="2400" b="1" dirty="0">
                <a:solidFill>
                  <a:schemeClr val="tx2"/>
                </a:solidFill>
                <a:latin typeface="Times" panose="02020603050405020304" pitchFamily="18" charset="0"/>
              </a:rPr>
              <a:t>½ prototype with Al dummy coil mockup</a:t>
            </a:r>
            <a:endParaRPr lang="zh-CN" altLang="en-US" sz="2400" b="1" dirty="0">
              <a:solidFill>
                <a:schemeClr val="tx2"/>
              </a:solidFill>
              <a:latin typeface="Times" panose="02020603050405020304" pitchFamily="18" charset="0"/>
            </a:endParaRPr>
          </a:p>
        </p:txBody>
      </p:sp>
      <p:sp>
        <p:nvSpPr>
          <p:cNvPr id="54" name="标注: 弯曲线形 53">
            <a:extLst>
              <a:ext uri="{FF2B5EF4-FFF2-40B4-BE49-F238E27FC236}">
                <a16:creationId xmlns="" xmlns:a16="http://schemas.microsoft.com/office/drawing/2014/main" id="{C4FDF222-E5EF-471B-94D9-E0FEF27B1E51}"/>
              </a:ext>
            </a:extLst>
          </p:cNvPr>
          <p:cNvSpPr/>
          <p:nvPr/>
        </p:nvSpPr>
        <p:spPr>
          <a:xfrm>
            <a:off x="3265932" y="1778233"/>
            <a:ext cx="1645766" cy="28803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13033"/>
              <a:gd name="adj6" fmla="val -22653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Bladder &amp; Key</a:t>
            </a:r>
            <a:endParaRPr lang="zh-CN" altLang="en-US" dirty="0"/>
          </a:p>
        </p:txBody>
      </p:sp>
      <p:sp>
        <p:nvSpPr>
          <p:cNvPr id="55" name="标注: 弯曲线形 54">
            <a:extLst>
              <a:ext uri="{FF2B5EF4-FFF2-40B4-BE49-F238E27FC236}">
                <a16:creationId xmlns="" xmlns:a16="http://schemas.microsoft.com/office/drawing/2014/main" id="{FBE94E5E-77F0-41A2-8ACC-7F3EFDF76B6A}"/>
              </a:ext>
            </a:extLst>
          </p:cNvPr>
          <p:cNvSpPr/>
          <p:nvPr/>
        </p:nvSpPr>
        <p:spPr>
          <a:xfrm>
            <a:off x="4060128" y="2288612"/>
            <a:ext cx="1645766" cy="28803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36314"/>
              <a:gd name="adj6" fmla="val -55249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Al Coil</a:t>
            </a:r>
            <a:endParaRPr lang="zh-CN" altLang="en-US" dirty="0"/>
          </a:p>
        </p:txBody>
      </p:sp>
      <p:pic>
        <p:nvPicPr>
          <p:cNvPr id="56" name="图片 55">
            <a:extLst>
              <a:ext uri="{FF2B5EF4-FFF2-40B4-BE49-F238E27FC236}">
                <a16:creationId xmlns="" xmlns:a16="http://schemas.microsoft.com/office/drawing/2014/main" id="{55C4EA23-4405-4C73-9E06-9653A2140A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42" t="6793" r="9362" b="9744"/>
          <a:stretch/>
        </p:blipFill>
        <p:spPr>
          <a:xfrm>
            <a:off x="5591944" y="764704"/>
            <a:ext cx="5615814" cy="2808312"/>
          </a:xfrm>
          <a:prstGeom prst="rect">
            <a:avLst/>
          </a:prstGeom>
        </p:spPr>
      </p:pic>
      <p:pic>
        <p:nvPicPr>
          <p:cNvPr id="57" name="图片 56">
            <a:extLst>
              <a:ext uri="{FF2B5EF4-FFF2-40B4-BE49-F238E27FC236}">
                <a16:creationId xmlns="" xmlns:a16="http://schemas.microsoft.com/office/drawing/2014/main" id="{40561806-5079-4699-8BDA-A942B61160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729" t="5374" r="9027" b="9894"/>
          <a:stretch/>
        </p:blipFill>
        <p:spPr>
          <a:xfrm>
            <a:off x="5758927" y="3716362"/>
            <a:ext cx="5448831" cy="2808313"/>
          </a:xfrm>
          <a:prstGeom prst="rect">
            <a:avLst/>
          </a:prstGeom>
        </p:spPr>
      </p:pic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DFBDBAFE-9622-42A7-ADE8-5C4EA38F4615}"/>
              </a:ext>
            </a:extLst>
          </p:cNvPr>
          <p:cNvSpPr txBox="1"/>
          <p:nvPr/>
        </p:nvSpPr>
        <p:spPr bwMode="auto">
          <a:xfrm>
            <a:off x="6888088" y="3357572"/>
            <a:ext cx="100811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100" b="1" dirty="0">
                <a:solidFill>
                  <a:srgbClr val="0D02E0"/>
                </a:solidFill>
                <a:latin typeface="Arial" pitchFamily="34" charset="0"/>
              </a:rPr>
              <a:t>Bladder pressurized</a:t>
            </a:r>
            <a:endParaRPr lang="zh-CN" altLang="en-US" sz="11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="" xmlns:a16="http://schemas.microsoft.com/office/drawing/2014/main" id="{A2BAC07B-2B76-46C2-8636-5B78706C75B4}"/>
              </a:ext>
            </a:extLst>
          </p:cNvPr>
          <p:cNvSpPr txBox="1"/>
          <p:nvPr/>
        </p:nvSpPr>
        <p:spPr bwMode="auto">
          <a:xfrm>
            <a:off x="7608168" y="2733403"/>
            <a:ext cx="1008112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100" b="1" dirty="0">
                <a:solidFill>
                  <a:srgbClr val="0D02E0"/>
                </a:solidFill>
                <a:latin typeface="Arial" pitchFamily="34" charset="0"/>
              </a:rPr>
              <a:t>Locked with loading key &amp; shim</a:t>
            </a:r>
            <a:endParaRPr lang="zh-CN" altLang="en-US" sz="11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60" name="文本框 59">
            <a:extLst>
              <a:ext uri="{FF2B5EF4-FFF2-40B4-BE49-F238E27FC236}">
                <a16:creationId xmlns="" xmlns:a16="http://schemas.microsoft.com/office/drawing/2014/main" id="{E687D123-FCC4-4DD8-A87F-BBEBD11F9C3B}"/>
              </a:ext>
            </a:extLst>
          </p:cNvPr>
          <p:cNvSpPr txBox="1"/>
          <p:nvPr/>
        </p:nvSpPr>
        <p:spPr bwMode="auto">
          <a:xfrm>
            <a:off x="8459857" y="3321574"/>
            <a:ext cx="100811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100" b="1" dirty="0">
                <a:solidFill>
                  <a:srgbClr val="0D02E0"/>
                </a:solidFill>
                <a:latin typeface="Arial" pitchFamily="34" charset="0"/>
              </a:rPr>
              <a:t>Axial pretension</a:t>
            </a:r>
            <a:endParaRPr lang="zh-CN" altLang="en-US" sz="11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="" xmlns:a16="http://schemas.microsoft.com/office/drawing/2014/main" id="{4975EA5C-5CB9-49C0-896D-31BF572BEAB8}"/>
              </a:ext>
            </a:extLst>
          </p:cNvPr>
          <p:cNvSpPr txBox="1"/>
          <p:nvPr/>
        </p:nvSpPr>
        <p:spPr bwMode="auto">
          <a:xfrm>
            <a:off x="9120336" y="2902680"/>
            <a:ext cx="100811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100" b="1" dirty="0">
                <a:solidFill>
                  <a:srgbClr val="0D02E0"/>
                </a:solidFill>
                <a:latin typeface="Arial" pitchFamily="34" charset="0"/>
              </a:rPr>
              <a:t>Cool down to 77 K</a:t>
            </a:r>
            <a:endParaRPr lang="zh-CN" altLang="en-US" sz="11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="" xmlns:a16="http://schemas.microsoft.com/office/drawing/2014/main" id="{328D9073-127B-47A6-BE34-D380D206A899}"/>
              </a:ext>
            </a:extLst>
          </p:cNvPr>
          <p:cNvSpPr txBox="1"/>
          <p:nvPr/>
        </p:nvSpPr>
        <p:spPr bwMode="auto">
          <a:xfrm>
            <a:off x="9815602" y="3473115"/>
            <a:ext cx="100811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100" b="1" dirty="0">
                <a:solidFill>
                  <a:srgbClr val="0D02E0"/>
                </a:solidFill>
                <a:latin typeface="Arial" pitchFamily="34" charset="0"/>
              </a:rPr>
              <a:t>Warm up</a:t>
            </a:r>
            <a:endParaRPr lang="zh-CN" altLang="en-US" sz="11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="" xmlns:a16="http://schemas.microsoft.com/office/drawing/2014/main" id="{D55C5F9F-F283-49C1-B725-FC7261C81168}"/>
              </a:ext>
            </a:extLst>
          </p:cNvPr>
          <p:cNvSpPr txBox="1"/>
          <p:nvPr/>
        </p:nvSpPr>
        <p:spPr bwMode="auto">
          <a:xfrm>
            <a:off x="6888088" y="5877272"/>
            <a:ext cx="100811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100" b="1" dirty="0">
                <a:solidFill>
                  <a:srgbClr val="0D02E0"/>
                </a:solidFill>
                <a:latin typeface="Arial" pitchFamily="34" charset="0"/>
              </a:rPr>
              <a:t>Piston pressurized</a:t>
            </a:r>
            <a:endParaRPr lang="zh-CN" altLang="en-US" sz="11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="" xmlns:a16="http://schemas.microsoft.com/office/drawing/2014/main" id="{D14193EB-CEB2-459E-BCD4-3F369465AC75}"/>
              </a:ext>
            </a:extLst>
          </p:cNvPr>
          <p:cNvSpPr txBox="1"/>
          <p:nvPr/>
        </p:nvSpPr>
        <p:spPr bwMode="auto">
          <a:xfrm>
            <a:off x="7906760" y="5877271"/>
            <a:ext cx="70952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100" b="1" dirty="0">
                <a:solidFill>
                  <a:srgbClr val="0D02E0"/>
                </a:solidFill>
                <a:latin typeface="Arial" pitchFamily="34" charset="0"/>
              </a:rPr>
              <a:t>Axially locked</a:t>
            </a:r>
            <a:endParaRPr lang="zh-CN" altLang="en-US" sz="11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65" name="文本框 64">
            <a:extLst>
              <a:ext uri="{FF2B5EF4-FFF2-40B4-BE49-F238E27FC236}">
                <a16:creationId xmlns="" xmlns:a16="http://schemas.microsoft.com/office/drawing/2014/main" id="{AF76F846-693A-49A1-90F3-924AE30CBBB9}"/>
              </a:ext>
            </a:extLst>
          </p:cNvPr>
          <p:cNvSpPr txBox="1"/>
          <p:nvPr/>
        </p:nvSpPr>
        <p:spPr bwMode="auto">
          <a:xfrm>
            <a:off x="8687883" y="5877270"/>
            <a:ext cx="100811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100" b="1" dirty="0">
                <a:solidFill>
                  <a:srgbClr val="0D02E0"/>
                </a:solidFill>
                <a:latin typeface="Arial" pitchFamily="34" charset="0"/>
              </a:rPr>
              <a:t>Cool down to 77 K</a:t>
            </a:r>
            <a:endParaRPr lang="zh-CN" altLang="en-US" sz="11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="" xmlns:a16="http://schemas.microsoft.com/office/drawing/2014/main" id="{0E212734-935B-4898-87E8-0E449DACA359}"/>
              </a:ext>
            </a:extLst>
          </p:cNvPr>
          <p:cNvSpPr txBox="1"/>
          <p:nvPr/>
        </p:nvSpPr>
        <p:spPr bwMode="auto">
          <a:xfrm>
            <a:off x="9640608" y="5911173"/>
            <a:ext cx="100811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100" b="1" dirty="0">
                <a:solidFill>
                  <a:srgbClr val="0D02E0"/>
                </a:solidFill>
                <a:latin typeface="Arial" pitchFamily="34" charset="0"/>
              </a:rPr>
              <a:t>Warm up</a:t>
            </a:r>
            <a:endParaRPr lang="zh-CN" altLang="en-US" sz="11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FE4BE30B-4E70-490A-A839-C6598BD624CC}"/>
              </a:ext>
            </a:extLst>
          </p:cNvPr>
          <p:cNvSpPr txBox="1"/>
          <p:nvPr/>
        </p:nvSpPr>
        <p:spPr bwMode="auto">
          <a:xfrm>
            <a:off x="1271464" y="765515"/>
            <a:ext cx="414429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C00000"/>
                </a:solidFill>
                <a:latin typeface="Times" panose="02020603050405020304" pitchFamily="18" charset="0"/>
              </a:rPr>
              <a:t>Strain Gauge monitored </a:t>
            </a:r>
          </a:p>
          <a:p>
            <a:pPr eaLnBrk="1" hangingPunct="1"/>
            <a:r>
              <a:rPr lang="en-US" altLang="zh-CN" sz="2400" b="1" dirty="0">
                <a:latin typeface="Arial" pitchFamily="34" charset="0"/>
              </a:rPr>
              <a:t>½ prototype  assembly</a:t>
            </a:r>
            <a:endParaRPr lang="zh-CN" altLang="en-US" sz="2400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13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5375920" y="0"/>
            <a:ext cx="159530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Outline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 bwMode="auto">
          <a:xfrm>
            <a:off x="1271464" y="1124744"/>
            <a:ext cx="9865096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342900" indent="-34290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3200" b="1" dirty="0"/>
              <a:t>High Intensity HCI Beam Needs </a:t>
            </a:r>
          </a:p>
          <a:p>
            <a:pPr marL="342900" indent="-34290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3200" b="1" dirty="0" smtClean="0"/>
              <a:t>FECR</a:t>
            </a:r>
            <a:r>
              <a:rPr lang="en-US" altLang="zh-CN" sz="3200" b="1" dirty="0"/>
              <a:t>: a 4</a:t>
            </a:r>
            <a:r>
              <a:rPr lang="en-US" altLang="zh-CN" sz="3200" b="1" baseline="30000" dirty="0"/>
              <a:t>th</a:t>
            </a:r>
            <a:r>
              <a:rPr lang="en-US" altLang="zh-CN" sz="3200" b="1" dirty="0"/>
              <a:t> Generation ECRIS </a:t>
            </a:r>
          </a:p>
          <a:p>
            <a:pPr marL="342900" indent="-34290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3200" b="1" dirty="0"/>
              <a:t>Key Technologies Development for FECR</a:t>
            </a:r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en-US" altLang="zh-CN" sz="28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 </a:t>
            </a:r>
            <a:r>
              <a:rPr lang="en-US" altLang="zh-CN" sz="2800" b="1" dirty="0">
                <a:solidFill>
                  <a:srgbClr val="0000FF"/>
                </a:solidFill>
                <a:cs typeface="Arial" panose="020B0604020202020204" pitchFamily="34" charset="0"/>
              </a:rPr>
              <a:t>FECR magnet progress</a:t>
            </a:r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en-US" altLang="zh-CN" sz="2800" b="1" dirty="0">
                <a:solidFill>
                  <a:srgbClr val="0000FF"/>
                </a:solidFill>
                <a:cs typeface="Arial" panose="020B0604020202020204" pitchFamily="34" charset="0"/>
              </a:rPr>
              <a:t> Microwave system</a:t>
            </a:r>
          </a:p>
          <a:p>
            <a:pPr marL="914400" lvl="1" indent="-457200" eaLnBrk="1" hangingPunct="1">
              <a:buFont typeface="Arial" panose="020B0604020202020204" pitchFamily="34" charset="0"/>
              <a:buChar char="•"/>
            </a:pPr>
            <a:r>
              <a:rPr lang="en-US" altLang="zh-CN" sz="2800" b="1" dirty="0">
                <a:solidFill>
                  <a:srgbClr val="0000FF"/>
                </a:solidFill>
                <a:cs typeface="Arial" panose="020B0604020202020204" pitchFamily="34" charset="0"/>
              </a:rPr>
              <a:t> Plasma chamber cooling</a:t>
            </a:r>
          </a:p>
          <a:p>
            <a:pPr marL="457200" indent="-45720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3200" b="1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80381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1847528" y="-38811"/>
            <a:ext cx="986359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1/2 sized prototype assembly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977D119E-AD38-4A4E-AE90-0AFB8C9ACA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836712"/>
            <a:ext cx="10559187" cy="5389331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5EC1E70C-0403-4DEC-B08F-88553F550B3C}"/>
              </a:ext>
            </a:extLst>
          </p:cNvPr>
          <p:cNvSpPr txBox="1"/>
          <p:nvPr/>
        </p:nvSpPr>
        <p:spPr bwMode="auto">
          <a:xfrm>
            <a:off x="839416" y="3468624"/>
            <a:ext cx="2242922" cy="30777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Sextupole pre-assembly</a:t>
            </a:r>
            <a:endParaRPr lang="zh-CN" altLang="en-US" sz="14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5131030B-472D-4C8E-B1BC-3089A4C8C1B2}"/>
              </a:ext>
            </a:extLst>
          </p:cNvPr>
          <p:cNvSpPr txBox="1"/>
          <p:nvPr/>
        </p:nvSpPr>
        <p:spPr bwMode="auto">
          <a:xfrm>
            <a:off x="3935760" y="3474720"/>
            <a:ext cx="1874231" cy="30777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Sextupole in collars</a:t>
            </a:r>
            <a:endParaRPr lang="zh-CN" altLang="en-US" sz="14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328CF13F-8261-4EF0-80A3-44F1F7AB3777}"/>
              </a:ext>
            </a:extLst>
          </p:cNvPr>
          <p:cNvSpPr txBox="1"/>
          <p:nvPr/>
        </p:nvSpPr>
        <p:spPr bwMode="auto">
          <a:xfrm>
            <a:off x="6600056" y="3468624"/>
            <a:ext cx="2101857" cy="30777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Sextupole &amp; solenoids</a:t>
            </a:r>
            <a:endParaRPr lang="zh-CN" altLang="en-US" sz="14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873C6931-A77E-40E9-810A-7711D85966C6}"/>
              </a:ext>
            </a:extLst>
          </p:cNvPr>
          <p:cNvSpPr txBox="1"/>
          <p:nvPr/>
        </p:nvSpPr>
        <p:spPr bwMode="auto">
          <a:xfrm>
            <a:off x="9327709" y="3476208"/>
            <a:ext cx="1922321" cy="30777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Load pad and wiring</a:t>
            </a:r>
            <a:endParaRPr lang="zh-CN" altLang="en-US" sz="14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A2B055A9-4549-4EEB-8B08-0BEA580E33E4}"/>
              </a:ext>
            </a:extLst>
          </p:cNvPr>
          <p:cNvSpPr txBox="1"/>
          <p:nvPr/>
        </p:nvSpPr>
        <p:spPr bwMode="auto">
          <a:xfrm>
            <a:off x="7968208" y="6072154"/>
            <a:ext cx="3147015" cy="30777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Radial preload with bladder &amp; keys</a:t>
            </a:r>
            <a:endParaRPr lang="zh-CN" altLang="en-US" sz="14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006FB0F5-EB83-47F4-94B6-8265A0AE97BE}"/>
              </a:ext>
            </a:extLst>
          </p:cNvPr>
          <p:cNvSpPr txBox="1"/>
          <p:nvPr/>
        </p:nvSpPr>
        <p:spPr bwMode="auto">
          <a:xfrm>
            <a:off x="5087888" y="6072153"/>
            <a:ext cx="2400016" cy="30777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Axial preload with </a:t>
            </a:r>
            <a:r>
              <a:rPr lang="en-US" altLang="zh-CN" sz="1400" b="1" dirty="0">
                <a:solidFill>
                  <a:schemeClr val="tx2"/>
                </a:solidFill>
              </a:rPr>
              <a:t>pistons</a:t>
            </a:r>
            <a:endParaRPr lang="zh-CN" altLang="en-US" sz="14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8A91A8E5-F4BB-4FC8-92E6-AB2A52B86C29}"/>
              </a:ext>
            </a:extLst>
          </p:cNvPr>
          <p:cNvSpPr txBox="1"/>
          <p:nvPr/>
        </p:nvSpPr>
        <p:spPr bwMode="auto">
          <a:xfrm>
            <a:off x="1753245" y="6072152"/>
            <a:ext cx="2560316" cy="30777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Instrumentation in </a:t>
            </a:r>
            <a:r>
              <a:rPr lang="en-US" altLang="zh-CN" sz="1400" b="1" dirty="0" err="1">
                <a:solidFill>
                  <a:schemeClr val="tx2"/>
                </a:solidFill>
                <a:latin typeface="Arial" pitchFamily="34" charset="0"/>
              </a:rPr>
              <a:t>Pizzabox</a:t>
            </a:r>
            <a:endParaRPr lang="zh-CN" altLang="en-US" sz="14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7" name="箭头: V 形 26">
            <a:extLst>
              <a:ext uri="{FF2B5EF4-FFF2-40B4-BE49-F238E27FC236}">
                <a16:creationId xmlns:a16="http://schemas.microsoft.com/office/drawing/2014/main" xmlns="" id="{B6AFCA0A-C530-4CA8-B1AE-E06CEA19251E}"/>
              </a:ext>
            </a:extLst>
          </p:cNvPr>
          <p:cNvSpPr/>
          <p:nvPr/>
        </p:nvSpPr>
        <p:spPr>
          <a:xfrm>
            <a:off x="3117426" y="2132856"/>
            <a:ext cx="563070" cy="25614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箭头: V 形 27">
            <a:extLst>
              <a:ext uri="{FF2B5EF4-FFF2-40B4-BE49-F238E27FC236}">
                <a16:creationId xmlns:a16="http://schemas.microsoft.com/office/drawing/2014/main" xmlns="" id="{F1CF266F-22AA-4B8F-836B-85148FD916F7}"/>
              </a:ext>
            </a:extLst>
          </p:cNvPr>
          <p:cNvSpPr/>
          <p:nvPr/>
        </p:nvSpPr>
        <p:spPr>
          <a:xfrm>
            <a:off x="6006361" y="2132226"/>
            <a:ext cx="563070" cy="25614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箭头: V 形 28">
            <a:extLst>
              <a:ext uri="{FF2B5EF4-FFF2-40B4-BE49-F238E27FC236}">
                <a16:creationId xmlns:a16="http://schemas.microsoft.com/office/drawing/2014/main" xmlns="" id="{C511FDC8-54E8-41CD-B305-F6105D123352}"/>
              </a:ext>
            </a:extLst>
          </p:cNvPr>
          <p:cNvSpPr/>
          <p:nvPr/>
        </p:nvSpPr>
        <p:spPr>
          <a:xfrm>
            <a:off x="8738486" y="2132226"/>
            <a:ext cx="563070" cy="25614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箭头: V 形 29">
            <a:extLst>
              <a:ext uri="{FF2B5EF4-FFF2-40B4-BE49-F238E27FC236}">
                <a16:creationId xmlns:a16="http://schemas.microsoft.com/office/drawing/2014/main" xmlns="" id="{45FA2C2C-BDCB-4639-852E-67982C77D9F8}"/>
              </a:ext>
            </a:extLst>
          </p:cNvPr>
          <p:cNvSpPr/>
          <p:nvPr/>
        </p:nvSpPr>
        <p:spPr>
          <a:xfrm rot="5400000">
            <a:off x="10007334" y="3937447"/>
            <a:ext cx="563070" cy="25614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箭头: V 形 30">
            <a:extLst>
              <a:ext uri="{FF2B5EF4-FFF2-40B4-BE49-F238E27FC236}">
                <a16:creationId xmlns:a16="http://schemas.microsoft.com/office/drawing/2014/main" xmlns="" id="{83CB9D8B-4D2A-4E67-A408-376F0C826E63}"/>
              </a:ext>
            </a:extLst>
          </p:cNvPr>
          <p:cNvSpPr/>
          <p:nvPr/>
        </p:nvSpPr>
        <p:spPr>
          <a:xfrm rot="10800000">
            <a:off x="7536160" y="4953459"/>
            <a:ext cx="563070" cy="25614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箭头: V 形 31">
            <a:extLst>
              <a:ext uri="{FF2B5EF4-FFF2-40B4-BE49-F238E27FC236}">
                <a16:creationId xmlns:a16="http://schemas.microsoft.com/office/drawing/2014/main" xmlns="" id="{0AB07C18-FD4F-4C94-BE76-6C18D445EC96}"/>
              </a:ext>
            </a:extLst>
          </p:cNvPr>
          <p:cNvSpPr/>
          <p:nvPr/>
        </p:nvSpPr>
        <p:spPr>
          <a:xfrm rot="10800000">
            <a:off x="4374307" y="4953459"/>
            <a:ext cx="563070" cy="25614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 bwMode="auto">
          <a:xfrm>
            <a:off x="9701" y="4953459"/>
            <a:ext cx="16594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06600"/>
                </a:solidFill>
                <a:latin typeface="Arial" pitchFamily="34" charset="0"/>
              </a:rPr>
              <a:t>2019-2020</a:t>
            </a:r>
            <a:endParaRPr lang="zh-CN" altLang="en-US" sz="2400" b="1" dirty="0">
              <a:solidFill>
                <a:srgbClr val="0066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66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1847528" y="-38811"/>
            <a:ext cx="844974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1/2 sized prototype test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307750D-0CCC-4F75-BC4D-2A476B165F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268760"/>
            <a:ext cx="3384376" cy="451250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BF09067-F20E-4D37-8798-F63F3AFA89B9}"/>
              </a:ext>
            </a:extLst>
          </p:cNvPr>
          <p:cNvSpPr txBox="1"/>
          <p:nvPr/>
        </p:nvSpPr>
        <p:spPr bwMode="auto">
          <a:xfrm>
            <a:off x="4295800" y="1988840"/>
            <a:ext cx="7502375" cy="2609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latin typeface="Arial" pitchFamily="34" charset="0"/>
              </a:rPr>
              <a:t>Challenges:</a:t>
            </a:r>
          </a:p>
          <a:p>
            <a:pPr marL="342900" indent="-34290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chemeClr val="tx2"/>
                </a:solidFill>
              </a:rPr>
              <a:t>Quench detection and protection (in 10 </a:t>
            </a:r>
            <a:r>
              <a:rPr lang="en-US" altLang="zh-CN" sz="2400" b="1" dirty="0" err="1">
                <a:solidFill>
                  <a:schemeClr val="tx2"/>
                </a:solidFill>
              </a:rPr>
              <a:t>ms</a:t>
            </a:r>
            <a:r>
              <a:rPr lang="en-US" altLang="zh-CN" sz="2400" b="1" dirty="0">
                <a:solidFill>
                  <a:schemeClr val="tx2"/>
                </a:solidFill>
              </a:rPr>
              <a:t>)</a:t>
            </a:r>
          </a:p>
          <a:p>
            <a:pPr marL="342900" indent="-34290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chemeClr val="tx2"/>
                </a:solidFill>
                <a:latin typeface="Arial" pitchFamily="34" charset="0"/>
              </a:rPr>
              <a:t>Reliable active que</a:t>
            </a:r>
            <a:r>
              <a:rPr lang="en-US" altLang="zh-CN" sz="2400" b="1" dirty="0">
                <a:solidFill>
                  <a:schemeClr val="tx2"/>
                </a:solidFill>
              </a:rPr>
              <a:t>nch protection power supply</a:t>
            </a:r>
          </a:p>
          <a:p>
            <a:pPr marL="342900" indent="-34290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chemeClr val="tx2"/>
                </a:solidFill>
                <a:latin typeface="Arial" pitchFamily="34" charset="0"/>
              </a:rPr>
              <a:t>High voltage issues</a:t>
            </a:r>
            <a:r>
              <a:rPr lang="en-US" altLang="zh-CN" sz="2400" b="1" dirty="0">
                <a:solidFill>
                  <a:schemeClr val="tx2"/>
                </a:solidFill>
              </a:rPr>
              <a:t> (~2 kV in helium gas)</a:t>
            </a:r>
          </a:p>
          <a:p>
            <a:pPr marL="342900" indent="-34290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rgbClr val="C00000"/>
                </a:solidFill>
              </a:rPr>
              <a:t>Flux jumps (FJ) and resultant problems</a:t>
            </a:r>
            <a:endParaRPr lang="zh-CN" altLang="en-US" sz="2400" b="1" dirty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5" name="文本框 4"/>
          <p:cNvSpPr txBox="1"/>
          <p:nvPr/>
        </p:nvSpPr>
        <p:spPr bwMode="auto">
          <a:xfrm>
            <a:off x="1271464" y="5877272"/>
            <a:ext cx="15536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006600"/>
                </a:solidFill>
              </a:rPr>
              <a:t>Aug</a:t>
            </a:r>
            <a:r>
              <a:rPr lang="en-US" altLang="zh-CN" sz="2400" b="1" dirty="0" smtClean="0">
                <a:solidFill>
                  <a:srgbClr val="006600"/>
                </a:solidFill>
              </a:rPr>
              <a:t>.2020</a:t>
            </a:r>
            <a:endParaRPr lang="zh-CN" altLang="en-US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84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2019369" y="0"/>
            <a:ext cx="911018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Flux Jump (FJ) Challenges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90219CB2-2769-4FE0-A637-AD0D897EB0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24" t="13352" r="1913" b="5794"/>
          <a:stretch/>
        </p:blipFill>
        <p:spPr>
          <a:xfrm>
            <a:off x="1279977" y="1128714"/>
            <a:ext cx="5040562" cy="1744036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3EB9D13-6DBB-49FF-BF97-A5AD80AE4A8B}"/>
              </a:ext>
            </a:extLst>
          </p:cNvPr>
          <p:cNvSpPr txBox="1"/>
          <p:nvPr/>
        </p:nvSpPr>
        <p:spPr bwMode="auto">
          <a:xfrm rot="16200000">
            <a:off x="641181" y="1695503"/>
            <a:ext cx="1539204" cy="2616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100" b="1" dirty="0">
                <a:latin typeface="Arial" pitchFamily="34" charset="0"/>
              </a:rPr>
              <a:t>Detected voltage (V)</a:t>
            </a:r>
            <a:endParaRPr lang="zh-CN" altLang="en-US" sz="1100" b="1" dirty="0">
              <a:latin typeface="Arial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ACA9F001-E8CE-45EB-8917-8652EB35AE46}"/>
              </a:ext>
            </a:extLst>
          </p:cNvPr>
          <p:cNvSpPr txBox="1"/>
          <p:nvPr/>
        </p:nvSpPr>
        <p:spPr bwMode="auto">
          <a:xfrm>
            <a:off x="3440218" y="2611140"/>
            <a:ext cx="848309" cy="2616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100" b="1" dirty="0"/>
              <a:t>Time (</a:t>
            </a:r>
            <a:r>
              <a:rPr lang="en-US" altLang="zh-CN" sz="1100" b="1" dirty="0" err="1"/>
              <a:t>ms</a:t>
            </a:r>
            <a:r>
              <a:rPr lang="en-US" altLang="zh-CN" sz="1100" b="1" dirty="0"/>
              <a:t>)</a:t>
            </a:r>
            <a:endParaRPr lang="zh-CN" altLang="en-US" sz="1100" b="1" dirty="0">
              <a:latin typeface="Arial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F7F56BCA-54E5-42BF-9490-64300A54C93E}"/>
              </a:ext>
            </a:extLst>
          </p:cNvPr>
          <p:cNvSpPr txBox="1"/>
          <p:nvPr/>
        </p:nvSpPr>
        <p:spPr bwMode="auto">
          <a:xfrm>
            <a:off x="1713950" y="820937"/>
            <a:ext cx="44342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Monitored FJ voltage in quench detection system </a:t>
            </a:r>
            <a:endParaRPr lang="zh-CN" altLang="en-US" sz="1400" b="1" dirty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FDD70453-C624-46F8-B10E-DDF44BA87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875" y="2983452"/>
            <a:ext cx="3514383" cy="1597078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E36BB178-F742-4234-BCE7-8C2716AA35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7768" y="2983452"/>
            <a:ext cx="3514383" cy="157275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310AB4C0-C04E-4907-87D6-832915FCDA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875" y="4691232"/>
            <a:ext cx="3514383" cy="1661934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8E9DE4DA-F13E-459C-90A9-5276E5F2B8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7768" y="4691232"/>
            <a:ext cx="3514383" cy="166193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FAED727A-5AF5-4FDC-BA5A-C95553ACE82C}"/>
              </a:ext>
            </a:extLst>
          </p:cNvPr>
          <p:cNvSpPr txBox="1"/>
          <p:nvPr/>
        </p:nvSpPr>
        <p:spPr bwMode="auto">
          <a:xfrm>
            <a:off x="6480366" y="1014369"/>
            <a:ext cx="5623896" cy="1477328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342900" indent="-342900" eaLnBrk="1" hangingPunct="1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zh-CN" sz="2000" b="1" dirty="0">
                <a:solidFill>
                  <a:schemeClr val="tx2"/>
                </a:solidFill>
                <a:latin typeface="Arial" pitchFamily="34" charset="0"/>
              </a:rPr>
              <a:t>FJ comes in many wave forms and hard to distinguish from real quench signal</a:t>
            </a:r>
          </a:p>
          <a:p>
            <a:pPr marL="342900" indent="-342900" eaLnBrk="1" hangingPunct="1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altLang="zh-CN" sz="2000" b="1" dirty="0">
                <a:solidFill>
                  <a:schemeClr val="tx2"/>
                </a:solidFill>
              </a:rPr>
              <a:t>Stemmed from complicated magnetic field configuration in ECRIS magnet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5627EE6-6292-451A-9155-7F6C01B2D79D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3472" y="2741945"/>
            <a:ext cx="2295743" cy="1483226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715E9FCF-6CAC-4607-9F66-1B6BC136B1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73471" y="4591274"/>
            <a:ext cx="2295743" cy="1517590"/>
          </a:xfrm>
          <a:prstGeom prst="rect">
            <a:avLst/>
          </a:prstGeom>
        </p:spPr>
      </p:pic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2F990278-A737-4E10-AF98-F178522DC9CE}"/>
              </a:ext>
            </a:extLst>
          </p:cNvPr>
          <p:cNvSpPr txBox="1"/>
          <p:nvPr/>
        </p:nvSpPr>
        <p:spPr bwMode="auto">
          <a:xfrm>
            <a:off x="10416480" y="3068059"/>
            <a:ext cx="14261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0D02E0"/>
                </a:solidFill>
                <a:latin typeface="Arial" pitchFamily="34" charset="0"/>
              </a:rPr>
              <a:t>B@10% currents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05438C0F-8339-4EE1-8C7D-BF7089AC05E3}"/>
              </a:ext>
            </a:extLst>
          </p:cNvPr>
          <p:cNvSpPr txBox="1"/>
          <p:nvPr/>
        </p:nvSpPr>
        <p:spPr bwMode="auto">
          <a:xfrm>
            <a:off x="10416480" y="4934570"/>
            <a:ext cx="160369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0D02E0"/>
                </a:solidFill>
                <a:latin typeface="Arial" pitchFamily="34" charset="0"/>
              </a:rPr>
              <a:t>B@100% currents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xmlns="" id="{D13DFCC1-FE09-4A4A-8C88-8D7118D6790B}"/>
              </a:ext>
            </a:extLst>
          </p:cNvPr>
          <p:cNvCxnSpPr/>
          <p:nvPr/>
        </p:nvCxnSpPr>
        <p:spPr>
          <a:xfrm flipH="1">
            <a:off x="2373103" y="2420888"/>
            <a:ext cx="770569" cy="3096344"/>
          </a:xfrm>
          <a:prstGeom prst="straightConnector1">
            <a:avLst/>
          </a:prstGeom>
          <a:ln w="19050">
            <a:solidFill>
              <a:srgbClr val="C0504D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xmlns="" id="{DCDDE2DA-4F98-4D2A-8A06-D5D267EE4BEB}"/>
              </a:ext>
            </a:extLst>
          </p:cNvPr>
          <p:cNvCxnSpPr>
            <a:cxnSpLocks/>
          </p:cNvCxnSpPr>
          <p:nvPr/>
        </p:nvCxnSpPr>
        <p:spPr>
          <a:xfrm flipH="1">
            <a:off x="1713950" y="2420888"/>
            <a:ext cx="108835" cy="1152128"/>
          </a:xfrm>
          <a:prstGeom prst="straightConnector1">
            <a:avLst/>
          </a:prstGeom>
          <a:ln w="19050">
            <a:solidFill>
              <a:srgbClr val="C0504D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87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1847528" y="-38811"/>
            <a:ext cx="844974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1/2 sized prototype test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CFAC3FA-D756-4A17-9E50-71D9DB003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73" y="1196752"/>
            <a:ext cx="11839458" cy="4633362"/>
          </a:xfrm>
          <a:prstGeom prst="rect">
            <a:avLst/>
          </a:prstGeom>
        </p:spPr>
      </p:pic>
      <p:sp>
        <p:nvSpPr>
          <p:cNvPr id="6" name="标注: 弯曲线形 5">
            <a:extLst>
              <a:ext uri="{FF2B5EF4-FFF2-40B4-BE49-F238E27FC236}">
                <a16:creationId xmlns:a16="http://schemas.microsoft.com/office/drawing/2014/main" xmlns="" id="{A12CAC6A-C076-4D82-AB55-B939A1BF6AB8}"/>
              </a:ext>
            </a:extLst>
          </p:cNvPr>
          <p:cNvSpPr/>
          <p:nvPr/>
        </p:nvSpPr>
        <p:spPr>
          <a:xfrm>
            <a:off x="4655840" y="800708"/>
            <a:ext cx="3096344" cy="97210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4138"/>
              <a:gd name="adj6" fmla="val -51255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96% of operational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Improper quench </a:t>
            </a:r>
            <a:r>
              <a:rPr lang="en-US" altLang="zh-CN" dirty="0">
                <a:solidFill>
                  <a:srgbClr val="FFFF00"/>
                </a:solidFill>
              </a:rPr>
              <a:t>(&gt;100 </a:t>
            </a:r>
            <a:r>
              <a:rPr lang="en-US" altLang="zh-CN" dirty="0" err="1">
                <a:solidFill>
                  <a:srgbClr val="FFFF00"/>
                </a:solidFill>
              </a:rPr>
              <a:t>ms</a:t>
            </a:r>
            <a:r>
              <a:rPr lang="en-US" altLang="zh-CN" dirty="0">
                <a:solidFill>
                  <a:srgbClr val="FFFF00"/>
                </a:solidFill>
              </a:rPr>
              <a:t>) </a:t>
            </a:r>
            <a:r>
              <a:rPr lang="en-US" altLang="zh-CN" dirty="0"/>
              <a:t>protection interfered by FJ</a:t>
            </a:r>
          </a:p>
          <a:p>
            <a:pPr algn="ctr"/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EEA1EFD-78E4-44F5-86FC-332904B31D4A}"/>
              </a:ext>
            </a:extLst>
          </p:cNvPr>
          <p:cNvSpPr txBox="1"/>
          <p:nvPr/>
        </p:nvSpPr>
        <p:spPr bwMode="auto">
          <a:xfrm>
            <a:off x="2088141" y="5734126"/>
            <a:ext cx="8231741" cy="64633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marL="285750" indent="-285750" eaLnBrk="1" hangingPunct="1">
              <a:buFont typeface="Wingdings" panose="05000000000000000000" pitchFamily="2" charset="2"/>
              <a:buChar char="u"/>
            </a:pPr>
            <a:r>
              <a:rPr lang="en-US" altLang="zh-CN" b="1" dirty="0">
                <a:solidFill>
                  <a:schemeClr val="tx2"/>
                </a:solidFill>
                <a:latin typeface="Arial" pitchFamily="34" charset="0"/>
              </a:rPr>
              <a:t>Improper quench protection caused performance degradation in Coil-6</a:t>
            </a:r>
          </a:p>
          <a:p>
            <a:pPr marL="285750" indent="-285750" eaLnBrk="1" hangingPunct="1">
              <a:buFont typeface="Wingdings" panose="05000000000000000000" pitchFamily="2" charset="2"/>
              <a:buChar char="u"/>
            </a:pPr>
            <a:r>
              <a:rPr lang="en-US" altLang="zh-CN" b="1" dirty="0">
                <a:solidFill>
                  <a:schemeClr val="tx2"/>
                </a:solidFill>
                <a:latin typeface="Arial" pitchFamily="34" charset="0"/>
              </a:rPr>
              <a:t>Unknown degradation in </a:t>
            </a:r>
            <a:r>
              <a:rPr lang="en-US" altLang="zh-CN" b="1" dirty="0">
                <a:solidFill>
                  <a:srgbClr val="FF0000"/>
                </a:solidFill>
                <a:latin typeface="Arial" pitchFamily="34" charset="0"/>
              </a:rPr>
              <a:t>Coil-5</a:t>
            </a:r>
            <a:r>
              <a:rPr lang="en-US" altLang="zh-CN" b="1" dirty="0">
                <a:solidFill>
                  <a:schemeClr val="tx2"/>
                </a:solidFill>
                <a:latin typeface="Arial" pitchFamily="34" charset="0"/>
              </a:rPr>
              <a:t> (to be replaced with spared)</a:t>
            </a:r>
            <a:endParaRPr lang="zh-CN" altLang="en-US" b="1" dirty="0">
              <a:solidFill>
                <a:schemeClr val="tx2"/>
              </a:solidFill>
              <a:latin typeface="Arial" pitchFamily="34" charset="0"/>
            </a:endParaRPr>
          </a:p>
        </p:txBody>
      </p: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xmlns="" id="{4641B113-31E8-4BC3-9AE7-010D491A3081}"/>
              </a:ext>
            </a:extLst>
          </p:cNvPr>
          <p:cNvCxnSpPr/>
          <p:nvPr/>
        </p:nvCxnSpPr>
        <p:spPr>
          <a:xfrm>
            <a:off x="2150614" y="4941168"/>
            <a:ext cx="11590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D249CE4-C5E1-44A4-8332-5985FE695C86}"/>
              </a:ext>
            </a:extLst>
          </p:cNvPr>
          <p:cNvSpPr txBox="1"/>
          <p:nvPr/>
        </p:nvSpPr>
        <p:spPr bwMode="auto">
          <a:xfrm>
            <a:off x="1885972" y="4602873"/>
            <a:ext cx="18156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200" b="1" dirty="0">
                <a:solidFill>
                  <a:srgbClr val="0D02E0"/>
                </a:solidFill>
              </a:rPr>
              <a:t>Warm-up &amp; cool-down</a:t>
            </a:r>
            <a:endParaRPr lang="zh-CN" altLang="en-US" sz="1200" b="1" dirty="0">
              <a:solidFill>
                <a:srgbClr val="0D02E0"/>
              </a:solidFill>
              <a:latin typeface="Arial" pitchFamily="34" charset="0"/>
            </a:endParaRPr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xmlns="" id="{3680384F-6848-4FA2-964C-8D478C5603F4}"/>
              </a:ext>
            </a:extLst>
          </p:cNvPr>
          <p:cNvCxnSpPr/>
          <p:nvPr/>
        </p:nvCxnSpPr>
        <p:spPr>
          <a:xfrm>
            <a:off x="4511824" y="4933697"/>
            <a:ext cx="11590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6DED9A23-8415-40D5-8A50-70F6B37C6010}"/>
              </a:ext>
            </a:extLst>
          </p:cNvPr>
          <p:cNvSpPr txBox="1"/>
          <p:nvPr/>
        </p:nvSpPr>
        <p:spPr bwMode="auto">
          <a:xfrm>
            <a:off x="4247182" y="4595402"/>
            <a:ext cx="18156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200" b="1" dirty="0">
                <a:solidFill>
                  <a:srgbClr val="0D02E0"/>
                </a:solidFill>
              </a:rPr>
              <a:t>Warm-up &amp; cool-down</a:t>
            </a:r>
            <a:endParaRPr lang="zh-CN" altLang="en-US" sz="12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01868ABE-1ACB-4FCF-8044-807B87B42034}"/>
              </a:ext>
            </a:extLst>
          </p:cNvPr>
          <p:cNvSpPr txBox="1"/>
          <p:nvPr/>
        </p:nvSpPr>
        <p:spPr bwMode="auto">
          <a:xfrm>
            <a:off x="7320136" y="4507274"/>
            <a:ext cx="18156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200" b="1" dirty="0">
                <a:solidFill>
                  <a:srgbClr val="0D02E0"/>
                </a:solidFill>
              </a:rPr>
              <a:t>Warm-up &amp; cool-down</a:t>
            </a:r>
          </a:p>
          <a:p>
            <a:pPr algn="ctr" eaLnBrk="1" hangingPunct="1"/>
            <a:r>
              <a:rPr lang="en-US" altLang="zh-CN" sz="1200" b="1" dirty="0">
                <a:solidFill>
                  <a:srgbClr val="0D02E0"/>
                </a:solidFill>
                <a:latin typeface="Arial" pitchFamily="34" charset="0"/>
              </a:rPr>
              <a:t>reassembly</a:t>
            </a:r>
            <a:endParaRPr lang="zh-CN" altLang="en-US" sz="1200" b="1" dirty="0">
              <a:solidFill>
                <a:srgbClr val="0D02E0"/>
              </a:solidFill>
              <a:latin typeface="Arial" pitchFamily="34" charset="0"/>
            </a:endParaRPr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xmlns="" id="{87DD13E2-33B1-4877-B18B-DA8C9A10C852}"/>
              </a:ext>
            </a:extLst>
          </p:cNvPr>
          <p:cNvCxnSpPr/>
          <p:nvPr/>
        </p:nvCxnSpPr>
        <p:spPr>
          <a:xfrm>
            <a:off x="7608168" y="4968939"/>
            <a:ext cx="11590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 bwMode="auto">
          <a:xfrm>
            <a:off x="5244013" y="2798905"/>
            <a:ext cx="8018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D02E0"/>
                </a:solidFill>
                <a:latin typeface="Arial" pitchFamily="34" charset="0"/>
              </a:rPr>
              <a:t>91%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 bwMode="auto">
          <a:xfrm>
            <a:off x="9408368" y="2798904"/>
            <a:ext cx="8018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D02E0"/>
                </a:solidFill>
                <a:latin typeface="Arial" pitchFamily="34" charset="0"/>
              </a:rPr>
              <a:t>86%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 bwMode="auto">
          <a:xfrm>
            <a:off x="2507791" y="1772816"/>
            <a:ext cx="8018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D02E0"/>
                </a:solidFill>
                <a:latin typeface="Arial" pitchFamily="34" charset="0"/>
              </a:rPr>
              <a:t>96%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4" name="文本框 3"/>
          <p:cNvSpPr txBox="1"/>
          <p:nvPr/>
        </p:nvSpPr>
        <p:spPr bwMode="auto">
          <a:xfrm>
            <a:off x="6045836" y="3733677"/>
            <a:ext cx="11721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b="1" dirty="0" smtClean="0">
                <a:solidFill>
                  <a:srgbClr val="006600"/>
                </a:solidFill>
                <a:latin typeface="Arial" pitchFamily="34" charset="0"/>
              </a:rPr>
              <a:t>Feb.2021</a:t>
            </a:r>
            <a:endParaRPr lang="zh-CN" altLang="en-US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 bwMode="auto">
          <a:xfrm>
            <a:off x="2124674" y="3757224"/>
            <a:ext cx="11849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b="1" dirty="0" smtClean="0">
                <a:solidFill>
                  <a:srgbClr val="006600"/>
                </a:solidFill>
                <a:latin typeface="Arial" pitchFamily="34" charset="0"/>
              </a:rPr>
              <a:t>Sep.2020</a:t>
            </a:r>
            <a:endParaRPr lang="zh-CN" altLang="en-US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 bwMode="auto">
          <a:xfrm>
            <a:off x="9336360" y="3733677"/>
            <a:ext cx="130035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b="1" dirty="0" smtClean="0">
                <a:solidFill>
                  <a:srgbClr val="006600"/>
                </a:solidFill>
              </a:rPr>
              <a:t>June</a:t>
            </a:r>
            <a:r>
              <a:rPr lang="en-US" altLang="zh-CN" b="1" dirty="0" smtClean="0">
                <a:solidFill>
                  <a:srgbClr val="006600"/>
                </a:solidFill>
                <a:latin typeface="Arial" pitchFamily="34" charset="0"/>
              </a:rPr>
              <a:t>.2021</a:t>
            </a:r>
            <a:endParaRPr lang="zh-CN" altLang="en-US" b="1" dirty="0">
              <a:solidFill>
                <a:srgbClr val="0066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07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1847528" y="-38811"/>
            <a:ext cx="844974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1/2 sized prototype test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89E77C45-5A26-4837-BC8B-78FCDF9477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64" y="1207604"/>
            <a:ext cx="8633138" cy="4176464"/>
          </a:xfrm>
          <a:prstGeom prst="rect">
            <a:avLst/>
          </a:prstGeom>
        </p:spPr>
      </p:pic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EE72A1A1-EBE9-4AB4-A329-316339AFA2D8}"/>
              </a:ext>
            </a:extLst>
          </p:cNvPr>
          <p:cNvSpPr/>
          <p:nvPr/>
        </p:nvSpPr>
        <p:spPr>
          <a:xfrm>
            <a:off x="2855640" y="2169049"/>
            <a:ext cx="341251" cy="2253574"/>
          </a:xfrm>
          <a:prstGeom prst="roundRect">
            <a:avLst/>
          </a:prstGeom>
          <a:noFill/>
          <a:ln w="28575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xmlns="" id="{C71A8862-A435-4109-9D33-8EC308BD2501}"/>
              </a:ext>
            </a:extLst>
          </p:cNvPr>
          <p:cNvSpPr/>
          <p:nvPr/>
        </p:nvSpPr>
        <p:spPr>
          <a:xfrm>
            <a:off x="3503712" y="1855676"/>
            <a:ext cx="3384376" cy="2304256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628B5831-B8B6-48F1-B177-912AFD5C9D87}"/>
              </a:ext>
            </a:extLst>
          </p:cNvPr>
          <p:cNvSpPr/>
          <p:nvPr/>
        </p:nvSpPr>
        <p:spPr>
          <a:xfrm>
            <a:off x="7194909" y="1855676"/>
            <a:ext cx="1878365" cy="2304256"/>
          </a:xfrm>
          <a:prstGeom prst="roundRect">
            <a:avLst/>
          </a:prstGeom>
          <a:noFill/>
          <a:ln w="285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58930D89-94CB-4006-A6EB-CAA9CB86DD5D}"/>
              </a:ext>
            </a:extLst>
          </p:cNvPr>
          <p:cNvCxnSpPr>
            <a:cxnSpLocks/>
          </p:cNvCxnSpPr>
          <p:nvPr/>
        </p:nvCxnSpPr>
        <p:spPr>
          <a:xfrm>
            <a:off x="3916590" y="2522798"/>
            <a:ext cx="2801710" cy="0"/>
          </a:xfrm>
          <a:prstGeom prst="line">
            <a:avLst/>
          </a:prstGeom>
          <a:ln w="19050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1181B1C6-3F0F-4247-9C46-EBB09FB74D9A}"/>
              </a:ext>
            </a:extLst>
          </p:cNvPr>
          <p:cNvCxnSpPr>
            <a:cxnSpLocks/>
          </p:cNvCxnSpPr>
          <p:nvPr/>
        </p:nvCxnSpPr>
        <p:spPr>
          <a:xfrm>
            <a:off x="7231875" y="2547862"/>
            <a:ext cx="1703521" cy="0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93E54714-F881-4C25-8A41-48987402A544}"/>
              </a:ext>
            </a:extLst>
          </p:cNvPr>
          <p:cNvSpPr txBox="1"/>
          <p:nvPr/>
        </p:nvSpPr>
        <p:spPr>
          <a:xfrm>
            <a:off x="2567608" y="4402668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Round 2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4EA0DE94-D02C-4FEF-B30D-EE6D1BC9F0D8}"/>
              </a:ext>
            </a:extLst>
          </p:cNvPr>
          <p:cNvSpPr txBox="1"/>
          <p:nvPr/>
        </p:nvSpPr>
        <p:spPr>
          <a:xfrm>
            <a:off x="4806728" y="4394636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/>
              <a:t>Round 3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A4B2CB9-B154-4746-B829-3C20D1D6DF33}"/>
              </a:ext>
            </a:extLst>
          </p:cNvPr>
          <p:cNvSpPr txBox="1"/>
          <p:nvPr/>
        </p:nvSpPr>
        <p:spPr>
          <a:xfrm>
            <a:off x="7231875" y="4393368"/>
            <a:ext cx="1803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Round 4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DB9D6AC-F823-4619-8A62-1EEEB654B398}"/>
              </a:ext>
            </a:extLst>
          </p:cNvPr>
          <p:cNvSpPr txBox="1"/>
          <p:nvPr/>
        </p:nvSpPr>
        <p:spPr bwMode="auto">
          <a:xfrm>
            <a:off x="4151784" y="745939"/>
            <a:ext cx="36936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latin typeface="Arial" pitchFamily="34" charset="0"/>
              </a:rPr>
              <a:t>Sext + Solenoid training</a:t>
            </a:r>
            <a:endParaRPr lang="zh-CN" altLang="en-US" sz="2400" b="1" dirty="0">
              <a:latin typeface="Arial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2682BAFF-2A64-451B-B891-B68F9375B9C3}"/>
              </a:ext>
            </a:extLst>
          </p:cNvPr>
          <p:cNvSpPr txBox="1"/>
          <p:nvPr/>
        </p:nvSpPr>
        <p:spPr bwMode="auto">
          <a:xfrm>
            <a:off x="1881092" y="5405403"/>
            <a:ext cx="7632848" cy="92333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>
            <a:defPPr>
              <a:defRPr lang="zh-CN"/>
            </a:defPPr>
            <a:lvl1pPr marL="285750" indent="-285750" eaLnBrk="1" hangingPunct="1">
              <a:buFont typeface="Wingdings" panose="05000000000000000000" pitchFamily="2" charset="2"/>
              <a:buChar char="u"/>
              <a:defRPr b="1">
                <a:solidFill>
                  <a:srgbClr val="0D02E0"/>
                </a:solidFill>
              </a:defRPr>
            </a:lvl1pPr>
          </a:lstStyle>
          <a:p>
            <a:r>
              <a:rPr lang="en-US" altLang="zh-CN" dirty="0">
                <a:solidFill>
                  <a:schemeClr val="tx2"/>
                </a:solidFill>
              </a:rPr>
              <a:t>Systematic training quenches in </a:t>
            </a:r>
            <a:r>
              <a:rPr lang="en-US" altLang="zh-CN" dirty="0">
                <a:solidFill>
                  <a:srgbClr val="FF0000"/>
                </a:solidFill>
              </a:rPr>
              <a:t>Coil 6</a:t>
            </a:r>
            <a:r>
              <a:rPr lang="en-US" altLang="zh-CN" dirty="0">
                <a:solidFill>
                  <a:schemeClr val="tx2"/>
                </a:solidFill>
              </a:rPr>
              <a:t> as performance degradation after late quench </a:t>
            </a:r>
            <a:r>
              <a:rPr lang="en-US" altLang="zh-CN" dirty="0" smtClean="0">
                <a:solidFill>
                  <a:schemeClr val="tx2"/>
                </a:solidFill>
              </a:rPr>
              <a:t>protection</a:t>
            </a:r>
          </a:p>
          <a:p>
            <a:r>
              <a:rPr lang="en-US" altLang="zh-CN" dirty="0" smtClean="0">
                <a:solidFill>
                  <a:schemeClr val="tx2"/>
                </a:solidFill>
              </a:rPr>
              <a:t>No indication of further degradation in </a:t>
            </a:r>
            <a:r>
              <a:rPr lang="en-US" altLang="zh-CN" dirty="0" smtClean="0">
                <a:solidFill>
                  <a:srgbClr val="FF0000"/>
                </a:solidFill>
              </a:rPr>
              <a:t>Coil 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" name="标注: 弯曲线形 19">
            <a:extLst>
              <a:ext uri="{FF2B5EF4-FFF2-40B4-BE49-F238E27FC236}">
                <a16:creationId xmlns:a16="http://schemas.microsoft.com/office/drawing/2014/main" xmlns="" id="{E2661E16-32B7-411B-872C-AAFBBC4D1788}"/>
              </a:ext>
            </a:extLst>
          </p:cNvPr>
          <p:cNvSpPr/>
          <p:nvPr/>
        </p:nvSpPr>
        <p:spPr>
          <a:xfrm>
            <a:off x="5044039" y="1273013"/>
            <a:ext cx="3096344" cy="44207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8447"/>
              <a:gd name="adj6" fmla="val -32593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~78% of operation current</a:t>
            </a:r>
            <a:endParaRPr lang="zh-CN" altLang="en-US" dirty="0"/>
          </a:p>
        </p:txBody>
      </p: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xmlns="" id="{E872E0CD-70B2-4EE4-8C12-1477ECC0E921}"/>
              </a:ext>
            </a:extLst>
          </p:cNvPr>
          <p:cNvCxnSpPr>
            <a:endCxn id="16" idx="1"/>
          </p:cNvCxnSpPr>
          <p:nvPr/>
        </p:nvCxnSpPr>
        <p:spPr>
          <a:xfrm>
            <a:off x="3647728" y="4581128"/>
            <a:ext cx="11590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15780683-21CF-4B64-841B-6B237830D312}"/>
              </a:ext>
            </a:extLst>
          </p:cNvPr>
          <p:cNvSpPr txBox="1"/>
          <p:nvPr/>
        </p:nvSpPr>
        <p:spPr bwMode="auto">
          <a:xfrm>
            <a:off x="3383086" y="4242833"/>
            <a:ext cx="18156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200" b="1" dirty="0">
                <a:solidFill>
                  <a:srgbClr val="0D02E0"/>
                </a:solidFill>
              </a:rPr>
              <a:t>Warm-up &amp; cool-down</a:t>
            </a:r>
            <a:endParaRPr lang="zh-CN" altLang="en-US" sz="1200" b="1" dirty="0">
              <a:solidFill>
                <a:srgbClr val="0D02E0"/>
              </a:solidFill>
              <a:latin typeface="Arial" pitchFamily="34" charset="0"/>
            </a:endParaRPr>
          </a:p>
        </p:txBody>
      </p: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xmlns="" id="{70C9D209-22BE-4578-B953-9CFF6CE5E22A}"/>
              </a:ext>
            </a:extLst>
          </p:cNvPr>
          <p:cNvCxnSpPr/>
          <p:nvPr/>
        </p:nvCxnSpPr>
        <p:spPr>
          <a:xfrm>
            <a:off x="6096000" y="4564464"/>
            <a:ext cx="11590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D7299A59-0D2F-42FC-B4ED-2ECCCB62E6DC}"/>
              </a:ext>
            </a:extLst>
          </p:cNvPr>
          <p:cNvSpPr txBox="1"/>
          <p:nvPr/>
        </p:nvSpPr>
        <p:spPr bwMode="auto">
          <a:xfrm>
            <a:off x="5790450" y="4170113"/>
            <a:ext cx="18156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200" b="1" dirty="0">
                <a:solidFill>
                  <a:srgbClr val="0D02E0"/>
                </a:solidFill>
              </a:rPr>
              <a:t>Warm-up &amp; cool-down</a:t>
            </a:r>
          </a:p>
          <a:p>
            <a:pPr algn="ctr" eaLnBrk="1" hangingPunct="1"/>
            <a:r>
              <a:rPr lang="en-US" altLang="zh-CN" sz="1200" b="1" dirty="0">
                <a:solidFill>
                  <a:srgbClr val="0D02E0"/>
                </a:solidFill>
                <a:latin typeface="Arial" pitchFamily="34" charset="0"/>
              </a:rPr>
              <a:t>reassembly</a:t>
            </a:r>
            <a:endParaRPr lang="zh-CN" altLang="en-US" sz="12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2" name="文本框 1"/>
          <p:cNvSpPr txBox="1"/>
          <p:nvPr/>
        </p:nvSpPr>
        <p:spPr bwMode="auto">
          <a:xfrm>
            <a:off x="3626025" y="1352560"/>
            <a:ext cx="8018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D02E0"/>
                </a:solidFill>
                <a:latin typeface="Arial" pitchFamily="34" charset="0"/>
              </a:rPr>
              <a:t>78%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 bwMode="auto">
          <a:xfrm>
            <a:off x="5317444" y="2602016"/>
            <a:ext cx="8018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D02E0"/>
                </a:solidFill>
                <a:latin typeface="Arial" pitchFamily="34" charset="0"/>
              </a:rPr>
              <a:t>77%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 bwMode="auto">
          <a:xfrm>
            <a:off x="8083635" y="2602016"/>
            <a:ext cx="8018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D02E0"/>
                </a:solidFill>
                <a:latin typeface="Arial" pitchFamily="34" charset="0"/>
              </a:rPr>
              <a:t>77%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 bwMode="auto">
          <a:xfrm>
            <a:off x="4612653" y="3724880"/>
            <a:ext cx="11721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b="1" dirty="0" smtClean="0">
                <a:solidFill>
                  <a:srgbClr val="006600"/>
                </a:solidFill>
                <a:latin typeface="Arial" pitchFamily="34" charset="0"/>
              </a:rPr>
              <a:t>Feb.2021</a:t>
            </a:r>
            <a:endParaRPr lang="zh-CN" altLang="en-US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 bwMode="auto">
          <a:xfrm>
            <a:off x="7585102" y="3711753"/>
            <a:ext cx="130035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b="1" dirty="0" smtClean="0">
                <a:solidFill>
                  <a:srgbClr val="006600"/>
                </a:solidFill>
              </a:rPr>
              <a:t>June</a:t>
            </a:r>
            <a:r>
              <a:rPr lang="en-US" altLang="zh-CN" b="1" dirty="0" smtClean="0">
                <a:solidFill>
                  <a:srgbClr val="006600"/>
                </a:solidFill>
                <a:latin typeface="Arial" pitchFamily="34" charset="0"/>
              </a:rPr>
              <a:t>.2021</a:t>
            </a:r>
            <a:endParaRPr lang="zh-CN" altLang="en-US" b="1" dirty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 bwMode="auto">
          <a:xfrm>
            <a:off x="2485854" y="3723286"/>
            <a:ext cx="11849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b="1" dirty="0" smtClean="0">
                <a:solidFill>
                  <a:srgbClr val="006600"/>
                </a:solidFill>
                <a:latin typeface="Arial" pitchFamily="34" charset="0"/>
              </a:rPr>
              <a:t>Sep.2020</a:t>
            </a:r>
            <a:endParaRPr lang="zh-CN" altLang="en-US" b="1" dirty="0">
              <a:solidFill>
                <a:srgbClr val="0066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24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1847528" y="-38811"/>
            <a:ext cx="983153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Full-sized Sextupole Coil Test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B09CE928-E705-4594-92ED-0281EB9429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78" y="1148392"/>
            <a:ext cx="2340260" cy="3088989"/>
          </a:xfrm>
          <a:prstGeom prst="rect">
            <a:avLst/>
          </a:prstGeom>
        </p:spPr>
      </p:pic>
      <p:pic>
        <p:nvPicPr>
          <p:cNvPr id="26" name="图片 25" descr="建筑的摆设布局&#10;&#10;中度可信度描述已自动生成">
            <a:extLst>
              <a:ext uri="{FF2B5EF4-FFF2-40B4-BE49-F238E27FC236}">
                <a16:creationId xmlns:a16="http://schemas.microsoft.com/office/drawing/2014/main" xmlns="" id="{38DDDAB2-11EA-4AF3-9028-C12958D322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966" y="1148392"/>
            <a:ext cx="2316742" cy="3088989"/>
          </a:xfrm>
          <a:prstGeom prst="rect">
            <a:avLst/>
          </a:prstGeom>
        </p:spPr>
      </p:pic>
      <p:pic>
        <p:nvPicPr>
          <p:cNvPr id="27" name="图片 26" descr="图表, 折线图&#10;&#10;描述已自动生成">
            <a:extLst>
              <a:ext uri="{FF2B5EF4-FFF2-40B4-BE49-F238E27FC236}">
                <a16:creationId xmlns:a16="http://schemas.microsoft.com/office/drawing/2014/main" xmlns="" id="{A73E006C-8444-4D40-9F91-49F7C99832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984" y="1602117"/>
            <a:ext cx="5365568" cy="297439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D82C0B8-A597-420F-9C44-C7D0CB00EC9B}"/>
              </a:ext>
            </a:extLst>
          </p:cNvPr>
          <p:cNvSpPr txBox="1"/>
          <p:nvPr/>
        </p:nvSpPr>
        <p:spPr bwMode="auto">
          <a:xfrm rot="16200000">
            <a:off x="5239703" y="2855777"/>
            <a:ext cx="1475084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600" b="1" dirty="0">
                <a:latin typeface="Arial" pitchFamily="34" charset="0"/>
              </a:rPr>
              <a:t>Pole Field (T)</a:t>
            </a:r>
            <a:endParaRPr lang="zh-CN" altLang="en-US" sz="1600" b="1" dirty="0">
              <a:latin typeface="Arial" pitchFamily="34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03B5879E-AEF4-4F4B-9144-390473003AC4}"/>
              </a:ext>
            </a:extLst>
          </p:cNvPr>
          <p:cNvSpPr txBox="1"/>
          <p:nvPr/>
        </p:nvSpPr>
        <p:spPr bwMode="auto">
          <a:xfrm rot="16200000">
            <a:off x="10683404" y="2855776"/>
            <a:ext cx="1268296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600" b="1" dirty="0"/>
              <a:t>Current </a:t>
            </a:r>
            <a:r>
              <a:rPr lang="en-US" altLang="zh-CN" sz="1600" b="1" dirty="0">
                <a:latin typeface="Arial" pitchFamily="34" charset="0"/>
              </a:rPr>
              <a:t>(A)</a:t>
            </a:r>
            <a:endParaRPr lang="zh-CN" altLang="en-US" sz="1600" b="1" dirty="0">
              <a:latin typeface="Arial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D4EE3616-04FA-481A-928C-DBA58B6F0F84}"/>
              </a:ext>
            </a:extLst>
          </p:cNvPr>
          <p:cNvSpPr txBox="1"/>
          <p:nvPr/>
        </p:nvSpPr>
        <p:spPr bwMode="auto">
          <a:xfrm>
            <a:off x="6911608" y="1480560"/>
            <a:ext cx="3040128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b="1" dirty="0">
                <a:solidFill>
                  <a:schemeClr val="tx2"/>
                </a:solidFill>
                <a:latin typeface="Arial" pitchFamily="34" charset="0"/>
              </a:rPr>
              <a:t>Test of full-sized sext. coil</a:t>
            </a:r>
            <a:endParaRPr lang="zh-CN" altLang="en-US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9" name="标注: 弯曲线形 28">
            <a:extLst>
              <a:ext uri="{FF2B5EF4-FFF2-40B4-BE49-F238E27FC236}">
                <a16:creationId xmlns:a16="http://schemas.microsoft.com/office/drawing/2014/main" xmlns="" id="{EDB71FC7-59CC-441B-8153-240C9328F4C0}"/>
              </a:ext>
            </a:extLst>
          </p:cNvPr>
          <p:cNvSpPr/>
          <p:nvPr/>
        </p:nvSpPr>
        <p:spPr>
          <a:xfrm>
            <a:off x="7713377" y="3647980"/>
            <a:ext cx="2675515" cy="369332"/>
          </a:xfrm>
          <a:prstGeom prst="borderCallout2">
            <a:avLst>
              <a:gd name="adj1" fmla="val -9430"/>
              <a:gd name="adj2" fmla="val 25844"/>
              <a:gd name="adj3" fmla="val -67803"/>
              <a:gd name="adj4" fmla="val 26123"/>
              <a:gd name="adj5" fmla="val -357187"/>
              <a:gd name="adj6" fmla="val 76050"/>
            </a:avLst>
          </a:prstGeom>
          <a:solidFill>
            <a:schemeClr val="tx2"/>
          </a:solidFill>
          <a:ln>
            <a:solidFill>
              <a:srgbClr val="0066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zh-CN" dirty="0"/>
              <a:t>85% of operation current</a:t>
            </a:r>
            <a:endParaRPr lang="zh-CN" altLang="en-US" dirty="0"/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0EDB49CD-3D31-4637-BA60-6C2CC999D0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3376" y="4379912"/>
            <a:ext cx="1871067" cy="201622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A7B2F407-EDB6-46B9-A3E9-E2420F3F9223}"/>
              </a:ext>
            </a:extLst>
          </p:cNvPr>
          <p:cNvSpPr txBox="1"/>
          <p:nvPr/>
        </p:nvSpPr>
        <p:spPr bwMode="auto">
          <a:xfrm>
            <a:off x="301917" y="4607521"/>
            <a:ext cx="254778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chemeClr val="tx2"/>
                </a:solidFill>
                <a:latin typeface="Arial" pitchFamily="34" charset="0"/>
              </a:rPr>
              <a:t>Tested full-sized mirror structure</a:t>
            </a:r>
            <a:endParaRPr lang="zh-CN" altLang="en-US" sz="24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573087C-0046-4964-B4FD-BAAF292C0F71}"/>
              </a:ext>
            </a:extLst>
          </p:cNvPr>
          <p:cNvSpPr txBox="1"/>
          <p:nvPr/>
        </p:nvSpPr>
        <p:spPr bwMode="auto">
          <a:xfrm>
            <a:off x="5951984" y="5014380"/>
            <a:ext cx="5365352" cy="109260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342900" indent="-342900" eaLnBrk="1" hangingPunct="1"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sz="2000" b="1" dirty="0">
                <a:solidFill>
                  <a:schemeClr val="tx2"/>
                </a:solidFill>
              </a:rPr>
              <a:t>Full-sized tested to 85% design current with </a:t>
            </a:r>
            <a:r>
              <a:rPr lang="en-US" altLang="zh-CN" sz="2000" b="1" dirty="0">
                <a:solidFill>
                  <a:srgbClr val="FF0000"/>
                </a:solidFill>
              </a:rPr>
              <a:t>no quench</a:t>
            </a:r>
          </a:p>
          <a:p>
            <a:pPr marL="342900" indent="-342900" eaLnBrk="1" hangingPunct="1"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sz="2000" b="1" dirty="0">
                <a:solidFill>
                  <a:schemeClr val="tx2"/>
                </a:solidFill>
                <a:latin typeface="Arial" pitchFamily="34" charset="0"/>
              </a:rPr>
              <a:t>Single coil performance demonstrated</a:t>
            </a:r>
            <a:endParaRPr lang="zh-CN" altLang="en-US" sz="20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7" name="文本框 6"/>
          <p:cNvSpPr txBox="1"/>
          <p:nvPr/>
        </p:nvSpPr>
        <p:spPr bwMode="auto">
          <a:xfrm>
            <a:off x="9559957" y="1682982"/>
            <a:ext cx="8018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D02E0"/>
                </a:solidFill>
                <a:latin typeface="Arial" pitchFamily="34" charset="0"/>
              </a:rPr>
              <a:t>85%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 bwMode="auto">
          <a:xfrm>
            <a:off x="911424" y="5577825"/>
            <a:ext cx="15484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06600"/>
                </a:solidFill>
              </a:rPr>
              <a:t>July.2021</a:t>
            </a:r>
            <a:endParaRPr lang="zh-CN" altLang="en-US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40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2639616" y="-16315"/>
            <a:ext cx="785984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Full-sized </a:t>
            </a:r>
            <a:r>
              <a:rPr lang="en-US" altLang="zh-CN" sz="3200" b="1" dirty="0" err="1">
                <a:solidFill>
                  <a:srgbClr val="FFFF00"/>
                </a:solidFill>
              </a:rPr>
              <a:t>Coldmass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13" name="Picture 14" descr="su-1008-8661_imp-ecr-i5_magnet_iso-xpld1.jpg">
            <a:extLst>
              <a:ext uri="{FF2B5EF4-FFF2-40B4-BE49-F238E27FC236}">
                <a16:creationId xmlns:a16="http://schemas.microsoft.com/office/drawing/2014/main" xmlns="" id="{1F1897B1-466F-42DA-910E-C70CD080BD9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10891" t="11111" b="15556"/>
          <a:stretch>
            <a:fillRect/>
          </a:stretch>
        </p:blipFill>
        <p:spPr>
          <a:xfrm>
            <a:off x="1703512" y="1052736"/>
            <a:ext cx="8076144" cy="51357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6531C92-E295-4A26-B4A8-511DF17C85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56" y="1556792"/>
            <a:ext cx="1981997" cy="2312330"/>
          </a:xfrm>
          <a:prstGeom prst="rect">
            <a:avLst/>
          </a:prstGeom>
        </p:spPr>
      </p:pic>
      <p:cxnSp>
        <p:nvCxnSpPr>
          <p:cNvPr id="16" name="Straight Arrow Connector 9">
            <a:extLst>
              <a:ext uri="{FF2B5EF4-FFF2-40B4-BE49-F238E27FC236}">
                <a16:creationId xmlns:a16="http://schemas.microsoft.com/office/drawing/2014/main" xmlns="" id="{79ED280B-0A04-4519-A5FB-C4B8EF1F5ED2}"/>
              </a:ext>
            </a:extLst>
          </p:cNvPr>
          <p:cNvCxnSpPr>
            <a:cxnSpLocks/>
          </p:cNvCxnSpPr>
          <p:nvPr/>
        </p:nvCxnSpPr>
        <p:spPr>
          <a:xfrm>
            <a:off x="2783632" y="3501008"/>
            <a:ext cx="576064" cy="1224136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pic>
        <p:nvPicPr>
          <p:cNvPr id="19" name="Picture 5">
            <a:extLst>
              <a:ext uri="{FF2B5EF4-FFF2-40B4-BE49-F238E27FC236}">
                <a16:creationId xmlns:a16="http://schemas.microsoft.com/office/drawing/2014/main" xmlns="" id="{7C8381BA-DD14-4FF0-9BDE-230E0CA41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17"/>
          <a:stretch>
            <a:fillRect/>
          </a:stretch>
        </p:blipFill>
        <p:spPr bwMode="auto">
          <a:xfrm>
            <a:off x="7320136" y="3895347"/>
            <a:ext cx="3722688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Straight Arrow Connector 9">
            <a:extLst>
              <a:ext uri="{FF2B5EF4-FFF2-40B4-BE49-F238E27FC236}">
                <a16:creationId xmlns:a16="http://schemas.microsoft.com/office/drawing/2014/main" xmlns="" id="{43207BF4-9AB5-4CE3-A8D8-9D13D86F6FCD}"/>
              </a:ext>
            </a:extLst>
          </p:cNvPr>
          <p:cNvCxnSpPr>
            <a:cxnSpLocks/>
          </p:cNvCxnSpPr>
          <p:nvPr/>
        </p:nvCxnSpPr>
        <p:spPr>
          <a:xfrm flipH="1" flipV="1">
            <a:off x="9010550" y="2132857"/>
            <a:ext cx="325810" cy="2996715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cxnSp>
        <p:nvCxnSpPr>
          <p:cNvPr id="23" name="Straight Arrow Connector 9">
            <a:extLst>
              <a:ext uri="{FF2B5EF4-FFF2-40B4-BE49-F238E27FC236}">
                <a16:creationId xmlns:a16="http://schemas.microsoft.com/office/drawing/2014/main" xmlns="" id="{0E32149A-812D-48F6-A7F1-F8209C99D3E4}"/>
              </a:ext>
            </a:extLst>
          </p:cNvPr>
          <p:cNvCxnSpPr>
            <a:cxnSpLocks/>
          </p:cNvCxnSpPr>
          <p:nvPr/>
        </p:nvCxnSpPr>
        <p:spPr>
          <a:xfrm flipH="1" flipV="1">
            <a:off x="4592216" y="4589512"/>
            <a:ext cx="2952328" cy="108012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cxnSp>
        <p:nvCxnSpPr>
          <p:cNvPr id="31" name="Straight Arrow Connector 9">
            <a:extLst>
              <a:ext uri="{FF2B5EF4-FFF2-40B4-BE49-F238E27FC236}">
                <a16:creationId xmlns:a16="http://schemas.microsoft.com/office/drawing/2014/main" xmlns="" id="{14C69E04-C0D0-4156-A377-DBB41EA1153C}"/>
              </a:ext>
            </a:extLst>
          </p:cNvPr>
          <p:cNvCxnSpPr>
            <a:cxnSpLocks/>
          </p:cNvCxnSpPr>
          <p:nvPr/>
        </p:nvCxnSpPr>
        <p:spPr>
          <a:xfrm flipH="1" flipV="1">
            <a:off x="5933096" y="3501009"/>
            <a:ext cx="3248384" cy="1224135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cxnSp>
        <p:nvCxnSpPr>
          <p:cNvPr id="32" name="Straight Arrow Connector 9">
            <a:extLst>
              <a:ext uri="{FF2B5EF4-FFF2-40B4-BE49-F238E27FC236}">
                <a16:creationId xmlns:a16="http://schemas.microsoft.com/office/drawing/2014/main" xmlns="" id="{CA98A886-0DF1-4F53-999D-2AE2E13EC78C}"/>
              </a:ext>
            </a:extLst>
          </p:cNvPr>
          <p:cNvCxnSpPr>
            <a:cxnSpLocks/>
          </p:cNvCxnSpPr>
          <p:nvPr/>
        </p:nvCxnSpPr>
        <p:spPr>
          <a:xfrm flipH="1" flipV="1">
            <a:off x="5375920" y="3645024"/>
            <a:ext cx="3600400" cy="576064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cxnSp>
        <p:nvCxnSpPr>
          <p:cNvPr id="34" name="Straight Arrow Connector 9">
            <a:extLst>
              <a:ext uri="{FF2B5EF4-FFF2-40B4-BE49-F238E27FC236}">
                <a16:creationId xmlns:a16="http://schemas.microsoft.com/office/drawing/2014/main" xmlns="" id="{446CBD36-A40D-4DC2-A259-A0ECDDA654F4}"/>
              </a:ext>
            </a:extLst>
          </p:cNvPr>
          <p:cNvCxnSpPr>
            <a:cxnSpLocks/>
          </p:cNvCxnSpPr>
          <p:nvPr/>
        </p:nvCxnSpPr>
        <p:spPr>
          <a:xfrm flipH="1" flipV="1">
            <a:off x="7634728" y="2348881"/>
            <a:ext cx="1341592" cy="165618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headEnd w="sm" len="lg"/>
            <a:tailEnd type="stealth" w="med" len="lg"/>
          </a:ln>
          <a:effectLst/>
        </p:spPr>
      </p:cxn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019E76C4-0FD2-4890-951C-3171BD433A9C}"/>
              </a:ext>
            </a:extLst>
          </p:cNvPr>
          <p:cNvSpPr txBox="1"/>
          <p:nvPr/>
        </p:nvSpPr>
        <p:spPr bwMode="auto">
          <a:xfrm>
            <a:off x="4027766" y="1008311"/>
            <a:ext cx="381065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chemeClr val="tx2"/>
                </a:solidFill>
                <a:latin typeface="Arial" pitchFamily="34" charset="0"/>
              </a:rPr>
              <a:t>Ready for final assembly</a:t>
            </a:r>
            <a:endParaRPr lang="zh-CN" altLang="en-US" sz="24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9" name="TextBox 10">
            <a:extLst>
              <a:ext uri="{FF2B5EF4-FFF2-40B4-BE49-F238E27FC236}">
                <a16:creationId xmlns:a16="http://schemas.microsoft.com/office/drawing/2014/main" xmlns="" id="{3A07257C-0E9C-4651-8250-FFF06F6D337C}"/>
              </a:ext>
            </a:extLst>
          </p:cNvPr>
          <p:cNvSpPr txBox="1"/>
          <p:nvPr/>
        </p:nvSpPr>
        <p:spPr>
          <a:xfrm>
            <a:off x="1531896" y="1095127"/>
            <a:ext cx="1109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COIL-PACK</a:t>
            </a:r>
          </a:p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SUBASSEMBLY</a:t>
            </a:r>
          </a:p>
        </p:txBody>
      </p:sp>
      <p:sp>
        <p:nvSpPr>
          <p:cNvPr id="40" name="TextBox 19">
            <a:extLst>
              <a:ext uri="{FF2B5EF4-FFF2-40B4-BE49-F238E27FC236}">
                <a16:creationId xmlns:a16="http://schemas.microsoft.com/office/drawing/2014/main" xmlns="" id="{0ADC7703-0FF1-4C43-8982-87606059DDAD}"/>
              </a:ext>
            </a:extLst>
          </p:cNvPr>
          <p:cNvSpPr txBox="1"/>
          <p:nvPr/>
        </p:nvSpPr>
        <p:spPr>
          <a:xfrm>
            <a:off x="3431242" y="3105834"/>
            <a:ext cx="1513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SOLENOID</a:t>
            </a:r>
          </a:p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STRUCTURE</a:t>
            </a:r>
          </a:p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SUBASSEMBLY</a:t>
            </a:r>
          </a:p>
        </p:txBody>
      </p:sp>
      <p:sp>
        <p:nvSpPr>
          <p:cNvPr id="41" name="TextBox 22">
            <a:extLst>
              <a:ext uri="{FF2B5EF4-FFF2-40B4-BE49-F238E27FC236}">
                <a16:creationId xmlns:a16="http://schemas.microsoft.com/office/drawing/2014/main" xmlns="" id="{DFE4D70A-B4DF-4FCE-9AC6-5A28F5E1BE08}"/>
              </a:ext>
            </a:extLst>
          </p:cNvPr>
          <p:cNvSpPr txBox="1"/>
          <p:nvPr/>
        </p:nvSpPr>
        <p:spPr>
          <a:xfrm>
            <a:off x="4978314" y="2132857"/>
            <a:ext cx="1786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SHELL-YOKE</a:t>
            </a:r>
          </a:p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SUBASSEMBLY</a:t>
            </a:r>
          </a:p>
        </p:txBody>
      </p:sp>
      <p:sp>
        <p:nvSpPr>
          <p:cNvPr id="42" name="TextBox 28">
            <a:extLst>
              <a:ext uri="{FF2B5EF4-FFF2-40B4-BE49-F238E27FC236}">
                <a16:creationId xmlns:a16="http://schemas.microsoft.com/office/drawing/2014/main" xmlns="" id="{78DB60A9-0321-4E49-99B3-CE31752EE856}"/>
              </a:ext>
            </a:extLst>
          </p:cNvPr>
          <p:cNvSpPr txBox="1"/>
          <p:nvPr/>
        </p:nvSpPr>
        <p:spPr>
          <a:xfrm>
            <a:off x="5696289" y="3954502"/>
            <a:ext cx="872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00FF"/>
                </a:solidFill>
                <a:ea typeface="宋体" pitchFamily="2" charset="-122"/>
              </a:rPr>
              <a:t>LOAD-KEYS</a:t>
            </a:r>
          </a:p>
        </p:txBody>
      </p:sp>
      <p:sp>
        <p:nvSpPr>
          <p:cNvPr id="43" name="TextBox 30">
            <a:extLst>
              <a:ext uri="{FF2B5EF4-FFF2-40B4-BE49-F238E27FC236}">
                <a16:creationId xmlns:a16="http://schemas.microsoft.com/office/drawing/2014/main" xmlns="" id="{21479867-5B4A-45FF-A59D-6ACE699939E4}"/>
              </a:ext>
            </a:extLst>
          </p:cNvPr>
          <p:cNvSpPr txBox="1"/>
          <p:nvPr/>
        </p:nvSpPr>
        <p:spPr>
          <a:xfrm>
            <a:off x="5116322" y="2899973"/>
            <a:ext cx="5799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00FF"/>
                </a:solidFill>
                <a:ea typeface="宋体" pitchFamily="2" charset="-122"/>
              </a:rPr>
              <a:t>YOKES</a:t>
            </a:r>
          </a:p>
        </p:txBody>
      </p:sp>
      <p:sp>
        <p:nvSpPr>
          <p:cNvPr id="44" name="TextBox 34">
            <a:extLst>
              <a:ext uri="{FF2B5EF4-FFF2-40B4-BE49-F238E27FC236}">
                <a16:creationId xmlns:a16="http://schemas.microsoft.com/office/drawing/2014/main" xmlns="" id="{DF134095-CC62-49CA-BA40-5CD17C8B24C7}"/>
              </a:ext>
            </a:extLst>
          </p:cNvPr>
          <p:cNvSpPr txBox="1"/>
          <p:nvPr/>
        </p:nvSpPr>
        <p:spPr>
          <a:xfrm>
            <a:off x="9272598" y="1052736"/>
            <a:ext cx="1164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0000FF"/>
                </a:solidFill>
                <a:ea typeface="宋体" pitchFamily="2" charset="-122"/>
              </a:rPr>
              <a:t>AXIAL RODS</a:t>
            </a:r>
          </a:p>
          <a:p>
            <a:pPr algn="ctr"/>
            <a:r>
              <a:rPr lang="en-US" sz="1200" i="1" dirty="0">
                <a:solidFill>
                  <a:srgbClr val="0000FF"/>
                </a:solidFill>
                <a:ea typeface="宋体" pitchFamily="2" charset="-122"/>
              </a:rPr>
              <a:t>(Strain Gauged)</a:t>
            </a:r>
          </a:p>
        </p:txBody>
      </p:sp>
      <p:sp>
        <p:nvSpPr>
          <p:cNvPr id="21" name="文本框 20"/>
          <p:cNvSpPr txBox="1"/>
          <p:nvPr/>
        </p:nvSpPr>
        <p:spPr bwMode="auto">
          <a:xfrm>
            <a:off x="4408951" y="5576391"/>
            <a:ext cx="16594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06600"/>
                </a:solidFill>
                <a:latin typeface="Arial" pitchFamily="34" charset="0"/>
              </a:rPr>
              <a:t>2021</a:t>
            </a:r>
            <a:r>
              <a:rPr lang="en-US" altLang="zh-CN" sz="2400" b="1" dirty="0" smtClean="0">
                <a:solidFill>
                  <a:srgbClr val="0000FF"/>
                </a:solidFill>
                <a:latin typeface="Arial" pitchFamily="34" charset="0"/>
              </a:rPr>
              <a:t>-2022</a:t>
            </a:r>
            <a:endParaRPr lang="zh-CN" altLang="en-US" sz="2400" b="1" dirty="0">
              <a:solidFill>
                <a:srgbClr val="0000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91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2639616" y="-16315"/>
            <a:ext cx="747512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Cryogenic System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21" name="表格 3">
            <a:extLst>
              <a:ext uri="{FF2B5EF4-FFF2-40B4-BE49-F238E27FC236}">
                <a16:creationId xmlns:a16="http://schemas.microsoft.com/office/drawing/2014/main" xmlns="" id="{36E4D21C-E609-4FB0-A52A-C6EB34DD6A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258925"/>
              </p:ext>
            </p:extLst>
          </p:nvPr>
        </p:nvGraphicFramePr>
        <p:xfrm>
          <a:off x="335360" y="1700808"/>
          <a:ext cx="6408712" cy="432245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330440">
                  <a:extLst>
                    <a:ext uri="{9D8B030D-6E8A-4147-A177-3AD203B41FA5}">
                      <a16:colId xmlns:a16="http://schemas.microsoft.com/office/drawing/2014/main" xmlns="" val="4240599921"/>
                    </a:ext>
                  </a:extLst>
                </a:gridCol>
                <a:gridCol w="2413670">
                  <a:extLst>
                    <a:ext uri="{9D8B030D-6E8A-4147-A177-3AD203B41FA5}">
                      <a16:colId xmlns:a16="http://schemas.microsoft.com/office/drawing/2014/main" xmlns="" val="3597364913"/>
                    </a:ext>
                  </a:extLst>
                </a:gridCol>
                <a:gridCol w="1664602">
                  <a:extLst>
                    <a:ext uri="{9D8B030D-6E8A-4147-A177-3AD203B41FA5}">
                      <a16:colId xmlns:a16="http://schemas.microsoft.com/office/drawing/2014/main" xmlns="" val="1515847172"/>
                    </a:ext>
                  </a:extLst>
                </a:gridCol>
              </a:tblGrid>
              <a:tr h="3384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Parameters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Value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Note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96610864"/>
                  </a:ext>
                </a:extLst>
              </a:tr>
              <a:tr h="3384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Operation Temp. (K)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4.3 K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93052705"/>
                  </a:ext>
                </a:extLst>
              </a:tr>
              <a:tr h="55445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Magnet Cooling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/>
                        <a:t>LHe</a:t>
                      </a:r>
                      <a:r>
                        <a:rPr lang="en-US" altLang="zh-CN" sz="1600" dirty="0"/>
                        <a:t> bathing and “0” boiling-off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31075635"/>
                  </a:ext>
                </a:extLst>
              </a:tr>
              <a:tr h="3384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Stored Energy (MJ)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~1.6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100% currents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0584101"/>
                  </a:ext>
                </a:extLst>
              </a:tr>
              <a:tr h="55445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Required heat load (W)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≥ 12 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~2 W static at 100% currents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27358745"/>
                  </a:ext>
                </a:extLst>
              </a:tr>
              <a:tr h="3384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Warm Bore (mm)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Ø162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37783422"/>
                  </a:ext>
                </a:extLst>
              </a:tr>
              <a:tr h="3384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/>
                        <a:t>LHe</a:t>
                      </a:r>
                      <a:r>
                        <a:rPr lang="en-US" altLang="zh-CN" sz="1600" dirty="0"/>
                        <a:t> Volume (L)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~330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93580420"/>
                  </a:ext>
                </a:extLst>
              </a:tr>
              <a:tr h="55445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Cryocoolers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6 two-stage + 1 single stage coolers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Cold service enabled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34713865"/>
                  </a:ext>
                </a:extLst>
              </a:tr>
              <a:tr h="55445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Dimension (mm)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L1456×Ø1200×H2690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88270663"/>
                  </a:ext>
                </a:extLst>
              </a:tr>
              <a:tr h="3384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Total weight (ton)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~6.1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5424111"/>
                  </a:ext>
                </a:extLst>
              </a:tr>
            </a:tbl>
          </a:graphicData>
        </a:graphic>
      </p:graphicFrame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5EF029EA-D3F3-4897-9E04-34573AFA4EDA}"/>
              </a:ext>
            </a:extLst>
          </p:cNvPr>
          <p:cNvSpPr txBox="1"/>
          <p:nvPr/>
        </p:nvSpPr>
        <p:spPr bwMode="auto">
          <a:xfrm>
            <a:off x="839416" y="1052736"/>
            <a:ext cx="550022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000" b="1" dirty="0">
                <a:latin typeface="Arial" pitchFamily="34" charset="0"/>
              </a:rPr>
              <a:t>Key parameters of FECR Cryogenic System</a:t>
            </a:r>
            <a:endParaRPr lang="zh-CN" altLang="en-US" sz="2000" b="1" dirty="0">
              <a:latin typeface="Arial" pitchFamily="34" charset="0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4073E920-F3E1-430E-8393-28EAB24BA7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784" r="35235"/>
          <a:stretch/>
        </p:blipFill>
        <p:spPr>
          <a:xfrm>
            <a:off x="6804524" y="918617"/>
            <a:ext cx="4318276" cy="5184576"/>
          </a:xfrm>
          <a:prstGeom prst="rect">
            <a:avLst/>
          </a:prstGeom>
        </p:spPr>
      </p:pic>
      <p:sp>
        <p:nvSpPr>
          <p:cNvPr id="25" name="标注: 弯曲线形 24">
            <a:extLst>
              <a:ext uri="{FF2B5EF4-FFF2-40B4-BE49-F238E27FC236}">
                <a16:creationId xmlns:a16="http://schemas.microsoft.com/office/drawing/2014/main" xmlns="" id="{69CB9148-E1A5-41D5-A0A9-7B2775BE93D6}"/>
              </a:ext>
            </a:extLst>
          </p:cNvPr>
          <p:cNvSpPr/>
          <p:nvPr/>
        </p:nvSpPr>
        <p:spPr>
          <a:xfrm>
            <a:off x="9768408" y="908720"/>
            <a:ext cx="1584176" cy="28803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3507"/>
              <a:gd name="adj6" fmla="val -809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Current leads</a:t>
            </a:r>
            <a:endParaRPr lang="zh-CN" altLang="en-US" dirty="0"/>
          </a:p>
        </p:txBody>
      </p:sp>
      <p:sp>
        <p:nvSpPr>
          <p:cNvPr id="26" name="标注: 弯曲线形 25">
            <a:extLst>
              <a:ext uri="{FF2B5EF4-FFF2-40B4-BE49-F238E27FC236}">
                <a16:creationId xmlns:a16="http://schemas.microsoft.com/office/drawing/2014/main" xmlns="" id="{2C1647FC-3850-4207-AA90-DAD1F0099DFE}"/>
              </a:ext>
            </a:extLst>
          </p:cNvPr>
          <p:cNvSpPr/>
          <p:nvPr/>
        </p:nvSpPr>
        <p:spPr>
          <a:xfrm>
            <a:off x="10200456" y="1309410"/>
            <a:ext cx="1584176" cy="28803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0383"/>
              <a:gd name="adj6" fmla="val -543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Cryocoolers</a:t>
            </a:r>
            <a:endParaRPr lang="zh-CN" altLang="en-US" dirty="0"/>
          </a:p>
        </p:txBody>
      </p:sp>
      <p:sp>
        <p:nvSpPr>
          <p:cNvPr id="27" name="标注: 弯曲线形 26">
            <a:extLst>
              <a:ext uri="{FF2B5EF4-FFF2-40B4-BE49-F238E27FC236}">
                <a16:creationId xmlns:a16="http://schemas.microsoft.com/office/drawing/2014/main" xmlns="" id="{B6C9A8DC-1F19-4FE7-A647-ABA925B092CB}"/>
              </a:ext>
            </a:extLst>
          </p:cNvPr>
          <p:cNvSpPr/>
          <p:nvPr/>
        </p:nvSpPr>
        <p:spPr>
          <a:xfrm>
            <a:off x="10344472" y="1777371"/>
            <a:ext cx="1584176" cy="28803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0383"/>
              <a:gd name="adj6" fmla="val -605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Quench valve</a:t>
            </a:r>
            <a:endParaRPr lang="zh-CN" altLang="en-US" dirty="0"/>
          </a:p>
        </p:txBody>
      </p:sp>
      <p:sp>
        <p:nvSpPr>
          <p:cNvPr id="28" name="标注: 弯曲线形 27">
            <a:extLst>
              <a:ext uri="{FF2B5EF4-FFF2-40B4-BE49-F238E27FC236}">
                <a16:creationId xmlns:a16="http://schemas.microsoft.com/office/drawing/2014/main" xmlns="" id="{EE398FB4-CAB0-47EE-9D90-29FC7190D6CC}"/>
              </a:ext>
            </a:extLst>
          </p:cNvPr>
          <p:cNvSpPr/>
          <p:nvPr/>
        </p:nvSpPr>
        <p:spPr>
          <a:xfrm>
            <a:off x="10357728" y="2197728"/>
            <a:ext cx="1570920" cy="51119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1033"/>
              <a:gd name="adj6" fmla="val -493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Upper He Vessel</a:t>
            </a:r>
            <a:endParaRPr lang="zh-CN" altLang="en-US" dirty="0"/>
          </a:p>
        </p:txBody>
      </p:sp>
      <p:sp>
        <p:nvSpPr>
          <p:cNvPr id="29" name="标注: 弯曲线形 28">
            <a:extLst>
              <a:ext uri="{FF2B5EF4-FFF2-40B4-BE49-F238E27FC236}">
                <a16:creationId xmlns:a16="http://schemas.microsoft.com/office/drawing/2014/main" xmlns="" id="{F37C7086-FD90-4BF5-ABA7-CB973C5E9DE9}"/>
              </a:ext>
            </a:extLst>
          </p:cNvPr>
          <p:cNvSpPr/>
          <p:nvPr/>
        </p:nvSpPr>
        <p:spPr>
          <a:xfrm>
            <a:off x="10357728" y="2850776"/>
            <a:ext cx="1584176" cy="511192"/>
          </a:xfrm>
          <a:prstGeom prst="borderCallout2">
            <a:avLst>
              <a:gd name="adj1" fmla="val 104611"/>
              <a:gd name="adj2" fmla="val 49388"/>
              <a:gd name="adj3" fmla="val 138001"/>
              <a:gd name="adj4" fmla="val 49520"/>
              <a:gd name="adj5" fmla="val 223069"/>
              <a:gd name="adj6" fmla="val 33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Adjustable</a:t>
            </a:r>
          </a:p>
          <a:p>
            <a:pPr algn="ctr"/>
            <a:r>
              <a:rPr lang="en-US" altLang="zh-CN" dirty="0"/>
              <a:t>Suspension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 bwMode="auto">
          <a:xfrm>
            <a:off x="8133947" y="5792433"/>
            <a:ext cx="16594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06600"/>
                </a:solidFill>
                <a:latin typeface="Arial" pitchFamily="34" charset="0"/>
              </a:rPr>
              <a:t>2021</a:t>
            </a:r>
            <a:r>
              <a:rPr lang="en-US" altLang="zh-CN" sz="2400" b="1" dirty="0" smtClean="0">
                <a:solidFill>
                  <a:srgbClr val="0000FF"/>
                </a:solidFill>
                <a:latin typeface="Arial" pitchFamily="34" charset="0"/>
              </a:rPr>
              <a:t>-2022</a:t>
            </a:r>
            <a:endParaRPr lang="zh-CN" altLang="en-US" sz="2400" b="1" dirty="0">
              <a:solidFill>
                <a:srgbClr val="0000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53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2639616" y="-16315"/>
            <a:ext cx="747512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Cryogenic System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11" name="Picture 9" descr="CH-110 10K Cryocooler">
            <a:extLst>
              <a:ext uri="{FF2B5EF4-FFF2-40B4-BE49-F238E27FC236}">
                <a16:creationId xmlns:a16="http://schemas.microsoft.com/office/drawing/2014/main" xmlns="" id="{5A661A67-7BBC-45ED-B8BE-0188E7C7F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343" y="1124744"/>
            <a:ext cx="822325" cy="2106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xmlns="" id="{E587065E-7B7A-4B4D-964A-F62A8676E6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4463" y="989806"/>
            <a:ext cx="2881313" cy="23764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EC450B09-AD6F-4E2A-B6D2-93E79BEFAE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1047" y="1124744"/>
            <a:ext cx="3384376" cy="199170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A14B98C-7961-4E1D-9030-D82FF3E2AB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848" y="1124744"/>
            <a:ext cx="1670304" cy="202688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2D36A6C2-C311-486A-87EF-85DD566224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2872" y="3611284"/>
            <a:ext cx="3528392" cy="248591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FA68FAB6-3B4C-42AF-BCB7-B3564844EAD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946" b="89538" l="9705" r="89451">
                        <a14:foregroundMark x1="43882" y1="51095" x2="43882" y2="51095"/>
                        <a14:foregroundMark x1="57384" y1="48662" x2="57384" y2="48662"/>
                        <a14:foregroundMark x1="40928" y1="44769" x2="40928" y2="44769"/>
                        <a14:foregroundMark x1="54008" y1="47932" x2="54008" y2="47932"/>
                        <a14:foregroundMark x1="57384" y1="54745" x2="57384" y2="54745"/>
                        <a14:foregroundMark x1="60338" y1="43066" x2="60338" y2="43066"/>
                        <a14:foregroundMark x1="41350" y1="61557" x2="41350" y2="61557"/>
                        <a14:foregroundMark x1="32068" y1="61557" x2="32068" y2="61557"/>
                        <a14:foregroundMark x1="30802" y1="63260" x2="30802" y2="63260"/>
                        <a14:foregroundMark x1="69620" y1="64477" x2="69620" y2="64477"/>
                        <a14:foregroundMark x1="65823" y1="64477" x2="65823" y2="64477"/>
                        <a14:foregroundMark x1="44726" y1="5839" x2="44726" y2="5839"/>
                        <a14:foregroundMark x1="52743" y1="1946" x2="52743" y2="1946"/>
                        <a14:foregroundMark x1="32911" y1="4623" x2="32911" y2="4623"/>
                        <a14:foregroundMark x1="65401" y1="67153" x2="65401" y2="67153"/>
                        <a14:backgroundMark x1="24473" y1="77372" x2="24473" y2="77372"/>
                        <a14:backgroundMark x1="74684" y1="45742" x2="74684" y2="45742"/>
                        <a14:backgroundMark x1="13080" y1="60341" x2="13080" y2="60341"/>
                        <a14:backgroundMark x1="57384" y1="1217" x2="57384" y2="1217"/>
                        <a14:backgroundMark x1="51055" y1="1460" x2="51055" y2="14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885" r="9566"/>
          <a:stretch/>
        </p:blipFill>
        <p:spPr>
          <a:xfrm>
            <a:off x="552514" y="3935974"/>
            <a:ext cx="1110358" cy="2420565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A43A7BB5-7D82-4CFA-A668-6B887389B710}"/>
              </a:ext>
            </a:extLst>
          </p:cNvPr>
          <p:cNvSpPr txBox="1"/>
          <p:nvPr/>
        </p:nvSpPr>
        <p:spPr bwMode="auto">
          <a:xfrm>
            <a:off x="3748679" y="2777897"/>
            <a:ext cx="87863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chemeClr val="tx2"/>
                </a:solidFill>
                <a:latin typeface="Arial" pitchFamily="34" charset="0"/>
              </a:rPr>
              <a:t>CH-110</a:t>
            </a:r>
            <a:endParaRPr lang="zh-CN" altLang="en-US" sz="16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700CB550-0E47-41EF-A3BA-290186B36291}"/>
              </a:ext>
            </a:extLst>
          </p:cNvPr>
          <p:cNvSpPr txBox="1"/>
          <p:nvPr/>
        </p:nvSpPr>
        <p:spPr bwMode="auto">
          <a:xfrm>
            <a:off x="3862054" y="5373216"/>
            <a:ext cx="132921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rgbClr val="FF0000"/>
                </a:solidFill>
                <a:latin typeface="Arial" pitchFamily="34" charset="0"/>
              </a:rPr>
              <a:t>3</a:t>
            </a:r>
            <a:r>
              <a:rPr lang="en-US" altLang="zh-CN" sz="1600" b="1" dirty="0">
                <a:solidFill>
                  <a:schemeClr val="tx2"/>
                </a:solidFill>
                <a:ea typeface="等线" panose="02010600030101010101" pitchFamily="2" charset="-122"/>
              </a:rPr>
              <a:t> × </a:t>
            </a:r>
            <a:r>
              <a:rPr lang="en-US" altLang="zh-CN" sz="1600" b="1" dirty="0">
                <a:solidFill>
                  <a:schemeClr val="tx2"/>
                </a:solidFill>
                <a:latin typeface="Arial" pitchFamily="34" charset="0"/>
              </a:rPr>
              <a:t>KDE422</a:t>
            </a:r>
            <a:endParaRPr lang="zh-CN" altLang="en-US" sz="16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60B9F449-C02B-4530-B140-0116B8FBCA50}"/>
              </a:ext>
            </a:extLst>
          </p:cNvPr>
          <p:cNvSpPr txBox="1"/>
          <p:nvPr/>
        </p:nvSpPr>
        <p:spPr bwMode="auto">
          <a:xfrm>
            <a:off x="6071199" y="2813076"/>
            <a:ext cx="16594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rgbClr val="FF0000"/>
                </a:solidFill>
                <a:latin typeface="Arial" pitchFamily="34" charset="0"/>
              </a:rPr>
              <a:t>3</a:t>
            </a:r>
            <a:r>
              <a:rPr lang="en-US" altLang="zh-CN" sz="1600" b="1" dirty="0">
                <a:solidFill>
                  <a:schemeClr val="tx2"/>
                </a:solidFill>
                <a:ea typeface="等线" panose="02010600030101010101" pitchFamily="2" charset="-122"/>
              </a:rPr>
              <a:t> × </a:t>
            </a:r>
            <a:r>
              <a:rPr lang="en-US" altLang="zh-CN" sz="1600" b="1" dirty="0">
                <a:solidFill>
                  <a:schemeClr val="tx2"/>
                </a:solidFill>
                <a:latin typeface="Arial" pitchFamily="34" charset="0"/>
              </a:rPr>
              <a:t>RDE-418D4</a:t>
            </a:r>
            <a:endParaRPr lang="zh-CN" altLang="en-US" sz="1600" b="1" dirty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7EDCB963-C11F-413E-AF87-A753375B4C1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3" t="8413" r="14927" b="3333"/>
          <a:stretch/>
        </p:blipFill>
        <p:spPr>
          <a:xfrm>
            <a:off x="5404510" y="3737041"/>
            <a:ext cx="3053283" cy="2500585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9D1FD4EB-CBEF-4390-AF11-4DDB9650D01F}"/>
              </a:ext>
            </a:extLst>
          </p:cNvPr>
          <p:cNvSpPr txBox="1"/>
          <p:nvPr/>
        </p:nvSpPr>
        <p:spPr bwMode="auto">
          <a:xfrm>
            <a:off x="8422550" y="3935974"/>
            <a:ext cx="3578105" cy="210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zh-CN" sz="2100" b="1" dirty="0"/>
              <a:t>High power GM Cooler: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n"/>
            </a:pPr>
            <a:r>
              <a:rPr lang="en-US" altLang="zh-CN" b="1" dirty="0">
                <a:solidFill>
                  <a:schemeClr val="tx2"/>
                </a:solidFill>
              </a:rPr>
              <a:t>10 months continuous stability and reliability checking-test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n"/>
            </a:pPr>
            <a:r>
              <a:rPr lang="en-US" altLang="zh-CN" b="1" dirty="0">
                <a:solidFill>
                  <a:schemeClr val="tx2"/>
                </a:solidFill>
              </a:rPr>
              <a:t>3</a:t>
            </a:r>
            <a:r>
              <a:rPr lang="en-US" altLang="zh-CN" b="1" dirty="0">
                <a:solidFill>
                  <a:schemeClr val="tx2"/>
                </a:solidFill>
                <a:ea typeface="等线" panose="02010600030101010101" pitchFamily="2" charset="-122"/>
              </a:rPr>
              <a:t>×</a:t>
            </a:r>
            <a:r>
              <a:rPr lang="en-US" altLang="zh-CN" b="1" dirty="0">
                <a:solidFill>
                  <a:schemeClr val="tx2"/>
                </a:solidFill>
              </a:rPr>
              <a:t>KDE422 coolers ~6.6 W@4.2 K cooling capacity</a:t>
            </a:r>
            <a:endParaRPr lang="zh-CN" altLang="en-US" b="1" dirty="0">
              <a:solidFill>
                <a:schemeClr val="tx2"/>
              </a:solidFill>
            </a:endParaRPr>
          </a:p>
        </p:txBody>
      </p:sp>
      <p:sp>
        <p:nvSpPr>
          <p:cNvPr id="2" name="文本框 1"/>
          <p:cNvSpPr txBox="1"/>
          <p:nvPr/>
        </p:nvSpPr>
        <p:spPr bwMode="auto">
          <a:xfrm>
            <a:off x="5289516" y="758973"/>
            <a:ext cx="16882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D02E0"/>
                </a:solidFill>
              </a:rPr>
              <a:t>Sumitomo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 bwMode="auto">
          <a:xfrm>
            <a:off x="356581" y="663079"/>
            <a:ext cx="16882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D02E0"/>
                </a:solidFill>
              </a:rPr>
              <a:t>Sumitomo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 bwMode="auto">
          <a:xfrm>
            <a:off x="356580" y="3487769"/>
            <a:ext cx="22525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D02E0"/>
                </a:solidFill>
              </a:rPr>
              <a:t>Nanjing KEDE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11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1343472" y="26802"/>
            <a:ext cx="1056891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2800" b="1" dirty="0">
                <a:solidFill>
                  <a:srgbClr val="FFFF00"/>
                </a:solidFill>
              </a:rPr>
              <a:t>Microwave System test with SECRAL-II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05C4C85-0EF6-468E-A5A1-7CDA76D47134}"/>
              </a:ext>
            </a:extLst>
          </p:cNvPr>
          <p:cNvSpPr txBox="1"/>
          <p:nvPr/>
        </p:nvSpPr>
        <p:spPr>
          <a:xfrm>
            <a:off x="2998936" y="751151"/>
            <a:ext cx="5264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45 GHz Microwave System for FECR</a:t>
            </a:r>
            <a:endParaRPr lang="zh-CN" altLang="en-US" sz="2400" dirty="0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EF74625B-0F91-4F39-BE8E-F97779C451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928" y="1449536"/>
            <a:ext cx="5186016" cy="293102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41E3C126-4878-471B-A7D5-BB80B09D4BD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928" y="4570504"/>
            <a:ext cx="1999777" cy="1675919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xmlns="" id="{66BF7767-E4BA-49FF-BA3C-9FB2A66C0A2E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1405817" y="3501008"/>
            <a:ext cx="999888" cy="106949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799E825E-C7FC-497C-B65D-E35E83887D2C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5960" y="1307786"/>
            <a:ext cx="6006616" cy="3077051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0B0274DD-6FDE-46E7-971D-25957CF09091}"/>
              </a:ext>
            </a:extLst>
          </p:cNvPr>
          <p:cNvSpPr txBox="1"/>
          <p:nvPr/>
        </p:nvSpPr>
        <p:spPr bwMode="auto">
          <a:xfrm>
            <a:off x="3010566" y="4598825"/>
            <a:ext cx="7920880" cy="147732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342900" indent="-342900" eaLnBrk="1" hangingPunct="1"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sz="2000" b="1" dirty="0">
                <a:solidFill>
                  <a:schemeClr val="tx2"/>
                </a:solidFill>
                <a:latin typeface="Arial" pitchFamily="34" charset="0"/>
              </a:rPr>
              <a:t>45 GHz/20 kW microwave transmission system based on Quasi-optical design</a:t>
            </a:r>
          </a:p>
          <a:p>
            <a:pPr marL="342900" indent="-342900" eaLnBrk="1" hangingPunct="1"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sz="2000" b="1" dirty="0">
                <a:solidFill>
                  <a:schemeClr val="tx2"/>
                </a:solidFill>
              </a:rPr>
              <a:t>First 45 GHz ECR plasma with SECRAL-II ion source</a:t>
            </a:r>
          </a:p>
          <a:p>
            <a:pPr marL="342900" indent="-342900" eaLnBrk="1" hangingPunct="1"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sz="2000" b="1" dirty="0">
                <a:solidFill>
                  <a:schemeClr val="tx2"/>
                </a:solidFill>
                <a:latin typeface="Arial" pitchFamily="34" charset="0"/>
              </a:rPr>
              <a:t>Efficient transmission and coupling demonstrated</a:t>
            </a:r>
            <a:endParaRPr lang="zh-CN" altLang="en-US" sz="20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126C84ED-CDD5-4877-8F07-B69172D36528}"/>
              </a:ext>
            </a:extLst>
          </p:cNvPr>
          <p:cNvSpPr txBox="1"/>
          <p:nvPr/>
        </p:nvSpPr>
        <p:spPr bwMode="auto">
          <a:xfrm>
            <a:off x="4439816" y="6120864"/>
            <a:ext cx="581639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rgbClr val="FF0000"/>
                </a:solidFill>
                <a:latin typeface="Times" panose="02020603050405020304" pitchFamily="18" charset="0"/>
                <a:ea typeface="+mn-ea"/>
              </a:rPr>
              <a:t>J. W. Guo, et al., AIP Conference Proceedings </a:t>
            </a:r>
            <a:r>
              <a:rPr lang="en-US" altLang="zh-CN" sz="1600" b="1" dirty="0">
                <a:solidFill>
                  <a:srgbClr val="FF0000"/>
                </a:solidFill>
                <a:latin typeface="Times" panose="02020603050405020304" pitchFamily="18" charset="0"/>
                <a:ea typeface="+mn-ea"/>
              </a:rPr>
              <a:t>2011</a:t>
            </a:r>
            <a:r>
              <a:rPr lang="en-US" altLang="zh-CN" sz="1600" dirty="0">
                <a:solidFill>
                  <a:srgbClr val="FF0000"/>
                </a:solidFill>
                <a:latin typeface="Times" panose="02020603050405020304" pitchFamily="18" charset="0"/>
                <a:ea typeface="+mn-ea"/>
              </a:rPr>
              <a:t>, 090001 (2018)</a:t>
            </a:r>
            <a:endParaRPr lang="zh-CN" altLang="en-US" sz="1600" dirty="0">
              <a:solidFill>
                <a:srgbClr val="FF0000"/>
              </a:solidFill>
              <a:latin typeface="Times" panose="02020603050405020304" pitchFamily="18" charset="0"/>
              <a:ea typeface="+mn-ea"/>
            </a:endParaRPr>
          </a:p>
        </p:txBody>
      </p:sp>
      <p:sp>
        <p:nvSpPr>
          <p:cNvPr id="10" name="文本框 9"/>
          <p:cNvSpPr txBox="1"/>
          <p:nvPr/>
        </p:nvSpPr>
        <p:spPr bwMode="auto">
          <a:xfrm>
            <a:off x="3917199" y="3997586"/>
            <a:ext cx="165942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06600"/>
                </a:solidFill>
                <a:latin typeface="Arial" pitchFamily="34" charset="0"/>
              </a:rPr>
              <a:t>2017-2018</a:t>
            </a:r>
            <a:endParaRPr lang="zh-CN" altLang="en-US" sz="2400" b="1" dirty="0">
              <a:solidFill>
                <a:srgbClr val="0066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72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3116736" y="44624"/>
            <a:ext cx="590465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altLang="zh-CN" sz="3200" b="1" dirty="0" smtClean="0">
                <a:solidFill>
                  <a:srgbClr val="FFFF00"/>
                </a:solidFill>
              </a:rPr>
              <a:t>HIAF Layout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0FAD256F-2DC3-4E96-9561-F0EA8C99D184}"/>
              </a:ext>
            </a:extLst>
          </p:cNvPr>
          <p:cNvSpPr txBox="1"/>
          <p:nvPr/>
        </p:nvSpPr>
        <p:spPr bwMode="auto">
          <a:xfrm>
            <a:off x="1176964" y="712904"/>
            <a:ext cx="1022202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r>
              <a:rPr lang="en-US" altLang="zh-CN" sz="2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igh </a:t>
            </a:r>
            <a:r>
              <a:rPr lang="en-US" altLang="zh-CN" sz="2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ntensity heavy-ion </a:t>
            </a:r>
            <a:r>
              <a:rPr lang="en-US" altLang="zh-CN" sz="2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ccelerator </a:t>
            </a:r>
            <a:r>
              <a:rPr lang="en-US" altLang="zh-CN" sz="2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acility (</a:t>
            </a:r>
            <a:r>
              <a:rPr lang="en-US" altLang="zh-CN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HIAF</a:t>
            </a:r>
            <a:r>
              <a:rPr lang="zh-CN" altLang="en-US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2018-2025</a:t>
            </a:r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79376" y="1364253"/>
            <a:ext cx="8643809" cy="5017075"/>
            <a:chOff x="-4490" y="1260388"/>
            <a:chExt cx="9730578" cy="5322502"/>
          </a:xfrm>
        </p:grpSpPr>
        <p:pic>
          <p:nvPicPr>
            <p:cNvPr id="21" name="图片 20" descr="图片包含 链, 项链&#10;&#10;描述已自动生成">
              <a:extLst>
                <a:ext uri="{FF2B5EF4-FFF2-40B4-BE49-F238E27FC236}">
                  <a16:creationId xmlns:a16="http://schemas.microsoft.com/office/drawing/2014/main" xmlns="" id="{A254866B-4FFD-4CE0-AA95-52E2F728AC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47" t="14300" r="4404" b="13251"/>
            <a:stretch/>
          </p:blipFill>
          <p:spPr>
            <a:xfrm>
              <a:off x="-4490" y="1260388"/>
              <a:ext cx="9727371" cy="5084762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A4580E73-75A6-4610-9CF4-EC001D570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3124" y="6011328"/>
              <a:ext cx="594855" cy="337185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600" dirty="0">
                  <a:solidFill>
                    <a:srgbClr val="EEECE1"/>
                  </a:solidFill>
                  <a:latin typeface="Times New Roman" panose="02020503050405090304" pitchFamily="18" charset="0"/>
                  <a:ea typeface="黑体" panose="02010609060101010101" pitchFamily="49" charset="-122"/>
                  <a:cs typeface="Times New Roman" panose="02020503050405090304" pitchFamily="18" charset="0"/>
                </a:rPr>
                <a:t>T1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F58EE7FB-F457-4A95-8F2E-97E96FF33CFE}"/>
                </a:ext>
              </a:extLst>
            </p:cNvPr>
            <p:cNvSpPr/>
            <p:nvPr/>
          </p:nvSpPr>
          <p:spPr>
            <a:xfrm>
              <a:off x="8760296" y="5229312"/>
              <a:ext cx="965792" cy="3918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b="1" kern="0" dirty="0">
                  <a:solidFill>
                    <a:srgbClr val="0000FF"/>
                  </a:solidFill>
                  <a:latin typeface="Times New Roman" panose="02020503050405090304" pitchFamily="18" charset="0"/>
                  <a:ea typeface="MS PGothic" panose="020B0600070205080204" pitchFamily="34" charset="-128"/>
                  <a:cs typeface="Times New Roman" panose="02020503050405090304" pitchFamily="18" charset="0"/>
                </a:rPr>
                <a:t>SECR </a:t>
              </a:r>
              <a:endParaRPr lang="zh-CN" altLang="en-US" b="1" kern="0" dirty="0">
                <a:solidFill>
                  <a:srgbClr val="0000FF"/>
                </a:solidFill>
                <a:latin typeface="Arial" panose="020B0604020202090204" pitchFamily="34" charset="0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6579FE20-8065-4ABE-9299-FB3045ADEF43}"/>
                </a:ext>
              </a:extLst>
            </p:cNvPr>
            <p:cNvSpPr/>
            <p:nvPr/>
          </p:nvSpPr>
          <p:spPr>
            <a:xfrm>
              <a:off x="2945647" y="1692112"/>
              <a:ext cx="965792" cy="3918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b="1" kern="0" dirty="0">
                  <a:solidFill>
                    <a:srgbClr val="0000FF"/>
                  </a:solidFill>
                  <a:latin typeface="Times New Roman" panose="02020503050405090304" pitchFamily="18" charset="0"/>
                  <a:ea typeface="MS PGothic" panose="020B0600070205080204" pitchFamily="34" charset="-128"/>
                  <a:cs typeface="Times New Roman" panose="02020503050405090304" pitchFamily="18" charset="0"/>
                </a:rPr>
                <a:t>HFRS </a:t>
              </a:r>
              <a:endParaRPr lang="zh-CN" altLang="en-US" b="1" kern="0" dirty="0">
                <a:solidFill>
                  <a:srgbClr val="0000FF"/>
                </a:solidFill>
                <a:latin typeface="Times New Roman" panose="02020503050405090304" pitchFamily="18" charset="0"/>
              </a:endParaRPr>
            </a:p>
          </p:txBody>
        </p:sp>
        <p:sp>
          <p:nvSpPr>
            <p:cNvPr id="10" name="Rectangle 4">
              <a:extLst>
                <a:ext uri="{FF2B5EF4-FFF2-40B4-BE49-F238E27FC236}">
                  <a16:creationId xmlns:a16="http://schemas.microsoft.com/office/drawing/2014/main" xmlns="" id="{B69365D1-AA05-4314-B0D2-E815DBBAF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811" y="1844252"/>
              <a:ext cx="605598" cy="419832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600" dirty="0">
                  <a:solidFill>
                    <a:srgbClr val="EEECE1"/>
                  </a:solidFill>
                  <a:latin typeface="Times New Roman" panose="02020503050405090304" pitchFamily="18" charset="0"/>
                  <a:ea typeface="黑体" panose="02010609060101010101" pitchFamily="49" charset="-122"/>
                  <a:cs typeface="Times New Roman" panose="02020503050405090304" pitchFamily="18" charset="0"/>
                </a:rPr>
                <a:t>T2</a:t>
              </a:r>
            </a:p>
          </p:txBody>
        </p:sp>
        <p:sp>
          <p:nvSpPr>
            <p:cNvPr id="11" name="Rectangle 4">
              <a:extLst>
                <a:ext uri="{FF2B5EF4-FFF2-40B4-BE49-F238E27FC236}">
                  <a16:creationId xmlns:a16="http://schemas.microsoft.com/office/drawing/2014/main" xmlns="" id="{59014DDC-E52B-4172-8863-030CEAF2D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4557" y="1752363"/>
              <a:ext cx="688132" cy="419832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600" dirty="0">
                  <a:solidFill>
                    <a:srgbClr val="EEECE1"/>
                  </a:solidFill>
                  <a:latin typeface="Times New Roman" panose="02020503050405090304" pitchFamily="18" charset="0"/>
                  <a:ea typeface="黑体" panose="02010609060101010101" pitchFamily="49" charset="-122"/>
                  <a:cs typeface="Times New Roman" panose="02020503050405090304" pitchFamily="18" charset="0"/>
                </a:rPr>
                <a:t>T3</a:t>
              </a:r>
            </a:p>
          </p:txBody>
        </p:sp>
        <p:sp>
          <p:nvSpPr>
            <p:cNvPr id="12" name="Rectangle 4">
              <a:extLst>
                <a:ext uri="{FF2B5EF4-FFF2-40B4-BE49-F238E27FC236}">
                  <a16:creationId xmlns:a16="http://schemas.microsoft.com/office/drawing/2014/main" xmlns="" id="{03022020-D744-4867-8636-6E5B58A65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3191" y="2028271"/>
              <a:ext cx="655543" cy="419832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600" dirty="0">
                  <a:solidFill>
                    <a:srgbClr val="EEECE1"/>
                  </a:solidFill>
                  <a:latin typeface="Times New Roman" panose="02020503050405090304" pitchFamily="18" charset="0"/>
                  <a:ea typeface="黑体" panose="02010609060101010101" pitchFamily="49" charset="-122"/>
                  <a:cs typeface="Times New Roman" panose="02020503050405090304" pitchFamily="18" charset="0"/>
                </a:rPr>
                <a:t>T4</a:t>
              </a:r>
            </a:p>
          </p:txBody>
        </p:sp>
        <p:sp>
          <p:nvSpPr>
            <p:cNvPr id="13" name="Rectangle 4">
              <a:extLst>
                <a:ext uri="{FF2B5EF4-FFF2-40B4-BE49-F238E27FC236}">
                  <a16:creationId xmlns:a16="http://schemas.microsoft.com/office/drawing/2014/main" xmlns="" id="{B61DE424-4846-434D-AA08-053C8DD05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6836" y="1272280"/>
              <a:ext cx="589475" cy="419832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600" dirty="0">
                  <a:solidFill>
                    <a:srgbClr val="EEECE1"/>
                  </a:solidFill>
                  <a:latin typeface="Times New Roman" panose="02020503050405090304" pitchFamily="18" charset="0"/>
                  <a:ea typeface="黑体" panose="02010609060101010101" pitchFamily="49" charset="-122"/>
                  <a:cs typeface="Times New Roman" panose="02020503050405090304" pitchFamily="18" charset="0"/>
                </a:rPr>
                <a:t>T5</a:t>
              </a:r>
            </a:p>
          </p:txBody>
        </p:sp>
        <p:sp>
          <p:nvSpPr>
            <p:cNvPr id="14" name="Rectangle 4">
              <a:extLst>
                <a:ext uri="{FF2B5EF4-FFF2-40B4-BE49-F238E27FC236}">
                  <a16:creationId xmlns:a16="http://schemas.microsoft.com/office/drawing/2014/main" xmlns="" id="{05B92E90-CAA5-450E-90F8-CDBD1008D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8614" y="2782154"/>
              <a:ext cx="565131" cy="419832"/>
            </a:xfrm>
            <a:prstGeom prst="rect">
              <a:avLst/>
            </a:prstGeom>
            <a:solidFill>
              <a:srgbClr val="0070C0"/>
            </a:solidFill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600" dirty="0">
                  <a:solidFill>
                    <a:srgbClr val="EEECE1"/>
                  </a:solidFill>
                  <a:latin typeface="Times New Roman" panose="02020503050405090304" pitchFamily="18" charset="0"/>
                  <a:ea typeface="黑体" panose="02010609060101010101" pitchFamily="49" charset="-122"/>
                  <a:cs typeface="Times New Roman" panose="02020503050405090304" pitchFamily="18" charset="0"/>
                </a:rPr>
                <a:t>T6</a:t>
              </a:r>
            </a:p>
          </p:txBody>
        </p:sp>
        <p:sp>
          <p:nvSpPr>
            <p:cNvPr id="15" name="Text Box 211">
              <a:extLst>
                <a:ext uri="{FF2B5EF4-FFF2-40B4-BE49-F238E27FC236}">
                  <a16:creationId xmlns:a16="http://schemas.microsoft.com/office/drawing/2014/main" xmlns="" id="{7172D8E1-ABC8-449E-A989-EFDEDC7462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6402" y="4148700"/>
              <a:ext cx="2431843" cy="914237"/>
            </a:xfrm>
            <a:prstGeom prst="rect">
              <a:avLst/>
            </a:prstGeom>
            <a:solidFill>
              <a:schemeClr val="lt1">
                <a:alpha val="50000"/>
              </a:schemeClr>
            </a:solidFill>
            <a:ln w="31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anchor="ctr">
              <a:spAutoFit/>
            </a:bodyPr>
            <a:lstStyle/>
            <a:p>
              <a:r>
                <a:rPr lang="en-US" altLang="zh-CN" b="1" dirty="0">
                  <a:solidFill>
                    <a:srgbClr val="0000FF"/>
                  </a:solidFill>
                  <a:latin typeface="Arial Narrow" panose="020B0606020202030204" pitchFamily="34" charset="0"/>
                  <a:ea typeface="仿宋_GB2312" pitchFamily="49" charset="-122"/>
                  <a:cs typeface="Times New Roman" panose="02020503050405090304" pitchFamily="18" charset="0"/>
                </a:rPr>
                <a:t>BRing: </a:t>
              </a:r>
              <a:r>
                <a:rPr lang="en-US" altLang="zh-CN" b="1" dirty="0">
                  <a:solidFill>
                    <a:srgbClr val="003366"/>
                  </a:solidFill>
                  <a:latin typeface="Arial Narrow" panose="020B0606020202030204" pitchFamily="34" charset="0"/>
                  <a:ea typeface="仿宋_GB2312" pitchFamily="49" charset="-122"/>
                  <a:cs typeface="Times New Roman" panose="02020503050405090304" pitchFamily="18" charset="0"/>
                </a:rPr>
                <a:t>Booster Ring</a:t>
              </a:r>
              <a:endParaRPr lang="zh-CN" altLang="en-US" b="1" dirty="0">
                <a:solidFill>
                  <a:srgbClr val="003366"/>
                </a:solidFill>
                <a:latin typeface="Arial Narrow" panose="020B0606020202030204" pitchFamily="34" charset="0"/>
                <a:ea typeface="仿宋_GB2312" pitchFamily="49" charset="-122"/>
                <a:cs typeface="Times New Roman" panose="02020503050405090304" pitchFamily="18" charset="0"/>
              </a:endParaRPr>
            </a:p>
            <a:p>
              <a:r>
                <a:rPr lang="en-US" altLang="zh-CN" sz="1600" dirty="0">
                  <a:solidFill>
                    <a:srgbClr val="006600"/>
                  </a:solidFill>
                  <a:latin typeface="Arial" panose="020B0604020202090204" pitchFamily="34" charset="0"/>
                </a:rPr>
                <a:t>C: 569 m</a:t>
              </a:r>
            </a:p>
            <a:p>
              <a:r>
                <a:rPr lang="en-US" altLang="zh-CN" sz="1600" dirty="0">
                  <a:solidFill>
                    <a:srgbClr val="006600"/>
                  </a:solidFill>
                  <a:latin typeface="Arial" panose="020B0604020202090204" pitchFamily="34" charset="0"/>
                </a:rPr>
                <a:t>B</a:t>
              </a:r>
              <a:r>
                <a:rPr lang="el-GR" altLang="zh-CN" sz="1600" dirty="0">
                  <a:solidFill>
                    <a:srgbClr val="006600"/>
                  </a:solidFill>
                  <a:latin typeface="Calibri" panose="020F0502020204030204" pitchFamily="34" charset="0"/>
                </a:rPr>
                <a:t>ρ</a:t>
              </a:r>
              <a:r>
                <a:rPr lang="en-US" altLang="zh-CN" sz="1600" dirty="0">
                  <a:solidFill>
                    <a:srgbClr val="006600"/>
                  </a:solidFill>
                  <a:latin typeface="Arial" panose="020B0604020202090204" pitchFamily="34" charset="0"/>
                </a:rPr>
                <a:t>: 34 Tm</a:t>
              </a:r>
              <a:endParaRPr lang="en-US" altLang="zh-CN" sz="1600" b="1" dirty="0">
                <a:solidFill>
                  <a:srgbClr val="006600"/>
                </a:solidFill>
                <a:latin typeface="Arial" panose="020B0604020202090204" pitchFamily="34" charset="0"/>
              </a:endParaRPr>
            </a:p>
          </p:txBody>
        </p:sp>
        <p:sp>
          <p:nvSpPr>
            <p:cNvPr id="16" name="Text Box 211">
              <a:extLst>
                <a:ext uri="{FF2B5EF4-FFF2-40B4-BE49-F238E27FC236}">
                  <a16:creationId xmlns:a16="http://schemas.microsoft.com/office/drawing/2014/main" xmlns="" id="{87E60F66-3760-44A1-8874-9D899F0890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0680" y="2525680"/>
              <a:ext cx="2906280" cy="914237"/>
            </a:xfrm>
            <a:prstGeom prst="rect">
              <a:avLst/>
            </a:prstGeom>
            <a:solidFill>
              <a:schemeClr val="lt1">
                <a:alpha val="50000"/>
              </a:schemeClr>
            </a:solidFill>
            <a:ln w="31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anchor="ctr">
              <a:spAutoFit/>
            </a:bodyPr>
            <a:lstStyle/>
            <a:p>
              <a:r>
                <a:rPr lang="en-US" altLang="zh-CN" b="1" dirty="0" err="1">
                  <a:solidFill>
                    <a:srgbClr val="0000FF"/>
                  </a:solidFill>
                  <a:latin typeface="Arial Narrow" panose="020B0606020202030204" pitchFamily="34" charset="0"/>
                  <a:ea typeface="仿宋_GB2312" pitchFamily="49" charset="-122"/>
                  <a:cs typeface="Times New Roman" panose="02020503050405090304" pitchFamily="18" charset="0"/>
                </a:rPr>
                <a:t>SRing</a:t>
              </a:r>
              <a:r>
                <a:rPr lang="en-US" altLang="zh-CN" b="1" dirty="0">
                  <a:solidFill>
                    <a:srgbClr val="0000FF"/>
                  </a:solidFill>
                  <a:latin typeface="Arial Narrow" panose="020B0606020202030204" pitchFamily="34" charset="0"/>
                  <a:ea typeface="仿宋_GB2312" pitchFamily="49" charset="-122"/>
                  <a:cs typeface="Times New Roman" panose="02020503050405090304" pitchFamily="18" charset="0"/>
                </a:rPr>
                <a:t>: </a:t>
              </a:r>
              <a:r>
                <a:rPr lang="en-US" altLang="zh-CN" b="1" dirty="0">
                  <a:solidFill>
                    <a:srgbClr val="003366"/>
                  </a:solidFill>
                  <a:latin typeface="Arial Narrow" panose="020B0606020202030204" pitchFamily="34" charset="0"/>
                  <a:ea typeface="仿宋_GB2312" pitchFamily="49" charset="-122"/>
                  <a:cs typeface="Times New Roman" panose="02020503050405090304" pitchFamily="18" charset="0"/>
                </a:rPr>
                <a:t>Spectrometer ring</a:t>
              </a:r>
            </a:p>
            <a:p>
              <a:r>
                <a:rPr lang="en-US" altLang="zh-CN" sz="1600" dirty="0">
                  <a:solidFill>
                    <a:srgbClr val="006600"/>
                  </a:solidFill>
                  <a:latin typeface="Arial" panose="020B0604020202090204" pitchFamily="34" charset="0"/>
                </a:rPr>
                <a:t>C: 278m</a:t>
              </a:r>
            </a:p>
            <a:p>
              <a:r>
                <a:rPr lang="en-US" altLang="zh-CN" sz="1600" dirty="0">
                  <a:solidFill>
                    <a:srgbClr val="006600"/>
                  </a:solidFill>
                  <a:latin typeface="Arial" panose="020B0604020202090204" pitchFamily="34" charset="0"/>
                </a:rPr>
                <a:t>B</a:t>
              </a:r>
              <a:r>
                <a:rPr lang="el-GR" altLang="zh-CN" sz="1600" dirty="0">
                  <a:solidFill>
                    <a:srgbClr val="006600"/>
                  </a:solidFill>
                  <a:latin typeface="Calibri" panose="020F0502020204030204" pitchFamily="34" charset="0"/>
                </a:rPr>
                <a:t>ρ</a:t>
              </a:r>
              <a:r>
                <a:rPr lang="en-US" altLang="zh-CN" sz="1600" dirty="0">
                  <a:solidFill>
                    <a:srgbClr val="006600"/>
                  </a:solidFill>
                  <a:latin typeface="Arial" panose="020B0604020202090204" pitchFamily="34" charset="0"/>
                </a:rPr>
                <a:t>: 15Tm</a:t>
              </a:r>
            </a:p>
          </p:txBody>
        </p:sp>
        <p:sp>
          <p:nvSpPr>
            <p:cNvPr id="17" name="Text Box 211">
              <a:extLst>
                <a:ext uri="{FF2B5EF4-FFF2-40B4-BE49-F238E27FC236}">
                  <a16:creationId xmlns:a16="http://schemas.microsoft.com/office/drawing/2014/main" xmlns="" id="{BD66E74B-1665-4217-A0C5-7D4CDB8806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1080950">
              <a:off x="4803678" y="4515438"/>
              <a:ext cx="3542352" cy="653026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anchor="ctr">
              <a:spAutoFit/>
            </a:bodyPr>
            <a:lstStyle/>
            <a:p>
              <a:pPr>
                <a:defRPr/>
              </a:pPr>
              <a:r>
                <a:rPr lang="en-US" altLang="zh-CN" b="1" dirty="0">
                  <a:solidFill>
                    <a:srgbClr val="0000FF"/>
                  </a:solidFill>
                  <a:latin typeface="Times New Roman" panose="02020503050405090304" pitchFamily="18" charset="0"/>
                  <a:ea typeface="黑体" panose="02010609060101010101" pitchFamily="49" charset="-122"/>
                  <a:cs typeface="Times New Roman" panose="02020503050405090304" pitchFamily="18" charset="0"/>
                </a:rPr>
                <a:t>iLinac:</a:t>
              </a:r>
              <a:r>
                <a:rPr lang="en-US" altLang="zh-CN" b="1" dirty="0">
                  <a:solidFill>
                    <a:srgbClr val="0000FF"/>
                  </a:solidFill>
                  <a:latin typeface="Arial Narrow" panose="020B0606020202030204" pitchFamily="34" charset="0"/>
                  <a:ea typeface="仿宋_GB2312" pitchFamily="49" charset="-122"/>
                  <a:cs typeface="Times New Roman" panose="02020503050405090304" pitchFamily="18" charset="0"/>
                </a:rPr>
                <a:t> </a:t>
              </a:r>
              <a:r>
                <a:rPr lang="en-US" altLang="zh-CN" b="1" dirty="0">
                  <a:solidFill>
                    <a:srgbClr val="003366"/>
                  </a:solidFill>
                  <a:latin typeface="Arial Narrow" panose="020B0606020202030204" pitchFamily="34" charset="0"/>
                  <a:ea typeface="仿宋_GB2312" pitchFamily="49" charset="-122"/>
                  <a:cs typeface="Times New Roman" panose="02020503050405090304" pitchFamily="18" charset="0"/>
                </a:rPr>
                <a:t>Superconducting </a:t>
              </a:r>
              <a:r>
                <a:rPr lang="en-US" altLang="zh-CN" b="1" dirty="0" err="1">
                  <a:solidFill>
                    <a:srgbClr val="003366"/>
                  </a:solidFill>
                  <a:latin typeface="Arial Narrow" panose="020B0606020202030204" pitchFamily="34" charset="0"/>
                  <a:ea typeface="仿宋_GB2312" pitchFamily="49" charset="-122"/>
                  <a:cs typeface="Times New Roman" panose="02020503050405090304" pitchFamily="18" charset="0"/>
                </a:rPr>
                <a:t>linac</a:t>
              </a:r>
              <a:endParaRPr lang="en-US" altLang="zh-CN" b="1" dirty="0">
                <a:solidFill>
                  <a:srgbClr val="003366"/>
                </a:solidFill>
                <a:latin typeface="Times New Roman" panose="02020503050405090304" pitchFamily="18" charset="0"/>
                <a:ea typeface="黑体" panose="02010609060101010101" pitchFamily="49" charset="-122"/>
                <a:cs typeface="Times New Roman" panose="02020503050405090304" pitchFamily="18" charset="0"/>
              </a:endParaRPr>
            </a:p>
            <a:p>
              <a:r>
                <a:rPr lang="en-US" altLang="zh-CN" sz="1600" dirty="0">
                  <a:solidFill>
                    <a:srgbClr val="006600"/>
                  </a:solidFill>
                  <a:latin typeface="Arial" panose="020B0604020202090204" pitchFamily="34" charset="0"/>
                </a:rPr>
                <a:t>E: 17 MeV/u( </a:t>
              </a:r>
              <a:r>
                <a:rPr lang="en-US" altLang="zh-CN" sz="1600" baseline="30000" dirty="0">
                  <a:solidFill>
                    <a:srgbClr val="006600"/>
                  </a:solidFill>
                  <a:latin typeface="Arial" panose="020B0604020202090204" pitchFamily="34" charset="0"/>
                </a:rPr>
                <a:t>238</a:t>
              </a:r>
              <a:r>
                <a:rPr lang="en-US" altLang="zh-CN" sz="1600" dirty="0">
                  <a:solidFill>
                    <a:srgbClr val="006600"/>
                  </a:solidFill>
                  <a:latin typeface="Arial" panose="020B0604020202090204" pitchFamily="34" charset="0"/>
                </a:rPr>
                <a:t>U</a:t>
              </a:r>
              <a:r>
                <a:rPr lang="en-US" altLang="zh-CN" sz="1600" baseline="30000" dirty="0">
                  <a:solidFill>
                    <a:srgbClr val="006600"/>
                  </a:solidFill>
                  <a:latin typeface="Arial" panose="020B0604020202090204" pitchFamily="34" charset="0"/>
                </a:rPr>
                <a:t>35</a:t>
              </a:r>
              <a:r>
                <a:rPr lang="en-US" altLang="zh-CN" sz="1600" baseline="30000" dirty="0" smtClean="0">
                  <a:solidFill>
                    <a:srgbClr val="006600"/>
                  </a:solidFill>
                  <a:latin typeface="Arial" panose="020B0604020202090204" pitchFamily="34" charset="0"/>
                </a:rPr>
                <a:t>+</a:t>
              </a:r>
              <a:r>
                <a:rPr lang="en-US" altLang="zh-CN" sz="1600" dirty="0" smtClean="0">
                  <a:solidFill>
                    <a:srgbClr val="006600"/>
                  </a:solidFill>
                  <a:latin typeface="Arial" panose="020B0604020202090204" pitchFamily="34" charset="0"/>
                </a:rPr>
                <a:t>)</a:t>
              </a:r>
              <a:endParaRPr lang="en-US" altLang="zh-CN" sz="1600" dirty="0">
                <a:solidFill>
                  <a:srgbClr val="006600"/>
                </a:solidFill>
                <a:latin typeface="Arial" panose="020B0604020202090204" pitchFamily="34" charset="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61EF03FF-1574-45F2-96EF-D9C9B25657F1}"/>
                </a:ext>
              </a:extLst>
            </p:cNvPr>
            <p:cNvSpPr/>
            <p:nvPr/>
          </p:nvSpPr>
          <p:spPr>
            <a:xfrm>
              <a:off x="3053547" y="5895892"/>
              <a:ext cx="2329637" cy="686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1600" kern="0" dirty="0">
                  <a:solidFill>
                    <a:schemeClr val="bg2">
                      <a:lumMod val="75000"/>
                    </a:schemeClr>
                  </a:solidFill>
                  <a:latin typeface="Times New Roman" panose="02020503050405090304" pitchFamily="18" charset="0"/>
                  <a:ea typeface="MS PGothic" panose="020B0600070205080204" pitchFamily="34" charset="-128"/>
                  <a:cs typeface="Times New Roman" panose="02020503050405090304" pitchFamily="18" charset="0"/>
                </a:rPr>
                <a:t>iLinac-2 (reserved)</a:t>
              </a:r>
            </a:p>
            <a:p>
              <a:pPr algn="ctr">
                <a:defRPr/>
              </a:pPr>
              <a:r>
                <a:rPr lang="en-US" altLang="zh-CN" sz="1400" kern="0" dirty="0">
                  <a:solidFill>
                    <a:schemeClr val="bg2">
                      <a:lumMod val="75000"/>
                    </a:schemeClr>
                  </a:solidFill>
                  <a:latin typeface="Times New Roman" panose="02020503050405090304" pitchFamily="18" charset="0"/>
                  <a:ea typeface="MS PGothic" panose="020B0600070205080204" pitchFamily="34" charset="-128"/>
                  <a:cs typeface="Times New Roman" panose="02020503050405090304" pitchFamily="18" charset="0"/>
                </a:rPr>
                <a:t>E: 100 MeV/u U</a:t>
              </a:r>
              <a:r>
                <a:rPr lang="en-US" altLang="zh-CN" sz="1400" kern="0" baseline="30000" dirty="0">
                  <a:solidFill>
                    <a:schemeClr val="bg2">
                      <a:lumMod val="75000"/>
                    </a:schemeClr>
                  </a:solidFill>
                  <a:latin typeface="Times New Roman" panose="02020503050405090304" pitchFamily="18" charset="0"/>
                  <a:ea typeface="MS PGothic" panose="020B0600070205080204" pitchFamily="34" charset="-128"/>
                  <a:cs typeface="Times New Roman" panose="02020503050405090304" pitchFamily="18" charset="0"/>
                </a:rPr>
                <a:t>46+ </a:t>
              </a:r>
              <a:endParaRPr lang="zh-CN" altLang="en-US" sz="1400" kern="0" baseline="30000" dirty="0">
                <a:solidFill>
                  <a:schemeClr val="bg2">
                    <a:lumMod val="75000"/>
                  </a:schemeClr>
                </a:solidFill>
                <a:latin typeface="Arial" panose="020B0604020202090204" pitchFamily="34" charset="0"/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66BA42B7-442A-4E07-B334-87CCE8B2538A}"/>
              </a:ext>
            </a:extLst>
          </p:cNvPr>
          <p:cNvSpPr txBox="1"/>
          <p:nvPr/>
        </p:nvSpPr>
        <p:spPr bwMode="auto">
          <a:xfrm>
            <a:off x="8185267" y="1244962"/>
            <a:ext cx="3733633" cy="315471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>
              <a:spcAft>
                <a:spcPts val="600"/>
              </a:spcAft>
            </a:pPr>
            <a:r>
              <a:rPr lang="en-US" altLang="zh-CN" b="1" dirty="0">
                <a:solidFill>
                  <a:schemeClr val="tx2"/>
                </a:solidFill>
              </a:rPr>
              <a:t>Physics:</a:t>
            </a:r>
          </a:p>
          <a:p>
            <a:pPr marL="342900" indent="-342900" eaLnBrk="1" hangingPunct="1">
              <a:spcAft>
                <a:spcPts val="1200"/>
              </a:spcAft>
              <a:buFont typeface="+mj-ea"/>
              <a:buAutoNum type="circleNumDbPlain"/>
            </a:pPr>
            <a:r>
              <a:rPr lang="en-US" altLang="zh-CN" sz="1400" b="1" dirty="0">
                <a:solidFill>
                  <a:schemeClr val="tx2"/>
                </a:solidFill>
              </a:rPr>
              <a:t>Low energy nuclear structure terminal</a:t>
            </a:r>
          </a:p>
          <a:p>
            <a:pPr marL="342900" indent="-342900" eaLnBrk="1" hangingPunct="1">
              <a:spcAft>
                <a:spcPts val="1200"/>
              </a:spcAft>
              <a:buFont typeface="+mj-ea"/>
              <a:buAutoNum type="circleNumDbPlain"/>
            </a:pPr>
            <a:r>
              <a:rPr lang="en-US" altLang="zh-CN" sz="1400" b="1" dirty="0">
                <a:solidFill>
                  <a:schemeClr val="tx2"/>
                </a:solidFill>
              </a:rPr>
              <a:t>Multi-discipline terminal</a:t>
            </a:r>
          </a:p>
          <a:p>
            <a:pPr marL="342900" indent="-342900" eaLnBrk="1" hangingPunct="1">
              <a:spcAft>
                <a:spcPts val="1200"/>
              </a:spcAft>
              <a:buFont typeface="+mj-ea"/>
              <a:buAutoNum type="circleNumDbPlain"/>
            </a:pPr>
            <a:r>
              <a:rPr lang="en-US" altLang="zh-CN" sz="1400" b="1" dirty="0">
                <a:solidFill>
                  <a:schemeClr val="tx2"/>
                </a:solidFill>
              </a:rPr>
              <a:t>High energy fragment separator HFRS</a:t>
            </a:r>
          </a:p>
          <a:p>
            <a:pPr marL="342900" indent="-342900" eaLnBrk="1" hangingPunct="1">
              <a:spcAft>
                <a:spcPts val="1200"/>
              </a:spcAft>
              <a:buFont typeface="+mj-ea"/>
              <a:buAutoNum type="circleNumDbPlain"/>
            </a:pPr>
            <a:r>
              <a:rPr lang="en-US" altLang="zh-CN" sz="1400" b="1" dirty="0">
                <a:solidFill>
                  <a:schemeClr val="tx2"/>
                </a:solidFill>
              </a:rPr>
              <a:t>High precision spectrometer ring </a:t>
            </a:r>
            <a:r>
              <a:rPr lang="en-US" altLang="zh-CN" sz="1400" b="1" dirty="0" err="1">
                <a:solidFill>
                  <a:schemeClr val="tx2"/>
                </a:solidFill>
              </a:rPr>
              <a:t>SRing</a:t>
            </a:r>
            <a:endParaRPr lang="en-US" altLang="zh-CN" sz="1400" b="1" dirty="0">
              <a:solidFill>
                <a:schemeClr val="tx2"/>
              </a:solidFill>
            </a:endParaRPr>
          </a:p>
          <a:p>
            <a:pPr marL="342900" indent="-342900" eaLnBrk="1" hangingPunct="1">
              <a:spcAft>
                <a:spcPts val="1200"/>
              </a:spcAft>
              <a:buFont typeface="+mj-ea"/>
              <a:buAutoNum type="circleNumDbPlain"/>
            </a:pPr>
            <a:r>
              <a:rPr lang="en-US" altLang="zh-CN" sz="1400" b="1" dirty="0">
                <a:solidFill>
                  <a:schemeClr val="tx2"/>
                </a:solidFill>
              </a:rPr>
              <a:t>Radioactive isotope beam terminal </a:t>
            </a:r>
          </a:p>
          <a:p>
            <a:pPr marL="342900" indent="-342900" eaLnBrk="1" hangingPunct="1">
              <a:spcAft>
                <a:spcPts val="1200"/>
              </a:spcAft>
              <a:buFont typeface="+mj-ea"/>
              <a:buAutoNum type="circleNumDbPlain"/>
            </a:pPr>
            <a:r>
              <a:rPr lang="en-US" altLang="zh-CN" sz="1400" b="1" dirty="0">
                <a:solidFill>
                  <a:schemeClr val="tx2"/>
                </a:solidFill>
              </a:rPr>
              <a:t>High energy density physics terminal</a:t>
            </a:r>
          </a:p>
        </p:txBody>
      </p:sp>
      <p:sp>
        <p:nvSpPr>
          <p:cNvPr id="19" name="矩形 18"/>
          <p:cNvSpPr/>
          <p:nvPr/>
        </p:nvSpPr>
        <p:spPr>
          <a:xfrm>
            <a:off x="7925654" y="5420949"/>
            <a:ext cx="2864134" cy="3957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E: 14 </a:t>
            </a:r>
            <a:r>
              <a:rPr lang="en-US" altLang="zh-CN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en-US" altLang="zh-CN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/u (</a:t>
            </a:r>
            <a:r>
              <a:rPr lang="en-US" altLang="zh-CN" baseline="300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238</a:t>
            </a:r>
            <a:r>
              <a:rPr lang="en-US" altLang="zh-CN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baseline="300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r>
            <a:r>
              <a:rPr lang="en-US" altLang="zh-CN" baseline="300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zh-CN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2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2279576" y="-25327"/>
            <a:ext cx="841448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2800" b="1" dirty="0">
                <a:solidFill>
                  <a:srgbClr val="FFFF00"/>
                </a:solidFill>
              </a:rPr>
              <a:t>Microwave System Design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6E274F1-4E4B-4221-9EC5-546974B96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680" y="1213343"/>
            <a:ext cx="12192000" cy="351180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DC66C5B-2640-4FA3-8A2A-E1D2DBED44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5640" y="3010129"/>
            <a:ext cx="880298" cy="86409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640E960-098F-4F19-8F6F-5385AC35F6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2184" y="3260821"/>
            <a:ext cx="815658" cy="782366"/>
          </a:xfrm>
          <a:prstGeom prst="rect">
            <a:avLst/>
          </a:prstGeom>
        </p:spPr>
      </p:pic>
      <p:pic>
        <p:nvPicPr>
          <p:cNvPr id="10" name="图片 9" descr="形状&#10;&#10;描述已自动生成">
            <a:extLst>
              <a:ext uri="{FF2B5EF4-FFF2-40B4-BE49-F238E27FC236}">
                <a16:creationId xmlns:a16="http://schemas.microsoft.com/office/drawing/2014/main" xmlns="" id="{00A89216-CB75-41AF-B7E9-BB6C30D653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541" y="1276304"/>
            <a:ext cx="1488369" cy="697168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9E4C4CE5-8EED-42D1-A3BB-9B5958C084F2}"/>
              </a:ext>
            </a:extLst>
          </p:cNvPr>
          <p:cNvSpPr txBox="1"/>
          <p:nvPr/>
        </p:nvSpPr>
        <p:spPr bwMode="auto">
          <a:xfrm>
            <a:off x="2927648" y="2036432"/>
            <a:ext cx="18341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000" b="1" dirty="0">
                <a:latin typeface="Arial" pitchFamily="34" charset="0"/>
              </a:rPr>
              <a:t>Quasi Optical</a:t>
            </a:r>
            <a:endParaRPr lang="zh-CN" altLang="en-US" sz="2000" b="1" dirty="0">
              <a:latin typeface="Arial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C146262E-5829-480C-8A7B-069358F6BADC}"/>
              </a:ext>
            </a:extLst>
          </p:cNvPr>
          <p:cNvSpPr/>
          <p:nvPr/>
        </p:nvSpPr>
        <p:spPr>
          <a:xfrm>
            <a:off x="7650990" y="2969244"/>
            <a:ext cx="1037297" cy="60007"/>
          </a:xfrm>
          <a:prstGeom prst="rec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BAA06F8-5A84-4A95-93C9-BBCB90AF6E13}"/>
              </a:ext>
            </a:extLst>
          </p:cNvPr>
          <p:cNvSpPr txBox="1"/>
          <p:nvPr/>
        </p:nvSpPr>
        <p:spPr bwMode="auto">
          <a:xfrm>
            <a:off x="7557932" y="2425354"/>
            <a:ext cx="12234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algn="ctr" eaLnBrk="1" hangingPunct="1"/>
            <a:r>
              <a:rPr lang="en-US" altLang="zh-CN" sz="1600" b="1" dirty="0">
                <a:latin typeface="Arial" pitchFamily="34" charset="0"/>
              </a:rPr>
              <a:t>Oversized </a:t>
            </a:r>
          </a:p>
          <a:p>
            <a:pPr algn="ctr" eaLnBrk="1" hangingPunct="1"/>
            <a:r>
              <a:rPr lang="en-US" altLang="zh-CN" sz="1600" b="1" dirty="0">
                <a:latin typeface="Arial" pitchFamily="34" charset="0"/>
              </a:rPr>
              <a:t>WG</a:t>
            </a:r>
            <a:endParaRPr lang="zh-CN" altLang="en-US" sz="1600" b="1" dirty="0">
              <a:latin typeface="Arial" pitchFamily="34" charset="0"/>
            </a:endParaRPr>
          </a:p>
        </p:txBody>
      </p:sp>
      <p:pic>
        <p:nvPicPr>
          <p:cNvPr id="5" name="图片 4" descr="银色的机器&#10;&#10;中度可信度描述已自动生成">
            <a:extLst>
              <a:ext uri="{FF2B5EF4-FFF2-40B4-BE49-F238E27FC236}">
                <a16:creationId xmlns:a16="http://schemas.microsoft.com/office/drawing/2014/main" xmlns="" id="{1B7226E4-4259-4270-8598-086CDC9BF98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768" y="4735125"/>
            <a:ext cx="1834156" cy="1222770"/>
          </a:xfrm>
          <a:prstGeom prst="rect">
            <a:avLst/>
          </a:prstGeom>
        </p:spPr>
      </p:pic>
      <p:pic>
        <p:nvPicPr>
          <p:cNvPr id="9" name="图片 8" descr="图片包含 游戏机&#10;&#10;描述已自动生成">
            <a:extLst>
              <a:ext uri="{FF2B5EF4-FFF2-40B4-BE49-F238E27FC236}">
                <a16:creationId xmlns:a16="http://schemas.microsoft.com/office/drawing/2014/main" xmlns="" id="{5C709D28-EFA9-4ED7-9306-C6587E00675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466" y="4735125"/>
            <a:ext cx="2520280" cy="1033881"/>
          </a:xfrm>
          <a:prstGeom prst="rect">
            <a:avLst/>
          </a:prstGeom>
        </p:spPr>
      </p:pic>
      <p:pic>
        <p:nvPicPr>
          <p:cNvPr id="15" name="图片 14" descr="图片包含 室内, 桌子, 椅子, 房间&#10;&#10;描述已自动生成">
            <a:extLst>
              <a:ext uri="{FF2B5EF4-FFF2-40B4-BE49-F238E27FC236}">
                <a16:creationId xmlns:a16="http://schemas.microsoft.com/office/drawing/2014/main" xmlns="" id="{94533ECA-CCE2-4BBE-AFB3-7DF790141DE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672" y="4725144"/>
            <a:ext cx="2102865" cy="140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66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2063552" y="0"/>
            <a:ext cx="886492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Plasma Chamber Cooling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27C5A2CE-B1C0-4277-81CE-04534CEE32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5" r="10104" b="12489"/>
          <a:stretch/>
        </p:blipFill>
        <p:spPr>
          <a:xfrm>
            <a:off x="623392" y="980728"/>
            <a:ext cx="2952328" cy="2100696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1EC9BF13-57C0-4571-A473-E50FA96E4BAB}"/>
              </a:ext>
            </a:extLst>
          </p:cNvPr>
          <p:cNvSpPr txBox="1"/>
          <p:nvPr/>
        </p:nvSpPr>
        <p:spPr bwMode="auto">
          <a:xfrm>
            <a:off x="479376" y="3138823"/>
            <a:ext cx="320632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chemeClr val="tx2"/>
                </a:solidFill>
              </a:rPr>
              <a:t>Chamber burnt with SECRAL-II</a:t>
            </a:r>
          </a:p>
          <a:p>
            <a:pPr algn="ctr" eaLnBrk="1" hangingPunct="1"/>
            <a:r>
              <a:rPr lang="en-US" altLang="zh-CN" sz="1600" b="1" dirty="0">
                <a:solidFill>
                  <a:schemeClr val="tx2"/>
                </a:solidFill>
                <a:latin typeface="Arial" pitchFamily="34" charset="0"/>
              </a:rPr>
              <a:t>Typically</a:t>
            </a:r>
            <a:r>
              <a:rPr lang="zh-CN" altLang="en-US" sz="1600" b="1" dirty="0">
                <a:solidFill>
                  <a:schemeClr val="tx2"/>
                </a:solidFill>
                <a:latin typeface="Arial" pitchFamily="34" charset="0"/>
              </a:rPr>
              <a:t>：</a:t>
            </a:r>
            <a:r>
              <a:rPr lang="en-US" altLang="zh-CN" sz="1600" b="1" dirty="0">
                <a:solidFill>
                  <a:schemeClr val="tx2"/>
                </a:solidFill>
              </a:rPr>
              <a:t>&gt;7 kW</a:t>
            </a:r>
            <a:endParaRPr lang="zh-CN" altLang="en-US" sz="1600" b="1" dirty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12" name="Picture 53" descr="IMG_1751.JPG">
            <a:extLst>
              <a:ext uri="{FF2B5EF4-FFF2-40B4-BE49-F238E27FC236}">
                <a16:creationId xmlns:a16="http://schemas.microsoft.com/office/drawing/2014/main" xmlns="" id="{1256920A-7A75-41F1-BB41-ABC47D7FE8D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l="33846"/>
          <a:stretch>
            <a:fillRect/>
          </a:stretch>
        </p:blipFill>
        <p:spPr>
          <a:xfrm>
            <a:off x="4295800" y="961706"/>
            <a:ext cx="1872208" cy="2122562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A026BF16-887B-443E-BA6A-0C36D5F6BAB7}"/>
              </a:ext>
            </a:extLst>
          </p:cNvPr>
          <p:cNvSpPr txBox="1"/>
          <p:nvPr/>
        </p:nvSpPr>
        <p:spPr bwMode="auto">
          <a:xfrm>
            <a:off x="3791744" y="3121946"/>
            <a:ext cx="288572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chemeClr val="tx2"/>
                </a:solidFill>
              </a:rPr>
              <a:t>Chamber burnt with VENUS</a:t>
            </a:r>
            <a:endParaRPr lang="zh-CN" altLang="en-US" sz="1600" b="1" dirty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14" name="Image 4">
            <a:extLst>
              <a:ext uri="{FF2B5EF4-FFF2-40B4-BE49-F238E27FC236}">
                <a16:creationId xmlns:a16="http://schemas.microsoft.com/office/drawing/2014/main" xmlns="" id="{45923DE6-7160-4203-8D2B-A39BA18E77C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120" y="999340"/>
            <a:ext cx="4675114" cy="437163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691D98B3-4152-4846-AE89-97D7B71D84D8}"/>
              </a:ext>
            </a:extLst>
          </p:cNvPr>
          <p:cNvSpPr txBox="1"/>
          <p:nvPr/>
        </p:nvSpPr>
        <p:spPr bwMode="auto">
          <a:xfrm>
            <a:off x="7320136" y="5627827"/>
            <a:ext cx="4740400" cy="46166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chemeClr val="tx2"/>
                </a:solidFill>
                <a:latin typeface="Arial" pitchFamily="34" charset="0"/>
              </a:rPr>
              <a:t>1 kW </a:t>
            </a:r>
            <a:r>
              <a:rPr lang="el-GR" altLang="zh-CN" sz="2400" b="1" dirty="0">
                <a:solidFill>
                  <a:schemeClr val="tx2"/>
                </a:solidFill>
                <a:latin typeface="Arial" pitchFamily="34" charset="0"/>
              </a:rPr>
              <a:t>μ</a:t>
            </a:r>
            <a:r>
              <a:rPr lang="en-US" altLang="zh-CN" sz="2400" b="1" dirty="0">
                <a:solidFill>
                  <a:schemeClr val="tx2"/>
                </a:solidFill>
                <a:latin typeface="Arial" pitchFamily="34" charset="0"/>
              </a:rPr>
              <a:t>W~1.25 MW/m</a:t>
            </a:r>
            <a:r>
              <a:rPr lang="en-US" altLang="zh-CN" sz="2400" b="1" baseline="30000" dirty="0">
                <a:solidFill>
                  <a:schemeClr val="tx2"/>
                </a:solidFill>
                <a:latin typeface="Arial" pitchFamily="34" charset="0"/>
              </a:rPr>
              <a:t>2 </a:t>
            </a:r>
            <a:r>
              <a:rPr lang="en-US" altLang="zh-CN" sz="2400" b="1" dirty="0">
                <a:solidFill>
                  <a:schemeClr val="tx2"/>
                </a:solidFill>
                <a:latin typeface="Arial" pitchFamily="34" charset="0"/>
              </a:rPr>
              <a:t>heat sink</a:t>
            </a:r>
            <a:endParaRPr lang="zh-CN" altLang="en-US" sz="2400" b="1" dirty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CD680ED5-AE87-4E70-A1CD-0B8A5FFE6F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368" y="3986839"/>
            <a:ext cx="5940835" cy="1942100"/>
          </a:xfrm>
          <a:prstGeom prst="rect">
            <a:avLst/>
          </a:prstGeom>
        </p:spPr>
      </p:pic>
      <p:sp>
        <p:nvSpPr>
          <p:cNvPr id="18" name="TextBox 5">
            <a:extLst>
              <a:ext uri="{FF2B5EF4-FFF2-40B4-BE49-F238E27FC236}">
                <a16:creationId xmlns:a16="http://schemas.microsoft.com/office/drawing/2014/main" xmlns="" id="{94D7F790-CD4D-4088-9E4C-A69C9B18AFF4}"/>
              </a:ext>
            </a:extLst>
          </p:cNvPr>
          <p:cNvSpPr txBox="1"/>
          <p:nvPr/>
        </p:nvSpPr>
        <p:spPr bwMode="auto">
          <a:xfrm>
            <a:off x="987074" y="6005095"/>
            <a:ext cx="56093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b="1" dirty="0">
                <a:solidFill>
                  <a:srgbClr val="0D02E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LCW pressure of 6 kg/cm</a:t>
            </a:r>
            <a:r>
              <a:rPr lang="en-US" altLang="zh-CN" b="1" baseline="30000" dirty="0">
                <a:solidFill>
                  <a:srgbClr val="0D02E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2</a:t>
            </a:r>
            <a:r>
              <a:rPr lang="zh-CN" altLang="en-US" b="1" dirty="0">
                <a:solidFill>
                  <a:srgbClr val="0D02E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，</a:t>
            </a:r>
            <a:r>
              <a:rPr lang="en-US" altLang="zh-CN" b="1" dirty="0">
                <a:solidFill>
                  <a:srgbClr val="0D02E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water BP =150~160</a:t>
            </a:r>
            <a:r>
              <a:rPr lang="zh-CN" altLang="en-US" b="1" dirty="0">
                <a:solidFill>
                  <a:srgbClr val="0D02E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℃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CC8326F1-359A-4C40-B775-0EC0C85149C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44" b="16903"/>
          <a:stretch/>
        </p:blipFill>
        <p:spPr>
          <a:xfrm>
            <a:off x="1703512" y="736838"/>
            <a:ext cx="2261957" cy="1165758"/>
          </a:xfrm>
          <a:prstGeom prst="rect">
            <a:avLst/>
          </a:prstGeom>
        </p:spPr>
      </p:pic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xmlns="" id="{1929EBDC-18C9-496A-82AF-1671E8DDB08C}"/>
              </a:ext>
            </a:extLst>
          </p:cNvPr>
          <p:cNvCxnSpPr/>
          <p:nvPr/>
        </p:nvCxnSpPr>
        <p:spPr>
          <a:xfrm flipH="1">
            <a:off x="2207568" y="1412776"/>
            <a:ext cx="648072" cy="994671"/>
          </a:xfrm>
          <a:prstGeom prst="straightConnector1">
            <a:avLst/>
          </a:prstGeom>
          <a:ln w="28575">
            <a:solidFill>
              <a:srgbClr val="FF373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>
            <a:extLst>
              <a:ext uri="{FF2B5EF4-FFF2-40B4-BE49-F238E27FC236}">
                <a16:creationId xmlns:a16="http://schemas.microsoft.com/office/drawing/2014/main" xmlns="" id="{2100E0A1-0AD4-4410-9B87-DADC7B4B37DA}"/>
              </a:ext>
            </a:extLst>
          </p:cNvPr>
          <p:cNvSpPr/>
          <p:nvPr/>
        </p:nvSpPr>
        <p:spPr>
          <a:xfrm>
            <a:off x="2639615" y="1016823"/>
            <a:ext cx="546355" cy="864096"/>
          </a:xfrm>
          <a:prstGeom prst="ellipse">
            <a:avLst/>
          </a:prstGeom>
          <a:noFill/>
          <a:ln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DD30F16-BB82-4BA5-B5B3-8B0110E45C29}"/>
              </a:ext>
            </a:extLst>
          </p:cNvPr>
          <p:cNvSpPr txBox="1"/>
          <p:nvPr/>
        </p:nvSpPr>
        <p:spPr bwMode="auto">
          <a:xfrm>
            <a:off x="6888088" y="6178200"/>
            <a:ext cx="479009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400" dirty="0">
                <a:solidFill>
                  <a:srgbClr val="FF3737"/>
                </a:solidFill>
                <a:latin typeface="Montserrat-Regular"/>
              </a:rPr>
              <a:t>T. Thuillier, et al., </a:t>
            </a:r>
            <a:r>
              <a:rPr lang="en-US" altLang="zh-CN" sz="1400" b="0" i="0" dirty="0">
                <a:solidFill>
                  <a:srgbClr val="FF3737"/>
                </a:solidFill>
                <a:effectLst/>
                <a:latin typeface="Montserrat-Regular"/>
              </a:rPr>
              <a:t>Rev. Sci. </a:t>
            </a:r>
            <a:r>
              <a:rPr lang="en-US" altLang="zh-CN" sz="1400" b="0" i="0" dirty="0" err="1">
                <a:solidFill>
                  <a:srgbClr val="FF3737"/>
                </a:solidFill>
                <a:effectLst/>
                <a:latin typeface="Montserrat-Regular"/>
              </a:rPr>
              <a:t>Instrum</a:t>
            </a:r>
            <a:r>
              <a:rPr lang="en-US" altLang="zh-CN" sz="1400" b="0" i="0" dirty="0">
                <a:solidFill>
                  <a:srgbClr val="FF3737"/>
                </a:solidFill>
                <a:effectLst/>
                <a:latin typeface="Montserrat-Regular"/>
              </a:rPr>
              <a:t>. </a:t>
            </a:r>
            <a:r>
              <a:rPr lang="en-US" altLang="zh-CN" sz="1400" b="1" i="0" dirty="0">
                <a:solidFill>
                  <a:srgbClr val="FF3737"/>
                </a:solidFill>
                <a:effectLst/>
                <a:latin typeface="Montserrat-Bold"/>
              </a:rPr>
              <a:t>87</a:t>
            </a:r>
            <a:r>
              <a:rPr lang="en-US" altLang="zh-CN" sz="1400" b="0" i="0" dirty="0">
                <a:solidFill>
                  <a:srgbClr val="FF3737"/>
                </a:solidFill>
                <a:effectLst/>
                <a:latin typeface="Montserrat-Regular"/>
              </a:rPr>
              <a:t>, 02A736 (2016)</a:t>
            </a:r>
            <a:endParaRPr lang="zh-CN" altLang="en-US" b="1" dirty="0">
              <a:solidFill>
                <a:srgbClr val="FF3737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17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2063552" y="0"/>
            <a:ext cx="886492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Plasma Chamber Cooling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xmlns="" id="{D08B13BD-0F0E-4BAF-9B72-564722E582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092818"/>
              </p:ext>
            </p:extLst>
          </p:nvPr>
        </p:nvGraphicFramePr>
        <p:xfrm>
          <a:off x="407368" y="996961"/>
          <a:ext cx="6120680" cy="195072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400428">
                  <a:extLst>
                    <a:ext uri="{9D8B030D-6E8A-4147-A177-3AD203B41FA5}">
                      <a16:colId xmlns:a16="http://schemas.microsoft.com/office/drawing/2014/main" xmlns="" val="1782482358"/>
                    </a:ext>
                  </a:extLst>
                </a:gridCol>
                <a:gridCol w="2002141">
                  <a:extLst>
                    <a:ext uri="{9D8B030D-6E8A-4147-A177-3AD203B41FA5}">
                      <a16:colId xmlns:a16="http://schemas.microsoft.com/office/drawing/2014/main" xmlns="" val="1269234921"/>
                    </a:ext>
                  </a:extLst>
                </a:gridCol>
                <a:gridCol w="1468237">
                  <a:extLst>
                    <a:ext uri="{9D8B030D-6E8A-4147-A177-3AD203B41FA5}">
                      <a16:colId xmlns:a16="http://schemas.microsoft.com/office/drawing/2014/main" xmlns="" val="4238909927"/>
                    </a:ext>
                  </a:extLst>
                </a:gridCol>
                <a:gridCol w="2249874">
                  <a:extLst>
                    <a:ext uri="{9D8B030D-6E8A-4147-A177-3AD203B41FA5}">
                      <a16:colId xmlns:a16="http://schemas.microsoft.com/office/drawing/2014/main" xmlns="" val="469169640"/>
                    </a:ext>
                  </a:extLst>
                </a:gridCol>
              </a:tblGrid>
              <a:tr h="35530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600" dirty="0" err="1"/>
                        <a:t>P</a:t>
                      </a:r>
                      <a:r>
                        <a:rPr lang="en-US" altLang="zh-CN" sz="1600" baseline="-25000" dirty="0" err="1"/>
                        <a:t>rf</a:t>
                      </a:r>
                      <a:r>
                        <a:rPr lang="en-US" altLang="zh-CN" sz="1600" dirty="0"/>
                        <a:t> (kW)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600" dirty="0" err="1"/>
                        <a:t>T</a:t>
                      </a:r>
                      <a:r>
                        <a:rPr lang="en-US" altLang="zh-CN" sz="1600" baseline="-25000" dirty="0" err="1"/>
                        <a:t>max</a:t>
                      </a:r>
                      <a:r>
                        <a:rPr lang="en-US" altLang="zh-CN" sz="1600" dirty="0"/>
                        <a:t> on Al wall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600" dirty="0" err="1"/>
                        <a:t>T</a:t>
                      </a:r>
                      <a:r>
                        <a:rPr lang="en-US" altLang="zh-CN" sz="1600" baseline="-25000" dirty="0" err="1"/>
                        <a:t>max</a:t>
                      </a:r>
                      <a:r>
                        <a:rPr lang="en-US" altLang="zh-CN" sz="1600" dirty="0"/>
                        <a:t> of water at the 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600" dirty="0"/>
                        <a:t>hottest point</a:t>
                      </a:r>
                      <a:endParaRPr lang="zh-CN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697094303"/>
                  </a:ext>
                </a:extLst>
              </a:tr>
              <a:tr h="28487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200" dirty="0"/>
                        <a:t>1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>
                          <a:solidFill>
                            <a:srgbClr val="FF0000"/>
                          </a:solidFill>
                        </a:rPr>
                        <a:t>10 </a:t>
                      </a:r>
                      <a:r>
                        <a:rPr lang="zh-CN" altLang="en-US" sz="1200" dirty="0"/>
                        <a:t>：</a:t>
                      </a:r>
                      <a:r>
                        <a:rPr lang="en-US" altLang="zh-CN" sz="1200" dirty="0"/>
                        <a:t>averagely distributed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400" b="1" dirty="0">
                          <a:solidFill>
                            <a:srgbClr val="FF0000"/>
                          </a:solidFill>
                        </a:rPr>
                        <a:t>174</a:t>
                      </a:r>
                      <a:r>
                        <a:rPr lang="zh-CN" altLang="en-US" sz="1400" b="1" dirty="0">
                          <a:solidFill>
                            <a:srgbClr val="FF0000"/>
                          </a:solidFill>
                        </a:rPr>
                        <a:t>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400" b="1" dirty="0">
                          <a:solidFill>
                            <a:srgbClr val="002060"/>
                          </a:solidFill>
                        </a:rPr>
                        <a:t>88</a:t>
                      </a:r>
                      <a:r>
                        <a:rPr lang="zh-CN" altLang="en-US" sz="1400" b="1" dirty="0">
                          <a:solidFill>
                            <a:srgbClr val="002060"/>
                          </a:solidFill>
                        </a:rPr>
                        <a:t>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487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200" dirty="0"/>
                        <a:t>2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zh-CN" altLang="en-US" sz="1200" dirty="0"/>
                        <a:t>：</a:t>
                      </a:r>
                      <a:r>
                        <a:rPr lang="en-US" altLang="zh-CN" sz="1200" dirty="0"/>
                        <a:t>Gaussian distributed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400" b="1" dirty="0">
                          <a:solidFill>
                            <a:srgbClr val="FF0000"/>
                          </a:solidFill>
                        </a:rPr>
                        <a:t>159</a:t>
                      </a:r>
                      <a:r>
                        <a:rPr lang="zh-CN" altLang="en-US" sz="1400" b="1" dirty="0">
                          <a:solidFill>
                            <a:srgbClr val="FF0000"/>
                          </a:solidFill>
                        </a:rPr>
                        <a:t>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400" b="1" dirty="0">
                          <a:solidFill>
                            <a:srgbClr val="002060"/>
                          </a:solidFill>
                        </a:rPr>
                        <a:t>78</a:t>
                      </a:r>
                      <a:r>
                        <a:rPr lang="zh-CN" altLang="en-US" sz="1400" b="1" dirty="0">
                          <a:solidFill>
                            <a:srgbClr val="002060"/>
                          </a:solidFill>
                        </a:rPr>
                        <a:t>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517282781"/>
                  </a:ext>
                </a:extLst>
              </a:tr>
              <a:tr h="28487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200" dirty="0"/>
                        <a:t>3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r>
                        <a:rPr lang="zh-CN" altLang="en-US" sz="1200" dirty="0"/>
                        <a:t>：</a:t>
                      </a:r>
                      <a:r>
                        <a:rPr lang="en-US" altLang="zh-CN" sz="1200" dirty="0"/>
                        <a:t>Gaussian distributed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400" b="1" dirty="0">
                          <a:solidFill>
                            <a:srgbClr val="FF0000"/>
                          </a:solidFill>
                        </a:rPr>
                        <a:t>229℃</a:t>
                      </a:r>
                      <a:endParaRPr lang="zh-CN" alt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400" b="1" dirty="0">
                          <a:solidFill>
                            <a:srgbClr val="002060"/>
                          </a:solidFill>
                        </a:rPr>
                        <a:t>107</a:t>
                      </a:r>
                      <a:r>
                        <a:rPr lang="zh-CN" altLang="en-US" sz="1400" b="1" dirty="0">
                          <a:solidFill>
                            <a:srgbClr val="002060"/>
                          </a:solidFill>
                        </a:rPr>
                        <a:t>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86815670"/>
                  </a:ext>
                </a:extLst>
              </a:tr>
              <a:tr h="28487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200" dirty="0"/>
                        <a:t>4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4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zh-CN" altLang="en-US" sz="1200" dirty="0"/>
                        <a:t>：</a:t>
                      </a:r>
                      <a:r>
                        <a:rPr lang="en-US" altLang="zh-CN" sz="1200" dirty="0"/>
                        <a:t>Gaussian distributed</a:t>
                      </a: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>
                          <a:solidFill>
                            <a:srgbClr val="FF0000"/>
                          </a:solidFill>
                        </a:rPr>
                        <a:t>299</a:t>
                      </a:r>
                      <a:r>
                        <a:rPr lang="zh-CN" altLang="en-US" sz="1400" b="1" dirty="0">
                          <a:solidFill>
                            <a:srgbClr val="FF0000"/>
                          </a:solidFill>
                        </a:rPr>
                        <a:t>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>
                          <a:solidFill>
                            <a:srgbClr val="002060"/>
                          </a:solidFill>
                        </a:rPr>
                        <a:t>137</a:t>
                      </a:r>
                      <a:r>
                        <a:rPr lang="zh-CN" altLang="en-US" sz="1400" b="1" dirty="0">
                          <a:solidFill>
                            <a:srgbClr val="002060"/>
                          </a:solidFill>
                        </a:rPr>
                        <a:t>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554013992"/>
                  </a:ext>
                </a:extLst>
              </a:tr>
            </a:tbl>
          </a:graphicData>
        </a:graphic>
      </p:graphicFrame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0E18AE63-B486-4CF0-B320-C5760D361F81}"/>
              </a:ext>
            </a:extLst>
          </p:cNvPr>
          <p:cNvSpPr txBox="1"/>
          <p:nvPr/>
        </p:nvSpPr>
        <p:spPr bwMode="auto">
          <a:xfrm>
            <a:off x="1991544" y="2868653"/>
            <a:ext cx="463460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b="1" dirty="0">
                <a:solidFill>
                  <a:schemeClr val="tx2"/>
                </a:solidFill>
                <a:latin typeface="Times" panose="02020603050405020304" pitchFamily="18" charset="0"/>
              </a:rPr>
              <a:t>Water flow rate: 7 L/min with micro-channel</a:t>
            </a:r>
            <a:endParaRPr lang="zh-CN" altLang="en-US" b="1" dirty="0">
              <a:solidFill>
                <a:schemeClr val="tx2"/>
              </a:solidFill>
              <a:latin typeface="Times" panose="02020603050405020304" pitchFamily="18" charset="0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C58AB40C-BEC1-4AE7-A2A6-184A2A8EAC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244" y="3547021"/>
            <a:ext cx="2276271" cy="1884655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C9FCA2B-970F-4D1B-8228-602B9CB22F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185" y="3528677"/>
            <a:ext cx="2160240" cy="1884655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FB477DA9-99B9-45E0-8618-FA9DDD779A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9856" y="3589249"/>
            <a:ext cx="2041785" cy="1800200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2FCBF56F-D97D-4A1E-BC96-E18052A3619D}"/>
              </a:ext>
            </a:extLst>
          </p:cNvPr>
          <p:cNvSpPr txBox="1"/>
          <p:nvPr/>
        </p:nvSpPr>
        <p:spPr bwMode="auto">
          <a:xfrm>
            <a:off x="911424" y="5459774"/>
            <a:ext cx="561662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b="1" dirty="0">
                <a:solidFill>
                  <a:schemeClr val="tx2"/>
                </a:solidFill>
                <a:latin typeface="Times" panose="02020603050405020304" pitchFamily="18" charset="0"/>
              </a:rPr>
              <a:t>Water temperature distribution at the chamber wall of weakest plasma confinement point </a:t>
            </a:r>
            <a:endParaRPr lang="zh-CN" altLang="en-US" b="1" dirty="0">
              <a:solidFill>
                <a:schemeClr val="tx2"/>
              </a:solidFill>
              <a:latin typeface="Times" panose="02020603050405020304" pitchFamily="18" charset="0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91967C34-22D1-4E10-A213-D5637E6E48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0136" y="980728"/>
            <a:ext cx="4264536" cy="1994558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057BABCD-4C16-4CFE-AF7D-D148FF083F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0136" y="3237985"/>
            <a:ext cx="3805521" cy="23717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29" name="直接箭头连接符 28">
            <a:extLst>
              <a:ext uri="{FF2B5EF4-FFF2-40B4-BE49-F238E27FC236}">
                <a16:creationId xmlns:a16="http://schemas.microsoft.com/office/drawing/2014/main" xmlns="" id="{CEE3E508-B7B4-4778-AFD9-0987AEF26DB9}"/>
              </a:ext>
            </a:extLst>
          </p:cNvPr>
          <p:cNvCxnSpPr>
            <a:stCxn id="28" idx="0"/>
          </p:cNvCxnSpPr>
          <p:nvPr/>
        </p:nvCxnSpPr>
        <p:spPr>
          <a:xfrm flipH="1" flipV="1">
            <a:off x="8616280" y="1941841"/>
            <a:ext cx="606617" cy="1296144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32C79FDC-85CC-416E-9132-8E1BA7E060E8}"/>
              </a:ext>
            </a:extLst>
          </p:cNvPr>
          <p:cNvSpPr txBox="1"/>
          <p:nvPr/>
        </p:nvSpPr>
        <p:spPr bwMode="auto">
          <a:xfrm>
            <a:off x="7248128" y="5617700"/>
            <a:ext cx="42637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b="1" dirty="0">
                <a:solidFill>
                  <a:srgbClr val="FF0000"/>
                </a:solidFill>
                <a:latin typeface="Times" panose="02020603050405020304" pitchFamily="18" charset="0"/>
              </a:rPr>
              <a:t>Micro-channel</a:t>
            </a:r>
            <a:r>
              <a:rPr lang="en-US" altLang="zh-CN" b="1" dirty="0">
                <a:solidFill>
                  <a:schemeClr val="tx2"/>
                </a:solidFill>
                <a:latin typeface="Times" panose="02020603050405020304" pitchFamily="18" charset="0"/>
              </a:rPr>
              <a:t> structure of 0.4 mm×20</a:t>
            </a:r>
            <a:endParaRPr lang="zh-CN" altLang="en-US" b="1" dirty="0">
              <a:solidFill>
                <a:schemeClr val="tx2"/>
              </a:solidFill>
              <a:latin typeface="Times" panose="02020603050405020304" pitchFamily="18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30F28189-214F-4F18-80E5-82FF8F63C1B5}"/>
              </a:ext>
            </a:extLst>
          </p:cNvPr>
          <p:cNvSpPr txBox="1"/>
          <p:nvPr/>
        </p:nvSpPr>
        <p:spPr bwMode="auto">
          <a:xfrm>
            <a:off x="7751312" y="6084004"/>
            <a:ext cx="32573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W. Guo’s talk @ECRIS 2020</a:t>
            </a:r>
            <a:endParaRPr lang="zh-CN" altLang="en-US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95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1199456" y="3143"/>
            <a:ext cx="106250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2800" b="1" dirty="0">
                <a:solidFill>
                  <a:srgbClr val="FFFF00"/>
                </a:solidFill>
              </a:rPr>
              <a:t>Plasma Chamber Demo with SECRAL-II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5D86D4F3-15A3-46DA-A712-BB50829FA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944" y="1988840"/>
            <a:ext cx="6029467" cy="3572566"/>
          </a:xfrm>
          <a:prstGeom prst="rect">
            <a:avLst/>
          </a:prstGeom>
        </p:spPr>
      </p:pic>
      <p:pic>
        <p:nvPicPr>
          <p:cNvPr id="5" name="图片 4" descr="厨房的摆设布局&#10;&#10;中度可信度描述已自动生成">
            <a:extLst>
              <a:ext uri="{FF2B5EF4-FFF2-40B4-BE49-F238E27FC236}">
                <a16:creationId xmlns:a16="http://schemas.microsoft.com/office/drawing/2014/main" xmlns="" id="{7A0ABE2C-DD17-4348-B5F8-2145496804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2012133"/>
            <a:ext cx="4940267" cy="333468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726C050-3D51-4C57-9AC8-911D175B1A57}"/>
              </a:ext>
            </a:extLst>
          </p:cNvPr>
          <p:cNvSpPr txBox="1"/>
          <p:nvPr/>
        </p:nvSpPr>
        <p:spPr bwMode="auto">
          <a:xfrm>
            <a:off x="3071664" y="980728"/>
            <a:ext cx="655272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chemeClr val="tx2"/>
                </a:solidFill>
                <a:latin typeface="Arial" pitchFamily="34" charset="0"/>
              </a:rPr>
              <a:t>Continuous operation of </a:t>
            </a:r>
            <a:r>
              <a:rPr lang="en-US" altLang="zh-CN" sz="2400" b="1" dirty="0">
                <a:solidFill>
                  <a:srgbClr val="FF0000"/>
                </a:solidFill>
                <a:latin typeface="Arial" pitchFamily="34" charset="0"/>
              </a:rPr>
              <a:t>~100 e</a:t>
            </a:r>
            <a:r>
              <a:rPr lang="el-GR" altLang="zh-CN" sz="2400" b="1" dirty="0">
                <a:solidFill>
                  <a:srgbClr val="FF0000"/>
                </a:solidFill>
                <a:latin typeface="Arial" pitchFamily="34" charset="0"/>
              </a:rPr>
              <a:t>μ</a:t>
            </a:r>
            <a:r>
              <a:rPr lang="en-US" altLang="zh-CN" sz="2400" b="1" dirty="0">
                <a:solidFill>
                  <a:srgbClr val="FF0000"/>
                </a:solidFill>
                <a:latin typeface="Arial" pitchFamily="34" charset="0"/>
              </a:rPr>
              <a:t>A Kr</a:t>
            </a:r>
            <a:r>
              <a:rPr lang="en-US" altLang="zh-CN" sz="2400" b="1" baseline="30000" dirty="0">
                <a:solidFill>
                  <a:srgbClr val="FF0000"/>
                </a:solidFill>
                <a:latin typeface="Arial" pitchFamily="34" charset="0"/>
              </a:rPr>
              <a:t>28+ </a:t>
            </a:r>
            <a:r>
              <a:rPr lang="en-US" altLang="zh-CN" sz="2400" b="1" dirty="0">
                <a:solidFill>
                  <a:schemeClr val="tx2"/>
                </a:solidFill>
                <a:latin typeface="Arial" pitchFamily="34" charset="0"/>
              </a:rPr>
              <a:t>for 13 days with </a:t>
            </a:r>
            <a:r>
              <a:rPr lang="en-US" altLang="zh-CN" sz="2400" b="1" dirty="0">
                <a:solidFill>
                  <a:srgbClr val="FF0000"/>
                </a:solidFill>
                <a:latin typeface="Arial" pitchFamily="34" charset="0"/>
              </a:rPr>
              <a:t>6.0 kW </a:t>
            </a:r>
            <a:r>
              <a:rPr lang="en-US" altLang="zh-CN" sz="2400" b="1" dirty="0">
                <a:solidFill>
                  <a:schemeClr val="tx2"/>
                </a:solidFill>
                <a:latin typeface="Arial" pitchFamily="34" charset="0"/>
              </a:rPr>
              <a:t>microwave power</a:t>
            </a:r>
            <a:endParaRPr lang="zh-CN" altLang="en-US" sz="24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25BC769-8DD4-4E19-8A1A-977DE76961B1}"/>
              </a:ext>
            </a:extLst>
          </p:cNvPr>
          <p:cNvSpPr txBox="1"/>
          <p:nvPr/>
        </p:nvSpPr>
        <p:spPr bwMode="auto">
          <a:xfrm>
            <a:off x="1199456" y="5646439"/>
            <a:ext cx="9172704" cy="46166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FF0000"/>
                </a:solidFill>
                <a:latin typeface="Arial" pitchFamily="34" charset="0"/>
              </a:rPr>
              <a:t>Robust chamber cooling </a:t>
            </a:r>
            <a:r>
              <a:rPr lang="en-US" altLang="zh-CN" sz="2400" b="1" dirty="0">
                <a:solidFill>
                  <a:srgbClr val="FF0000"/>
                </a:solidFill>
                <a:latin typeface="Arial" pitchFamily="34" charset="0"/>
              </a:rPr>
              <a:t>enables long-term reliable operation</a:t>
            </a:r>
            <a:endParaRPr lang="zh-CN" altLang="en-US" sz="2400" b="1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B9E56AF-73AB-4E56-A5B1-A0FD1F7E3F99}"/>
              </a:ext>
            </a:extLst>
          </p:cNvPr>
          <p:cNvSpPr txBox="1"/>
          <p:nvPr/>
        </p:nvSpPr>
        <p:spPr bwMode="auto">
          <a:xfrm>
            <a:off x="6816080" y="6108104"/>
            <a:ext cx="512185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b="1" dirty="0">
                <a:solidFill>
                  <a:srgbClr val="0000FF"/>
                </a:solidFill>
                <a:latin typeface="Arial" pitchFamily="34" charset="0"/>
              </a:rPr>
              <a:t>See Liangting Sun’s talk on Monday, Sept. 20</a:t>
            </a:r>
            <a:endParaRPr lang="zh-CN" altLang="en-US" b="1" dirty="0">
              <a:solidFill>
                <a:srgbClr val="0000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94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2063552" y="0"/>
            <a:ext cx="91182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Plasma Chamber for FECR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649514DD-CF5D-4631-92C1-0C3EC06BC8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261" y="1917491"/>
            <a:ext cx="3513805" cy="1741592"/>
          </a:xfrm>
          <a:prstGeom prst="rect">
            <a:avLst/>
          </a:prstGeom>
        </p:spPr>
      </p:pic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3CCD589D-DE24-4409-AE16-C60EC31EC294}"/>
              </a:ext>
            </a:extLst>
          </p:cNvPr>
          <p:cNvSpPr/>
          <p:nvPr/>
        </p:nvSpPr>
        <p:spPr>
          <a:xfrm>
            <a:off x="2832415" y="3626275"/>
            <a:ext cx="1582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333333"/>
                </a:solidFill>
                <a:latin typeface="Arial" panose="020B0604020202020204" pitchFamily="34" charset="0"/>
              </a:rPr>
              <a:t>Cross section</a:t>
            </a:r>
            <a:endParaRPr lang="zh-CN" altLang="en-US" dirty="0"/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9BD4FAFD-B7C3-4B89-BE14-5F6BBABBC9D7}"/>
              </a:ext>
            </a:extLst>
          </p:cNvPr>
          <p:cNvSpPr/>
          <p:nvPr/>
        </p:nvSpPr>
        <p:spPr>
          <a:xfrm>
            <a:off x="5655554" y="3674952"/>
            <a:ext cx="1608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333333"/>
                </a:solidFill>
                <a:latin typeface="Arial" panose="020B0604020202020204" pitchFamily="34" charset="0"/>
              </a:rPr>
              <a:t>Chamber-wall</a:t>
            </a:r>
            <a:endParaRPr lang="zh-CN" altLang="en-US" dirty="0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B1AA39F4-40F3-40CA-8A76-2D0EAB5B1D1F}"/>
              </a:ext>
            </a:extLst>
          </p:cNvPr>
          <p:cNvSpPr/>
          <p:nvPr/>
        </p:nvSpPr>
        <p:spPr>
          <a:xfrm>
            <a:off x="8803908" y="3694245"/>
            <a:ext cx="791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333333"/>
                </a:solidFill>
                <a:latin typeface="Arial" panose="020B0604020202020204" pitchFamily="34" charset="0"/>
              </a:rPr>
              <a:t>W</a:t>
            </a:r>
            <a:r>
              <a:rPr lang="zh-CN" altLang="en-US" dirty="0">
                <a:solidFill>
                  <a:srgbClr val="333333"/>
                </a:solidFill>
                <a:latin typeface="Arial" panose="020B0604020202020204" pitchFamily="34" charset="0"/>
              </a:rPr>
              <a:t>ater</a:t>
            </a:r>
          </a:p>
        </p:txBody>
      </p:sp>
      <p:cxnSp>
        <p:nvCxnSpPr>
          <p:cNvPr id="40" name="直接箭头连接符 39">
            <a:extLst>
              <a:ext uri="{FF2B5EF4-FFF2-40B4-BE49-F238E27FC236}">
                <a16:creationId xmlns:a16="http://schemas.microsoft.com/office/drawing/2014/main" xmlns="" id="{E00E1F36-2F9F-4EB9-9AE5-64153418CE42}"/>
              </a:ext>
            </a:extLst>
          </p:cNvPr>
          <p:cNvCxnSpPr/>
          <p:nvPr/>
        </p:nvCxnSpPr>
        <p:spPr bwMode="auto">
          <a:xfrm flipH="1" flipV="1">
            <a:off x="3600115" y="3075744"/>
            <a:ext cx="1700" cy="3635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E9CD1A96-4650-44F9-9CC1-629CE8EBA3EB}"/>
              </a:ext>
            </a:extLst>
          </p:cNvPr>
          <p:cNvSpPr/>
          <p:nvPr/>
        </p:nvSpPr>
        <p:spPr>
          <a:xfrm>
            <a:off x="3227637" y="3336398"/>
            <a:ext cx="9500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</a:rPr>
              <a:t>Plasma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CFD7C656-27ED-4723-A192-C6EE36B713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216" y="1916832"/>
            <a:ext cx="2254903" cy="1758120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E106CA0F-F6D0-4C17-A2A9-B35B57A0B49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1916832"/>
            <a:ext cx="2789078" cy="1712895"/>
          </a:xfrm>
          <a:prstGeom prst="rect">
            <a:avLst/>
          </a:prstGeom>
        </p:spPr>
      </p:pic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CC3E90EB-7259-4C5D-AE35-055A688108AF}"/>
              </a:ext>
            </a:extLst>
          </p:cNvPr>
          <p:cNvSpPr/>
          <p:nvPr/>
        </p:nvSpPr>
        <p:spPr>
          <a:xfrm>
            <a:off x="2685247" y="1923745"/>
            <a:ext cx="15279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1600" b="1" dirty="0">
                <a:solidFill>
                  <a:srgbClr val="FFFF00"/>
                </a:solidFill>
              </a:rPr>
              <a:t>T </a:t>
            </a:r>
            <a:r>
              <a:rPr lang="en-US" altLang="zh-CN" sz="1600" b="1" baseline="-25000" dirty="0">
                <a:solidFill>
                  <a:srgbClr val="FFFF00"/>
                </a:solidFill>
              </a:rPr>
              <a:t>max  </a:t>
            </a:r>
            <a:r>
              <a:rPr lang="zh-CN" altLang="en-US" sz="1600" b="1" dirty="0">
                <a:solidFill>
                  <a:srgbClr val="FFFF00"/>
                </a:solidFill>
              </a:rPr>
              <a:t>：</a:t>
            </a:r>
            <a:r>
              <a:rPr lang="en-US" altLang="zh-CN" sz="1600" b="1" dirty="0">
                <a:solidFill>
                  <a:srgbClr val="FFFF00"/>
                </a:solidFill>
              </a:rPr>
              <a:t>272 </a:t>
            </a:r>
            <a:r>
              <a:rPr lang="zh-CN" altLang="en-US" sz="1600" b="1" dirty="0">
                <a:solidFill>
                  <a:srgbClr val="FFFF00"/>
                </a:solidFill>
              </a:rPr>
              <a:t>℃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F50CF4D4-D547-4A70-AB17-C572572388C8}"/>
              </a:ext>
            </a:extLst>
          </p:cNvPr>
          <p:cNvSpPr/>
          <p:nvPr/>
        </p:nvSpPr>
        <p:spPr>
          <a:xfrm>
            <a:off x="8039917" y="1894703"/>
            <a:ext cx="15279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1600" b="1" dirty="0">
                <a:solidFill>
                  <a:srgbClr val="FFFF00"/>
                </a:solidFill>
              </a:rPr>
              <a:t>T </a:t>
            </a:r>
            <a:r>
              <a:rPr lang="en-US" altLang="zh-CN" sz="1600" b="1" baseline="-25000" dirty="0">
                <a:solidFill>
                  <a:srgbClr val="FFFF00"/>
                </a:solidFill>
              </a:rPr>
              <a:t>max  </a:t>
            </a:r>
            <a:r>
              <a:rPr lang="zh-CN" altLang="en-US" sz="1600" b="1" dirty="0">
                <a:solidFill>
                  <a:srgbClr val="FFFF00"/>
                </a:solidFill>
              </a:rPr>
              <a:t>：</a:t>
            </a:r>
            <a:r>
              <a:rPr lang="en-US" altLang="zh-CN" sz="1600" b="1" dirty="0">
                <a:solidFill>
                  <a:srgbClr val="FFFF00"/>
                </a:solidFill>
              </a:rPr>
              <a:t>128 </a:t>
            </a:r>
            <a:r>
              <a:rPr lang="zh-CN" altLang="en-US" sz="1600" b="1" dirty="0">
                <a:solidFill>
                  <a:srgbClr val="FFFF00"/>
                </a:solidFill>
              </a:rPr>
              <a:t>℃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DAA3AF81-CAB1-41CE-9686-0B2E013D9D33}"/>
              </a:ext>
            </a:extLst>
          </p:cNvPr>
          <p:cNvSpPr/>
          <p:nvPr/>
        </p:nvSpPr>
        <p:spPr>
          <a:xfrm>
            <a:off x="5716651" y="1900673"/>
            <a:ext cx="15279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zh-CN" sz="1600" b="1" dirty="0">
                <a:solidFill>
                  <a:srgbClr val="FFFF00"/>
                </a:solidFill>
              </a:rPr>
              <a:t>T </a:t>
            </a:r>
            <a:r>
              <a:rPr lang="en-US" altLang="zh-CN" sz="1600" b="1" baseline="-25000" dirty="0">
                <a:solidFill>
                  <a:srgbClr val="FFFF00"/>
                </a:solidFill>
              </a:rPr>
              <a:t>max  </a:t>
            </a:r>
            <a:r>
              <a:rPr lang="zh-CN" altLang="en-US" sz="1600" b="1" dirty="0">
                <a:solidFill>
                  <a:srgbClr val="FFFF00"/>
                </a:solidFill>
              </a:rPr>
              <a:t>：</a:t>
            </a:r>
            <a:r>
              <a:rPr lang="en-US" altLang="zh-CN" sz="1600" b="1" dirty="0">
                <a:solidFill>
                  <a:srgbClr val="FFFF00"/>
                </a:solidFill>
              </a:rPr>
              <a:t>272 </a:t>
            </a:r>
            <a:r>
              <a:rPr lang="zh-CN" altLang="en-US" sz="1600" b="1" dirty="0">
                <a:solidFill>
                  <a:srgbClr val="FFFF00"/>
                </a:solidFill>
              </a:rPr>
              <a:t>℃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9C1A288D-3FC3-42B7-B0F9-36AAB3457580}"/>
              </a:ext>
            </a:extLst>
          </p:cNvPr>
          <p:cNvSpPr/>
          <p:nvPr/>
        </p:nvSpPr>
        <p:spPr>
          <a:xfrm>
            <a:off x="2432449" y="979673"/>
            <a:ext cx="6974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</a:rPr>
              <a:t>Maximum permissible operating power exceeds 25 kW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pic>
        <p:nvPicPr>
          <p:cNvPr id="49" name="图片 48">
            <a:extLst>
              <a:ext uri="{FF2B5EF4-FFF2-40B4-BE49-F238E27FC236}">
                <a16:creationId xmlns:a16="http://schemas.microsoft.com/office/drawing/2014/main" xmlns="" id="{13558891-E544-4C3F-A70C-315F7002A8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2640" y="4513404"/>
            <a:ext cx="7980218" cy="1819757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xmlns="" id="{F0D66C9E-AAB9-4BEE-8D8E-0C196B65F6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1678487" y="3779024"/>
            <a:ext cx="1099747" cy="1316841"/>
          </a:xfrm>
          <a:prstGeom prst="rect">
            <a:avLst/>
          </a:prstGeom>
        </p:spPr>
      </p:pic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xmlns="" id="{1DFCF3A6-B3D6-4BFE-9774-636865E435D6}"/>
              </a:ext>
            </a:extLst>
          </p:cNvPr>
          <p:cNvCxnSpPr>
            <a:stCxn id="50" idx="0"/>
          </p:cNvCxnSpPr>
          <p:nvPr/>
        </p:nvCxnSpPr>
        <p:spPr bwMode="auto">
          <a:xfrm>
            <a:off x="2886781" y="4437445"/>
            <a:ext cx="766819" cy="6873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52" name="直接箭头连接符 51">
            <a:extLst>
              <a:ext uri="{FF2B5EF4-FFF2-40B4-BE49-F238E27FC236}">
                <a16:creationId xmlns:a16="http://schemas.microsoft.com/office/drawing/2014/main" xmlns="" id="{22EC4A33-2D0D-4F40-BF3B-82E9746EE456}"/>
              </a:ext>
            </a:extLst>
          </p:cNvPr>
          <p:cNvCxnSpPr>
            <a:stCxn id="50" idx="0"/>
          </p:cNvCxnSpPr>
          <p:nvPr/>
        </p:nvCxnSpPr>
        <p:spPr bwMode="auto">
          <a:xfrm>
            <a:off x="2886781" y="4437445"/>
            <a:ext cx="2374435" cy="11045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53" name="箭头: 下 52">
            <a:extLst>
              <a:ext uri="{FF2B5EF4-FFF2-40B4-BE49-F238E27FC236}">
                <a16:creationId xmlns:a16="http://schemas.microsoft.com/office/drawing/2014/main" xmlns="" id="{A94A99A2-EA27-42AE-8B8A-3345601C9E5D}"/>
              </a:ext>
            </a:extLst>
          </p:cNvPr>
          <p:cNvSpPr/>
          <p:nvPr/>
        </p:nvSpPr>
        <p:spPr>
          <a:xfrm rot="10800000">
            <a:off x="2067754" y="3492670"/>
            <a:ext cx="364695" cy="386563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E3550702-8734-4668-9753-009DE3C32D0A}"/>
              </a:ext>
            </a:extLst>
          </p:cNvPr>
          <p:cNvSpPr txBox="1"/>
          <p:nvPr/>
        </p:nvSpPr>
        <p:spPr bwMode="auto">
          <a:xfrm>
            <a:off x="4448132" y="2708920"/>
            <a:ext cx="4074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FF00"/>
                </a:solidFill>
                <a:latin typeface="Arial" pitchFamily="34" charset="0"/>
              </a:rPr>
              <a:t>A</a:t>
            </a:r>
            <a:endParaRPr lang="zh-CN" altLang="en-US" sz="2400" b="1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xmlns="" id="{61117B02-F1E0-40D9-B7D8-1A76E4237CF7}"/>
              </a:ext>
            </a:extLst>
          </p:cNvPr>
          <p:cNvSpPr txBox="1"/>
          <p:nvPr/>
        </p:nvSpPr>
        <p:spPr bwMode="auto">
          <a:xfrm>
            <a:off x="2369716" y="2420946"/>
            <a:ext cx="4074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FF00"/>
                </a:solidFill>
                <a:latin typeface="Arial" pitchFamily="34" charset="0"/>
              </a:rPr>
              <a:t>B</a:t>
            </a:r>
            <a:endParaRPr lang="zh-CN" altLang="en-US" sz="2400" b="1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xmlns="" id="{3994666F-9EA4-4B32-A117-9890C59BDDB1}"/>
              </a:ext>
            </a:extLst>
          </p:cNvPr>
          <p:cNvSpPr txBox="1"/>
          <p:nvPr/>
        </p:nvSpPr>
        <p:spPr bwMode="auto">
          <a:xfrm>
            <a:off x="7113920" y="3236085"/>
            <a:ext cx="4074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FF00"/>
                </a:solidFill>
                <a:latin typeface="Arial" pitchFamily="34" charset="0"/>
              </a:rPr>
              <a:t>A</a:t>
            </a:r>
            <a:endParaRPr lang="zh-CN" altLang="en-US" sz="2400" b="1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xmlns="" id="{ECE79FEC-3551-4A69-B2FC-028E34E157C1}"/>
              </a:ext>
            </a:extLst>
          </p:cNvPr>
          <p:cNvSpPr txBox="1"/>
          <p:nvPr/>
        </p:nvSpPr>
        <p:spPr bwMode="auto">
          <a:xfrm>
            <a:off x="8518311" y="3261837"/>
            <a:ext cx="4074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FF00"/>
                </a:solidFill>
                <a:latin typeface="Arial" pitchFamily="34" charset="0"/>
              </a:rPr>
              <a:t>B</a:t>
            </a:r>
            <a:endParaRPr lang="zh-CN" altLang="en-US" sz="2400" b="1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FFEFC93A-4CDE-4088-A118-85A89D5179E7}"/>
              </a:ext>
            </a:extLst>
          </p:cNvPr>
          <p:cNvSpPr/>
          <p:nvPr/>
        </p:nvSpPr>
        <p:spPr>
          <a:xfrm>
            <a:off x="1247544" y="1423227"/>
            <a:ext cx="9672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Chamber ID:140 mm, Microchannel:0.4 mm *20, Channel height:1.5 mm,</a:t>
            </a:r>
            <a:r>
              <a:rPr lang="nl-NL" altLang="zh-CN" dirty="0"/>
              <a:t> Flow rate:</a:t>
            </a:r>
            <a:r>
              <a:rPr lang="zh-CN" altLang="nl-NL" dirty="0"/>
              <a:t> </a:t>
            </a:r>
            <a:r>
              <a:rPr lang="nl-NL" altLang="zh-CN" dirty="0"/>
              <a:t>15 L/min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25429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2063552" y="0"/>
            <a:ext cx="91182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Plasma Chamber for FECR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20" name="表格 19">
            <a:extLst>
              <a:ext uri="{FF2B5EF4-FFF2-40B4-BE49-F238E27FC236}">
                <a16:creationId xmlns:a16="http://schemas.microsoft.com/office/drawing/2014/main" xmlns="" id="{177C9F05-A901-4638-8F76-EA8A005BB8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114882"/>
              </p:ext>
            </p:extLst>
          </p:nvPr>
        </p:nvGraphicFramePr>
        <p:xfrm>
          <a:off x="4799856" y="989105"/>
          <a:ext cx="6669930" cy="5136341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87924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12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89411">
                  <a:extLst>
                    <a:ext uri="{9D8B030D-6E8A-4147-A177-3AD203B41FA5}">
                      <a16:colId xmlns:a16="http://schemas.microsoft.com/office/drawing/2014/main" xmlns="" val="1573305897"/>
                    </a:ext>
                  </a:extLst>
                </a:gridCol>
              </a:tblGrid>
              <a:tr h="46437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685800" rtl="0" eaLnBrk="1" latinLnBrk="0" hangingPunct="1"/>
                      <a:r>
                        <a:rPr lang="en-US" altLang="zh-CN" sz="1800" b="1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Key Parameters</a:t>
                      </a:r>
                      <a:endParaRPr lang="zh-CN" altLang="en-US" sz="1800" b="1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685800" rtl="0" eaLnBrk="1" latinLnBrk="0" hangingPunct="1"/>
                      <a:r>
                        <a:rPr lang="en-US" altLang="zh-CN" sz="18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FECR </a:t>
                      </a:r>
                    </a:p>
                    <a:p>
                      <a:pPr marL="0" algn="ctr" defTabSz="685800" rtl="0" eaLnBrk="1" latinLnBrk="0" hangingPunct="1"/>
                      <a:r>
                        <a:rPr lang="en-US" altLang="zh-CN" sz="18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Chamber</a:t>
                      </a:r>
                      <a:endParaRPr lang="zh-CN" altLang="en-US" sz="180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altLang="zh-CN" sz="1800" kern="12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SECRAL-II Chamber</a:t>
                      </a:r>
                      <a:endParaRPr lang="zh-CN" altLang="en-US" sz="1800" kern="1200" dirty="0">
                        <a:solidFill>
                          <a:schemeClr val="bg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894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Max. Microwave Power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25 kW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12 kW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3390747001"/>
                  </a:ext>
                </a:extLst>
              </a:tr>
              <a:tr h="33894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Max. Localized Power Density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20 MW/m</a:t>
                      </a:r>
                      <a:r>
                        <a:rPr lang="en-US" altLang="zh-CN" sz="1600" kern="1200" baseline="300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2</a:t>
                      </a:r>
                      <a:endParaRPr lang="zh-CN" altLang="en-US" sz="1600" kern="1200" baseline="300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10 MW/m</a:t>
                      </a:r>
                      <a:r>
                        <a:rPr lang="en-US" altLang="zh-CN" sz="1600" kern="1200" baseline="300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2</a:t>
                      </a:r>
                      <a:endParaRPr lang="zh-CN" altLang="en-US" sz="1600" kern="1200" baseline="300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464354777"/>
                  </a:ext>
                </a:extLst>
              </a:tr>
              <a:tr h="33894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Chamber ID 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Ø140 mm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Ø125 mm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749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Chamber OD 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Ø156 mm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Ø136 mm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894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Length 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1225 mm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887 mm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894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Microchannel region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15×15.6×1.5 mm</a:t>
                      </a:r>
                      <a:r>
                        <a:rPr lang="en-US" altLang="zh-CN" sz="1600" kern="1200" baseline="300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3</a:t>
                      </a:r>
                      <a:endParaRPr lang="zh-CN" altLang="en-US" sz="1600" kern="1200" baseline="300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15×15.6×1.0 mm</a:t>
                      </a:r>
                      <a:r>
                        <a:rPr lang="en-US" altLang="zh-CN" sz="1600" kern="1200" baseline="300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3</a:t>
                      </a:r>
                      <a:endParaRPr lang="zh-CN" altLang="en-US" sz="1600" kern="1200" baseline="300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894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Fins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0.4 mm×19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0.4 mm×19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0420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Channel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0.4 mm×20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0.4 mm×20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894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Inside-wall</a:t>
                      </a:r>
                      <a:r>
                        <a:rPr lang="en-US" altLang="zh-CN" sz="1600" kern="1200" baseline="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 </a:t>
                      </a: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thickness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1.5 mm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1.5 mm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3894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Outside-wall</a:t>
                      </a:r>
                      <a:r>
                        <a:rPr lang="en-US" altLang="zh-CN" sz="1600" kern="1200" baseline="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 </a:t>
                      </a: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thickness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1.5 mm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1.5 mm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3894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l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Water pressure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10 bar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algn="ctr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8.9 bar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38941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Water flow per channel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zh-CN" altLang="en-US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＞</a:t>
                      </a:r>
                      <a:r>
                        <a:rPr lang="zh-CN" altLang="en-US" sz="1600" kern="1200" baseline="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 </a:t>
                      </a:r>
                      <a:r>
                        <a:rPr lang="en-US" altLang="zh-CN" sz="1600" kern="1200" baseline="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15 L/m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zh-CN" altLang="en-US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＞</a:t>
                      </a:r>
                      <a:r>
                        <a:rPr lang="zh-CN" altLang="en-US" sz="1600" kern="1200" baseline="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 </a:t>
                      </a:r>
                      <a:r>
                        <a:rPr lang="en-US" altLang="zh-CN" sz="1600" kern="1200" baseline="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4.0 L/m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38941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 Total water flow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＞ </a:t>
                      </a: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50 </a:t>
                      </a:r>
                      <a:r>
                        <a:rPr lang="en-US" altLang="zh-CN" sz="1600" kern="1200" baseline="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L/m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＞ </a:t>
                      </a:r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13 </a:t>
                      </a:r>
                      <a:r>
                        <a:rPr lang="en-US" altLang="zh-CN" sz="1600" kern="1200" baseline="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"/>
                          <a:cs typeface="Times New Roman" pitchFamily="18" charset="0"/>
                        </a:rPr>
                        <a:t>L/m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431409AB-C56D-4484-8914-B414AEB4772A}"/>
              </a:ext>
            </a:extLst>
          </p:cNvPr>
          <p:cNvSpPr txBox="1"/>
          <p:nvPr/>
        </p:nvSpPr>
        <p:spPr bwMode="auto">
          <a:xfrm>
            <a:off x="46322" y="917585"/>
            <a:ext cx="12971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algn="ctr" eaLnBrk="1" hangingPunct="1"/>
            <a:r>
              <a:rPr lang="en-US" altLang="zh-CN" sz="2000" b="1" dirty="0">
                <a:solidFill>
                  <a:schemeClr val="tx2"/>
                </a:solidFill>
                <a:latin typeface="Arial" pitchFamily="34" charset="0"/>
              </a:rPr>
              <a:t>FECR </a:t>
            </a:r>
          </a:p>
          <a:p>
            <a:pPr algn="ctr" eaLnBrk="1" hangingPunct="1"/>
            <a:r>
              <a:rPr lang="en-US" altLang="zh-CN" sz="2000" b="1" dirty="0">
                <a:solidFill>
                  <a:schemeClr val="tx2"/>
                </a:solidFill>
                <a:latin typeface="Arial" pitchFamily="34" charset="0"/>
              </a:rPr>
              <a:t>Chamber</a:t>
            </a:r>
            <a:endParaRPr lang="zh-CN" altLang="en-US" sz="20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88ADD4DA-C206-4E79-A356-2677FB378602}"/>
              </a:ext>
            </a:extLst>
          </p:cNvPr>
          <p:cNvSpPr txBox="1"/>
          <p:nvPr/>
        </p:nvSpPr>
        <p:spPr bwMode="auto">
          <a:xfrm>
            <a:off x="2942713" y="1412776"/>
            <a:ext cx="146867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algn="ctr" eaLnBrk="1" hangingPunct="1"/>
            <a:r>
              <a:rPr lang="en-US" altLang="zh-CN" sz="2000" b="1" dirty="0">
                <a:solidFill>
                  <a:schemeClr val="tx2"/>
                </a:solidFill>
                <a:latin typeface="Arial" pitchFamily="34" charset="0"/>
              </a:rPr>
              <a:t>SECRAL-II</a:t>
            </a:r>
          </a:p>
          <a:p>
            <a:pPr algn="ctr" eaLnBrk="1" hangingPunct="1"/>
            <a:r>
              <a:rPr lang="en-US" altLang="zh-CN" sz="2000" b="1" dirty="0">
                <a:solidFill>
                  <a:schemeClr val="tx2"/>
                </a:solidFill>
                <a:latin typeface="Arial" pitchFamily="34" charset="0"/>
              </a:rPr>
              <a:t>Chamber</a:t>
            </a:r>
            <a:endParaRPr lang="zh-CN" altLang="en-US" sz="2000" b="1" dirty="0">
              <a:solidFill>
                <a:schemeClr val="tx2"/>
              </a:solidFill>
              <a:latin typeface="Arial" pitchFamily="34" charset="0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H="1">
            <a:off x="1343472" y="877240"/>
            <a:ext cx="72008" cy="53600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337086" y="584775"/>
            <a:ext cx="3067238" cy="6021288"/>
            <a:chOff x="5477034" y="401944"/>
            <a:chExt cx="3067238" cy="6021288"/>
          </a:xfrm>
        </p:grpSpPr>
        <p:pic>
          <p:nvPicPr>
            <p:cNvPr id="15" name="图片 14" descr="图片包含 杯子, 室内, 桌子, 塑料&#10;&#10;描述已自动生成">
              <a:extLst>
                <a:ext uri="{FF2B5EF4-FFF2-40B4-BE49-F238E27FC236}">
                  <a16:creationId xmlns:a16="http://schemas.microsoft.com/office/drawing/2014/main" xmlns="" id="{26C56636-E232-4097-86CF-1BDBEE9FFD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4" r="50180"/>
            <a:stretch/>
          </p:blipFill>
          <p:spPr>
            <a:xfrm rot="160356">
              <a:off x="5477034" y="401944"/>
              <a:ext cx="1512168" cy="6021288"/>
            </a:xfrm>
            <a:prstGeom prst="rect">
              <a:avLst/>
            </a:prstGeom>
          </p:spPr>
        </p:pic>
        <p:pic>
          <p:nvPicPr>
            <p:cNvPr id="9" name="图片 8" descr="图片包含 杯子, 室内, 桌子, 塑料&#10;&#10;描述已自动生成">
              <a:extLst>
                <a:ext uri="{FF2B5EF4-FFF2-40B4-BE49-F238E27FC236}">
                  <a16:creationId xmlns:a16="http://schemas.microsoft.com/office/drawing/2014/main" xmlns="" id="{26C56636-E232-4097-86CF-1BDBEE9FFD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457" t="27962" r="6181"/>
            <a:stretch/>
          </p:blipFill>
          <p:spPr>
            <a:xfrm>
              <a:off x="7176120" y="1988840"/>
              <a:ext cx="1368152" cy="4337614"/>
            </a:xfrm>
            <a:prstGeom prst="rect">
              <a:avLst/>
            </a:prstGeom>
          </p:spPr>
        </p:pic>
      </p:grpSp>
      <p:cxnSp>
        <p:nvCxnSpPr>
          <p:cNvPr id="13" name="直接箭头连接符 12"/>
          <p:cNvCxnSpPr/>
          <p:nvPr/>
        </p:nvCxnSpPr>
        <p:spPr>
          <a:xfrm flipH="1">
            <a:off x="2999656" y="2492896"/>
            <a:ext cx="36516" cy="369368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 bwMode="auto">
          <a:xfrm rot="16200000">
            <a:off x="141751" y="3304213"/>
            <a:ext cx="15039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D02E0"/>
                </a:solidFill>
                <a:latin typeface="Arial" pitchFamily="34" charset="0"/>
              </a:rPr>
              <a:t>1225 mm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 bwMode="auto">
          <a:xfrm rot="16200000">
            <a:off x="2139725" y="3304213"/>
            <a:ext cx="13324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0D02E0"/>
                </a:solidFill>
                <a:latin typeface="Arial" pitchFamily="34" charset="0"/>
              </a:rPr>
              <a:t>887 mm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61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2279576" y="0"/>
            <a:ext cx="824616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Other Cooling Issues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A2BBEE3-5F21-4844-BD94-D9B1B33D2B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574" y="1330923"/>
            <a:ext cx="2435650" cy="230149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94E17BD-0176-4070-A1F8-8258FC2005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24" y="679178"/>
            <a:ext cx="2063382" cy="361391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E27F20B7-9F3D-4D4E-BA53-6B03C8F30343}"/>
              </a:ext>
            </a:extLst>
          </p:cNvPr>
          <p:cNvSpPr/>
          <p:nvPr/>
        </p:nvSpPr>
        <p:spPr>
          <a:xfrm>
            <a:off x="2711624" y="968360"/>
            <a:ext cx="42001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2"/>
                </a:solidFill>
              </a:rPr>
              <a:t>Directly cooled Plasma Electrode</a:t>
            </a:r>
            <a:endParaRPr lang="zh-CN" altLang="en-US" sz="2000" b="1" dirty="0">
              <a:solidFill>
                <a:schemeClr val="tx2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0DA8518-AFE0-4FC0-A739-550D6F820C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4" y="4842657"/>
            <a:ext cx="6017308" cy="157076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3902A726-E385-41A9-8678-9C093D634F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1229961"/>
            <a:ext cx="2620712" cy="2503417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D5338F50-F794-427C-890D-27D17702224D}"/>
              </a:ext>
            </a:extLst>
          </p:cNvPr>
          <p:cNvSpPr/>
          <p:nvPr/>
        </p:nvSpPr>
        <p:spPr>
          <a:xfrm>
            <a:off x="8152868" y="829851"/>
            <a:ext cx="39276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2"/>
                </a:solidFill>
              </a:rPr>
              <a:t>Directly cooled Injection Baffle</a:t>
            </a:r>
            <a:endParaRPr lang="zh-CN" altLang="en-US" sz="2000" b="1" dirty="0">
              <a:solidFill>
                <a:schemeClr val="tx2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9BDEDDA5-C1CC-4786-AD5F-385BFBF8CB8B}"/>
              </a:ext>
            </a:extLst>
          </p:cNvPr>
          <p:cNvSpPr/>
          <p:nvPr/>
        </p:nvSpPr>
        <p:spPr>
          <a:xfrm>
            <a:off x="4943872" y="4642602"/>
            <a:ext cx="35461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2"/>
                </a:solidFill>
              </a:rPr>
              <a:t>Directly cooled Biased Disk</a:t>
            </a:r>
            <a:endParaRPr lang="zh-CN" altLang="en-US" sz="2000" b="1" dirty="0">
              <a:solidFill>
                <a:schemeClr val="tx2"/>
              </a:solidFill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86F016F-9CDD-423B-BF10-926432CE9F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3912" y="1332563"/>
            <a:ext cx="2508137" cy="2389828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2CA901B-7A43-4B7C-8255-9A0AB24FE7DB}"/>
              </a:ext>
            </a:extLst>
          </p:cNvPr>
          <p:cNvSpPr txBox="1"/>
          <p:nvPr/>
        </p:nvSpPr>
        <p:spPr bwMode="auto">
          <a:xfrm>
            <a:off x="5223086" y="3381625"/>
            <a:ext cx="124906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rgbClr val="FF0000"/>
                </a:solidFill>
                <a:latin typeface="Arial" pitchFamily="34" charset="0"/>
              </a:rPr>
              <a:t>T</a:t>
            </a:r>
            <a:r>
              <a:rPr lang="en-US" altLang="zh-CN" sz="1600" b="1" baseline="-25000" dirty="0">
                <a:solidFill>
                  <a:srgbClr val="FF0000"/>
                </a:solidFill>
                <a:latin typeface="Arial" pitchFamily="34" charset="0"/>
              </a:rPr>
              <a:t>max</a:t>
            </a:r>
            <a:r>
              <a:rPr lang="en-US" altLang="zh-CN" sz="1600" b="1" dirty="0">
                <a:solidFill>
                  <a:srgbClr val="FF0000"/>
                </a:solidFill>
                <a:latin typeface="Arial" pitchFamily="34" charset="0"/>
              </a:rPr>
              <a:t>~238</a:t>
            </a:r>
            <a:r>
              <a:rPr lang="zh-CN" altLang="en-US" sz="1600" b="1" dirty="0">
                <a:solidFill>
                  <a:srgbClr val="FF0000"/>
                </a:solidFill>
                <a:latin typeface="Arial" pitchFamily="34" charset="0"/>
              </a:rPr>
              <a:t>℃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94B2C214-29CB-4441-A73B-CC023E8FC5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3588" y="4786684"/>
            <a:ext cx="1635174" cy="1639955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D8DF25A-FC2C-48B9-8B36-57D3B5E2FF69}"/>
              </a:ext>
            </a:extLst>
          </p:cNvPr>
          <p:cNvSpPr txBox="1"/>
          <p:nvPr/>
        </p:nvSpPr>
        <p:spPr bwMode="auto">
          <a:xfrm>
            <a:off x="3377016" y="4671168"/>
            <a:ext cx="124906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rgbClr val="FF0000"/>
                </a:solidFill>
                <a:latin typeface="Arial" pitchFamily="34" charset="0"/>
              </a:rPr>
              <a:t>T</a:t>
            </a:r>
            <a:r>
              <a:rPr lang="en-US" altLang="zh-CN" sz="1600" b="1" baseline="-25000" dirty="0">
                <a:solidFill>
                  <a:srgbClr val="FF0000"/>
                </a:solidFill>
                <a:latin typeface="Arial" pitchFamily="34" charset="0"/>
              </a:rPr>
              <a:t>max</a:t>
            </a:r>
            <a:r>
              <a:rPr lang="en-US" altLang="zh-CN" sz="1600" b="1" dirty="0">
                <a:solidFill>
                  <a:srgbClr val="FF0000"/>
                </a:solidFill>
                <a:latin typeface="Arial" pitchFamily="34" charset="0"/>
              </a:rPr>
              <a:t>~140</a:t>
            </a:r>
            <a:r>
              <a:rPr lang="zh-CN" altLang="en-US" sz="1600" b="1" dirty="0">
                <a:solidFill>
                  <a:srgbClr val="FF0000"/>
                </a:solidFill>
                <a:latin typeface="Arial" pitchFamily="34" charset="0"/>
              </a:rPr>
              <a:t>℃</a:t>
            </a:r>
          </a:p>
        </p:txBody>
      </p:sp>
    </p:spTree>
    <p:extLst>
      <p:ext uri="{BB962C8B-B14F-4D97-AF65-F5344CB8AC3E}">
        <p14:creationId xmlns:p14="http://schemas.microsoft.com/office/powerpoint/2010/main" val="38921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示&#10;&#10;描述已自动生成">
            <a:extLst>
              <a:ext uri="{FF2B5EF4-FFF2-40B4-BE49-F238E27FC236}">
                <a16:creationId xmlns:a16="http://schemas.microsoft.com/office/drawing/2014/main" xmlns="" id="{85A8510B-9FCE-45F5-9EE1-3A4BCACFF5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110" y="692696"/>
            <a:ext cx="7094523" cy="5805264"/>
          </a:xfrm>
          <a:prstGeom prst="rect">
            <a:avLst/>
          </a:prstGeom>
        </p:spPr>
      </p:pic>
      <p:pic>
        <p:nvPicPr>
          <p:cNvPr id="21" name="图片 20" descr="图片包含 游戏机&#10;&#10;描述已自动生成">
            <a:extLst>
              <a:ext uri="{FF2B5EF4-FFF2-40B4-BE49-F238E27FC236}">
                <a16:creationId xmlns:a16="http://schemas.microsoft.com/office/drawing/2014/main" xmlns="" id="{9D0D5B95-B2EB-40C4-A83A-F9EE945115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897" y="4153827"/>
            <a:ext cx="3041526" cy="1507423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 bwMode="auto">
          <a:xfrm>
            <a:off x="3269997" y="0"/>
            <a:ext cx="66095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System Setup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xmlns="" id="{0076352E-B3AF-4D6E-A2B6-1A02654F55FC}"/>
              </a:ext>
            </a:extLst>
          </p:cNvPr>
          <p:cNvCxnSpPr>
            <a:cxnSpLocks/>
          </p:cNvCxnSpPr>
          <p:nvPr/>
        </p:nvCxnSpPr>
        <p:spPr>
          <a:xfrm>
            <a:off x="2639616" y="2852936"/>
            <a:ext cx="1656184" cy="1224136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0B4A5902-E7A2-426D-82AB-2133184A573A}"/>
              </a:ext>
            </a:extLst>
          </p:cNvPr>
          <p:cNvSpPr txBox="1"/>
          <p:nvPr/>
        </p:nvSpPr>
        <p:spPr bwMode="auto">
          <a:xfrm>
            <a:off x="660897" y="2870102"/>
            <a:ext cx="22862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0D02E0"/>
                </a:solidFill>
                <a:latin typeface="Arial" pitchFamily="34" charset="0"/>
              </a:rPr>
              <a:t>Injection parts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FC73E6A3-AFCD-453C-B23F-73FAEC9A521D}"/>
              </a:ext>
            </a:extLst>
          </p:cNvPr>
          <p:cNvSpPr txBox="1"/>
          <p:nvPr/>
        </p:nvSpPr>
        <p:spPr bwMode="auto">
          <a:xfrm>
            <a:off x="8294925" y="2787758"/>
            <a:ext cx="30716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0D02E0"/>
                </a:solidFill>
                <a:latin typeface="Arial" pitchFamily="34" charset="0"/>
              </a:rPr>
              <a:t>Extraction Solenoid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xmlns="" id="{03B3A3F2-D795-4DDE-987D-B90ABA0D0353}"/>
              </a:ext>
            </a:extLst>
          </p:cNvPr>
          <p:cNvCxnSpPr>
            <a:cxnSpLocks/>
          </p:cNvCxnSpPr>
          <p:nvPr/>
        </p:nvCxnSpPr>
        <p:spPr>
          <a:xfrm flipV="1">
            <a:off x="2699379" y="4119870"/>
            <a:ext cx="3100543" cy="164930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9A39FD75-569C-4CE6-BE66-DF4691CA3F21}"/>
              </a:ext>
            </a:extLst>
          </p:cNvPr>
          <p:cNvSpPr txBox="1"/>
          <p:nvPr/>
        </p:nvSpPr>
        <p:spPr bwMode="auto">
          <a:xfrm>
            <a:off x="263352" y="5703639"/>
            <a:ext cx="26837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0D02E0"/>
                </a:solidFill>
                <a:latin typeface="Arial" pitchFamily="34" charset="0"/>
              </a:rPr>
              <a:t>Plasma Chamber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9A2FBE7C-CD7F-468D-95A5-B6B126928CAF}"/>
              </a:ext>
            </a:extLst>
          </p:cNvPr>
          <p:cNvSpPr txBox="1"/>
          <p:nvPr/>
        </p:nvSpPr>
        <p:spPr bwMode="auto">
          <a:xfrm>
            <a:off x="8615712" y="5538338"/>
            <a:ext cx="287129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0D02E0"/>
                </a:solidFill>
                <a:latin typeface="Arial" pitchFamily="34" charset="0"/>
              </a:rPr>
              <a:t>Extraction System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xmlns="" id="{FF148BB7-29B7-4B78-8674-5075F82CF65D}"/>
              </a:ext>
            </a:extLst>
          </p:cNvPr>
          <p:cNvCxnSpPr>
            <a:cxnSpLocks/>
          </p:cNvCxnSpPr>
          <p:nvPr/>
        </p:nvCxnSpPr>
        <p:spPr>
          <a:xfrm flipH="1" flipV="1">
            <a:off x="6960096" y="4077072"/>
            <a:ext cx="1982538" cy="792088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 descr="图片包含 装满, 桌子, 熊, 空气&#10;&#10;描述已自动生成">
            <a:extLst>
              <a:ext uri="{FF2B5EF4-FFF2-40B4-BE49-F238E27FC236}">
                <a16:creationId xmlns:a16="http://schemas.microsoft.com/office/drawing/2014/main" xmlns="" id="{F6710499-2FD3-45FF-9C27-BF69EAF6D2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008545"/>
            <a:ext cx="2545219" cy="1818760"/>
          </a:xfrm>
          <a:prstGeom prst="rect">
            <a:avLst/>
          </a:prstGeom>
        </p:spPr>
      </p:pic>
      <p:pic>
        <p:nvPicPr>
          <p:cNvPr id="24" name="图片 23" descr="图示, 工程绘图&#10;&#10;描述已自动生成">
            <a:extLst>
              <a:ext uri="{FF2B5EF4-FFF2-40B4-BE49-F238E27FC236}">
                <a16:creationId xmlns:a16="http://schemas.microsoft.com/office/drawing/2014/main" xmlns="" id="{9EF1EECE-0DD9-4839-9E9B-83F67B43C3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0017" y="694331"/>
            <a:ext cx="2215798" cy="2175771"/>
          </a:xfrm>
          <a:prstGeom prst="rect">
            <a:avLst/>
          </a:prstGeom>
        </p:spPr>
      </p:pic>
      <p:pic>
        <p:nvPicPr>
          <p:cNvPr id="28" name="图片 27" descr="图片包含 游戏机, 灯, 灯光&#10;&#10;描述已自动生成">
            <a:extLst>
              <a:ext uri="{FF2B5EF4-FFF2-40B4-BE49-F238E27FC236}">
                <a16:creationId xmlns:a16="http://schemas.microsoft.com/office/drawing/2014/main" xmlns="" id="{6FE2C7E8-B127-406A-B228-C23498132D0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E7EAF1"/>
              </a:clrFrom>
              <a:clrTo>
                <a:srgbClr val="E7EA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36" y="4480979"/>
            <a:ext cx="2648831" cy="1313140"/>
          </a:xfrm>
          <a:prstGeom prst="rect">
            <a:avLst/>
          </a:prstGeom>
        </p:spPr>
      </p:pic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xmlns="" id="{48734616-2CE9-4ACF-A0B7-9B4FD150139A}"/>
              </a:ext>
            </a:extLst>
          </p:cNvPr>
          <p:cNvCxnSpPr>
            <a:cxnSpLocks/>
          </p:cNvCxnSpPr>
          <p:nvPr/>
        </p:nvCxnSpPr>
        <p:spPr>
          <a:xfrm flipH="1">
            <a:off x="7536160" y="1844824"/>
            <a:ext cx="2029970" cy="1718593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432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3143672" y="0"/>
            <a:ext cx="678320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 Progresses: </a:t>
            </a:r>
            <a:r>
              <a:rPr lang="en-US" altLang="zh-CN" sz="3200" b="1" dirty="0">
                <a:solidFill>
                  <a:srgbClr val="FFFF00"/>
                </a:solidFill>
              </a:rPr>
              <a:t>Time Schedule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2" name="图示 1">
            <a:extLst>
              <a:ext uri="{FF2B5EF4-FFF2-40B4-BE49-F238E27FC236}">
                <a16:creationId xmlns:a16="http://schemas.microsoft.com/office/drawing/2014/main" xmlns="" id="{046A17A2-DEFF-4854-8B73-AF5A7F7007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8729380"/>
              </p:ext>
            </p:extLst>
          </p:nvPr>
        </p:nvGraphicFramePr>
        <p:xfrm>
          <a:off x="1399704" y="764704"/>
          <a:ext cx="939259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108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5159896" y="-27384"/>
            <a:ext cx="205537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Summary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F1AFEE1D-CD19-4843-AE89-D28207281DD5}"/>
              </a:ext>
            </a:extLst>
          </p:cNvPr>
          <p:cNvSpPr txBox="1"/>
          <p:nvPr/>
        </p:nvSpPr>
        <p:spPr bwMode="auto">
          <a:xfrm>
            <a:off x="551384" y="1052736"/>
            <a:ext cx="11377264" cy="364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marL="342900" indent="-342900"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FECR will demonstrate the first 4</a:t>
            </a:r>
            <a:r>
              <a:rPr lang="en-US" altLang="zh-CN" sz="2200" b="1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zh-CN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 ECRIS using high field Nb</a:t>
            </a:r>
            <a:r>
              <a:rPr lang="en-US" altLang="zh-CN" sz="2200" b="1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altLang="zh-CN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Sn technology (expected in 2022)</a:t>
            </a:r>
          </a:p>
          <a:p>
            <a:pPr marL="342900" indent="-342900"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Intense research towards the challenges of FECR find solutions to</a:t>
            </a:r>
          </a:p>
          <a:p>
            <a:pPr marL="800100" lvl="1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2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Reliable complicated configuration magnet with single-strand Nb</a:t>
            </a:r>
            <a:r>
              <a:rPr lang="en-US" altLang="zh-CN" sz="2200" b="1" baseline="-2500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altLang="zh-CN" sz="22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Sn wire</a:t>
            </a:r>
          </a:p>
          <a:p>
            <a:pPr marL="800100" lvl="1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2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 power high frequency microwave coupling to ECR ion source </a:t>
            </a:r>
          </a:p>
          <a:p>
            <a:pPr marL="800100" lvl="1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2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Effective plasma chamber cooling for &gt;10 kW microwave ECR heating</a:t>
            </a:r>
          </a:p>
          <a:p>
            <a:pPr marL="800100" lvl="1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200" b="1" dirty="0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Cryogenic </a:t>
            </a:r>
            <a:r>
              <a:rPr lang="en-US" altLang="zh-CN" sz="2200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cooling capacity &gt;10 W@4.2 K with commercial </a:t>
            </a:r>
            <a:r>
              <a:rPr lang="en-US" altLang="zh-CN" sz="2200" b="1" dirty="0" err="1" smtClean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cryocoolers</a:t>
            </a:r>
            <a:endParaRPr lang="en-US" altLang="zh-CN" sz="2200" b="1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34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2639616" y="0"/>
            <a:ext cx="784887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altLang="zh-CN" sz="3200" b="1" dirty="0" smtClean="0">
                <a:solidFill>
                  <a:srgbClr val="FFFF00"/>
                </a:solidFill>
              </a:rPr>
              <a:t>HIAF Main Specifications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xmlns="" id="{9F6FCA93-B8D1-4A3F-9BF0-02968CE54D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437044"/>
              </p:ext>
            </p:extLst>
          </p:nvPr>
        </p:nvGraphicFramePr>
        <p:xfrm>
          <a:off x="750027" y="908720"/>
          <a:ext cx="10441160" cy="4795506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xmlns="" val="270776942"/>
                    </a:ext>
                  </a:extLst>
                </a:gridCol>
                <a:gridCol w="1557480">
                  <a:extLst>
                    <a:ext uri="{9D8B030D-6E8A-4147-A177-3AD203B41FA5}">
                      <a16:colId xmlns:a16="http://schemas.microsoft.com/office/drawing/2014/main" xmlns="" val="1916857829"/>
                    </a:ext>
                  </a:extLst>
                </a:gridCol>
                <a:gridCol w="1512312">
                  <a:extLst>
                    <a:ext uri="{9D8B030D-6E8A-4147-A177-3AD203B41FA5}">
                      <a16:colId xmlns:a16="http://schemas.microsoft.com/office/drawing/2014/main" xmlns="" val="652317088"/>
                    </a:ext>
                  </a:extLst>
                </a:gridCol>
                <a:gridCol w="1511220">
                  <a:extLst>
                    <a:ext uri="{9D8B030D-6E8A-4147-A177-3AD203B41FA5}">
                      <a16:colId xmlns:a16="http://schemas.microsoft.com/office/drawing/2014/main" xmlns="" val="2255231576"/>
                    </a:ext>
                  </a:extLst>
                </a:gridCol>
                <a:gridCol w="1611532">
                  <a:extLst>
                    <a:ext uri="{9D8B030D-6E8A-4147-A177-3AD203B41FA5}">
                      <a16:colId xmlns:a16="http://schemas.microsoft.com/office/drawing/2014/main" xmlns="" val="3264985099"/>
                    </a:ext>
                  </a:extLst>
                </a:gridCol>
                <a:gridCol w="1512312">
                  <a:extLst>
                    <a:ext uri="{9D8B030D-6E8A-4147-A177-3AD203B41FA5}">
                      <a16:colId xmlns:a16="http://schemas.microsoft.com/office/drawing/2014/main" xmlns="" val="594458721"/>
                    </a:ext>
                  </a:extLst>
                </a:gridCol>
              </a:tblGrid>
              <a:tr h="2290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 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36195" marR="36195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SECR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kern="800">
                          <a:effectLst/>
                        </a:rPr>
                        <a:t>iLinac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kern="800">
                          <a:effectLst/>
                        </a:rPr>
                        <a:t>BRing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HFRS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kern="800">
                          <a:effectLst/>
                        </a:rPr>
                        <a:t>SRing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64496145"/>
                  </a:ext>
                </a:extLst>
              </a:tr>
              <a:tr h="19848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Length / circumference (m)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36195" marR="36195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569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</a:t>
                      </a:r>
                      <a:endParaRPr lang="zh-CN" sz="16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277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19531362"/>
                  </a:ext>
                </a:extLst>
              </a:tr>
              <a:tr h="33150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600" b="1" dirty="0">
                          <a:effectLst/>
                        </a:rPr>
                        <a:t>Beam Species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36195" marR="36195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altLang="zh-CN" sz="16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16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altLang="zh-CN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~U</a:t>
                      </a:r>
                      <a:r>
                        <a:rPr lang="en-US" altLang="zh-CN" sz="16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n+</a:t>
                      </a:r>
                      <a:endParaRPr lang="zh-CN" sz="1600" baseline="300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altLang="zh-CN" sz="16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16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altLang="zh-CN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~U</a:t>
                      </a:r>
                      <a:r>
                        <a:rPr lang="en-US" altLang="zh-CN" sz="16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n+</a:t>
                      </a:r>
                      <a:endParaRPr lang="zh-CN" altLang="zh-CN" sz="1600" baseline="300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H~U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93579216"/>
                  </a:ext>
                </a:extLst>
              </a:tr>
              <a:tr h="3954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Final energy of U (MeV/u)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36195" marR="36195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0.014 (U</a:t>
                      </a:r>
                      <a:r>
                        <a:rPr lang="en-GB" sz="1600" kern="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35+</a:t>
                      </a: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(U</a:t>
                      </a:r>
                      <a:r>
                        <a:rPr lang="en-GB" sz="1600" kern="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35+</a:t>
                      </a: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r>
                        <a:rPr lang="en-US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(U</a:t>
                      </a:r>
                      <a:r>
                        <a:rPr lang="en-GB" sz="1600" kern="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35+</a:t>
                      </a: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 (</a:t>
                      </a: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GB" sz="1600" kern="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92+</a:t>
                      </a: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 (</a:t>
                      </a: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GB" sz="1600" kern="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92+</a:t>
                      </a: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46303464"/>
                  </a:ext>
                </a:extLst>
              </a:tr>
              <a:tr h="39829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Max. magnetic rigidity (</a:t>
                      </a:r>
                      <a:r>
                        <a:rPr lang="en-GB" sz="1600" b="1" kern="800" dirty="0" err="1">
                          <a:effectLst/>
                        </a:rPr>
                        <a:t>T.m</a:t>
                      </a:r>
                      <a:r>
                        <a:rPr lang="en-GB" sz="1600" b="1" kern="800" dirty="0">
                          <a:effectLst/>
                        </a:rPr>
                        <a:t>)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36195" marR="36195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91919574"/>
                  </a:ext>
                </a:extLst>
              </a:tr>
              <a:tr h="3596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600" b="1" dirty="0">
                          <a:effectLst/>
                        </a:rPr>
                        <a:t>High Power Mode (pulsed)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36195" marR="36195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kern="8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 </a:t>
                      </a:r>
                      <a:r>
                        <a:rPr lang="en-GB" sz="1600" b="1" kern="800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pμA</a:t>
                      </a:r>
                      <a:r>
                        <a:rPr lang="en-GB" sz="1600" b="1" kern="8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(U</a:t>
                      </a:r>
                      <a:r>
                        <a:rPr lang="en-GB" sz="1600" b="1" kern="8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35+</a:t>
                      </a:r>
                      <a:r>
                        <a:rPr lang="en-GB" sz="1600" b="1" kern="8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b="1" kern="8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28 </a:t>
                      </a:r>
                      <a:r>
                        <a:rPr lang="en-GB" sz="1600" kern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pμA</a:t>
                      </a:r>
                      <a:r>
                        <a:rPr lang="en-GB" sz="1600" kern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(U35+)</a:t>
                      </a:r>
                      <a:endParaRPr lang="zh-CN" sz="1600" kern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1600" kern="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 (U</a:t>
                      </a:r>
                      <a:r>
                        <a:rPr lang="en-GB" sz="1600" kern="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35+</a:t>
                      </a: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1600" kern="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ppp (U</a:t>
                      </a:r>
                      <a:r>
                        <a:rPr lang="en-GB" sz="1600" kern="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92+</a:t>
                      </a: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21724752"/>
                  </a:ext>
                </a:extLst>
              </a:tr>
              <a:tr h="39307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600" b="1" dirty="0">
                          <a:effectLst/>
                        </a:rPr>
                        <a:t>High Energy Mode (CW)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36195" marR="36195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kern="8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&gt;10 </a:t>
                      </a:r>
                      <a:r>
                        <a:rPr lang="en-GB" sz="1600" b="1" kern="800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pμA</a:t>
                      </a:r>
                      <a:r>
                        <a:rPr lang="en-GB" sz="1600" b="1" kern="8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(U</a:t>
                      </a:r>
                      <a:r>
                        <a:rPr lang="en-GB" sz="1600" b="1" kern="800" baseline="30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46+</a:t>
                      </a:r>
                      <a:r>
                        <a:rPr lang="en-GB" sz="1600" b="1" kern="8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CN" sz="1600" b="1" kern="8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&gt;6 </a:t>
                      </a:r>
                      <a:r>
                        <a:rPr lang="en-GB" sz="1600" kern="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pμA</a:t>
                      </a:r>
                      <a:r>
                        <a:rPr lang="en-GB" sz="1600" kern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(U46+)</a:t>
                      </a:r>
                      <a:endParaRPr lang="zh-CN" sz="1600" kern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72634347"/>
                  </a:ext>
                </a:extLst>
              </a:tr>
              <a:tr h="198487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Operation mode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36195" marR="36195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DC</a:t>
                      </a:r>
                      <a:endParaRPr lang="zh-CN" altLang="en-US" sz="1600" kern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600" kern="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CW</a:t>
                      </a:r>
                      <a:endParaRPr lang="zh-CN" altLang="en-US" sz="1600" kern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18647084"/>
                  </a:ext>
                </a:extLst>
              </a:tr>
              <a:tr h="66671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Pulsed</a:t>
                      </a:r>
                    </a:p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0.2~2 </a:t>
                      </a:r>
                      <a:r>
                        <a:rPr lang="en-US" altLang="zh-CN" sz="16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/3 Hz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altLang="zh-CN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Pulsed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0.2~2 </a:t>
                      </a:r>
                      <a:r>
                        <a:rPr lang="en-US" altLang="zh-CN" sz="16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US" altLang="zh-CN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/3 Hz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fast ramping 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(12 T/s, 3 Hz)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Momentum-resolution 1100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DC, deceleration</a:t>
                      </a:r>
                      <a:endParaRPr lang="zh-CN" altLang="en-US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37763070"/>
                  </a:ext>
                </a:extLst>
              </a:tr>
              <a:tr h="111315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Emittance or Acceptance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(</a:t>
                      </a:r>
                      <a:r>
                        <a:rPr lang="en-GB" altLang="zh-CN" sz="1600" b="1" dirty="0">
                          <a:effectLst/>
                        </a:rPr>
                        <a:t>H/V, </a:t>
                      </a:r>
                      <a:r>
                        <a:rPr lang="en-GB" sz="1600" b="1" dirty="0">
                          <a:effectLst/>
                          <a:sym typeface="Symbol" panose="05050102010706020507" pitchFamily="18" charset="2"/>
                        </a:rPr>
                        <a:t></a:t>
                      </a:r>
                      <a:r>
                        <a:rPr lang="en-GB" sz="1600" b="1" dirty="0">
                          <a:effectLst/>
                        </a:rPr>
                        <a:t>·mm·mrad, </a:t>
                      </a:r>
                      <a:r>
                        <a:rPr lang="en-GB" sz="1600" b="1" dirty="0" err="1">
                          <a:effectLst/>
                        </a:rPr>
                        <a:t>dp</a:t>
                      </a:r>
                      <a:r>
                        <a:rPr lang="en-GB" sz="1600" b="1" dirty="0">
                          <a:effectLst/>
                        </a:rPr>
                        <a:t>/p)</a:t>
                      </a:r>
                      <a:endParaRPr lang="zh-CN" sz="1600" b="1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36195" marR="36195" marT="0" marB="0" anchor="ctr"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≤</a:t>
                      </a: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0.2 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5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00/100, 0.5%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30mrad(H)/</a:t>
                      </a: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mrad(V), </a:t>
                      </a: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2% 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kern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/40, 1.5% (normal mode)</a:t>
                      </a:r>
                      <a:endParaRPr lang="zh-CN" sz="16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15582958"/>
                  </a:ext>
                </a:extLst>
              </a:tr>
            </a:tbl>
          </a:graphicData>
        </a:graphic>
      </p:graphicFrame>
      <p:sp>
        <p:nvSpPr>
          <p:cNvPr id="5" name="TextBox 33"/>
          <p:cNvSpPr txBox="1"/>
          <p:nvPr/>
        </p:nvSpPr>
        <p:spPr>
          <a:xfrm>
            <a:off x="772483" y="5805264"/>
            <a:ext cx="10141751" cy="4308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The highest beam intensity requirement for highly charged heavy ions in the world</a:t>
            </a:r>
            <a:endParaRPr lang="zh-CN" altLang="en-US" sz="2200" b="1" dirty="0">
              <a:solidFill>
                <a:srgbClr val="C00000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01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36D507C3-6C4C-462B-BCD0-F1B80F1E166E}"/>
              </a:ext>
            </a:extLst>
          </p:cNvPr>
          <p:cNvSpPr txBox="1"/>
          <p:nvPr/>
        </p:nvSpPr>
        <p:spPr bwMode="auto">
          <a:xfrm>
            <a:off x="4871864" y="-11138"/>
            <a:ext cx="391806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algn="ctr" eaLnBrk="1" hangingPunct="1"/>
            <a:r>
              <a:rPr lang="en-US" altLang="zh-CN" sz="3200" b="1" dirty="0">
                <a:solidFill>
                  <a:schemeClr val="bg1"/>
                </a:solidFill>
              </a:rPr>
              <a:t>Acknowledgement</a:t>
            </a:r>
            <a:endParaRPr lang="en-US" altLang="zh-CN" sz="3200" b="1" dirty="0">
              <a:solidFill>
                <a:srgbClr val="FFFF0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79E64E0-C678-4FAD-83B6-33DA097088C7}"/>
              </a:ext>
            </a:extLst>
          </p:cNvPr>
          <p:cNvSpPr txBox="1"/>
          <p:nvPr/>
        </p:nvSpPr>
        <p:spPr bwMode="auto">
          <a:xfrm>
            <a:off x="1847528" y="1204074"/>
            <a:ext cx="3024336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Xi’an Superconducting Magnet Technology Inc.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zh-CN" sz="1200" b="1" dirty="0">
                <a:solidFill>
                  <a:schemeClr val="accent2"/>
                </a:solidFill>
                <a:latin typeface="Arial" pitchFamily="34" charset="0"/>
              </a:rPr>
              <a:t>Coil fabrication 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zh-CN" sz="1200" b="1" dirty="0">
                <a:solidFill>
                  <a:schemeClr val="accent2"/>
                </a:solidFill>
              </a:rPr>
              <a:t>Cold mass fabrication and assembly</a:t>
            </a:r>
            <a:endParaRPr lang="zh-CN" altLang="en-US" sz="1200" b="1" dirty="0">
              <a:solidFill>
                <a:schemeClr val="accent2"/>
              </a:solidFill>
              <a:latin typeface="Arial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7B33D84-BEC8-4E54-B5F8-C38D748A84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77"/>
          <a:stretch/>
        </p:blipFill>
        <p:spPr>
          <a:xfrm>
            <a:off x="902764" y="3000882"/>
            <a:ext cx="818057" cy="486788"/>
          </a:xfrm>
          <a:prstGeom prst="rect">
            <a:avLst/>
          </a:prstGeom>
        </p:spPr>
      </p:pic>
      <p:pic>
        <p:nvPicPr>
          <p:cNvPr id="6" name="Picture 2" descr="Bruker">
            <a:extLst>
              <a:ext uri="{FF2B5EF4-FFF2-40B4-BE49-F238E27FC236}">
                <a16:creationId xmlns:a16="http://schemas.microsoft.com/office/drawing/2014/main" xmlns="" id="{C3491C63-7D59-4AF8-B24E-171BB7F6F9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159" y="2142676"/>
            <a:ext cx="818058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DDAFC31-9A11-4F42-8100-798D7D7C03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5" y="1194959"/>
            <a:ext cx="1244626" cy="75401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4D83120-89CC-4EA3-8F34-5494594C503C}"/>
              </a:ext>
            </a:extLst>
          </p:cNvPr>
          <p:cNvPicPr/>
          <p:nvPr/>
        </p:nvPicPr>
        <p:blipFill rotWithShape="1">
          <a:blip r:embed="rId5"/>
          <a:srcRect r="71344"/>
          <a:stretch/>
        </p:blipFill>
        <p:spPr bwMode="auto">
          <a:xfrm>
            <a:off x="861512" y="5033867"/>
            <a:ext cx="907907" cy="43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C4AF8C2-CB61-41B8-8A4D-5CA9CC2056EA}"/>
              </a:ext>
            </a:extLst>
          </p:cNvPr>
          <p:cNvSpPr txBox="1"/>
          <p:nvPr/>
        </p:nvSpPr>
        <p:spPr bwMode="auto">
          <a:xfrm>
            <a:off x="1840907" y="2231350"/>
            <a:ext cx="30243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Bruker OST LLC.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zh-CN" sz="1200" b="1" dirty="0">
                <a:solidFill>
                  <a:schemeClr val="accent2"/>
                </a:solidFill>
                <a:latin typeface="Arial" pitchFamily="34" charset="0"/>
              </a:rPr>
              <a:t>Nb</a:t>
            </a:r>
            <a:r>
              <a:rPr lang="en-US" altLang="zh-CN" sz="1200" b="1" baseline="-25000" dirty="0">
                <a:solidFill>
                  <a:schemeClr val="accent2"/>
                </a:solidFill>
                <a:latin typeface="Arial" pitchFamily="34" charset="0"/>
              </a:rPr>
              <a:t>3</a:t>
            </a:r>
            <a:r>
              <a:rPr lang="en-US" altLang="zh-CN" sz="1200" b="1" dirty="0">
                <a:solidFill>
                  <a:schemeClr val="accent2"/>
                </a:solidFill>
                <a:latin typeface="Arial" pitchFamily="34" charset="0"/>
              </a:rPr>
              <a:t>Sn Wire 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C3990434-4C17-43D6-AA64-3EBA9EBAFB35}"/>
              </a:ext>
            </a:extLst>
          </p:cNvPr>
          <p:cNvSpPr txBox="1"/>
          <p:nvPr/>
        </p:nvSpPr>
        <p:spPr bwMode="auto">
          <a:xfrm>
            <a:off x="1840906" y="2908716"/>
            <a:ext cx="360702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Western Superconducting Tech Co., Ltd.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zh-CN" sz="1200" b="1" dirty="0">
                <a:solidFill>
                  <a:schemeClr val="accent2"/>
                </a:solidFill>
                <a:latin typeface="Arial" pitchFamily="34" charset="0"/>
              </a:rPr>
              <a:t>Nb</a:t>
            </a:r>
            <a:r>
              <a:rPr lang="en-US" altLang="zh-CN" sz="1200" b="1" baseline="-25000" dirty="0">
                <a:solidFill>
                  <a:schemeClr val="accent2"/>
                </a:solidFill>
                <a:latin typeface="Arial" pitchFamily="34" charset="0"/>
              </a:rPr>
              <a:t>3</a:t>
            </a:r>
            <a:r>
              <a:rPr lang="en-US" altLang="zh-CN" sz="1200" b="1" dirty="0">
                <a:solidFill>
                  <a:schemeClr val="accent2"/>
                </a:solidFill>
                <a:latin typeface="Arial" pitchFamily="34" charset="0"/>
              </a:rPr>
              <a:t>Sn Wire 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zh-CN" sz="1200" b="1" dirty="0">
                <a:solidFill>
                  <a:schemeClr val="accent2"/>
                </a:solidFill>
              </a:rPr>
              <a:t>Wire braiding</a:t>
            </a:r>
            <a:endParaRPr lang="en-US" altLang="zh-CN" sz="1200" b="1" dirty="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21F0466-316D-4BCE-905D-BA9873A92F36}"/>
              </a:ext>
            </a:extLst>
          </p:cNvPr>
          <p:cNvSpPr txBox="1"/>
          <p:nvPr/>
        </p:nvSpPr>
        <p:spPr bwMode="auto">
          <a:xfrm>
            <a:off x="1847528" y="3885272"/>
            <a:ext cx="417646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Lanzhou </a:t>
            </a:r>
            <a:r>
              <a:rPr lang="en-US" altLang="zh-CN" sz="1400" b="1" dirty="0" err="1">
                <a:solidFill>
                  <a:schemeClr val="tx2"/>
                </a:solidFill>
                <a:latin typeface="Arial" pitchFamily="34" charset="0"/>
              </a:rPr>
              <a:t>Kejin</a:t>
            </a:r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 Taiji New Technology Co., Ltd.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zh-CN" sz="1200" b="1" dirty="0">
                <a:solidFill>
                  <a:schemeClr val="accent2"/>
                </a:solidFill>
                <a:latin typeface="Arial" pitchFamily="34" charset="0"/>
              </a:rPr>
              <a:t>Mirror structure 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zh-CN" sz="1200" b="1" dirty="0">
                <a:solidFill>
                  <a:schemeClr val="accent2"/>
                </a:solidFill>
                <a:latin typeface="Arial" pitchFamily="34" charset="0"/>
              </a:rPr>
              <a:t>Mechanical mapping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E3F8ED48-9A13-4FD8-AAAC-1DE1D9D9433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980" r="14928"/>
          <a:stretch/>
        </p:blipFill>
        <p:spPr>
          <a:xfrm>
            <a:off x="879316" y="3692166"/>
            <a:ext cx="858342" cy="103808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A921566-4A6F-4FDF-BE26-075C3CDA221D}"/>
              </a:ext>
            </a:extLst>
          </p:cNvPr>
          <p:cNvSpPr txBox="1"/>
          <p:nvPr/>
        </p:nvSpPr>
        <p:spPr bwMode="auto">
          <a:xfrm>
            <a:off x="1800169" y="4934747"/>
            <a:ext cx="417646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Shanghai </a:t>
            </a:r>
            <a:r>
              <a:rPr lang="en-US" altLang="zh-CN" sz="1400" b="1" dirty="0" err="1">
                <a:solidFill>
                  <a:schemeClr val="tx2"/>
                </a:solidFill>
                <a:latin typeface="Arial" pitchFamily="34" charset="0"/>
              </a:rPr>
              <a:t>Chenguang</a:t>
            </a:r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 Medical Technologies Co., Ltd.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zh-CN" sz="1200" b="1" dirty="0">
                <a:solidFill>
                  <a:schemeClr val="accent2"/>
                </a:solidFill>
                <a:latin typeface="Arial" pitchFamily="34" charset="0"/>
              </a:rPr>
              <a:t>Cryogenic system fabrication and integration 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798A75E-9C52-4A80-8A7C-802B454B46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6896" y="5642633"/>
            <a:ext cx="923925" cy="74295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E51750E-64DF-413A-9648-5FE1221F94A5}"/>
              </a:ext>
            </a:extLst>
          </p:cNvPr>
          <p:cNvSpPr txBox="1"/>
          <p:nvPr/>
        </p:nvSpPr>
        <p:spPr bwMode="auto">
          <a:xfrm>
            <a:off x="1797654" y="5709567"/>
            <a:ext cx="417646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400" b="1" dirty="0" err="1">
                <a:solidFill>
                  <a:schemeClr val="tx2"/>
                </a:solidFill>
                <a:latin typeface="Arial" pitchFamily="34" charset="0"/>
              </a:rPr>
              <a:t>GyCOM</a:t>
            </a:r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 Co., Ltd.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zh-CN" sz="1200" b="1" dirty="0">
                <a:solidFill>
                  <a:schemeClr val="accent2"/>
                </a:solidFill>
                <a:latin typeface="Arial" pitchFamily="34" charset="0"/>
              </a:rPr>
              <a:t>Gyrotron microwave generator and microwave transmission solutions </a:t>
            </a:r>
          </a:p>
        </p:txBody>
      </p:sp>
      <p:pic>
        <p:nvPicPr>
          <p:cNvPr id="16" name="Picture 13">
            <a:extLst>
              <a:ext uri="{FF2B5EF4-FFF2-40B4-BE49-F238E27FC236}">
                <a16:creationId xmlns:a16="http://schemas.microsoft.com/office/drawing/2014/main" xmlns="" id="{410B5312-B567-4463-9621-79229B8B286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7450" y="1118052"/>
            <a:ext cx="847890" cy="515226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D7DE1FB3-7BAE-4F55-8689-E4987F48AF92}"/>
              </a:ext>
            </a:extLst>
          </p:cNvPr>
          <p:cNvSpPr txBox="1"/>
          <p:nvPr/>
        </p:nvSpPr>
        <p:spPr bwMode="auto">
          <a:xfrm>
            <a:off x="7817570" y="1194959"/>
            <a:ext cx="417646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Lawrence Berkeley National Laboratory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zh-CN" sz="1200" b="1" dirty="0" err="1">
                <a:solidFill>
                  <a:schemeClr val="accent2"/>
                </a:solidFill>
                <a:latin typeface="Arial" pitchFamily="34" charset="0"/>
              </a:rPr>
              <a:t>Coldmass</a:t>
            </a:r>
            <a:r>
              <a:rPr lang="en-US" altLang="zh-CN" sz="1200" b="1" dirty="0">
                <a:solidFill>
                  <a:schemeClr val="accent2"/>
                </a:solidFill>
                <a:latin typeface="Arial" pitchFamily="34" charset="0"/>
              </a:rPr>
              <a:t> structure design 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607CC4E1-2A1A-43FD-9A1B-A523D223846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0" r="27786"/>
          <a:stretch/>
        </p:blipFill>
        <p:spPr>
          <a:xfrm>
            <a:off x="6714301" y="1866608"/>
            <a:ext cx="743230" cy="1042108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CC0A1CD2-3EB7-41E2-A6C1-8405A0D3680E}"/>
              </a:ext>
            </a:extLst>
          </p:cNvPr>
          <p:cNvSpPr txBox="1"/>
          <p:nvPr/>
        </p:nvSpPr>
        <p:spPr bwMode="auto">
          <a:xfrm>
            <a:off x="7817570" y="1963490"/>
            <a:ext cx="417646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400" b="1" dirty="0">
                <a:solidFill>
                  <a:schemeClr val="tx2"/>
                </a:solidFill>
                <a:latin typeface="Arial" pitchFamily="34" charset="0"/>
              </a:rPr>
              <a:t>RIKEN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zh-CN" sz="1200" b="1" dirty="0">
                <a:solidFill>
                  <a:schemeClr val="accent2"/>
                </a:solidFill>
                <a:latin typeface="Arial" pitchFamily="34" charset="0"/>
              </a:rPr>
              <a:t>High temperature oven 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C4BEAEDE-8C94-4395-B54E-54E5E0DB9160}"/>
              </a:ext>
            </a:extLst>
          </p:cNvPr>
          <p:cNvSpPr txBox="1"/>
          <p:nvPr/>
        </p:nvSpPr>
        <p:spPr bwMode="auto">
          <a:xfrm>
            <a:off x="6585862" y="3412772"/>
            <a:ext cx="5184576" cy="1216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>
              <a:spcAft>
                <a:spcPts val="1200"/>
              </a:spcAft>
            </a:pPr>
            <a:r>
              <a:rPr lang="en-US" altLang="zh-CN" b="1" dirty="0"/>
              <a:t>Fruitful discussions and suggestions: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600" b="1" dirty="0">
                <a:solidFill>
                  <a:schemeClr val="tx2"/>
                </a:solidFill>
              </a:rPr>
              <a:t>D. Xie, C. Lyneis, D. </a:t>
            </a:r>
            <a:r>
              <a:rPr lang="en-US" altLang="zh-CN" sz="1600" b="1" dirty="0" err="1">
                <a:solidFill>
                  <a:schemeClr val="tx2"/>
                </a:solidFill>
              </a:rPr>
              <a:t>Hitz</a:t>
            </a:r>
            <a:r>
              <a:rPr lang="en-US" altLang="zh-CN" sz="1600" b="1" dirty="0">
                <a:solidFill>
                  <a:schemeClr val="tx2"/>
                </a:solidFill>
              </a:rPr>
              <a:t>, T. </a:t>
            </a:r>
            <a:r>
              <a:rPr lang="en-US" altLang="zh-CN" sz="1600" b="1" dirty="0" err="1">
                <a:solidFill>
                  <a:schemeClr val="tx2"/>
                </a:solidFill>
              </a:rPr>
              <a:t>Thuiller</a:t>
            </a:r>
            <a:r>
              <a:rPr lang="en-US" altLang="zh-CN" sz="1600" b="1" dirty="0">
                <a:solidFill>
                  <a:schemeClr val="tx2"/>
                </a:solidFill>
              </a:rPr>
              <a:t>, T. Nakagawa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1600" b="1" dirty="0">
                <a:solidFill>
                  <a:schemeClr val="tx2"/>
                </a:solidFill>
              </a:rPr>
              <a:t>O. Tarvainen, E. </a:t>
            </a:r>
            <a:r>
              <a:rPr lang="en-US" altLang="zh-CN" sz="1600" b="1" dirty="0" err="1">
                <a:solidFill>
                  <a:schemeClr val="tx2"/>
                </a:solidFill>
              </a:rPr>
              <a:t>Ravaioli</a:t>
            </a:r>
            <a:r>
              <a:rPr lang="en-US" altLang="zh-CN" sz="1600" b="1" dirty="0">
                <a:solidFill>
                  <a:schemeClr val="tx2"/>
                </a:solidFill>
              </a:rPr>
              <a:t>, X. J. Liu, W. </a:t>
            </a:r>
            <a:r>
              <a:rPr lang="en-US" altLang="zh-CN" sz="1600" b="1" dirty="0" err="1">
                <a:solidFill>
                  <a:schemeClr val="tx2"/>
                </a:solidFill>
              </a:rPr>
              <a:t>Kasparek</a:t>
            </a:r>
            <a:endParaRPr lang="zh-CN" altLang="en-US" sz="1600" b="1" dirty="0">
              <a:solidFill>
                <a:schemeClr val="tx2"/>
              </a:solidFill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4AC05280-0F20-4A76-8B4E-0C05EFCFAF8F}"/>
              </a:ext>
            </a:extLst>
          </p:cNvPr>
          <p:cNvSpPr txBox="1"/>
          <p:nvPr/>
        </p:nvSpPr>
        <p:spPr bwMode="auto">
          <a:xfrm>
            <a:off x="6602300" y="5337442"/>
            <a:ext cx="4688092" cy="830997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0D02E0"/>
                </a:solidFill>
                <a:latin typeface="Arial" pitchFamily="34" charset="0"/>
              </a:rPr>
              <a:t>Welcome collaborations and Postdoc research !!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32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2783632" y="-18752"/>
            <a:ext cx="899637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High Intensity HCI Beam Needs: </a:t>
            </a:r>
            <a:r>
              <a:rPr lang="en-US" altLang="zh-CN" sz="3200" b="1" dirty="0">
                <a:solidFill>
                  <a:srgbClr val="FFFF00"/>
                </a:solidFill>
              </a:rPr>
              <a:t>Production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A60EAF55-F4E0-48CA-9B4B-17AF62855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9496" y="865363"/>
            <a:ext cx="7560840" cy="5127274"/>
          </a:xfrm>
          <a:prstGeom prst="rect">
            <a:avLst/>
          </a:prstGeom>
        </p:spPr>
      </p:pic>
      <p:sp>
        <p:nvSpPr>
          <p:cNvPr id="4" name="标注: 弯曲线形 3">
            <a:extLst>
              <a:ext uri="{FF2B5EF4-FFF2-40B4-BE49-F238E27FC236}">
                <a16:creationId xmlns:a16="http://schemas.microsoft.com/office/drawing/2014/main" xmlns="" id="{AE7B5CCE-8081-46BA-B344-38F82E56492C}"/>
              </a:ext>
            </a:extLst>
          </p:cNvPr>
          <p:cNvSpPr/>
          <p:nvPr/>
        </p:nvSpPr>
        <p:spPr>
          <a:xfrm>
            <a:off x="9336360" y="4135439"/>
            <a:ext cx="1368152" cy="38297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3383"/>
              <a:gd name="adj6" fmla="val -134813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</a:t>
            </a:r>
            <a:r>
              <a:rPr lang="en-US" altLang="zh-CN" baseline="30000" dirty="0"/>
              <a:t>nd</a:t>
            </a:r>
            <a:r>
              <a:rPr lang="zh-CN" altLang="en-US" dirty="0"/>
              <a:t> </a:t>
            </a:r>
            <a:r>
              <a:rPr lang="en-US" altLang="zh-CN" dirty="0"/>
              <a:t>G ECRIS</a:t>
            </a:r>
            <a:endParaRPr lang="zh-CN" altLang="en-US" dirty="0"/>
          </a:p>
        </p:txBody>
      </p:sp>
      <p:sp>
        <p:nvSpPr>
          <p:cNvPr id="7" name="标注: 弯曲线形 6">
            <a:extLst>
              <a:ext uri="{FF2B5EF4-FFF2-40B4-BE49-F238E27FC236}">
                <a16:creationId xmlns:a16="http://schemas.microsoft.com/office/drawing/2014/main" xmlns="" id="{56E04B57-892E-4974-B76E-9952C4B10D4A}"/>
              </a:ext>
            </a:extLst>
          </p:cNvPr>
          <p:cNvSpPr/>
          <p:nvPr/>
        </p:nvSpPr>
        <p:spPr>
          <a:xfrm>
            <a:off x="9336360" y="3046028"/>
            <a:ext cx="1368152" cy="38297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3383"/>
              <a:gd name="adj6" fmla="val -134813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3</a:t>
            </a:r>
            <a:r>
              <a:rPr lang="en-US" altLang="zh-CN" baseline="30000" dirty="0"/>
              <a:t>rd</a:t>
            </a:r>
            <a:r>
              <a:rPr lang="en-US" altLang="zh-CN" dirty="0"/>
              <a:t> </a:t>
            </a:r>
            <a:r>
              <a:rPr lang="zh-CN" altLang="en-US" dirty="0"/>
              <a:t> </a:t>
            </a:r>
            <a:r>
              <a:rPr lang="en-US" altLang="zh-CN" dirty="0"/>
              <a:t>G ECRIS</a:t>
            </a:r>
            <a:endParaRPr lang="zh-CN" altLang="en-US" dirty="0"/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07986A03-CE52-4FFA-871B-870169E87EB4}"/>
              </a:ext>
            </a:extLst>
          </p:cNvPr>
          <p:cNvSpPr/>
          <p:nvPr/>
        </p:nvSpPr>
        <p:spPr>
          <a:xfrm>
            <a:off x="2711624" y="1376852"/>
            <a:ext cx="5357564" cy="2179290"/>
          </a:xfrm>
          <a:custGeom>
            <a:avLst/>
            <a:gdLst>
              <a:gd name="connsiteX0" fmla="*/ 0 w 4521200"/>
              <a:gd name="connsiteY0" fmla="*/ 292100 h 1682750"/>
              <a:gd name="connsiteX1" fmla="*/ 495300 w 4521200"/>
              <a:gd name="connsiteY1" fmla="*/ 508000 h 1682750"/>
              <a:gd name="connsiteX2" fmla="*/ 2025650 w 4521200"/>
              <a:gd name="connsiteY2" fmla="*/ 800100 h 1682750"/>
              <a:gd name="connsiteX3" fmla="*/ 3511550 w 4521200"/>
              <a:gd name="connsiteY3" fmla="*/ 1352550 h 1682750"/>
              <a:gd name="connsiteX4" fmla="*/ 3511550 w 4521200"/>
              <a:gd name="connsiteY4" fmla="*/ 1352550 h 1682750"/>
              <a:gd name="connsiteX5" fmla="*/ 4356100 w 4521200"/>
              <a:gd name="connsiteY5" fmla="*/ 1682750 h 1682750"/>
              <a:gd name="connsiteX6" fmla="*/ 4464050 w 4521200"/>
              <a:gd name="connsiteY6" fmla="*/ 1511300 h 1682750"/>
              <a:gd name="connsiteX7" fmla="*/ 4387850 w 4521200"/>
              <a:gd name="connsiteY7" fmla="*/ 1289050 h 1682750"/>
              <a:gd name="connsiteX8" fmla="*/ 4521200 w 4521200"/>
              <a:gd name="connsiteY8" fmla="*/ 1193800 h 1682750"/>
              <a:gd name="connsiteX9" fmla="*/ 3867150 w 4521200"/>
              <a:gd name="connsiteY9" fmla="*/ 825500 h 1682750"/>
              <a:gd name="connsiteX10" fmla="*/ 2882900 w 4521200"/>
              <a:gd name="connsiteY10" fmla="*/ 501650 h 1682750"/>
              <a:gd name="connsiteX11" fmla="*/ 1441450 w 4521200"/>
              <a:gd name="connsiteY11" fmla="*/ 171450 h 1682750"/>
              <a:gd name="connsiteX12" fmla="*/ 336550 w 4521200"/>
              <a:gd name="connsiteY12" fmla="*/ 0 h 1682750"/>
              <a:gd name="connsiteX13" fmla="*/ 25400 w 4521200"/>
              <a:gd name="connsiteY13" fmla="*/ 12700 h 1682750"/>
              <a:gd name="connsiteX14" fmla="*/ 31750 w 4521200"/>
              <a:gd name="connsiteY14" fmla="*/ 133350 h 1682750"/>
              <a:gd name="connsiteX15" fmla="*/ 0 w 4521200"/>
              <a:gd name="connsiteY15" fmla="*/ 292100 h 168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521200" h="1682750">
                <a:moveTo>
                  <a:pt x="0" y="292100"/>
                </a:moveTo>
                <a:lnTo>
                  <a:pt x="495300" y="508000"/>
                </a:lnTo>
                <a:lnTo>
                  <a:pt x="2025650" y="800100"/>
                </a:lnTo>
                <a:lnTo>
                  <a:pt x="3511550" y="1352550"/>
                </a:lnTo>
                <a:lnTo>
                  <a:pt x="3511550" y="1352550"/>
                </a:lnTo>
                <a:lnTo>
                  <a:pt x="4356100" y="1682750"/>
                </a:lnTo>
                <a:lnTo>
                  <a:pt x="4464050" y="1511300"/>
                </a:lnTo>
                <a:lnTo>
                  <a:pt x="4387850" y="1289050"/>
                </a:lnTo>
                <a:lnTo>
                  <a:pt x="4521200" y="1193800"/>
                </a:lnTo>
                <a:lnTo>
                  <a:pt x="3867150" y="825500"/>
                </a:lnTo>
                <a:lnTo>
                  <a:pt x="2882900" y="501650"/>
                </a:lnTo>
                <a:lnTo>
                  <a:pt x="1441450" y="171450"/>
                </a:lnTo>
                <a:lnTo>
                  <a:pt x="336550" y="0"/>
                </a:lnTo>
                <a:lnTo>
                  <a:pt x="25400" y="12700"/>
                </a:lnTo>
                <a:lnTo>
                  <a:pt x="31750" y="133350"/>
                </a:lnTo>
                <a:lnTo>
                  <a:pt x="0" y="292100"/>
                </a:lnTo>
                <a:close/>
              </a:path>
            </a:pathLst>
          </a:cu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标注: 弯曲线形 8">
            <a:extLst>
              <a:ext uri="{FF2B5EF4-FFF2-40B4-BE49-F238E27FC236}">
                <a16:creationId xmlns:a16="http://schemas.microsoft.com/office/drawing/2014/main" xmlns="" id="{2615ED72-3654-41CA-80A2-F85FCECE890A}"/>
              </a:ext>
            </a:extLst>
          </p:cNvPr>
          <p:cNvSpPr/>
          <p:nvPr/>
        </p:nvSpPr>
        <p:spPr>
          <a:xfrm>
            <a:off x="9336360" y="1956617"/>
            <a:ext cx="1368152" cy="38297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6700"/>
              <a:gd name="adj6" fmla="val -180298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FFF00"/>
                </a:solidFill>
              </a:rPr>
              <a:t>4</a:t>
            </a:r>
            <a:r>
              <a:rPr lang="en-US" altLang="zh-CN" baseline="30000" dirty="0">
                <a:solidFill>
                  <a:srgbClr val="FFFF00"/>
                </a:solidFill>
              </a:rPr>
              <a:t>th</a:t>
            </a:r>
            <a:r>
              <a:rPr lang="en-US" altLang="zh-CN" dirty="0">
                <a:solidFill>
                  <a:srgbClr val="FFFF00"/>
                </a:solidFill>
              </a:rPr>
              <a:t> </a:t>
            </a:r>
            <a:r>
              <a:rPr lang="zh-CN" altLang="en-US" dirty="0">
                <a:solidFill>
                  <a:srgbClr val="FFFF00"/>
                </a:solidFill>
              </a:rPr>
              <a:t> </a:t>
            </a:r>
            <a:r>
              <a:rPr lang="en-US" altLang="zh-CN" dirty="0">
                <a:solidFill>
                  <a:srgbClr val="FFFF00"/>
                </a:solidFill>
              </a:rPr>
              <a:t>G ECRIS</a:t>
            </a:r>
            <a:endParaRPr lang="zh-CN" altLang="en-US" dirty="0">
              <a:solidFill>
                <a:srgbClr val="FFFF00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1284246-8280-4CA7-AA75-6EF403FC7E18}"/>
              </a:ext>
            </a:extLst>
          </p:cNvPr>
          <p:cNvSpPr txBox="1"/>
          <p:nvPr/>
        </p:nvSpPr>
        <p:spPr bwMode="auto">
          <a:xfrm rot="16200000">
            <a:off x="1487875" y="4688833"/>
            <a:ext cx="7489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baseline="30000" dirty="0">
                <a:solidFill>
                  <a:srgbClr val="0D02E0"/>
                </a:solidFill>
                <a:latin typeface="Arial" pitchFamily="34" charset="0"/>
              </a:rPr>
              <a:t>238</a:t>
            </a:r>
            <a:r>
              <a:rPr lang="en-US" altLang="zh-CN" sz="2400" b="1" dirty="0">
                <a:solidFill>
                  <a:srgbClr val="0D02E0"/>
                </a:solidFill>
                <a:latin typeface="Arial" pitchFamily="34" charset="0"/>
              </a:rPr>
              <a:t>U</a:t>
            </a:r>
            <a:endParaRPr lang="zh-CN" altLang="en-US" sz="2400" b="1" dirty="0">
              <a:solidFill>
                <a:srgbClr val="0D02E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46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3431704" y="0"/>
            <a:ext cx="611577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FECR: </a:t>
            </a:r>
            <a:r>
              <a:rPr lang="en-US" altLang="zh-CN" sz="3200" b="1" dirty="0">
                <a:solidFill>
                  <a:srgbClr val="FFFF00"/>
                </a:solidFill>
              </a:rPr>
              <a:t>What is a 4</a:t>
            </a:r>
            <a:r>
              <a:rPr lang="en-US" altLang="zh-CN" sz="3200" b="1" baseline="30000" dirty="0">
                <a:solidFill>
                  <a:srgbClr val="FFFF00"/>
                </a:solidFill>
              </a:rPr>
              <a:t>th</a:t>
            </a:r>
            <a:r>
              <a:rPr lang="en-US" altLang="zh-CN" sz="3200" b="1" dirty="0">
                <a:solidFill>
                  <a:srgbClr val="FFFF00"/>
                </a:solidFill>
              </a:rPr>
              <a:t> G ECRIS? 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BFA37E77-1268-4A98-BCDA-214F4D08A71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89277" y="757111"/>
            <a:ext cx="4132508" cy="232863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9E20C3E4-2ADD-4723-8C0B-6FC553746B58}"/>
              </a:ext>
            </a:extLst>
          </p:cNvPr>
          <p:cNvSpPr txBox="1"/>
          <p:nvPr/>
        </p:nvSpPr>
        <p:spPr bwMode="auto">
          <a:xfrm>
            <a:off x="6168008" y="1646166"/>
            <a:ext cx="396044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rgbClr val="FF3737"/>
                </a:solidFill>
              </a:rPr>
              <a:t>Electron</a:t>
            </a:r>
            <a:r>
              <a:rPr lang="en-US" altLang="zh-CN" sz="2000" b="1" dirty="0">
                <a:solidFill>
                  <a:srgbClr val="0D02E0"/>
                </a:solidFill>
              </a:rPr>
              <a:t> </a:t>
            </a:r>
            <a:r>
              <a:rPr lang="en-US" altLang="zh-CN" sz="2000" b="1" dirty="0">
                <a:solidFill>
                  <a:srgbClr val="FF3737"/>
                </a:solidFill>
              </a:rPr>
              <a:t>Cyclotron</a:t>
            </a:r>
            <a:r>
              <a:rPr lang="en-US" altLang="zh-CN" sz="2000" b="1" dirty="0">
                <a:solidFill>
                  <a:srgbClr val="0D02E0"/>
                </a:solidFill>
              </a:rPr>
              <a:t> </a:t>
            </a:r>
            <a:r>
              <a:rPr lang="en-US" altLang="zh-CN" sz="2000" b="1" dirty="0">
                <a:solidFill>
                  <a:srgbClr val="FF3737"/>
                </a:solidFill>
              </a:rPr>
              <a:t>Resonance</a:t>
            </a:r>
            <a:r>
              <a:rPr lang="en-US" altLang="zh-CN" sz="2000" b="1" dirty="0">
                <a:solidFill>
                  <a:srgbClr val="0D02E0"/>
                </a:solidFill>
              </a:rPr>
              <a:t> </a:t>
            </a:r>
            <a:r>
              <a:rPr lang="en-US" altLang="zh-CN" sz="2000" b="1" dirty="0"/>
              <a:t>Ion Source</a:t>
            </a:r>
            <a:endParaRPr lang="zh-CN" altLang="en-US" sz="2000" b="1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D8A66EA-2CB0-43FB-9C93-DF897E3111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952"/>
          <a:stretch/>
        </p:blipFill>
        <p:spPr>
          <a:xfrm>
            <a:off x="1127449" y="3212976"/>
            <a:ext cx="7122145" cy="1832624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D1FDCC71-09CD-4FEB-9FA9-D01D6FB59A4C}"/>
              </a:ext>
            </a:extLst>
          </p:cNvPr>
          <p:cNvSpPr txBox="1"/>
          <p:nvPr/>
        </p:nvSpPr>
        <p:spPr bwMode="auto">
          <a:xfrm>
            <a:off x="6172862" y="1276834"/>
            <a:ext cx="992579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b="1" dirty="0">
                <a:solidFill>
                  <a:srgbClr val="C00000"/>
                </a:solidFill>
                <a:latin typeface="Arial" pitchFamily="34" charset="0"/>
              </a:rPr>
              <a:t>Plasma</a:t>
            </a:r>
            <a:endParaRPr lang="zh-CN" altLang="en-US" b="1" dirty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AA04CB37-DE1C-432A-823B-B8E5EAA960A7}"/>
              </a:ext>
            </a:extLst>
          </p:cNvPr>
          <p:cNvSpPr txBox="1"/>
          <p:nvPr/>
        </p:nvSpPr>
        <p:spPr bwMode="auto">
          <a:xfrm>
            <a:off x="7165441" y="1276834"/>
            <a:ext cx="1299459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altLang="zh-CN" b="1" dirty="0">
                <a:solidFill>
                  <a:srgbClr val="C00000"/>
                </a:solidFill>
                <a:latin typeface="Arial" pitchFamily="34" charset="0"/>
              </a:rPr>
              <a:t>M</a:t>
            </a:r>
            <a:r>
              <a:rPr lang="en-US" altLang="zh-CN" b="1" dirty="0">
                <a:solidFill>
                  <a:srgbClr val="C00000"/>
                </a:solidFill>
              </a:rPr>
              <a:t>agnet 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73256B83-6D68-47BC-8462-D5B3CE77632E}"/>
              </a:ext>
            </a:extLst>
          </p:cNvPr>
          <p:cNvSpPr txBox="1"/>
          <p:nvPr/>
        </p:nvSpPr>
        <p:spPr bwMode="auto">
          <a:xfrm>
            <a:off x="8427324" y="1276834"/>
            <a:ext cx="1428596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b="1" dirty="0">
                <a:solidFill>
                  <a:srgbClr val="C00000"/>
                </a:solidFill>
                <a:latin typeface="Arial" pitchFamily="34" charset="0"/>
              </a:rPr>
              <a:t>Microwave </a:t>
            </a:r>
            <a:endParaRPr lang="zh-CN" altLang="en-US" b="1" dirty="0">
              <a:solidFill>
                <a:srgbClr val="C00000"/>
              </a:solidFill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="" id="{9CF9C153-2EEA-46CE-8EE9-4DD158BD9E29}"/>
                  </a:ext>
                </a:extLst>
              </p:cNvPr>
              <p:cNvSpPr txBox="1"/>
              <p:nvPr/>
            </p:nvSpPr>
            <p:spPr bwMode="auto">
              <a:xfrm>
                <a:off x="6391618" y="2459372"/>
                <a:ext cx="1966757" cy="753604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rtlCol="0">
                <a:spAutoFit/>
              </a:bodyPr>
              <a:lstStyle/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0D02E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400" b="1" i="1" smtClean="0">
                              <a:solidFill>
                                <a:srgbClr val="0D02E0"/>
                              </a:solidFill>
                              <a:latin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0D02E0"/>
                              </a:solidFill>
                              <a:latin typeface="Cambria Math" panose="02040503050406030204" pitchFamily="18" charset="0"/>
                            </a:rPr>
                            <m:t>𝒄𝒆</m:t>
                          </m:r>
                        </m:sub>
                      </m:sSub>
                      <m:r>
                        <a:rPr lang="en-US" altLang="zh-CN" sz="2400" b="1" i="1">
                          <a:solidFill>
                            <a:srgbClr val="0D02E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1" i="1">
                              <a:solidFill>
                                <a:srgbClr val="0D02E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2400" b="1" i="1">
                                  <a:solidFill>
                                    <a:srgbClr val="0D02E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1" smtClean="0">
                                  <a:solidFill>
                                    <a:srgbClr val="0D02E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  <m:r>
                                <a:rPr lang="en-US" altLang="zh-CN" sz="2400" b="1" i="1" smtClean="0">
                                  <a:solidFill>
                                    <a:srgbClr val="0D02E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altLang="zh-CN" sz="2400" b="1" i="1" smtClean="0">
                                  <a:solidFill>
                                    <a:srgbClr val="0D02E0"/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altLang="zh-CN" sz="2400" b="1" i="1" smtClean="0">
                                  <a:solidFill>
                                    <a:srgbClr val="0D02E0"/>
                                  </a:solidFill>
                                  <a:latin typeface="Cambria Math" panose="02040503050406030204" pitchFamily="18" charset="0"/>
                                </a:rPr>
                                <m:t>𝒆𝒄𝒓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2400" b="1" i="1" smtClean="0">
                                  <a:solidFill>
                                    <a:srgbClr val="0D02E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1" smtClean="0">
                                  <a:solidFill>
                                    <a:srgbClr val="0D02E0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b>
                              <m:r>
                                <a:rPr lang="en-US" altLang="zh-CN" sz="2400" b="1" i="1" smtClean="0">
                                  <a:solidFill>
                                    <a:srgbClr val="0D02E0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sz="2400" b="1" dirty="0">
                  <a:solidFill>
                    <a:srgbClr val="0D02E0"/>
                  </a:solidFill>
                </a:endParaRPr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9CF9C153-2EEA-46CE-8EE9-4DD158BD9E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91618" y="2459372"/>
                <a:ext cx="1966757" cy="75360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肘形连接符 8">
            <a:extLst>
              <a:ext uri="{FF2B5EF4-FFF2-40B4-BE49-F238E27FC236}">
                <a16:creationId xmlns:a16="http://schemas.microsoft.com/office/drawing/2014/main" xmlns="" id="{E95D2507-527E-4DB5-9009-C39D23966910}"/>
              </a:ext>
            </a:extLst>
          </p:cNvPr>
          <p:cNvCxnSpPr>
            <a:stCxn id="15" idx="1"/>
          </p:cNvCxnSpPr>
          <p:nvPr/>
        </p:nvCxnSpPr>
        <p:spPr>
          <a:xfrm rot="10800000">
            <a:off x="4288438" y="1924994"/>
            <a:ext cx="2103181" cy="911180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箭头: 右 17">
            <a:extLst>
              <a:ext uri="{FF2B5EF4-FFF2-40B4-BE49-F238E27FC236}">
                <a16:creationId xmlns:a16="http://schemas.microsoft.com/office/drawing/2014/main" xmlns="" id="{D14DD4D1-32D5-432D-8559-C2530F3B24DE}"/>
              </a:ext>
            </a:extLst>
          </p:cNvPr>
          <p:cNvSpPr/>
          <p:nvPr/>
        </p:nvSpPr>
        <p:spPr>
          <a:xfrm>
            <a:off x="8341227" y="3510179"/>
            <a:ext cx="481995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017E02CF-9542-4FE2-8A17-CEDD7DE6A557}"/>
              </a:ext>
            </a:extLst>
          </p:cNvPr>
          <p:cNvSpPr txBox="1"/>
          <p:nvPr/>
        </p:nvSpPr>
        <p:spPr bwMode="auto">
          <a:xfrm>
            <a:off x="9108835" y="4169197"/>
            <a:ext cx="2227726" cy="46166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>
            <a:defPPr>
              <a:defRPr lang="zh-CN"/>
            </a:defPPr>
            <a:lvl1pPr eaLnBrk="1" hangingPunct="1">
              <a:defRPr sz="2400" b="1">
                <a:solidFill>
                  <a:srgbClr val="FFFF00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US" altLang="zh-CN" dirty="0"/>
              <a:t>Higher </a:t>
            </a:r>
            <a:r>
              <a:rPr lang="en-US" altLang="zh-CN" dirty="0" smtClean="0"/>
              <a:t>B Field!</a:t>
            </a:r>
            <a:endParaRPr lang="zh-CN" altLang="en-US" dirty="0"/>
          </a:p>
        </p:txBody>
      </p:sp>
      <p:sp>
        <p:nvSpPr>
          <p:cNvPr id="20" name="箭头: 右 19">
            <a:extLst>
              <a:ext uri="{FF2B5EF4-FFF2-40B4-BE49-F238E27FC236}">
                <a16:creationId xmlns:a16="http://schemas.microsoft.com/office/drawing/2014/main" xmlns="" id="{AF7D3EBE-39A3-4F82-A4E8-7FC12AE0A53B}"/>
              </a:ext>
            </a:extLst>
          </p:cNvPr>
          <p:cNvSpPr/>
          <p:nvPr/>
        </p:nvSpPr>
        <p:spPr>
          <a:xfrm>
            <a:off x="8248879" y="4306445"/>
            <a:ext cx="596406" cy="246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FC8035FF-990A-4CF6-BF50-DCAF08607E9E}"/>
              </a:ext>
            </a:extLst>
          </p:cNvPr>
          <p:cNvSpPr txBox="1"/>
          <p:nvPr/>
        </p:nvSpPr>
        <p:spPr bwMode="auto">
          <a:xfrm>
            <a:off x="9108835" y="3336335"/>
            <a:ext cx="2675797" cy="46166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>
            <a:defPPr>
              <a:defRPr lang="zh-CN"/>
            </a:defPPr>
            <a:lvl1pPr eaLnBrk="1" hangingPunct="1">
              <a:defRPr sz="2400" b="1">
                <a:solidFill>
                  <a:srgbClr val="FFFF00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US" altLang="zh-CN" dirty="0"/>
              <a:t>Higher </a:t>
            </a:r>
            <a:r>
              <a:rPr lang="en-US" altLang="zh-CN" dirty="0" smtClean="0"/>
              <a:t>Frequency!</a:t>
            </a:r>
            <a:endParaRPr lang="zh-CN" altLang="en-US" dirty="0"/>
          </a:p>
        </p:txBody>
      </p:sp>
      <p:sp>
        <p:nvSpPr>
          <p:cNvPr id="6" name="箭头: 右 5">
            <a:extLst>
              <a:ext uri="{FF2B5EF4-FFF2-40B4-BE49-F238E27FC236}">
                <a16:creationId xmlns:a16="http://schemas.microsoft.com/office/drawing/2014/main" xmlns="" id="{426A664B-FB66-4EAE-8DFC-5FE109066902}"/>
              </a:ext>
            </a:extLst>
          </p:cNvPr>
          <p:cNvSpPr/>
          <p:nvPr/>
        </p:nvSpPr>
        <p:spPr>
          <a:xfrm>
            <a:off x="8207303" y="4998229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8737BAE2-21B2-4623-B2E4-3CB9C5B9F98C}"/>
              </a:ext>
            </a:extLst>
          </p:cNvPr>
          <p:cNvSpPr txBox="1"/>
          <p:nvPr/>
        </p:nvSpPr>
        <p:spPr bwMode="auto">
          <a:xfrm>
            <a:off x="9112137" y="4866318"/>
            <a:ext cx="2221121" cy="46166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>
                <a:solidFill>
                  <a:srgbClr val="FFFF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Bigger </a:t>
            </a:r>
            <a:r>
              <a:rPr lang="en-US" altLang="zh-CN" sz="2400" b="1" dirty="0" smtClean="0">
                <a:solidFill>
                  <a:srgbClr val="FFFF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Volume!</a:t>
            </a:r>
            <a:endParaRPr lang="zh-CN" altLang="en-US" sz="2400" b="1" dirty="0">
              <a:solidFill>
                <a:srgbClr val="FFFF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8737BAE2-21B2-4623-B2E4-3CB9C5B9F98C}"/>
              </a:ext>
            </a:extLst>
          </p:cNvPr>
          <p:cNvSpPr txBox="1"/>
          <p:nvPr/>
        </p:nvSpPr>
        <p:spPr bwMode="auto">
          <a:xfrm>
            <a:off x="9108835" y="5464284"/>
            <a:ext cx="2416880" cy="46166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400" b="1" dirty="0" smtClean="0">
                <a:solidFill>
                  <a:srgbClr val="FFFF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Higher </a:t>
            </a:r>
            <a:r>
              <a:rPr lang="en-US" altLang="zh-CN" sz="2400" b="1" dirty="0" err="1" smtClean="0">
                <a:solidFill>
                  <a:srgbClr val="FFFF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rf</a:t>
            </a:r>
            <a:r>
              <a:rPr lang="en-US" altLang="zh-CN" sz="2400" b="1" dirty="0" smtClean="0">
                <a:solidFill>
                  <a:srgbClr val="FFFF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power!</a:t>
            </a:r>
            <a:endParaRPr lang="zh-CN" altLang="en-US" sz="2400" b="1" dirty="0">
              <a:solidFill>
                <a:srgbClr val="FFFF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4" name="箭头: 右 5">
            <a:extLst>
              <a:ext uri="{FF2B5EF4-FFF2-40B4-BE49-F238E27FC236}">
                <a16:creationId xmlns:a16="http://schemas.microsoft.com/office/drawing/2014/main" xmlns="" id="{426A664B-FB66-4EAE-8DFC-5FE109066902}"/>
              </a:ext>
            </a:extLst>
          </p:cNvPr>
          <p:cNvSpPr/>
          <p:nvPr/>
        </p:nvSpPr>
        <p:spPr>
          <a:xfrm rot="1337132">
            <a:off x="8180456" y="5442797"/>
            <a:ext cx="64807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BD8A66EA-2CB0-43FB-9C93-DF897E3111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8779"/>
          <a:stretch/>
        </p:blipFill>
        <p:spPr>
          <a:xfrm>
            <a:off x="1127448" y="5013176"/>
            <a:ext cx="7122145" cy="84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62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2974485" y="0"/>
            <a:ext cx="738933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State of the Art ECRIS</a:t>
            </a:r>
            <a:r>
              <a:rPr lang="en-US" altLang="zh-CN" sz="3200" b="1" dirty="0">
                <a:solidFill>
                  <a:srgbClr val="FFFF00"/>
                </a:solidFill>
              </a:rPr>
              <a:t>: 3</a:t>
            </a:r>
            <a:r>
              <a:rPr lang="en-US" altLang="zh-CN" sz="3200" b="1" baseline="30000" dirty="0">
                <a:solidFill>
                  <a:srgbClr val="FFFF00"/>
                </a:solidFill>
              </a:rPr>
              <a:t>rd</a:t>
            </a:r>
            <a:r>
              <a:rPr lang="en-US" altLang="zh-CN" sz="3200" b="1" dirty="0">
                <a:solidFill>
                  <a:srgbClr val="FFFF00"/>
                </a:solidFill>
              </a:rPr>
              <a:t> G Sources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pic>
        <p:nvPicPr>
          <p:cNvPr id="22" name="Picture 4" descr="IMG_5638.JPG">
            <a:extLst>
              <a:ext uri="{FF2B5EF4-FFF2-40B4-BE49-F238E27FC236}">
                <a16:creationId xmlns:a16="http://schemas.microsoft.com/office/drawing/2014/main" xmlns="" id="{8EDBC473-2C07-4DCE-9F23-E33F2E9157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10000" contrast="10000"/>
          </a:blip>
          <a:stretch>
            <a:fillRect/>
          </a:stretch>
        </p:blipFill>
        <p:spPr>
          <a:xfrm>
            <a:off x="2142408" y="3730536"/>
            <a:ext cx="3434776" cy="2146735"/>
          </a:xfrm>
          <a:prstGeom prst="rect">
            <a:avLst/>
          </a:prstGeom>
        </p:spPr>
      </p:pic>
      <p:pic>
        <p:nvPicPr>
          <p:cNvPr id="23" name="Picture 5" descr="venus">
            <a:extLst>
              <a:ext uri="{FF2B5EF4-FFF2-40B4-BE49-F238E27FC236}">
                <a16:creationId xmlns:a16="http://schemas.microsoft.com/office/drawing/2014/main" xmlns="" id="{01B5B764-EBE2-4FD3-B1C1-84B4618E7D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3"/>
          <a:stretch>
            <a:fillRect/>
          </a:stretch>
        </p:blipFill>
        <p:spPr bwMode="auto">
          <a:xfrm>
            <a:off x="2207568" y="980728"/>
            <a:ext cx="3048000" cy="213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 descr="C:\Users\HIG\Desktop\2012-04-05 GM-JT追加\IMG_0318.JPG">
            <a:extLst>
              <a:ext uri="{FF2B5EF4-FFF2-40B4-BE49-F238E27FC236}">
                <a16:creationId xmlns:a16="http://schemas.microsoft.com/office/drawing/2014/main" xmlns="" id="{607B4407-B79E-4B01-83DE-17DAA3C7C3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b="6857"/>
          <a:stretch/>
        </p:blipFill>
        <p:spPr bwMode="auto">
          <a:xfrm>
            <a:off x="6669150" y="980728"/>
            <a:ext cx="3048693" cy="2129260"/>
          </a:xfrm>
          <a:prstGeom prst="rect">
            <a:avLst/>
          </a:prstGeom>
          <a:noFill/>
        </p:spPr>
      </p:pic>
      <p:sp>
        <p:nvSpPr>
          <p:cNvPr id="25" name="文本框 2">
            <a:extLst>
              <a:ext uri="{FF2B5EF4-FFF2-40B4-BE49-F238E27FC236}">
                <a16:creationId xmlns:a16="http://schemas.microsoft.com/office/drawing/2014/main" xmlns="" id="{339E4260-AAE1-4EDE-83AA-49E2137C9476}"/>
              </a:ext>
            </a:extLst>
          </p:cNvPr>
          <p:cNvSpPr txBox="1"/>
          <p:nvPr/>
        </p:nvSpPr>
        <p:spPr bwMode="auto">
          <a:xfrm>
            <a:off x="1998561" y="3157161"/>
            <a:ext cx="3466013" cy="40011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chemeClr val="bg1"/>
                </a:solidFill>
                <a:latin typeface="Arial" pitchFamily="34" charset="0"/>
              </a:rPr>
              <a:t>VENUS@LBNL: 28+18 GHz</a:t>
            </a:r>
            <a:endParaRPr lang="zh-CN" altLang="en-US" sz="2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26" name="文本框 30">
            <a:extLst>
              <a:ext uri="{FF2B5EF4-FFF2-40B4-BE49-F238E27FC236}">
                <a16:creationId xmlns:a16="http://schemas.microsoft.com/office/drawing/2014/main" xmlns="" id="{E4C42206-10A6-4AD6-A73C-1CF6AD68B8DF}"/>
              </a:ext>
            </a:extLst>
          </p:cNvPr>
          <p:cNvSpPr txBox="1"/>
          <p:nvPr/>
        </p:nvSpPr>
        <p:spPr bwMode="auto">
          <a:xfrm>
            <a:off x="6023992" y="3157161"/>
            <a:ext cx="3978974" cy="40011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000" b="1" dirty="0" err="1">
                <a:solidFill>
                  <a:schemeClr val="bg1"/>
                </a:solidFill>
                <a:latin typeface="Arial" pitchFamily="34" charset="0"/>
              </a:rPr>
              <a:t>SCECRISs@RIKEN</a:t>
            </a:r>
            <a:r>
              <a:rPr lang="en-US" altLang="zh-CN" sz="2000" b="1" dirty="0">
                <a:solidFill>
                  <a:schemeClr val="bg1"/>
                </a:solidFill>
                <a:latin typeface="Arial" pitchFamily="34" charset="0"/>
              </a:rPr>
              <a:t>: 28+18 GHz</a:t>
            </a:r>
            <a:endParaRPr lang="zh-CN" altLang="en-US" sz="2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27" name="文本框 31">
            <a:extLst>
              <a:ext uri="{FF2B5EF4-FFF2-40B4-BE49-F238E27FC236}">
                <a16:creationId xmlns:a16="http://schemas.microsoft.com/office/drawing/2014/main" xmlns="" id="{939F7343-2994-4A1E-9844-500A36A9172E}"/>
              </a:ext>
            </a:extLst>
          </p:cNvPr>
          <p:cNvSpPr txBox="1"/>
          <p:nvPr/>
        </p:nvSpPr>
        <p:spPr bwMode="auto">
          <a:xfrm>
            <a:off x="2240732" y="5974284"/>
            <a:ext cx="3034805" cy="40011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000" b="1" dirty="0" err="1">
                <a:solidFill>
                  <a:schemeClr val="bg1"/>
                </a:solidFill>
                <a:latin typeface="Arial" pitchFamily="34" charset="0"/>
              </a:rPr>
              <a:t>SuSI</a:t>
            </a:r>
            <a:r>
              <a:rPr lang="en-US" altLang="zh-CN" sz="2000" b="1" dirty="0" err="1">
                <a:solidFill>
                  <a:schemeClr val="bg1"/>
                </a:solidFill>
              </a:rPr>
              <a:t>@MSU</a:t>
            </a:r>
            <a:r>
              <a:rPr lang="en-US" altLang="zh-CN" sz="2000" b="1" dirty="0">
                <a:solidFill>
                  <a:schemeClr val="bg1"/>
                </a:solidFill>
              </a:rPr>
              <a:t>: 24+18 GHz</a:t>
            </a:r>
            <a:endParaRPr lang="zh-CN" altLang="en-US" sz="20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4CE241BE-B319-4C7A-9E2E-B8D0969F01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188" y="3730537"/>
            <a:ext cx="3174699" cy="2116466"/>
          </a:xfrm>
          <a:prstGeom prst="rect">
            <a:avLst/>
          </a:prstGeom>
        </p:spPr>
      </p:pic>
      <p:sp>
        <p:nvSpPr>
          <p:cNvPr id="29" name="文本框 32">
            <a:extLst>
              <a:ext uri="{FF2B5EF4-FFF2-40B4-BE49-F238E27FC236}">
                <a16:creationId xmlns:a16="http://schemas.microsoft.com/office/drawing/2014/main" xmlns="" id="{7C65117D-F743-4AAD-9DB7-DECCF602F5DE}"/>
              </a:ext>
            </a:extLst>
          </p:cNvPr>
          <p:cNvSpPr txBox="1"/>
          <p:nvPr/>
        </p:nvSpPr>
        <p:spPr bwMode="auto">
          <a:xfrm>
            <a:off x="5735960" y="5974284"/>
            <a:ext cx="5187639" cy="40011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2000" b="1" dirty="0">
                <a:solidFill>
                  <a:schemeClr val="bg1"/>
                </a:solidFill>
                <a:latin typeface="Arial" pitchFamily="34" charset="0"/>
              </a:rPr>
              <a:t>SECRAL, SECRAL-II@IMP: 28/24+18 GHz</a:t>
            </a:r>
            <a:endParaRPr lang="zh-CN" altLang="en-US" sz="20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33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4079776" y="0"/>
            <a:ext cx="429476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FECR: </a:t>
            </a:r>
            <a:r>
              <a:rPr lang="en-US" altLang="zh-CN" sz="3200" b="1" dirty="0">
                <a:solidFill>
                  <a:srgbClr val="FFFF00"/>
                </a:solidFill>
              </a:rPr>
              <a:t>a 4</a:t>
            </a:r>
            <a:r>
              <a:rPr lang="en-US" altLang="zh-CN" sz="3200" b="1" baseline="30000" dirty="0">
                <a:solidFill>
                  <a:srgbClr val="FFFF00"/>
                </a:solidFill>
              </a:rPr>
              <a:t>th</a:t>
            </a:r>
            <a:r>
              <a:rPr lang="en-US" altLang="zh-CN" sz="3200" b="1" dirty="0">
                <a:solidFill>
                  <a:srgbClr val="FFFF00"/>
                </a:solidFill>
              </a:rPr>
              <a:t> G ECRIS 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22" name="表格 21">
            <a:extLst>
              <a:ext uri="{FF2B5EF4-FFF2-40B4-BE49-F238E27FC236}">
                <a16:creationId xmlns:a16="http://schemas.microsoft.com/office/drawing/2014/main" xmlns="" id="{CDB45962-6C62-4DAC-AA9E-E227484F184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127448" y="1196752"/>
          <a:ext cx="10153127" cy="4699274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7003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97866">
                  <a:extLst>
                    <a:ext uri="{9D8B030D-6E8A-4147-A177-3AD203B41FA5}">
                      <a16:colId xmlns:a16="http://schemas.microsoft.com/office/drawing/2014/main" xmlns="" val="4266704038"/>
                    </a:ext>
                  </a:extLst>
                </a:gridCol>
                <a:gridCol w="20306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3687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Specs.</a:t>
                      </a:r>
                      <a:endParaRPr lang="zh-CN" altLang="en-US" sz="2400" dirty="0"/>
                    </a:p>
                  </a:txBody>
                  <a:tcPr anchor="ctr" anchorCtr="1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Unit</a:t>
                      </a:r>
                      <a:endParaRPr lang="zh-CN" altLang="en-US" sz="2400" dirty="0"/>
                    </a:p>
                  </a:txBody>
                  <a:tcPr anchor="ctr" anchorCtr="1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3</a:t>
                      </a:r>
                      <a:r>
                        <a:rPr lang="en-US" altLang="zh-CN" sz="2400" baseline="30000" dirty="0"/>
                        <a:t>rd</a:t>
                      </a:r>
                      <a:r>
                        <a:rPr lang="en-US" altLang="zh-CN" sz="2400" dirty="0"/>
                        <a:t> G </a:t>
                      </a:r>
                      <a:r>
                        <a:rPr lang="en-US" altLang="zh-CN" sz="2400" baseline="0" dirty="0"/>
                        <a:t>ECRIS</a:t>
                      </a:r>
                      <a:endParaRPr lang="zh-CN" altLang="en-US" sz="2400" dirty="0"/>
                    </a:p>
                  </a:txBody>
                  <a:tcPr anchor="ctr" anchorCtr="1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/>
                        <a:t>4</a:t>
                      </a:r>
                      <a:r>
                        <a:rPr lang="en-US" altLang="zh-CN" sz="2400" baseline="30000" dirty="0"/>
                        <a:t>th</a:t>
                      </a:r>
                      <a:r>
                        <a:rPr lang="zh-CN" altLang="en-US" sz="2400" dirty="0"/>
                        <a:t> </a:t>
                      </a:r>
                      <a:r>
                        <a:rPr lang="en-US" altLang="zh-CN" sz="2400" dirty="0"/>
                        <a:t>G</a:t>
                      </a:r>
                      <a:r>
                        <a:rPr lang="zh-CN" altLang="en-US" sz="2400" dirty="0"/>
                        <a:t> </a:t>
                      </a:r>
                      <a:r>
                        <a:rPr lang="en-US" altLang="zh-CN" sz="2400" dirty="0"/>
                        <a:t>ECRIS</a:t>
                      </a:r>
                      <a:endParaRPr lang="zh-CN" altLang="en-US" sz="2400" dirty="0"/>
                    </a:p>
                  </a:txBody>
                  <a:tcPr anchor="ctr" anchorCtr="1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>
                          <a:solidFill>
                            <a:srgbClr val="FFFF00"/>
                          </a:solidFill>
                        </a:rPr>
                        <a:t>FECR</a:t>
                      </a:r>
                      <a:endParaRPr lang="zh-CN" altLang="en-US" sz="2400" dirty="0">
                        <a:solidFill>
                          <a:srgbClr val="FFFF00"/>
                        </a:solidFill>
                      </a:endParaRPr>
                    </a:p>
                  </a:txBody>
                  <a:tcPr anchor="ctr" anchorCtr="1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479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frequency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GHz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24-28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40~56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45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479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kern="1200" dirty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Operational RF Power</a:t>
                      </a:r>
                      <a:endParaRPr lang="zh-CN" altLang="en-US" sz="2000" kern="1200" dirty="0">
                        <a:solidFill>
                          <a:schemeClr val="dk1"/>
                        </a:solidFill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kW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4~10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>
                          <a:latin typeface="Times New Roman"/>
                          <a:cs typeface="Times New Roman"/>
                        </a:rPr>
                        <a:t>10~40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20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984143394"/>
                  </a:ext>
                </a:extLst>
              </a:tr>
              <a:tr h="35479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lang="en-US" altLang="zh-CN" sz="2000" baseline="-25000" dirty="0">
                          <a:latin typeface="Times New Roman"/>
                          <a:cs typeface="Times New Roman"/>
                        </a:rPr>
                        <a:t>ECR</a:t>
                      </a:r>
                      <a:endParaRPr lang="zh-CN" altLang="en-US" sz="2000" baseline="-25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T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0.86~1.0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1.4~2.0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1.6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479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lang="en-US" altLang="zh-CN" sz="2000" baseline="-25000" dirty="0">
                          <a:latin typeface="Times New Roman"/>
                          <a:cs typeface="Times New Roman"/>
                        </a:rPr>
                        <a:t>rad</a:t>
                      </a:r>
                      <a:endParaRPr lang="zh-CN" altLang="en-US" sz="2000" baseline="-25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T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1.8~2.2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2.8~4.0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zh-CN" altLang="en-US" sz="2000" dirty="0">
                          <a:latin typeface="Times New Roman"/>
                          <a:cs typeface="Times New Roman"/>
                        </a:rPr>
                        <a:t>≥</a:t>
                      </a:r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3.2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479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err="1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lang="en-US" altLang="zh-CN" sz="2000" baseline="-25000" dirty="0" err="1">
                          <a:latin typeface="Times New Roman"/>
                          <a:cs typeface="Times New Roman"/>
                        </a:rPr>
                        <a:t>inj</a:t>
                      </a:r>
                      <a:endParaRPr lang="zh-CN" altLang="en-US" sz="2000" baseline="-25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T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3.4~4.0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5.6~8.0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zh-CN" altLang="en-US" sz="2000" dirty="0">
                          <a:latin typeface="Times New Roman"/>
                          <a:cs typeface="Times New Roman"/>
                        </a:rPr>
                        <a:t>≥</a:t>
                      </a:r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6.4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479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err="1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lang="en-US" altLang="zh-CN" sz="2000" baseline="-25000" dirty="0" err="1">
                          <a:latin typeface="Times New Roman"/>
                          <a:cs typeface="Times New Roman"/>
                        </a:rPr>
                        <a:t>min</a:t>
                      </a:r>
                      <a:endParaRPr lang="zh-CN" altLang="en-US" sz="2000" baseline="-25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T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0.5~0.7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/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0.5~1.1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479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 err="1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lang="en-US" altLang="zh-CN" sz="2000" baseline="-25000" dirty="0" err="1">
                          <a:latin typeface="Times New Roman"/>
                          <a:cs typeface="Times New Roman"/>
                        </a:rPr>
                        <a:t>ext</a:t>
                      </a:r>
                      <a:endParaRPr lang="zh-CN" altLang="en-US" sz="2000" baseline="-25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T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1.8~2.2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3.0~4.5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zh-CN" altLang="en-US" sz="2000" dirty="0">
                          <a:latin typeface="Times New Roman"/>
                          <a:cs typeface="Times New Roman"/>
                        </a:rPr>
                        <a:t>≥</a:t>
                      </a:r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3.4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479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Plasma Chamber ID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mm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100~150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&gt;100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zh-CN" altLang="en-US" sz="2000" dirty="0">
                          <a:latin typeface="Times New Roman"/>
                          <a:cs typeface="Times New Roman"/>
                        </a:rPr>
                        <a:t>≥</a:t>
                      </a:r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140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479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Mirror Length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mm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420~500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>
                          <a:latin typeface="Times New Roman"/>
                          <a:cs typeface="Times New Roman"/>
                        </a:rPr>
                        <a:t>≥</a:t>
                      </a:r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500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500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9048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Times New Roman"/>
                          <a:cs typeface="Times New Roman"/>
                        </a:rPr>
                        <a:t>Cooling</a:t>
                      </a:r>
                      <a:r>
                        <a:rPr lang="en-US" altLang="zh-CN" sz="1800" baseline="0" dirty="0">
                          <a:latin typeface="Times New Roman"/>
                          <a:cs typeface="Times New Roman"/>
                        </a:rPr>
                        <a:t> Capacity@4.2 K</a:t>
                      </a:r>
                      <a:endParaRPr lang="zh-CN" altLang="en-US" sz="18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W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0~6.0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&gt;10.0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zh-CN" altLang="en-US" sz="2000" dirty="0">
                          <a:latin typeface="Times New Roman"/>
                          <a:cs typeface="Times New Roman"/>
                        </a:rPr>
                        <a:t>≥</a:t>
                      </a:r>
                      <a:r>
                        <a:rPr lang="en-US" altLang="zh-CN" sz="2000" dirty="0">
                          <a:latin typeface="Times New Roman"/>
                          <a:cs typeface="Times New Roman"/>
                        </a:rPr>
                        <a:t>10.0</a:t>
                      </a:r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964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 bwMode="auto">
          <a:xfrm>
            <a:off x="4655840" y="0"/>
            <a:ext cx="373692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</a:rPr>
              <a:t>FECR: </a:t>
            </a:r>
            <a:r>
              <a:rPr lang="en-US" altLang="zh-CN" sz="3200" b="1" dirty="0">
                <a:solidFill>
                  <a:srgbClr val="FFFF00"/>
                </a:solidFill>
              </a:rPr>
              <a:t>Challenges</a:t>
            </a:r>
            <a:endParaRPr lang="zh-CN" altLang="en-US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22" name="表格 21">
            <a:extLst>
              <a:ext uri="{FF2B5EF4-FFF2-40B4-BE49-F238E27FC236}">
                <a16:creationId xmlns:a16="http://schemas.microsoft.com/office/drawing/2014/main" xmlns="" id="{CDB45962-6C62-4DAC-AA9E-E227484F18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411003"/>
              </p:ext>
            </p:extLst>
          </p:nvPr>
        </p:nvGraphicFramePr>
        <p:xfrm>
          <a:off x="1396752" y="764704"/>
          <a:ext cx="9721078" cy="566928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8083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608511">
                  <a:extLst>
                    <a:ext uri="{9D8B030D-6E8A-4147-A177-3AD203B41FA5}">
                      <a16:colId xmlns:a16="http://schemas.microsoft.com/office/drawing/2014/main" xmlns="" val="2064929846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Specs.</a:t>
                      </a:r>
                      <a:endParaRPr lang="zh-CN" altLang="en-US" sz="2000" dirty="0"/>
                    </a:p>
                  </a:txBody>
                  <a:tcPr anchor="ctr" anchorCtr="1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Unit</a:t>
                      </a:r>
                      <a:endParaRPr lang="zh-CN" altLang="en-US" sz="2000" dirty="0"/>
                    </a:p>
                  </a:txBody>
                  <a:tcPr anchor="ctr" anchorCtr="1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rgbClr val="FFFF00"/>
                          </a:solidFill>
                        </a:rPr>
                        <a:t>FECR</a:t>
                      </a:r>
                      <a:endParaRPr lang="zh-CN" altLang="en-US" sz="2000" dirty="0">
                        <a:solidFill>
                          <a:srgbClr val="FFFF00"/>
                        </a:solidFill>
                      </a:endParaRPr>
                    </a:p>
                  </a:txBody>
                  <a:tcPr anchor="ctr" anchorCtr="1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rgbClr val="FFFF00"/>
                          </a:solidFill>
                        </a:rPr>
                        <a:t>Challenges</a:t>
                      </a:r>
                      <a:endParaRPr lang="zh-CN" altLang="en-US" sz="2000" dirty="0">
                        <a:solidFill>
                          <a:srgbClr val="FFFF00"/>
                        </a:solidFill>
                      </a:endParaRPr>
                    </a:p>
                  </a:txBody>
                  <a:tcPr anchor="ctr" anchorCtr="1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964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GHz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 rowSpan="2">
                  <a:txBody>
                    <a:bodyPr/>
                    <a:lstStyle/>
                    <a:p>
                      <a:pPr marL="342900" indent="-342900" algn="l">
                        <a:buFont typeface="Wingdings" panose="05000000000000000000" pitchFamily="2" charset="2"/>
                        <a:buChar char="u"/>
                      </a:pPr>
                      <a:r>
                        <a:rPr lang="en-US" altLang="zh-CN" sz="1800" dirty="0">
                          <a:latin typeface="Times New Roman"/>
                          <a:cs typeface="Times New Roman"/>
                        </a:rPr>
                        <a:t>High frequency high power microwave coupling</a:t>
                      </a:r>
                    </a:p>
                    <a:p>
                      <a:pPr marL="342900" indent="-342900" algn="l">
                        <a:buFont typeface="Wingdings" panose="05000000000000000000" pitchFamily="2" charset="2"/>
                        <a:buChar char="u"/>
                      </a:pPr>
                      <a:r>
                        <a:rPr lang="en-US" altLang="zh-CN" sz="1800" dirty="0">
                          <a:latin typeface="Times New Roman"/>
                          <a:cs typeface="Times New Roman"/>
                        </a:rPr>
                        <a:t>High power </a:t>
                      </a:r>
                      <a:r>
                        <a:rPr lang="en-US" altLang="zh-CN" sz="1800" dirty="0" smtClean="0">
                          <a:latin typeface="Times New Roman"/>
                          <a:cs typeface="Times New Roman"/>
                        </a:rPr>
                        <a:t>plasma chamber &amp; components cooling</a:t>
                      </a:r>
                      <a:endParaRPr lang="zh-CN" altLang="en-US" sz="18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>
                    <a:solidFill>
                      <a:srgbClr val="FFC000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3995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Operational RF Power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kW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984143394"/>
                  </a:ext>
                </a:extLst>
              </a:tr>
              <a:tr h="28964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ECR</a:t>
                      </a:r>
                      <a:endParaRPr lang="zh-CN" altLang="en-US" sz="16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 rowSpan="7">
                  <a:txBody>
                    <a:bodyPr/>
                    <a:lstStyle/>
                    <a:p>
                      <a:pPr marL="342900" indent="-342900" algn="l">
                        <a:buFont typeface="Wingdings" panose="05000000000000000000" pitchFamily="2" charset="2"/>
                        <a:buChar char="u"/>
                      </a:pPr>
                      <a:r>
                        <a:rPr lang="en-US" altLang="zh-CN" sz="1800" dirty="0">
                          <a:latin typeface="Times New Roman"/>
                          <a:cs typeface="Times New Roman"/>
                        </a:rPr>
                        <a:t>Reliable High Field </a:t>
                      </a:r>
                      <a:r>
                        <a:rPr lang="en-US" altLang="zh-CN" sz="1800" dirty="0" smtClean="0">
                          <a:latin typeface="Times New Roman"/>
                          <a:cs typeface="Times New Roman"/>
                        </a:rPr>
                        <a:t>Magnet with min-B</a:t>
                      </a:r>
                      <a:r>
                        <a:rPr lang="zh-CN" altLang="en-US" sz="1800" baseline="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altLang="zh-CN" sz="1800" baseline="0" dirty="0" smtClean="0">
                          <a:latin typeface="Times New Roman"/>
                          <a:cs typeface="Times New Roman"/>
                        </a:rPr>
                        <a:t>Field Configuration</a:t>
                      </a:r>
                      <a:endParaRPr lang="en-US" altLang="zh-CN" sz="1800" dirty="0" smtClean="0">
                        <a:latin typeface="Times New Roman"/>
                        <a:cs typeface="Times New Roman"/>
                      </a:endParaRPr>
                    </a:p>
                  </a:txBody>
                  <a:tcPr anchor="ctr" anchorCtr="1">
                    <a:solidFill>
                      <a:srgbClr val="C0504D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964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rad</a:t>
                      </a:r>
                      <a:endParaRPr lang="zh-CN" altLang="en-US" sz="16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zh-CN" alt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964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aseline="-25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</a:t>
                      </a:r>
                      <a:endParaRPr lang="zh-CN" altLang="en-US" sz="16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zh-CN" alt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6.4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964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aseline="-25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</a:t>
                      </a:r>
                      <a:endParaRPr lang="zh-CN" altLang="en-US" sz="16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0.5~1.1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964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1600" baseline="-25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</a:t>
                      </a:r>
                      <a:endParaRPr lang="zh-CN" altLang="en-US" sz="16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zh-CN" alt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964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Plasma Chamber ID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zh-CN" alt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964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Mirror Length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 vMerge="1">
                  <a:txBody>
                    <a:bodyPr/>
                    <a:lstStyle/>
                    <a:p>
                      <a:endParaRPr lang="zh-CN" altLang="en-US" sz="2000" dirty="0">
                        <a:latin typeface="Times New Roman"/>
                        <a:cs typeface="Times New Roman"/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66617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Cooling</a:t>
                      </a:r>
                      <a:r>
                        <a:rPr lang="en-US" altLang="zh-CN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Capacity@4.2 K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zh-CN" alt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</a:t>
                      </a:r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Wingdings" panose="05000000000000000000" pitchFamily="2" charset="2"/>
                        <a:buChar char="u"/>
                      </a:pPr>
                      <a:r>
                        <a:rPr lang="en-US" altLang="zh-CN" sz="2000" kern="1200" dirty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Radiation degradation and dynamic heat load            </a:t>
                      </a:r>
                      <a:endParaRPr lang="zh-CN" altLang="en-US" sz="2000" kern="1200" dirty="0">
                        <a:solidFill>
                          <a:schemeClr val="dk1"/>
                        </a:solidFill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anchor="ctr" anchorCtr="1">
                    <a:solidFill>
                      <a:srgbClr val="8064A2">
                        <a:alpha val="4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4756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altLang="zh-CN" sz="16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35+</a:t>
                      </a:r>
                      <a:endParaRPr lang="zh-CN" altLang="en-US" sz="16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&gt;1.0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609750" indent="-285750" algn="just">
                        <a:buFont typeface="Wingdings" panose="05000000000000000000" pitchFamily="2" charset="2"/>
                        <a:buChar char="u"/>
                      </a:pPr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Intense solid material beam production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anchor="ctr" anchorCtr="1">
                    <a:solidFill>
                      <a:srgbClr val="31859C">
                        <a:alpha val="4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20219115"/>
                  </a:ext>
                </a:extLst>
              </a:tr>
              <a:tr h="28964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Pulsed Beam  Frequency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Hz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0.5~3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609750" indent="-285750" algn="l">
                        <a:buFont typeface="Wingdings" panose="05000000000000000000" pitchFamily="2" charset="2"/>
                        <a:buChar char="u"/>
                      </a:pPr>
                      <a:r>
                        <a:rPr lang="en-US" altLang="zh-CN" sz="1800" kern="1200" dirty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High afterglow yield and pulse duration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anchor="ctr" anchorCtr="1">
                    <a:solidFill>
                      <a:srgbClr val="31859C">
                        <a:alpha val="4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8399887"/>
                  </a:ext>
                </a:extLst>
              </a:tr>
              <a:tr h="28964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Afterglow pulse width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&gt;2.0</a:t>
                      </a:r>
                      <a:endParaRPr lang="zh-CN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31320212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8128C6D-49FE-4B55-9B64-D475B629AFCD}"/>
              </a:ext>
            </a:extLst>
          </p:cNvPr>
          <p:cNvSpPr txBox="1"/>
          <p:nvPr/>
        </p:nvSpPr>
        <p:spPr bwMode="auto">
          <a:xfrm>
            <a:off x="7582349" y="6165304"/>
            <a:ext cx="295215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zh-CN" sz="1200" b="1" dirty="0">
                <a:solidFill>
                  <a:srgbClr val="C00000"/>
                </a:solidFill>
                <a:latin typeface="Arial" pitchFamily="34" charset="0"/>
              </a:rPr>
              <a:t>See </a:t>
            </a:r>
            <a:r>
              <a:rPr lang="en-US" altLang="zh-CN" sz="1200" b="1" dirty="0" err="1">
                <a:solidFill>
                  <a:srgbClr val="C00000"/>
                </a:solidFill>
                <a:latin typeface="Arial" pitchFamily="34" charset="0"/>
              </a:rPr>
              <a:t>Lixuan</a:t>
            </a:r>
            <a:r>
              <a:rPr lang="en-US" altLang="zh-CN" sz="1200" b="1" dirty="0">
                <a:solidFill>
                  <a:srgbClr val="C00000"/>
                </a:solidFill>
                <a:latin typeface="Arial" pitchFamily="34" charset="0"/>
              </a:rPr>
              <a:t> Li’s Poster-41 on Sept. 23 </a:t>
            </a:r>
            <a:endParaRPr lang="zh-CN" altLang="en-US" sz="1200" b="1" dirty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F768BDC-556E-491B-9847-D1350D09FAD0}"/>
              </a:ext>
            </a:extLst>
          </p:cNvPr>
          <p:cNvSpPr txBox="1"/>
          <p:nvPr/>
        </p:nvSpPr>
        <p:spPr bwMode="auto">
          <a:xfrm>
            <a:off x="7248124" y="5714023"/>
            <a:ext cx="362060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r>
              <a:rPr lang="en-US" altLang="zh-CN" sz="1200" b="1" i="0" kern="1200" dirty="0">
                <a:solidFill>
                  <a:srgbClr val="C00000"/>
                </a:solidFill>
                <a:effectLst/>
                <a:latin typeface="Times" panose="02020603050405020304" pitchFamily="18" charset="0"/>
                <a:ea typeface="+mn-ea"/>
                <a:cs typeface="+mn-cs"/>
              </a:rPr>
              <a:t>Wang Lu, et al., Rev. Sci. </a:t>
            </a:r>
            <a:r>
              <a:rPr lang="en-US" altLang="zh-CN" sz="1200" b="1" i="0" kern="1200" dirty="0" err="1">
                <a:solidFill>
                  <a:srgbClr val="C00000"/>
                </a:solidFill>
                <a:effectLst/>
                <a:latin typeface="Times" panose="02020603050405020304" pitchFamily="18" charset="0"/>
                <a:ea typeface="+mn-ea"/>
                <a:cs typeface="+mn-cs"/>
              </a:rPr>
              <a:t>Instrum</a:t>
            </a:r>
            <a:r>
              <a:rPr lang="en-US" altLang="zh-CN" sz="1200" b="1" i="0" kern="1200" dirty="0">
                <a:solidFill>
                  <a:srgbClr val="C00000"/>
                </a:solidFill>
                <a:effectLst/>
                <a:latin typeface="Times" panose="02020603050405020304" pitchFamily="18" charset="0"/>
                <a:ea typeface="+mn-ea"/>
                <a:cs typeface="+mn-cs"/>
              </a:rPr>
              <a:t>. 92, 033302 (2021)</a:t>
            </a:r>
          </a:p>
        </p:txBody>
      </p:sp>
      <p:sp>
        <p:nvSpPr>
          <p:cNvPr id="7" name="矩形 6"/>
          <p:cNvSpPr/>
          <p:nvPr/>
        </p:nvSpPr>
        <p:spPr>
          <a:xfrm>
            <a:off x="1199456" y="1196752"/>
            <a:ext cx="10081120" cy="4248472"/>
          </a:xfrm>
          <a:prstGeom prst="rect">
            <a:avLst/>
          </a:prstGeom>
          <a:noFill/>
          <a:ln w="34925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609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=""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 eaLnBrk="1" hangingPunct="1">
          <a:defRPr sz="2400" b="1" dirty="0">
            <a:solidFill>
              <a:srgbClr val="0D02E0"/>
            </a:solidFill>
            <a:latin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86225</TotalTime>
  <Words>2336</Words>
  <Application>Microsoft Office PowerPoint</Application>
  <PresentationFormat>宽屏</PresentationFormat>
  <Paragraphs>698</Paragraphs>
  <Slides>40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61" baseType="lpstr">
      <vt:lpstr>Abadi</vt:lpstr>
      <vt:lpstr>Arial Unicode MS</vt:lpstr>
      <vt:lpstr>Montserrat-Bold</vt:lpstr>
      <vt:lpstr>Montserrat-Regular</vt:lpstr>
      <vt:lpstr>MS PGothic</vt:lpstr>
      <vt:lpstr>等线</vt:lpstr>
      <vt:lpstr>仿宋_GB2312</vt:lpstr>
      <vt:lpstr>黑体</vt:lpstr>
      <vt:lpstr>宋体</vt:lpstr>
      <vt:lpstr>微软雅黑</vt:lpstr>
      <vt:lpstr>Arial</vt:lpstr>
      <vt:lpstr>Arial Narrow</vt:lpstr>
      <vt:lpstr>Calibri</vt:lpstr>
      <vt:lpstr>Cambria Math</vt:lpstr>
      <vt:lpstr>Symbol</vt:lpstr>
      <vt:lpstr>Tahoma</vt:lpstr>
      <vt:lpstr>Times</vt:lpstr>
      <vt:lpstr>Times New Roman</vt:lpstr>
      <vt:lpstr>Tw Cen MT Condensed</vt:lpstr>
      <vt:lpstr>Wingdings</vt:lpstr>
      <vt:lpstr>3_Office 主题​​</vt:lpstr>
      <vt:lpstr>Progress on the development of key technologies for the 4th generation ECR ion source FECR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 (Beijing) Limited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unknown</dc:creator>
  <cp:lastModifiedBy>Wang Lu</cp:lastModifiedBy>
  <cp:revision>2163</cp:revision>
  <dcterms:created xsi:type="dcterms:W3CDTF">2013-08-23T11:01:09Z</dcterms:created>
  <dcterms:modified xsi:type="dcterms:W3CDTF">2021-09-22T16:01:45Z</dcterms:modified>
</cp:coreProperties>
</file>