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56" r:id="rId5"/>
    <p:sldId id="275" r:id="rId6"/>
    <p:sldId id="272" r:id="rId7"/>
    <p:sldId id="271" r:id="rId8"/>
    <p:sldId id="278" r:id="rId9"/>
    <p:sldId id="276" r:id="rId10"/>
    <p:sldId id="268" r:id="rId11"/>
    <p:sldId id="299" r:id="rId12"/>
    <p:sldId id="270" r:id="rId13"/>
    <p:sldId id="273" r:id="rId14"/>
    <p:sldId id="277" r:id="rId15"/>
    <p:sldId id="280" r:id="rId16"/>
    <p:sldId id="298" r:id="rId17"/>
    <p:sldId id="281" r:id="rId18"/>
    <p:sldId id="282" r:id="rId19"/>
    <p:sldId id="284" r:id="rId20"/>
    <p:sldId id="283" r:id="rId21"/>
    <p:sldId id="290" r:id="rId22"/>
    <p:sldId id="291" r:id="rId23"/>
    <p:sldId id="293" r:id="rId24"/>
    <p:sldId id="294" r:id="rId25"/>
    <p:sldId id="264" r:id="rId26"/>
    <p:sldId id="296" r:id="rId27"/>
    <p:sldId id="297" r:id="rId28"/>
    <p:sldId id="265" r:id="rId29"/>
    <p:sldId id="266" r:id="rId30"/>
    <p:sldId id="267" r:id="rId31"/>
    <p:sldId id="269" r:id="rId32"/>
    <p:sldId id="286" r:id="rId33"/>
    <p:sldId id="287" r:id="rId34"/>
    <p:sldId id="292" r:id="rId35"/>
    <p:sldId id="288" r:id="rId36"/>
    <p:sldId id="289" r:id="rId37"/>
  </p:sldIdLst>
  <p:sldSz cx="12192000" cy="6858000"/>
  <p:notesSz cx="6858000" cy="9144000"/>
  <p:embeddedFontLst>
    <p:embeddedFont>
      <p:font typeface="Calibri" panose="020F0502020204030204" pitchFamily="34" charset="0"/>
      <p:regular r:id="rId40"/>
      <p:bold r:id="rId41"/>
      <p:italic r:id="rId42"/>
      <p:boldItalic r:id="rId43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94" autoAdjust="0"/>
    <p:restoredTop sz="94692"/>
  </p:normalViewPr>
  <p:slideViewPr>
    <p:cSldViewPr>
      <p:cViewPr>
        <p:scale>
          <a:sx n="75" d="100"/>
          <a:sy n="75" d="100"/>
        </p:scale>
        <p:origin x="126" y="6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205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3.fntdata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1.fntdata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0B3AA8A-139D-47AC-B626-CF808F1CAD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62EDF8-0BE5-465B-8341-256BAD98AC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D33B2-0E12-46FA-87CF-898728888D55}" type="datetimeFigureOut">
              <a:rPr lang="fr-FR" smtClean="0"/>
              <a:t>21/09/2021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061E94-00F9-4E07-9364-6419A96E11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4AC0F8-164A-4DF0-8CDD-886DF504C32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A6344-0C8D-4F7C-B3B6-47CDC23F9C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085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6E984-0E1D-47BE-B7D9-C50B6C272BB4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363D7-8274-40BE-9C51-F20A49AE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96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363D7-8274-40BE-9C51-F20A49AEA75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421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675686-08ED-4C23-A693-86EF4126A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22/09/2021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A3CF90-9564-4075-9A0D-7E8773501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ICIS’21 – A cold electron-impact ion source for radioactive molecular beams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FFA748-3DB6-4CD9-BC0F-FE722A03E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22/09/2021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ICIS’21 – A cold electron-impact ion source for radioactive molecular beams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22/09/2021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ICIS’21 – A cold electron-impact ion source for radioactive molecular beams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18296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3060700" y="6356350"/>
            <a:ext cx="1827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22/09/2021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5015880" y="6351502"/>
            <a:ext cx="547260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ICIS’21 – A cold electron-impact ion source for radioactive molecular beams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10609263" y="6356350"/>
            <a:ext cx="9731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BAC08-6DE7-4390-B51C-3C9B99E21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36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3060700" y="6356350"/>
            <a:ext cx="1827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22/09/2021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6472486" y="6351502"/>
            <a:ext cx="248675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10609263" y="6356350"/>
            <a:ext cx="9731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BAC08-6DE7-4390-B51C-3C9B99E21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733BB96D-CA2A-402A-ACEA-4E1A9888401D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15880" y="6351502"/>
            <a:ext cx="547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ICIS’21 – A cold electron-impact ion source for radioactive molecular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20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229F77C0-3B8D-4CBB-9BE0-6E413588FFD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15880" y="6351502"/>
            <a:ext cx="547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ICIS’21 – A cold electron-impact ion source for radioactive molecular beams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A4B48E3-135B-4FBC-B4DE-3E9D3A619A1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999656" y="6376243"/>
            <a:ext cx="108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22/09/2021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CC8D7D-D05A-48AE-8522-E1FD3497A7FC}"/>
              </a:ext>
            </a:extLst>
          </p:cNvPr>
          <p:cNvSpPr txBox="1"/>
          <p:nvPr userDrawn="1"/>
        </p:nvSpPr>
        <p:spPr>
          <a:xfrm>
            <a:off x="11146120" y="6392361"/>
            <a:ext cx="8640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fld id="{57CBAC08-6DE7-4390-B51C-3C9B99E212A5}" type="slidenum">
              <a:rPr lang="en-US" sz="1200" smtClean="0">
                <a:solidFill>
                  <a:srgbClr val="0070C0"/>
                </a:solidFill>
              </a:rPr>
              <a:pPr>
                <a:defRPr/>
              </a:pPr>
              <a:t>‹#›</a:t>
            </a:fld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08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dirty="0"/>
              <a:t>22/09/2021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dirty="0"/>
              <a:t>ICIS’21 – A cold electron-impact ion source for radioactive molecular beams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jpeg"/><Relationship Id="rId7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microsoft.com/office/2007/relationships/hdphoto" Target="../media/hdphoto3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35367D4-BAB5-415D-90B8-01A6223F92E2}"/>
              </a:ext>
            </a:extLst>
          </p:cNvPr>
          <p:cNvSpPr/>
          <p:nvPr/>
        </p:nvSpPr>
        <p:spPr bwMode="auto">
          <a:xfrm>
            <a:off x="9096548" y="260649"/>
            <a:ext cx="3107635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75732" y="1382710"/>
            <a:ext cx="7752516" cy="18263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>A cold electron-impact ion source driven by laser-induced electron emission</a:t>
            </a:r>
            <a:br>
              <a:rPr lang="en-GB" dirty="0"/>
            </a:br>
            <a:br>
              <a:rPr lang="en-GB" sz="2700" i="1" dirty="0"/>
            </a:br>
            <a:r>
              <a:rPr lang="en-GB" sz="2700" i="1" dirty="0"/>
              <a:t>New opportunities for radioactive molecular beams?</a:t>
            </a:r>
            <a:br>
              <a:rPr lang="en-GB" dirty="0"/>
            </a:b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5732" y="3450953"/>
            <a:ext cx="7450667" cy="127518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40000"/>
              </a:lnSpc>
              <a:defRPr/>
            </a:pPr>
            <a:r>
              <a:rPr lang="en-GB" dirty="0"/>
              <a:t>Jochen Ballof, </a:t>
            </a:r>
            <a:r>
              <a:rPr lang="en-US" dirty="0"/>
              <a:t>Mia Au, Katerina Chrysalidis, Christoph Düllmann, Valentine Fedosseev, Eduardo Granados, Reinhard Heinke, David Leimbach, Bruce Marsh, João Pedro Ramos, Annie Ringvall Moberg, Sebastian Rothe, Thierry Stora, Shane Wilkins, Alexander Yakushev </a:t>
            </a:r>
            <a:endParaRPr lang="en-GB" dirty="0"/>
          </a:p>
        </p:txBody>
      </p:sp>
      <p:pic>
        <p:nvPicPr>
          <p:cNvPr id="7" name="Picture 2" descr="https://www.gsi.de/fileadmin/oeffentlichkeitsarbeit/logos/GSI_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068" y="5955664"/>
            <a:ext cx="1451640" cy="48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www.gsi.de/fileadmin/oeffentlichkeitsarbeit/logos/HIM/HI-Mainz_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4726136"/>
            <a:ext cx="2016224" cy="117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957963" y="4937717"/>
            <a:ext cx="747991" cy="747991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915213" y="4912677"/>
            <a:ext cx="1009504" cy="9498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870271" y="4890490"/>
            <a:ext cx="856258" cy="8424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15" y="5734248"/>
            <a:ext cx="3679429" cy="12231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66272E-E1AD-48EF-AE50-06830794329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9899" r="19507"/>
          <a:stretch/>
        </p:blipFill>
        <p:spPr>
          <a:xfrm>
            <a:off x="9624392" y="165239"/>
            <a:ext cx="2567608" cy="17513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Do we have to operate at the highest temperatures?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3"/>
          </p:nvPr>
        </p:nvSpPr>
        <p:spPr>
          <a:xfrm>
            <a:off x="1631504" y="1062150"/>
            <a:ext cx="3472361" cy="1127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Cold targets?</a:t>
            </a:r>
            <a:endParaRPr lang="en-GB" sz="1800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6023992" y="1172994"/>
            <a:ext cx="0" cy="520833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7464152" y="1077228"/>
            <a:ext cx="3472361" cy="11276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 baseline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sz="2400" dirty="0"/>
              <a:t>Cold ion sources?</a:t>
            </a:r>
            <a:endParaRPr lang="en-GB" sz="1800" dirty="0"/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551384" y="1556792"/>
            <a:ext cx="11089232" cy="7200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384627" y="1736812"/>
            <a:ext cx="5218839" cy="5016068"/>
            <a:chOff x="313936" y="1916832"/>
            <a:chExt cx="5218839" cy="5016068"/>
          </a:xfrm>
        </p:grpSpPr>
        <p:grpSp>
          <p:nvGrpSpPr>
            <p:cNvPr id="24" name="Group 23"/>
            <p:cNvGrpSpPr/>
            <p:nvPr/>
          </p:nvGrpSpPr>
          <p:grpSpPr>
            <a:xfrm>
              <a:off x="313936" y="1916832"/>
              <a:ext cx="5218839" cy="5016068"/>
              <a:chOff x="313936" y="1916832"/>
              <a:chExt cx="5218839" cy="5016068"/>
            </a:xfrm>
          </p:grpSpPr>
          <p:sp>
            <p:nvSpPr>
              <p:cNvPr id="10" name="Content Placeholder 2"/>
              <p:cNvSpPr txBox="1">
                <a:spLocks/>
              </p:cNvSpPr>
              <p:nvPr/>
            </p:nvSpPr>
            <p:spPr bwMode="auto">
              <a:xfrm>
                <a:off x="313936" y="1916832"/>
                <a:ext cx="5218839" cy="5016068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25425" indent="-225425" algn="l">
                  <a:lnSpc>
                    <a:spcPct val="100000"/>
                  </a:lnSpc>
                  <a:spcBef>
                    <a:spcPts val="900"/>
                  </a:spcBef>
                  <a:buClr>
                    <a:srgbClr val="5AA3D9"/>
                  </a:buClr>
                  <a:buSzPct val="100000"/>
                  <a:buFont typeface="Wingdings" panose="05000000000000000000" pitchFamily="2" charset="2"/>
                  <a:buChar char="§"/>
                  <a:defRPr sz="3000" b="0" i="0">
                    <a:solidFill>
                      <a:srgbClr val="4D4D4D"/>
                    </a:solidFill>
                    <a:latin typeface="+mn-lt"/>
                    <a:ea typeface="+mn-ea"/>
                    <a:cs typeface="Ubuntu Light"/>
                  </a:defRPr>
                </a:lvl1pPr>
                <a:lvl2pPr marL="460375" indent="-228600" algn="l">
                  <a:lnSpc>
                    <a:spcPct val="100000"/>
                  </a:lnSpc>
                  <a:spcBef>
                    <a:spcPts val="900"/>
                  </a:spcBef>
                  <a:buClr>
                    <a:schemeClr val="bg1">
                      <a:lumMod val="75000"/>
                    </a:schemeClr>
                  </a:buClr>
                  <a:buSzPct val="100000"/>
                  <a:buFont typeface="Wingdings" panose="05000000000000000000" pitchFamily="2" charset="2"/>
                  <a:buChar char="§"/>
                  <a:defRPr sz="2400" b="0" i="0" baseline="0">
                    <a:solidFill>
                      <a:srgbClr val="4D4D4D"/>
                    </a:solidFill>
                    <a:latin typeface="+mn-lt"/>
                    <a:ea typeface="+mn-ea"/>
                    <a:cs typeface="Ubuntu Light"/>
                  </a:defRPr>
                </a:lvl2pPr>
                <a:lvl3pPr marL="685800" indent="-225425" algn="l">
                  <a:lnSpc>
                    <a:spcPct val="100000"/>
                  </a:lnSpc>
                  <a:spcBef>
                    <a:spcPts val="900"/>
                  </a:spcBef>
                  <a:buClr>
                    <a:schemeClr val="bg1">
                      <a:lumMod val="75000"/>
                    </a:schemeClr>
                  </a:buClr>
                  <a:buSzPct val="100000"/>
                  <a:buFont typeface="Wingdings" panose="05000000000000000000" pitchFamily="2" charset="2"/>
                  <a:buChar char="§"/>
                  <a:defRPr sz="2400" b="0" i="0">
                    <a:solidFill>
                      <a:srgbClr val="4D4D4D"/>
                    </a:solidFill>
                    <a:latin typeface="+mn-lt"/>
                    <a:ea typeface="+mn-ea"/>
                    <a:cs typeface="Ubuntu Light"/>
                  </a:defRPr>
                </a:lvl3pPr>
                <a:lvl4pPr marL="909638" indent="-223838" algn="l">
                  <a:lnSpc>
                    <a:spcPct val="100000"/>
                  </a:lnSpc>
                  <a:spcBef>
                    <a:spcPts val="900"/>
                  </a:spcBef>
                  <a:buClr>
                    <a:schemeClr val="bg1">
                      <a:lumMod val="75000"/>
                    </a:schemeClr>
                  </a:buClr>
                  <a:buSzPct val="100000"/>
                  <a:buFont typeface="Wingdings" panose="05000000000000000000" pitchFamily="2" charset="2"/>
                  <a:buChar char="§"/>
                  <a:defRPr sz="2000" b="0" i="0">
                    <a:solidFill>
                      <a:srgbClr val="4D4D4D"/>
                    </a:solidFill>
                    <a:latin typeface="+mn-lt"/>
                    <a:ea typeface="+mn-ea"/>
                    <a:cs typeface="Ubuntu Light"/>
                  </a:defRPr>
                </a:lvl4pPr>
                <a:lvl5pPr marL="1146175" indent="-236538" algn="l">
                  <a:lnSpc>
                    <a:spcPct val="100000"/>
                  </a:lnSpc>
                  <a:spcBef>
                    <a:spcPts val="900"/>
                  </a:spcBef>
                  <a:buClr>
                    <a:schemeClr val="bg1">
                      <a:lumMod val="75000"/>
                    </a:schemeClr>
                  </a:buClr>
                  <a:buSzPct val="100000"/>
                  <a:buFont typeface="Wingdings" panose="05000000000000000000" pitchFamily="2" charset="2"/>
                  <a:buChar char="§"/>
                  <a:defRPr sz="2000" b="0" i="0">
                    <a:solidFill>
                      <a:srgbClr val="4D4D4D"/>
                    </a:solidFill>
                    <a:latin typeface="+mn-lt"/>
                    <a:ea typeface="+mn-ea"/>
                    <a:cs typeface="Ubuntu Light"/>
                  </a:defRPr>
                </a:lvl5pPr>
                <a:lvl6pPr marL="1700784" indent="-182880" algn="l">
                  <a:spcBef>
                    <a:spcPts val="0"/>
                  </a:spcBef>
                  <a:buClr>
                    <a:schemeClr val="accent5"/>
                  </a:buClr>
                  <a:buFont typeface="Arial"/>
                  <a:buChar char="-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>
                  <a:spcBef>
                    <a:spcPts val="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>
                  <a:spcBef>
                    <a:spcPts val="0"/>
                  </a:spcBef>
                  <a:buClr>
                    <a:schemeClr val="accent6"/>
                  </a:buClr>
                  <a:buFont typeface="Arial"/>
                  <a:buChar char="▪"/>
                  <a:defRPr sz="16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>
                  <a:spcBef>
                    <a:spcPts val="0"/>
                  </a:spcBef>
                  <a:buClr>
                    <a:schemeClr val="accent6"/>
                  </a:buClr>
                  <a:buFont typeface="Arial"/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800" dirty="0"/>
                  <a:t>Nano-</a:t>
                </a:r>
                <a:r>
                  <a:rPr lang="en-GB" sz="1800" dirty="0" err="1"/>
                  <a:t>sctructured</a:t>
                </a:r>
                <a:r>
                  <a:rPr lang="en-GB" sz="1800" dirty="0"/>
                  <a:t> target material (</a:t>
                </a:r>
                <a:r>
                  <a:rPr lang="en-GB" sz="1800" dirty="0" err="1"/>
                  <a:t>CaO</a:t>
                </a:r>
                <a:r>
                  <a:rPr lang="en-GB" sz="1800" dirty="0"/>
                  <a:t>) operated </a:t>
                </a:r>
                <a:r>
                  <a:rPr lang="en-GB" sz="18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at ambient temperature</a:t>
                </a:r>
              </a:p>
              <a:p>
                <a:pPr lvl="1"/>
                <a:r>
                  <a:rPr lang="en-GB" sz="1200" dirty="0"/>
                  <a:t>fast diffusion in </a:t>
                </a:r>
                <a:r>
                  <a:rPr lang="en-GB" sz="1200" dirty="0" err="1"/>
                  <a:t>nano</a:t>
                </a:r>
                <a:r>
                  <a:rPr lang="en-GB" sz="1200" dirty="0"/>
                  <a:t>-materials and possible release by recoil effect</a:t>
                </a:r>
              </a:p>
              <a:p>
                <a:pPr lvl="1"/>
                <a:endParaRPr lang="en-GB" sz="1200" dirty="0"/>
              </a:p>
              <a:p>
                <a:pPr lvl="1"/>
                <a:endParaRPr lang="en-GB" sz="1200" dirty="0"/>
              </a:p>
              <a:p>
                <a:pPr lvl="1"/>
                <a:endParaRPr lang="en-GB" sz="1200" dirty="0"/>
              </a:p>
              <a:p>
                <a:pPr lvl="1"/>
                <a:endParaRPr lang="en-GB" sz="1200" dirty="0"/>
              </a:p>
              <a:p>
                <a:r>
                  <a:rPr lang="en-GB" sz="1800" dirty="0"/>
                  <a:t>Foil target at </a:t>
                </a:r>
                <a:r>
                  <a:rPr lang="en-GB" sz="18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ambient temperature</a:t>
                </a:r>
                <a:r>
                  <a:rPr lang="en-GB" sz="1800" dirty="0"/>
                  <a:t>, thermalizing recoils in gas atmosphere</a:t>
                </a:r>
              </a:p>
              <a:p>
                <a:pPr lvl="1"/>
                <a:r>
                  <a:rPr lang="en-GB" sz="1200" dirty="0"/>
                  <a:t>no diffusion required </a:t>
                </a: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598078" y="2912024"/>
                <a:ext cx="4923175" cy="696996"/>
                <a:chOff x="527388" y="2793817"/>
                <a:chExt cx="4923175" cy="696996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640938" y="2793817"/>
                  <a:ext cx="4809625" cy="625970"/>
                  <a:chOff x="640938" y="2793817"/>
                  <a:chExt cx="4809625" cy="625970"/>
                </a:xfrm>
              </p:grpSpPr>
              <p:pic>
                <p:nvPicPr>
                  <p:cNvPr id="15" name="Picture 14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640938" y="2793817"/>
                    <a:ext cx="4436746" cy="346129"/>
                  </a:xfrm>
                  <a:prstGeom prst="rect">
                    <a:avLst/>
                  </a:prstGeom>
                </p:spPr>
              </p:pic>
              <p:pic>
                <p:nvPicPr>
                  <p:cNvPr id="16" name="Picture 15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668769" y="3139946"/>
                    <a:ext cx="4781794" cy="279841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8" name="Rounded Rectangle 17"/>
                <p:cNvSpPr/>
                <p:nvPr/>
              </p:nvSpPr>
              <p:spPr bwMode="auto">
                <a:xfrm>
                  <a:off x="527388" y="2842741"/>
                  <a:ext cx="4923175" cy="648072"/>
                </a:xfrm>
                <a:prstGeom prst="roundRect">
                  <a:avLst>
                    <a:gd name="adj" fmla="val 8249"/>
                  </a:avLst>
                </a:prstGeom>
                <a:noFill/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sp>
          <p:nvSpPr>
            <p:cNvPr id="22" name="Rectangle 21"/>
            <p:cNvSpPr/>
            <p:nvPr/>
          </p:nvSpPr>
          <p:spPr>
            <a:xfrm>
              <a:off x="632413" y="3661283"/>
              <a:ext cx="32592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i="1" dirty="0"/>
                <a:t>J.P. Ramos et al, NIMB </a:t>
              </a:r>
              <a:r>
                <a:rPr lang="en-GB" sz="1400" b="1" i="1" dirty="0"/>
                <a:t>376</a:t>
              </a:r>
              <a:r>
                <a:rPr lang="en-GB" sz="1400" i="1" dirty="0"/>
                <a:t>, 81 (2016)</a:t>
              </a:r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416" y="4900565"/>
            <a:ext cx="4813879" cy="765532"/>
          </a:xfrm>
          <a:prstGeom prst="rect">
            <a:avLst/>
          </a:prstGeom>
        </p:spPr>
      </p:pic>
      <p:sp>
        <p:nvSpPr>
          <p:cNvPr id="27" name="Rounded Rectangle 26"/>
          <p:cNvSpPr/>
          <p:nvPr/>
        </p:nvSpPr>
        <p:spPr bwMode="auto">
          <a:xfrm>
            <a:off x="730573" y="4869160"/>
            <a:ext cx="4923175" cy="784316"/>
          </a:xfrm>
          <a:prstGeom prst="roundRect">
            <a:avLst>
              <a:gd name="adj" fmla="val 8249"/>
            </a:avLst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703103" y="5666097"/>
            <a:ext cx="46201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J. Ballof et al., preprint, https://arxiv.org/abs/2108.01745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6198024" y="1791452"/>
            <a:ext cx="5585217" cy="16898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 baseline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Cold RF-heated plasma ion sources at ISOLDE:</a:t>
            </a:r>
          </a:p>
          <a:p>
            <a:pPr lvl="1"/>
            <a:r>
              <a:rPr lang="en-GB" sz="1600" dirty="0"/>
              <a:t>COMIC / Helicon</a:t>
            </a:r>
          </a:p>
          <a:p>
            <a:pPr lvl="1"/>
            <a:r>
              <a:rPr lang="en-GB" sz="1600" dirty="0"/>
              <a:t>For delicate molecules: favour breakup over ionization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479376" y="1052736"/>
            <a:ext cx="11233248" cy="1004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/>
          <p:cNvSpPr/>
          <p:nvPr/>
        </p:nvSpPr>
        <p:spPr bwMode="auto">
          <a:xfrm>
            <a:off x="345491" y="6280846"/>
            <a:ext cx="11233248" cy="1004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3" name="Grafik 3">
            <a:extLst>
              <a:ext uri="{FF2B5EF4-FFF2-40B4-BE49-F238E27FC236}">
                <a16:creationId xmlns:a16="http://schemas.microsoft.com/office/drawing/2014/main" id="{653E8E49-367F-423B-A715-C87CFFA3C0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60096" y="3205799"/>
            <a:ext cx="3461659" cy="151934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519331" y="4869160"/>
            <a:ext cx="4334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Ionization chamber of Helicon plasma source </a:t>
            </a:r>
          </a:p>
          <a:p>
            <a:r>
              <a:rPr lang="en-GB" sz="1600" dirty="0"/>
              <a:t>after operation with Mo(CO)</a:t>
            </a:r>
            <a:r>
              <a:rPr lang="en-GB" sz="1600" baseline="-25000" dirty="0"/>
              <a:t>6</a:t>
            </a:r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6327228" y="5517232"/>
            <a:ext cx="5585217" cy="5679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 baseline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Ion source development required</a:t>
            </a:r>
            <a:endParaRPr lang="en-GB" sz="1600" dirty="0"/>
          </a:p>
        </p:txBody>
      </p:sp>
      <p:sp>
        <p:nvSpPr>
          <p:cNvPr id="37" name="Rectangle 36"/>
          <p:cNvSpPr/>
          <p:nvPr/>
        </p:nvSpPr>
        <p:spPr>
          <a:xfrm>
            <a:off x="8508872" y="2185119"/>
            <a:ext cx="34723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/>
              <a:t>A. </a:t>
            </a:r>
            <a:r>
              <a:rPr lang="en-GB" sz="1400" i="1" dirty="0" err="1"/>
              <a:t>Kronenberg</a:t>
            </a:r>
            <a:r>
              <a:rPr lang="en-GB" sz="1400" i="1" dirty="0"/>
              <a:t> et al, NIMB 266, 19 (2008)</a:t>
            </a:r>
          </a:p>
        </p:txBody>
      </p:sp>
    </p:spTree>
    <p:extLst>
      <p:ext uri="{BB962C8B-B14F-4D97-AF65-F5344CB8AC3E}">
        <p14:creationId xmlns:p14="http://schemas.microsoft.com/office/powerpoint/2010/main" val="4013480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photo-cathode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electron</a:t>
            </a:r>
            <a:r>
              <a:rPr lang="de-DE" dirty="0"/>
              <a:t>-impact </a:t>
            </a:r>
            <a:r>
              <a:rPr lang="de-DE" dirty="0" err="1"/>
              <a:t>source</a:t>
            </a:r>
            <a:endParaRPr lang="en-US" dirty="0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591816" y="5013176"/>
            <a:ext cx="10959008" cy="115212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>
              <a:spcBef>
                <a:spcPts val="0"/>
              </a:spcBef>
              <a:buNone/>
              <a:defRPr sz="44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sz="4000" dirty="0">
                <a:solidFill>
                  <a:schemeClr val="tx1"/>
                </a:solidFill>
              </a:rPr>
              <a:t>Decoupling electron-emission and temperature</a:t>
            </a:r>
          </a:p>
        </p:txBody>
      </p:sp>
    </p:spTree>
    <p:extLst>
      <p:ext uri="{BB962C8B-B14F-4D97-AF65-F5344CB8AC3E}">
        <p14:creationId xmlns:p14="http://schemas.microsoft.com/office/powerpoint/2010/main" val="319128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Proof-of-principle setup 1: Ta cathode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628800"/>
            <a:ext cx="7139829" cy="3672963"/>
          </a:xfrm>
          <a:prstGeom prst="rect">
            <a:avLst/>
          </a:prstGeom>
        </p:spPr>
      </p:pic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735068"/>
              </p:ext>
            </p:extLst>
          </p:nvPr>
        </p:nvGraphicFramePr>
        <p:xfrm>
          <a:off x="8400256" y="1628800"/>
          <a:ext cx="2880320" cy="26212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34776">
                  <a:extLst>
                    <a:ext uri="{9D8B030D-6E8A-4147-A177-3AD203B41FA5}">
                      <a16:colId xmlns:a16="http://schemas.microsoft.com/office/drawing/2014/main" val="1994530674"/>
                    </a:ext>
                  </a:extLst>
                </a:gridCol>
                <a:gridCol w="1245544">
                  <a:extLst>
                    <a:ext uri="{9D8B030D-6E8A-4147-A177-3AD203B41FA5}">
                      <a16:colId xmlns:a16="http://schemas.microsoft.com/office/drawing/2014/main" val="1827137770"/>
                    </a:ext>
                  </a:extLst>
                </a:gridCol>
              </a:tblGrid>
              <a:tr h="156439">
                <a:tc gridSpan="2"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Laser</a:t>
                      </a:r>
                      <a:endParaRPr lang="en-GB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915920"/>
                  </a:ext>
                </a:extLst>
              </a:tr>
              <a:tr h="140795">
                <a:tc>
                  <a:txBody>
                    <a:bodyPr/>
                    <a:lstStyle/>
                    <a:p>
                      <a:r>
                        <a:rPr lang="de-DE" sz="1600" dirty="0"/>
                        <a:t>Pulse length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265 fs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093531"/>
                  </a:ext>
                </a:extLst>
              </a:tr>
              <a:tr h="140795">
                <a:tc>
                  <a:txBody>
                    <a:bodyPr/>
                    <a:lstStyle/>
                    <a:p>
                      <a:r>
                        <a:rPr lang="de-DE" sz="1600" dirty="0"/>
                        <a:t>Power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  ~ 4.5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dirty="0"/>
                        <a:t>W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296784"/>
                  </a:ext>
                </a:extLst>
              </a:tr>
              <a:tr h="140795">
                <a:tc>
                  <a:txBody>
                    <a:bodyPr/>
                    <a:lstStyle/>
                    <a:p>
                      <a:r>
                        <a:rPr lang="de-DE" sz="1600" dirty="0"/>
                        <a:t>Wavelength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   343 nm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411389"/>
                  </a:ext>
                </a:extLst>
              </a:tr>
              <a:tr h="144820">
                <a:tc>
                  <a:txBody>
                    <a:bodyPr/>
                    <a:lstStyle/>
                    <a:p>
                      <a:r>
                        <a:rPr lang="de-DE" sz="1600" dirty="0"/>
                        <a:t>Rep. Rate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 kHz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694720"/>
                  </a:ext>
                </a:extLst>
              </a:tr>
              <a:tr h="14482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780574"/>
                  </a:ext>
                </a:extLst>
              </a:tr>
              <a:tr h="14482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spot on cathode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213855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383303"/>
              </p:ext>
            </p:extLst>
          </p:nvPr>
        </p:nvGraphicFramePr>
        <p:xfrm>
          <a:off x="8400256" y="4509120"/>
          <a:ext cx="2880320" cy="1280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34776">
                  <a:extLst>
                    <a:ext uri="{9D8B030D-6E8A-4147-A177-3AD203B41FA5}">
                      <a16:colId xmlns:a16="http://schemas.microsoft.com/office/drawing/2014/main" val="1994530674"/>
                    </a:ext>
                  </a:extLst>
                </a:gridCol>
                <a:gridCol w="1245544">
                  <a:extLst>
                    <a:ext uri="{9D8B030D-6E8A-4147-A177-3AD203B41FA5}">
                      <a16:colId xmlns:a16="http://schemas.microsoft.com/office/drawing/2014/main" val="1827137770"/>
                    </a:ext>
                  </a:extLst>
                </a:gridCol>
              </a:tblGrid>
              <a:tr h="156439"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Cathode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915920"/>
                  </a:ext>
                </a:extLst>
              </a:tr>
              <a:tr h="140795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Material</a:t>
                      </a:r>
                      <a:endParaRPr lang="en-GB" sz="16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tantalum</a:t>
                      </a:r>
                      <a:endParaRPr lang="en-GB" sz="16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093531"/>
                  </a:ext>
                </a:extLst>
              </a:tr>
              <a:tr h="140795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Anode-cathode</a:t>
                      </a:r>
                      <a:r>
                        <a:rPr lang="en-GB" sz="1600" baseline="0" noProof="0" dirty="0"/>
                        <a:t> gap</a:t>
                      </a:r>
                      <a:endParaRPr lang="en-GB" sz="16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   1.5</a:t>
                      </a:r>
                      <a:r>
                        <a:rPr lang="en-GB" sz="1600" baseline="0" noProof="0" dirty="0"/>
                        <a:t> </a:t>
                      </a:r>
                      <a:r>
                        <a:rPr lang="en-GB" sz="1600" noProof="0" dirty="0"/>
                        <a:t>mm</a:t>
                      </a:r>
                      <a:endParaRPr lang="en-GB" sz="16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296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295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Proof-of-principle setup 1: Ta cathode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609601" y="1268760"/>
            <a:ext cx="10968567" cy="5028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Target assembly </a:t>
            </a:r>
            <a:endParaRPr lang="en-US" sz="18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169685" y="1268760"/>
            <a:ext cx="6439548" cy="4658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1800" b="1" dirty="0"/>
              <a:t>Before operation / during assembly</a:t>
            </a:r>
            <a:endParaRPr lang="en-US" sz="18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10609233" y="3717032"/>
            <a:ext cx="887368" cy="4658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chemeClr val="bg1"/>
                </a:solidFill>
              </a:rPr>
              <a:t>2 mm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976614" y="4459039"/>
            <a:ext cx="3999706" cy="18973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endParaRPr lang="en-US" sz="1800" dirty="0"/>
          </a:p>
        </p:txBody>
      </p:sp>
      <p:pic>
        <p:nvPicPr>
          <p:cNvPr id="16" name="Grafik 38">
            <a:extLst>
              <a:ext uri="{FF2B5EF4-FFF2-40B4-BE49-F238E27FC236}">
                <a16:creationId xmlns:a16="http://schemas.microsoft.com/office/drawing/2014/main" id="{8F9E048B-2648-4C23-B7F8-C75331A08C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37" t="22974" r="22793" b="18686"/>
          <a:stretch/>
        </p:blipFill>
        <p:spPr bwMode="auto">
          <a:xfrm>
            <a:off x="4229768" y="4653137"/>
            <a:ext cx="1430195" cy="136815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C69CD52-9C6F-4440-9F41-49CE3B365175}"/>
              </a:ext>
            </a:extLst>
          </p:cNvPr>
          <p:cNvSpPr/>
          <p:nvPr/>
        </p:nvSpPr>
        <p:spPr bwMode="auto">
          <a:xfrm>
            <a:off x="5710686" y="4869160"/>
            <a:ext cx="24735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Laser-induced craters </a:t>
            </a:r>
          </a:p>
          <a:p>
            <a:r>
              <a:rPr lang="en-GB" sz="1600" dirty="0"/>
              <a:t>on the cathode surface</a:t>
            </a:r>
          </a:p>
          <a:p>
            <a:r>
              <a:rPr lang="en-GB" sz="1600" dirty="0"/>
              <a:t>during focusing attempts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2E2D64-7A90-4F84-B0AC-B0FE9B394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1659" y="2107517"/>
            <a:ext cx="2022316" cy="142715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DBC1E76-1397-4148-B24F-3E0EBAB78C79}"/>
              </a:ext>
            </a:extLst>
          </p:cNvPr>
          <p:cNvSpPr/>
          <p:nvPr/>
        </p:nvSpPr>
        <p:spPr bwMode="auto">
          <a:xfrm>
            <a:off x="6817131" y="3607839"/>
            <a:ext cx="24735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Ta-cathode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81E96D-0683-4AFB-B434-4DDE482C6A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02" t="5108" r="102" b="2161"/>
          <a:stretch/>
        </p:blipFill>
        <p:spPr>
          <a:xfrm>
            <a:off x="4254673" y="1661565"/>
            <a:ext cx="1841328" cy="189250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B0869E7-3BB1-4D33-B39F-CA87787D32AD}"/>
              </a:ext>
            </a:extLst>
          </p:cNvPr>
          <p:cNvSpPr/>
          <p:nvPr/>
        </p:nvSpPr>
        <p:spPr bwMode="auto">
          <a:xfrm>
            <a:off x="4273669" y="3629050"/>
            <a:ext cx="24735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Anode assembly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660E53-6820-417C-9430-E951FAB919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766" y="1810095"/>
            <a:ext cx="2675173" cy="4031828"/>
          </a:xfrm>
          <a:prstGeom prst="rect">
            <a:avLst/>
          </a:prstGeom>
        </p:spPr>
      </p:pic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013DEB4-C7B9-41D9-906C-B98DCDF8E51C}"/>
              </a:ext>
            </a:extLst>
          </p:cNvPr>
          <p:cNvSpPr txBox="1">
            <a:spLocks/>
          </p:cNvSpPr>
          <p:nvPr/>
        </p:nvSpPr>
        <p:spPr bwMode="auto">
          <a:xfrm>
            <a:off x="4151784" y="4259270"/>
            <a:ext cx="3312368" cy="4658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1800" b="1" dirty="0"/>
              <a:t>After operation</a:t>
            </a:r>
            <a:endParaRPr lang="en-US" sz="18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BE040F1-E735-42D7-A44A-00165AEA52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00094" y="1719746"/>
            <a:ext cx="2609475" cy="181932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1923A13-D567-4574-B63E-C22E4B66FFBF}"/>
              </a:ext>
            </a:extLst>
          </p:cNvPr>
          <p:cNvSpPr/>
          <p:nvPr/>
        </p:nvSpPr>
        <p:spPr bwMode="auto">
          <a:xfrm>
            <a:off x="9610953" y="3590384"/>
            <a:ext cx="24735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Extraction side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CAC5689-DBB4-4161-B2BB-BB9A6BED5CEB}"/>
              </a:ext>
            </a:extLst>
          </p:cNvPr>
          <p:cNvSpPr/>
          <p:nvPr/>
        </p:nvSpPr>
        <p:spPr bwMode="auto">
          <a:xfrm>
            <a:off x="9948351" y="4869160"/>
            <a:ext cx="1908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Traces from laser-alignment on the extraction side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BA42A4A-5B5C-4F9F-9873-E46CDB2AA0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8514543" y="4653137"/>
            <a:ext cx="1364831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931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Proof-of-principle setup 1: Ta cathode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62002" y="4221088"/>
            <a:ext cx="4126577" cy="1506292"/>
            <a:chOff x="7320136" y="1425742"/>
            <a:chExt cx="4126577" cy="1506292"/>
          </a:xfrm>
        </p:grpSpPr>
        <p:pic>
          <p:nvPicPr>
            <p:cNvPr id="9" name="Grafik 4">
              <a:extLst>
                <a:ext uri="{FF2B5EF4-FFF2-40B4-BE49-F238E27FC236}">
                  <a16:creationId xmlns:a16="http://schemas.microsoft.com/office/drawing/2014/main" id="{8B21BAC6-9D29-473D-99CF-E51E3F3D92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1059"/>
            <a:stretch/>
          </p:blipFill>
          <p:spPr>
            <a:xfrm>
              <a:off x="7320136" y="1425742"/>
              <a:ext cx="1311651" cy="1504804"/>
            </a:xfrm>
            <a:prstGeom prst="rect">
              <a:avLst/>
            </a:prstGeom>
          </p:spPr>
        </p:pic>
        <p:pic>
          <p:nvPicPr>
            <p:cNvPr id="10" name="Grafik 18">
              <a:extLst>
                <a:ext uri="{FF2B5EF4-FFF2-40B4-BE49-F238E27FC236}">
                  <a16:creationId xmlns:a16="http://schemas.microsoft.com/office/drawing/2014/main" id="{3B4DC9E7-E56F-4159-8236-5ECD536F12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3960"/>
            <a:stretch/>
          </p:blipFill>
          <p:spPr>
            <a:xfrm>
              <a:off x="9643478" y="1427230"/>
              <a:ext cx="1803235" cy="1504804"/>
            </a:xfrm>
            <a:prstGeom prst="rect">
              <a:avLst/>
            </a:prstGeom>
          </p:spPr>
        </p:pic>
        <p:pic>
          <p:nvPicPr>
            <p:cNvPr id="11" name="Grafik 19">
              <a:extLst>
                <a:ext uri="{FF2B5EF4-FFF2-40B4-BE49-F238E27FC236}">
                  <a16:creationId xmlns:a16="http://schemas.microsoft.com/office/drawing/2014/main" id="{38590729-17CB-4C5C-9C13-95AF0BF46F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872" r="43332"/>
            <a:stretch/>
          </p:blipFill>
          <p:spPr>
            <a:xfrm>
              <a:off x="8618860" y="1426486"/>
              <a:ext cx="1024618" cy="1504804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76" y="1844825"/>
            <a:ext cx="1944216" cy="15623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4207" y="1392831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Fragile carrier compound Mo(CO)</a:t>
            </a:r>
            <a:r>
              <a:rPr lang="en-GB" baseline="-25000" dirty="0"/>
              <a:t>6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2646200" y="1987477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FBDE: 1.7 eV  </a:t>
            </a:r>
          </a:p>
          <a:p>
            <a:r>
              <a:rPr lang="en-GB" dirty="0"/>
              <a:t>IP :      8.3 eV</a:t>
            </a:r>
          </a:p>
          <a:p>
            <a:endParaRPr lang="en-GB" dirty="0"/>
          </a:p>
          <a:p>
            <a:r>
              <a:rPr lang="en-GB" dirty="0"/>
              <a:t>Vapour pressure: </a:t>
            </a:r>
          </a:p>
          <a:p>
            <a:r>
              <a:rPr lang="en-GB" dirty="0"/>
              <a:t>25 Pa (ambient temp.)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 bwMode="auto">
          <a:xfrm>
            <a:off x="485092" y="3882640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Measured efficiencies</a:t>
            </a:r>
            <a:endParaRPr lang="en-GB" baseline="-25000" dirty="0"/>
          </a:p>
        </p:txBody>
      </p:sp>
      <p:pic>
        <p:nvPicPr>
          <p:cNvPr id="17" name="Grafik 7">
            <a:extLst>
              <a:ext uri="{FF2B5EF4-FFF2-40B4-BE49-F238E27FC236}">
                <a16:creationId xmlns:a16="http://schemas.microsoft.com/office/drawing/2014/main" id="{729AE1B3-3C04-4807-8B03-58E9787F49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519936" y="1762163"/>
            <a:ext cx="6048672" cy="449399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 bwMode="auto">
          <a:xfrm>
            <a:off x="5519936" y="1392831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Measured mass spectrum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2969525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Proof-of-principle setup 1: Ta cathode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484784"/>
            <a:ext cx="10968567" cy="5028279"/>
          </a:xfrm>
        </p:spPr>
        <p:txBody>
          <a:bodyPr>
            <a:normAutofit/>
          </a:bodyPr>
          <a:lstStyle/>
          <a:p>
            <a:r>
              <a:rPr lang="en-GB" sz="1800" b="1" dirty="0"/>
              <a:t>Results from first operation</a:t>
            </a:r>
          </a:p>
          <a:p>
            <a:pPr marL="0" indent="0">
              <a:buNone/>
            </a:pPr>
            <a:endParaRPr lang="en-GB" sz="100" b="1" dirty="0"/>
          </a:p>
          <a:p>
            <a:pPr lvl="1"/>
            <a:r>
              <a:rPr lang="en-GB" sz="1800" dirty="0"/>
              <a:t>Fragile compound Mo(CO)</a:t>
            </a:r>
            <a:r>
              <a:rPr lang="en-GB" sz="1800" baseline="-25000" dirty="0"/>
              <a:t>6</a:t>
            </a:r>
            <a:r>
              <a:rPr lang="en-GB" sz="1800" dirty="0"/>
              <a:t> could be ionized in the setup</a:t>
            </a:r>
          </a:p>
          <a:p>
            <a:pPr lvl="1"/>
            <a:r>
              <a:rPr lang="en-GB" sz="1800" dirty="0"/>
              <a:t>Efficiency of Mo(CO)6 is in the same order of magnitude as Kr</a:t>
            </a:r>
          </a:p>
          <a:p>
            <a:pPr lvl="1"/>
            <a:r>
              <a:rPr lang="en-GB" sz="1800" dirty="0"/>
              <a:t>Mechanism of electron production unclear: Photo-electric effect or thermionic emission?</a:t>
            </a:r>
          </a:p>
          <a:p>
            <a:pPr lvl="1"/>
            <a:r>
              <a:rPr lang="en-GB" sz="1800" dirty="0"/>
              <a:t>Efficiency is very likely limited by electron current: </a:t>
            </a:r>
          </a:p>
          <a:p>
            <a:pPr marL="231775" lvl="1" indent="0">
              <a:buNone/>
            </a:pPr>
            <a:r>
              <a:rPr lang="en-GB" sz="1800" dirty="0"/>
              <a:t>     ~ 100 </a:t>
            </a:r>
            <a:r>
              <a:rPr lang="en-GB" sz="1800" dirty="0" err="1"/>
              <a:t>nA</a:t>
            </a:r>
            <a:r>
              <a:rPr lang="en-GB" sz="1800" dirty="0"/>
              <a:t> instead of ~ 100 mA with a hot VADIS</a:t>
            </a:r>
          </a:p>
          <a:p>
            <a:pPr marL="231775" lvl="1" indent="0">
              <a:buNone/>
            </a:pPr>
            <a:endParaRPr lang="en-GB" sz="1800" dirty="0"/>
          </a:p>
          <a:p>
            <a:r>
              <a:rPr lang="en-GB" sz="1800" b="1" dirty="0"/>
              <a:t>Further focusing attempts</a:t>
            </a:r>
            <a:endParaRPr lang="en-GB" sz="1800" dirty="0"/>
          </a:p>
          <a:p>
            <a:pPr lvl="1"/>
            <a:r>
              <a:rPr lang="en-GB" sz="1800" dirty="0"/>
              <a:t>focusing the beam diameter from ~ 6 mm to  below 1.5 mm caused cathode damage</a:t>
            </a:r>
          </a:p>
          <a:p>
            <a:pPr marL="231775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04149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Proof-of-principle setup 2: Cu cathode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609601" y="1340768"/>
            <a:ext cx="10968567" cy="4933033"/>
          </a:xfrm>
        </p:spPr>
        <p:txBody>
          <a:bodyPr>
            <a:normAutofit/>
          </a:bodyPr>
          <a:lstStyle/>
          <a:p>
            <a:r>
              <a:rPr lang="en-US" sz="1800" b="1" dirty="0"/>
              <a:t>Setup optimized for photo-electric effect</a:t>
            </a:r>
            <a:endParaRPr lang="en-US" sz="18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926691"/>
              </p:ext>
            </p:extLst>
          </p:nvPr>
        </p:nvGraphicFramePr>
        <p:xfrm>
          <a:off x="8400256" y="1772816"/>
          <a:ext cx="2880320" cy="2042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34776">
                  <a:extLst>
                    <a:ext uri="{9D8B030D-6E8A-4147-A177-3AD203B41FA5}">
                      <a16:colId xmlns:a16="http://schemas.microsoft.com/office/drawing/2014/main" val="1994530674"/>
                    </a:ext>
                  </a:extLst>
                </a:gridCol>
                <a:gridCol w="1245544">
                  <a:extLst>
                    <a:ext uri="{9D8B030D-6E8A-4147-A177-3AD203B41FA5}">
                      <a16:colId xmlns:a16="http://schemas.microsoft.com/office/drawing/2014/main" val="1827137770"/>
                    </a:ext>
                  </a:extLst>
                </a:gridCol>
              </a:tblGrid>
              <a:tr h="156439">
                <a:tc gridSpan="2"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Laser</a:t>
                      </a:r>
                      <a:endParaRPr lang="en-GB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915920"/>
                  </a:ext>
                </a:extLst>
              </a:tr>
              <a:tr h="140795">
                <a:tc>
                  <a:txBody>
                    <a:bodyPr/>
                    <a:lstStyle/>
                    <a:p>
                      <a:r>
                        <a:rPr lang="de-DE" sz="1600" dirty="0"/>
                        <a:t>Pulse length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 </a:t>
                      </a:r>
                      <a:r>
                        <a:rPr lang="de-DE" sz="1600" dirty="0" err="1"/>
                        <a:t>ns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093531"/>
                  </a:ext>
                </a:extLst>
              </a:tr>
              <a:tr h="140795">
                <a:tc>
                  <a:txBody>
                    <a:bodyPr/>
                    <a:lstStyle/>
                    <a:p>
                      <a:r>
                        <a:rPr lang="de-DE" sz="1600" dirty="0"/>
                        <a:t>Power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  ~ 0.01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dirty="0"/>
                        <a:t>W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296784"/>
                  </a:ext>
                </a:extLst>
              </a:tr>
              <a:tr h="140795">
                <a:tc>
                  <a:txBody>
                    <a:bodyPr/>
                    <a:lstStyle/>
                    <a:p>
                      <a:r>
                        <a:rPr lang="de-DE" sz="1600" dirty="0"/>
                        <a:t>Wavelength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   215 nm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411389"/>
                  </a:ext>
                </a:extLst>
              </a:tr>
              <a:tr h="144820">
                <a:tc>
                  <a:txBody>
                    <a:bodyPr/>
                    <a:lstStyle/>
                    <a:p>
                      <a:r>
                        <a:rPr lang="de-DE" sz="1600" dirty="0"/>
                        <a:t>Rep. Rate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10 kHz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694720"/>
                  </a:ext>
                </a:extLst>
              </a:tr>
              <a:tr h="14482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1.5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780574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05304"/>
              </p:ext>
            </p:extLst>
          </p:nvPr>
        </p:nvGraphicFramePr>
        <p:xfrm>
          <a:off x="8400256" y="4365104"/>
          <a:ext cx="2880320" cy="1280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34776">
                  <a:extLst>
                    <a:ext uri="{9D8B030D-6E8A-4147-A177-3AD203B41FA5}">
                      <a16:colId xmlns:a16="http://schemas.microsoft.com/office/drawing/2014/main" val="1994530674"/>
                    </a:ext>
                  </a:extLst>
                </a:gridCol>
                <a:gridCol w="1245544">
                  <a:extLst>
                    <a:ext uri="{9D8B030D-6E8A-4147-A177-3AD203B41FA5}">
                      <a16:colId xmlns:a16="http://schemas.microsoft.com/office/drawing/2014/main" val="1827137770"/>
                    </a:ext>
                  </a:extLst>
                </a:gridCol>
              </a:tblGrid>
              <a:tr h="156439"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Cathode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915920"/>
                  </a:ext>
                </a:extLst>
              </a:tr>
              <a:tr h="140795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Material</a:t>
                      </a:r>
                      <a:endParaRPr lang="en-GB" sz="16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copper</a:t>
                      </a:r>
                      <a:endParaRPr lang="en-GB" sz="16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093531"/>
                  </a:ext>
                </a:extLst>
              </a:tr>
              <a:tr h="140795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Anode-cathode</a:t>
                      </a:r>
                      <a:r>
                        <a:rPr lang="en-GB" sz="1600" baseline="0" noProof="0" dirty="0"/>
                        <a:t> gap</a:t>
                      </a:r>
                      <a:endParaRPr lang="en-GB" sz="16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    ~ 3</a:t>
                      </a:r>
                      <a:r>
                        <a:rPr lang="en-GB" sz="1600" baseline="0" noProof="0" dirty="0"/>
                        <a:t> </a:t>
                      </a:r>
                      <a:r>
                        <a:rPr lang="en-GB" sz="1600" noProof="0" dirty="0"/>
                        <a:t>mm</a:t>
                      </a:r>
                      <a:endParaRPr lang="en-GB" sz="16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296784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BCBA1A88-DD58-4127-876C-3DC6258D560A}"/>
              </a:ext>
            </a:extLst>
          </p:cNvPr>
          <p:cNvGrpSpPr/>
          <p:nvPr/>
        </p:nvGrpSpPr>
        <p:grpSpPr>
          <a:xfrm>
            <a:off x="911424" y="2130425"/>
            <a:ext cx="6947403" cy="3237833"/>
            <a:chOff x="911424" y="2130425"/>
            <a:chExt cx="6947403" cy="323783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1424" y="2130425"/>
              <a:ext cx="6947403" cy="323783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38F359C-788F-49D4-918B-7BD80715A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98200" y="4005064"/>
              <a:ext cx="105912" cy="1533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0594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2000"/>
                    </a14:imgEffect>
                    <a14:imgEffect>
                      <a14:brightnessContrast bright="-17000" contras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19854" y="1628650"/>
            <a:ext cx="2648606" cy="2597453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Proof-of-principle setup 2: Cu cathode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 bwMode="auto"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Target assembly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08" y="1628800"/>
            <a:ext cx="3617115" cy="43644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7888" y="1628800"/>
            <a:ext cx="3691673" cy="2597303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943872" y="1162926"/>
            <a:ext cx="3312368" cy="46587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1800" b="1" dirty="0"/>
              <a:t>Photo-cathode after operation</a:t>
            </a:r>
            <a:endParaRPr lang="en-US" sz="18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10609233" y="3717032"/>
            <a:ext cx="887368" cy="4658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chemeClr val="bg1"/>
                </a:solidFill>
              </a:rPr>
              <a:t>2 mm</a:t>
            </a:r>
            <a:endParaRPr lang="en-US" sz="18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flipH="1">
            <a:off x="10426612" y="4077072"/>
            <a:ext cx="115212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976614" y="4459039"/>
            <a:ext cx="3999706" cy="18973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endParaRPr lang="en-US" sz="180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4888579" y="4542946"/>
            <a:ext cx="9717320" cy="162235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Cap made of oxygen free copper foil (OFHC)</a:t>
            </a:r>
          </a:p>
          <a:p>
            <a:r>
              <a:rPr lang="en-GB" sz="1800" b="1" dirty="0"/>
              <a:t>PEEK insulator</a:t>
            </a:r>
          </a:p>
          <a:p>
            <a:r>
              <a:rPr lang="en-GB" sz="1800" b="1" dirty="0"/>
              <a:t>No visible difference before and after operation</a:t>
            </a:r>
          </a:p>
          <a:p>
            <a:r>
              <a:rPr lang="en-GB" sz="1800" b="1" dirty="0"/>
              <a:t>No polishing, nor special cleaning or bake out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343569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Proof-of-principle setup 2: Cu cathode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976614" y="4459039"/>
            <a:ext cx="3999706" cy="18973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endParaRPr lang="en-US" sz="1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79376" y="1804174"/>
            <a:ext cx="6120680" cy="3706355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Results from Cu-cathode operation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GB" sz="100" b="1" dirty="0"/>
          </a:p>
          <a:p>
            <a:pPr lvl="1"/>
            <a:r>
              <a:rPr lang="en-GB" sz="1800" dirty="0"/>
              <a:t>Source operated for 6 days (24/7)</a:t>
            </a:r>
          </a:p>
          <a:p>
            <a:pPr lvl="1"/>
            <a:r>
              <a:rPr lang="en-GB" sz="1800" b="1" dirty="0"/>
              <a:t>Kr</a:t>
            </a:r>
            <a:r>
              <a:rPr lang="en-GB" sz="1800" dirty="0"/>
              <a:t> and </a:t>
            </a:r>
            <a:r>
              <a:rPr lang="en-GB" sz="1800" b="1" dirty="0"/>
              <a:t>CO</a:t>
            </a:r>
            <a:r>
              <a:rPr lang="en-GB" sz="1800" b="1" baseline="-25000" dirty="0"/>
              <a:t>2</a:t>
            </a:r>
            <a:r>
              <a:rPr lang="en-GB" sz="1800" dirty="0"/>
              <a:t> can be ionized with a photo-cathode electron-impact ion source</a:t>
            </a:r>
          </a:p>
          <a:p>
            <a:pPr lvl="1"/>
            <a:r>
              <a:rPr lang="en-GB" sz="1800" dirty="0"/>
              <a:t>No electron emission with 440 mW of blue light (430 nm) confirms photo-electric effect</a:t>
            </a:r>
          </a:p>
          <a:p>
            <a:pPr lvl="1"/>
            <a:r>
              <a:rPr lang="en-GB" sz="1800" dirty="0"/>
              <a:t>Source magnet increased efficiency by factor ~8</a:t>
            </a:r>
          </a:p>
          <a:p>
            <a:pPr lvl="1"/>
            <a:r>
              <a:rPr lang="en-GB" sz="1800" dirty="0"/>
              <a:t>Estimated quantum efficiency: </a:t>
            </a:r>
            <a:r>
              <a:rPr lang="en-GB" sz="1800" noProof="0" dirty="0"/>
              <a:t>3 x 10</a:t>
            </a:r>
            <a:r>
              <a:rPr lang="en-GB" sz="1800" baseline="30000" noProof="0" dirty="0"/>
              <a:t>-4</a:t>
            </a:r>
            <a:endParaRPr lang="en-GB" sz="1800" dirty="0"/>
          </a:p>
          <a:p>
            <a:pPr lvl="1"/>
            <a:r>
              <a:rPr lang="en-GB" sz="1800" b="1" dirty="0"/>
              <a:t>Decomposition of CO</a:t>
            </a:r>
            <a:r>
              <a:rPr lang="en-GB" sz="1800" b="1" baseline="-25000" dirty="0"/>
              <a:t>2</a:t>
            </a:r>
            <a:r>
              <a:rPr lang="en-GB" sz="1800" b="1" dirty="0"/>
              <a:t> degrades the photo-cathode</a:t>
            </a:r>
            <a:r>
              <a:rPr lang="en-GB" sz="1800" dirty="0"/>
              <a:t>. </a:t>
            </a:r>
          </a:p>
          <a:p>
            <a:pPr lvl="2"/>
            <a:r>
              <a:rPr lang="en-GB" sz="1800" dirty="0"/>
              <a:t>Estimated decrease of 65% in 66 hours, pressure ca. 1 x 10</a:t>
            </a:r>
            <a:r>
              <a:rPr lang="en-GB" sz="1800" baseline="30000" dirty="0"/>
              <a:t>-4</a:t>
            </a:r>
            <a:r>
              <a:rPr lang="en-GB" sz="1800" dirty="0"/>
              <a:t> mbar</a:t>
            </a:r>
          </a:p>
          <a:p>
            <a:pPr lvl="2"/>
            <a:r>
              <a:rPr lang="en-GB" sz="1800" dirty="0"/>
              <a:t>Typical hot VADIS: 1 x 10</a:t>
            </a:r>
            <a:r>
              <a:rPr lang="en-GB" sz="1800" baseline="30000" dirty="0"/>
              <a:t>-6 </a:t>
            </a:r>
            <a:r>
              <a:rPr lang="en-GB" sz="1800" dirty="0"/>
              <a:t>mbar (injected gas)</a:t>
            </a:r>
          </a:p>
          <a:p>
            <a:pPr marL="231775" lvl="1" indent="0">
              <a:buFont typeface="Wingdings" panose="05000000000000000000" pitchFamily="2" charset="2"/>
              <a:buNone/>
            </a:pPr>
            <a:endParaRPr lang="en-GB" sz="18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623578"/>
              </p:ext>
            </p:extLst>
          </p:nvPr>
        </p:nvGraphicFramePr>
        <p:xfrm>
          <a:off x="9311869" y="4543330"/>
          <a:ext cx="2376264" cy="1200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3912963748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741093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Injected 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Ionization efficiency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6257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Kr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4 x 10</a:t>
                      </a:r>
                      <a:r>
                        <a:rPr lang="en-GB" sz="1400" baseline="30000" noProof="0" dirty="0"/>
                        <a:t>-5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278090"/>
                  </a:ext>
                </a:extLst>
              </a:tr>
              <a:tr h="31147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CO</a:t>
                      </a:r>
                      <a:r>
                        <a:rPr lang="en-GB" sz="1400" baseline="-25000" noProof="0" dirty="0"/>
                        <a:t>2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2 x 10</a:t>
                      </a:r>
                      <a:r>
                        <a:rPr lang="en-GB" sz="1400" baseline="30000" noProof="0" dirty="0"/>
                        <a:t>-5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171742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4289D6BD-E69F-486B-B2C5-9C1DF1C10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169" y="1114200"/>
            <a:ext cx="6435400" cy="25922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98B6DE-61B2-4F67-B9CE-C0B2EDCDA762}"/>
              </a:ext>
            </a:extLst>
          </p:cNvPr>
          <p:cNvSpPr txBox="1"/>
          <p:nvPr/>
        </p:nvSpPr>
        <p:spPr>
          <a:xfrm>
            <a:off x="7235000" y="13325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200 V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DA63F69-06B2-465C-A4D4-59B252F97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005849" y="3477706"/>
            <a:ext cx="1970471" cy="264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3361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1730226" y="4817033"/>
            <a:ext cx="2018631" cy="4851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increase the efficiency?</a:t>
            </a:r>
            <a:endParaRPr lang="en-US" dirty="0"/>
          </a:p>
        </p:txBody>
      </p:sp>
      <p:sp>
        <p:nvSpPr>
          <p:cNvPr id="6" name="Textfeld 20">
            <a:extLst>
              <a:ext uri="{FF2B5EF4-FFF2-40B4-BE49-F238E27FC236}">
                <a16:creationId xmlns:a16="http://schemas.microsoft.com/office/drawing/2014/main" id="{7C973BD8-9FBB-4A46-9C91-DD17C460F773}"/>
              </a:ext>
            </a:extLst>
          </p:cNvPr>
          <p:cNvSpPr txBox="1"/>
          <p:nvPr/>
        </p:nvSpPr>
        <p:spPr>
          <a:xfrm>
            <a:off x="4233761" y="3630097"/>
            <a:ext cx="3340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>
                <a:latin typeface="Symbol" panose="05050102010706020507" pitchFamily="18" charset="2"/>
              </a:rPr>
              <a:t>e</a:t>
            </a:r>
            <a:r>
              <a:rPr lang="en-GB" sz="2400" i="1" dirty="0"/>
              <a:t>  </a:t>
            </a:r>
            <a:r>
              <a:rPr lang="fr-FR" sz="2400" dirty="0"/>
              <a:t>∝</a:t>
            </a:r>
            <a:r>
              <a:rPr lang="en-GB" sz="2400" dirty="0"/>
              <a:t> </a:t>
            </a:r>
            <a:r>
              <a:rPr lang="en-GB" sz="3200" i="1" dirty="0"/>
              <a:t>n</a:t>
            </a:r>
            <a:r>
              <a:rPr lang="en-GB" sz="3200" i="1" baseline="-25000" dirty="0"/>
              <a:t>e</a:t>
            </a:r>
            <a:r>
              <a:rPr lang="en-GB" sz="3200" dirty="0"/>
              <a:t> </a:t>
            </a:r>
            <a:r>
              <a:rPr lang="en-GB" sz="2400" dirty="0"/>
              <a:t>x </a:t>
            </a:r>
            <a:r>
              <a:rPr lang="en-GB" sz="3200" i="1" dirty="0">
                <a:latin typeface="Symbol" panose="05050102010706020507" pitchFamily="18" charset="2"/>
              </a:rPr>
              <a:t>s</a:t>
            </a:r>
            <a:r>
              <a:rPr lang="en-GB" sz="3200" dirty="0"/>
              <a:t> </a:t>
            </a:r>
            <a:r>
              <a:rPr lang="en-GB" sz="2400" dirty="0"/>
              <a:t> x  </a:t>
            </a:r>
            <a:r>
              <a:rPr lang="en-GB" sz="3200" i="1" dirty="0"/>
              <a:t>f</a:t>
            </a:r>
            <a:endParaRPr lang="en-GB" sz="2400" i="1" dirty="0"/>
          </a:p>
        </p:txBody>
      </p:sp>
      <p:sp>
        <p:nvSpPr>
          <p:cNvPr id="7" name="Textfeld 34">
            <a:extLst>
              <a:ext uri="{FF2B5EF4-FFF2-40B4-BE49-F238E27FC236}">
                <a16:creationId xmlns:a16="http://schemas.microsoft.com/office/drawing/2014/main" id="{4A3E452C-6AB1-40C1-B207-5B638AE96B9D}"/>
              </a:ext>
            </a:extLst>
          </p:cNvPr>
          <p:cNvSpPr txBox="1"/>
          <p:nvPr/>
        </p:nvSpPr>
        <p:spPr>
          <a:xfrm>
            <a:off x="1272890" y="3694793"/>
            <a:ext cx="390841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/>
              <a:t>Ionization efficiency</a:t>
            </a:r>
          </a:p>
        </p:txBody>
      </p:sp>
      <p:sp>
        <p:nvSpPr>
          <p:cNvPr id="8" name="Textfeld 34">
            <a:extLst>
              <a:ext uri="{FF2B5EF4-FFF2-40B4-BE49-F238E27FC236}">
                <a16:creationId xmlns:a16="http://schemas.microsoft.com/office/drawing/2014/main" id="{4A3E452C-6AB1-40C1-B207-5B638AE96B9D}"/>
              </a:ext>
            </a:extLst>
          </p:cNvPr>
          <p:cNvSpPr txBox="1"/>
          <p:nvPr/>
        </p:nvSpPr>
        <p:spPr>
          <a:xfrm>
            <a:off x="1267199" y="4034745"/>
            <a:ext cx="432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L. </a:t>
            </a:r>
            <a:r>
              <a:rPr lang="en-GB" sz="1200" dirty="0" err="1"/>
              <a:t>Penescu</a:t>
            </a:r>
            <a:r>
              <a:rPr lang="en-GB" sz="1200" dirty="0"/>
              <a:t> </a:t>
            </a:r>
            <a:r>
              <a:rPr lang="en-GB" sz="1200" i="1" dirty="0"/>
              <a:t>et al</a:t>
            </a:r>
            <a:r>
              <a:rPr lang="en-GB" sz="1200" dirty="0"/>
              <a:t>,  RSI 81, 02A906</a:t>
            </a:r>
          </a:p>
        </p:txBody>
      </p:sp>
      <p:cxnSp>
        <p:nvCxnSpPr>
          <p:cNvPr id="9" name="Gerade Verbindung mit Pfeil 24">
            <a:extLst>
              <a:ext uri="{FF2B5EF4-FFF2-40B4-BE49-F238E27FC236}">
                <a16:creationId xmlns:a16="http://schemas.microsoft.com/office/drawing/2014/main" id="{3DF4AF58-32B0-4A64-BE54-284197988075}"/>
              </a:ext>
            </a:extLst>
          </p:cNvPr>
          <p:cNvCxnSpPr>
            <a:cxnSpLocks/>
          </p:cNvCxnSpPr>
          <p:nvPr/>
        </p:nvCxnSpPr>
        <p:spPr>
          <a:xfrm flipH="1">
            <a:off x="3960486" y="4250687"/>
            <a:ext cx="1132571" cy="71864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26">
            <a:extLst>
              <a:ext uri="{FF2B5EF4-FFF2-40B4-BE49-F238E27FC236}">
                <a16:creationId xmlns:a16="http://schemas.microsoft.com/office/drawing/2014/main" id="{79F275BD-88BA-4558-9F3A-4F96D2461120}"/>
              </a:ext>
            </a:extLst>
          </p:cNvPr>
          <p:cNvCxnSpPr>
            <a:cxnSpLocks/>
          </p:cNvCxnSpPr>
          <p:nvPr/>
        </p:nvCxnSpPr>
        <p:spPr>
          <a:xfrm flipH="1">
            <a:off x="5478545" y="4186788"/>
            <a:ext cx="302113" cy="86546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29">
            <a:extLst>
              <a:ext uri="{FF2B5EF4-FFF2-40B4-BE49-F238E27FC236}">
                <a16:creationId xmlns:a16="http://schemas.microsoft.com/office/drawing/2014/main" id="{D3F74A2D-0B44-4B26-909E-A4922D1AC99B}"/>
              </a:ext>
            </a:extLst>
          </p:cNvPr>
          <p:cNvCxnSpPr>
            <a:cxnSpLocks/>
          </p:cNvCxnSpPr>
          <p:nvPr/>
        </p:nvCxnSpPr>
        <p:spPr>
          <a:xfrm>
            <a:off x="6603773" y="4223519"/>
            <a:ext cx="421669" cy="59351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feld 21">
            <a:extLst>
              <a:ext uri="{FF2B5EF4-FFF2-40B4-BE49-F238E27FC236}">
                <a16:creationId xmlns:a16="http://schemas.microsoft.com/office/drawing/2014/main" id="{391D6C16-95EA-4DA4-8FE4-45E818D84154}"/>
              </a:ext>
            </a:extLst>
          </p:cNvPr>
          <p:cNvSpPr txBox="1"/>
          <p:nvPr/>
        </p:nvSpPr>
        <p:spPr>
          <a:xfrm>
            <a:off x="1772149" y="4836758"/>
            <a:ext cx="2398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electron density</a:t>
            </a:r>
          </a:p>
        </p:txBody>
      </p:sp>
      <p:sp>
        <p:nvSpPr>
          <p:cNvPr id="13" name="Textfeld 22">
            <a:extLst>
              <a:ext uri="{FF2B5EF4-FFF2-40B4-BE49-F238E27FC236}">
                <a16:creationId xmlns:a16="http://schemas.microsoft.com/office/drawing/2014/main" id="{0C06DDE8-C881-4DFA-BC13-3D6EE808DCB1}"/>
              </a:ext>
            </a:extLst>
          </p:cNvPr>
          <p:cNvSpPr txBox="1"/>
          <p:nvPr/>
        </p:nvSpPr>
        <p:spPr>
          <a:xfrm>
            <a:off x="4310780" y="5236868"/>
            <a:ext cx="2398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ionization cross section</a:t>
            </a:r>
          </a:p>
        </p:txBody>
      </p:sp>
      <p:sp>
        <p:nvSpPr>
          <p:cNvPr id="14" name="Textfeld 23">
            <a:extLst>
              <a:ext uri="{FF2B5EF4-FFF2-40B4-BE49-F238E27FC236}">
                <a16:creationId xmlns:a16="http://schemas.microsoft.com/office/drawing/2014/main" id="{E5229717-CB51-457E-BF00-9B712D00B1F7}"/>
              </a:ext>
            </a:extLst>
          </p:cNvPr>
          <p:cNvSpPr txBox="1"/>
          <p:nvPr/>
        </p:nvSpPr>
        <p:spPr>
          <a:xfrm>
            <a:off x="6888088" y="4890842"/>
            <a:ext cx="27149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/>
              <a:t>ion extraction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/>
              <a:t>electron focusing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/>
              <a:t>other effects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491643"/>
              </p:ext>
            </p:extLst>
          </p:nvPr>
        </p:nvGraphicFramePr>
        <p:xfrm>
          <a:off x="6096001" y="1379097"/>
          <a:ext cx="5493715" cy="2019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5983">
                  <a:extLst>
                    <a:ext uri="{9D8B030D-6E8A-4147-A177-3AD203B41FA5}">
                      <a16:colId xmlns:a16="http://schemas.microsoft.com/office/drawing/2014/main" val="361649579"/>
                    </a:ext>
                  </a:extLst>
                </a:gridCol>
                <a:gridCol w="1373866">
                  <a:extLst>
                    <a:ext uri="{9D8B030D-6E8A-4147-A177-3AD203B41FA5}">
                      <a16:colId xmlns:a16="http://schemas.microsoft.com/office/drawing/2014/main" val="3912963748"/>
                    </a:ext>
                  </a:extLst>
                </a:gridCol>
                <a:gridCol w="1373866">
                  <a:extLst>
                    <a:ext uri="{9D8B030D-6E8A-4147-A177-3AD203B41FA5}">
                      <a16:colId xmlns:a16="http://schemas.microsoft.com/office/drawing/2014/main" val="2741093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  <a:p>
                      <a:pPr algn="ctr"/>
                      <a:r>
                        <a:rPr lang="en-GB" sz="1600" b="0" noProof="0" dirty="0">
                          <a:solidFill>
                            <a:schemeClr val="tx1"/>
                          </a:solidFill>
                        </a:rPr>
                        <a:t>Parameter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GB" sz="1600" b="0" noProof="0" dirty="0">
                          <a:solidFill>
                            <a:schemeClr val="tx1"/>
                          </a:solidFill>
                        </a:rPr>
                        <a:t>VADIS</a:t>
                      </a:r>
                    </a:p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Thermionic emission</a:t>
                      </a:r>
                      <a:endParaRPr lang="en-GB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noProof="0" dirty="0">
                          <a:solidFill>
                            <a:schemeClr val="tx1"/>
                          </a:solidFill>
                        </a:rPr>
                        <a:t>Photo-cathode prototype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257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Electron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~ 100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~ 0.1 to 1 µA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278090"/>
                  </a:ext>
                </a:extLst>
              </a:tr>
              <a:tr h="31147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Ionization efficiency Kr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     30 %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    0.004 %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171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Diameter electron emitter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   1.2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   0.15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2044833"/>
                  </a:ext>
                </a:extLst>
              </a:tr>
            </a:tbl>
          </a:graphicData>
        </a:graphic>
      </p:graphicFrame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602285" y="1705688"/>
            <a:ext cx="5493715" cy="1412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Increase of electron current required</a:t>
            </a:r>
          </a:p>
          <a:p>
            <a:r>
              <a:rPr lang="en-GB" sz="1800" dirty="0"/>
              <a:t>First approximation: ionization efficiency increases proportionally with electron current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GB" sz="100" b="1" dirty="0"/>
          </a:p>
        </p:txBody>
      </p:sp>
    </p:spTree>
    <p:extLst>
      <p:ext uri="{BB962C8B-B14F-4D97-AF65-F5344CB8AC3E}">
        <p14:creationId xmlns:p14="http://schemas.microsoft.com/office/powerpoint/2010/main" val="1327040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ISOLDE </a:t>
            </a:r>
            <a:br>
              <a:rPr lang="de-DE" dirty="0"/>
            </a:b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563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Prototype?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97062" y="1376990"/>
            <a:ext cx="5980600" cy="2259726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800" dirty="0">
                <a:solidFill>
                  <a:schemeClr val="tx1"/>
                </a:solidFill>
              </a:rPr>
              <a:t>Proposal for a future prototype: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800" dirty="0">
                <a:solidFill>
                  <a:schemeClr val="tx1"/>
                </a:solidFill>
              </a:rPr>
              <a:t>    perpendicular illumination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GB" sz="1600" dirty="0"/>
              <a:t>Resolves space charge limitations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GB" sz="1600" dirty="0"/>
              <a:t>Beam path developed for the PI-LIST ion source</a:t>
            </a:r>
          </a:p>
          <a:p>
            <a:pPr>
              <a:lnSpc>
                <a:spcPct val="120000"/>
              </a:lnSpc>
              <a:spcBef>
                <a:spcPts val="2300"/>
              </a:spcBef>
            </a:pPr>
            <a:r>
              <a:rPr lang="en-GB" sz="1800" dirty="0">
                <a:solidFill>
                  <a:schemeClr val="tx1"/>
                </a:solidFill>
              </a:rPr>
              <a:t>Efficiency estimate by scaling of space-charge limited electron currents</a:t>
            </a:r>
          </a:p>
        </p:txBody>
      </p:sp>
      <p:sp>
        <p:nvSpPr>
          <p:cNvPr id="7" name="Textfeld 34">
            <a:extLst>
              <a:ext uri="{FF2B5EF4-FFF2-40B4-BE49-F238E27FC236}">
                <a16:creationId xmlns:a16="http://schemas.microsoft.com/office/drawing/2014/main" id="{4A3E452C-6AB1-40C1-B207-5B638AE96B9D}"/>
              </a:ext>
            </a:extLst>
          </p:cNvPr>
          <p:cNvSpPr txBox="1"/>
          <p:nvPr/>
        </p:nvSpPr>
        <p:spPr>
          <a:xfrm>
            <a:off x="911424" y="2719953"/>
            <a:ext cx="432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R. Heinke </a:t>
            </a:r>
            <a:r>
              <a:rPr lang="en-GB" sz="1200" i="1" dirty="0"/>
              <a:t>et al</a:t>
            </a:r>
            <a:r>
              <a:rPr lang="en-GB" sz="1200" dirty="0"/>
              <a:t>,  Hyperfine Interactions </a:t>
            </a:r>
            <a:r>
              <a:rPr lang="en-GB" sz="1200" b="1" dirty="0"/>
              <a:t>238</a:t>
            </a:r>
            <a:r>
              <a:rPr lang="en-GB" sz="1200" dirty="0"/>
              <a:t>, (2017)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35938"/>
          <a:stretch/>
        </p:blipFill>
        <p:spPr>
          <a:xfrm>
            <a:off x="764992" y="3705072"/>
            <a:ext cx="5698939" cy="2040967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53467"/>
              </p:ext>
            </p:extLst>
          </p:nvPr>
        </p:nvGraphicFramePr>
        <p:xfrm>
          <a:off x="6758262" y="2304846"/>
          <a:ext cx="5098377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5522">
                  <a:extLst>
                    <a:ext uri="{9D8B030D-6E8A-4147-A177-3AD203B41FA5}">
                      <a16:colId xmlns:a16="http://schemas.microsoft.com/office/drawing/2014/main" val="3912963748"/>
                    </a:ext>
                  </a:extLst>
                </a:gridCol>
                <a:gridCol w="1130728">
                  <a:extLst>
                    <a:ext uri="{9D8B030D-6E8A-4147-A177-3AD203B41FA5}">
                      <a16:colId xmlns:a16="http://schemas.microsoft.com/office/drawing/2014/main" val="2741093221"/>
                    </a:ext>
                  </a:extLst>
                </a:gridCol>
                <a:gridCol w="1152127">
                  <a:extLst>
                    <a:ext uri="{9D8B030D-6E8A-4147-A177-3AD203B41FA5}">
                      <a16:colId xmlns:a16="http://schemas.microsoft.com/office/drawing/2014/main" val="13427684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Next 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Tested</a:t>
                      </a:r>
                    </a:p>
                    <a:p>
                      <a:r>
                        <a:rPr lang="en-GB" sz="1600" noProof="0" dirty="0"/>
                        <a:t>prototype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6257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Electron emitter 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12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1.5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278090"/>
                  </a:ext>
                </a:extLst>
              </a:tr>
              <a:tr h="31147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Anode-cathode distance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1.5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171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2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50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2044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257 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343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195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3.7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4.5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514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Mean electron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90 µA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90 </a:t>
                      </a:r>
                      <a:r>
                        <a:rPr lang="en-GB" sz="1600" noProof="0" dirty="0" err="1"/>
                        <a:t>nA</a:t>
                      </a:r>
                      <a:endParaRPr lang="en-GB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443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Ionization efficiency Mo(CO)</a:t>
                      </a:r>
                      <a:r>
                        <a:rPr lang="en-GB" sz="1600" baseline="-25000" noProof="0" dirty="0"/>
                        <a:t>6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0.001%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890588"/>
                  </a:ext>
                </a:extLst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738046" y="1376990"/>
            <a:ext cx="5190602" cy="1412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800" dirty="0">
                <a:solidFill>
                  <a:schemeClr val="tx1"/>
                </a:solidFill>
              </a:rPr>
              <a:t>Estimated parameters to reach 1% ionization efficiency: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433607" y="5714146"/>
            <a:ext cx="39934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J. Ballof et al., preprint, https://arxiv.org/abs/2108.01745</a:t>
            </a:r>
          </a:p>
        </p:txBody>
      </p:sp>
    </p:spTree>
    <p:extLst>
      <p:ext uri="{BB962C8B-B14F-4D97-AF65-F5344CB8AC3E}">
        <p14:creationId xmlns:p14="http://schemas.microsoft.com/office/powerpoint/2010/main" val="12786265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09599" y="1340768"/>
            <a:ext cx="10022905" cy="30243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GB" sz="1800" dirty="0">
                <a:solidFill>
                  <a:schemeClr val="tx1"/>
                </a:solidFill>
              </a:rPr>
              <a:t>Electron-impact ion source can be driven by a photo-cathode</a:t>
            </a:r>
          </a:p>
          <a:p>
            <a:pPr>
              <a:lnSpc>
                <a:spcPct val="140000"/>
              </a:lnSpc>
            </a:pPr>
            <a:r>
              <a:rPr lang="en-GB" sz="1800" dirty="0">
                <a:solidFill>
                  <a:schemeClr val="tx1"/>
                </a:solidFill>
              </a:rPr>
              <a:t>Photo-cathode can cope with typical ISOL conditions and gas-loads (~ 10</a:t>
            </a:r>
            <a:r>
              <a:rPr lang="en-GB" sz="1800" baseline="30000" dirty="0">
                <a:solidFill>
                  <a:schemeClr val="tx1"/>
                </a:solidFill>
              </a:rPr>
              <a:t>-6</a:t>
            </a:r>
            <a:r>
              <a:rPr lang="en-GB" sz="1800" dirty="0">
                <a:solidFill>
                  <a:schemeClr val="tx1"/>
                </a:solidFill>
              </a:rPr>
              <a:t> mbar)</a:t>
            </a:r>
          </a:p>
          <a:p>
            <a:pPr>
              <a:lnSpc>
                <a:spcPct val="140000"/>
              </a:lnSpc>
            </a:pPr>
            <a:r>
              <a:rPr lang="en-GB" sz="1800" dirty="0">
                <a:solidFill>
                  <a:schemeClr val="tx1"/>
                </a:solidFill>
              </a:rPr>
              <a:t>Ionization efficiency (proof-of-concept experiment) 0.001% for Mo(CO)</a:t>
            </a:r>
            <a:r>
              <a:rPr lang="en-GB" sz="1800" baseline="-25000" dirty="0">
                <a:solidFill>
                  <a:schemeClr val="tx1"/>
                </a:solidFill>
              </a:rPr>
              <a:t>6</a:t>
            </a:r>
          </a:p>
          <a:p>
            <a:pPr>
              <a:lnSpc>
                <a:spcPct val="140000"/>
              </a:lnSpc>
            </a:pPr>
            <a:r>
              <a:rPr lang="en-GB" sz="1800" dirty="0">
                <a:solidFill>
                  <a:schemeClr val="tx1"/>
                </a:solidFill>
              </a:rPr>
              <a:t>Upgrading laser-system and source geometry could yield efficiencies of at least 1%</a:t>
            </a:r>
          </a:p>
          <a:p>
            <a:pPr>
              <a:lnSpc>
                <a:spcPct val="140000"/>
              </a:lnSpc>
            </a:pPr>
            <a:endParaRPr lang="en-GB" sz="1800" baseline="-25000" dirty="0"/>
          </a:p>
          <a:p>
            <a:pPr>
              <a:lnSpc>
                <a:spcPct val="140000"/>
              </a:lnSpc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609598" y="3933056"/>
            <a:ext cx="10454954" cy="21602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40000"/>
              </a:lnSpc>
              <a:buNone/>
            </a:pPr>
            <a:r>
              <a:rPr lang="en-GB" sz="1800" b="1" dirty="0">
                <a:solidFill>
                  <a:schemeClr val="tx1"/>
                </a:solidFill>
              </a:rPr>
              <a:t>Impact on molecular beams</a:t>
            </a:r>
          </a:p>
          <a:p>
            <a:pPr>
              <a:lnSpc>
                <a:spcPct val="140000"/>
              </a:lnSpc>
            </a:pPr>
            <a:r>
              <a:rPr lang="en-GB" sz="1800" dirty="0">
                <a:solidFill>
                  <a:schemeClr val="tx1"/>
                </a:solidFill>
              </a:rPr>
              <a:t>Decoupling of electron production from ion source temperature</a:t>
            </a:r>
          </a:p>
          <a:p>
            <a:pPr>
              <a:lnSpc>
                <a:spcPct val="140000"/>
              </a:lnSpc>
            </a:pPr>
            <a:r>
              <a:rPr lang="en-GB" sz="1800" dirty="0">
                <a:solidFill>
                  <a:schemeClr val="tx1"/>
                </a:solidFill>
              </a:rPr>
              <a:t>First ISOL ion source for delicate molecules</a:t>
            </a:r>
            <a:endParaRPr lang="en-GB" sz="1800" baseline="-25000" dirty="0">
              <a:solidFill>
                <a:schemeClr val="tx1"/>
              </a:solidFill>
            </a:endParaRPr>
          </a:p>
          <a:p>
            <a:pPr>
              <a:lnSpc>
                <a:spcPct val="140000"/>
              </a:lnSpc>
            </a:pPr>
            <a:r>
              <a:rPr lang="en-GB" sz="1800" dirty="0">
                <a:solidFill>
                  <a:schemeClr val="tx1"/>
                </a:solidFill>
              </a:rPr>
              <a:t>Could facilitate refractory beam extraction and extract molecules for fundamental physics research</a:t>
            </a:r>
          </a:p>
          <a:p>
            <a:pPr>
              <a:lnSpc>
                <a:spcPct val="140000"/>
              </a:lnSpc>
            </a:pPr>
            <a:endParaRPr lang="en-GB" sz="1800" baseline="-25000" dirty="0"/>
          </a:p>
          <a:p>
            <a:pPr>
              <a:lnSpc>
                <a:spcPct val="140000"/>
              </a:lnSpc>
            </a:pPr>
            <a:endParaRPr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375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7176120" y="620688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</a:t>
            </a:r>
          </a:p>
          <a:p>
            <a:pPr algn="r">
              <a:defRPr/>
            </a:pPr>
            <a:r>
              <a:rPr lang="en-GB" dirty="0"/>
              <a:t>your attention!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487AA-81F0-4C84-8212-81795ABDD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333BA8-2666-462A-AB4D-513B857D7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21/09/2021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012372-D60E-4E56-8F99-D02A50749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FC37E6-6887-4ECE-93AE-640966F9A7B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02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487AA-81F0-4C84-8212-81795ABDD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333BA8-2666-462A-AB4D-513B857D7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21/09/2021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012372-D60E-4E56-8F99-D02A50749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FC37E6-6887-4ECE-93AE-640966F9A7B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413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ISOL process</a:t>
            </a:r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 rot="365083">
            <a:off x="7662436" y="1529878"/>
            <a:ext cx="1736358" cy="1438616"/>
          </a:xfrm>
          <a:custGeom>
            <a:avLst/>
            <a:gdLst>
              <a:gd name="T0" fmla="*/ 21 w 1160"/>
              <a:gd name="T1" fmla="*/ 0 h 831"/>
              <a:gd name="T2" fmla="*/ 0 w 1160"/>
              <a:gd name="T3" fmla="*/ 77 h 831"/>
              <a:gd name="T4" fmla="*/ 42 w 1160"/>
              <a:gd name="T5" fmla="*/ 62 h 831"/>
              <a:gd name="T6" fmla="*/ 167 w 1160"/>
              <a:gd name="T7" fmla="*/ 166 h 831"/>
              <a:gd name="T8" fmla="*/ 232 w 1160"/>
              <a:gd name="T9" fmla="*/ 147 h 831"/>
              <a:gd name="T10" fmla="*/ 103 w 1160"/>
              <a:gd name="T11" fmla="*/ 43 h 831"/>
              <a:gd name="T12" fmla="*/ 135 w 1160"/>
              <a:gd name="T13" fmla="*/ 31 h 831"/>
              <a:gd name="T14" fmla="*/ 21 w 1160"/>
              <a:gd name="T15" fmla="*/ 0 h 83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connsiteX0" fmla="*/ 905 w 17364"/>
              <a:gd name="connsiteY0" fmla="*/ 0 h 23223"/>
              <a:gd name="connsiteX1" fmla="*/ 0 w 17364"/>
              <a:gd name="connsiteY1" fmla="*/ 4657 h 23223"/>
              <a:gd name="connsiteX2" fmla="*/ 1810 w 17364"/>
              <a:gd name="connsiteY2" fmla="*/ 3742 h 23223"/>
              <a:gd name="connsiteX3" fmla="*/ 17364 w 17364"/>
              <a:gd name="connsiteY3" fmla="*/ 23223 h 23223"/>
              <a:gd name="connsiteX4" fmla="*/ 10000 w 17364"/>
              <a:gd name="connsiteY4" fmla="*/ 8881 h 23223"/>
              <a:gd name="connsiteX5" fmla="*/ 4422 w 17364"/>
              <a:gd name="connsiteY5" fmla="*/ 2575 h 23223"/>
              <a:gd name="connsiteX6" fmla="*/ 5810 w 17364"/>
              <a:gd name="connsiteY6" fmla="*/ 1877 h 23223"/>
              <a:gd name="connsiteX7" fmla="*/ 905 w 17364"/>
              <a:gd name="connsiteY7" fmla="*/ 0 h 23223"/>
              <a:gd name="connsiteX0" fmla="*/ 905 w 19540"/>
              <a:gd name="connsiteY0" fmla="*/ 0 h 23223"/>
              <a:gd name="connsiteX1" fmla="*/ 0 w 19540"/>
              <a:gd name="connsiteY1" fmla="*/ 4657 h 23223"/>
              <a:gd name="connsiteX2" fmla="*/ 1810 w 19540"/>
              <a:gd name="connsiteY2" fmla="*/ 3742 h 23223"/>
              <a:gd name="connsiteX3" fmla="*/ 17364 w 19540"/>
              <a:gd name="connsiteY3" fmla="*/ 23223 h 23223"/>
              <a:gd name="connsiteX4" fmla="*/ 19540 w 19540"/>
              <a:gd name="connsiteY4" fmla="*/ 19798 h 23223"/>
              <a:gd name="connsiteX5" fmla="*/ 4422 w 19540"/>
              <a:gd name="connsiteY5" fmla="*/ 2575 h 23223"/>
              <a:gd name="connsiteX6" fmla="*/ 5810 w 19540"/>
              <a:gd name="connsiteY6" fmla="*/ 1877 h 23223"/>
              <a:gd name="connsiteX7" fmla="*/ 905 w 19540"/>
              <a:gd name="connsiteY7" fmla="*/ 0 h 2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40" h="23223">
                <a:moveTo>
                  <a:pt x="905" y="0"/>
                </a:moveTo>
                <a:lnTo>
                  <a:pt x="0" y="4657"/>
                </a:lnTo>
                <a:lnTo>
                  <a:pt x="1810" y="3742"/>
                </a:lnTo>
                <a:lnTo>
                  <a:pt x="17364" y="23223"/>
                </a:lnTo>
                <a:lnTo>
                  <a:pt x="19540" y="19798"/>
                </a:lnTo>
                <a:lnTo>
                  <a:pt x="4422" y="2575"/>
                </a:lnTo>
                <a:lnTo>
                  <a:pt x="5810" y="1877"/>
                </a:lnTo>
                <a:lnTo>
                  <a:pt x="905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auto">
          <a:xfrm rot="301332">
            <a:off x="7667323" y="1532988"/>
            <a:ext cx="1745866" cy="1429076"/>
          </a:xfrm>
          <a:custGeom>
            <a:avLst/>
            <a:gdLst>
              <a:gd name="T0" fmla="*/ 21 w 1160"/>
              <a:gd name="T1" fmla="*/ 0 h 831"/>
              <a:gd name="T2" fmla="*/ 0 w 1160"/>
              <a:gd name="T3" fmla="*/ 77 h 831"/>
              <a:gd name="T4" fmla="*/ 42 w 1160"/>
              <a:gd name="T5" fmla="*/ 62 h 831"/>
              <a:gd name="T6" fmla="*/ 167 w 1160"/>
              <a:gd name="T7" fmla="*/ 166 h 831"/>
              <a:gd name="T8" fmla="*/ 232 w 1160"/>
              <a:gd name="T9" fmla="*/ 147 h 831"/>
              <a:gd name="T10" fmla="*/ 103 w 1160"/>
              <a:gd name="T11" fmla="*/ 43 h 831"/>
              <a:gd name="T12" fmla="*/ 135 w 1160"/>
              <a:gd name="T13" fmla="*/ 31 h 831"/>
              <a:gd name="T14" fmla="*/ 21 w 1160"/>
              <a:gd name="T15" fmla="*/ 0 h 83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connsiteX0" fmla="*/ 905 w 19647"/>
              <a:gd name="connsiteY0" fmla="*/ 0 h 20720"/>
              <a:gd name="connsiteX1" fmla="*/ 0 w 19647"/>
              <a:gd name="connsiteY1" fmla="*/ 4657 h 20720"/>
              <a:gd name="connsiteX2" fmla="*/ 1810 w 19647"/>
              <a:gd name="connsiteY2" fmla="*/ 3742 h 20720"/>
              <a:gd name="connsiteX3" fmla="*/ 7181 w 19647"/>
              <a:gd name="connsiteY3" fmla="*/ 10000 h 20720"/>
              <a:gd name="connsiteX4" fmla="*/ 19647 w 19647"/>
              <a:gd name="connsiteY4" fmla="*/ 20720 h 20720"/>
              <a:gd name="connsiteX5" fmla="*/ 4422 w 19647"/>
              <a:gd name="connsiteY5" fmla="*/ 2575 h 20720"/>
              <a:gd name="connsiteX6" fmla="*/ 5810 w 19647"/>
              <a:gd name="connsiteY6" fmla="*/ 1877 h 20720"/>
              <a:gd name="connsiteX7" fmla="*/ 905 w 19647"/>
              <a:gd name="connsiteY7" fmla="*/ 0 h 20720"/>
              <a:gd name="connsiteX0" fmla="*/ 905 w 19647"/>
              <a:gd name="connsiteY0" fmla="*/ 0 h 23069"/>
              <a:gd name="connsiteX1" fmla="*/ 0 w 19647"/>
              <a:gd name="connsiteY1" fmla="*/ 4657 h 23069"/>
              <a:gd name="connsiteX2" fmla="*/ 1810 w 19647"/>
              <a:gd name="connsiteY2" fmla="*/ 3742 h 23069"/>
              <a:gd name="connsiteX3" fmla="*/ 17364 w 19647"/>
              <a:gd name="connsiteY3" fmla="*/ 23069 h 23069"/>
              <a:gd name="connsiteX4" fmla="*/ 19647 w 19647"/>
              <a:gd name="connsiteY4" fmla="*/ 20720 h 23069"/>
              <a:gd name="connsiteX5" fmla="*/ 4422 w 19647"/>
              <a:gd name="connsiteY5" fmla="*/ 2575 h 23069"/>
              <a:gd name="connsiteX6" fmla="*/ 5810 w 19647"/>
              <a:gd name="connsiteY6" fmla="*/ 1877 h 23069"/>
              <a:gd name="connsiteX7" fmla="*/ 905 w 19647"/>
              <a:gd name="connsiteY7" fmla="*/ 0 h 23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47" h="23069">
                <a:moveTo>
                  <a:pt x="905" y="0"/>
                </a:moveTo>
                <a:lnTo>
                  <a:pt x="0" y="4657"/>
                </a:lnTo>
                <a:lnTo>
                  <a:pt x="1810" y="3742"/>
                </a:lnTo>
                <a:lnTo>
                  <a:pt x="17364" y="23069"/>
                </a:lnTo>
                <a:lnTo>
                  <a:pt x="19647" y="20720"/>
                </a:lnTo>
                <a:lnTo>
                  <a:pt x="4422" y="2575"/>
                </a:lnTo>
                <a:lnTo>
                  <a:pt x="5810" y="1877"/>
                </a:lnTo>
                <a:lnTo>
                  <a:pt x="905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8" name="Freeform 7"/>
          <p:cNvSpPr>
            <a:spLocks noChangeAspect="1"/>
          </p:cNvSpPr>
          <p:nvPr/>
        </p:nvSpPr>
        <p:spPr bwMode="auto">
          <a:xfrm>
            <a:off x="5449981" y="2432586"/>
            <a:ext cx="1505287" cy="876974"/>
          </a:xfrm>
          <a:custGeom>
            <a:avLst/>
            <a:gdLst>
              <a:gd name="T0" fmla="*/ 320 w 1963"/>
              <a:gd name="T1" fmla="*/ 0 h 1178"/>
              <a:gd name="T2" fmla="*/ 309 w 1963"/>
              <a:gd name="T3" fmla="*/ 0 h 1178"/>
              <a:gd name="T4" fmla="*/ 295 w 1963"/>
              <a:gd name="T5" fmla="*/ 1 h 1178"/>
              <a:gd name="T6" fmla="*/ 279 w 1963"/>
              <a:gd name="T7" fmla="*/ 3 h 1178"/>
              <a:gd name="T8" fmla="*/ 261 w 1963"/>
              <a:gd name="T9" fmla="*/ 7 h 1178"/>
              <a:gd name="T10" fmla="*/ 241 w 1963"/>
              <a:gd name="T11" fmla="*/ 11 h 1178"/>
              <a:gd name="T12" fmla="*/ 220 w 1963"/>
              <a:gd name="T13" fmla="*/ 17 h 1178"/>
              <a:gd name="T14" fmla="*/ 198 w 1963"/>
              <a:gd name="T15" fmla="*/ 24 h 1178"/>
              <a:gd name="T16" fmla="*/ 174 w 1963"/>
              <a:gd name="T17" fmla="*/ 32 h 1178"/>
              <a:gd name="T18" fmla="*/ 150 w 1963"/>
              <a:gd name="T19" fmla="*/ 41 h 1178"/>
              <a:gd name="T20" fmla="*/ 126 w 1963"/>
              <a:gd name="T21" fmla="*/ 52 h 1178"/>
              <a:gd name="T22" fmla="*/ 102 w 1963"/>
              <a:gd name="T23" fmla="*/ 64 h 1178"/>
              <a:gd name="T24" fmla="*/ 78 w 1963"/>
              <a:gd name="T25" fmla="*/ 78 h 1178"/>
              <a:gd name="T26" fmla="*/ 54 w 1963"/>
              <a:gd name="T27" fmla="*/ 92 h 1178"/>
              <a:gd name="T28" fmla="*/ 32 w 1963"/>
              <a:gd name="T29" fmla="*/ 109 h 1178"/>
              <a:gd name="T30" fmla="*/ 10 w 1963"/>
              <a:gd name="T31" fmla="*/ 126 h 1178"/>
              <a:gd name="T32" fmla="*/ 0 w 1963"/>
              <a:gd name="T33" fmla="*/ 185 h 1178"/>
              <a:gd name="T34" fmla="*/ 134 w 1963"/>
              <a:gd name="T35" fmla="*/ 228 h 1178"/>
              <a:gd name="T36" fmla="*/ 146 w 1963"/>
              <a:gd name="T37" fmla="*/ 214 h 1178"/>
              <a:gd name="T38" fmla="*/ 159 w 1963"/>
              <a:gd name="T39" fmla="*/ 200 h 1178"/>
              <a:gd name="T40" fmla="*/ 174 w 1963"/>
              <a:gd name="T41" fmla="*/ 188 h 1178"/>
              <a:gd name="T42" fmla="*/ 191 w 1963"/>
              <a:gd name="T43" fmla="*/ 176 h 1178"/>
              <a:gd name="T44" fmla="*/ 208 w 1963"/>
              <a:gd name="T45" fmla="*/ 165 h 1178"/>
              <a:gd name="T46" fmla="*/ 225 w 1963"/>
              <a:gd name="T47" fmla="*/ 154 h 1178"/>
              <a:gd name="T48" fmla="*/ 244 w 1963"/>
              <a:gd name="T49" fmla="*/ 144 h 1178"/>
              <a:gd name="T50" fmla="*/ 262 w 1963"/>
              <a:gd name="T51" fmla="*/ 135 h 1178"/>
              <a:gd name="T52" fmla="*/ 281 w 1963"/>
              <a:gd name="T53" fmla="*/ 128 h 1178"/>
              <a:gd name="T54" fmla="*/ 300 w 1963"/>
              <a:gd name="T55" fmla="*/ 121 h 1178"/>
              <a:gd name="T56" fmla="*/ 319 w 1963"/>
              <a:gd name="T57" fmla="*/ 115 h 1178"/>
              <a:gd name="T58" fmla="*/ 337 w 1963"/>
              <a:gd name="T59" fmla="*/ 110 h 1178"/>
              <a:gd name="T60" fmla="*/ 354 w 1963"/>
              <a:gd name="T61" fmla="*/ 107 h 1178"/>
              <a:gd name="T62" fmla="*/ 371 w 1963"/>
              <a:gd name="T63" fmla="*/ 104 h 1178"/>
              <a:gd name="T64" fmla="*/ 386 w 1963"/>
              <a:gd name="T65" fmla="*/ 103 h 1178"/>
              <a:gd name="T66" fmla="*/ 393 w 1963"/>
              <a:gd name="T67" fmla="*/ 61 h 117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963" h="1178">
                <a:moveTo>
                  <a:pt x="1623" y="4"/>
                </a:moveTo>
                <a:lnTo>
                  <a:pt x="1600" y="1"/>
                </a:lnTo>
                <a:lnTo>
                  <a:pt x="1574" y="0"/>
                </a:lnTo>
                <a:lnTo>
                  <a:pt x="1543" y="1"/>
                </a:lnTo>
                <a:lnTo>
                  <a:pt x="1511" y="2"/>
                </a:lnTo>
                <a:lnTo>
                  <a:pt x="1475" y="6"/>
                </a:lnTo>
                <a:lnTo>
                  <a:pt x="1435" y="11"/>
                </a:lnTo>
                <a:lnTo>
                  <a:pt x="1394" y="17"/>
                </a:lnTo>
                <a:lnTo>
                  <a:pt x="1350" y="24"/>
                </a:lnTo>
                <a:lnTo>
                  <a:pt x="1303" y="33"/>
                </a:lnTo>
                <a:lnTo>
                  <a:pt x="1255" y="44"/>
                </a:lnTo>
                <a:lnTo>
                  <a:pt x="1204" y="56"/>
                </a:lnTo>
                <a:lnTo>
                  <a:pt x="1153" y="69"/>
                </a:lnTo>
                <a:lnTo>
                  <a:pt x="1098" y="85"/>
                </a:lnTo>
                <a:lnTo>
                  <a:pt x="1043" y="101"/>
                </a:lnTo>
                <a:lnTo>
                  <a:pt x="987" y="119"/>
                </a:lnTo>
                <a:lnTo>
                  <a:pt x="929" y="138"/>
                </a:lnTo>
                <a:lnTo>
                  <a:pt x="870" y="160"/>
                </a:lnTo>
                <a:lnTo>
                  <a:pt x="811" y="183"/>
                </a:lnTo>
                <a:lnTo>
                  <a:pt x="751" y="208"/>
                </a:lnTo>
                <a:lnTo>
                  <a:pt x="691" y="234"/>
                </a:lnTo>
                <a:lnTo>
                  <a:pt x="629" y="262"/>
                </a:lnTo>
                <a:lnTo>
                  <a:pt x="569" y="291"/>
                </a:lnTo>
                <a:lnTo>
                  <a:pt x="509" y="322"/>
                </a:lnTo>
                <a:lnTo>
                  <a:pt x="449" y="354"/>
                </a:lnTo>
                <a:lnTo>
                  <a:pt x="389" y="389"/>
                </a:lnTo>
                <a:lnTo>
                  <a:pt x="330" y="426"/>
                </a:lnTo>
                <a:lnTo>
                  <a:pt x="272" y="463"/>
                </a:lnTo>
                <a:lnTo>
                  <a:pt x="214" y="502"/>
                </a:lnTo>
                <a:lnTo>
                  <a:pt x="159" y="544"/>
                </a:lnTo>
                <a:lnTo>
                  <a:pt x="105" y="587"/>
                </a:lnTo>
                <a:lnTo>
                  <a:pt x="52" y="632"/>
                </a:lnTo>
                <a:lnTo>
                  <a:pt x="0" y="678"/>
                </a:lnTo>
                <a:lnTo>
                  <a:pt x="0" y="926"/>
                </a:lnTo>
                <a:lnTo>
                  <a:pt x="641" y="1178"/>
                </a:lnTo>
                <a:lnTo>
                  <a:pt x="668" y="1142"/>
                </a:lnTo>
                <a:lnTo>
                  <a:pt x="697" y="1106"/>
                </a:lnTo>
                <a:lnTo>
                  <a:pt x="728" y="1073"/>
                </a:lnTo>
                <a:lnTo>
                  <a:pt x="760" y="1039"/>
                </a:lnTo>
                <a:lnTo>
                  <a:pt x="795" y="1005"/>
                </a:lnTo>
                <a:lnTo>
                  <a:pt x="833" y="973"/>
                </a:lnTo>
                <a:lnTo>
                  <a:pt x="871" y="942"/>
                </a:lnTo>
                <a:lnTo>
                  <a:pt x="911" y="911"/>
                </a:lnTo>
                <a:lnTo>
                  <a:pt x="952" y="881"/>
                </a:lnTo>
                <a:lnTo>
                  <a:pt x="994" y="853"/>
                </a:lnTo>
                <a:lnTo>
                  <a:pt x="1037" y="825"/>
                </a:lnTo>
                <a:lnTo>
                  <a:pt x="1082" y="798"/>
                </a:lnTo>
                <a:lnTo>
                  <a:pt x="1126" y="772"/>
                </a:lnTo>
                <a:lnTo>
                  <a:pt x="1172" y="747"/>
                </a:lnTo>
                <a:lnTo>
                  <a:pt x="1219" y="724"/>
                </a:lnTo>
                <a:lnTo>
                  <a:pt x="1264" y="701"/>
                </a:lnTo>
                <a:lnTo>
                  <a:pt x="1311" y="679"/>
                </a:lnTo>
                <a:lnTo>
                  <a:pt x="1359" y="660"/>
                </a:lnTo>
                <a:lnTo>
                  <a:pt x="1406" y="641"/>
                </a:lnTo>
                <a:lnTo>
                  <a:pt x="1453" y="622"/>
                </a:lnTo>
                <a:lnTo>
                  <a:pt x="1500" y="607"/>
                </a:lnTo>
                <a:lnTo>
                  <a:pt x="1547" y="591"/>
                </a:lnTo>
                <a:lnTo>
                  <a:pt x="1593" y="578"/>
                </a:lnTo>
                <a:lnTo>
                  <a:pt x="1638" y="564"/>
                </a:lnTo>
                <a:lnTo>
                  <a:pt x="1683" y="553"/>
                </a:lnTo>
                <a:lnTo>
                  <a:pt x="1726" y="544"/>
                </a:lnTo>
                <a:lnTo>
                  <a:pt x="1770" y="535"/>
                </a:lnTo>
                <a:lnTo>
                  <a:pt x="1810" y="528"/>
                </a:lnTo>
                <a:lnTo>
                  <a:pt x="1851" y="523"/>
                </a:lnTo>
                <a:lnTo>
                  <a:pt x="1890" y="519"/>
                </a:lnTo>
                <a:lnTo>
                  <a:pt x="1927" y="517"/>
                </a:lnTo>
                <a:lnTo>
                  <a:pt x="1963" y="516"/>
                </a:lnTo>
                <a:lnTo>
                  <a:pt x="1963" y="307"/>
                </a:lnTo>
                <a:lnTo>
                  <a:pt x="1623" y="4"/>
                </a:lnTo>
                <a:close/>
              </a:path>
            </a:pathLst>
          </a:custGeom>
          <a:solidFill>
            <a:srgbClr val="405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>
            <a:spLocks noChangeAspect="1"/>
          </p:cNvSpPr>
          <p:nvPr/>
        </p:nvSpPr>
        <p:spPr bwMode="auto">
          <a:xfrm>
            <a:off x="5449981" y="2432586"/>
            <a:ext cx="1505287" cy="876974"/>
          </a:xfrm>
          <a:custGeom>
            <a:avLst/>
            <a:gdLst>
              <a:gd name="T0" fmla="*/ 325 w 1963"/>
              <a:gd name="T1" fmla="*/ 1 h 1178"/>
              <a:gd name="T2" fmla="*/ 315 w 1963"/>
              <a:gd name="T3" fmla="*/ 0 h 1178"/>
              <a:gd name="T4" fmla="*/ 303 w 1963"/>
              <a:gd name="T5" fmla="*/ 0 h 1178"/>
              <a:gd name="T6" fmla="*/ 287 w 1963"/>
              <a:gd name="T7" fmla="*/ 2 h 1178"/>
              <a:gd name="T8" fmla="*/ 270 w 1963"/>
              <a:gd name="T9" fmla="*/ 5 h 1178"/>
              <a:gd name="T10" fmla="*/ 251 w 1963"/>
              <a:gd name="T11" fmla="*/ 9 h 1178"/>
              <a:gd name="T12" fmla="*/ 231 w 1963"/>
              <a:gd name="T13" fmla="*/ 14 h 1178"/>
              <a:gd name="T14" fmla="*/ 209 w 1963"/>
              <a:gd name="T15" fmla="*/ 20 h 1178"/>
              <a:gd name="T16" fmla="*/ 186 w 1963"/>
              <a:gd name="T17" fmla="*/ 28 h 1178"/>
              <a:gd name="T18" fmla="*/ 162 w 1963"/>
              <a:gd name="T19" fmla="*/ 37 h 1178"/>
              <a:gd name="T20" fmla="*/ 138 w 1963"/>
              <a:gd name="T21" fmla="*/ 47 h 1178"/>
              <a:gd name="T22" fmla="*/ 114 w 1963"/>
              <a:gd name="T23" fmla="*/ 58 h 1178"/>
              <a:gd name="T24" fmla="*/ 90 w 1963"/>
              <a:gd name="T25" fmla="*/ 71 h 1178"/>
              <a:gd name="T26" fmla="*/ 66 w 1963"/>
              <a:gd name="T27" fmla="*/ 85 h 1178"/>
              <a:gd name="T28" fmla="*/ 43 w 1963"/>
              <a:gd name="T29" fmla="*/ 100 h 1178"/>
              <a:gd name="T30" fmla="*/ 21 w 1963"/>
              <a:gd name="T31" fmla="*/ 117 h 1178"/>
              <a:gd name="T32" fmla="*/ 0 w 1963"/>
              <a:gd name="T33" fmla="*/ 135 h 1178"/>
              <a:gd name="T34" fmla="*/ 128 w 1963"/>
              <a:gd name="T35" fmla="*/ 235 h 1178"/>
              <a:gd name="T36" fmla="*/ 134 w 1963"/>
              <a:gd name="T37" fmla="*/ 228 h 1178"/>
              <a:gd name="T38" fmla="*/ 146 w 1963"/>
              <a:gd name="T39" fmla="*/ 214 h 1178"/>
              <a:gd name="T40" fmla="*/ 159 w 1963"/>
              <a:gd name="T41" fmla="*/ 200 h 1178"/>
              <a:gd name="T42" fmla="*/ 174 w 1963"/>
              <a:gd name="T43" fmla="*/ 188 h 1178"/>
              <a:gd name="T44" fmla="*/ 191 w 1963"/>
              <a:gd name="T45" fmla="*/ 176 h 1178"/>
              <a:gd name="T46" fmla="*/ 208 w 1963"/>
              <a:gd name="T47" fmla="*/ 165 h 1178"/>
              <a:gd name="T48" fmla="*/ 225 w 1963"/>
              <a:gd name="T49" fmla="*/ 154 h 1178"/>
              <a:gd name="T50" fmla="*/ 244 w 1963"/>
              <a:gd name="T51" fmla="*/ 144 h 1178"/>
              <a:gd name="T52" fmla="*/ 262 w 1963"/>
              <a:gd name="T53" fmla="*/ 135 h 1178"/>
              <a:gd name="T54" fmla="*/ 281 w 1963"/>
              <a:gd name="T55" fmla="*/ 128 h 1178"/>
              <a:gd name="T56" fmla="*/ 300 w 1963"/>
              <a:gd name="T57" fmla="*/ 121 h 1178"/>
              <a:gd name="T58" fmla="*/ 319 w 1963"/>
              <a:gd name="T59" fmla="*/ 115 h 1178"/>
              <a:gd name="T60" fmla="*/ 337 w 1963"/>
              <a:gd name="T61" fmla="*/ 110 h 1178"/>
              <a:gd name="T62" fmla="*/ 354 w 1963"/>
              <a:gd name="T63" fmla="*/ 107 h 1178"/>
              <a:gd name="T64" fmla="*/ 371 w 1963"/>
              <a:gd name="T65" fmla="*/ 104 h 1178"/>
              <a:gd name="T66" fmla="*/ 386 w 1963"/>
              <a:gd name="T67" fmla="*/ 103 h 1178"/>
              <a:gd name="T68" fmla="*/ 393 w 1963"/>
              <a:gd name="T69" fmla="*/ 61 h 117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963" h="1178">
                <a:moveTo>
                  <a:pt x="1623" y="4"/>
                </a:moveTo>
                <a:lnTo>
                  <a:pt x="1623" y="4"/>
                </a:lnTo>
                <a:lnTo>
                  <a:pt x="1600" y="1"/>
                </a:lnTo>
                <a:lnTo>
                  <a:pt x="1574" y="0"/>
                </a:lnTo>
                <a:lnTo>
                  <a:pt x="1543" y="1"/>
                </a:lnTo>
                <a:lnTo>
                  <a:pt x="1511" y="2"/>
                </a:lnTo>
                <a:lnTo>
                  <a:pt x="1475" y="6"/>
                </a:lnTo>
                <a:lnTo>
                  <a:pt x="1435" y="11"/>
                </a:lnTo>
                <a:lnTo>
                  <a:pt x="1394" y="17"/>
                </a:lnTo>
                <a:lnTo>
                  <a:pt x="1350" y="24"/>
                </a:lnTo>
                <a:lnTo>
                  <a:pt x="1303" y="33"/>
                </a:lnTo>
                <a:lnTo>
                  <a:pt x="1255" y="44"/>
                </a:lnTo>
                <a:lnTo>
                  <a:pt x="1204" y="56"/>
                </a:lnTo>
                <a:lnTo>
                  <a:pt x="1153" y="69"/>
                </a:lnTo>
                <a:lnTo>
                  <a:pt x="1098" y="85"/>
                </a:lnTo>
                <a:lnTo>
                  <a:pt x="1043" y="101"/>
                </a:lnTo>
                <a:lnTo>
                  <a:pt x="987" y="119"/>
                </a:lnTo>
                <a:lnTo>
                  <a:pt x="929" y="138"/>
                </a:lnTo>
                <a:lnTo>
                  <a:pt x="870" y="160"/>
                </a:lnTo>
                <a:lnTo>
                  <a:pt x="811" y="183"/>
                </a:lnTo>
                <a:lnTo>
                  <a:pt x="751" y="208"/>
                </a:lnTo>
                <a:lnTo>
                  <a:pt x="691" y="234"/>
                </a:lnTo>
                <a:lnTo>
                  <a:pt x="629" y="262"/>
                </a:lnTo>
                <a:lnTo>
                  <a:pt x="569" y="291"/>
                </a:lnTo>
                <a:lnTo>
                  <a:pt x="509" y="322"/>
                </a:lnTo>
                <a:lnTo>
                  <a:pt x="449" y="354"/>
                </a:lnTo>
                <a:lnTo>
                  <a:pt x="389" y="389"/>
                </a:lnTo>
                <a:lnTo>
                  <a:pt x="330" y="426"/>
                </a:lnTo>
                <a:lnTo>
                  <a:pt x="272" y="463"/>
                </a:lnTo>
                <a:lnTo>
                  <a:pt x="214" y="502"/>
                </a:lnTo>
                <a:lnTo>
                  <a:pt x="159" y="544"/>
                </a:lnTo>
                <a:lnTo>
                  <a:pt x="105" y="587"/>
                </a:lnTo>
                <a:lnTo>
                  <a:pt x="52" y="632"/>
                </a:lnTo>
                <a:lnTo>
                  <a:pt x="0" y="678"/>
                </a:lnTo>
                <a:lnTo>
                  <a:pt x="0" y="926"/>
                </a:lnTo>
                <a:lnTo>
                  <a:pt x="641" y="1178"/>
                </a:lnTo>
                <a:lnTo>
                  <a:pt x="668" y="1142"/>
                </a:lnTo>
                <a:lnTo>
                  <a:pt x="697" y="1106"/>
                </a:lnTo>
                <a:lnTo>
                  <a:pt x="728" y="1073"/>
                </a:lnTo>
                <a:lnTo>
                  <a:pt x="760" y="1039"/>
                </a:lnTo>
                <a:lnTo>
                  <a:pt x="795" y="1005"/>
                </a:lnTo>
                <a:lnTo>
                  <a:pt x="833" y="973"/>
                </a:lnTo>
                <a:lnTo>
                  <a:pt x="871" y="942"/>
                </a:lnTo>
                <a:lnTo>
                  <a:pt x="911" y="911"/>
                </a:lnTo>
                <a:lnTo>
                  <a:pt x="952" y="881"/>
                </a:lnTo>
                <a:lnTo>
                  <a:pt x="994" y="853"/>
                </a:lnTo>
                <a:lnTo>
                  <a:pt x="1037" y="825"/>
                </a:lnTo>
                <a:lnTo>
                  <a:pt x="1082" y="798"/>
                </a:lnTo>
                <a:lnTo>
                  <a:pt x="1126" y="772"/>
                </a:lnTo>
                <a:lnTo>
                  <a:pt x="1172" y="747"/>
                </a:lnTo>
                <a:lnTo>
                  <a:pt x="1219" y="724"/>
                </a:lnTo>
                <a:lnTo>
                  <a:pt x="1264" y="701"/>
                </a:lnTo>
                <a:lnTo>
                  <a:pt x="1311" y="679"/>
                </a:lnTo>
                <a:lnTo>
                  <a:pt x="1359" y="660"/>
                </a:lnTo>
                <a:lnTo>
                  <a:pt x="1406" y="641"/>
                </a:lnTo>
                <a:lnTo>
                  <a:pt x="1453" y="622"/>
                </a:lnTo>
                <a:lnTo>
                  <a:pt x="1500" y="607"/>
                </a:lnTo>
                <a:lnTo>
                  <a:pt x="1547" y="591"/>
                </a:lnTo>
                <a:lnTo>
                  <a:pt x="1593" y="578"/>
                </a:lnTo>
                <a:lnTo>
                  <a:pt x="1638" y="564"/>
                </a:lnTo>
                <a:lnTo>
                  <a:pt x="1683" y="553"/>
                </a:lnTo>
                <a:lnTo>
                  <a:pt x="1726" y="544"/>
                </a:lnTo>
                <a:lnTo>
                  <a:pt x="1770" y="535"/>
                </a:lnTo>
                <a:lnTo>
                  <a:pt x="1810" y="528"/>
                </a:lnTo>
                <a:lnTo>
                  <a:pt x="1851" y="523"/>
                </a:lnTo>
                <a:lnTo>
                  <a:pt x="1890" y="519"/>
                </a:lnTo>
                <a:lnTo>
                  <a:pt x="1927" y="517"/>
                </a:lnTo>
                <a:lnTo>
                  <a:pt x="1963" y="516"/>
                </a:lnTo>
                <a:lnTo>
                  <a:pt x="1963" y="307"/>
                </a:lnTo>
                <a:lnTo>
                  <a:pt x="1623" y="4"/>
                </a:lnTo>
              </a:path>
            </a:pathLst>
          </a:custGeom>
          <a:solidFill>
            <a:srgbClr val="0070C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0" name="Freeform 9"/>
          <p:cNvSpPr>
            <a:spLocks noChangeAspect="1"/>
          </p:cNvSpPr>
          <p:nvPr/>
        </p:nvSpPr>
        <p:spPr bwMode="auto">
          <a:xfrm>
            <a:off x="5936422" y="2656495"/>
            <a:ext cx="1007355" cy="653066"/>
          </a:xfrm>
          <a:custGeom>
            <a:avLst/>
            <a:gdLst>
              <a:gd name="T0" fmla="*/ 263 w 1316"/>
              <a:gd name="T1" fmla="*/ 0 h 876"/>
              <a:gd name="T2" fmla="*/ 263 w 1316"/>
              <a:gd name="T3" fmla="*/ 0 h 876"/>
              <a:gd name="T4" fmla="*/ 256 w 1316"/>
              <a:gd name="T5" fmla="*/ 0 h 876"/>
              <a:gd name="T6" fmla="*/ 248 w 1316"/>
              <a:gd name="T7" fmla="*/ 1 h 876"/>
              <a:gd name="T8" fmla="*/ 240 w 1316"/>
              <a:gd name="T9" fmla="*/ 1 h 876"/>
              <a:gd name="T10" fmla="*/ 232 w 1316"/>
              <a:gd name="T11" fmla="*/ 2 h 876"/>
              <a:gd name="T12" fmla="*/ 224 w 1316"/>
              <a:gd name="T13" fmla="*/ 4 h 876"/>
              <a:gd name="T14" fmla="*/ 215 w 1316"/>
              <a:gd name="T15" fmla="*/ 5 h 876"/>
              <a:gd name="T16" fmla="*/ 206 w 1316"/>
              <a:gd name="T17" fmla="*/ 7 h 876"/>
              <a:gd name="T18" fmla="*/ 197 w 1316"/>
              <a:gd name="T19" fmla="*/ 9 h 876"/>
              <a:gd name="T20" fmla="*/ 188 w 1316"/>
              <a:gd name="T21" fmla="*/ 11 h 876"/>
              <a:gd name="T22" fmla="*/ 178 w 1316"/>
              <a:gd name="T23" fmla="*/ 14 h 876"/>
              <a:gd name="T24" fmla="*/ 169 w 1316"/>
              <a:gd name="T25" fmla="*/ 17 h 876"/>
              <a:gd name="T26" fmla="*/ 159 w 1316"/>
              <a:gd name="T27" fmla="*/ 20 h 876"/>
              <a:gd name="T28" fmla="*/ 150 w 1316"/>
              <a:gd name="T29" fmla="*/ 23 h 876"/>
              <a:gd name="T30" fmla="*/ 140 w 1316"/>
              <a:gd name="T31" fmla="*/ 27 h 876"/>
              <a:gd name="T32" fmla="*/ 131 w 1316"/>
              <a:gd name="T33" fmla="*/ 31 h 876"/>
              <a:gd name="T34" fmla="*/ 121 w 1316"/>
              <a:gd name="T35" fmla="*/ 35 h 876"/>
              <a:gd name="T36" fmla="*/ 112 w 1316"/>
              <a:gd name="T37" fmla="*/ 39 h 876"/>
              <a:gd name="T38" fmla="*/ 103 w 1316"/>
              <a:gd name="T39" fmla="*/ 44 h 876"/>
              <a:gd name="T40" fmla="*/ 93 w 1316"/>
              <a:gd name="T41" fmla="*/ 49 h 876"/>
              <a:gd name="T42" fmla="*/ 85 w 1316"/>
              <a:gd name="T43" fmla="*/ 53 h 876"/>
              <a:gd name="T44" fmla="*/ 76 w 1316"/>
              <a:gd name="T45" fmla="*/ 59 h 876"/>
              <a:gd name="T46" fmla="*/ 67 w 1316"/>
              <a:gd name="T47" fmla="*/ 64 h 876"/>
              <a:gd name="T48" fmla="*/ 59 w 1316"/>
              <a:gd name="T49" fmla="*/ 70 h 876"/>
              <a:gd name="T50" fmla="*/ 51 w 1316"/>
              <a:gd name="T51" fmla="*/ 76 h 876"/>
              <a:gd name="T52" fmla="*/ 43 w 1316"/>
              <a:gd name="T53" fmla="*/ 82 h 876"/>
              <a:gd name="T54" fmla="*/ 35 w 1316"/>
              <a:gd name="T55" fmla="*/ 88 h 876"/>
              <a:gd name="T56" fmla="*/ 28 w 1316"/>
              <a:gd name="T57" fmla="*/ 94 h 876"/>
              <a:gd name="T58" fmla="*/ 22 w 1316"/>
              <a:gd name="T59" fmla="*/ 101 h 876"/>
              <a:gd name="T60" fmla="*/ 16 w 1316"/>
              <a:gd name="T61" fmla="*/ 108 h 876"/>
              <a:gd name="T62" fmla="*/ 10 w 1316"/>
              <a:gd name="T63" fmla="*/ 115 h 876"/>
              <a:gd name="T64" fmla="*/ 5 w 1316"/>
              <a:gd name="T65" fmla="*/ 123 h 876"/>
              <a:gd name="T66" fmla="*/ 0 w 1316"/>
              <a:gd name="T67" fmla="*/ 130 h 876"/>
              <a:gd name="T68" fmla="*/ 0 w 1316"/>
              <a:gd name="T69" fmla="*/ 175 h 87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316" h="876">
                <a:moveTo>
                  <a:pt x="1316" y="0"/>
                </a:moveTo>
                <a:lnTo>
                  <a:pt x="1316" y="0"/>
                </a:lnTo>
                <a:lnTo>
                  <a:pt x="1280" y="1"/>
                </a:lnTo>
                <a:lnTo>
                  <a:pt x="1243" y="3"/>
                </a:lnTo>
                <a:lnTo>
                  <a:pt x="1203" y="6"/>
                </a:lnTo>
                <a:lnTo>
                  <a:pt x="1162" y="11"/>
                </a:lnTo>
                <a:lnTo>
                  <a:pt x="1120" y="18"/>
                </a:lnTo>
                <a:lnTo>
                  <a:pt x="1077" y="26"/>
                </a:lnTo>
                <a:lnTo>
                  <a:pt x="1032" y="34"/>
                </a:lnTo>
                <a:lnTo>
                  <a:pt x="987" y="45"/>
                </a:lnTo>
                <a:lnTo>
                  <a:pt x="940" y="57"/>
                </a:lnTo>
                <a:lnTo>
                  <a:pt x="893" y="69"/>
                </a:lnTo>
                <a:lnTo>
                  <a:pt x="846" y="84"/>
                </a:lnTo>
                <a:lnTo>
                  <a:pt x="798" y="100"/>
                </a:lnTo>
                <a:lnTo>
                  <a:pt x="750" y="117"/>
                </a:lnTo>
                <a:lnTo>
                  <a:pt x="703" y="135"/>
                </a:lnTo>
                <a:lnTo>
                  <a:pt x="655" y="153"/>
                </a:lnTo>
                <a:lnTo>
                  <a:pt x="607" y="174"/>
                </a:lnTo>
                <a:lnTo>
                  <a:pt x="560" y="195"/>
                </a:lnTo>
                <a:lnTo>
                  <a:pt x="513" y="219"/>
                </a:lnTo>
                <a:lnTo>
                  <a:pt x="467" y="243"/>
                </a:lnTo>
                <a:lnTo>
                  <a:pt x="423" y="267"/>
                </a:lnTo>
                <a:lnTo>
                  <a:pt x="378" y="294"/>
                </a:lnTo>
                <a:lnTo>
                  <a:pt x="335" y="320"/>
                </a:lnTo>
                <a:lnTo>
                  <a:pt x="293" y="350"/>
                </a:lnTo>
                <a:lnTo>
                  <a:pt x="253" y="379"/>
                </a:lnTo>
                <a:lnTo>
                  <a:pt x="214" y="409"/>
                </a:lnTo>
                <a:lnTo>
                  <a:pt x="177" y="441"/>
                </a:lnTo>
                <a:lnTo>
                  <a:pt x="142" y="473"/>
                </a:lnTo>
                <a:lnTo>
                  <a:pt x="110" y="507"/>
                </a:lnTo>
                <a:lnTo>
                  <a:pt x="78" y="542"/>
                </a:lnTo>
                <a:lnTo>
                  <a:pt x="50" y="578"/>
                </a:lnTo>
                <a:lnTo>
                  <a:pt x="24" y="614"/>
                </a:lnTo>
                <a:lnTo>
                  <a:pt x="0" y="652"/>
                </a:lnTo>
                <a:lnTo>
                  <a:pt x="0" y="87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" name="Line 12"/>
          <p:cNvSpPr>
            <a:spLocks noChangeAspect="1" noChangeShapeType="1"/>
          </p:cNvSpPr>
          <p:nvPr/>
        </p:nvSpPr>
        <p:spPr bwMode="auto">
          <a:xfrm flipH="1" flipV="1">
            <a:off x="5461471" y="2951307"/>
            <a:ext cx="474951" cy="18659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>
            <a:spLocks noChangeAspect="1"/>
          </p:cNvSpPr>
          <p:nvPr/>
        </p:nvSpPr>
        <p:spPr bwMode="auto">
          <a:xfrm>
            <a:off x="3197796" y="4354465"/>
            <a:ext cx="80435" cy="645602"/>
          </a:xfrm>
          <a:custGeom>
            <a:avLst/>
            <a:gdLst>
              <a:gd name="T0" fmla="*/ 8 w 105"/>
              <a:gd name="T1" fmla="*/ 173 h 865"/>
              <a:gd name="T2" fmla="*/ 0 w 105"/>
              <a:gd name="T3" fmla="*/ 127 h 865"/>
              <a:gd name="T4" fmla="*/ 0 w 105"/>
              <a:gd name="T5" fmla="*/ 0 h 865"/>
              <a:gd name="T6" fmla="*/ 21 w 105"/>
              <a:gd name="T7" fmla="*/ 91 h 865"/>
              <a:gd name="T8" fmla="*/ 8 w 105"/>
              <a:gd name="T9" fmla="*/ 173 h 8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" h="865">
                <a:moveTo>
                  <a:pt x="38" y="865"/>
                </a:moveTo>
                <a:lnTo>
                  <a:pt x="0" y="634"/>
                </a:lnTo>
                <a:lnTo>
                  <a:pt x="0" y="0"/>
                </a:lnTo>
                <a:lnTo>
                  <a:pt x="105" y="455"/>
                </a:lnTo>
                <a:lnTo>
                  <a:pt x="38" y="865"/>
                </a:lnTo>
                <a:close/>
              </a:path>
            </a:pathLst>
          </a:custGeom>
          <a:solidFill>
            <a:srgbClr val="4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Freeform 12"/>
          <p:cNvSpPr>
            <a:spLocks noChangeAspect="1"/>
          </p:cNvSpPr>
          <p:nvPr/>
        </p:nvSpPr>
        <p:spPr bwMode="auto">
          <a:xfrm>
            <a:off x="3197796" y="4354465"/>
            <a:ext cx="80435" cy="645602"/>
          </a:xfrm>
          <a:custGeom>
            <a:avLst/>
            <a:gdLst>
              <a:gd name="T0" fmla="*/ 8 w 105"/>
              <a:gd name="T1" fmla="*/ 173 h 865"/>
              <a:gd name="T2" fmla="*/ 0 w 105"/>
              <a:gd name="T3" fmla="*/ 127 h 865"/>
              <a:gd name="T4" fmla="*/ 0 w 105"/>
              <a:gd name="T5" fmla="*/ 0 h 865"/>
              <a:gd name="T6" fmla="*/ 21 w 105"/>
              <a:gd name="T7" fmla="*/ 91 h 865"/>
              <a:gd name="T8" fmla="*/ 8 w 105"/>
              <a:gd name="T9" fmla="*/ 173 h 8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" h="865">
                <a:moveTo>
                  <a:pt x="38" y="865"/>
                </a:moveTo>
                <a:lnTo>
                  <a:pt x="0" y="634"/>
                </a:lnTo>
                <a:lnTo>
                  <a:pt x="0" y="0"/>
                </a:lnTo>
                <a:lnTo>
                  <a:pt x="105" y="455"/>
                </a:lnTo>
                <a:lnTo>
                  <a:pt x="38" y="865"/>
                </a:lnTo>
              </a:path>
            </a:pathLst>
          </a:custGeom>
          <a:solidFill>
            <a:schemeClr val="bg2">
              <a:lumMod val="20000"/>
              <a:lumOff val="80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" name="Freeform 13"/>
          <p:cNvSpPr>
            <a:spLocks noChangeAspect="1"/>
          </p:cNvSpPr>
          <p:nvPr/>
        </p:nvSpPr>
        <p:spPr bwMode="auto">
          <a:xfrm>
            <a:off x="8242231" y="1895207"/>
            <a:ext cx="616670" cy="623211"/>
          </a:xfrm>
          <a:custGeom>
            <a:avLst/>
            <a:gdLst>
              <a:gd name="T0" fmla="*/ 0 w 803"/>
              <a:gd name="T1" fmla="*/ 9 h 836"/>
              <a:gd name="T2" fmla="*/ 86 w 803"/>
              <a:gd name="T3" fmla="*/ 1 h 836"/>
              <a:gd name="T4" fmla="*/ 91 w 803"/>
              <a:gd name="T5" fmla="*/ 0 h 836"/>
              <a:gd name="T6" fmla="*/ 97 w 803"/>
              <a:gd name="T7" fmla="*/ 0 h 836"/>
              <a:gd name="T8" fmla="*/ 102 w 803"/>
              <a:gd name="T9" fmla="*/ 1 h 836"/>
              <a:gd name="T10" fmla="*/ 107 w 803"/>
              <a:gd name="T11" fmla="*/ 2 h 836"/>
              <a:gd name="T12" fmla="*/ 113 w 803"/>
              <a:gd name="T13" fmla="*/ 4 h 836"/>
              <a:gd name="T14" fmla="*/ 118 w 803"/>
              <a:gd name="T15" fmla="*/ 7 h 836"/>
              <a:gd name="T16" fmla="*/ 123 w 803"/>
              <a:gd name="T17" fmla="*/ 10 h 836"/>
              <a:gd name="T18" fmla="*/ 127 w 803"/>
              <a:gd name="T19" fmla="*/ 14 h 836"/>
              <a:gd name="T20" fmla="*/ 132 w 803"/>
              <a:gd name="T21" fmla="*/ 18 h 836"/>
              <a:gd name="T22" fmla="*/ 136 w 803"/>
              <a:gd name="T23" fmla="*/ 23 h 836"/>
              <a:gd name="T24" fmla="*/ 140 w 803"/>
              <a:gd name="T25" fmla="*/ 29 h 836"/>
              <a:gd name="T26" fmla="*/ 144 w 803"/>
              <a:gd name="T27" fmla="*/ 35 h 836"/>
              <a:gd name="T28" fmla="*/ 148 w 803"/>
              <a:gd name="T29" fmla="*/ 41 h 836"/>
              <a:gd name="T30" fmla="*/ 151 w 803"/>
              <a:gd name="T31" fmla="*/ 48 h 836"/>
              <a:gd name="T32" fmla="*/ 154 w 803"/>
              <a:gd name="T33" fmla="*/ 55 h 836"/>
              <a:gd name="T34" fmla="*/ 156 w 803"/>
              <a:gd name="T35" fmla="*/ 62 h 836"/>
              <a:gd name="T36" fmla="*/ 158 w 803"/>
              <a:gd name="T37" fmla="*/ 70 h 836"/>
              <a:gd name="T38" fmla="*/ 160 w 803"/>
              <a:gd name="T39" fmla="*/ 77 h 836"/>
              <a:gd name="T40" fmla="*/ 161 w 803"/>
              <a:gd name="T41" fmla="*/ 85 h 836"/>
              <a:gd name="T42" fmla="*/ 161 w 803"/>
              <a:gd name="T43" fmla="*/ 92 h 836"/>
              <a:gd name="T44" fmla="*/ 161 w 803"/>
              <a:gd name="T45" fmla="*/ 99 h 836"/>
              <a:gd name="T46" fmla="*/ 161 w 803"/>
              <a:gd name="T47" fmla="*/ 105 h 836"/>
              <a:gd name="T48" fmla="*/ 160 w 803"/>
              <a:gd name="T49" fmla="*/ 112 h 836"/>
              <a:gd name="T50" fmla="*/ 158 w 803"/>
              <a:gd name="T51" fmla="*/ 118 h 836"/>
              <a:gd name="T52" fmla="*/ 156 w 803"/>
              <a:gd name="T53" fmla="*/ 124 h 836"/>
              <a:gd name="T54" fmla="*/ 154 w 803"/>
              <a:gd name="T55" fmla="*/ 129 h 836"/>
              <a:gd name="T56" fmla="*/ 151 w 803"/>
              <a:gd name="T57" fmla="*/ 133 h 836"/>
              <a:gd name="T58" fmla="*/ 148 w 803"/>
              <a:gd name="T59" fmla="*/ 137 h 836"/>
              <a:gd name="T60" fmla="*/ 144 w 803"/>
              <a:gd name="T61" fmla="*/ 141 h 836"/>
              <a:gd name="T62" fmla="*/ 140 w 803"/>
              <a:gd name="T63" fmla="*/ 144 h 836"/>
              <a:gd name="T64" fmla="*/ 135 w 803"/>
              <a:gd name="T65" fmla="*/ 146 h 836"/>
              <a:gd name="T66" fmla="*/ 130 w 803"/>
              <a:gd name="T67" fmla="*/ 148 h 836"/>
              <a:gd name="T68" fmla="*/ 33 w 803"/>
              <a:gd name="T69" fmla="*/ 167 h 836"/>
              <a:gd name="T70" fmla="*/ 0 w 803"/>
              <a:gd name="T71" fmla="*/ 9 h 8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03" h="836">
                <a:moveTo>
                  <a:pt x="0" y="44"/>
                </a:moveTo>
                <a:lnTo>
                  <a:pt x="429" y="5"/>
                </a:lnTo>
                <a:lnTo>
                  <a:pt x="456" y="0"/>
                </a:lnTo>
                <a:lnTo>
                  <a:pt x="482" y="0"/>
                </a:lnTo>
                <a:lnTo>
                  <a:pt x="509" y="3"/>
                </a:lnTo>
                <a:lnTo>
                  <a:pt x="535" y="10"/>
                </a:lnTo>
                <a:lnTo>
                  <a:pt x="562" y="19"/>
                </a:lnTo>
                <a:lnTo>
                  <a:pt x="587" y="33"/>
                </a:lnTo>
                <a:lnTo>
                  <a:pt x="611" y="50"/>
                </a:lnTo>
                <a:lnTo>
                  <a:pt x="635" y="69"/>
                </a:lnTo>
                <a:lnTo>
                  <a:pt x="658" y="91"/>
                </a:lnTo>
                <a:lnTo>
                  <a:pt x="679" y="116"/>
                </a:lnTo>
                <a:lnTo>
                  <a:pt x="700" y="143"/>
                </a:lnTo>
                <a:lnTo>
                  <a:pt x="719" y="173"/>
                </a:lnTo>
                <a:lnTo>
                  <a:pt x="736" y="205"/>
                </a:lnTo>
                <a:lnTo>
                  <a:pt x="752" y="239"/>
                </a:lnTo>
                <a:lnTo>
                  <a:pt x="766" y="274"/>
                </a:lnTo>
                <a:lnTo>
                  <a:pt x="778" y="312"/>
                </a:lnTo>
                <a:lnTo>
                  <a:pt x="788" y="349"/>
                </a:lnTo>
                <a:lnTo>
                  <a:pt x="796" y="387"/>
                </a:lnTo>
                <a:lnTo>
                  <a:pt x="801" y="424"/>
                </a:lnTo>
                <a:lnTo>
                  <a:pt x="803" y="460"/>
                </a:lnTo>
                <a:lnTo>
                  <a:pt x="803" y="495"/>
                </a:lnTo>
                <a:lnTo>
                  <a:pt x="801" y="528"/>
                </a:lnTo>
                <a:lnTo>
                  <a:pt x="796" y="560"/>
                </a:lnTo>
                <a:lnTo>
                  <a:pt x="789" y="589"/>
                </a:lnTo>
                <a:lnTo>
                  <a:pt x="779" y="619"/>
                </a:lnTo>
                <a:lnTo>
                  <a:pt x="767" y="644"/>
                </a:lnTo>
                <a:lnTo>
                  <a:pt x="753" y="667"/>
                </a:lnTo>
                <a:lnTo>
                  <a:pt x="737" y="688"/>
                </a:lnTo>
                <a:lnTo>
                  <a:pt x="718" y="706"/>
                </a:lnTo>
                <a:lnTo>
                  <a:pt x="698" y="722"/>
                </a:lnTo>
                <a:lnTo>
                  <a:pt x="673" y="733"/>
                </a:lnTo>
                <a:lnTo>
                  <a:pt x="648" y="741"/>
                </a:lnTo>
                <a:lnTo>
                  <a:pt x="166" y="836"/>
                </a:lnTo>
                <a:lnTo>
                  <a:pt x="0" y="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>
            <a:off x="8242231" y="1895207"/>
            <a:ext cx="616670" cy="623211"/>
          </a:xfrm>
          <a:custGeom>
            <a:avLst/>
            <a:gdLst>
              <a:gd name="T0" fmla="*/ 0 w 803"/>
              <a:gd name="T1" fmla="*/ 9 h 836"/>
              <a:gd name="T2" fmla="*/ 86 w 803"/>
              <a:gd name="T3" fmla="*/ 1 h 836"/>
              <a:gd name="T4" fmla="*/ 86 w 803"/>
              <a:gd name="T5" fmla="*/ 1 h 836"/>
              <a:gd name="T6" fmla="*/ 91 w 803"/>
              <a:gd name="T7" fmla="*/ 0 h 836"/>
              <a:gd name="T8" fmla="*/ 97 w 803"/>
              <a:gd name="T9" fmla="*/ 0 h 836"/>
              <a:gd name="T10" fmla="*/ 102 w 803"/>
              <a:gd name="T11" fmla="*/ 1 h 836"/>
              <a:gd name="T12" fmla="*/ 107 w 803"/>
              <a:gd name="T13" fmla="*/ 2 h 836"/>
              <a:gd name="T14" fmla="*/ 113 w 803"/>
              <a:gd name="T15" fmla="*/ 4 h 836"/>
              <a:gd name="T16" fmla="*/ 118 w 803"/>
              <a:gd name="T17" fmla="*/ 7 h 836"/>
              <a:gd name="T18" fmla="*/ 123 w 803"/>
              <a:gd name="T19" fmla="*/ 10 h 836"/>
              <a:gd name="T20" fmla="*/ 127 w 803"/>
              <a:gd name="T21" fmla="*/ 14 h 836"/>
              <a:gd name="T22" fmla="*/ 132 w 803"/>
              <a:gd name="T23" fmla="*/ 18 h 836"/>
              <a:gd name="T24" fmla="*/ 136 w 803"/>
              <a:gd name="T25" fmla="*/ 23 h 836"/>
              <a:gd name="T26" fmla="*/ 140 w 803"/>
              <a:gd name="T27" fmla="*/ 29 h 836"/>
              <a:gd name="T28" fmla="*/ 144 w 803"/>
              <a:gd name="T29" fmla="*/ 35 h 836"/>
              <a:gd name="T30" fmla="*/ 148 w 803"/>
              <a:gd name="T31" fmla="*/ 41 h 836"/>
              <a:gd name="T32" fmla="*/ 151 w 803"/>
              <a:gd name="T33" fmla="*/ 48 h 836"/>
              <a:gd name="T34" fmla="*/ 154 w 803"/>
              <a:gd name="T35" fmla="*/ 55 h 836"/>
              <a:gd name="T36" fmla="*/ 156 w 803"/>
              <a:gd name="T37" fmla="*/ 62 h 836"/>
              <a:gd name="T38" fmla="*/ 156 w 803"/>
              <a:gd name="T39" fmla="*/ 62 h 836"/>
              <a:gd name="T40" fmla="*/ 158 w 803"/>
              <a:gd name="T41" fmla="*/ 70 h 836"/>
              <a:gd name="T42" fmla="*/ 160 w 803"/>
              <a:gd name="T43" fmla="*/ 77 h 836"/>
              <a:gd name="T44" fmla="*/ 161 w 803"/>
              <a:gd name="T45" fmla="*/ 85 h 836"/>
              <a:gd name="T46" fmla="*/ 161 w 803"/>
              <a:gd name="T47" fmla="*/ 92 h 836"/>
              <a:gd name="T48" fmla="*/ 161 w 803"/>
              <a:gd name="T49" fmla="*/ 99 h 836"/>
              <a:gd name="T50" fmla="*/ 161 w 803"/>
              <a:gd name="T51" fmla="*/ 105 h 836"/>
              <a:gd name="T52" fmla="*/ 160 w 803"/>
              <a:gd name="T53" fmla="*/ 112 h 836"/>
              <a:gd name="T54" fmla="*/ 158 w 803"/>
              <a:gd name="T55" fmla="*/ 118 h 836"/>
              <a:gd name="T56" fmla="*/ 156 w 803"/>
              <a:gd name="T57" fmla="*/ 124 h 836"/>
              <a:gd name="T58" fmla="*/ 154 w 803"/>
              <a:gd name="T59" fmla="*/ 129 h 836"/>
              <a:gd name="T60" fmla="*/ 151 w 803"/>
              <a:gd name="T61" fmla="*/ 133 h 836"/>
              <a:gd name="T62" fmla="*/ 148 w 803"/>
              <a:gd name="T63" fmla="*/ 137 h 836"/>
              <a:gd name="T64" fmla="*/ 144 w 803"/>
              <a:gd name="T65" fmla="*/ 141 h 836"/>
              <a:gd name="T66" fmla="*/ 140 w 803"/>
              <a:gd name="T67" fmla="*/ 144 h 836"/>
              <a:gd name="T68" fmla="*/ 135 w 803"/>
              <a:gd name="T69" fmla="*/ 146 h 836"/>
              <a:gd name="T70" fmla="*/ 130 w 803"/>
              <a:gd name="T71" fmla="*/ 148 h 836"/>
              <a:gd name="T72" fmla="*/ 33 w 803"/>
              <a:gd name="T73" fmla="*/ 167 h 8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03" h="836">
                <a:moveTo>
                  <a:pt x="0" y="44"/>
                </a:moveTo>
                <a:lnTo>
                  <a:pt x="429" y="5"/>
                </a:lnTo>
                <a:lnTo>
                  <a:pt x="456" y="0"/>
                </a:lnTo>
                <a:lnTo>
                  <a:pt x="482" y="0"/>
                </a:lnTo>
                <a:lnTo>
                  <a:pt x="509" y="3"/>
                </a:lnTo>
                <a:lnTo>
                  <a:pt x="535" y="10"/>
                </a:lnTo>
                <a:lnTo>
                  <a:pt x="562" y="19"/>
                </a:lnTo>
                <a:lnTo>
                  <a:pt x="587" y="33"/>
                </a:lnTo>
                <a:lnTo>
                  <a:pt x="611" y="50"/>
                </a:lnTo>
                <a:lnTo>
                  <a:pt x="635" y="69"/>
                </a:lnTo>
                <a:lnTo>
                  <a:pt x="658" y="91"/>
                </a:lnTo>
                <a:lnTo>
                  <a:pt x="679" y="116"/>
                </a:lnTo>
                <a:lnTo>
                  <a:pt x="700" y="143"/>
                </a:lnTo>
                <a:lnTo>
                  <a:pt x="719" y="173"/>
                </a:lnTo>
                <a:lnTo>
                  <a:pt x="736" y="205"/>
                </a:lnTo>
                <a:lnTo>
                  <a:pt x="752" y="239"/>
                </a:lnTo>
                <a:lnTo>
                  <a:pt x="766" y="274"/>
                </a:lnTo>
                <a:lnTo>
                  <a:pt x="778" y="312"/>
                </a:lnTo>
                <a:lnTo>
                  <a:pt x="788" y="349"/>
                </a:lnTo>
                <a:lnTo>
                  <a:pt x="796" y="387"/>
                </a:lnTo>
                <a:lnTo>
                  <a:pt x="801" y="424"/>
                </a:lnTo>
                <a:lnTo>
                  <a:pt x="803" y="460"/>
                </a:lnTo>
                <a:lnTo>
                  <a:pt x="803" y="495"/>
                </a:lnTo>
                <a:lnTo>
                  <a:pt x="801" y="528"/>
                </a:lnTo>
                <a:lnTo>
                  <a:pt x="796" y="560"/>
                </a:lnTo>
                <a:lnTo>
                  <a:pt x="789" y="589"/>
                </a:lnTo>
                <a:lnTo>
                  <a:pt x="779" y="619"/>
                </a:lnTo>
                <a:lnTo>
                  <a:pt x="767" y="644"/>
                </a:lnTo>
                <a:lnTo>
                  <a:pt x="753" y="667"/>
                </a:lnTo>
                <a:lnTo>
                  <a:pt x="737" y="688"/>
                </a:lnTo>
                <a:lnTo>
                  <a:pt x="718" y="706"/>
                </a:lnTo>
                <a:lnTo>
                  <a:pt x="698" y="722"/>
                </a:lnTo>
                <a:lnTo>
                  <a:pt x="673" y="733"/>
                </a:lnTo>
                <a:lnTo>
                  <a:pt x="648" y="741"/>
                </a:lnTo>
                <a:lnTo>
                  <a:pt x="166" y="83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Freeform 15"/>
          <p:cNvSpPr>
            <a:spLocks noChangeAspect="1"/>
          </p:cNvSpPr>
          <p:nvPr/>
        </p:nvSpPr>
        <p:spPr bwMode="auto">
          <a:xfrm>
            <a:off x="8100512" y="1928793"/>
            <a:ext cx="425157" cy="585893"/>
          </a:xfrm>
          <a:custGeom>
            <a:avLst/>
            <a:gdLst>
              <a:gd name="T0" fmla="*/ 84 w 555"/>
              <a:gd name="T1" fmla="*/ 154 h 785"/>
              <a:gd name="T2" fmla="*/ 93 w 555"/>
              <a:gd name="T3" fmla="*/ 149 h 785"/>
              <a:gd name="T4" fmla="*/ 100 w 555"/>
              <a:gd name="T5" fmla="*/ 141 h 785"/>
              <a:gd name="T6" fmla="*/ 106 w 555"/>
              <a:gd name="T7" fmla="*/ 130 h 785"/>
              <a:gd name="T8" fmla="*/ 109 w 555"/>
              <a:gd name="T9" fmla="*/ 118 h 785"/>
              <a:gd name="T10" fmla="*/ 111 w 555"/>
              <a:gd name="T11" fmla="*/ 104 h 785"/>
              <a:gd name="T12" fmla="*/ 111 w 555"/>
              <a:gd name="T13" fmla="*/ 89 h 785"/>
              <a:gd name="T14" fmla="*/ 108 w 555"/>
              <a:gd name="T15" fmla="*/ 74 h 785"/>
              <a:gd name="T16" fmla="*/ 103 w 555"/>
              <a:gd name="T17" fmla="*/ 58 h 785"/>
              <a:gd name="T18" fmla="*/ 97 w 555"/>
              <a:gd name="T19" fmla="*/ 43 h 785"/>
              <a:gd name="T20" fmla="*/ 89 w 555"/>
              <a:gd name="T21" fmla="*/ 30 h 785"/>
              <a:gd name="T22" fmla="*/ 80 w 555"/>
              <a:gd name="T23" fmla="*/ 19 h 785"/>
              <a:gd name="T24" fmla="*/ 70 w 555"/>
              <a:gd name="T25" fmla="*/ 10 h 785"/>
              <a:gd name="T26" fmla="*/ 60 w 555"/>
              <a:gd name="T27" fmla="*/ 4 h 785"/>
              <a:gd name="T28" fmla="*/ 49 w 555"/>
              <a:gd name="T29" fmla="*/ 1 h 785"/>
              <a:gd name="T30" fmla="*/ 38 w 555"/>
              <a:gd name="T31" fmla="*/ 0 h 785"/>
              <a:gd name="T32" fmla="*/ 27 w 555"/>
              <a:gd name="T33" fmla="*/ 3 h 785"/>
              <a:gd name="T34" fmla="*/ 18 w 555"/>
              <a:gd name="T35" fmla="*/ 8 h 785"/>
              <a:gd name="T36" fmla="*/ 11 w 555"/>
              <a:gd name="T37" fmla="*/ 17 h 785"/>
              <a:gd name="T38" fmla="*/ 5 w 555"/>
              <a:gd name="T39" fmla="*/ 27 h 785"/>
              <a:gd name="T40" fmla="*/ 1 w 555"/>
              <a:gd name="T41" fmla="*/ 39 h 785"/>
              <a:gd name="T42" fmla="*/ 0 w 555"/>
              <a:gd name="T43" fmla="*/ 53 h 785"/>
              <a:gd name="T44" fmla="*/ 0 w 555"/>
              <a:gd name="T45" fmla="*/ 68 h 785"/>
              <a:gd name="T46" fmla="*/ 3 w 555"/>
              <a:gd name="T47" fmla="*/ 83 h 785"/>
              <a:gd name="T48" fmla="*/ 8 w 555"/>
              <a:gd name="T49" fmla="*/ 99 h 785"/>
              <a:gd name="T50" fmla="*/ 14 w 555"/>
              <a:gd name="T51" fmla="*/ 114 h 785"/>
              <a:gd name="T52" fmla="*/ 22 w 555"/>
              <a:gd name="T53" fmla="*/ 127 h 785"/>
              <a:gd name="T54" fmla="*/ 31 w 555"/>
              <a:gd name="T55" fmla="*/ 138 h 785"/>
              <a:gd name="T56" fmla="*/ 40 w 555"/>
              <a:gd name="T57" fmla="*/ 147 h 785"/>
              <a:gd name="T58" fmla="*/ 51 w 555"/>
              <a:gd name="T59" fmla="*/ 153 h 785"/>
              <a:gd name="T60" fmla="*/ 62 w 555"/>
              <a:gd name="T61" fmla="*/ 157 h 785"/>
              <a:gd name="T62" fmla="*/ 73 w 555"/>
              <a:gd name="T63" fmla="*/ 157 h 78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55" h="785">
                <a:moveTo>
                  <a:pt x="392" y="780"/>
                </a:moveTo>
                <a:lnTo>
                  <a:pt x="418" y="772"/>
                </a:lnTo>
                <a:lnTo>
                  <a:pt x="442" y="760"/>
                </a:lnTo>
                <a:lnTo>
                  <a:pt x="465" y="744"/>
                </a:lnTo>
                <a:lnTo>
                  <a:pt x="484" y="724"/>
                </a:lnTo>
                <a:lnTo>
                  <a:pt x="502" y="703"/>
                </a:lnTo>
                <a:lnTo>
                  <a:pt x="517" y="678"/>
                </a:lnTo>
                <a:lnTo>
                  <a:pt x="530" y="650"/>
                </a:lnTo>
                <a:lnTo>
                  <a:pt x="540" y="621"/>
                </a:lnTo>
                <a:lnTo>
                  <a:pt x="547" y="590"/>
                </a:lnTo>
                <a:lnTo>
                  <a:pt x="553" y="556"/>
                </a:lnTo>
                <a:lnTo>
                  <a:pt x="555" y="521"/>
                </a:lnTo>
                <a:lnTo>
                  <a:pt x="555" y="484"/>
                </a:lnTo>
                <a:lnTo>
                  <a:pt x="553" y="447"/>
                </a:lnTo>
                <a:lnTo>
                  <a:pt x="547" y="408"/>
                </a:lnTo>
                <a:lnTo>
                  <a:pt x="540" y="368"/>
                </a:lnTo>
                <a:lnTo>
                  <a:pt x="529" y="328"/>
                </a:lnTo>
                <a:lnTo>
                  <a:pt x="516" y="289"/>
                </a:lnTo>
                <a:lnTo>
                  <a:pt x="500" y="251"/>
                </a:lnTo>
                <a:lnTo>
                  <a:pt x="483" y="216"/>
                </a:lnTo>
                <a:lnTo>
                  <a:pt x="465" y="182"/>
                </a:lnTo>
                <a:lnTo>
                  <a:pt x="445" y="151"/>
                </a:lnTo>
                <a:lnTo>
                  <a:pt x="423" y="123"/>
                </a:lnTo>
                <a:lnTo>
                  <a:pt x="400" y="96"/>
                </a:lnTo>
                <a:lnTo>
                  <a:pt x="376" y="73"/>
                </a:lnTo>
                <a:lnTo>
                  <a:pt x="352" y="52"/>
                </a:lnTo>
                <a:lnTo>
                  <a:pt x="326" y="35"/>
                </a:lnTo>
                <a:lnTo>
                  <a:pt x="299" y="21"/>
                </a:lnTo>
                <a:lnTo>
                  <a:pt x="273" y="10"/>
                </a:lnTo>
                <a:lnTo>
                  <a:pt x="245" y="3"/>
                </a:lnTo>
                <a:lnTo>
                  <a:pt x="217" y="0"/>
                </a:lnTo>
                <a:lnTo>
                  <a:pt x="190" y="0"/>
                </a:lnTo>
                <a:lnTo>
                  <a:pt x="162" y="5"/>
                </a:lnTo>
                <a:lnTo>
                  <a:pt x="136" y="13"/>
                </a:lnTo>
                <a:lnTo>
                  <a:pt x="112" y="26"/>
                </a:lnTo>
                <a:lnTo>
                  <a:pt x="89" y="41"/>
                </a:lnTo>
                <a:lnTo>
                  <a:pt x="69" y="61"/>
                </a:lnTo>
                <a:lnTo>
                  <a:pt x="53" y="83"/>
                </a:lnTo>
                <a:lnTo>
                  <a:pt x="37" y="108"/>
                </a:lnTo>
                <a:lnTo>
                  <a:pt x="25" y="135"/>
                </a:lnTo>
                <a:lnTo>
                  <a:pt x="14" y="165"/>
                </a:lnTo>
                <a:lnTo>
                  <a:pt x="7" y="197"/>
                </a:lnTo>
                <a:lnTo>
                  <a:pt x="2" y="231"/>
                </a:lnTo>
                <a:lnTo>
                  <a:pt x="0" y="266"/>
                </a:lnTo>
                <a:lnTo>
                  <a:pt x="0" y="302"/>
                </a:lnTo>
                <a:lnTo>
                  <a:pt x="2" y="340"/>
                </a:lnTo>
                <a:lnTo>
                  <a:pt x="7" y="379"/>
                </a:lnTo>
                <a:lnTo>
                  <a:pt x="14" y="417"/>
                </a:lnTo>
                <a:lnTo>
                  <a:pt x="25" y="458"/>
                </a:lnTo>
                <a:lnTo>
                  <a:pt x="38" y="496"/>
                </a:lnTo>
                <a:lnTo>
                  <a:pt x="54" y="534"/>
                </a:lnTo>
                <a:lnTo>
                  <a:pt x="71" y="570"/>
                </a:lnTo>
                <a:lnTo>
                  <a:pt x="89" y="603"/>
                </a:lnTo>
                <a:lnTo>
                  <a:pt x="109" y="635"/>
                </a:lnTo>
                <a:lnTo>
                  <a:pt x="131" y="664"/>
                </a:lnTo>
                <a:lnTo>
                  <a:pt x="154" y="689"/>
                </a:lnTo>
                <a:lnTo>
                  <a:pt x="178" y="714"/>
                </a:lnTo>
                <a:lnTo>
                  <a:pt x="202" y="733"/>
                </a:lnTo>
                <a:lnTo>
                  <a:pt x="228" y="751"/>
                </a:lnTo>
                <a:lnTo>
                  <a:pt x="255" y="764"/>
                </a:lnTo>
                <a:lnTo>
                  <a:pt x="281" y="775"/>
                </a:lnTo>
                <a:lnTo>
                  <a:pt x="309" y="783"/>
                </a:lnTo>
                <a:lnTo>
                  <a:pt x="336" y="785"/>
                </a:lnTo>
                <a:lnTo>
                  <a:pt x="364" y="785"/>
                </a:lnTo>
                <a:lnTo>
                  <a:pt x="392" y="7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7" name="Freeform 16"/>
          <p:cNvSpPr>
            <a:spLocks noChangeAspect="1"/>
          </p:cNvSpPr>
          <p:nvPr/>
        </p:nvSpPr>
        <p:spPr bwMode="auto">
          <a:xfrm>
            <a:off x="8100512" y="1928793"/>
            <a:ext cx="425157" cy="585893"/>
          </a:xfrm>
          <a:custGeom>
            <a:avLst/>
            <a:gdLst>
              <a:gd name="T0" fmla="*/ 78 w 555"/>
              <a:gd name="T1" fmla="*/ 156 h 785"/>
              <a:gd name="T2" fmla="*/ 88 w 555"/>
              <a:gd name="T3" fmla="*/ 152 h 785"/>
              <a:gd name="T4" fmla="*/ 97 w 555"/>
              <a:gd name="T5" fmla="*/ 145 h 785"/>
              <a:gd name="T6" fmla="*/ 103 w 555"/>
              <a:gd name="T7" fmla="*/ 136 h 785"/>
              <a:gd name="T8" fmla="*/ 108 w 555"/>
              <a:gd name="T9" fmla="*/ 124 h 785"/>
              <a:gd name="T10" fmla="*/ 111 w 555"/>
              <a:gd name="T11" fmla="*/ 111 h 785"/>
              <a:gd name="T12" fmla="*/ 111 w 555"/>
              <a:gd name="T13" fmla="*/ 97 h 785"/>
              <a:gd name="T14" fmla="*/ 109 w 555"/>
              <a:gd name="T15" fmla="*/ 82 h 785"/>
              <a:gd name="T16" fmla="*/ 106 w 555"/>
              <a:gd name="T17" fmla="*/ 66 h 785"/>
              <a:gd name="T18" fmla="*/ 103 w 555"/>
              <a:gd name="T19" fmla="*/ 58 h 785"/>
              <a:gd name="T20" fmla="*/ 97 w 555"/>
              <a:gd name="T21" fmla="*/ 43 h 785"/>
              <a:gd name="T22" fmla="*/ 89 w 555"/>
              <a:gd name="T23" fmla="*/ 30 h 785"/>
              <a:gd name="T24" fmla="*/ 80 w 555"/>
              <a:gd name="T25" fmla="*/ 19 h 785"/>
              <a:gd name="T26" fmla="*/ 70 w 555"/>
              <a:gd name="T27" fmla="*/ 10 h 785"/>
              <a:gd name="T28" fmla="*/ 60 w 555"/>
              <a:gd name="T29" fmla="*/ 4 h 785"/>
              <a:gd name="T30" fmla="*/ 49 w 555"/>
              <a:gd name="T31" fmla="*/ 1 h 785"/>
              <a:gd name="T32" fmla="*/ 38 w 555"/>
              <a:gd name="T33" fmla="*/ 0 h 785"/>
              <a:gd name="T34" fmla="*/ 32 w 555"/>
              <a:gd name="T35" fmla="*/ 1 h 785"/>
              <a:gd name="T36" fmla="*/ 22 w 555"/>
              <a:gd name="T37" fmla="*/ 5 h 785"/>
              <a:gd name="T38" fmla="*/ 14 w 555"/>
              <a:gd name="T39" fmla="*/ 12 h 785"/>
              <a:gd name="T40" fmla="*/ 7 w 555"/>
              <a:gd name="T41" fmla="*/ 22 h 785"/>
              <a:gd name="T42" fmla="*/ 3 w 555"/>
              <a:gd name="T43" fmla="*/ 33 h 785"/>
              <a:gd name="T44" fmla="*/ 0 w 555"/>
              <a:gd name="T45" fmla="*/ 46 h 785"/>
              <a:gd name="T46" fmla="*/ 0 w 555"/>
              <a:gd name="T47" fmla="*/ 60 h 785"/>
              <a:gd name="T48" fmla="*/ 1 w 555"/>
              <a:gd name="T49" fmla="*/ 76 h 785"/>
              <a:gd name="T50" fmla="*/ 5 w 555"/>
              <a:gd name="T51" fmla="*/ 92 h 785"/>
              <a:gd name="T52" fmla="*/ 8 w 555"/>
              <a:gd name="T53" fmla="*/ 99 h 785"/>
              <a:gd name="T54" fmla="*/ 14 w 555"/>
              <a:gd name="T55" fmla="*/ 114 h 785"/>
              <a:gd name="T56" fmla="*/ 22 w 555"/>
              <a:gd name="T57" fmla="*/ 127 h 785"/>
              <a:gd name="T58" fmla="*/ 31 w 555"/>
              <a:gd name="T59" fmla="*/ 138 h 785"/>
              <a:gd name="T60" fmla="*/ 40 w 555"/>
              <a:gd name="T61" fmla="*/ 147 h 785"/>
              <a:gd name="T62" fmla="*/ 51 w 555"/>
              <a:gd name="T63" fmla="*/ 153 h 785"/>
              <a:gd name="T64" fmla="*/ 62 w 555"/>
              <a:gd name="T65" fmla="*/ 157 h 785"/>
              <a:gd name="T66" fmla="*/ 73 w 555"/>
              <a:gd name="T67" fmla="*/ 157 h 78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55" h="785">
                <a:moveTo>
                  <a:pt x="392" y="780"/>
                </a:moveTo>
                <a:lnTo>
                  <a:pt x="392" y="780"/>
                </a:lnTo>
                <a:lnTo>
                  <a:pt x="418" y="772"/>
                </a:lnTo>
                <a:lnTo>
                  <a:pt x="442" y="760"/>
                </a:lnTo>
                <a:lnTo>
                  <a:pt x="465" y="744"/>
                </a:lnTo>
                <a:lnTo>
                  <a:pt x="484" y="724"/>
                </a:lnTo>
                <a:lnTo>
                  <a:pt x="502" y="703"/>
                </a:lnTo>
                <a:lnTo>
                  <a:pt x="517" y="678"/>
                </a:lnTo>
                <a:lnTo>
                  <a:pt x="530" y="650"/>
                </a:lnTo>
                <a:lnTo>
                  <a:pt x="540" y="621"/>
                </a:lnTo>
                <a:lnTo>
                  <a:pt x="547" y="590"/>
                </a:lnTo>
                <a:lnTo>
                  <a:pt x="553" y="556"/>
                </a:lnTo>
                <a:lnTo>
                  <a:pt x="555" y="521"/>
                </a:lnTo>
                <a:lnTo>
                  <a:pt x="555" y="484"/>
                </a:lnTo>
                <a:lnTo>
                  <a:pt x="553" y="447"/>
                </a:lnTo>
                <a:lnTo>
                  <a:pt x="547" y="408"/>
                </a:lnTo>
                <a:lnTo>
                  <a:pt x="540" y="368"/>
                </a:lnTo>
                <a:lnTo>
                  <a:pt x="529" y="328"/>
                </a:lnTo>
                <a:lnTo>
                  <a:pt x="516" y="289"/>
                </a:lnTo>
                <a:lnTo>
                  <a:pt x="500" y="251"/>
                </a:lnTo>
                <a:lnTo>
                  <a:pt x="483" y="216"/>
                </a:lnTo>
                <a:lnTo>
                  <a:pt x="465" y="182"/>
                </a:lnTo>
                <a:lnTo>
                  <a:pt x="445" y="151"/>
                </a:lnTo>
                <a:lnTo>
                  <a:pt x="423" y="123"/>
                </a:lnTo>
                <a:lnTo>
                  <a:pt x="400" y="96"/>
                </a:lnTo>
                <a:lnTo>
                  <a:pt x="376" y="73"/>
                </a:lnTo>
                <a:lnTo>
                  <a:pt x="352" y="52"/>
                </a:lnTo>
                <a:lnTo>
                  <a:pt x="326" y="35"/>
                </a:lnTo>
                <a:lnTo>
                  <a:pt x="299" y="21"/>
                </a:lnTo>
                <a:lnTo>
                  <a:pt x="273" y="10"/>
                </a:lnTo>
                <a:lnTo>
                  <a:pt x="245" y="3"/>
                </a:lnTo>
                <a:lnTo>
                  <a:pt x="217" y="0"/>
                </a:lnTo>
                <a:lnTo>
                  <a:pt x="190" y="0"/>
                </a:lnTo>
                <a:lnTo>
                  <a:pt x="162" y="5"/>
                </a:lnTo>
                <a:lnTo>
                  <a:pt x="136" y="13"/>
                </a:lnTo>
                <a:lnTo>
                  <a:pt x="112" y="26"/>
                </a:lnTo>
                <a:lnTo>
                  <a:pt x="89" y="41"/>
                </a:lnTo>
                <a:lnTo>
                  <a:pt x="69" y="61"/>
                </a:lnTo>
                <a:lnTo>
                  <a:pt x="53" y="83"/>
                </a:lnTo>
                <a:lnTo>
                  <a:pt x="37" y="108"/>
                </a:lnTo>
                <a:lnTo>
                  <a:pt x="25" y="135"/>
                </a:lnTo>
                <a:lnTo>
                  <a:pt x="14" y="165"/>
                </a:lnTo>
                <a:lnTo>
                  <a:pt x="7" y="197"/>
                </a:lnTo>
                <a:lnTo>
                  <a:pt x="2" y="231"/>
                </a:lnTo>
                <a:lnTo>
                  <a:pt x="0" y="266"/>
                </a:lnTo>
                <a:lnTo>
                  <a:pt x="0" y="302"/>
                </a:lnTo>
                <a:lnTo>
                  <a:pt x="2" y="340"/>
                </a:lnTo>
                <a:lnTo>
                  <a:pt x="7" y="379"/>
                </a:lnTo>
                <a:lnTo>
                  <a:pt x="14" y="417"/>
                </a:lnTo>
                <a:lnTo>
                  <a:pt x="25" y="458"/>
                </a:lnTo>
                <a:lnTo>
                  <a:pt x="38" y="496"/>
                </a:lnTo>
                <a:lnTo>
                  <a:pt x="54" y="534"/>
                </a:lnTo>
                <a:lnTo>
                  <a:pt x="71" y="570"/>
                </a:lnTo>
                <a:lnTo>
                  <a:pt x="89" y="603"/>
                </a:lnTo>
                <a:lnTo>
                  <a:pt x="109" y="635"/>
                </a:lnTo>
                <a:lnTo>
                  <a:pt x="131" y="664"/>
                </a:lnTo>
                <a:lnTo>
                  <a:pt x="154" y="689"/>
                </a:lnTo>
                <a:lnTo>
                  <a:pt x="178" y="714"/>
                </a:lnTo>
                <a:lnTo>
                  <a:pt x="202" y="733"/>
                </a:lnTo>
                <a:lnTo>
                  <a:pt x="228" y="751"/>
                </a:lnTo>
                <a:lnTo>
                  <a:pt x="255" y="764"/>
                </a:lnTo>
                <a:lnTo>
                  <a:pt x="281" y="775"/>
                </a:lnTo>
                <a:lnTo>
                  <a:pt x="309" y="783"/>
                </a:lnTo>
                <a:lnTo>
                  <a:pt x="336" y="785"/>
                </a:lnTo>
                <a:lnTo>
                  <a:pt x="364" y="785"/>
                </a:lnTo>
                <a:lnTo>
                  <a:pt x="392" y="780"/>
                </a:ln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8" name="Freeform 17"/>
          <p:cNvSpPr>
            <a:spLocks noChangeAspect="1"/>
          </p:cNvSpPr>
          <p:nvPr/>
        </p:nvSpPr>
        <p:spPr bwMode="auto">
          <a:xfrm>
            <a:off x="7974114" y="2085529"/>
            <a:ext cx="390685" cy="287349"/>
          </a:xfrm>
          <a:custGeom>
            <a:avLst/>
            <a:gdLst>
              <a:gd name="T0" fmla="*/ 20 w 507"/>
              <a:gd name="T1" fmla="*/ 77 h 381"/>
              <a:gd name="T2" fmla="*/ 87 w 507"/>
              <a:gd name="T3" fmla="*/ 70 h 381"/>
              <a:gd name="T4" fmla="*/ 88 w 507"/>
              <a:gd name="T5" fmla="*/ 70 h 381"/>
              <a:gd name="T6" fmla="*/ 90 w 507"/>
              <a:gd name="T7" fmla="*/ 69 h 381"/>
              <a:gd name="T8" fmla="*/ 92 w 507"/>
              <a:gd name="T9" fmla="*/ 68 h 381"/>
              <a:gd name="T10" fmla="*/ 94 w 507"/>
              <a:gd name="T11" fmla="*/ 66 h 381"/>
              <a:gd name="T12" fmla="*/ 96 w 507"/>
              <a:gd name="T13" fmla="*/ 65 h 381"/>
              <a:gd name="T14" fmla="*/ 97 w 507"/>
              <a:gd name="T15" fmla="*/ 63 h 381"/>
              <a:gd name="T16" fmla="*/ 99 w 507"/>
              <a:gd name="T17" fmla="*/ 61 h 381"/>
              <a:gd name="T18" fmla="*/ 100 w 507"/>
              <a:gd name="T19" fmla="*/ 58 h 381"/>
              <a:gd name="T20" fmla="*/ 101 w 507"/>
              <a:gd name="T21" fmla="*/ 55 h 381"/>
              <a:gd name="T22" fmla="*/ 101 w 507"/>
              <a:gd name="T23" fmla="*/ 53 h 381"/>
              <a:gd name="T24" fmla="*/ 102 w 507"/>
              <a:gd name="T25" fmla="*/ 50 h 381"/>
              <a:gd name="T26" fmla="*/ 102 w 507"/>
              <a:gd name="T27" fmla="*/ 46 h 381"/>
              <a:gd name="T28" fmla="*/ 102 w 507"/>
              <a:gd name="T29" fmla="*/ 43 h 381"/>
              <a:gd name="T30" fmla="*/ 102 w 507"/>
              <a:gd name="T31" fmla="*/ 40 h 381"/>
              <a:gd name="T32" fmla="*/ 101 w 507"/>
              <a:gd name="T33" fmla="*/ 36 h 381"/>
              <a:gd name="T34" fmla="*/ 101 w 507"/>
              <a:gd name="T35" fmla="*/ 33 h 381"/>
              <a:gd name="T36" fmla="*/ 100 w 507"/>
              <a:gd name="T37" fmla="*/ 29 h 381"/>
              <a:gd name="T38" fmla="*/ 97 w 507"/>
              <a:gd name="T39" fmla="*/ 22 h 381"/>
              <a:gd name="T40" fmla="*/ 94 w 507"/>
              <a:gd name="T41" fmla="*/ 16 h 381"/>
              <a:gd name="T42" fmla="*/ 91 w 507"/>
              <a:gd name="T43" fmla="*/ 11 h 381"/>
              <a:gd name="T44" fmla="*/ 87 w 507"/>
              <a:gd name="T45" fmla="*/ 6 h 381"/>
              <a:gd name="T46" fmla="*/ 82 w 507"/>
              <a:gd name="T47" fmla="*/ 3 h 381"/>
              <a:gd name="T48" fmla="*/ 77 w 507"/>
              <a:gd name="T49" fmla="*/ 1 h 381"/>
              <a:gd name="T50" fmla="*/ 72 w 507"/>
              <a:gd name="T51" fmla="*/ 0 h 381"/>
              <a:gd name="T52" fmla="*/ 67 w 507"/>
              <a:gd name="T53" fmla="*/ 0 h 381"/>
              <a:gd name="T54" fmla="*/ 0 w 507"/>
              <a:gd name="T55" fmla="*/ 8 h 381"/>
              <a:gd name="T56" fmla="*/ 20 w 507"/>
              <a:gd name="T57" fmla="*/ 77 h 38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507" h="381">
                <a:moveTo>
                  <a:pt x="101" y="381"/>
                </a:moveTo>
                <a:lnTo>
                  <a:pt x="434" y="345"/>
                </a:lnTo>
                <a:lnTo>
                  <a:pt x="436" y="345"/>
                </a:lnTo>
                <a:lnTo>
                  <a:pt x="448" y="341"/>
                </a:lnTo>
                <a:lnTo>
                  <a:pt x="459" y="335"/>
                </a:lnTo>
                <a:lnTo>
                  <a:pt x="468" y="329"/>
                </a:lnTo>
                <a:lnTo>
                  <a:pt x="477" y="320"/>
                </a:lnTo>
                <a:lnTo>
                  <a:pt x="484" y="311"/>
                </a:lnTo>
                <a:lnTo>
                  <a:pt x="491" y="300"/>
                </a:lnTo>
                <a:lnTo>
                  <a:pt x="496" y="288"/>
                </a:lnTo>
                <a:lnTo>
                  <a:pt x="501" y="274"/>
                </a:lnTo>
                <a:lnTo>
                  <a:pt x="504" y="260"/>
                </a:lnTo>
                <a:lnTo>
                  <a:pt x="507" y="245"/>
                </a:lnTo>
                <a:lnTo>
                  <a:pt x="507" y="229"/>
                </a:lnTo>
                <a:lnTo>
                  <a:pt x="507" y="214"/>
                </a:lnTo>
                <a:lnTo>
                  <a:pt x="507" y="197"/>
                </a:lnTo>
                <a:lnTo>
                  <a:pt x="504" y="180"/>
                </a:lnTo>
                <a:lnTo>
                  <a:pt x="501" y="163"/>
                </a:lnTo>
                <a:lnTo>
                  <a:pt x="496" y="144"/>
                </a:lnTo>
                <a:lnTo>
                  <a:pt x="484" y="110"/>
                </a:lnTo>
                <a:lnTo>
                  <a:pt x="468" y="80"/>
                </a:lnTo>
                <a:lnTo>
                  <a:pt x="450" y="53"/>
                </a:lnTo>
                <a:lnTo>
                  <a:pt x="430" y="32"/>
                </a:lnTo>
                <a:lnTo>
                  <a:pt x="407" y="16"/>
                </a:lnTo>
                <a:lnTo>
                  <a:pt x="383" y="5"/>
                </a:lnTo>
                <a:lnTo>
                  <a:pt x="359" y="0"/>
                </a:lnTo>
                <a:lnTo>
                  <a:pt x="335" y="2"/>
                </a:lnTo>
                <a:lnTo>
                  <a:pt x="0" y="38"/>
                </a:lnTo>
                <a:lnTo>
                  <a:pt x="101" y="381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9" name="Freeform 18"/>
          <p:cNvSpPr>
            <a:spLocks noChangeAspect="1"/>
          </p:cNvSpPr>
          <p:nvPr/>
        </p:nvSpPr>
        <p:spPr bwMode="auto">
          <a:xfrm>
            <a:off x="7974114" y="2085529"/>
            <a:ext cx="390685" cy="287349"/>
          </a:xfrm>
          <a:custGeom>
            <a:avLst/>
            <a:gdLst>
              <a:gd name="T0" fmla="*/ 20 w 507"/>
              <a:gd name="T1" fmla="*/ 77 h 381"/>
              <a:gd name="T2" fmla="*/ 87 w 507"/>
              <a:gd name="T3" fmla="*/ 70 h 381"/>
              <a:gd name="T4" fmla="*/ 88 w 507"/>
              <a:gd name="T5" fmla="*/ 70 h 381"/>
              <a:gd name="T6" fmla="*/ 88 w 507"/>
              <a:gd name="T7" fmla="*/ 70 h 381"/>
              <a:gd name="T8" fmla="*/ 90 w 507"/>
              <a:gd name="T9" fmla="*/ 69 h 381"/>
              <a:gd name="T10" fmla="*/ 92 w 507"/>
              <a:gd name="T11" fmla="*/ 68 h 381"/>
              <a:gd name="T12" fmla="*/ 94 w 507"/>
              <a:gd name="T13" fmla="*/ 66 h 381"/>
              <a:gd name="T14" fmla="*/ 96 w 507"/>
              <a:gd name="T15" fmla="*/ 65 h 381"/>
              <a:gd name="T16" fmla="*/ 97 w 507"/>
              <a:gd name="T17" fmla="*/ 63 h 381"/>
              <a:gd name="T18" fmla="*/ 99 w 507"/>
              <a:gd name="T19" fmla="*/ 61 h 381"/>
              <a:gd name="T20" fmla="*/ 100 w 507"/>
              <a:gd name="T21" fmla="*/ 58 h 381"/>
              <a:gd name="T22" fmla="*/ 101 w 507"/>
              <a:gd name="T23" fmla="*/ 55 h 381"/>
              <a:gd name="T24" fmla="*/ 101 w 507"/>
              <a:gd name="T25" fmla="*/ 53 h 381"/>
              <a:gd name="T26" fmla="*/ 102 w 507"/>
              <a:gd name="T27" fmla="*/ 50 h 381"/>
              <a:gd name="T28" fmla="*/ 102 w 507"/>
              <a:gd name="T29" fmla="*/ 46 h 381"/>
              <a:gd name="T30" fmla="*/ 102 w 507"/>
              <a:gd name="T31" fmla="*/ 43 h 381"/>
              <a:gd name="T32" fmla="*/ 102 w 507"/>
              <a:gd name="T33" fmla="*/ 40 h 381"/>
              <a:gd name="T34" fmla="*/ 101 w 507"/>
              <a:gd name="T35" fmla="*/ 36 h 381"/>
              <a:gd name="T36" fmla="*/ 101 w 507"/>
              <a:gd name="T37" fmla="*/ 33 h 381"/>
              <a:gd name="T38" fmla="*/ 100 w 507"/>
              <a:gd name="T39" fmla="*/ 29 h 381"/>
              <a:gd name="T40" fmla="*/ 100 w 507"/>
              <a:gd name="T41" fmla="*/ 29 h 381"/>
              <a:gd name="T42" fmla="*/ 97 w 507"/>
              <a:gd name="T43" fmla="*/ 22 h 381"/>
              <a:gd name="T44" fmla="*/ 94 w 507"/>
              <a:gd name="T45" fmla="*/ 16 h 381"/>
              <a:gd name="T46" fmla="*/ 91 w 507"/>
              <a:gd name="T47" fmla="*/ 11 h 381"/>
              <a:gd name="T48" fmla="*/ 87 w 507"/>
              <a:gd name="T49" fmla="*/ 6 h 381"/>
              <a:gd name="T50" fmla="*/ 82 w 507"/>
              <a:gd name="T51" fmla="*/ 3 h 381"/>
              <a:gd name="T52" fmla="*/ 77 w 507"/>
              <a:gd name="T53" fmla="*/ 1 h 381"/>
              <a:gd name="T54" fmla="*/ 72 w 507"/>
              <a:gd name="T55" fmla="*/ 0 h 381"/>
              <a:gd name="T56" fmla="*/ 67 w 507"/>
              <a:gd name="T57" fmla="*/ 0 h 381"/>
              <a:gd name="T58" fmla="*/ 0 w 507"/>
              <a:gd name="T59" fmla="*/ 8 h 38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07" h="381">
                <a:moveTo>
                  <a:pt x="101" y="381"/>
                </a:moveTo>
                <a:lnTo>
                  <a:pt x="434" y="345"/>
                </a:lnTo>
                <a:lnTo>
                  <a:pt x="436" y="345"/>
                </a:lnTo>
                <a:lnTo>
                  <a:pt x="448" y="341"/>
                </a:lnTo>
                <a:lnTo>
                  <a:pt x="459" y="335"/>
                </a:lnTo>
                <a:lnTo>
                  <a:pt x="468" y="329"/>
                </a:lnTo>
                <a:lnTo>
                  <a:pt x="477" y="320"/>
                </a:lnTo>
                <a:lnTo>
                  <a:pt x="484" y="311"/>
                </a:lnTo>
                <a:lnTo>
                  <a:pt x="491" y="300"/>
                </a:lnTo>
                <a:lnTo>
                  <a:pt x="496" y="288"/>
                </a:lnTo>
                <a:lnTo>
                  <a:pt x="501" y="274"/>
                </a:lnTo>
                <a:lnTo>
                  <a:pt x="504" y="260"/>
                </a:lnTo>
                <a:lnTo>
                  <a:pt x="507" y="245"/>
                </a:lnTo>
                <a:lnTo>
                  <a:pt x="507" y="229"/>
                </a:lnTo>
                <a:lnTo>
                  <a:pt x="507" y="214"/>
                </a:lnTo>
                <a:lnTo>
                  <a:pt x="507" y="197"/>
                </a:lnTo>
                <a:lnTo>
                  <a:pt x="504" y="180"/>
                </a:lnTo>
                <a:lnTo>
                  <a:pt x="501" y="163"/>
                </a:lnTo>
                <a:lnTo>
                  <a:pt x="496" y="144"/>
                </a:lnTo>
                <a:lnTo>
                  <a:pt x="484" y="110"/>
                </a:lnTo>
                <a:lnTo>
                  <a:pt x="468" y="80"/>
                </a:lnTo>
                <a:lnTo>
                  <a:pt x="450" y="53"/>
                </a:lnTo>
                <a:lnTo>
                  <a:pt x="430" y="32"/>
                </a:lnTo>
                <a:lnTo>
                  <a:pt x="407" y="16"/>
                </a:lnTo>
                <a:lnTo>
                  <a:pt x="383" y="5"/>
                </a:lnTo>
                <a:lnTo>
                  <a:pt x="359" y="0"/>
                </a:lnTo>
                <a:lnTo>
                  <a:pt x="335" y="2"/>
                </a:lnTo>
                <a:lnTo>
                  <a:pt x="0" y="38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Freeform 19"/>
          <p:cNvSpPr>
            <a:spLocks noChangeAspect="1"/>
          </p:cNvSpPr>
          <p:nvPr/>
        </p:nvSpPr>
        <p:spPr bwMode="auto">
          <a:xfrm>
            <a:off x="7135289" y="1969843"/>
            <a:ext cx="1003525" cy="723970"/>
          </a:xfrm>
          <a:custGeom>
            <a:avLst/>
            <a:gdLst>
              <a:gd name="T0" fmla="*/ 0 w 1308"/>
              <a:gd name="T1" fmla="*/ 21 h 973"/>
              <a:gd name="T2" fmla="*/ 179 w 1308"/>
              <a:gd name="T3" fmla="*/ 1 h 973"/>
              <a:gd name="T4" fmla="*/ 185 w 1308"/>
              <a:gd name="T5" fmla="*/ 0 h 973"/>
              <a:gd name="T6" fmla="*/ 191 w 1308"/>
              <a:gd name="T7" fmla="*/ 0 h 973"/>
              <a:gd name="T8" fmla="*/ 197 w 1308"/>
              <a:gd name="T9" fmla="*/ 1 h 973"/>
              <a:gd name="T10" fmla="*/ 202 w 1308"/>
              <a:gd name="T11" fmla="*/ 2 h 973"/>
              <a:gd name="T12" fmla="*/ 208 w 1308"/>
              <a:gd name="T13" fmla="*/ 4 h 973"/>
              <a:gd name="T14" fmla="*/ 214 w 1308"/>
              <a:gd name="T15" fmla="*/ 7 h 973"/>
              <a:gd name="T16" fmla="*/ 219 w 1308"/>
              <a:gd name="T17" fmla="*/ 11 h 973"/>
              <a:gd name="T18" fmla="*/ 224 w 1308"/>
              <a:gd name="T19" fmla="*/ 15 h 973"/>
              <a:gd name="T20" fmla="*/ 229 w 1308"/>
              <a:gd name="T21" fmla="*/ 20 h 973"/>
              <a:gd name="T22" fmla="*/ 234 w 1308"/>
              <a:gd name="T23" fmla="*/ 26 h 973"/>
              <a:gd name="T24" fmla="*/ 239 w 1308"/>
              <a:gd name="T25" fmla="*/ 32 h 973"/>
              <a:gd name="T26" fmla="*/ 243 w 1308"/>
              <a:gd name="T27" fmla="*/ 38 h 973"/>
              <a:gd name="T28" fmla="*/ 247 w 1308"/>
              <a:gd name="T29" fmla="*/ 45 h 973"/>
              <a:gd name="T30" fmla="*/ 250 w 1308"/>
              <a:gd name="T31" fmla="*/ 53 h 973"/>
              <a:gd name="T32" fmla="*/ 254 w 1308"/>
              <a:gd name="T33" fmla="*/ 61 h 973"/>
              <a:gd name="T34" fmla="*/ 256 w 1308"/>
              <a:gd name="T35" fmla="*/ 69 h 973"/>
              <a:gd name="T36" fmla="*/ 259 w 1308"/>
              <a:gd name="T37" fmla="*/ 77 h 973"/>
              <a:gd name="T38" fmla="*/ 260 w 1308"/>
              <a:gd name="T39" fmla="*/ 86 h 973"/>
              <a:gd name="T40" fmla="*/ 261 w 1308"/>
              <a:gd name="T41" fmla="*/ 94 h 973"/>
              <a:gd name="T42" fmla="*/ 262 w 1308"/>
              <a:gd name="T43" fmla="*/ 102 h 973"/>
              <a:gd name="T44" fmla="*/ 262 w 1308"/>
              <a:gd name="T45" fmla="*/ 109 h 973"/>
              <a:gd name="T46" fmla="*/ 261 w 1308"/>
              <a:gd name="T47" fmla="*/ 117 h 973"/>
              <a:gd name="T48" fmla="*/ 260 w 1308"/>
              <a:gd name="T49" fmla="*/ 124 h 973"/>
              <a:gd name="T50" fmla="*/ 259 w 1308"/>
              <a:gd name="T51" fmla="*/ 130 h 973"/>
              <a:gd name="T52" fmla="*/ 257 w 1308"/>
              <a:gd name="T53" fmla="*/ 137 h 973"/>
              <a:gd name="T54" fmla="*/ 254 w 1308"/>
              <a:gd name="T55" fmla="*/ 142 h 973"/>
              <a:gd name="T56" fmla="*/ 251 w 1308"/>
              <a:gd name="T57" fmla="*/ 148 h 973"/>
              <a:gd name="T58" fmla="*/ 247 w 1308"/>
              <a:gd name="T59" fmla="*/ 152 h 973"/>
              <a:gd name="T60" fmla="*/ 243 w 1308"/>
              <a:gd name="T61" fmla="*/ 156 h 973"/>
              <a:gd name="T62" fmla="*/ 238 w 1308"/>
              <a:gd name="T63" fmla="*/ 160 h 973"/>
              <a:gd name="T64" fmla="*/ 233 w 1308"/>
              <a:gd name="T65" fmla="*/ 162 h 973"/>
              <a:gd name="T66" fmla="*/ 228 w 1308"/>
              <a:gd name="T67" fmla="*/ 164 h 973"/>
              <a:gd name="T68" fmla="*/ 40 w 1308"/>
              <a:gd name="T69" fmla="*/ 194 h 973"/>
              <a:gd name="T70" fmla="*/ 0 w 1308"/>
              <a:gd name="T71" fmla="*/ 21 h 97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308" h="973">
                <a:moveTo>
                  <a:pt x="0" y="107"/>
                </a:moveTo>
                <a:lnTo>
                  <a:pt x="893" y="5"/>
                </a:lnTo>
                <a:lnTo>
                  <a:pt x="922" y="0"/>
                </a:lnTo>
                <a:lnTo>
                  <a:pt x="952" y="0"/>
                </a:lnTo>
                <a:lnTo>
                  <a:pt x="981" y="3"/>
                </a:lnTo>
                <a:lnTo>
                  <a:pt x="1009" y="11"/>
                </a:lnTo>
                <a:lnTo>
                  <a:pt x="1038" y="22"/>
                </a:lnTo>
                <a:lnTo>
                  <a:pt x="1066" y="37"/>
                </a:lnTo>
                <a:lnTo>
                  <a:pt x="1094" y="55"/>
                </a:lnTo>
                <a:lnTo>
                  <a:pt x="1120" y="77"/>
                </a:lnTo>
                <a:lnTo>
                  <a:pt x="1145" y="101"/>
                </a:lnTo>
                <a:lnTo>
                  <a:pt x="1169" y="129"/>
                </a:lnTo>
                <a:lnTo>
                  <a:pt x="1192" y="159"/>
                </a:lnTo>
                <a:lnTo>
                  <a:pt x="1213" y="192"/>
                </a:lnTo>
                <a:lnTo>
                  <a:pt x="1233" y="227"/>
                </a:lnTo>
                <a:lnTo>
                  <a:pt x="1250" y="265"/>
                </a:lnTo>
                <a:lnTo>
                  <a:pt x="1267" y="304"/>
                </a:lnTo>
                <a:lnTo>
                  <a:pt x="1280" y="345"/>
                </a:lnTo>
                <a:lnTo>
                  <a:pt x="1291" y="387"/>
                </a:lnTo>
                <a:lnTo>
                  <a:pt x="1299" y="429"/>
                </a:lnTo>
                <a:lnTo>
                  <a:pt x="1304" y="470"/>
                </a:lnTo>
                <a:lnTo>
                  <a:pt x="1308" y="510"/>
                </a:lnTo>
                <a:lnTo>
                  <a:pt x="1308" y="547"/>
                </a:lnTo>
                <a:lnTo>
                  <a:pt x="1304" y="585"/>
                </a:lnTo>
                <a:lnTo>
                  <a:pt x="1299" y="620"/>
                </a:lnTo>
                <a:lnTo>
                  <a:pt x="1291" y="654"/>
                </a:lnTo>
                <a:lnTo>
                  <a:pt x="1281" y="685"/>
                </a:lnTo>
                <a:lnTo>
                  <a:pt x="1268" y="714"/>
                </a:lnTo>
                <a:lnTo>
                  <a:pt x="1252" y="740"/>
                </a:lnTo>
                <a:lnTo>
                  <a:pt x="1233" y="763"/>
                </a:lnTo>
                <a:lnTo>
                  <a:pt x="1213" y="783"/>
                </a:lnTo>
                <a:lnTo>
                  <a:pt x="1190" y="800"/>
                </a:lnTo>
                <a:lnTo>
                  <a:pt x="1163" y="813"/>
                </a:lnTo>
                <a:lnTo>
                  <a:pt x="1136" y="822"/>
                </a:lnTo>
                <a:lnTo>
                  <a:pt x="199" y="973"/>
                </a:lnTo>
                <a:lnTo>
                  <a:pt x="0" y="107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1" name="Freeform 20"/>
          <p:cNvSpPr>
            <a:spLocks noChangeAspect="1"/>
          </p:cNvSpPr>
          <p:nvPr/>
        </p:nvSpPr>
        <p:spPr bwMode="auto">
          <a:xfrm>
            <a:off x="7135289" y="1969843"/>
            <a:ext cx="1003525" cy="723970"/>
          </a:xfrm>
          <a:custGeom>
            <a:avLst/>
            <a:gdLst>
              <a:gd name="T0" fmla="*/ 0 w 1308"/>
              <a:gd name="T1" fmla="*/ 21 h 973"/>
              <a:gd name="T2" fmla="*/ 179 w 1308"/>
              <a:gd name="T3" fmla="*/ 1 h 973"/>
              <a:gd name="T4" fmla="*/ 179 w 1308"/>
              <a:gd name="T5" fmla="*/ 1 h 973"/>
              <a:gd name="T6" fmla="*/ 185 w 1308"/>
              <a:gd name="T7" fmla="*/ 0 h 973"/>
              <a:gd name="T8" fmla="*/ 191 w 1308"/>
              <a:gd name="T9" fmla="*/ 0 h 973"/>
              <a:gd name="T10" fmla="*/ 197 w 1308"/>
              <a:gd name="T11" fmla="*/ 1 h 973"/>
              <a:gd name="T12" fmla="*/ 202 w 1308"/>
              <a:gd name="T13" fmla="*/ 2 h 973"/>
              <a:gd name="T14" fmla="*/ 208 w 1308"/>
              <a:gd name="T15" fmla="*/ 4 h 973"/>
              <a:gd name="T16" fmla="*/ 214 w 1308"/>
              <a:gd name="T17" fmla="*/ 7 h 973"/>
              <a:gd name="T18" fmla="*/ 219 w 1308"/>
              <a:gd name="T19" fmla="*/ 11 h 973"/>
              <a:gd name="T20" fmla="*/ 224 w 1308"/>
              <a:gd name="T21" fmla="*/ 15 h 973"/>
              <a:gd name="T22" fmla="*/ 229 w 1308"/>
              <a:gd name="T23" fmla="*/ 20 h 973"/>
              <a:gd name="T24" fmla="*/ 234 w 1308"/>
              <a:gd name="T25" fmla="*/ 26 h 973"/>
              <a:gd name="T26" fmla="*/ 239 w 1308"/>
              <a:gd name="T27" fmla="*/ 32 h 973"/>
              <a:gd name="T28" fmla="*/ 243 w 1308"/>
              <a:gd name="T29" fmla="*/ 38 h 973"/>
              <a:gd name="T30" fmla="*/ 247 w 1308"/>
              <a:gd name="T31" fmla="*/ 45 h 973"/>
              <a:gd name="T32" fmla="*/ 250 w 1308"/>
              <a:gd name="T33" fmla="*/ 53 h 973"/>
              <a:gd name="T34" fmla="*/ 254 w 1308"/>
              <a:gd name="T35" fmla="*/ 61 h 973"/>
              <a:gd name="T36" fmla="*/ 256 w 1308"/>
              <a:gd name="T37" fmla="*/ 69 h 973"/>
              <a:gd name="T38" fmla="*/ 256 w 1308"/>
              <a:gd name="T39" fmla="*/ 69 h 973"/>
              <a:gd name="T40" fmla="*/ 259 w 1308"/>
              <a:gd name="T41" fmla="*/ 77 h 973"/>
              <a:gd name="T42" fmla="*/ 260 w 1308"/>
              <a:gd name="T43" fmla="*/ 86 h 973"/>
              <a:gd name="T44" fmla="*/ 261 w 1308"/>
              <a:gd name="T45" fmla="*/ 94 h 973"/>
              <a:gd name="T46" fmla="*/ 262 w 1308"/>
              <a:gd name="T47" fmla="*/ 102 h 973"/>
              <a:gd name="T48" fmla="*/ 262 w 1308"/>
              <a:gd name="T49" fmla="*/ 109 h 973"/>
              <a:gd name="T50" fmla="*/ 261 w 1308"/>
              <a:gd name="T51" fmla="*/ 117 h 973"/>
              <a:gd name="T52" fmla="*/ 260 w 1308"/>
              <a:gd name="T53" fmla="*/ 124 h 973"/>
              <a:gd name="T54" fmla="*/ 259 w 1308"/>
              <a:gd name="T55" fmla="*/ 130 h 973"/>
              <a:gd name="T56" fmla="*/ 257 w 1308"/>
              <a:gd name="T57" fmla="*/ 137 h 973"/>
              <a:gd name="T58" fmla="*/ 254 w 1308"/>
              <a:gd name="T59" fmla="*/ 142 h 973"/>
              <a:gd name="T60" fmla="*/ 251 w 1308"/>
              <a:gd name="T61" fmla="*/ 148 h 973"/>
              <a:gd name="T62" fmla="*/ 247 w 1308"/>
              <a:gd name="T63" fmla="*/ 152 h 973"/>
              <a:gd name="T64" fmla="*/ 243 w 1308"/>
              <a:gd name="T65" fmla="*/ 156 h 973"/>
              <a:gd name="T66" fmla="*/ 238 w 1308"/>
              <a:gd name="T67" fmla="*/ 160 h 973"/>
              <a:gd name="T68" fmla="*/ 233 w 1308"/>
              <a:gd name="T69" fmla="*/ 162 h 973"/>
              <a:gd name="T70" fmla="*/ 228 w 1308"/>
              <a:gd name="T71" fmla="*/ 164 h 973"/>
              <a:gd name="T72" fmla="*/ 40 w 1308"/>
              <a:gd name="T73" fmla="*/ 194 h 97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308" h="973">
                <a:moveTo>
                  <a:pt x="0" y="107"/>
                </a:moveTo>
                <a:lnTo>
                  <a:pt x="893" y="5"/>
                </a:lnTo>
                <a:lnTo>
                  <a:pt x="922" y="0"/>
                </a:lnTo>
                <a:lnTo>
                  <a:pt x="952" y="0"/>
                </a:lnTo>
                <a:lnTo>
                  <a:pt x="981" y="3"/>
                </a:lnTo>
                <a:lnTo>
                  <a:pt x="1009" y="11"/>
                </a:lnTo>
                <a:lnTo>
                  <a:pt x="1038" y="22"/>
                </a:lnTo>
                <a:lnTo>
                  <a:pt x="1066" y="37"/>
                </a:lnTo>
                <a:lnTo>
                  <a:pt x="1094" y="55"/>
                </a:lnTo>
                <a:lnTo>
                  <a:pt x="1120" y="77"/>
                </a:lnTo>
                <a:lnTo>
                  <a:pt x="1145" y="101"/>
                </a:lnTo>
                <a:lnTo>
                  <a:pt x="1169" y="129"/>
                </a:lnTo>
                <a:lnTo>
                  <a:pt x="1192" y="159"/>
                </a:lnTo>
                <a:lnTo>
                  <a:pt x="1213" y="192"/>
                </a:lnTo>
                <a:lnTo>
                  <a:pt x="1233" y="227"/>
                </a:lnTo>
                <a:lnTo>
                  <a:pt x="1250" y="265"/>
                </a:lnTo>
                <a:lnTo>
                  <a:pt x="1267" y="304"/>
                </a:lnTo>
                <a:lnTo>
                  <a:pt x="1280" y="345"/>
                </a:lnTo>
                <a:lnTo>
                  <a:pt x="1291" y="387"/>
                </a:lnTo>
                <a:lnTo>
                  <a:pt x="1299" y="429"/>
                </a:lnTo>
                <a:lnTo>
                  <a:pt x="1304" y="470"/>
                </a:lnTo>
                <a:lnTo>
                  <a:pt x="1308" y="510"/>
                </a:lnTo>
                <a:lnTo>
                  <a:pt x="1308" y="547"/>
                </a:lnTo>
                <a:lnTo>
                  <a:pt x="1304" y="585"/>
                </a:lnTo>
                <a:lnTo>
                  <a:pt x="1299" y="620"/>
                </a:lnTo>
                <a:lnTo>
                  <a:pt x="1291" y="654"/>
                </a:lnTo>
                <a:lnTo>
                  <a:pt x="1281" y="685"/>
                </a:lnTo>
                <a:lnTo>
                  <a:pt x="1268" y="714"/>
                </a:lnTo>
                <a:lnTo>
                  <a:pt x="1252" y="740"/>
                </a:lnTo>
                <a:lnTo>
                  <a:pt x="1233" y="763"/>
                </a:lnTo>
                <a:lnTo>
                  <a:pt x="1213" y="783"/>
                </a:lnTo>
                <a:lnTo>
                  <a:pt x="1190" y="800"/>
                </a:lnTo>
                <a:lnTo>
                  <a:pt x="1163" y="813"/>
                </a:lnTo>
                <a:lnTo>
                  <a:pt x="1136" y="822"/>
                </a:lnTo>
                <a:lnTo>
                  <a:pt x="199" y="97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Freeform 21"/>
          <p:cNvSpPr>
            <a:spLocks noChangeAspect="1"/>
          </p:cNvSpPr>
          <p:nvPr/>
        </p:nvSpPr>
        <p:spPr bwMode="auto">
          <a:xfrm>
            <a:off x="6978249" y="2044479"/>
            <a:ext cx="471120" cy="649334"/>
          </a:xfrm>
          <a:custGeom>
            <a:avLst/>
            <a:gdLst>
              <a:gd name="T0" fmla="*/ 93 w 616"/>
              <a:gd name="T1" fmla="*/ 171 h 871"/>
              <a:gd name="T2" fmla="*/ 103 w 616"/>
              <a:gd name="T3" fmla="*/ 165 h 871"/>
              <a:gd name="T4" fmla="*/ 111 w 616"/>
              <a:gd name="T5" fmla="*/ 156 h 871"/>
              <a:gd name="T6" fmla="*/ 117 w 616"/>
              <a:gd name="T7" fmla="*/ 144 h 871"/>
              <a:gd name="T8" fmla="*/ 121 w 616"/>
              <a:gd name="T9" fmla="*/ 130 h 871"/>
              <a:gd name="T10" fmla="*/ 123 w 616"/>
              <a:gd name="T11" fmla="*/ 115 h 871"/>
              <a:gd name="T12" fmla="*/ 123 w 616"/>
              <a:gd name="T13" fmla="*/ 99 h 871"/>
              <a:gd name="T14" fmla="*/ 120 w 616"/>
              <a:gd name="T15" fmla="*/ 82 h 871"/>
              <a:gd name="T16" fmla="*/ 114 w 616"/>
              <a:gd name="T17" fmla="*/ 64 h 871"/>
              <a:gd name="T18" fmla="*/ 107 w 616"/>
              <a:gd name="T19" fmla="*/ 48 h 871"/>
              <a:gd name="T20" fmla="*/ 99 w 616"/>
              <a:gd name="T21" fmla="*/ 34 h 871"/>
              <a:gd name="T22" fmla="*/ 89 w 616"/>
              <a:gd name="T23" fmla="*/ 21 h 871"/>
              <a:gd name="T24" fmla="*/ 78 w 616"/>
              <a:gd name="T25" fmla="*/ 12 h 871"/>
              <a:gd name="T26" fmla="*/ 67 w 616"/>
              <a:gd name="T27" fmla="*/ 5 h 871"/>
              <a:gd name="T28" fmla="*/ 55 w 616"/>
              <a:gd name="T29" fmla="*/ 1 h 871"/>
              <a:gd name="T30" fmla="*/ 42 w 616"/>
              <a:gd name="T31" fmla="*/ 0 h 871"/>
              <a:gd name="T32" fmla="*/ 30 w 616"/>
              <a:gd name="T33" fmla="*/ 3 h 871"/>
              <a:gd name="T34" fmla="*/ 20 w 616"/>
              <a:gd name="T35" fmla="*/ 9 h 871"/>
              <a:gd name="T36" fmla="*/ 12 w 616"/>
              <a:gd name="T37" fmla="*/ 18 h 871"/>
              <a:gd name="T38" fmla="*/ 6 w 616"/>
              <a:gd name="T39" fmla="*/ 30 h 871"/>
              <a:gd name="T40" fmla="*/ 2 w 616"/>
              <a:gd name="T41" fmla="*/ 43 h 871"/>
              <a:gd name="T42" fmla="*/ 0 w 616"/>
              <a:gd name="T43" fmla="*/ 59 h 871"/>
              <a:gd name="T44" fmla="*/ 1 w 616"/>
              <a:gd name="T45" fmla="*/ 75 h 871"/>
              <a:gd name="T46" fmla="*/ 4 w 616"/>
              <a:gd name="T47" fmla="*/ 92 h 871"/>
              <a:gd name="T48" fmla="*/ 9 w 616"/>
              <a:gd name="T49" fmla="*/ 110 h 871"/>
              <a:gd name="T50" fmla="*/ 16 w 616"/>
              <a:gd name="T51" fmla="*/ 126 h 871"/>
              <a:gd name="T52" fmla="*/ 24 w 616"/>
              <a:gd name="T53" fmla="*/ 141 h 871"/>
              <a:gd name="T54" fmla="*/ 34 w 616"/>
              <a:gd name="T55" fmla="*/ 153 h 871"/>
              <a:gd name="T56" fmla="*/ 45 w 616"/>
              <a:gd name="T57" fmla="*/ 162 h 871"/>
              <a:gd name="T58" fmla="*/ 57 w 616"/>
              <a:gd name="T59" fmla="*/ 169 h 871"/>
              <a:gd name="T60" fmla="*/ 68 w 616"/>
              <a:gd name="T61" fmla="*/ 173 h 871"/>
              <a:gd name="T62" fmla="*/ 81 w 616"/>
              <a:gd name="T63" fmla="*/ 174 h 87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16" h="871">
                <a:moveTo>
                  <a:pt x="436" y="865"/>
                </a:moveTo>
                <a:lnTo>
                  <a:pt x="465" y="856"/>
                </a:lnTo>
                <a:lnTo>
                  <a:pt x="492" y="842"/>
                </a:lnTo>
                <a:lnTo>
                  <a:pt x="516" y="824"/>
                </a:lnTo>
                <a:lnTo>
                  <a:pt x="538" y="803"/>
                </a:lnTo>
                <a:lnTo>
                  <a:pt x="557" y="779"/>
                </a:lnTo>
                <a:lnTo>
                  <a:pt x="574" y="751"/>
                </a:lnTo>
                <a:lnTo>
                  <a:pt x="587" y="721"/>
                </a:lnTo>
                <a:lnTo>
                  <a:pt x="599" y="688"/>
                </a:lnTo>
                <a:lnTo>
                  <a:pt x="608" y="653"/>
                </a:lnTo>
                <a:lnTo>
                  <a:pt x="613" y="615"/>
                </a:lnTo>
                <a:lnTo>
                  <a:pt x="616" y="577"/>
                </a:lnTo>
                <a:lnTo>
                  <a:pt x="616" y="536"/>
                </a:lnTo>
                <a:lnTo>
                  <a:pt x="614" y="494"/>
                </a:lnTo>
                <a:lnTo>
                  <a:pt x="608" y="452"/>
                </a:lnTo>
                <a:lnTo>
                  <a:pt x="599" y="408"/>
                </a:lnTo>
                <a:lnTo>
                  <a:pt x="587" y="363"/>
                </a:lnTo>
                <a:lnTo>
                  <a:pt x="573" y="319"/>
                </a:lnTo>
                <a:lnTo>
                  <a:pt x="556" y="278"/>
                </a:lnTo>
                <a:lnTo>
                  <a:pt x="538" y="239"/>
                </a:lnTo>
                <a:lnTo>
                  <a:pt x="516" y="202"/>
                </a:lnTo>
                <a:lnTo>
                  <a:pt x="495" y="168"/>
                </a:lnTo>
                <a:lnTo>
                  <a:pt x="471" y="136"/>
                </a:lnTo>
                <a:lnTo>
                  <a:pt x="445" y="107"/>
                </a:lnTo>
                <a:lnTo>
                  <a:pt x="419" y="80"/>
                </a:lnTo>
                <a:lnTo>
                  <a:pt x="391" y="58"/>
                </a:lnTo>
                <a:lnTo>
                  <a:pt x="362" y="39"/>
                </a:lnTo>
                <a:lnTo>
                  <a:pt x="334" y="23"/>
                </a:lnTo>
                <a:lnTo>
                  <a:pt x="303" y="12"/>
                </a:lnTo>
                <a:lnTo>
                  <a:pt x="273" y="4"/>
                </a:lnTo>
                <a:lnTo>
                  <a:pt x="242" y="0"/>
                </a:lnTo>
                <a:lnTo>
                  <a:pt x="212" y="1"/>
                </a:lnTo>
                <a:lnTo>
                  <a:pt x="181" y="6"/>
                </a:lnTo>
                <a:lnTo>
                  <a:pt x="151" y="16"/>
                </a:lnTo>
                <a:lnTo>
                  <a:pt x="124" y="29"/>
                </a:lnTo>
                <a:lnTo>
                  <a:pt x="99" y="46"/>
                </a:lnTo>
                <a:lnTo>
                  <a:pt x="77" y="67"/>
                </a:lnTo>
                <a:lnTo>
                  <a:pt x="58" y="91"/>
                </a:lnTo>
                <a:lnTo>
                  <a:pt x="41" y="119"/>
                </a:lnTo>
                <a:lnTo>
                  <a:pt x="28" y="149"/>
                </a:lnTo>
                <a:lnTo>
                  <a:pt x="17" y="182"/>
                </a:lnTo>
                <a:lnTo>
                  <a:pt x="9" y="217"/>
                </a:lnTo>
                <a:lnTo>
                  <a:pt x="3" y="255"/>
                </a:lnTo>
                <a:lnTo>
                  <a:pt x="0" y="294"/>
                </a:lnTo>
                <a:lnTo>
                  <a:pt x="0" y="334"/>
                </a:lnTo>
                <a:lnTo>
                  <a:pt x="4" y="376"/>
                </a:lnTo>
                <a:lnTo>
                  <a:pt x="10" y="419"/>
                </a:lnTo>
                <a:lnTo>
                  <a:pt x="18" y="462"/>
                </a:lnTo>
                <a:lnTo>
                  <a:pt x="30" y="507"/>
                </a:lnTo>
                <a:lnTo>
                  <a:pt x="45" y="551"/>
                </a:lnTo>
                <a:lnTo>
                  <a:pt x="62" y="592"/>
                </a:lnTo>
                <a:lnTo>
                  <a:pt x="80" y="632"/>
                </a:lnTo>
                <a:lnTo>
                  <a:pt x="100" y="669"/>
                </a:lnTo>
                <a:lnTo>
                  <a:pt x="122" y="704"/>
                </a:lnTo>
                <a:lnTo>
                  <a:pt x="146" y="735"/>
                </a:lnTo>
                <a:lnTo>
                  <a:pt x="171" y="765"/>
                </a:lnTo>
                <a:lnTo>
                  <a:pt x="198" y="790"/>
                </a:lnTo>
                <a:lnTo>
                  <a:pt x="225" y="813"/>
                </a:lnTo>
                <a:lnTo>
                  <a:pt x="254" y="832"/>
                </a:lnTo>
                <a:lnTo>
                  <a:pt x="283" y="848"/>
                </a:lnTo>
                <a:lnTo>
                  <a:pt x="313" y="859"/>
                </a:lnTo>
                <a:lnTo>
                  <a:pt x="343" y="868"/>
                </a:lnTo>
                <a:lnTo>
                  <a:pt x="374" y="871"/>
                </a:lnTo>
                <a:lnTo>
                  <a:pt x="404" y="870"/>
                </a:lnTo>
                <a:lnTo>
                  <a:pt x="436" y="86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3" name="Freeform 22"/>
          <p:cNvSpPr>
            <a:spLocks noChangeAspect="1"/>
          </p:cNvSpPr>
          <p:nvPr/>
        </p:nvSpPr>
        <p:spPr bwMode="auto">
          <a:xfrm>
            <a:off x="6978249" y="2044479"/>
            <a:ext cx="471120" cy="649334"/>
          </a:xfrm>
          <a:custGeom>
            <a:avLst/>
            <a:gdLst>
              <a:gd name="T0" fmla="*/ 87 w 616"/>
              <a:gd name="T1" fmla="*/ 173 h 871"/>
              <a:gd name="T2" fmla="*/ 98 w 616"/>
              <a:gd name="T3" fmla="*/ 168 h 871"/>
              <a:gd name="T4" fmla="*/ 107 w 616"/>
              <a:gd name="T5" fmla="*/ 160 h 871"/>
              <a:gd name="T6" fmla="*/ 115 w 616"/>
              <a:gd name="T7" fmla="*/ 150 h 871"/>
              <a:gd name="T8" fmla="*/ 120 w 616"/>
              <a:gd name="T9" fmla="*/ 137 h 871"/>
              <a:gd name="T10" fmla="*/ 122 w 616"/>
              <a:gd name="T11" fmla="*/ 123 h 871"/>
              <a:gd name="T12" fmla="*/ 123 w 616"/>
              <a:gd name="T13" fmla="*/ 107 h 871"/>
              <a:gd name="T14" fmla="*/ 121 w 616"/>
              <a:gd name="T15" fmla="*/ 90 h 871"/>
              <a:gd name="T16" fmla="*/ 117 w 616"/>
              <a:gd name="T17" fmla="*/ 73 h 871"/>
              <a:gd name="T18" fmla="*/ 114 w 616"/>
              <a:gd name="T19" fmla="*/ 64 h 871"/>
              <a:gd name="T20" fmla="*/ 107 w 616"/>
              <a:gd name="T21" fmla="*/ 48 h 871"/>
              <a:gd name="T22" fmla="*/ 99 w 616"/>
              <a:gd name="T23" fmla="*/ 34 h 871"/>
              <a:gd name="T24" fmla="*/ 89 w 616"/>
              <a:gd name="T25" fmla="*/ 21 h 871"/>
              <a:gd name="T26" fmla="*/ 78 w 616"/>
              <a:gd name="T27" fmla="*/ 12 h 871"/>
              <a:gd name="T28" fmla="*/ 67 w 616"/>
              <a:gd name="T29" fmla="*/ 5 h 871"/>
              <a:gd name="T30" fmla="*/ 55 w 616"/>
              <a:gd name="T31" fmla="*/ 1 h 871"/>
              <a:gd name="T32" fmla="*/ 42 w 616"/>
              <a:gd name="T33" fmla="*/ 0 h 871"/>
              <a:gd name="T34" fmla="*/ 36 w 616"/>
              <a:gd name="T35" fmla="*/ 1 h 871"/>
              <a:gd name="T36" fmla="*/ 25 w 616"/>
              <a:gd name="T37" fmla="*/ 6 h 871"/>
              <a:gd name="T38" fmla="*/ 15 w 616"/>
              <a:gd name="T39" fmla="*/ 13 h 871"/>
              <a:gd name="T40" fmla="*/ 8 w 616"/>
              <a:gd name="T41" fmla="*/ 24 h 871"/>
              <a:gd name="T42" fmla="*/ 3 w 616"/>
              <a:gd name="T43" fmla="*/ 36 h 871"/>
              <a:gd name="T44" fmla="*/ 1 w 616"/>
              <a:gd name="T45" fmla="*/ 51 h 871"/>
              <a:gd name="T46" fmla="*/ 0 w 616"/>
              <a:gd name="T47" fmla="*/ 67 h 871"/>
              <a:gd name="T48" fmla="*/ 2 w 616"/>
              <a:gd name="T49" fmla="*/ 84 h 871"/>
              <a:gd name="T50" fmla="*/ 6 w 616"/>
              <a:gd name="T51" fmla="*/ 101 h 871"/>
              <a:gd name="T52" fmla="*/ 9 w 616"/>
              <a:gd name="T53" fmla="*/ 110 h 871"/>
              <a:gd name="T54" fmla="*/ 16 w 616"/>
              <a:gd name="T55" fmla="*/ 126 h 871"/>
              <a:gd name="T56" fmla="*/ 24 w 616"/>
              <a:gd name="T57" fmla="*/ 141 h 871"/>
              <a:gd name="T58" fmla="*/ 34 w 616"/>
              <a:gd name="T59" fmla="*/ 153 h 871"/>
              <a:gd name="T60" fmla="*/ 45 w 616"/>
              <a:gd name="T61" fmla="*/ 162 h 871"/>
              <a:gd name="T62" fmla="*/ 57 w 616"/>
              <a:gd name="T63" fmla="*/ 169 h 871"/>
              <a:gd name="T64" fmla="*/ 68 w 616"/>
              <a:gd name="T65" fmla="*/ 173 h 871"/>
              <a:gd name="T66" fmla="*/ 81 w 616"/>
              <a:gd name="T67" fmla="*/ 174 h 8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16" h="871">
                <a:moveTo>
                  <a:pt x="436" y="865"/>
                </a:moveTo>
                <a:lnTo>
                  <a:pt x="436" y="865"/>
                </a:lnTo>
                <a:lnTo>
                  <a:pt x="465" y="856"/>
                </a:lnTo>
                <a:lnTo>
                  <a:pt x="492" y="842"/>
                </a:lnTo>
                <a:lnTo>
                  <a:pt x="516" y="824"/>
                </a:lnTo>
                <a:lnTo>
                  <a:pt x="538" y="803"/>
                </a:lnTo>
                <a:lnTo>
                  <a:pt x="557" y="779"/>
                </a:lnTo>
                <a:lnTo>
                  <a:pt x="574" y="751"/>
                </a:lnTo>
                <a:lnTo>
                  <a:pt x="587" y="721"/>
                </a:lnTo>
                <a:lnTo>
                  <a:pt x="599" y="688"/>
                </a:lnTo>
                <a:lnTo>
                  <a:pt x="608" y="653"/>
                </a:lnTo>
                <a:lnTo>
                  <a:pt x="613" y="615"/>
                </a:lnTo>
                <a:lnTo>
                  <a:pt x="616" y="577"/>
                </a:lnTo>
                <a:lnTo>
                  <a:pt x="616" y="536"/>
                </a:lnTo>
                <a:lnTo>
                  <a:pt x="614" y="494"/>
                </a:lnTo>
                <a:lnTo>
                  <a:pt x="608" y="452"/>
                </a:lnTo>
                <a:lnTo>
                  <a:pt x="599" y="408"/>
                </a:lnTo>
                <a:lnTo>
                  <a:pt x="587" y="363"/>
                </a:lnTo>
                <a:lnTo>
                  <a:pt x="573" y="319"/>
                </a:lnTo>
                <a:lnTo>
                  <a:pt x="556" y="278"/>
                </a:lnTo>
                <a:lnTo>
                  <a:pt x="538" y="239"/>
                </a:lnTo>
                <a:lnTo>
                  <a:pt x="516" y="202"/>
                </a:lnTo>
                <a:lnTo>
                  <a:pt x="495" y="168"/>
                </a:lnTo>
                <a:lnTo>
                  <a:pt x="471" y="136"/>
                </a:lnTo>
                <a:lnTo>
                  <a:pt x="445" y="107"/>
                </a:lnTo>
                <a:lnTo>
                  <a:pt x="419" y="80"/>
                </a:lnTo>
                <a:lnTo>
                  <a:pt x="391" y="58"/>
                </a:lnTo>
                <a:lnTo>
                  <a:pt x="362" y="39"/>
                </a:lnTo>
                <a:lnTo>
                  <a:pt x="334" y="23"/>
                </a:lnTo>
                <a:lnTo>
                  <a:pt x="303" y="12"/>
                </a:lnTo>
                <a:lnTo>
                  <a:pt x="273" y="4"/>
                </a:lnTo>
                <a:lnTo>
                  <a:pt x="242" y="0"/>
                </a:lnTo>
                <a:lnTo>
                  <a:pt x="212" y="1"/>
                </a:lnTo>
                <a:lnTo>
                  <a:pt x="181" y="6"/>
                </a:lnTo>
                <a:lnTo>
                  <a:pt x="151" y="16"/>
                </a:lnTo>
                <a:lnTo>
                  <a:pt x="124" y="29"/>
                </a:lnTo>
                <a:lnTo>
                  <a:pt x="99" y="46"/>
                </a:lnTo>
                <a:lnTo>
                  <a:pt x="77" y="67"/>
                </a:lnTo>
                <a:lnTo>
                  <a:pt x="58" y="91"/>
                </a:lnTo>
                <a:lnTo>
                  <a:pt x="41" y="119"/>
                </a:lnTo>
                <a:lnTo>
                  <a:pt x="28" y="149"/>
                </a:lnTo>
                <a:lnTo>
                  <a:pt x="17" y="182"/>
                </a:lnTo>
                <a:lnTo>
                  <a:pt x="9" y="217"/>
                </a:lnTo>
                <a:lnTo>
                  <a:pt x="3" y="255"/>
                </a:lnTo>
                <a:lnTo>
                  <a:pt x="0" y="294"/>
                </a:lnTo>
                <a:lnTo>
                  <a:pt x="0" y="334"/>
                </a:lnTo>
                <a:lnTo>
                  <a:pt x="4" y="376"/>
                </a:lnTo>
                <a:lnTo>
                  <a:pt x="10" y="419"/>
                </a:lnTo>
                <a:lnTo>
                  <a:pt x="18" y="462"/>
                </a:lnTo>
                <a:lnTo>
                  <a:pt x="30" y="507"/>
                </a:lnTo>
                <a:lnTo>
                  <a:pt x="45" y="551"/>
                </a:lnTo>
                <a:lnTo>
                  <a:pt x="62" y="592"/>
                </a:lnTo>
                <a:lnTo>
                  <a:pt x="80" y="632"/>
                </a:lnTo>
                <a:lnTo>
                  <a:pt x="100" y="669"/>
                </a:lnTo>
                <a:lnTo>
                  <a:pt x="122" y="704"/>
                </a:lnTo>
                <a:lnTo>
                  <a:pt x="146" y="735"/>
                </a:lnTo>
                <a:lnTo>
                  <a:pt x="171" y="765"/>
                </a:lnTo>
                <a:lnTo>
                  <a:pt x="198" y="790"/>
                </a:lnTo>
                <a:lnTo>
                  <a:pt x="225" y="813"/>
                </a:lnTo>
                <a:lnTo>
                  <a:pt x="254" y="832"/>
                </a:lnTo>
                <a:lnTo>
                  <a:pt x="283" y="848"/>
                </a:lnTo>
                <a:lnTo>
                  <a:pt x="313" y="859"/>
                </a:lnTo>
                <a:lnTo>
                  <a:pt x="343" y="868"/>
                </a:lnTo>
                <a:lnTo>
                  <a:pt x="374" y="871"/>
                </a:lnTo>
                <a:lnTo>
                  <a:pt x="404" y="870"/>
                </a:lnTo>
                <a:lnTo>
                  <a:pt x="436" y="865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Freeform 23"/>
          <p:cNvSpPr>
            <a:spLocks noChangeAspect="1"/>
          </p:cNvSpPr>
          <p:nvPr/>
        </p:nvSpPr>
        <p:spPr bwMode="auto">
          <a:xfrm>
            <a:off x="6748434" y="2272119"/>
            <a:ext cx="517083" cy="227640"/>
          </a:xfrm>
          <a:custGeom>
            <a:avLst/>
            <a:gdLst>
              <a:gd name="T0" fmla="*/ 0 w 675"/>
              <a:gd name="T1" fmla="*/ 13 h 305"/>
              <a:gd name="T2" fmla="*/ 117 w 675"/>
              <a:gd name="T3" fmla="*/ 0 h 305"/>
              <a:gd name="T4" fmla="*/ 111 w 675"/>
              <a:gd name="T5" fmla="*/ 0 h 305"/>
              <a:gd name="T6" fmla="*/ 114 w 675"/>
              <a:gd name="T7" fmla="*/ 0 h 305"/>
              <a:gd name="T8" fmla="*/ 117 w 675"/>
              <a:gd name="T9" fmla="*/ 0 h 305"/>
              <a:gd name="T10" fmla="*/ 121 w 675"/>
              <a:gd name="T11" fmla="*/ 2 h 305"/>
              <a:gd name="T12" fmla="*/ 124 w 675"/>
              <a:gd name="T13" fmla="*/ 4 h 305"/>
              <a:gd name="T14" fmla="*/ 127 w 675"/>
              <a:gd name="T15" fmla="*/ 7 h 305"/>
              <a:gd name="T16" fmla="*/ 129 w 675"/>
              <a:gd name="T17" fmla="*/ 11 h 305"/>
              <a:gd name="T18" fmla="*/ 132 w 675"/>
              <a:gd name="T19" fmla="*/ 15 h 305"/>
              <a:gd name="T20" fmla="*/ 133 w 675"/>
              <a:gd name="T21" fmla="*/ 20 h 305"/>
              <a:gd name="T22" fmla="*/ 135 w 675"/>
              <a:gd name="T23" fmla="*/ 25 h 305"/>
              <a:gd name="T24" fmla="*/ 135 w 675"/>
              <a:gd name="T25" fmla="*/ 30 h 305"/>
              <a:gd name="T26" fmla="*/ 135 w 675"/>
              <a:gd name="T27" fmla="*/ 34 h 305"/>
              <a:gd name="T28" fmla="*/ 134 w 675"/>
              <a:gd name="T29" fmla="*/ 38 h 305"/>
              <a:gd name="T30" fmla="*/ 133 w 675"/>
              <a:gd name="T31" fmla="*/ 42 h 305"/>
              <a:gd name="T32" fmla="*/ 131 w 675"/>
              <a:gd name="T33" fmla="*/ 45 h 305"/>
              <a:gd name="T34" fmla="*/ 128 w 675"/>
              <a:gd name="T35" fmla="*/ 47 h 305"/>
              <a:gd name="T36" fmla="*/ 125 w 675"/>
              <a:gd name="T37" fmla="*/ 48 h 305"/>
              <a:gd name="T38" fmla="*/ 8 w 675"/>
              <a:gd name="T39" fmla="*/ 61 h 305"/>
              <a:gd name="T40" fmla="*/ 0 w 675"/>
              <a:gd name="T41" fmla="*/ 13 h 30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75" h="305">
                <a:moveTo>
                  <a:pt x="0" y="64"/>
                </a:moveTo>
                <a:lnTo>
                  <a:pt x="587" y="0"/>
                </a:lnTo>
                <a:lnTo>
                  <a:pt x="554" y="1"/>
                </a:lnTo>
                <a:lnTo>
                  <a:pt x="570" y="0"/>
                </a:lnTo>
                <a:lnTo>
                  <a:pt x="587" y="2"/>
                </a:lnTo>
                <a:lnTo>
                  <a:pt x="604" y="11"/>
                </a:lnTo>
                <a:lnTo>
                  <a:pt x="620" y="22"/>
                </a:lnTo>
                <a:lnTo>
                  <a:pt x="634" y="37"/>
                </a:lnTo>
                <a:lnTo>
                  <a:pt x="646" y="56"/>
                </a:lnTo>
                <a:lnTo>
                  <a:pt x="658" y="77"/>
                </a:lnTo>
                <a:lnTo>
                  <a:pt x="667" y="100"/>
                </a:lnTo>
                <a:lnTo>
                  <a:pt x="673" y="125"/>
                </a:lnTo>
                <a:lnTo>
                  <a:pt x="675" y="149"/>
                </a:lnTo>
                <a:lnTo>
                  <a:pt x="674" y="171"/>
                </a:lnTo>
                <a:lnTo>
                  <a:pt x="670" y="191"/>
                </a:lnTo>
                <a:lnTo>
                  <a:pt x="663" y="210"/>
                </a:lnTo>
                <a:lnTo>
                  <a:pt x="653" y="224"/>
                </a:lnTo>
                <a:lnTo>
                  <a:pt x="640" y="235"/>
                </a:lnTo>
                <a:lnTo>
                  <a:pt x="625" y="241"/>
                </a:lnTo>
                <a:lnTo>
                  <a:pt x="39" y="305"/>
                </a:lnTo>
                <a:lnTo>
                  <a:pt x="0" y="64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5" name="Freeform 24"/>
          <p:cNvSpPr>
            <a:spLocks noChangeAspect="1"/>
          </p:cNvSpPr>
          <p:nvPr/>
        </p:nvSpPr>
        <p:spPr bwMode="auto">
          <a:xfrm>
            <a:off x="6748434" y="2272119"/>
            <a:ext cx="517083" cy="227640"/>
          </a:xfrm>
          <a:custGeom>
            <a:avLst/>
            <a:gdLst>
              <a:gd name="T0" fmla="*/ 0 w 675"/>
              <a:gd name="T1" fmla="*/ 13 h 305"/>
              <a:gd name="T2" fmla="*/ 117 w 675"/>
              <a:gd name="T3" fmla="*/ 0 h 305"/>
              <a:gd name="T4" fmla="*/ 111 w 675"/>
              <a:gd name="T5" fmla="*/ 0 h 305"/>
              <a:gd name="T6" fmla="*/ 111 w 675"/>
              <a:gd name="T7" fmla="*/ 0 h 305"/>
              <a:gd name="T8" fmla="*/ 114 w 675"/>
              <a:gd name="T9" fmla="*/ 0 h 305"/>
              <a:gd name="T10" fmla="*/ 117 w 675"/>
              <a:gd name="T11" fmla="*/ 0 h 305"/>
              <a:gd name="T12" fmla="*/ 121 w 675"/>
              <a:gd name="T13" fmla="*/ 2 h 305"/>
              <a:gd name="T14" fmla="*/ 124 w 675"/>
              <a:gd name="T15" fmla="*/ 4 h 305"/>
              <a:gd name="T16" fmla="*/ 127 w 675"/>
              <a:gd name="T17" fmla="*/ 7 h 305"/>
              <a:gd name="T18" fmla="*/ 129 w 675"/>
              <a:gd name="T19" fmla="*/ 11 h 305"/>
              <a:gd name="T20" fmla="*/ 132 w 675"/>
              <a:gd name="T21" fmla="*/ 15 h 305"/>
              <a:gd name="T22" fmla="*/ 133 w 675"/>
              <a:gd name="T23" fmla="*/ 20 h 305"/>
              <a:gd name="T24" fmla="*/ 133 w 675"/>
              <a:gd name="T25" fmla="*/ 20 h 305"/>
              <a:gd name="T26" fmla="*/ 135 w 675"/>
              <a:gd name="T27" fmla="*/ 25 h 305"/>
              <a:gd name="T28" fmla="*/ 135 w 675"/>
              <a:gd name="T29" fmla="*/ 30 h 305"/>
              <a:gd name="T30" fmla="*/ 135 w 675"/>
              <a:gd name="T31" fmla="*/ 34 h 305"/>
              <a:gd name="T32" fmla="*/ 134 w 675"/>
              <a:gd name="T33" fmla="*/ 38 h 305"/>
              <a:gd name="T34" fmla="*/ 133 w 675"/>
              <a:gd name="T35" fmla="*/ 42 h 305"/>
              <a:gd name="T36" fmla="*/ 131 w 675"/>
              <a:gd name="T37" fmla="*/ 45 h 305"/>
              <a:gd name="T38" fmla="*/ 128 w 675"/>
              <a:gd name="T39" fmla="*/ 47 h 305"/>
              <a:gd name="T40" fmla="*/ 125 w 675"/>
              <a:gd name="T41" fmla="*/ 48 h 305"/>
              <a:gd name="T42" fmla="*/ 8 w 675"/>
              <a:gd name="T43" fmla="*/ 61 h 30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75" h="305">
                <a:moveTo>
                  <a:pt x="0" y="64"/>
                </a:moveTo>
                <a:lnTo>
                  <a:pt x="587" y="0"/>
                </a:lnTo>
                <a:lnTo>
                  <a:pt x="554" y="1"/>
                </a:lnTo>
                <a:lnTo>
                  <a:pt x="570" y="0"/>
                </a:lnTo>
                <a:lnTo>
                  <a:pt x="587" y="2"/>
                </a:lnTo>
                <a:lnTo>
                  <a:pt x="604" y="11"/>
                </a:lnTo>
                <a:lnTo>
                  <a:pt x="620" y="22"/>
                </a:lnTo>
                <a:lnTo>
                  <a:pt x="634" y="37"/>
                </a:lnTo>
                <a:lnTo>
                  <a:pt x="646" y="56"/>
                </a:lnTo>
                <a:lnTo>
                  <a:pt x="658" y="77"/>
                </a:lnTo>
                <a:lnTo>
                  <a:pt x="667" y="100"/>
                </a:lnTo>
                <a:lnTo>
                  <a:pt x="673" y="125"/>
                </a:lnTo>
                <a:lnTo>
                  <a:pt x="675" y="149"/>
                </a:lnTo>
                <a:lnTo>
                  <a:pt x="674" y="171"/>
                </a:lnTo>
                <a:lnTo>
                  <a:pt x="670" y="191"/>
                </a:lnTo>
                <a:lnTo>
                  <a:pt x="663" y="210"/>
                </a:lnTo>
                <a:lnTo>
                  <a:pt x="653" y="224"/>
                </a:lnTo>
                <a:lnTo>
                  <a:pt x="640" y="235"/>
                </a:lnTo>
                <a:lnTo>
                  <a:pt x="625" y="241"/>
                </a:lnTo>
                <a:lnTo>
                  <a:pt x="39" y="305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Freeform 25"/>
          <p:cNvSpPr>
            <a:spLocks noChangeAspect="1"/>
          </p:cNvSpPr>
          <p:nvPr/>
        </p:nvSpPr>
        <p:spPr bwMode="auto">
          <a:xfrm>
            <a:off x="3193965" y="2275851"/>
            <a:ext cx="3711509" cy="3242937"/>
          </a:xfrm>
          <a:custGeom>
            <a:avLst/>
            <a:gdLst>
              <a:gd name="T0" fmla="*/ 11 w 4846"/>
              <a:gd name="T1" fmla="*/ 645 h 4343"/>
              <a:gd name="T2" fmla="*/ 189 w 4846"/>
              <a:gd name="T3" fmla="*/ 555 h 4343"/>
              <a:gd name="T4" fmla="*/ 624 w 4846"/>
              <a:gd name="T5" fmla="*/ 100 h 4343"/>
              <a:gd name="T6" fmla="*/ 966 w 4846"/>
              <a:gd name="T7" fmla="*/ 3 h 4343"/>
              <a:gd name="T8" fmla="*/ 967 w 4846"/>
              <a:gd name="T9" fmla="*/ 67 h 4343"/>
              <a:gd name="T10" fmla="*/ 953 w 4846"/>
              <a:gd name="T11" fmla="*/ 69 h 4343"/>
              <a:gd name="T12" fmla="*/ 937 w 4846"/>
              <a:gd name="T13" fmla="*/ 71 h 4343"/>
              <a:gd name="T14" fmla="*/ 919 w 4846"/>
              <a:gd name="T15" fmla="*/ 74 h 4343"/>
              <a:gd name="T16" fmla="*/ 899 w 4846"/>
              <a:gd name="T17" fmla="*/ 78 h 4343"/>
              <a:gd name="T18" fmla="*/ 878 w 4846"/>
              <a:gd name="T19" fmla="*/ 83 h 4343"/>
              <a:gd name="T20" fmla="*/ 855 w 4846"/>
              <a:gd name="T21" fmla="*/ 90 h 4343"/>
              <a:gd name="T22" fmla="*/ 832 w 4846"/>
              <a:gd name="T23" fmla="*/ 98 h 4343"/>
              <a:gd name="T24" fmla="*/ 808 w 4846"/>
              <a:gd name="T25" fmla="*/ 108 h 4343"/>
              <a:gd name="T26" fmla="*/ 783 w 4846"/>
              <a:gd name="T27" fmla="*/ 121 h 4343"/>
              <a:gd name="T28" fmla="*/ 759 w 4846"/>
              <a:gd name="T29" fmla="*/ 136 h 4343"/>
              <a:gd name="T30" fmla="*/ 736 w 4846"/>
              <a:gd name="T31" fmla="*/ 154 h 4343"/>
              <a:gd name="T32" fmla="*/ 712 w 4846"/>
              <a:gd name="T33" fmla="*/ 175 h 4343"/>
              <a:gd name="T34" fmla="*/ 690 w 4846"/>
              <a:gd name="T35" fmla="*/ 200 h 4343"/>
              <a:gd name="T36" fmla="*/ 669 w 4846"/>
              <a:gd name="T37" fmla="*/ 228 h 4343"/>
              <a:gd name="T38" fmla="*/ 650 w 4846"/>
              <a:gd name="T39" fmla="*/ 260 h 4343"/>
              <a:gd name="T40" fmla="*/ 633 w 4846"/>
              <a:gd name="T41" fmla="*/ 296 h 4343"/>
              <a:gd name="T42" fmla="*/ 623 w 4846"/>
              <a:gd name="T43" fmla="*/ 315 h 4343"/>
              <a:gd name="T44" fmla="*/ 613 w 4846"/>
              <a:gd name="T45" fmla="*/ 334 h 4343"/>
              <a:gd name="T46" fmla="*/ 603 w 4846"/>
              <a:gd name="T47" fmla="*/ 353 h 4343"/>
              <a:gd name="T48" fmla="*/ 592 w 4846"/>
              <a:gd name="T49" fmla="*/ 373 h 4343"/>
              <a:gd name="T50" fmla="*/ 581 w 4846"/>
              <a:gd name="T51" fmla="*/ 392 h 4343"/>
              <a:gd name="T52" fmla="*/ 571 w 4846"/>
              <a:gd name="T53" fmla="*/ 411 h 4343"/>
              <a:gd name="T54" fmla="*/ 560 w 4846"/>
              <a:gd name="T55" fmla="*/ 429 h 4343"/>
              <a:gd name="T56" fmla="*/ 550 w 4846"/>
              <a:gd name="T57" fmla="*/ 446 h 4343"/>
              <a:gd name="T58" fmla="*/ 540 w 4846"/>
              <a:gd name="T59" fmla="*/ 462 h 4343"/>
              <a:gd name="T60" fmla="*/ 532 w 4846"/>
              <a:gd name="T61" fmla="*/ 477 h 4343"/>
              <a:gd name="T62" fmla="*/ 524 w 4846"/>
              <a:gd name="T63" fmla="*/ 490 h 4343"/>
              <a:gd name="T64" fmla="*/ 517 w 4846"/>
              <a:gd name="T65" fmla="*/ 501 h 4343"/>
              <a:gd name="T66" fmla="*/ 511 w 4846"/>
              <a:gd name="T67" fmla="*/ 510 h 4343"/>
              <a:gd name="T68" fmla="*/ 507 w 4846"/>
              <a:gd name="T69" fmla="*/ 517 h 4343"/>
              <a:gd name="T70" fmla="*/ 504 w 4846"/>
              <a:gd name="T71" fmla="*/ 521 h 4343"/>
              <a:gd name="T72" fmla="*/ 503 w 4846"/>
              <a:gd name="T73" fmla="*/ 523 h 4343"/>
              <a:gd name="T74" fmla="*/ 310 w 4846"/>
              <a:gd name="T75" fmla="*/ 869 h 4343"/>
              <a:gd name="T76" fmla="*/ 72 w 4846"/>
              <a:gd name="T77" fmla="*/ 787 h 4343"/>
              <a:gd name="T78" fmla="*/ 10 w 4846"/>
              <a:gd name="T79" fmla="*/ 648 h 434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846" h="4343">
                <a:moveTo>
                  <a:pt x="64" y="3233"/>
                </a:moveTo>
                <a:lnTo>
                  <a:pt x="57" y="3225"/>
                </a:lnTo>
                <a:lnTo>
                  <a:pt x="0" y="2776"/>
                </a:lnTo>
                <a:lnTo>
                  <a:pt x="946" y="2776"/>
                </a:lnTo>
                <a:lnTo>
                  <a:pt x="1617" y="1940"/>
                </a:lnTo>
                <a:lnTo>
                  <a:pt x="3121" y="502"/>
                </a:lnTo>
                <a:lnTo>
                  <a:pt x="4846" y="0"/>
                </a:lnTo>
                <a:lnTo>
                  <a:pt x="4829" y="13"/>
                </a:lnTo>
                <a:lnTo>
                  <a:pt x="4836" y="30"/>
                </a:lnTo>
                <a:lnTo>
                  <a:pt x="4836" y="333"/>
                </a:lnTo>
                <a:lnTo>
                  <a:pt x="4803" y="338"/>
                </a:lnTo>
                <a:lnTo>
                  <a:pt x="4767" y="343"/>
                </a:lnTo>
                <a:lnTo>
                  <a:pt x="4729" y="349"/>
                </a:lnTo>
                <a:lnTo>
                  <a:pt x="4687" y="355"/>
                </a:lnTo>
                <a:lnTo>
                  <a:pt x="4642" y="363"/>
                </a:lnTo>
                <a:lnTo>
                  <a:pt x="4597" y="371"/>
                </a:lnTo>
                <a:lnTo>
                  <a:pt x="4547" y="380"/>
                </a:lnTo>
                <a:lnTo>
                  <a:pt x="4497" y="390"/>
                </a:lnTo>
                <a:lnTo>
                  <a:pt x="4444" y="403"/>
                </a:lnTo>
                <a:lnTo>
                  <a:pt x="4390" y="416"/>
                </a:lnTo>
                <a:lnTo>
                  <a:pt x="4333" y="432"/>
                </a:lnTo>
                <a:lnTo>
                  <a:pt x="4277" y="449"/>
                </a:lnTo>
                <a:lnTo>
                  <a:pt x="4219" y="468"/>
                </a:lnTo>
                <a:lnTo>
                  <a:pt x="4160" y="491"/>
                </a:lnTo>
                <a:lnTo>
                  <a:pt x="4100" y="515"/>
                </a:lnTo>
                <a:lnTo>
                  <a:pt x="4040" y="542"/>
                </a:lnTo>
                <a:lnTo>
                  <a:pt x="3979" y="572"/>
                </a:lnTo>
                <a:lnTo>
                  <a:pt x="3918" y="605"/>
                </a:lnTo>
                <a:lnTo>
                  <a:pt x="3858" y="642"/>
                </a:lnTo>
                <a:lnTo>
                  <a:pt x="3798" y="682"/>
                </a:lnTo>
                <a:lnTo>
                  <a:pt x="3738" y="724"/>
                </a:lnTo>
                <a:lnTo>
                  <a:pt x="3679" y="771"/>
                </a:lnTo>
                <a:lnTo>
                  <a:pt x="3620" y="822"/>
                </a:lnTo>
                <a:lnTo>
                  <a:pt x="3563" y="877"/>
                </a:lnTo>
                <a:lnTo>
                  <a:pt x="3507" y="935"/>
                </a:lnTo>
                <a:lnTo>
                  <a:pt x="3453" y="998"/>
                </a:lnTo>
                <a:lnTo>
                  <a:pt x="3398" y="1066"/>
                </a:lnTo>
                <a:lnTo>
                  <a:pt x="3348" y="1139"/>
                </a:lnTo>
                <a:lnTo>
                  <a:pt x="3299" y="1217"/>
                </a:lnTo>
                <a:lnTo>
                  <a:pt x="3251" y="1299"/>
                </a:lnTo>
                <a:lnTo>
                  <a:pt x="3206" y="1387"/>
                </a:lnTo>
                <a:lnTo>
                  <a:pt x="3164" y="1480"/>
                </a:lnTo>
                <a:lnTo>
                  <a:pt x="3141" y="1526"/>
                </a:lnTo>
                <a:lnTo>
                  <a:pt x="3117" y="1573"/>
                </a:lnTo>
                <a:lnTo>
                  <a:pt x="3092" y="1621"/>
                </a:lnTo>
                <a:lnTo>
                  <a:pt x="3066" y="1669"/>
                </a:lnTo>
                <a:lnTo>
                  <a:pt x="3041" y="1716"/>
                </a:lnTo>
                <a:lnTo>
                  <a:pt x="3015" y="1765"/>
                </a:lnTo>
                <a:lnTo>
                  <a:pt x="2988" y="1815"/>
                </a:lnTo>
                <a:lnTo>
                  <a:pt x="2961" y="1863"/>
                </a:lnTo>
                <a:lnTo>
                  <a:pt x="2934" y="1911"/>
                </a:lnTo>
                <a:lnTo>
                  <a:pt x="2906" y="1959"/>
                </a:lnTo>
                <a:lnTo>
                  <a:pt x="2880" y="2006"/>
                </a:lnTo>
                <a:lnTo>
                  <a:pt x="2854" y="2053"/>
                </a:lnTo>
                <a:lnTo>
                  <a:pt x="2827" y="2099"/>
                </a:lnTo>
                <a:lnTo>
                  <a:pt x="2801" y="2144"/>
                </a:lnTo>
                <a:lnTo>
                  <a:pt x="2775" y="2187"/>
                </a:lnTo>
                <a:lnTo>
                  <a:pt x="2750" y="2230"/>
                </a:lnTo>
                <a:lnTo>
                  <a:pt x="2726" y="2271"/>
                </a:lnTo>
                <a:lnTo>
                  <a:pt x="2702" y="2310"/>
                </a:lnTo>
                <a:lnTo>
                  <a:pt x="2680" y="2347"/>
                </a:lnTo>
                <a:lnTo>
                  <a:pt x="2659" y="2383"/>
                </a:lnTo>
                <a:lnTo>
                  <a:pt x="2638" y="2417"/>
                </a:lnTo>
                <a:lnTo>
                  <a:pt x="2619" y="2448"/>
                </a:lnTo>
                <a:lnTo>
                  <a:pt x="2601" y="2477"/>
                </a:lnTo>
                <a:lnTo>
                  <a:pt x="2585" y="2505"/>
                </a:lnTo>
                <a:lnTo>
                  <a:pt x="2570" y="2529"/>
                </a:lnTo>
                <a:lnTo>
                  <a:pt x="2556" y="2550"/>
                </a:lnTo>
                <a:lnTo>
                  <a:pt x="2546" y="2569"/>
                </a:lnTo>
                <a:lnTo>
                  <a:pt x="2536" y="2584"/>
                </a:lnTo>
                <a:lnTo>
                  <a:pt x="2528" y="2597"/>
                </a:lnTo>
                <a:lnTo>
                  <a:pt x="2523" y="2606"/>
                </a:lnTo>
                <a:lnTo>
                  <a:pt x="2519" y="2611"/>
                </a:lnTo>
                <a:lnTo>
                  <a:pt x="2518" y="2613"/>
                </a:lnTo>
                <a:lnTo>
                  <a:pt x="1815" y="3528"/>
                </a:lnTo>
                <a:lnTo>
                  <a:pt x="1548" y="4343"/>
                </a:lnTo>
                <a:lnTo>
                  <a:pt x="833" y="4185"/>
                </a:lnTo>
                <a:lnTo>
                  <a:pt x="361" y="3933"/>
                </a:lnTo>
                <a:lnTo>
                  <a:pt x="50" y="3641"/>
                </a:lnTo>
                <a:lnTo>
                  <a:pt x="50" y="3241"/>
                </a:lnTo>
                <a:lnTo>
                  <a:pt x="64" y="3233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7" name="Freeform 26"/>
          <p:cNvSpPr>
            <a:spLocks noChangeAspect="1"/>
          </p:cNvSpPr>
          <p:nvPr/>
        </p:nvSpPr>
        <p:spPr bwMode="auto">
          <a:xfrm>
            <a:off x="3193965" y="2275851"/>
            <a:ext cx="3711509" cy="3242937"/>
          </a:xfrm>
          <a:custGeom>
            <a:avLst/>
            <a:gdLst>
              <a:gd name="T0" fmla="*/ 11 w 4846"/>
              <a:gd name="T1" fmla="*/ 645 h 4343"/>
              <a:gd name="T2" fmla="*/ 189 w 4846"/>
              <a:gd name="T3" fmla="*/ 555 h 4343"/>
              <a:gd name="T4" fmla="*/ 624 w 4846"/>
              <a:gd name="T5" fmla="*/ 100 h 4343"/>
              <a:gd name="T6" fmla="*/ 966 w 4846"/>
              <a:gd name="T7" fmla="*/ 3 h 4343"/>
              <a:gd name="T8" fmla="*/ 967 w 4846"/>
              <a:gd name="T9" fmla="*/ 67 h 4343"/>
              <a:gd name="T10" fmla="*/ 960 w 4846"/>
              <a:gd name="T11" fmla="*/ 68 h 4343"/>
              <a:gd name="T12" fmla="*/ 946 w 4846"/>
              <a:gd name="T13" fmla="*/ 70 h 4343"/>
              <a:gd name="T14" fmla="*/ 928 w 4846"/>
              <a:gd name="T15" fmla="*/ 73 h 4343"/>
              <a:gd name="T16" fmla="*/ 909 w 4846"/>
              <a:gd name="T17" fmla="*/ 76 h 4343"/>
              <a:gd name="T18" fmla="*/ 889 w 4846"/>
              <a:gd name="T19" fmla="*/ 81 h 4343"/>
              <a:gd name="T20" fmla="*/ 866 w 4846"/>
              <a:gd name="T21" fmla="*/ 86 h 4343"/>
              <a:gd name="T22" fmla="*/ 844 w 4846"/>
              <a:gd name="T23" fmla="*/ 94 h 4343"/>
              <a:gd name="T24" fmla="*/ 820 w 4846"/>
              <a:gd name="T25" fmla="*/ 103 h 4343"/>
              <a:gd name="T26" fmla="*/ 796 w 4846"/>
              <a:gd name="T27" fmla="*/ 114 h 4343"/>
              <a:gd name="T28" fmla="*/ 771 w 4846"/>
              <a:gd name="T29" fmla="*/ 128 h 4343"/>
              <a:gd name="T30" fmla="*/ 747 w 4846"/>
              <a:gd name="T31" fmla="*/ 145 h 4343"/>
              <a:gd name="T32" fmla="*/ 724 w 4846"/>
              <a:gd name="T33" fmla="*/ 164 h 4343"/>
              <a:gd name="T34" fmla="*/ 701 w 4846"/>
              <a:gd name="T35" fmla="*/ 187 h 4343"/>
              <a:gd name="T36" fmla="*/ 679 w 4846"/>
              <a:gd name="T37" fmla="*/ 213 h 4343"/>
              <a:gd name="T38" fmla="*/ 660 w 4846"/>
              <a:gd name="T39" fmla="*/ 244 h 4343"/>
              <a:gd name="T40" fmla="*/ 641 w 4846"/>
              <a:gd name="T41" fmla="*/ 278 h 4343"/>
              <a:gd name="T42" fmla="*/ 633 w 4846"/>
              <a:gd name="T43" fmla="*/ 296 h 4343"/>
              <a:gd name="T44" fmla="*/ 623 w 4846"/>
              <a:gd name="T45" fmla="*/ 315 h 4343"/>
              <a:gd name="T46" fmla="*/ 613 w 4846"/>
              <a:gd name="T47" fmla="*/ 334 h 4343"/>
              <a:gd name="T48" fmla="*/ 603 w 4846"/>
              <a:gd name="T49" fmla="*/ 353 h 4343"/>
              <a:gd name="T50" fmla="*/ 592 w 4846"/>
              <a:gd name="T51" fmla="*/ 373 h 4343"/>
              <a:gd name="T52" fmla="*/ 581 w 4846"/>
              <a:gd name="T53" fmla="*/ 392 h 4343"/>
              <a:gd name="T54" fmla="*/ 571 w 4846"/>
              <a:gd name="T55" fmla="*/ 411 h 4343"/>
              <a:gd name="T56" fmla="*/ 560 w 4846"/>
              <a:gd name="T57" fmla="*/ 429 h 4343"/>
              <a:gd name="T58" fmla="*/ 550 w 4846"/>
              <a:gd name="T59" fmla="*/ 446 h 4343"/>
              <a:gd name="T60" fmla="*/ 540 w 4846"/>
              <a:gd name="T61" fmla="*/ 462 h 4343"/>
              <a:gd name="T62" fmla="*/ 532 w 4846"/>
              <a:gd name="T63" fmla="*/ 477 h 4343"/>
              <a:gd name="T64" fmla="*/ 524 w 4846"/>
              <a:gd name="T65" fmla="*/ 490 h 4343"/>
              <a:gd name="T66" fmla="*/ 517 w 4846"/>
              <a:gd name="T67" fmla="*/ 501 h 4343"/>
              <a:gd name="T68" fmla="*/ 511 w 4846"/>
              <a:gd name="T69" fmla="*/ 510 h 4343"/>
              <a:gd name="T70" fmla="*/ 507 w 4846"/>
              <a:gd name="T71" fmla="*/ 517 h 4343"/>
              <a:gd name="T72" fmla="*/ 504 w 4846"/>
              <a:gd name="T73" fmla="*/ 521 h 4343"/>
              <a:gd name="T74" fmla="*/ 503 w 4846"/>
              <a:gd name="T75" fmla="*/ 523 h 4343"/>
              <a:gd name="T76" fmla="*/ 310 w 4846"/>
              <a:gd name="T77" fmla="*/ 869 h 4343"/>
              <a:gd name="T78" fmla="*/ 72 w 4846"/>
              <a:gd name="T79" fmla="*/ 787 h 4343"/>
              <a:gd name="T80" fmla="*/ 10 w 4846"/>
              <a:gd name="T81" fmla="*/ 648 h 434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846" h="4343">
                <a:moveTo>
                  <a:pt x="64" y="3233"/>
                </a:moveTo>
                <a:lnTo>
                  <a:pt x="57" y="3225"/>
                </a:lnTo>
                <a:lnTo>
                  <a:pt x="0" y="2776"/>
                </a:lnTo>
                <a:lnTo>
                  <a:pt x="946" y="2776"/>
                </a:lnTo>
                <a:lnTo>
                  <a:pt x="1617" y="1940"/>
                </a:lnTo>
                <a:lnTo>
                  <a:pt x="3121" y="502"/>
                </a:lnTo>
                <a:lnTo>
                  <a:pt x="4846" y="0"/>
                </a:lnTo>
                <a:lnTo>
                  <a:pt x="4829" y="13"/>
                </a:lnTo>
                <a:lnTo>
                  <a:pt x="4836" y="30"/>
                </a:lnTo>
                <a:lnTo>
                  <a:pt x="4836" y="333"/>
                </a:lnTo>
                <a:lnTo>
                  <a:pt x="4803" y="338"/>
                </a:lnTo>
                <a:lnTo>
                  <a:pt x="4767" y="343"/>
                </a:lnTo>
                <a:lnTo>
                  <a:pt x="4729" y="349"/>
                </a:lnTo>
                <a:lnTo>
                  <a:pt x="4687" y="355"/>
                </a:lnTo>
                <a:lnTo>
                  <a:pt x="4642" y="363"/>
                </a:lnTo>
                <a:lnTo>
                  <a:pt x="4597" y="371"/>
                </a:lnTo>
                <a:lnTo>
                  <a:pt x="4547" y="380"/>
                </a:lnTo>
                <a:lnTo>
                  <a:pt x="4497" y="390"/>
                </a:lnTo>
                <a:lnTo>
                  <a:pt x="4444" y="403"/>
                </a:lnTo>
                <a:lnTo>
                  <a:pt x="4390" y="416"/>
                </a:lnTo>
                <a:lnTo>
                  <a:pt x="4333" y="432"/>
                </a:lnTo>
                <a:lnTo>
                  <a:pt x="4277" y="449"/>
                </a:lnTo>
                <a:lnTo>
                  <a:pt x="4219" y="468"/>
                </a:lnTo>
                <a:lnTo>
                  <a:pt x="4160" y="491"/>
                </a:lnTo>
                <a:lnTo>
                  <a:pt x="4100" y="515"/>
                </a:lnTo>
                <a:lnTo>
                  <a:pt x="4040" y="542"/>
                </a:lnTo>
                <a:lnTo>
                  <a:pt x="3979" y="572"/>
                </a:lnTo>
                <a:lnTo>
                  <a:pt x="3918" y="605"/>
                </a:lnTo>
                <a:lnTo>
                  <a:pt x="3858" y="642"/>
                </a:lnTo>
                <a:lnTo>
                  <a:pt x="3798" y="682"/>
                </a:lnTo>
                <a:lnTo>
                  <a:pt x="3738" y="724"/>
                </a:lnTo>
                <a:lnTo>
                  <a:pt x="3679" y="771"/>
                </a:lnTo>
                <a:lnTo>
                  <a:pt x="3620" y="822"/>
                </a:lnTo>
                <a:lnTo>
                  <a:pt x="3563" y="877"/>
                </a:lnTo>
                <a:lnTo>
                  <a:pt x="3507" y="935"/>
                </a:lnTo>
                <a:lnTo>
                  <a:pt x="3453" y="998"/>
                </a:lnTo>
                <a:lnTo>
                  <a:pt x="3398" y="1066"/>
                </a:lnTo>
                <a:lnTo>
                  <a:pt x="3348" y="1139"/>
                </a:lnTo>
                <a:lnTo>
                  <a:pt x="3299" y="1217"/>
                </a:lnTo>
                <a:lnTo>
                  <a:pt x="3251" y="1299"/>
                </a:lnTo>
                <a:lnTo>
                  <a:pt x="3206" y="1387"/>
                </a:lnTo>
                <a:lnTo>
                  <a:pt x="3164" y="1480"/>
                </a:lnTo>
                <a:lnTo>
                  <a:pt x="3141" y="1526"/>
                </a:lnTo>
                <a:lnTo>
                  <a:pt x="3117" y="1573"/>
                </a:lnTo>
                <a:lnTo>
                  <a:pt x="3092" y="1621"/>
                </a:lnTo>
                <a:lnTo>
                  <a:pt x="3066" y="1669"/>
                </a:lnTo>
                <a:lnTo>
                  <a:pt x="3041" y="1716"/>
                </a:lnTo>
                <a:lnTo>
                  <a:pt x="3015" y="1765"/>
                </a:lnTo>
                <a:lnTo>
                  <a:pt x="2988" y="1815"/>
                </a:lnTo>
                <a:lnTo>
                  <a:pt x="2961" y="1863"/>
                </a:lnTo>
                <a:lnTo>
                  <a:pt x="2934" y="1911"/>
                </a:lnTo>
                <a:lnTo>
                  <a:pt x="2906" y="1959"/>
                </a:lnTo>
                <a:lnTo>
                  <a:pt x="2880" y="2006"/>
                </a:lnTo>
                <a:lnTo>
                  <a:pt x="2854" y="2053"/>
                </a:lnTo>
                <a:lnTo>
                  <a:pt x="2827" y="2099"/>
                </a:lnTo>
                <a:lnTo>
                  <a:pt x="2801" y="2144"/>
                </a:lnTo>
                <a:lnTo>
                  <a:pt x="2775" y="2187"/>
                </a:lnTo>
                <a:lnTo>
                  <a:pt x="2750" y="2230"/>
                </a:lnTo>
                <a:lnTo>
                  <a:pt x="2726" y="2271"/>
                </a:lnTo>
                <a:lnTo>
                  <a:pt x="2702" y="2310"/>
                </a:lnTo>
                <a:lnTo>
                  <a:pt x="2680" y="2347"/>
                </a:lnTo>
                <a:lnTo>
                  <a:pt x="2659" y="2383"/>
                </a:lnTo>
                <a:lnTo>
                  <a:pt x="2638" y="2417"/>
                </a:lnTo>
                <a:lnTo>
                  <a:pt x="2619" y="2448"/>
                </a:lnTo>
                <a:lnTo>
                  <a:pt x="2601" y="2477"/>
                </a:lnTo>
                <a:lnTo>
                  <a:pt x="2585" y="2505"/>
                </a:lnTo>
                <a:lnTo>
                  <a:pt x="2570" y="2529"/>
                </a:lnTo>
                <a:lnTo>
                  <a:pt x="2556" y="2550"/>
                </a:lnTo>
                <a:lnTo>
                  <a:pt x="2546" y="2569"/>
                </a:lnTo>
                <a:lnTo>
                  <a:pt x="2536" y="2584"/>
                </a:lnTo>
                <a:lnTo>
                  <a:pt x="2528" y="2597"/>
                </a:lnTo>
                <a:lnTo>
                  <a:pt x="2523" y="2606"/>
                </a:lnTo>
                <a:lnTo>
                  <a:pt x="2519" y="2611"/>
                </a:lnTo>
                <a:lnTo>
                  <a:pt x="2518" y="2613"/>
                </a:lnTo>
                <a:lnTo>
                  <a:pt x="1815" y="3528"/>
                </a:lnTo>
                <a:lnTo>
                  <a:pt x="1548" y="4343"/>
                </a:lnTo>
                <a:lnTo>
                  <a:pt x="833" y="4185"/>
                </a:lnTo>
                <a:lnTo>
                  <a:pt x="361" y="3933"/>
                </a:lnTo>
                <a:lnTo>
                  <a:pt x="50" y="3641"/>
                </a:lnTo>
                <a:lnTo>
                  <a:pt x="50" y="3241"/>
                </a:lnTo>
                <a:lnTo>
                  <a:pt x="64" y="323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Freeform 27"/>
          <p:cNvSpPr>
            <a:spLocks noChangeAspect="1"/>
          </p:cNvSpPr>
          <p:nvPr/>
        </p:nvSpPr>
        <p:spPr bwMode="auto">
          <a:xfrm>
            <a:off x="2738166" y="2190019"/>
            <a:ext cx="5764522" cy="3500431"/>
          </a:xfrm>
          <a:custGeom>
            <a:avLst/>
            <a:gdLst>
              <a:gd name="T0" fmla="*/ 980 w 7527"/>
              <a:gd name="T1" fmla="*/ 66 h 4689"/>
              <a:gd name="T2" fmla="*/ 797 w 7527"/>
              <a:gd name="T3" fmla="*/ 146 h 4689"/>
              <a:gd name="T4" fmla="*/ 626 w 7527"/>
              <a:gd name="T5" fmla="*/ 302 h 4689"/>
              <a:gd name="T6" fmla="*/ 483 w 7527"/>
              <a:gd name="T7" fmla="*/ 455 h 4689"/>
              <a:gd name="T8" fmla="*/ 363 w 7527"/>
              <a:gd name="T9" fmla="*/ 577 h 4689"/>
              <a:gd name="T10" fmla="*/ 290 w 7527"/>
              <a:gd name="T11" fmla="*/ 640 h 4689"/>
              <a:gd name="T12" fmla="*/ 202 w 7527"/>
              <a:gd name="T13" fmla="*/ 654 h 4689"/>
              <a:gd name="T14" fmla="*/ 90 w 7527"/>
              <a:gd name="T15" fmla="*/ 655 h 4689"/>
              <a:gd name="T16" fmla="*/ 36 w 7527"/>
              <a:gd name="T17" fmla="*/ 654 h 4689"/>
              <a:gd name="T18" fmla="*/ 94 w 7527"/>
              <a:gd name="T19" fmla="*/ 682 h 4689"/>
              <a:gd name="T20" fmla="*/ 211 w 7527"/>
              <a:gd name="T21" fmla="*/ 677 h 4689"/>
              <a:gd name="T22" fmla="*/ 295 w 7527"/>
              <a:gd name="T23" fmla="*/ 656 h 4689"/>
              <a:gd name="T24" fmla="*/ 389 w 7527"/>
              <a:gd name="T25" fmla="*/ 560 h 4689"/>
              <a:gd name="T26" fmla="*/ 450 w 7527"/>
              <a:gd name="T27" fmla="*/ 496 h 4689"/>
              <a:gd name="T28" fmla="*/ 540 w 7527"/>
              <a:gd name="T29" fmla="*/ 408 h 4689"/>
              <a:gd name="T30" fmla="*/ 609 w 7527"/>
              <a:gd name="T31" fmla="*/ 340 h 4689"/>
              <a:gd name="T32" fmla="*/ 578 w 7527"/>
              <a:gd name="T33" fmla="*/ 384 h 4689"/>
              <a:gd name="T34" fmla="*/ 510 w 7527"/>
              <a:gd name="T35" fmla="*/ 467 h 4689"/>
              <a:gd name="T36" fmla="*/ 460 w 7527"/>
              <a:gd name="T37" fmla="*/ 526 h 4689"/>
              <a:gd name="T38" fmla="*/ 379 w 7527"/>
              <a:gd name="T39" fmla="*/ 610 h 4689"/>
              <a:gd name="T40" fmla="*/ 276 w 7527"/>
              <a:gd name="T41" fmla="*/ 680 h 4689"/>
              <a:gd name="T42" fmla="*/ 145 w 7527"/>
              <a:gd name="T43" fmla="*/ 722 h 4689"/>
              <a:gd name="T44" fmla="*/ 28 w 7527"/>
              <a:gd name="T45" fmla="*/ 759 h 4689"/>
              <a:gd name="T46" fmla="*/ 43 w 7527"/>
              <a:gd name="T47" fmla="*/ 789 h 4689"/>
              <a:gd name="T48" fmla="*/ 179 w 7527"/>
              <a:gd name="T49" fmla="*/ 740 h 4689"/>
              <a:gd name="T50" fmla="*/ 320 w 7527"/>
              <a:gd name="T51" fmla="*/ 677 h 4689"/>
              <a:gd name="T52" fmla="*/ 395 w 7527"/>
              <a:gd name="T53" fmla="*/ 607 h 4689"/>
              <a:gd name="T54" fmla="*/ 455 w 7527"/>
              <a:gd name="T55" fmla="*/ 536 h 4689"/>
              <a:gd name="T56" fmla="*/ 525 w 7527"/>
              <a:gd name="T57" fmla="*/ 461 h 4689"/>
              <a:gd name="T58" fmla="*/ 608 w 7527"/>
              <a:gd name="T59" fmla="*/ 369 h 4689"/>
              <a:gd name="T60" fmla="*/ 647 w 7527"/>
              <a:gd name="T61" fmla="*/ 325 h 4689"/>
              <a:gd name="T62" fmla="*/ 588 w 7527"/>
              <a:gd name="T63" fmla="*/ 403 h 4689"/>
              <a:gd name="T64" fmla="*/ 523 w 7527"/>
              <a:gd name="T65" fmla="*/ 492 h 4689"/>
              <a:gd name="T66" fmla="*/ 472 w 7527"/>
              <a:gd name="T67" fmla="*/ 558 h 4689"/>
              <a:gd name="T68" fmla="*/ 336 w 7527"/>
              <a:gd name="T69" fmla="*/ 694 h 4689"/>
              <a:gd name="T70" fmla="*/ 202 w 7527"/>
              <a:gd name="T71" fmla="*/ 787 h 4689"/>
              <a:gd name="T72" fmla="*/ 148 w 7527"/>
              <a:gd name="T73" fmla="*/ 863 h 4689"/>
              <a:gd name="T74" fmla="*/ 265 w 7527"/>
              <a:gd name="T75" fmla="*/ 770 h 4689"/>
              <a:gd name="T76" fmla="*/ 398 w 7527"/>
              <a:gd name="T77" fmla="*/ 648 h 4689"/>
              <a:gd name="T78" fmla="*/ 500 w 7527"/>
              <a:gd name="T79" fmla="*/ 528 h 4689"/>
              <a:gd name="T80" fmla="*/ 576 w 7527"/>
              <a:gd name="T81" fmla="*/ 442 h 4689"/>
              <a:gd name="T82" fmla="*/ 646 w 7527"/>
              <a:gd name="T83" fmla="*/ 361 h 4689"/>
              <a:gd name="T84" fmla="*/ 648 w 7527"/>
              <a:gd name="T85" fmla="*/ 364 h 4689"/>
              <a:gd name="T86" fmla="*/ 577 w 7527"/>
              <a:gd name="T87" fmla="*/ 463 h 4689"/>
              <a:gd name="T88" fmla="*/ 521 w 7527"/>
              <a:gd name="T89" fmla="*/ 540 h 4689"/>
              <a:gd name="T90" fmla="*/ 487 w 7527"/>
              <a:gd name="T91" fmla="*/ 580 h 4689"/>
              <a:gd name="T92" fmla="*/ 433 w 7527"/>
              <a:gd name="T93" fmla="*/ 642 h 4689"/>
              <a:gd name="T94" fmla="*/ 393 w 7527"/>
              <a:gd name="T95" fmla="*/ 700 h 4689"/>
              <a:gd name="T96" fmla="*/ 362 w 7527"/>
              <a:gd name="T97" fmla="*/ 924 h 4689"/>
              <a:gd name="T98" fmla="*/ 376 w 7527"/>
              <a:gd name="T99" fmla="*/ 833 h 4689"/>
              <a:gd name="T100" fmla="*/ 405 w 7527"/>
              <a:gd name="T101" fmla="*/ 721 h 4689"/>
              <a:gd name="T102" fmla="*/ 458 w 7527"/>
              <a:gd name="T103" fmla="*/ 634 h 4689"/>
              <a:gd name="T104" fmla="*/ 510 w 7527"/>
              <a:gd name="T105" fmla="*/ 561 h 4689"/>
              <a:gd name="T106" fmla="*/ 567 w 7527"/>
              <a:gd name="T107" fmla="*/ 496 h 4689"/>
              <a:gd name="T108" fmla="*/ 625 w 7527"/>
              <a:gd name="T109" fmla="*/ 429 h 4689"/>
              <a:gd name="T110" fmla="*/ 671 w 7527"/>
              <a:gd name="T111" fmla="*/ 372 h 4689"/>
              <a:gd name="T112" fmla="*/ 788 w 7527"/>
              <a:gd name="T113" fmla="*/ 227 h 4689"/>
              <a:gd name="T114" fmla="*/ 941 w 7527"/>
              <a:gd name="T115" fmla="*/ 109 h 4689"/>
              <a:gd name="T116" fmla="*/ 1140 w 7527"/>
              <a:gd name="T117" fmla="*/ 55 h 4689"/>
              <a:gd name="T118" fmla="*/ 1220 w 7527"/>
              <a:gd name="T119" fmla="*/ 45 h 4689"/>
              <a:gd name="T120" fmla="*/ 1277 w 7527"/>
              <a:gd name="T121" fmla="*/ 43 h 468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7527" h="4689">
                <a:moveTo>
                  <a:pt x="7527" y="0"/>
                </a:moveTo>
                <a:lnTo>
                  <a:pt x="6401" y="49"/>
                </a:lnTo>
                <a:lnTo>
                  <a:pt x="5662" y="235"/>
                </a:lnTo>
                <a:lnTo>
                  <a:pt x="5561" y="239"/>
                </a:lnTo>
                <a:lnTo>
                  <a:pt x="5462" y="245"/>
                </a:lnTo>
                <a:lnTo>
                  <a:pt x="5365" y="253"/>
                </a:lnTo>
                <a:lnTo>
                  <a:pt x="5268" y="263"/>
                </a:lnTo>
                <a:lnTo>
                  <a:pt x="5174" y="276"/>
                </a:lnTo>
                <a:lnTo>
                  <a:pt x="5082" y="292"/>
                </a:lnTo>
                <a:lnTo>
                  <a:pt x="4990" y="309"/>
                </a:lnTo>
                <a:lnTo>
                  <a:pt x="4901" y="330"/>
                </a:lnTo>
                <a:lnTo>
                  <a:pt x="4814" y="353"/>
                </a:lnTo>
                <a:lnTo>
                  <a:pt x="4726" y="378"/>
                </a:lnTo>
                <a:lnTo>
                  <a:pt x="4640" y="406"/>
                </a:lnTo>
                <a:lnTo>
                  <a:pt x="4555" y="436"/>
                </a:lnTo>
                <a:lnTo>
                  <a:pt x="4472" y="470"/>
                </a:lnTo>
                <a:lnTo>
                  <a:pt x="4389" y="507"/>
                </a:lnTo>
                <a:lnTo>
                  <a:pt x="4307" y="545"/>
                </a:lnTo>
                <a:lnTo>
                  <a:pt x="4225" y="588"/>
                </a:lnTo>
                <a:lnTo>
                  <a:pt x="4145" y="633"/>
                </a:lnTo>
                <a:lnTo>
                  <a:pt x="4065" y="681"/>
                </a:lnTo>
                <a:lnTo>
                  <a:pt x="3986" y="732"/>
                </a:lnTo>
                <a:lnTo>
                  <a:pt x="3908" y="787"/>
                </a:lnTo>
                <a:lnTo>
                  <a:pt x="3828" y="844"/>
                </a:lnTo>
                <a:lnTo>
                  <a:pt x="3751" y="905"/>
                </a:lnTo>
                <a:lnTo>
                  <a:pt x="3673" y="968"/>
                </a:lnTo>
                <a:lnTo>
                  <a:pt x="3595" y="1036"/>
                </a:lnTo>
                <a:lnTo>
                  <a:pt x="3518" y="1106"/>
                </a:lnTo>
                <a:lnTo>
                  <a:pt x="3441" y="1179"/>
                </a:lnTo>
                <a:lnTo>
                  <a:pt x="3363" y="1256"/>
                </a:lnTo>
                <a:lnTo>
                  <a:pt x="3286" y="1338"/>
                </a:lnTo>
                <a:lnTo>
                  <a:pt x="3208" y="1421"/>
                </a:lnTo>
                <a:lnTo>
                  <a:pt x="3130" y="1509"/>
                </a:lnTo>
                <a:lnTo>
                  <a:pt x="3051" y="1601"/>
                </a:lnTo>
                <a:lnTo>
                  <a:pt x="2972" y="1696"/>
                </a:lnTo>
                <a:lnTo>
                  <a:pt x="2911" y="1760"/>
                </a:lnTo>
                <a:lnTo>
                  <a:pt x="2848" y="1825"/>
                </a:lnTo>
                <a:lnTo>
                  <a:pt x="2786" y="1891"/>
                </a:lnTo>
                <a:lnTo>
                  <a:pt x="2723" y="1955"/>
                </a:lnTo>
                <a:lnTo>
                  <a:pt x="2660" y="2021"/>
                </a:lnTo>
                <a:lnTo>
                  <a:pt x="2599" y="2085"/>
                </a:lnTo>
                <a:lnTo>
                  <a:pt x="2537" y="2149"/>
                </a:lnTo>
                <a:lnTo>
                  <a:pt x="2475" y="2214"/>
                </a:lnTo>
                <a:lnTo>
                  <a:pt x="2415" y="2276"/>
                </a:lnTo>
                <a:lnTo>
                  <a:pt x="2355" y="2339"/>
                </a:lnTo>
                <a:lnTo>
                  <a:pt x="2295" y="2399"/>
                </a:lnTo>
                <a:lnTo>
                  <a:pt x="2237" y="2460"/>
                </a:lnTo>
                <a:lnTo>
                  <a:pt x="2179" y="2518"/>
                </a:lnTo>
                <a:lnTo>
                  <a:pt x="2123" y="2575"/>
                </a:lnTo>
                <a:lnTo>
                  <a:pt x="2067" y="2631"/>
                </a:lnTo>
                <a:lnTo>
                  <a:pt x="2015" y="2686"/>
                </a:lnTo>
                <a:lnTo>
                  <a:pt x="1962" y="2738"/>
                </a:lnTo>
                <a:lnTo>
                  <a:pt x="1911" y="2788"/>
                </a:lnTo>
                <a:lnTo>
                  <a:pt x="1862" y="2836"/>
                </a:lnTo>
                <a:lnTo>
                  <a:pt x="1815" y="2882"/>
                </a:lnTo>
                <a:lnTo>
                  <a:pt x="1770" y="2926"/>
                </a:lnTo>
                <a:lnTo>
                  <a:pt x="1727" y="2967"/>
                </a:lnTo>
                <a:lnTo>
                  <a:pt x="1686" y="3005"/>
                </a:lnTo>
                <a:lnTo>
                  <a:pt x="1648" y="3040"/>
                </a:lnTo>
                <a:lnTo>
                  <a:pt x="1612" y="3073"/>
                </a:lnTo>
                <a:lnTo>
                  <a:pt x="1578" y="3102"/>
                </a:lnTo>
                <a:lnTo>
                  <a:pt x="1547" y="3128"/>
                </a:lnTo>
                <a:lnTo>
                  <a:pt x="1519" y="3150"/>
                </a:lnTo>
                <a:lnTo>
                  <a:pt x="1494" y="3170"/>
                </a:lnTo>
                <a:lnTo>
                  <a:pt x="1471" y="3185"/>
                </a:lnTo>
                <a:lnTo>
                  <a:pt x="1452" y="3198"/>
                </a:lnTo>
                <a:lnTo>
                  <a:pt x="1436" y="3205"/>
                </a:lnTo>
                <a:lnTo>
                  <a:pt x="1405" y="3215"/>
                </a:lnTo>
                <a:lnTo>
                  <a:pt x="1371" y="3224"/>
                </a:lnTo>
                <a:lnTo>
                  <a:pt x="1334" y="3233"/>
                </a:lnTo>
                <a:lnTo>
                  <a:pt x="1293" y="3240"/>
                </a:lnTo>
                <a:lnTo>
                  <a:pt x="1251" y="3246"/>
                </a:lnTo>
                <a:lnTo>
                  <a:pt x="1205" y="3252"/>
                </a:lnTo>
                <a:lnTo>
                  <a:pt x="1158" y="3258"/>
                </a:lnTo>
                <a:lnTo>
                  <a:pt x="1109" y="3262"/>
                </a:lnTo>
                <a:lnTo>
                  <a:pt x="1059" y="3266"/>
                </a:lnTo>
                <a:lnTo>
                  <a:pt x="1008" y="3269"/>
                </a:lnTo>
                <a:lnTo>
                  <a:pt x="956" y="3272"/>
                </a:lnTo>
                <a:lnTo>
                  <a:pt x="903" y="3274"/>
                </a:lnTo>
                <a:lnTo>
                  <a:pt x="850" y="3275"/>
                </a:lnTo>
                <a:lnTo>
                  <a:pt x="797" y="3276"/>
                </a:lnTo>
                <a:lnTo>
                  <a:pt x="744" y="3278"/>
                </a:lnTo>
                <a:lnTo>
                  <a:pt x="693" y="3278"/>
                </a:lnTo>
                <a:lnTo>
                  <a:pt x="641" y="3278"/>
                </a:lnTo>
                <a:lnTo>
                  <a:pt x="592" y="3278"/>
                </a:lnTo>
                <a:lnTo>
                  <a:pt x="542" y="3278"/>
                </a:lnTo>
                <a:lnTo>
                  <a:pt x="497" y="3276"/>
                </a:lnTo>
                <a:lnTo>
                  <a:pt x="451" y="3276"/>
                </a:lnTo>
                <a:lnTo>
                  <a:pt x="409" y="3275"/>
                </a:lnTo>
                <a:lnTo>
                  <a:pt x="369" y="3274"/>
                </a:lnTo>
                <a:lnTo>
                  <a:pt x="333" y="3273"/>
                </a:lnTo>
                <a:lnTo>
                  <a:pt x="299" y="3272"/>
                </a:lnTo>
                <a:lnTo>
                  <a:pt x="269" y="3270"/>
                </a:lnTo>
                <a:lnTo>
                  <a:pt x="244" y="3269"/>
                </a:lnTo>
                <a:lnTo>
                  <a:pt x="221" y="3269"/>
                </a:lnTo>
                <a:lnTo>
                  <a:pt x="204" y="3268"/>
                </a:lnTo>
                <a:lnTo>
                  <a:pt x="191" y="3267"/>
                </a:lnTo>
                <a:lnTo>
                  <a:pt x="183" y="3267"/>
                </a:lnTo>
                <a:lnTo>
                  <a:pt x="180" y="3267"/>
                </a:lnTo>
                <a:lnTo>
                  <a:pt x="21" y="3410"/>
                </a:lnTo>
                <a:lnTo>
                  <a:pt x="57" y="3410"/>
                </a:lnTo>
                <a:lnTo>
                  <a:pt x="96" y="3410"/>
                </a:lnTo>
                <a:lnTo>
                  <a:pt x="136" y="3410"/>
                </a:lnTo>
                <a:lnTo>
                  <a:pt x="179" y="3410"/>
                </a:lnTo>
                <a:lnTo>
                  <a:pt x="223" y="3411"/>
                </a:lnTo>
                <a:lnTo>
                  <a:pt x="270" y="3411"/>
                </a:lnTo>
                <a:lnTo>
                  <a:pt x="320" y="3411"/>
                </a:lnTo>
                <a:lnTo>
                  <a:pt x="369" y="3411"/>
                </a:lnTo>
                <a:lnTo>
                  <a:pt x="420" y="3410"/>
                </a:lnTo>
                <a:lnTo>
                  <a:pt x="471" y="3410"/>
                </a:lnTo>
                <a:lnTo>
                  <a:pt x="524" y="3410"/>
                </a:lnTo>
                <a:lnTo>
                  <a:pt x="578" y="3409"/>
                </a:lnTo>
                <a:lnTo>
                  <a:pt x="631" y="3407"/>
                </a:lnTo>
                <a:lnTo>
                  <a:pt x="685" y="3405"/>
                </a:lnTo>
                <a:lnTo>
                  <a:pt x="739" y="3404"/>
                </a:lnTo>
                <a:lnTo>
                  <a:pt x="794" y="3401"/>
                </a:lnTo>
                <a:lnTo>
                  <a:pt x="848" y="3399"/>
                </a:lnTo>
                <a:lnTo>
                  <a:pt x="901" y="3395"/>
                </a:lnTo>
                <a:lnTo>
                  <a:pt x="952" y="3392"/>
                </a:lnTo>
                <a:lnTo>
                  <a:pt x="1004" y="3387"/>
                </a:lnTo>
                <a:lnTo>
                  <a:pt x="1053" y="3382"/>
                </a:lnTo>
                <a:lnTo>
                  <a:pt x="1103" y="3376"/>
                </a:lnTo>
                <a:lnTo>
                  <a:pt x="1150" y="3370"/>
                </a:lnTo>
                <a:lnTo>
                  <a:pt x="1195" y="3364"/>
                </a:lnTo>
                <a:lnTo>
                  <a:pt x="1239" y="3355"/>
                </a:lnTo>
                <a:lnTo>
                  <a:pt x="1281" y="3347"/>
                </a:lnTo>
                <a:lnTo>
                  <a:pt x="1319" y="3338"/>
                </a:lnTo>
                <a:lnTo>
                  <a:pt x="1357" y="3329"/>
                </a:lnTo>
                <a:lnTo>
                  <a:pt x="1390" y="3318"/>
                </a:lnTo>
                <a:lnTo>
                  <a:pt x="1422" y="3306"/>
                </a:lnTo>
                <a:lnTo>
                  <a:pt x="1449" y="3292"/>
                </a:lnTo>
                <a:lnTo>
                  <a:pt x="1473" y="3279"/>
                </a:lnTo>
                <a:lnTo>
                  <a:pt x="1521" y="3238"/>
                </a:lnTo>
                <a:lnTo>
                  <a:pt x="1569" y="3195"/>
                </a:lnTo>
                <a:lnTo>
                  <a:pt x="1616" y="3151"/>
                </a:lnTo>
                <a:lnTo>
                  <a:pt x="1662" y="3107"/>
                </a:lnTo>
                <a:lnTo>
                  <a:pt x="1707" y="3062"/>
                </a:lnTo>
                <a:lnTo>
                  <a:pt x="1751" y="3016"/>
                </a:lnTo>
                <a:lnTo>
                  <a:pt x="1793" y="2971"/>
                </a:lnTo>
                <a:lnTo>
                  <a:pt x="1834" y="2926"/>
                </a:lnTo>
                <a:lnTo>
                  <a:pt x="1873" y="2882"/>
                </a:lnTo>
                <a:lnTo>
                  <a:pt x="1910" y="2840"/>
                </a:lnTo>
                <a:lnTo>
                  <a:pt x="1946" y="2798"/>
                </a:lnTo>
                <a:lnTo>
                  <a:pt x="1978" y="2760"/>
                </a:lnTo>
                <a:lnTo>
                  <a:pt x="2010" y="2723"/>
                </a:lnTo>
                <a:lnTo>
                  <a:pt x="2039" y="2690"/>
                </a:lnTo>
                <a:lnTo>
                  <a:pt x="2064" y="2659"/>
                </a:lnTo>
                <a:lnTo>
                  <a:pt x="2088" y="2632"/>
                </a:lnTo>
                <a:lnTo>
                  <a:pt x="2108" y="2614"/>
                </a:lnTo>
                <a:lnTo>
                  <a:pt x="2131" y="2592"/>
                </a:lnTo>
                <a:lnTo>
                  <a:pt x="2158" y="2567"/>
                </a:lnTo>
                <a:lnTo>
                  <a:pt x="2187" y="2540"/>
                </a:lnTo>
                <a:lnTo>
                  <a:pt x="2218" y="2510"/>
                </a:lnTo>
                <a:lnTo>
                  <a:pt x="2251" y="2477"/>
                </a:lnTo>
                <a:lnTo>
                  <a:pt x="2288" y="2442"/>
                </a:lnTo>
                <a:lnTo>
                  <a:pt x="2325" y="2405"/>
                </a:lnTo>
                <a:lnTo>
                  <a:pt x="2365" y="2368"/>
                </a:lnTo>
                <a:lnTo>
                  <a:pt x="2404" y="2329"/>
                </a:lnTo>
                <a:lnTo>
                  <a:pt x="2445" y="2289"/>
                </a:lnTo>
                <a:lnTo>
                  <a:pt x="2487" y="2248"/>
                </a:lnTo>
                <a:lnTo>
                  <a:pt x="2531" y="2206"/>
                </a:lnTo>
                <a:lnTo>
                  <a:pt x="2573" y="2164"/>
                </a:lnTo>
                <a:lnTo>
                  <a:pt x="2616" y="2123"/>
                </a:lnTo>
                <a:lnTo>
                  <a:pt x="2658" y="2081"/>
                </a:lnTo>
                <a:lnTo>
                  <a:pt x="2700" y="2040"/>
                </a:lnTo>
                <a:lnTo>
                  <a:pt x="2741" y="2000"/>
                </a:lnTo>
                <a:lnTo>
                  <a:pt x="2781" y="1961"/>
                </a:lnTo>
                <a:lnTo>
                  <a:pt x="2819" y="1924"/>
                </a:lnTo>
                <a:lnTo>
                  <a:pt x="2855" y="1887"/>
                </a:lnTo>
                <a:lnTo>
                  <a:pt x="2891" y="1852"/>
                </a:lnTo>
                <a:lnTo>
                  <a:pt x="2924" y="1821"/>
                </a:lnTo>
                <a:lnTo>
                  <a:pt x="2954" y="1790"/>
                </a:lnTo>
                <a:lnTo>
                  <a:pt x="2983" y="1762"/>
                </a:lnTo>
                <a:lnTo>
                  <a:pt x="3007" y="1738"/>
                </a:lnTo>
                <a:lnTo>
                  <a:pt x="3030" y="1716"/>
                </a:lnTo>
                <a:lnTo>
                  <a:pt x="3048" y="1698"/>
                </a:lnTo>
                <a:lnTo>
                  <a:pt x="3062" y="1683"/>
                </a:lnTo>
                <a:lnTo>
                  <a:pt x="3073" y="1673"/>
                </a:lnTo>
                <a:lnTo>
                  <a:pt x="3080" y="1666"/>
                </a:lnTo>
                <a:lnTo>
                  <a:pt x="3083" y="1664"/>
                </a:lnTo>
                <a:lnTo>
                  <a:pt x="3059" y="1698"/>
                </a:lnTo>
                <a:lnTo>
                  <a:pt x="3032" y="1733"/>
                </a:lnTo>
                <a:lnTo>
                  <a:pt x="3006" y="1768"/>
                </a:lnTo>
                <a:lnTo>
                  <a:pt x="2978" y="1805"/>
                </a:lnTo>
                <a:lnTo>
                  <a:pt x="2949" y="1842"/>
                </a:lnTo>
                <a:lnTo>
                  <a:pt x="2920" y="1880"/>
                </a:lnTo>
                <a:lnTo>
                  <a:pt x="2890" y="1918"/>
                </a:lnTo>
                <a:lnTo>
                  <a:pt x="2860" y="1956"/>
                </a:lnTo>
                <a:lnTo>
                  <a:pt x="2829" y="1995"/>
                </a:lnTo>
                <a:lnTo>
                  <a:pt x="2799" y="2034"/>
                </a:lnTo>
                <a:lnTo>
                  <a:pt x="2768" y="2073"/>
                </a:lnTo>
                <a:lnTo>
                  <a:pt x="2736" y="2112"/>
                </a:lnTo>
                <a:lnTo>
                  <a:pt x="2705" y="2149"/>
                </a:lnTo>
                <a:lnTo>
                  <a:pt x="2674" y="2188"/>
                </a:lnTo>
                <a:lnTo>
                  <a:pt x="2642" y="2226"/>
                </a:lnTo>
                <a:lnTo>
                  <a:pt x="2612" y="2262"/>
                </a:lnTo>
                <a:lnTo>
                  <a:pt x="2582" y="2299"/>
                </a:lnTo>
                <a:lnTo>
                  <a:pt x="2553" y="2334"/>
                </a:lnTo>
                <a:lnTo>
                  <a:pt x="2525" y="2368"/>
                </a:lnTo>
                <a:lnTo>
                  <a:pt x="2497" y="2400"/>
                </a:lnTo>
                <a:lnTo>
                  <a:pt x="2470" y="2432"/>
                </a:lnTo>
                <a:lnTo>
                  <a:pt x="2444" y="2462"/>
                </a:lnTo>
                <a:lnTo>
                  <a:pt x="2420" y="2491"/>
                </a:lnTo>
                <a:lnTo>
                  <a:pt x="2396" y="2519"/>
                </a:lnTo>
                <a:lnTo>
                  <a:pt x="2374" y="2545"/>
                </a:lnTo>
                <a:lnTo>
                  <a:pt x="2354" y="2568"/>
                </a:lnTo>
                <a:lnTo>
                  <a:pt x="2334" y="2590"/>
                </a:lnTo>
                <a:lnTo>
                  <a:pt x="2318" y="2610"/>
                </a:lnTo>
                <a:lnTo>
                  <a:pt x="2302" y="2627"/>
                </a:lnTo>
                <a:lnTo>
                  <a:pt x="2289" y="2643"/>
                </a:lnTo>
                <a:lnTo>
                  <a:pt x="2278" y="2656"/>
                </a:lnTo>
                <a:lnTo>
                  <a:pt x="2268" y="2666"/>
                </a:lnTo>
                <a:lnTo>
                  <a:pt x="2230" y="2704"/>
                </a:lnTo>
                <a:lnTo>
                  <a:pt x="2188" y="2746"/>
                </a:lnTo>
                <a:lnTo>
                  <a:pt x="2143" y="2791"/>
                </a:lnTo>
                <a:lnTo>
                  <a:pt x="2096" y="2841"/>
                </a:lnTo>
                <a:lnTo>
                  <a:pt x="2047" y="2892"/>
                </a:lnTo>
                <a:lnTo>
                  <a:pt x="1998" y="2944"/>
                </a:lnTo>
                <a:lnTo>
                  <a:pt x="1946" y="2996"/>
                </a:lnTo>
                <a:lnTo>
                  <a:pt x="1894" y="3048"/>
                </a:lnTo>
                <a:lnTo>
                  <a:pt x="1844" y="3101"/>
                </a:lnTo>
                <a:lnTo>
                  <a:pt x="1792" y="3149"/>
                </a:lnTo>
                <a:lnTo>
                  <a:pt x="1741" y="3195"/>
                </a:lnTo>
                <a:lnTo>
                  <a:pt x="1692" y="3238"/>
                </a:lnTo>
                <a:lnTo>
                  <a:pt x="1645" y="3275"/>
                </a:lnTo>
                <a:lnTo>
                  <a:pt x="1600" y="3307"/>
                </a:lnTo>
                <a:lnTo>
                  <a:pt x="1556" y="3333"/>
                </a:lnTo>
                <a:lnTo>
                  <a:pt x="1517" y="3352"/>
                </a:lnTo>
                <a:lnTo>
                  <a:pt x="1474" y="3365"/>
                </a:lnTo>
                <a:lnTo>
                  <a:pt x="1430" y="3380"/>
                </a:lnTo>
                <a:lnTo>
                  <a:pt x="1382" y="3397"/>
                </a:lnTo>
                <a:lnTo>
                  <a:pt x="1330" y="3412"/>
                </a:lnTo>
                <a:lnTo>
                  <a:pt x="1276" y="3430"/>
                </a:lnTo>
                <a:lnTo>
                  <a:pt x="1219" y="3449"/>
                </a:lnTo>
                <a:lnTo>
                  <a:pt x="1160" y="3467"/>
                </a:lnTo>
                <a:lnTo>
                  <a:pt x="1100" y="3486"/>
                </a:lnTo>
                <a:lnTo>
                  <a:pt x="1039" y="3507"/>
                </a:lnTo>
                <a:lnTo>
                  <a:pt x="978" y="3526"/>
                </a:lnTo>
                <a:lnTo>
                  <a:pt x="914" y="3547"/>
                </a:lnTo>
                <a:lnTo>
                  <a:pt x="850" y="3568"/>
                </a:lnTo>
                <a:lnTo>
                  <a:pt x="788" y="3588"/>
                </a:lnTo>
                <a:lnTo>
                  <a:pt x="724" y="3608"/>
                </a:lnTo>
                <a:lnTo>
                  <a:pt x="661" y="3628"/>
                </a:lnTo>
                <a:lnTo>
                  <a:pt x="600" y="3648"/>
                </a:lnTo>
                <a:lnTo>
                  <a:pt x="539" y="3667"/>
                </a:lnTo>
                <a:lnTo>
                  <a:pt x="480" y="3686"/>
                </a:lnTo>
                <a:lnTo>
                  <a:pt x="423" y="3705"/>
                </a:lnTo>
                <a:lnTo>
                  <a:pt x="368" y="3722"/>
                </a:lnTo>
                <a:lnTo>
                  <a:pt x="316" y="3739"/>
                </a:lnTo>
                <a:lnTo>
                  <a:pt x="267" y="3754"/>
                </a:lnTo>
                <a:lnTo>
                  <a:pt x="220" y="3769"/>
                </a:lnTo>
                <a:lnTo>
                  <a:pt x="178" y="3782"/>
                </a:lnTo>
                <a:lnTo>
                  <a:pt x="138" y="3796"/>
                </a:lnTo>
                <a:lnTo>
                  <a:pt x="103" y="3807"/>
                </a:lnTo>
                <a:lnTo>
                  <a:pt x="73" y="3816"/>
                </a:lnTo>
                <a:lnTo>
                  <a:pt x="48" y="3824"/>
                </a:lnTo>
                <a:lnTo>
                  <a:pt x="27" y="3831"/>
                </a:lnTo>
                <a:lnTo>
                  <a:pt x="12" y="3836"/>
                </a:lnTo>
                <a:lnTo>
                  <a:pt x="3" y="3838"/>
                </a:lnTo>
                <a:lnTo>
                  <a:pt x="0" y="3839"/>
                </a:lnTo>
                <a:lnTo>
                  <a:pt x="92" y="3986"/>
                </a:lnTo>
                <a:lnTo>
                  <a:pt x="128" y="3973"/>
                </a:lnTo>
                <a:lnTo>
                  <a:pt x="169" y="3958"/>
                </a:lnTo>
                <a:lnTo>
                  <a:pt x="214" y="3942"/>
                </a:lnTo>
                <a:lnTo>
                  <a:pt x="263" y="3925"/>
                </a:lnTo>
                <a:lnTo>
                  <a:pt x="316" y="3907"/>
                </a:lnTo>
                <a:lnTo>
                  <a:pt x="371" y="3888"/>
                </a:lnTo>
                <a:lnTo>
                  <a:pt x="430" y="3867"/>
                </a:lnTo>
                <a:lnTo>
                  <a:pt x="492" y="3845"/>
                </a:lnTo>
                <a:lnTo>
                  <a:pt x="555" y="3824"/>
                </a:lnTo>
                <a:lnTo>
                  <a:pt x="620" y="3799"/>
                </a:lnTo>
                <a:lnTo>
                  <a:pt x="688" y="3776"/>
                </a:lnTo>
                <a:lnTo>
                  <a:pt x="755" y="3751"/>
                </a:lnTo>
                <a:lnTo>
                  <a:pt x="825" y="3725"/>
                </a:lnTo>
                <a:lnTo>
                  <a:pt x="893" y="3699"/>
                </a:lnTo>
                <a:lnTo>
                  <a:pt x="963" y="3672"/>
                </a:lnTo>
                <a:lnTo>
                  <a:pt x="1033" y="3645"/>
                </a:lnTo>
                <a:lnTo>
                  <a:pt x="1103" y="3617"/>
                </a:lnTo>
                <a:lnTo>
                  <a:pt x="1171" y="3588"/>
                </a:lnTo>
                <a:lnTo>
                  <a:pt x="1239" y="3560"/>
                </a:lnTo>
                <a:lnTo>
                  <a:pt x="1304" y="3531"/>
                </a:lnTo>
                <a:lnTo>
                  <a:pt x="1369" y="3501"/>
                </a:lnTo>
                <a:lnTo>
                  <a:pt x="1430" y="3472"/>
                </a:lnTo>
                <a:lnTo>
                  <a:pt x="1490" y="3443"/>
                </a:lnTo>
                <a:lnTo>
                  <a:pt x="1547" y="3412"/>
                </a:lnTo>
                <a:lnTo>
                  <a:pt x="1600" y="3382"/>
                </a:lnTo>
                <a:lnTo>
                  <a:pt x="1650" y="3353"/>
                </a:lnTo>
                <a:lnTo>
                  <a:pt x="1696" y="3323"/>
                </a:lnTo>
                <a:lnTo>
                  <a:pt x="1738" y="3293"/>
                </a:lnTo>
                <a:lnTo>
                  <a:pt x="1775" y="3264"/>
                </a:lnTo>
                <a:lnTo>
                  <a:pt x="1809" y="3234"/>
                </a:lnTo>
                <a:lnTo>
                  <a:pt x="1837" y="3206"/>
                </a:lnTo>
                <a:lnTo>
                  <a:pt x="1858" y="3177"/>
                </a:lnTo>
                <a:lnTo>
                  <a:pt x="1882" y="3147"/>
                </a:lnTo>
                <a:lnTo>
                  <a:pt x="1910" y="3111"/>
                </a:lnTo>
                <a:lnTo>
                  <a:pt x="1941" y="3075"/>
                </a:lnTo>
                <a:lnTo>
                  <a:pt x="1974" y="3035"/>
                </a:lnTo>
                <a:lnTo>
                  <a:pt x="2009" y="2994"/>
                </a:lnTo>
                <a:lnTo>
                  <a:pt x="2043" y="2952"/>
                </a:lnTo>
                <a:lnTo>
                  <a:pt x="2079" y="2911"/>
                </a:lnTo>
                <a:lnTo>
                  <a:pt x="2114" y="2870"/>
                </a:lnTo>
                <a:lnTo>
                  <a:pt x="2147" y="2831"/>
                </a:lnTo>
                <a:lnTo>
                  <a:pt x="2178" y="2795"/>
                </a:lnTo>
                <a:lnTo>
                  <a:pt x="2207" y="2762"/>
                </a:lnTo>
                <a:lnTo>
                  <a:pt x="2232" y="2734"/>
                </a:lnTo>
                <a:lnTo>
                  <a:pt x="2253" y="2710"/>
                </a:lnTo>
                <a:lnTo>
                  <a:pt x="2268" y="2693"/>
                </a:lnTo>
                <a:lnTo>
                  <a:pt x="2278" y="2681"/>
                </a:lnTo>
                <a:lnTo>
                  <a:pt x="2282" y="2677"/>
                </a:lnTo>
                <a:lnTo>
                  <a:pt x="2309" y="2648"/>
                </a:lnTo>
                <a:lnTo>
                  <a:pt x="2338" y="2618"/>
                </a:lnTo>
                <a:lnTo>
                  <a:pt x="2369" y="2584"/>
                </a:lnTo>
                <a:lnTo>
                  <a:pt x="2403" y="2548"/>
                </a:lnTo>
                <a:lnTo>
                  <a:pt x="2437" y="2511"/>
                </a:lnTo>
                <a:lnTo>
                  <a:pt x="2473" y="2472"/>
                </a:lnTo>
                <a:lnTo>
                  <a:pt x="2510" y="2431"/>
                </a:lnTo>
                <a:lnTo>
                  <a:pt x="2549" y="2390"/>
                </a:lnTo>
                <a:lnTo>
                  <a:pt x="2587" y="2347"/>
                </a:lnTo>
                <a:lnTo>
                  <a:pt x="2627" y="2303"/>
                </a:lnTo>
                <a:lnTo>
                  <a:pt x="2666" y="2260"/>
                </a:lnTo>
                <a:lnTo>
                  <a:pt x="2706" y="2216"/>
                </a:lnTo>
                <a:lnTo>
                  <a:pt x="2746" y="2171"/>
                </a:lnTo>
                <a:lnTo>
                  <a:pt x="2786" y="2128"/>
                </a:lnTo>
                <a:lnTo>
                  <a:pt x="2824" y="2084"/>
                </a:lnTo>
                <a:lnTo>
                  <a:pt x="2864" y="2040"/>
                </a:lnTo>
                <a:lnTo>
                  <a:pt x="2901" y="1999"/>
                </a:lnTo>
                <a:lnTo>
                  <a:pt x="2937" y="1958"/>
                </a:lnTo>
                <a:lnTo>
                  <a:pt x="2973" y="1918"/>
                </a:lnTo>
                <a:lnTo>
                  <a:pt x="3007" y="1880"/>
                </a:lnTo>
                <a:lnTo>
                  <a:pt x="3039" y="1844"/>
                </a:lnTo>
                <a:lnTo>
                  <a:pt x="3071" y="1808"/>
                </a:lnTo>
                <a:lnTo>
                  <a:pt x="3100" y="1777"/>
                </a:lnTo>
                <a:lnTo>
                  <a:pt x="3126" y="1747"/>
                </a:lnTo>
                <a:lnTo>
                  <a:pt x="3150" y="1720"/>
                </a:lnTo>
                <a:lnTo>
                  <a:pt x="3172" y="1696"/>
                </a:lnTo>
                <a:lnTo>
                  <a:pt x="3190" y="1674"/>
                </a:lnTo>
                <a:lnTo>
                  <a:pt x="3205" y="1656"/>
                </a:lnTo>
                <a:lnTo>
                  <a:pt x="3219" y="1642"/>
                </a:lnTo>
                <a:lnTo>
                  <a:pt x="3228" y="1631"/>
                </a:lnTo>
                <a:lnTo>
                  <a:pt x="3233" y="1625"/>
                </a:lnTo>
                <a:lnTo>
                  <a:pt x="3235" y="1623"/>
                </a:lnTo>
                <a:lnTo>
                  <a:pt x="3214" y="1651"/>
                </a:lnTo>
                <a:lnTo>
                  <a:pt x="3191" y="1681"/>
                </a:lnTo>
                <a:lnTo>
                  <a:pt x="3167" y="1713"/>
                </a:lnTo>
                <a:lnTo>
                  <a:pt x="3142" y="1747"/>
                </a:lnTo>
                <a:lnTo>
                  <a:pt x="3115" y="1782"/>
                </a:lnTo>
                <a:lnTo>
                  <a:pt x="3087" y="1818"/>
                </a:lnTo>
                <a:lnTo>
                  <a:pt x="3060" y="1856"/>
                </a:lnTo>
                <a:lnTo>
                  <a:pt x="3031" y="1895"/>
                </a:lnTo>
                <a:lnTo>
                  <a:pt x="3001" y="1935"/>
                </a:lnTo>
                <a:lnTo>
                  <a:pt x="2971" y="1975"/>
                </a:lnTo>
                <a:lnTo>
                  <a:pt x="2941" y="2016"/>
                </a:lnTo>
                <a:lnTo>
                  <a:pt x="2911" y="2058"/>
                </a:lnTo>
                <a:lnTo>
                  <a:pt x="2879" y="2100"/>
                </a:lnTo>
                <a:lnTo>
                  <a:pt x="2849" y="2142"/>
                </a:lnTo>
                <a:lnTo>
                  <a:pt x="2818" y="2183"/>
                </a:lnTo>
                <a:lnTo>
                  <a:pt x="2788" y="2225"/>
                </a:lnTo>
                <a:lnTo>
                  <a:pt x="2758" y="2266"/>
                </a:lnTo>
                <a:lnTo>
                  <a:pt x="2728" y="2306"/>
                </a:lnTo>
                <a:lnTo>
                  <a:pt x="2699" y="2346"/>
                </a:lnTo>
                <a:lnTo>
                  <a:pt x="2670" y="2385"/>
                </a:lnTo>
                <a:lnTo>
                  <a:pt x="2642" y="2422"/>
                </a:lnTo>
                <a:lnTo>
                  <a:pt x="2615" y="2458"/>
                </a:lnTo>
                <a:lnTo>
                  <a:pt x="2590" y="2493"/>
                </a:lnTo>
                <a:lnTo>
                  <a:pt x="2564" y="2525"/>
                </a:lnTo>
                <a:lnTo>
                  <a:pt x="2540" y="2557"/>
                </a:lnTo>
                <a:lnTo>
                  <a:pt x="2519" y="2586"/>
                </a:lnTo>
                <a:lnTo>
                  <a:pt x="2497" y="2614"/>
                </a:lnTo>
                <a:lnTo>
                  <a:pt x="2478" y="2638"/>
                </a:lnTo>
                <a:lnTo>
                  <a:pt x="2460" y="2660"/>
                </a:lnTo>
                <a:lnTo>
                  <a:pt x="2444" y="2681"/>
                </a:lnTo>
                <a:lnTo>
                  <a:pt x="2430" y="2698"/>
                </a:lnTo>
                <a:lnTo>
                  <a:pt x="2417" y="2711"/>
                </a:lnTo>
                <a:lnTo>
                  <a:pt x="2359" y="2789"/>
                </a:lnTo>
                <a:lnTo>
                  <a:pt x="2300" y="2864"/>
                </a:lnTo>
                <a:lnTo>
                  <a:pt x="2239" y="2936"/>
                </a:lnTo>
                <a:lnTo>
                  <a:pt x="2179" y="3005"/>
                </a:lnTo>
                <a:lnTo>
                  <a:pt x="2118" y="3071"/>
                </a:lnTo>
                <a:lnTo>
                  <a:pt x="2057" y="3136"/>
                </a:lnTo>
                <a:lnTo>
                  <a:pt x="1994" y="3196"/>
                </a:lnTo>
                <a:lnTo>
                  <a:pt x="1932" y="3256"/>
                </a:lnTo>
                <a:lnTo>
                  <a:pt x="1869" y="3313"/>
                </a:lnTo>
                <a:lnTo>
                  <a:pt x="1806" y="3367"/>
                </a:lnTo>
                <a:lnTo>
                  <a:pt x="1744" y="3420"/>
                </a:lnTo>
                <a:lnTo>
                  <a:pt x="1681" y="3471"/>
                </a:lnTo>
                <a:lnTo>
                  <a:pt x="1619" y="3519"/>
                </a:lnTo>
                <a:lnTo>
                  <a:pt x="1556" y="3566"/>
                </a:lnTo>
                <a:lnTo>
                  <a:pt x="1494" y="3612"/>
                </a:lnTo>
                <a:lnTo>
                  <a:pt x="1431" y="3656"/>
                </a:lnTo>
                <a:lnTo>
                  <a:pt x="1370" y="3699"/>
                </a:lnTo>
                <a:lnTo>
                  <a:pt x="1307" y="3741"/>
                </a:lnTo>
                <a:lnTo>
                  <a:pt x="1247" y="3781"/>
                </a:lnTo>
                <a:lnTo>
                  <a:pt x="1186" y="3820"/>
                </a:lnTo>
                <a:lnTo>
                  <a:pt x="1127" y="3859"/>
                </a:lnTo>
                <a:lnTo>
                  <a:pt x="1067" y="3896"/>
                </a:lnTo>
                <a:lnTo>
                  <a:pt x="1009" y="3934"/>
                </a:lnTo>
                <a:lnTo>
                  <a:pt x="951" y="3970"/>
                </a:lnTo>
                <a:lnTo>
                  <a:pt x="895" y="4007"/>
                </a:lnTo>
                <a:lnTo>
                  <a:pt x="838" y="4042"/>
                </a:lnTo>
                <a:lnTo>
                  <a:pt x="784" y="4077"/>
                </a:lnTo>
                <a:lnTo>
                  <a:pt x="730" y="4112"/>
                </a:lnTo>
                <a:lnTo>
                  <a:pt x="677" y="4149"/>
                </a:lnTo>
                <a:lnTo>
                  <a:pt x="626" y="4184"/>
                </a:lnTo>
                <a:lnTo>
                  <a:pt x="576" y="4219"/>
                </a:lnTo>
                <a:lnTo>
                  <a:pt x="528" y="4255"/>
                </a:lnTo>
                <a:lnTo>
                  <a:pt x="695" y="4345"/>
                </a:lnTo>
                <a:lnTo>
                  <a:pt x="738" y="4314"/>
                </a:lnTo>
                <a:lnTo>
                  <a:pt x="783" y="4280"/>
                </a:lnTo>
                <a:lnTo>
                  <a:pt x="830" y="4245"/>
                </a:lnTo>
                <a:lnTo>
                  <a:pt x="879" y="4207"/>
                </a:lnTo>
                <a:lnTo>
                  <a:pt x="931" y="4168"/>
                </a:lnTo>
                <a:lnTo>
                  <a:pt x="982" y="4127"/>
                </a:lnTo>
                <a:lnTo>
                  <a:pt x="1038" y="4084"/>
                </a:lnTo>
                <a:lnTo>
                  <a:pt x="1093" y="4041"/>
                </a:lnTo>
                <a:lnTo>
                  <a:pt x="1150" y="3995"/>
                </a:lnTo>
                <a:lnTo>
                  <a:pt x="1209" y="3947"/>
                </a:lnTo>
                <a:lnTo>
                  <a:pt x="1268" y="3900"/>
                </a:lnTo>
                <a:lnTo>
                  <a:pt x="1326" y="3850"/>
                </a:lnTo>
                <a:lnTo>
                  <a:pt x="1387" y="3799"/>
                </a:lnTo>
                <a:lnTo>
                  <a:pt x="1448" y="3747"/>
                </a:lnTo>
                <a:lnTo>
                  <a:pt x="1509" y="3694"/>
                </a:lnTo>
                <a:lnTo>
                  <a:pt x="1571" y="3640"/>
                </a:lnTo>
                <a:lnTo>
                  <a:pt x="1632" y="3585"/>
                </a:lnTo>
                <a:lnTo>
                  <a:pt x="1693" y="3530"/>
                </a:lnTo>
                <a:lnTo>
                  <a:pt x="1754" y="3473"/>
                </a:lnTo>
                <a:lnTo>
                  <a:pt x="1815" y="3416"/>
                </a:lnTo>
                <a:lnTo>
                  <a:pt x="1874" y="3358"/>
                </a:lnTo>
                <a:lnTo>
                  <a:pt x="1934" y="3299"/>
                </a:lnTo>
                <a:lnTo>
                  <a:pt x="1992" y="3240"/>
                </a:lnTo>
                <a:lnTo>
                  <a:pt x="2048" y="3181"/>
                </a:lnTo>
                <a:lnTo>
                  <a:pt x="2105" y="3121"/>
                </a:lnTo>
                <a:lnTo>
                  <a:pt x="2159" y="3062"/>
                </a:lnTo>
                <a:lnTo>
                  <a:pt x="2212" y="3001"/>
                </a:lnTo>
                <a:lnTo>
                  <a:pt x="2264" y="2942"/>
                </a:lnTo>
                <a:lnTo>
                  <a:pt x="2313" y="2881"/>
                </a:lnTo>
                <a:lnTo>
                  <a:pt x="2361" y="2820"/>
                </a:lnTo>
                <a:lnTo>
                  <a:pt x="2405" y="2760"/>
                </a:lnTo>
                <a:lnTo>
                  <a:pt x="2449" y="2700"/>
                </a:lnTo>
                <a:lnTo>
                  <a:pt x="2474" y="2671"/>
                </a:lnTo>
                <a:lnTo>
                  <a:pt x="2502" y="2639"/>
                </a:lnTo>
                <a:lnTo>
                  <a:pt x="2531" y="2607"/>
                </a:lnTo>
                <a:lnTo>
                  <a:pt x="2562" y="2572"/>
                </a:lnTo>
                <a:lnTo>
                  <a:pt x="2594" y="2535"/>
                </a:lnTo>
                <a:lnTo>
                  <a:pt x="2627" y="2496"/>
                </a:lnTo>
                <a:lnTo>
                  <a:pt x="2662" y="2458"/>
                </a:lnTo>
                <a:lnTo>
                  <a:pt x="2697" y="2416"/>
                </a:lnTo>
                <a:lnTo>
                  <a:pt x="2733" y="2376"/>
                </a:lnTo>
                <a:lnTo>
                  <a:pt x="2769" y="2334"/>
                </a:lnTo>
                <a:lnTo>
                  <a:pt x="2806" y="2293"/>
                </a:lnTo>
                <a:lnTo>
                  <a:pt x="2843" y="2250"/>
                </a:lnTo>
                <a:lnTo>
                  <a:pt x="2879" y="2208"/>
                </a:lnTo>
                <a:lnTo>
                  <a:pt x="2917" y="2165"/>
                </a:lnTo>
                <a:lnTo>
                  <a:pt x="2953" y="2124"/>
                </a:lnTo>
                <a:lnTo>
                  <a:pt x="2988" y="2084"/>
                </a:lnTo>
                <a:lnTo>
                  <a:pt x="3023" y="2044"/>
                </a:lnTo>
                <a:lnTo>
                  <a:pt x="3057" y="2005"/>
                </a:lnTo>
                <a:lnTo>
                  <a:pt x="3090" y="1967"/>
                </a:lnTo>
                <a:lnTo>
                  <a:pt x="3121" y="1931"/>
                </a:lnTo>
                <a:lnTo>
                  <a:pt x="3151" y="1897"/>
                </a:lnTo>
                <a:lnTo>
                  <a:pt x="3179" y="1864"/>
                </a:lnTo>
                <a:lnTo>
                  <a:pt x="3205" y="1834"/>
                </a:lnTo>
                <a:lnTo>
                  <a:pt x="3231" y="1806"/>
                </a:lnTo>
                <a:lnTo>
                  <a:pt x="3252" y="1781"/>
                </a:lnTo>
                <a:lnTo>
                  <a:pt x="3273" y="1757"/>
                </a:lnTo>
                <a:lnTo>
                  <a:pt x="3290" y="1738"/>
                </a:lnTo>
                <a:lnTo>
                  <a:pt x="3304" y="1721"/>
                </a:lnTo>
                <a:lnTo>
                  <a:pt x="3316" y="1708"/>
                </a:lnTo>
                <a:lnTo>
                  <a:pt x="3324" y="1698"/>
                </a:lnTo>
                <a:lnTo>
                  <a:pt x="3330" y="1692"/>
                </a:lnTo>
                <a:lnTo>
                  <a:pt x="3332" y="1690"/>
                </a:lnTo>
                <a:lnTo>
                  <a:pt x="3303" y="1731"/>
                </a:lnTo>
                <a:lnTo>
                  <a:pt x="3274" y="1774"/>
                </a:lnTo>
                <a:lnTo>
                  <a:pt x="3243" y="1818"/>
                </a:lnTo>
                <a:lnTo>
                  <a:pt x="3213" y="1862"/>
                </a:lnTo>
                <a:lnTo>
                  <a:pt x="3180" y="1908"/>
                </a:lnTo>
                <a:lnTo>
                  <a:pt x="3148" y="1953"/>
                </a:lnTo>
                <a:lnTo>
                  <a:pt x="3115" y="1999"/>
                </a:lnTo>
                <a:lnTo>
                  <a:pt x="3083" y="2045"/>
                </a:lnTo>
                <a:lnTo>
                  <a:pt x="3049" y="2091"/>
                </a:lnTo>
                <a:lnTo>
                  <a:pt x="3017" y="2137"/>
                </a:lnTo>
                <a:lnTo>
                  <a:pt x="2983" y="2183"/>
                </a:lnTo>
                <a:lnTo>
                  <a:pt x="2950" y="2228"/>
                </a:lnTo>
                <a:lnTo>
                  <a:pt x="2918" y="2273"/>
                </a:lnTo>
                <a:lnTo>
                  <a:pt x="2887" y="2317"/>
                </a:lnTo>
                <a:lnTo>
                  <a:pt x="2855" y="2359"/>
                </a:lnTo>
                <a:lnTo>
                  <a:pt x="2825" y="2400"/>
                </a:lnTo>
                <a:lnTo>
                  <a:pt x="2795" y="2442"/>
                </a:lnTo>
                <a:lnTo>
                  <a:pt x="2766" y="2481"/>
                </a:lnTo>
                <a:lnTo>
                  <a:pt x="2739" y="2517"/>
                </a:lnTo>
                <a:lnTo>
                  <a:pt x="2712" y="2553"/>
                </a:lnTo>
                <a:lnTo>
                  <a:pt x="2688" y="2587"/>
                </a:lnTo>
                <a:lnTo>
                  <a:pt x="2664" y="2619"/>
                </a:lnTo>
                <a:lnTo>
                  <a:pt x="2642" y="2648"/>
                </a:lnTo>
                <a:lnTo>
                  <a:pt x="2623" y="2675"/>
                </a:lnTo>
                <a:lnTo>
                  <a:pt x="2605" y="2699"/>
                </a:lnTo>
                <a:lnTo>
                  <a:pt x="2588" y="2721"/>
                </a:lnTo>
                <a:lnTo>
                  <a:pt x="2575" y="2739"/>
                </a:lnTo>
                <a:lnTo>
                  <a:pt x="2563" y="2755"/>
                </a:lnTo>
                <a:lnTo>
                  <a:pt x="2553" y="2767"/>
                </a:lnTo>
                <a:lnTo>
                  <a:pt x="2547" y="2777"/>
                </a:lnTo>
                <a:lnTo>
                  <a:pt x="2543" y="2781"/>
                </a:lnTo>
                <a:lnTo>
                  <a:pt x="2541" y="2784"/>
                </a:lnTo>
                <a:lnTo>
                  <a:pt x="2515" y="2812"/>
                </a:lnTo>
                <a:lnTo>
                  <a:pt x="2488" y="2841"/>
                </a:lnTo>
                <a:lnTo>
                  <a:pt x="2462" y="2869"/>
                </a:lnTo>
                <a:lnTo>
                  <a:pt x="2436" y="2898"/>
                </a:lnTo>
                <a:lnTo>
                  <a:pt x="2409" y="2926"/>
                </a:lnTo>
                <a:lnTo>
                  <a:pt x="2384" y="2955"/>
                </a:lnTo>
                <a:lnTo>
                  <a:pt x="2357" y="2983"/>
                </a:lnTo>
                <a:lnTo>
                  <a:pt x="2332" y="3012"/>
                </a:lnTo>
                <a:lnTo>
                  <a:pt x="2308" y="3040"/>
                </a:lnTo>
                <a:lnTo>
                  <a:pt x="2283" y="3068"/>
                </a:lnTo>
                <a:lnTo>
                  <a:pt x="2259" y="3096"/>
                </a:lnTo>
                <a:lnTo>
                  <a:pt x="2235" y="3124"/>
                </a:lnTo>
                <a:lnTo>
                  <a:pt x="2212" y="3151"/>
                </a:lnTo>
                <a:lnTo>
                  <a:pt x="2189" y="3179"/>
                </a:lnTo>
                <a:lnTo>
                  <a:pt x="2166" y="3207"/>
                </a:lnTo>
                <a:lnTo>
                  <a:pt x="2144" y="3235"/>
                </a:lnTo>
                <a:lnTo>
                  <a:pt x="2124" y="3262"/>
                </a:lnTo>
                <a:lnTo>
                  <a:pt x="2104" y="3289"/>
                </a:lnTo>
                <a:lnTo>
                  <a:pt x="2083" y="3316"/>
                </a:lnTo>
                <a:lnTo>
                  <a:pt x="2064" y="3343"/>
                </a:lnTo>
                <a:lnTo>
                  <a:pt x="2046" y="3370"/>
                </a:lnTo>
                <a:lnTo>
                  <a:pt x="2028" y="3395"/>
                </a:lnTo>
                <a:lnTo>
                  <a:pt x="2011" y="3422"/>
                </a:lnTo>
                <a:lnTo>
                  <a:pt x="1995" y="3447"/>
                </a:lnTo>
                <a:lnTo>
                  <a:pt x="1980" y="3473"/>
                </a:lnTo>
                <a:lnTo>
                  <a:pt x="1966" y="3498"/>
                </a:lnTo>
                <a:lnTo>
                  <a:pt x="1953" y="3523"/>
                </a:lnTo>
                <a:lnTo>
                  <a:pt x="1940" y="3548"/>
                </a:lnTo>
                <a:lnTo>
                  <a:pt x="1929" y="3572"/>
                </a:lnTo>
                <a:lnTo>
                  <a:pt x="1918" y="3595"/>
                </a:lnTo>
                <a:lnTo>
                  <a:pt x="1910" y="3620"/>
                </a:lnTo>
                <a:lnTo>
                  <a:pt x="1901" y="3643"/>
                </a:lnTo>
                <a:lnTo>
                  <a:pt x="1615" y="4655"/>
                </a:lnTo>
                <a:lnTo>
                  <a:pt x="1797" y="4689"/>
                </a:lnTo>
                <a:lnTo>
                  <a:pt x="1802" y="4669"/>
                </a:lnTo>
                <a:lnTo>
                  <a:pt x="1806" y="4647"/>
                </a:lnTo>
                <a:lnTo>
                  <a:pt x="1811" y="4621"/>
                </a:lnTo>
                <a:lnTo>
                  <a:pt x="1816" y="4592"/>
                </a:lnTo>
                <a:lnTo>
                  <a:pt x="1821" y="4559"/>
                </a:lnTo>
                <a:lnTo>
                  <a:pt x="1827" y="4524"/>
                </a:lnTo>
                <a:lnTo>
                  <a:pt x="1833" y="4486"/>
                </a:lnTo>
                <a:lnTo>
                  <a:pt x="1839" y="4446"/>
                </a:lnTo>
                <a:lnTo>
                  <a:pt x="1845" y="4403"/>
                </a:lnTo>
                <a:lnTo>
                  <a:pt x="1851" y="4359"/>
                </a:lnTo>
                <a:lnTo>
                  <a:pt x="1858" y="4312"/>
                </a:lnTo>
                <a:lnTo>
                  <a:pt x="1867" y="4265"/>
                </a:lnTo>
                <a:lnTo>
                  <a:pt x="1875" y="4215"/>
                </a:lnTo>
                <a:lnTo>
                  <a:pt x="1883" y="4166"/>
                </a:lnTo>
                <a:lnTo>
                  <a:pt x="1893" y="4115"/>
                </a:lnTo>
                <a:lnTo>
                  <a:pt x="1903" y="4063"/>
                </a:lnTo>
                <a:lnTo>
                  <a:pt x="1913" y="4010"/>
                </a:lnTo>
                <a:lnTo>
                  <a:pt x="1924" y="3958"/>
                </a:lnTo>
                <a:lnTo>
                  <a:pt x="1936" y="3906"/>
                </a:lnTo>
                <a:lnTo>
                  <a:pt x="1950" y="3854"/>
                </a:lnTo>
                <a:lnTo>
                  <a:pt x="1964" y="3802"/>
                </a:lnTo>
                <a:lnTo>
                  <a:pt x="1978" y="3751"/>
                </a:lnTo>
                <a:lnTo>
                  <a:pt x="1994" y="3700"/>
                </a:lnTo>
                <a:lnTo>
                  <a:pt x="2010" y="3651"/>
                </a:lnTo>
                <a:lnTo>
                  <a:pt x="2028" y="3604"/>
                </a:lnTo>
                <a:lnTo>
                  <a:pt x="2046" y="3557"/>
                </a:lnTo>
                <a:lnTo>
                  <a:pt x="2066" y="3513"/>
                </a:lnTo>
                <a:lnTo>
                  <a:pt x="2087" y="3471"/>
                </a:lnTo>
                <a:lnTo>
                  <a:pt x="2108" y="3429"/>
                </a:lnTo>
                <a:lnTo>
                  <a:pt x="2131" y="3392"/>
                </a:lnTo>
                <a:lnTo>
                  <a:pt x="2156" y="3356"/>
                </a:lnTo>
                <a:lnTo>
                  <a:pt x="2182" y="3324"/>
                </a:lnTo>
                <a:lnTo>
                  <a:pt x="2207" y="3290"/>
                </a:lnTo>
                <a:lnTo>
                  <a:pt x="2235" y="3252"/>
                </a:lnTo>
                <a:lnTo>
                  <a:pt x="2264" y="3212"/>
                </a:lnTo>
                <a:lnTo>
                  <a:pt x="2292" y="3171"/>
                </a:lnTo>
                <a:lnTo>
                  <a:pt x="2322" y="3130"/>
                </a:lnTo>
                <a:lnTo>
                  <a:pt x="2353" y="3087"/>
                </a:lnTo>
                <a:lnTo>
                  <a:pt x="2383" y="3046"/>
                </a:lnTo>
                <a:lnTo>
                  <a:pt x="2411" y="3005"/>
                </a:lnTo>
                <a:lnTo>
                  <a:pt x="2438" y="2966"/>
                </a:lnTo>
                <a:lnTo>
                  <a:pt x="2464" y="2929"/>
                </a:lnTo>
                <a:lnTo>
                  <a:pt x="2488" y="2895"/>
                </a:lnTo>
                <a:lnTo>
                  <a:pt x="2509" y="2865"/>
                </a:lnTo>
                <a:lnTo>
                  <a:pt x="2527" y="2840"/>
                </a:lnTo>
                <a:lnTo>
                  <a:pt x="2543" y="2819"/>
                </a:lnTo>
                <a:lnTo>
                  <a:pt x="2553" y="2803"/>
                </a:lnTo>
                <a:lnTo>
                  <a:pt x="2561" y="2795"/>
                </a:lnTo>
                <a:lnTo>
                  <a:pt x="2588" y="2763"/>
                </a:lnTo>
                <a:lnTo>
                  <a:pt x="2616" y="2730"/>
                </a:lnTo>
                <a:lnTo>
                  <a:pt x="2644" y="2699"/>
                </a:lnTo>
                <a:lnTo>
                  <a:pt x="2671" y="2667"/>
                </a:lnTo>
                <a:lnTo>
                  <a:pt x="2699" y="2635"/>
                </a:lnTo>
                <a:lnTo>
                  <a:pt x="2727" y="2603"/>
                </a:lnTo>
                <a:lnTo>
                  <a:pt x="2755" y="2572"/>
                </a:lnTo>
                <a:lnTo>
                  <a:pt x="2783" y="2540"/>
                </a:lnTo>
                <a:lnTo>
                  <a:pt x="2811" y="2508"/>
                </a:lnTo>
                <a:lnTo>
                  <a:pt x="2837" y="2478"/>
                </a:lnTo>
                <a:lnTo>
                  <a:pt x="2865" y="2447"/>
                </a:lnTo>
                <a:lnTo>
                  <a:pt x="2893" y="2415"/>
                </a:lnTo>
                <a:lnTo>
                  <a:pt x="2919" y="2385"/>
                </a:lnTo>
                <a:lnTo>
                  <a:pt x="2947" y="2354"/>
                </a:lnTo>
                <a:lnTo>
                  <a:pt x="2973" y="2324"/>
                </a:lnTo>
                <a:lnTo>
                  <a:pt x="2998" y="2294"/>
                </a:lnTo>
                <a:lnTo>
                  <a:pt x="3025" y="2263"/>
                </a:lnTo>
                <a:lnTo>
                  <a:pt x="3050" y="2234"/>
                </a:lnTo>
                <a:lnTo>
                  <a:pt x="3075" y="2205"/>
                </a:lnTo>
                <a:lnTo>
                  <a:pt x="3101" y="2176"/>
                </a:lnTo>
                <a:lnTo>
                  <a:pt x="3125" y="2147"/>
                </a:lnTo>
                <a:lnTo>
                  <a:pt x="3149" y="2119"/>
                </a:lnTo>
                <a:lnTo>
                  <a:pt x="3172" y="2091"/>
                </a:lnTo>
                <a:lnTo>
                  <a:pt x="3195" y="2063"/>
                </a:lnTo>
                <a:lnTo>
                  <a:pt x="3217" y="2037"/>
                </a:lnTo>
                <a:lnTo>
                  <a:pt x="3239" y="2010"/>
                </a:lnTo>
                <a:lnTo>
                  <a:pt x="3261" y="1983"/>
                </a:lnTo>
                <a:lnTo>
                  <a:pt x="3281" y="1958"/>
                </a:lnTo>
                <a:lnTo>
                  <a:pt x="3302" y="1932"/>
                </a:lnTo>
                <a:lnTo>
                  <a:pt x="3321" y="1907"/>
                </a:lnTo>
                <a:lnTo>
                  <a:pt x="3339" y="1882"/>
                </a:lnTo>
                <a:lnTo>
                  <a:pt x="3357" y="1858"/>
                </a:lnTo>
                <a:lnTo>
                  <a:pt x="3405" y="1791"/>
                </a:lnTo>
                <a:lnTo>
                  <a:pt x="3454" y="1724"/>
                </a:lnTo>
                <a:lnTo>
                  <a:pt x="3505" y="1657"/>
                </a:lnTo>
                <a:lnTo>
                  <a:pt x="3555" y="1590"/>
                </a:lnTo>
                <a:lnTo>
                  <a:pt x="3607" y="1522"/>
                </a:lnTo>
                <a:lnTo>
                  <a:pt x="3660" y="1455"/>
                </a:lnTo>
                <a:lnTo>
                  <a:pt x="3714" y="1390"/>
                </a:lnTo>
                <a:lnTo>
                  <a:pt x="3768" y="1324"/>
                </a:lnTo>
                <a:lnTo>
                  <a:pt x="3825" y="1259"/>
                </a:lnTo>
                <a:lnTo>
                  <a:pt x="3883" y="1196"/>
                </a:lnTo>
                <a:lnTo>
                  <a:pt x="3942" y="1133"/>
                </a:lnTo>
                <a:lnTo>
                  <a:pt x="4002" y="1071"/>
                </a:lnTo>
                <a:lnTo>
                  <a:pt x="4064" y="1010"/>
                </a:lnTo>
                <a:lnTo>
                  <a:pt x="4128" y="951"/>
                </a:lnTo>
                <a:lnTo>
                  <a:pt x="4193" y="894"/>
                </a:lnTo>
                <a:lnTo>
                  <a:pt x="4260" y="838"/>
                </a:lnTo>
                <a:lnTo>
                  <a:pt x="4330" y="783"/>
                </a:lnTo>
                <a:lnTo>
                  <a:pt x="4401" y="731"/>
                </a:lnTo>
                <a:lnTo>
                  <a:pt x="4474" y="681"/>
                </a:lnTo>
                <a:lnTo>
                  <a:pt x="4550" y="633"/>
                </a:lnTo>
                <a:lnTo>
                  <a:pt x="4628" y="588"/>
                </a:lnTo>
                <a:lnTo>
                  <a:pt x="4708" y="544"/>
                </a:lnTo>
                <a:lnTo>
                  <a:pt x="4791" y="504"/>
                </a:lnTo>
                <a:lnTo>
                  <a:pt x="4876" y="467"/>
                </a:lnTo>
                <a:lnTo>
                  <a:pt x="4964" y="431"/>
                </a:lnTo>
                <a:lnTo>
                  <a:pt x="5055" y="400"/>
                </a:lnTo>
                <a:lnTo>
                  <a:pt x="5148" y="371"/>
                </a:lnTo>
                <a:lnTo>
                  <a:pt x="5245" y="345"/>
                </a:lnTo>
                <a:lnTo>
                  <a:pt x="5344" y="323"/>
                </a:lnTo>
                <a:lnTo>
                  <a:pt x="5448" y="305"/>
                </a:lnTo>
                <a:lnTo>
                  <a:pt x="5552" y="291"/>
                </a:lnTo>
                <a:lnTo>
                  <a:pt x="5662" y="280"/>
                </a:lnTo>
                <a:lnTo>
                  <a:pt x="5701" y="273"/>
                </a:lnTo>
                <a:lnTo>
                  <a:pt x="5741" y="265"/>
                </a:lnTo>
                <a:lnTo>
                  <a:pt x="5780" y="259"/>
                </a:lnTo>
                <a:lnTo>
                  <a:pt x="5819" y="253"/>
                </a:lnTo>
                <a:lnTo>
                  <a:pt x="5857" y="247"/>
                </a:lnTo>
                <a:lnTo>
                  <a:pt x="5894" y="242"/>
                </a:lnTo>
                <a:lnTo>
                  <a:pt x="5931" y="239"/>
                </a:lnTo>
                <a:lnTo>
                  <a:pt x="5967" y="234"/>
                </a:lnTo>
                <a:lnTo>
                  <a:pt x="6003" y="231"/>
                </a:lnTo>
                <a:lnTo>
                  <a:pt x="6038" y="228"/>
                </a:lnTo>
                <a:lnTo>
                  <a:pt x="6072" y="225"/>
                </a:lnTo>
                <a:lnTo>
                  <a:pt x="6104" y="223"/>
                </a:lnTo>
                <a:lnTo>
                  <a:pt x="6137" y="222"/>
                </a:lnTo>
                <a:lnTo>
                  <a:pt x="6167" y="219"/>
                </a:lnTo>
                <a:lnTo>
                  <a:pt x="6197" y="218"/>
                </a:lnTo>
                <a:lnTo>
                  <a:pt x="6226" y="217"/>
                </a:lnTo>
                <a:lnTo>
                  <a:pt x="6252" y="217"/>
                </a:lnTo>
                <a:lnTo>
                  <a:pt x="6279" y="216"/>
                </a:lnTo>
                <a:lnTo>
                  <a:pt x="6303" y="216"/>
                </a:lnTo>
                <a:lnTo>
                  <a:pt x="6327" y="216"/>
                </a:lnTo>
                <a:lnTo>
                  <a:pt x="6348" y="216"/>
                </a:lnTo>
                <a:lnTo>
                  <a:pt x="6368" y="216"/>
                </a:lnTo>
                <a:lnTo>
                  <a:pt x="6387" y="216"/>
                </a:lnTo>
                <a:lnTo>
                  <a:pt x="6404" y="216"/>
                </a:lnTo>
                <a:lnTo>
                  <a:pt x="6418" y="216"/>
                </a:lnTo>
                <a:lnTo>
                  <a:pt x="6431" y="217"/>
                </a:lnTo>
                <a:lnTo>
                  <a:pt x="6444" y="217"/>
                </a:lnTo>
                <a:lnTo>
                  <a:pt x="6453" y="217"/>
                </a:lnTo>
                <a:lnTo>
                  <a:pt x="6460" y="218"/>
                </a:lnTo>
                <a:lnTo>
                  <a:pt x="6465" y="218"/>
                </a:lnTo>
                <a:lnTo>
                  <a:pt x="6469" y="218"/>
                </a:lnTo>
                <a:lnTo>
                  <a:pt x="6470" y="218"/>
                </a:lnTo>
                <a:lnTo>
                  <a:pt x="7527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9" name="Freeform 28"/>
          <p:cNvSpPr>
            <a:spLocks noChangeAspect="1"/>
          </p:cNvSpPr>
          <p:nvPr/>
        </p:nvSpPr>
        <p:spPr bwMode="auto">
          <a:xfrm>
            <a:off x="3243758" y="3331951"/>
            <a:ext cx="2202392" cy="1843511"/>
          </a:xfrm>
          <a:custGeom>
            <a:avLst/>
            <a:gdLst>
              <a:gd name="T0" fmla="*/ 575 w 2877"/>
              <a:gd name="T1" fmla="*/ 0 h 2470"/>
              <a:gd name="T2" fmla="*/ 492 w 2877"/>
              <a:gd name="T3" fmla="*/ 149 h 2470"/>
              <a:gd name="T4" fmla="*/ 349 w 2877"/>
              <a:gd name="T5" fmla="*/ 315 h 2470"/>
              <a:gd name="T6" fmla="*/ 295 w 2877"/>
              <a:gd name="T7" fmla="*/ 494 h 2470"/>
              <a:gd name="T8" fmla="*/ 153 w 2877"/>
              <a:gd name="T9" fmla="*/ 467 h 2470"/>
              <a:gd name="T10" fmla="*/ 56 w 2877"/>
              <a:gd name="T11" fmla="*/ 417 h 2470"/>
              <a:gd name="T12" fmla="*/ 0 w 2877"/>
              <a:gd name="T13" fmla="*/ 364 h 24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877" h="2470">
                <a:moveTo>
                  <a:pt x="2877" y="0"/>
                </a:moveTo>
                <a:lnTo>
                  <a:pt x="2461" y="747"/>
                </a:lnTo>
                <a:lnTo>
                  <a:pt x="1745" y="1577"/>
                </a:lnTo>
                <a:lnTo>
                  <a:pt x="1477" y="2470"/>
                </a:lnTo>
                <a:lnTo>
                  <a:pt x="764" y="2335"/>
                </a:lnTo>
                <a:lnTo>
                  <a:pt x="278" y="2083"/>
                </a:lnTo>
                <a:lnTo>
                  <a:pt x="0" y="182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" name="Freeform 29"/>
          <p:cNvSpPr>
            <a:spLocks noChangeAspect="1"/>
          </p:cNvSpPr>
          <p:nvPr/>
        </p:nvSpPr>
        <p:spPr bwMode="auto">
          <a:xfrm>
            <a:off x="4427305" y="3738717"/>
            <a:ext cx="700935" cy="485134"/>
          </a:xfrm>
          <a:custGeom>
            <a:avLst/>
            <a:gdLst>
              <a:gd name="T0" fmla="*/ 0 w 915"/>
              <a:gd name="T1" fmla="*/ 0 h 650"/>
              <a:gd name="T2" fmla="*/ 183 w 915"/>
              <a:gd name="T3" fmla="*/ 41 h 650"/>
              <a:gd name="T4" fmla="*/ 183 w 915"/>
              <a:gd name="T5" fmla="*/ 130 h 6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5" h="650">
                <a:moveTo>
                  <a:pt x="0" y="0"/>
                </a:moveTo>
                <a:lnTo>
                  <a:pt x="915" y="207"/>
                </a:lnTo>
                <a:lnTo>
                  <a:pt x="915" y="65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Freeform 30"/>
          <p:cNvSpPr>
            <a:spLocks noChangeAspect="1"/>
          </p:cNvSpPr>
          <p:nvPr/>
        </p:nvSpPr>
        <p:spPr bwMode="auto">
          <a:xfrm>
            <a:off x="3914052" y="4350733"/>
            <a:ext cx="666463" cy="563502"/>
          </a:xfrm>
          <a:custGeom>
            <a:avLst/>
            <a:gdLst>
              <a:gd name="T0" fmla="*/ 0 w 870"/>
              <a:gd name="T1" fmla="*/ 0 h 758"/>
              <a:gd name="T2" fmla="*/ 174 w 870"/>
              <a:gd name="T3" fmla="*/ 46 h 758"/>
              <a:gd name="T4" fmla="*/ 174 w 870"/>
              <a:gd name="T5" fmla="*/ 151 h 75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70" h="758">
                <a:moveTo>
                  <a:pt x="0" y="0"/>
                </a:moveTo>
                <a:lnTo>
                  <a:pt x="870" y="230"/>
                </a:lnTo>
                <a:lnTo>
                  <a:pt x="870" y="758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Line 35"/>
          <p:cNvSpPr>
            <a:spLocks noChangeAspect="1" noChangeShapeType="1"/>
          </p:cNvSpPr>
          <p:nvPr/>
        </p:nvSpPr>
        <p:spPr bwMode="auto">
          <a:xfrm>
            <a:off x="4366021" y="5182925"/>
            <a:ext cx="3830" cy="335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Line 36"/>
          <p:cNvSpPr>
            <a:spLocks noChangeAspect="1" noChangeShapeType="1"/>
          </p:cNvSpPr>
          <p:nvPr/>
        </p:nvSpPr>
        <p:spPr bwMode="auto">
          <a:xfrm>
            <a:off x="3822126" y="5074703"/>
            <a:ext cx="3830" cy="32093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Line 37"/>
          <p:cNvSpPr>
            <a:spLocks noChangeAspect="1" noChangeShapeType="1"/>
          </p:cNvSpPr>
          <p:nvPr/>
        </p:nvSpPr>
        <p:spPr bwMode="auto">
          <a:xfrm>
            <a:off x="3454422" y="4884381"/>
            <a:ext cx="3830" cy="32466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5" name="Freeform 34"/>
          <p:cNvSpPr>
            <a:spLocks noChangeAspect="1"/>
          </p:cNvSpPr>
          <p:nvPr/>
        </p:nvSpPr>
        <p:spPr bwMode="auto">
          <a:xfrm>
            <a:off x="5446151" y="2428855"/>
            <a:ext cx="1505287" cy="876974"/>
          </a:xfrm>
          <a:custGeom>
            <a:avLst/>
            <a:gdLst>
              <a:gd name="T0" fmla="*/ 393 w 1963"/>
              <a:gd name="T1" fmla="*/ 61 h 1177"/>
              <a:gd name="T2" fmla="*/ 324 w 1963"/>
              <a:gd name="T3" fmla="*/ 1 h 1177"/>
              <a:gd name="T4" fmla="*/ 324 w 1963"/>
              <a:gd name="T5" fmla="*/ 1 h 1177"/>
              <a:gd name="T6" fmla="*/ 320 w 1963"/>
              <a:gd name="T7" fmla="*/ 0 h 1177"/>
              <a:gd name="T8" fmla="*/ 315 w 1963"/>
              <a:gd name="T9" fmla="*/ 0 h 1177"/>
              <a:gd name="T10" fmla="*/ 309 w 1963"/>
              <a:gd name="T11" fmla="*/ 0 h 1177"/>
              <a:gd name="T12" fmla="*/ 302 w 1963"/>
              <a:gd name="T13" fmla="*/ 1 h 1177"/>
              <a:gd name="T14" fmla="*/ 295 w 1963"/>
              <a:gd name="T15" fmla="*/ 2 h 1177"/>
              <a:gd name="T16" fmla="*/ 288 w 1963"/>
              <a:gd name="T17" fmla="*/ 3 h 1177"/>
              <a:gd name="T18" fmla="*/ 279 w 1963"/>
              <a:gd name="T19" fmla="*/ 4 h 1177"/>
              <a:gd name="T20" fmla="*/ 271 w 1963"/>
              <a:gd name="T21" fmla="*/ 6 h 1177"/>
              <a:gd name="T22" fmla="*/ 262 w 1963"/>
              <a:gd name="T23" fmla="*/ 8 h 1177"/>
              <a:gd name="T24" fmla="*/ 252 w 1963"/>
              <a:gd name="T25" fmla="*/ 10 h 1177"/>
              <a:gd name="T26" fmla="*/ 242 w 1963"/>
              <a:gd name="T27" fmla="*/ 13 h 1177"/>
              <a:gd name="T28" fmla="*/ 232 w 1963"/>
              <a:gd name="T29" fmla="*/ 16 h 1177"/>
              <a:gd name="T30" fmla="*/ 222 w 1963"/>
              <a:gd name="T31" fmla="*/ 19 h 1177"/>
              <a:gd name="T32" fmla="*/ 211 w 1963"/>
              <a:gd name="T33" fmla="*/ 22 h 1177"/>
              <a:gd name="T34" fmla="*/ 200 w 1963"/>
              <a:gd name="T35" fmla="*/ 26 h 1177"/>
              <a:gd name="T36" fmla="*/ 188 w 1963"/>
              <a:gd name="T37" fmla="*/ 30 h 1177"/>
              <a:gd name="T38" fmla="*/ 177 w 1963"/>
              <a:gd name="T39" fmla="*/ 35 h 1177"/>
              <a:gd name="T40" fmla="*/ 165 w 1963"/>
              <a:gd name="T41" fmla="*/ 39 h 1177"/>
              <a:gd name="T42" fmla="*/ 153 w 1963"/>
              <a:gd name="T43" fmla="*/ 44 h 1177"/>
              <a:gd name="T44" fmla="*/ 141 w 1963"/>
              <a:gd name="T45" fmla="*/ 50 h 1177"/>
              <a:gd name="T46" fmla="*/ 129 w 1963"/>
              <a:gd name="T47" fmla="*/ 55 h 1177"/>
              <a:gd name="T48" fmla="*/ 117 w 1963"/>
              <a:gd name="T49" fmla="*/ 61 h 1177"/>
              <a:gd name="T50" fmla="*/ 105 w 1963"/>
              <a:gd name="T51" fmla="*/ 67 h 1177"/>
              <a:gd name="T52" fmla="*/ 93 w 1963"/>
              <a:gd name="T53" fmla="*/ 74 h 1177"/>
              <a:gd name="T54" fmla="*/ 81 w 1963"/>
              <a:gd name="T55" fmla="*/ 80 h 1177"/>
              <a:gd name="T56" fmla="*/ 68 w 1963"/>
              <a:gd name="T57" fmla="*/ 87 h 1177"/>
              <a:gd name="T58" fmla="*/ 56 w 1963"/>
              <a:gd name="T59" fmla="*/ 95 h 1177"/>
              <a:gd name="T60" fmla="*/ 45 w 1963"/>
              <a:gd name="T61" fmla="*/ 102 h 1177"/>
              <a:gd name="T62" fmla="*/ 33 w 1963"/>
              <a:gd name="T63" fmla="*/ 110 h 1177"/>
              <a:gd name="T64" fmla="*/ 22 w 1963"/>
              <a:gd name="T65" fmla="*/ 118 h 1177"/>
              <a:gd name="T66" fmla="*/ 11 w 1963"/>
              <a:gd name="T67" fmla="*/ 127 h 1177"/>
              <a:gd name="T68" fmla="*/ 0 w 1963"/>
              <a:gd name="T69" fmla="*/ 135 h 1177"/>
              <a:gd name="T70" fmla="*/ 0 w 1963"/>
              <a:gd name="T71" fmla="*/ 185 h 1177"/>
              <a:gd name="T72" fmla="*/ 128 w 1963"/>
              <a:gd name="T73" fmla="*/ 235 h 117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963" h="1177">
                <a:moveTo>
                  <a:pt x="1963" y="307"/>
                </a:moveTo>
                <a:lnTo>
                  <a:pt x="1620" y="4"/>
                </a:lnTo>
                <a:lnTo>
                  <a:pt x="1597" y="2"/>
                </a:lnTo>
                <a:lnTo>
                  <a:pt x="1572" y="0"/>
                </a:lnTo>
                <a:lnTo>
                  <a:pt x="1542" y="2"/>
                </a:lnTo>
                <a:lnTo>
                  <a:pt x="1509" y="4"/>
                </a:lnTo>
                <a:lnTo>
                  <a:pt x="1474" y="8"/>
                </a:lnTo>
                <a:lnTo>
                  <a:pt x="1437" y="14"/>
                </a:lnTo>
                <a:lnTo>
                  <a:pt x="1396" y="20"/>
                </a:lnTo>
                <a:lnTo>
                  <a:pt x="1353" y="28"/>
                </a:lnTo>
                <a:lnTo>
                  <a:pt x="1308" y="39"/>
                </a:lnTo>
                <a:lnTo>
                  <a:pt x="1260" y="50"/>
                </a:lnTo>
                <a:lnTo>
                  <a:pt x="1211" y="64"/>
                </a:lnTo>
                <a:lnTo>
                  <a:pt x="1160" y="78"/>
                </a:lnTo>
                <a:lnTo>
                  <a:pt x="1107" y="94"/>
                </a:lnTo>
                <a:lnTo>
                  <a:pt x="1053" y="112"/>
                </a:lnTo>
                <a:lnTo>
                  <a:pt x="997" y="131"/>
                </a:lnTo>
                <a:lnTo>
                  <a:pt x="940" y="151"/>
                </a:lnTo>
                <a:lnTo>
                  <a:pt x="882" y="174"/>
                </a:lnTo>
                <a:lnTo>
                  <a:pt x="824" y="197"/>
                </a:lnTo>
                <a:lnTo>
                  <a:pt x="765" y="222"/>
                </a:lnTo>
                <a:lnTo>
                  <a:pt x="704" y="249"/>
                </a:lnTo>
                <a:lnTo>
                  <a:pt x="644" y="277"/>
                </a:lnTo>
                <a:lnTo>
                  <a:pt x="584" y="306"/>
                </a:lnTo>
                <a:lnTo>
                  <a:pt x="523" y="336"/>
                </a:lnTo>
                <a:lnTo>
                  <a:pt x="463" y="369"/>
                </a:lnTo>
                <a:lnTo>
                  <a:pt x="403" y="402"/>
                </a:lnTo>
                <a:lnTo>
                  <a:pt x="342" y="437"/>
                </a:lnTo>
                <a:lnTo>
                  <a:pt x="282" y="474"/>
                </a:lnTo>
                <a:lnTo>
                  <a:pt x="225" y="512"/>
                </a:lnTo>
                <a:lnTo>
                  <a:pt x="167" y="551"/>
                </a:lnTo>
                <a:lnTo>
                  <a:pt x="109" y="592"/>
                </a:lnTo>
                <a:lnTo>
                  <a:pt x="54" y="634"/>
                </a:lnTo>
                <a:lnTo>
                  <a:pt x="0" y="677"/>
                </a:lnTo>
                <a:lnTo>
                  <a:pt x="0" y="925"/>
                </a:lnTo>
                <a:lnTo>
                  <a:pt x="639" y="1177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Line 39"/>
          <p:cNvSpPr>
            <a:spLocks noChangeAspect="1" noChangeShapeType="1"/>
          </p:cNvSpPr>
          <p:nvPr/>
        </p:nvSpPr>
        <p:spPr bwMode="auto">
          <a:xfrm flipH="1" flipV="1">
            <a:off x="5457641" y="2947575"/>
            <a:ext cx="474951" cy="18659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Freeform 36"/>
          <p:cNvSpPr>
            <a:spLocks noChangeAspect="1"/>
          </p:cNvSpPr>
          <p:nvPr/>
        </p:nvSpPr>
        <p:spPr bwMode="auto">
          <a:xfrm>
            <a:off x="5430830" y="2010893"/>
            <a:ext cx="1505287" cy="779947"/>
          </a:xfrm>
          <a:custGeom>
            <a:avLst/>
            <a:gdLst>
              <a:gd name="T0" fmla="*/ 334 w 1963"/>
              <a:gd name="T1" fmla="*/ 1 h 1047"/>
              <a:gd name="T2" fmla="*/ 322 w 1963"/>
              <a:gd name="T3" fmla="*/ 0 h 1047"/>
              <a:gd name="T4" fmla="*/ 308 w 1963"/>
              <a:gd name="T5" fmla="*/ 0 h 1047"/>
              <a:gd name="T6" fmla="*/ 291 w 1963"/>
              <a:gd name="T7" fmla="*/ 1 h 1047"/>
              <a:gd name="T8" fmla="*/ 272 w 1963"/>
              <a:gd name="T9" fmla="*/ 2 h 1047"/>
              <a:gd name="T10" fmla="*/ 251 w 1963"/>
              <a:gd name="T11" fmla="*/ 5 h 1047"/>
              <a:gd name="T12" fmla="*/ 228 w 1963"/>
              <a:gd name="T13" fmla="*/ 8 h 1047"/>
              <a:gd name="T14" fmla="*/ 205 w 1963"/>
              <a:gd name="T15" fmla="*/ 12 h 1047"/>
              <a:gd name="T16" fmla="*/ 180 w 1963"/>
              <a:gd name="T17" fmla="*/ 18 h 1047"/>
              <a:gd name="T18" fmla="*/ 155 w 1963"/>
              <a:gd name="T19" fmla="*/ 25 h 1047"/>
              <a:gd name="T20" fmla="*/ 130 w 1963"/>
              <a:gd name="T21" fmla="*/ 33 h 1047"/>
              <a:gd name="T22" fmla="*/ 104 w 1963"/>
              <a:gd name="T23" fmla="*/ 43 h 1047"/>
              <a:gd name="T24" fmla="*/ 79 w 1963"/>
              <a:gd name="T25" fmla="*/ 55 h 1047"/>
              <a:gd name="T26" fmla="*/ 55 w 1963"/>
              <a:gd name="T27" fmla="*/ 68 h 1047"/>
              <a:gd name="T28" fmla="*/ 32 w 1963"/>
              <a:gd name="T29" fmla="*/ 83 h 1047"/>
              <a:gd name="T30" fmla="*/ 10 w 1963"/>
              <a:gd name="T31" fmla="*/ 100 h 1047"/>
              <a:gd name="T32" fmla="*/ 0 w 1963"/>
              <a:gd name="T33" fmla="*/ 158 h 1047"/>
              <a:gd name="T34" fmla="*/ 133 w 1963"/>
              <a:gd name="T35" fmla="*/ 201 h 1047"/>
              <a:gd name="T36" fmla="*/ 144 w 1963"/>
              <a:gd name="T37" fmla="*/ 187 h 1047"/>
              <a:gd name="T38" fmla="*/ 157 w 1963"/>
              <a:gd name="T39" fmla="*/ 174 h 1047"/>
              <a:gd name="T40" fmla="*/ 171 w 1963"/>
              <a:gd name="T41" fmla="*/ 161 h 1047"/>
              <a:gd name="T42" fmla="*/ 187 w 1963"/>
              <a:gd name="T43" fmla="*/ 149 h 1047"/>
              <a:gd name="T44" fmla="*/ 204 w 1963"/>
              <a:gd name="T45" fmla="*/ 138 h 1047"/>
              <a:gd name="T46" fmla="*/ 222 w 1963"/>
              <a:gd name="T47" fmla="*/ 128 h 1047"/>
              <a:gd name="T48" fmla="*/ 241 w 1963"/>
              <a:gd name="T49" fmla="*/ 118 h 1047"/>
              <a:gd name="T50" fmla="*/ 260 w 1963"/>
              <a:gd name="T51" fmla="*/ 110 h 1047"/>
              <a:gd name="T52" fmla="*/ 279 w 1963"/>
              <a:gd name="T53" fmla="*/ 103 h 1047"/>
              <a:gd name="T54" fmla="*/ 298 w 1963"/>
              <a:gd name="T55" fmla="*/ 96 h 1047"/>
              <a:gd name="T56" fmla="*/ 318 w 1963"/>
              <a:gd name="T57" fmla="*/ 91 h 1047"/>
              <a:gd name="T58" fmla="*/ 336 w 1963"/>
              <a:gd name="T59" fmla="*/ 87 h 1047"/>
              <a:gd name="T60" fmla="*/ 354 w 1963"/>
              <a:gd name="T61" fmla="*/ 83 h 1047"/>
              <a:gd name="T62" fmla="*/ 370 w 1963"/>
              <a:gd name="T63" fmla="*/ 81 h 1047"/>
              <a:gd name="T64" fmla="*/ 386 w 1963"/>
              <a:gd name="T65" fmla="*/ 80 h 1047"/>
              <a:gd name="T66" fmla="*/ 393 w 1963"/>
              <a:gd name="T67" fmla="*/ 42 h 104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963" h="1047">
                <a:moveTo>
                  <a:pt x="1690" y="7"/>
                </a:moveTo>
                <a:lnTo>
                  <a:pt x="1667" y="5"/>
                </a:lnTo>
                <a:lnTo>
                  <a:pt x="1640" y="2"/>
                </a:lnTo>
                <a:lnTo>
                  <a:pt x="1610" y="1"/>
                </a:lnTo>
                <a:lnTo>
                  <a:pt x="1575" y="0"/>
                </a:lnTo>
                <a:lnTo>
                  <a:pt x="1537" y="0"/>
                </a:lnTo>
                <a:lnTo>
                  <a:pt x="1496" y="1"/>
                </a:lnTo>
                <a:lnTo>
                  <a:pt x="1453" y="3"/>
                </a:lnTo>
                <a:lnTo>
                  <a:pt x="1406" y="6"/>
                </a:lnTo>
                <a:lnTo>
                  <a:pt x="1358" y="11"/>
                </a:lnTo>
                <a:lnTo>
                  <a:pt x="1306" y="15"/>
                </a:lnTo>
                <a:lnTo>
                  <a:pt x="1254" y="23"/>
                </a:lnTo>
                <a:lnTo>
                  <a:pt x="1198" y="30"/>
                </a:lnTo>
                <a:lnTo>
                  <a:pt x="1140" y="39"/>
                </a:lnTo>
                <a:lnTo>
                  <a:pt x="1083" y="49"/>
                </a:lnTo>
                <a:lnTo>
                  <a:pt x="1023" y="62"/>
                </a:lnTo>
                <a:lnTo>
                  <a:pt x="961" y="75"/>
                </a:lnTo>
                <a:lnTo>
                  <a:pt x="900" y="89"/>
                </a:lnTo>
                <a:lnTo>
                  <a:pt x="837" y="106"/>
                </a:lnTo>
                <a:lnTo>
                  <a:pt x="774" y="125"/>
                </a:lnTo>
                <a:lnTo>
                  <a:pt x="711" y="145"/>
                </a:lnTo>
                <a:lnTo>
                  <a:pt x="647" y="167"/>
                </a:lnTo>
                <a:lnTo>
                  <a:pt x="584" y="191"/>
                </a:lnTo>
                <a:lnTo>
                  <a:pt x="521" y="217"/>
                </a:lnTo>
                <a:lnTo>
                  <a:pt x="458" y="245"/>
                </a:lnTo>
                <a:lnTo>
                  <a:pt x="396" y="274"/>
                </a:lnTo>
                <a:lnTo>
                  <a:pt x="336" y="307"/>
                </a:lnTo>
                <a:lnTo>
                  <a:pt x="276" y="341"/>
                </a:lnTo>
                <a:lnTo>
                  <a:pt x="217" y="377"/>
                </a:lnTo>
                <a:lnTo>
                  <a:pt x="160" y="416"/>
                </a:lnTo>
                <a:lnTo>
                  <a:pt x="105" y="457"/>
                </a:lnTo>
                <a:lnTo>
                  <a:pt x="52" y="501"/>
                </a:lnTo>
                <a:lnTo>
                  <a:pt x="0" y="547"/>
                </a:lnTo>
                <a:lnTo>
                  <a:pt x="0" y="793"/>
                </a:lnTo>
                <a:lnTo>
                  <a:pt x="641" y="1047"/>
                </a:lnTo>
                <a:lnTo>
                  <a:pt x="664" y="1009"/>
                </a:lnTo>
                <a:lnTo>
                  <a:pt x="691" y="973"/>
                </a:lnTo>
                <a:lnTo>
                  <a:pt x="719" y="938"/>
                </a:lnTo>
                <a:lnTo>
                  <a:pt x="750" y="902"/>
                </a:lnTo>
                <a:lnTo>
                  <a:pt x="783" y="870"/>
                </a:lnTo>
                <a:lnTo>
                  <a:pt x="818" y="837"/>
                </a:lnTo>
                <a:lnTo>
                  <a:pt x="855" y="805"/>
                </a:lnTo>
                <a:lnTo>
                  <a:pt x="894" y="775"/>
                </a:lnTo>
                <a:lnTo>
                  <a:pt x="935" y="746"/>
                </a:lnTo>
                <a:lnTo>
                  <a:pt x="977" y="717"/>
                </a:lnTo>
                <a:lnTo>
                  <a:pt x="1020" y="690"/>
                </a:lnTo>
                <a:lnTo>
                  <a:pt x="1065" y="665"/>
                </a:lnTo>
                <a:lnTo>
                  <a:pt x="1109" y="639"/>
                </a:lnTo>
                <a:lnTo>
                  <a:pt x="1156" y="616"/>
                </a:lnTo>
                <a:lnTo>
                  <a:pt x="1203" y="593"/>
                </a:lnTo>
                <a:lnTo>
                  <a:pt x="1250" y="571"/>
                </a:lnTo>
                <a:lnTo>
                  <a:pt x="1298" y="552"/>
                </a:lnTo>
                <a:lnTo>
                  <a:pt x="1346" y="532"/>
                </a:lnTo>
                <a:lnTo>
                  <a:pt x="1394" y="514"/>
                </a:lnTo>
                <a:lnTo>
                  <a:pt x="1442" y="498"/>
                </a:lnTo>
                <a:lnTo>
                  <a:pt x="1490" y="483"/>
                </a:lnTo>
                <a:lnTo>
                  <a:pt x="1539" y="468"/>
                </a:lnTo>
                <a:lnTo>
                  <a:pt x="1586" y="456"/>
                </a:lnTo>
                <a:lnTo>
                  <a:pt x="1632" y="444"/>
                </a:lnTo>
                <a:lnTo>
                  <a:pt x="1678" y="434"/>
                </a:lnTo>
                <a:lnTo>
                  <a:pt x="1723" y="426"/>
                </a:lnTo>
                <a:lnTo>
                  <a:pt x="1766" y="417"/>
                </a:lnTo>
                <a:lnTo>
                  <a:pt x="1809" y="411"/>
                </a:lnTo>
                <a:lnTo>
                  <a:pt x="1850" y="406"/>
                </a:lnTo>
                <a:lnTo>
                  <a:pt x="1890" y="402"/>
                </a:lnTo>
                <a:lnTo>
                  <a:pt x="1927" y="401"/>
                </a:lnTo>
                <a:lnTo>
                  <a:pt x="1963" y="400"/>
                </a:lnTo>
                <a:lnTo>
                  <a:pt x="1963" y="210"/>
                </a:lnTo>
                <a:lnTo>
                  <a:pt x="1690" y="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38" name="Freeform 37"/>
          <p:cNvSpPr>
            <a:spLocks noChangeAspect="1"/>
          </p:cNvSpPr>
          <p:nvPr/>
        </p:nvSpPr>
        <p:spPr bwMode="auto">
          <a:xfrm>
            <a:off x="5430830" y="2010893"/>
            <a:ext cx="1505287" cy="779947"/>
          </a:xfrm>
          <a:custGeom>
            <a:avLst/>
            <a:gdLst>
              <a:gd name="T0" fmla="*/ 338 w 1963"/>
              <a:gd name="T1" fmla="*/ 1 h 1047"/>
              <a:gd name="T2" fmla="*/ 328 w 1963"/>
              <a:gd name="T3" fmla="*/ 0 h 1047"/>
              <a:gd name="T4" fmla="*/ 315 w 1963"/>
              <a:gd name="T5" fmla="*/ 0 h 1047"/>
              <a:gd name="T6" fmla="*/ 300 w 1963"/>
              <a:gd name="T7" fmla="*/ 0 h 1047"/>
              <a:gd name="T8" fmla="*/ 281 w 1963"/>
              <a:gd name="T9" fmla="*/ 1 h 1047"/>
              <a:gd name="T10" fmla="*/ 261 w 1963"/>
              <a:gd name="T11" fmla="*/ 3 h 1047"/>
              <a:gd name="T12" fmla="*/ 240 w 1963"/>
              <a:gd name="T13" fmla="*/ 6 h 1047"/>
              <a:gd name="T14" fmla="*/ 217 w 1963"/>
              <a:gd name="T15" fmla="*/ 10 h 1047"/>
              <a:gd name="T16" fmla="*/ 192 w 1963"/>
              <a:gd name="T17" fmla="*/ 15 h 1047"/>
              <a:gd name="T18" fmla="*/ 168 w 1963"/>
              <a:gd name="T19" fmla="*/ 21 h 1047"/>
              <a:gd name="T20" fmla="*/ 142 w 1963"/>
              <a:gd name="T21" fmla="*/ 29 h 1047"/>
              <a:gd name="T22" fmla="*/ 117 w 1963"/>
              <a:gd name="T23" fmla="*/ 38 h 1047"/>
              <a:gd name="T24" fmla="*/ 92 w 1963"/>
              <a:gd name="T25" fmla="*/ 49 h 1047"/>
              <a:gd name="T26" fmla="*/ 67 w 1963"/>
              <a:gd name="T27" fmla="*/ 61 h 1047"/>
              <a:gd name="T28" fmla="*/ 43 w 1963"/>
              <a:gd name="T29" fmla="*/ 75 h 1047"/>
              <a:gd name="T30" fmla="*/ 21 w 1963"/>
              <a:gd name="T31" fmla="*/ 91 h 1047"/>
              <a:gd name="T32" fmla="*/ 0 w 1963"/>
              <a:gd name="T33" fmla="*/ 109 h 1047"/>
              <a:gd name="T34" fmla="*/ 128 w 1963"/>
              <a:gd name="T35" fmla="*/ 209 h 1047"/>
              <a:gd name="T36" fmla="*/ 133 w 1963"/>
              <a:gd name="T37" fmla="*/ 201 h 1047"/>
              <a:gd name="T38" fmla="*/ 144 w 1963"/>
              <a:gd name="T39" fmla="*/ 187 h 1047"/>
              <a:gd name="T40" fmla="*/ 157 w 1963"/>
              <a:gd name="T41" fmla="*/ 174 h 1047"/>
              <a:gd name="T42" fmla="*/ 171 w 1963"/>
              <a:gd name="T43" fmla="*/ 161 h 1047"/>
              <a:gd name="T44" fmla="*/ 187 w 1963"/>
              <a:gd name="T45" fmla="*/ 149 h 1047"/>
              <a:gd name="T46" fmla="*/ 204 w 1963"/>
              <a:gd name="T47" fmla="*/ 138 h 1047"/>
              <a:gd name="T48" fmla="*/ 222 w 1963"/>
              <a:gd name="T49" fmla="*/ 128 h 1047"/>
              <a:gd name="T50" fmla="*/ 241 w 1963"/>
              <a:gd name="T51" fmla="*/ 118 h 1047"/>
              <a:gd name="T52" fmla="*/ 260 w 1963"/>
              <a:gd name="T53" fmla="*/ 110 h 1047"/>
              <a:gd name="T54" fmla="*/ 279 w 1963"/>
              <a:gd name="T55" fmla="*/ 103 h 1047"/>
              <a:gd name="T56" fmla="*/ 298 w 1963"/>
              <a:gd name="T57" fmla="*/ 96 h 1047"/>
              <a:gd name="T58" fmla="*/ 318 w 1963"/>
              <a:gd name="T59" fmla="*/ 91 h 1047"/>
              <a:gd name="T60" fmla="*/ 336 w 1963"/>
              <a:gd name="T61" fmla="*/ 87 h 1047"/>
              <a:gd name="T62" fmla="*/ 354 w 1963"/>
              <a:gd name="T63" fmla="*/ 83 h 1047"/>
              <a:gd name="T64" fmla="*/ 370 w 1963"/>
              <a:gd name="T65" fmla="*/ 81 h 1047"/>
              <a:gd name="T66" fmla="*/ 386 w 1963"/>
              <a:gd name="T67" fmla="*/ 80 h 1047"/>
              <a:gd name="T68" fmla="*/ 393 w 1963"/>
              <a:gd name="T69" fmla="*/ 42 h 104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963" h="1047">
                <a:moveTo>
                  <a:pt x="1690" y="7"/>
                </a:moveTo>
                <a:lnTo>
                  <a:pt x="1690" y="7"/>
                </a:lnTo>
                <a:lnTo>
                  <a:pt x="1667" y="5"/>
                </a:lnTo>
                <a:lnTo>
                  <a:pt x="1640" y="2"/>
                </a:lnTo>
                <a:lnTo>
                  <a:pt x="1610" y="1"/>
                </a:lnTo>
                <a:lnTo>
                  <a:pt x="1575" y="0"/>
                </a:lnTo>
                <a:lnTo>
                  <a:pt x="1537" y="0"/>
                </a:lnTo>
                <a:lnTo>
                  <a:pt x="1496" y="1"/>
                </a:lnTo>
                <a:lnTo>
                  <a:pt x="1453" y="3"/>
                </a:lnTo>
                <a:lnTo>
                  <a:pt x="1406" y="6"/>
                </a:lnTo>
                <a:lnTo>
                  <a:pt x="1358" y="11"/>
                </a:lnTo>
                <a:lnTo>
                  <a:pt x="1306" y="15"/>
                </a:lnTo>
                <a:lnTo>
                  <a:pt x="1254" y="23"/>
                </a:lnTo>
                <a:lnTo>
                  <a:pt x="1198" y="30"/>
                </a:lnTo>
                <a:lnTo>
                  <a:pt x="1140" y="39"/>
                </a:lnTo>
                <a:lnTo>
                  <a:pt x="1083" y="49"/>
                </a:lnTo>
                <a:lnTo>
                  <a:pt x="1023" y="62"/>
                </a:lnTo>
                <a:lnTo>
                  <a:pt x="961" y="75"/>
                </a:lnTo>
                <a:lnTo>
                  <a:pt x="900" y="89"/>
                </a:lnTo>
                <a:lnTo>
                  <a:pt x="837" y="106"/>
                </a:lnTo>
                <a:lnTo>
                  <a:pt x="774" y="125"/>
                </a:lnTo>
                <a:lnTo>
                  <a:pt x="711" y="145"/>
                </a:lnTo>
                <a:lnTo>
                  <a:pt x="647" y="167"/>
                </a:lnTo>
                <a:lnTo>
                  <a:pt x="584" y="191"/>
                </a:lnTo>
                <a:lnTo>
                  <a:pt x="521" y="217"/>
                </a:lnTo>
                <a:lnTo>
                  <a:pt x="458" y="245"/>
                </a:lnTo>
                <a:lnTo>
                  <a:pt x="396" y="274"/>
                </a:lnTo>
                <a:lnTo>
                  <a:pt x="336" y="307"/>
                </a:lnTo>
                <a:lnTo>
                  <a:pt x="276" y="341"/>
                </a:lnTo>
                <a:lnTo>
                  <a:pt x="217" y="377"/>
                </a:lnTo>
                <a:lnTo>
                  <a:pt x="160" y="416"/>
                </a:lnTo>
                <a:lnTo>
                  <a:pt x="105" y="457"/>
                </a:lnTo>
                <a:lnTo>
                  <a:pt x="52" y="501"/>
                </a:lnTo>
                <a:lnTo>
                  <a:pt x="0" y="547"/>
                </a:lnTo>
                <a:lnTo>
                  <a:pt x="0" y="793"/>
                </a:lnTo>
                <a:lnTo>
                  <a:pt x="641" y="1047"/>
                </a:lnTo>
                <a:lnTo>
                  <a:pt x="664" y="1009"/>
                </a:lnTo>
                <a:lnTo>
                  <a:pt x="691" y="973"/>
                </a:lnTo>
                <a:lnTo>
                  <a:pt x="719" y="938"/>
                </a:lnTo>
                <a:lnTo>
                  <a:pt x="750" y="902"/>
                </a:lnTo>
                <a:lnTo>
                  <a:pt x="783" y="870"/>
                </a:lnTo>
                <a:lnTo>
                  <a:pt x="818" y="837"/>
                </a:lnTo>
                <a:lnTo>
                  <a:pt x="855" y="805"/>
                </a:lnTo>
                <a:lnTo>
                  <a:pt x="894" y="775"/>
                </a:lnTo>
                <a:lnTo>
                  <a:pt x="935" y="746"/>
                </a:lnTo>
                <a:lnTo>
                  <a:pt x="977" y="717"/>
                </a:lnTo>
                <a:lnTo>
                  <a:pt x="1020" y="690"/>
                </a:lnTo>
                <a:lnTo>
                  <a:pt x="1065" y="665"/>
                </a:lnTo>
                <a:lnTo>
                  <a:pt x="1109" y="639"/>
                </a:lnTo>
                <a:lnTo>
                  <a:pt x="1156" y="616"/>
                </a:lnTo>
                <a:lnTo>
                  <a:pt x="1203" y="593"/>
                </a:lnTo>
                <a:lnTo>
                  <a:pt x="1250" y="571"/>
                </a:lnTo>
                <a:lnTo>
                  <a:pt x="1298" y="552"/>
                </a:lnTo>
                <a:lnTo>
                  <a:pt x="1346" y="532"/>
                </a:lnTo>
                <a:lnTo>
                  <a:pt x="1394" y="514"/>
                </a:lnTo>
                <a:lnTo>
                  <a:pt x="1442" y="498"/>
                </a:lnTo>
                <a:lnTo>
                  <a:pt x="1490" y="483"/>
                </a:lnTo>
                <a:lnTo>
                  <a:pt x="1539" y="468"/>
                </a:lnTo>
                <a:lnTo>
                  <a:pt x="1586" y="456"/>
                </a:lnTo>
                <a:lnTo>
                  <a:pt x="1632" y="444"/>
                </a:lnTo>
                <a:lnTo>
                  <a:pt x="1678" y="434"/>
                </a:lnTo>
                <a:lnTo>
                  <a:pt x="1723" y="426"/>
                </a:lnTo>
                <a:lnTo>
                  <a:pt x="1766" y="417"/>
                </a:lnTo>
                <a:lnTo>
                  <a:pt x="1809" y="411"/>
                </a:lnTo>
                <a:lnTo>
                  <a:pt x="1850" y="406"/>
                </a:lnTo>
                <a:lnTo>
                  <a:pt x="1890" y="402"/>
                </a:lnTo>
                <a:lnTo>
                  <a:pt x="1927" y="401"/>
                </a:lnTo>
                <a:lnTo>
                  <a:pt x="1963" y="400"/>
                </a:lnTo>
                <a:lnTo>
                  <a:pt x="1963" y="210"/>
                </a:lnTo>
                <a:lnTo>
                  <a:pt x="1690" y="7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Freeform 38"/>
          <p:cNvSpPr>
            <a:spLocks noChangeAspect="1"/>
          </p:cNvSpPr>
          <p:nvPr/>
        </p:nvSpPr>
        <p:spPr bwMode="auto">
          <a:xfrm>
            <a:off x="5917271" y="2160165"/>
            <a:ext cx="1007355" cy="630675"/>
          </a:xfrm>
          <a:custGeom>
            <a:avLst/>
            <a:gdLst>
              <a:gd name="T0" fmla="*/ 263 w 1317"/>
              <a:gd name="T1" fmla="*/ 0 h 843"/>
              <a:gd name="T2" fmla="*/ 263 w 1317"/>
              <a:gd name="T3" fmla="*/ 0 h 843"/>
              <a:gd name="T4" fmla="*/ 256 w 1317"/>
              <a:gd name="T5" fmla="*/ 0 h 843"/>
              <a:gd name="T6" fmla="*/ 248 w 1317"/>
              <a:gd name="T7" fmla="*/ 0 h 843"/>
              <a:gd name="T8" fmla="*/ 240 w 1317"/>
              <a:gd name="T9" fmla="*/ 1 h 843"/>
              <a:gd name="T10" fmla="*/ 232 w 1317"/>
              <a:gd name="T11" fmla="*/ 2 h 843"/>
              <a:gd name="T12" fmla="*/ 224 w 1317"/>
              <a:gd name="T13" fmla="*/ 4 h 843"/>
              <a:gd name="T14" fmla="*/ 215 w 1317"/>
              <a:gd name="T15" fmla="*/ 5 h 843"/>
              <a:gd name="T16" fmla="*/ 206 w 1317"/>
              <a:gd name="T17" fmla="*/ 7 h 843"/>
              <a:gd name="T18" fmla="*/ 197 w 1317"/>
              <a:gd name="T19" fmla="*/ 9 h 843"/>
              <a:gd name="T20" fmla="*/ 188 w 1317"/>
              <a:gd name="T21" fmla="*/ 11 h 843"/>
              <a:gd name="T22" fmla="*/ 179 w 1317"/>
              <a:gd name="T23" fmla="*/ 14 h 843"/>
              <a:gd name="T24" fmla="*/ 169 w 1317"/>
              <a:gd name="T25" fmla="*/ 17 h 843"/>
              <a:gd name="T26" fmla="*/ 160 w 1317"/>
              <a:gd name="T27" fmla="*/ 20 h 843"/>
              <a:gd name="T28" fmla="*/ 150 w 1317"/>
              <a:gd name="T29" fmla="*/ 23 h 843"/>
              <a:gd name="T30" fmla="*/ 140 w 1317"/>
              <a:gd name="T31" fmla="*/ 27 h 843"/>
              <a:gd name="T32" fmla="*/ 131 w 1317"/>
              <a:gd name="T33" fmla="*/ 31 h 843"/>
              <a:gd name="T34" fmla="*/ 121 w 1317"/>
              <a:gd name="T35" fmla="*/ 35 h 843"/>
              <a:gd name="T36" fmla="*/ 112 w 1317"/>
              <a:gd name="T37" fmla="*/ 39 h 843"/>
              <a:gd name="T38" fmla="*/ 102 w 1317"/>
              <a:gd name="T39" fmla="*/ 44 h 843"/>
              <a:gd name="T40" fmla="*/ 93 w 1317"/>
              <a:gd name="T41" fmla="*/ 49 h 843"/>
              <a:gd name="T42" fmla="*/ 84 w 1317"/>
              <a:gd name="T43" fmla="*/ 54 h 843"/>
              <a:gd name="T44" fmla="*/ 75 w 1317"/>
              <a:gd name="T45" fmla="*/ 59 h 843"/>
              <a:gd name="T46" fmla="*/ 67 w 1317"/>
              <a:gd name="T47" fmla="*/ 64 h 843"/>
              <a:gd name="T48" fmla="*/ 58 w 1317"/>
              <a:gd name="T49" fmla="*/ 70 h 843"/>
              <a:gd name="T50" fmla="*/ 51 w 1317"/>
              <a:gd name="T51" fmla="*/ 76 h 843"/>
              <a:gd name="T52" fmla="*/ 43 w 1317"/>
              <a:gd name="T53" fmla="*/ 82 h 843"/>
              <a:gd name="T54" fmla="*/ 35 w 1317"/>
              <a:gd name="T55" fmla="*/ 88 h 843"/>
              <a:gd name="T56" fmla="*/ 28 w 1317"/>
              <a:gd name="T57" fmla="*/ 95 h 843"/>
              <a:gd name="T58" fmla="*/ 22 w 1317"/>
              <a:gd name="T59" fmla="*/ 102 h 843"/>
              <a:gd name="T60" fmla="*/ 16 w 1317"/>
              <a:gd name="T61" fmla="*/ 109 h 843"/>
              <a:gd name="T62" fmla="*/ 10 w 1317"/>
              <a:gd name="T63" fmla="*/ 116 h 843"/>
              <a:gd name="T64" fmla="*/ 5 w 1317"/>
              <a:gd name="T65" fmla="*/ 123 h 843"/>
              <a:gd name="T66" fmla="*/ 0 w 1317"/>
              <a:gd name="T67" fmla="*/ 131 h 843"/>
              <a:gd name="T68" fmla="*/ 0 w 1317"/>
              <a:gd name="T69" fmla="*/ 169 h 84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317" h="843">
                <a:moveTo>
                  <a:pt x="1317" y="0"/>
                </a:moveTo>
                <a:lnTo>
                  <a:pt x="1317" y="0"/>
                </a:lnTo>
                <a:lnTo>
                  <a:pt x="1281" y="1"/>
                </a:lnTo>
                <a:lnTo>
                  <a:pt x="1244" y="2"/>
                </a:lnTo>
                <a:lnTo>
                  <a:pt x="1204" y="6"/>
                </a:lnTo>
                <a:lnTo>
                  <a:pt x="1163" y="10"/>
                </a:lnTo>
                <a:lnTo>
                  <a:pt x="1121" y="18"/>
                </a:lnTo>
                <a:lnTo>
                  <a:pt x="1078" y="25"/>
                </a:lnTo>
                <a:lnTo>
                  <a:pt x="1032" y="35"/>
                </a:lnTo>
                <a:lnTo>
                  <a:pt x="988" y="44"/>
                </a:lnTo>
                <a:lnTo>
                  <a:pt x="941" y="57"/>
                </a:lnTo>
                <a:lnTo>
                  <a:pt x="894" y="69"/>
                </a:lnTo>
                <a:lnTo>
                  <a:pt x="846" y="83"/>
                </a:lnTo>
                <a:lnTo>
                  <a:pt x="799" y="99"/>
                </a:lnTo>
                <a:lnTo>
                  <a:pt x="751" y="116"/>
                </a:lnTo>
                <a:lnTo>
                  <a:pt x="703" y="134"/>
                </a:lnTo>
                <a:lnTo>
                  <a:pt x="654" y="154"/>
                </a:lnTo>
                <a:lnTo>
                  <a:pt x="606" y="174"/>
                </a:lnTo>
                <a:lnTo>
                  <a:pt x="559" y="195"/>
                </a:lnTo>
                <a:lnTo>
                  <a:pt x="512" y="218"/>
                </a:lnTo>
                <a:lnTo>
                  <a:pt x="467" y="242"/>
                </a:lnTo>
                <a:lnTo>
                  <a:pt x="421" y="268"/>
                </a:lnTo>
                <a:lnTo>
                  <a:pt x="378" y="293"/>
                </a:lnTo>
                <a:lnTo>
                  <a:pt x="334" y="321"/>
                </a:lnTo>
                <a:lnTo>
                  <a:pt x="292" y="349"/>
                </a:lnTo>
                <a:lnTo>
                  <a:pt x="253" y="379"/>
                </a:lnTo>
                <a:lnTo>
                  <a:pt x="214" y="410"/>
                </a:lnTo>
                <a:lnTo>
                  <a:pt x="177" y="441"/>
                </a:lnTo>
                <a:lnTo>
                  <a:pt x="142" y="474"/>
                </a:lnTo>
                <a:lnTo>
                  <a:pt x="108" y="507"/>
                </a:lnTo>
                <a:lnTo>
                  <a:pt x="78" y="542"/>
                </a:lnTo>
                <a:lnTo>
                  <a:pt x="49" y="577"/>
                </a:lnTo>
                <a:lnTo>
                  <a:pt x="23" y="613"/>
                </a:lnTo>
                <a:lnTo>
                  <a:pt x="0" y="651"/>
                </a:lnTo>
                <a:lnTo>
                  <a:pt x="0" y="84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Line 43"/>
          <p:cNvSpPr>
            <a:spLocks noChangeAspect="1" noChangeShapeType="1"/>
          </p:cNvSpPr>
          <p:nvPr/>
        </p:nvSpPr>
        <p:spPr bwMode="auto">
          <a:xfrm flipH="1" flipV="1">
            <a:off x="5442320" y="2428855"/>
            <a:ext cx="474951" cy="21644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Freeform 40"/>
          <p:cNvSpPr>
            <a:spLocks noChangeAspect="1"/>
          </p:cNvSpPr>
          <p:nvPr/>
        </p:nvSpPr>
        <p:spPr bwMode="auto">
          <a:xfrm>
            <a:off x="2569635" y="5029921"/>
            <a:ext cx="275778" cy="160468"/>
          </a:xfrm>
          <a:custGeom>
            <a:avLst/>
            <a:gdLst>
              <a:gd name="T0" fmla="*/ 38 w 360"/>
              <a:gd name="T1" fmla="*/ 0 h 219"/>
              <a:gd name="T2" fmla="*/ 72 w 360"/>
              <a:gd name="T3" fmla="*/ 41 h 219"/>
              <a:gd name="T4" fmla="*/ 0 w 360"/>
              <a:gd name="T5" fmla="*/ 43 h 219"/>
              <a:gd name="T6" fmla="*/ 38 w 360"/>
              <a:gd name="T7" fmla="*/ 0 h 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60" h="219">
                <a:moveTo>
                  <a:pt x="192" y="0"/>
                </a:moveTo>
                <a:lnTo>
                  <a:pt x="360" y="207"/>
                </a:lnTo>
                <a:lnTo>
                  <a:pt x="0" y="219"/>
                </a:lnTo>
                <a:lnTo>
                  <a:pt x="19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Freeform 41"/>
          <p:cNvSpPr>
            <a:spLocks noChangeAspect="1"/>
          </p:cNvSpPr>
          <p:nvPr/>
        </p:nvSpPr>
        <p:spPr bwMode="auto">
          <a:xfrm>
            <a:off x="2569635" y="5029921"/>
            <a:ext cx="275778" cy="160468"/>
          </a:xfrm>
          <a:custGeom>
            <a:avLst/>
            <a:gdLst>
              <a:gd name="T0" fmla="*/ 38 w 360"/>
              <a:gd name="T1" fmla="*/ 0 h 219"/>
              <a:gd name="T2" fmla="*/ 72 w 360"/>
              <a:gd name="T3" fmla="*/ 41 h 219"/>
              <a:gd name="T4" fmla="*/ 0 w 360"/>
              <a:gd name="T5" fmla="*/ 43 h 219"/>
              <a:gd name="T6" fmla="*/ 38 w 360"/>
              <a:gd name="T7" fmla="*/ 0 h 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60" h="219">
                <a:moveTo>
                  <a:pt x="192" y="0"/>
                </a:moveTo>
                <a:lnTo>
                  <a:pt x="360" y="207"/>
                </a:lnTo>
                <a:lnTo>
                  <a:pt x="0" y="219"/>
                </a:lnTo>
                <a:lnTo>
                  <a:pt x="192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" name="Freeform 42"/>
          <p:cNvSpPr>
            <a:spLocks noChangeAspect="1"/>
          </p:cNvSpPr>
          <p:nvPr/>
        </p:nvSpPr>
        <p:spPr bwMode="auto">
          <a:xfrm>
            <a:off x="2630919" y="4593300"/>
            <a:ext cx="294929" cy="179127"/>
          </a:xfrm>
          <a:custGeom>
            <a:avLst/>
            <a:gdLst>
              <a:gd name="T0" fmla="*/ 26 w 386"/>
              <a:gd name="T1" fmla="*/ 48 h 241"/>
              <a:gd name="T2" fmla="*/ 77 w 386"/>
              <a:gd name="T3" fmla="*/ 0 h 241"/>
              <a:gd name="T4" fmla="*/ 0 w 386"/>
              <a:gd name="T5" fmla="*/ 18 h 241"/>
              <a:gd name="T6" fmla="*/ 26 w 386"/>
              <a:gd name="T7" fmla="*/ 48 h 24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6" h="241">
                <a:moveTo>
                  <a:pt x="131" y="241"/>
                </a:moveTo>
                <a:lnTo>
                  <a:pt x="386" y="0"/>
                </a:lnTo>
                <a:lnTo>
                  <a:pt x="0" y="90"/>
                </a:lnTo>
                <a:lnTo>
                  <a:pt x="131" y="2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Freeform 43"/>
          <p:cNvSpPr>
            <a:spLocks noChangeAspect="1"/>
          </p:cNvSpPr>
          <p:nvPr/>
        </p:nvSpPr>
        <p:spPr bwMode="auto">
          <a:xfrm>
            <a:off x="2630919" y="4593300"/>
            <a:ext cx="294929" cy="179127"/>
          </a:xfrm>
          <a:custGeom>
            <a:avLst/>
            <a:gdLst>
              <a:gd name="T0" fmla="*/ 26 w 386"/>
              <a:gd name="T1" fmla="*/ 48 h 241"/>
              <a:gd name="T2" fmla="*/ 77 w 386"/>
              <a:gd name="T3" fmla="*/ 0 h 241"/>
              <a:gd name="T4" fmla="*/ 0 w 386"/>
              <a:gd name="T5" fmla="*/ 18 h 241"/>
              <a:gd name="T6" fmla="*/ 26 w 386"/>
              <a:gd name="T7" fmla="*/ 48 h 24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6" h="241">
                <a:moveTo>
                  <a:pt x="131" y="241"/>
                </a:moveTo>
                <a:lnTo>
                  <a:pt x="386" y="0"/>
                </a:lnTo>
                <a:lnTo>
                  <a:pt x="0" y="90"/>
                </a:lnTo>
                <a:lnTo>
                  <a:pt x="131" y="24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" name="Freeform 44"/>
          <p:cNvSpPr>
            <a:spLocks noChangeAspect="1"/>
          </p:cNvSpPr>
          <p:nvPr/>
        </p:nvSpPr>
        <p:spPr bwMode="auto">
          <a:xfrm>
            <a:off x="3025434" y="5343393"/>
            <a:ext cx="275778" cy="134345"/>
          </a:xfrm>
          <a:custGeom>
            <a:avLst/>
            <a:gdLst>
              <a:gd name="T0" fmla="*/ 18 w 359"/>
              <a:gd name="T1" fmla="*/ 0 h 179"/>
              <a:gd name="T2" fmla="*/ 72 w 359"/>
              <a:gd name="T3" fmla="*/ 29 h 179"/>
              <a:gd name="T4" fmla="*/ 0 w 359"/>
              <a:gd name="T5" fmla="*/ 36 h 179"/>
              <a:gd name="T6" fmla="*/ 18 w 359"/>
              <a:gd name="T7" fmla="*/ 0 h 1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9" h="179">
                <a:moveTo>
                  <a:pt x="92" y="0"/>
                </a:moveTo>
                <a:lnTo>
                  <a:pt x="359" y="146"/>
                </a:lnTo>
                <a:lnTo>
                  <a:pt x="0" y="179"/>
                </a:lnTo>
                <a:lnTo>
                  <a:pt x="9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6" name="Freeform 45"/>
          <p:cNvSpPr>
            <a:spLocks noChangeAspect="1"/>
          </p:cNvSpPr>
          <p:nvPr/>
        </p:nvSpPr>
        <p:spPr bwMode="auto">
          <a:xfrm>
            <a:off x="3025434" y="5343393"/>
            <a:ext cx="275778" cy="134345"/>
          </a:xfrm>
          <a:custGeom>
            <a:avLst/>
            <a:gdLst>
              <a:gd name="T0" fmla="*/ 18 w 359"/>
              <a:gd name="T1" fmla="*/ 0 h 179"/>
              <a:gd name="T2" fmla="*/ 72 w 359"/>
              <a:gd name="T3" fmla="*/ 29 h 179"/>
              <a:gd name="T4" fmla="*/ 0 w 359"/>
              <a:gd name="T5" fmla="*/ 36 h 179"/>
              <a:gd name="T6" fmla="*/ 18 w 359"/>
              <a:gd name="T7" fmla="*/ 0 h 1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9" h="179">
                <a:moveTo>
                  <a:pt x="92" y="0"/>
                </a:moveTo>
                <a:lnTo>
                  <a:pt x="359" y="146"/>
                </a:lnTo>
                <a:lnTo>
                  <a:pt x="0" y="179"/>
                </a:lnTo>
                <a:lnTo>
                  <a:pt x="92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7" name="Freeform 46"/>
          <p:cNvSpPr>
            <a:spLocks noChangeAspect="1"/>
          </p:cNvSpPr>
          <p:nvPr/>
        </p:nvSpPr>
        <p:spPr bwMode="auto">
          <a:xfrm>
            <a:off x="3948524" y="5653132"/>
            <a:ext cx="199173" cy="175395"/>
          </a:xfrm>
          <a:custGeom>
            <a:avLst/>
            <a:gdLst>
              <a:gd name="T0" fmla="*/ 0 w 256"/>
              <a:gd name="T1" fmla="*/ 0 h 235"/>
              <a:gd name="T2" fmla="*/ 52 w 256"/>
              <a:gd name="T3" fmla="*/ 10 h 235"/>
              <a:gd name="T4" fmla="*/ 8 w 256"/>
              <a:gd name="T5" fmla="*/ 47 h 235"/>
              <a:gd name="T6" fmla="*/ 0 w 256"/>
              <a:gd name="T7" fmla="*/ 0 h 2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56" h="235">
                <a:moveTo>
                  <a:pt x="0" y="0"/>
                </a:moveTo>
                <a:lnTo>
                  <a:pt x="256" y="51"/>
                </a:lnTo>
                <a:lnTo>
                  <a:pt x="38" y="2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8" name="Freeform 47"/>
          <p:cNvSpPr>
            <a:spLocks noChangeAspect="1"/>
          </p:cNvSpPr>
          <p:nvPr/>
        </p:nvSpPr>
        <p:spPr bwMode="auto">
          <a:xfrm>
            <a:off x="3948524" y="5653132"/>
            <a:ext cx="199173" cy="175395"/>
          </a:xfrm>
          <a:custGeom>
            <a:avLst/>
            <a:gdLst>
              <a:gd name="T0" fmla="*/ 0 w 256"/>
              <a:gd name="T1" fmla="*/ 0 h 235"/>
              <a:gd name="T2" fmla="*/ 52 w 256"/>
              <a:gd name="T3" fmla="*/ 10 h 235"/>
              <a:gd name="T4" fmla="*/ 8 w 256"/>
              <a:gd name="T5" fmla="*/ 47 h 235"/>
              <a:gd name="T6" fmla="*/ 0 w 256"/>
              <a:gd name="T7" fmla="*/ 0 h 2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56" h="235">
                <a:moveTo>
                  <a:pt x="0" y="0"/>
                </a:moveTo>
                <a:lnTo>
                  <a:pt x="256" y="51"/>
                </a:lnTo>
                <a:lnTo>
                  <a:pt x="38" y="235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9" name="Freeform 48"/>
          <p:cNvSpPr/>
          <p:nvPr/>
        </p:nvSpPr>
        <p:spPr>
          <a:xfrm>
            <a:off x="8551602" y="2363432"/>
            <a:ext cx="785812" cy="652463"/>
          </a:xfrm>
          <a:custGeom>
            <a:avLst/>
            <a:gdLst>
              <a:gd name="connsiteX0" fmla="*/ 0 w 785812"/>
              <a:gd name="connsiteY0" fmla="*/ 61913 h 652463"/>
              <a:gd name="connsiteX1" fmla="*/ 309562 w 785812"/>
              <a:gd name="connsiteY1" fmla="*/ 0 h 652463"/>
              <a:gd name="connsiteX2" fmla="*/ 785812 w 785812"/>
              <a:gd name="connsiteY2" fmla="*/ 509588 h 652463"/>
              <a:gd name="connsiteX3" fmla="*/ 566737 w 785812"/>
              <a:gd name="connsiteY3" fmla="*/ 652463 h 652463"/>
              <a:gd name="connsiteX4" fmla="*/ 0 w 785812"/>
              <a:gd name="connsiteY4" fmla="*/ 61913 h 652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812" h="652463">
                <a:moveTo>
                  <a:pt x="0" y="61913"/>
                </a:moveTo>
                <a:lnTo>
                  <a:pt x="309562" y="0"/>
                </a:lnTo>
                <a:lnTo>
                  <a:pt x="785812" y="509588"/>
                </a:lnTo>
                <a:lnTo>
                  <a:pt x="566737" y="652463"/>
                </a:lnTo>
                <a:lnTo>
                  <a:pt x="0" y="61913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Text Placeholder 4"/>
          <p:cNvSpPr txBox="1">
            <a:spLocks/>
          </p:cNvSpPr>
          <p:nvPr/>
        </p:nvSpPr>
        <p:spPr bwMode="auto">
          <a:xfrm>
            <a:off x="5930349" y="3312971"/>
            <a:ext cx="2089175" cy="58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indent="0" algn="ctr">
              <a:spcBef>
                <a:spcPts val="1000"/>
              </a:spcBef>
              <a:buSzPct val="100000"/>
              <a:buNone/>
            </a:pPr>
            <a:r>
              <a:rPr lang="en-US" sz="1600" dirty="0">
                <a:ea typeface="Arial Unicode MS" panose="020B0604020202020204" pitchFamily="34" charset="-128"/>
              </a:rPr>
              <a:t>Analyzing magnet </a:t>
            </a:r>
            <a:r>
              <a:rPr lang="en-US" sz="1200" dirty="0">
                <a:ea typeface="Arial Unicode MS" panose="020B0604020202020204" pitchFamily="34" charset="-128"/>
              </a:rPr>
              <a:t>m/z ratio</a:t>
            </a:r>
          </a:p>
        </p:txBody>
      </p:sp>
      <p:sp>
        <p:nvSpPr>
          <p:cNvPr id="52" name="Text Placeholder 4"/>
          <p:cNvSpPr txBox="1">
            <a:spLocks/>
          </p:cNvSpPr>
          <p:nvPr/>
        </p:nvSpPr>
        <p:spPr bwMode="auto">
          <a:xfrm>
            <a:off x="1501317" y="5577488"/>
            <a:ext cx="2089175" cy="58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indent="0" algn="ctr">
              <a:spcBef>
                <a:spcPts val="1000"/>
              </a:spcBef>
              <a:buSzPct val="100000"/>
              <a:buNone/>
            </a:pPr>
            <a:r>
              <a:rPr lang="en-US" sz="1600" dirty="0">
                <a:ea typeface="Arial Unicode MS" panose="020B0604020202020204" pitchFamily="34" charset="-128"/>
              </a:rPr>
              <a:t>Mass separated beams</a:t>
            </a:r>
            <a:endParaRPr lang="en-US" sz="1200" dirty="0">
              <a:ea typeface="Arial Unicode MS" panose="020B0604020202020204" pitchFamily="34" charset="-128"/>
            </a:endParaRPr>
          </a:p>
        </p:txBody>
      </p:sp>
      <p:sp>
        <p:nvSpPr>
          <p:cNvPr id="91" name="Text Placeholder 4"/>
          <p:cNvSpPr txBox="1">
            <a:spLocks/>
          </p:cNvSpPr>
          <p:nvPr/>
        </p:nvSpPr>
        <p:spPr bwMode="auto">
          <a:xfrm>
            <a:off x="8779829" y="1665494"/>
            <a:ext cx="2089175" cy="58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indent="0" algn="ctr">
              <a:spcBef>
                <a:spcPts val="1000"/>
              </a:spcBef>
              <a:buSzPct val="100000"/>
              <a:buNone/>
            </a:pPr>
            <a:r>
              <a:rPr lang="en-US" sz="1600" dirty="0">
                <a:ea typeface="Arial Unicode MS" panose="020B0604020202020204" pitchFamily="34" charset="-128"/>
              </a:rPr>
              <a:t>Target and ion source unit</a:t>
            </a:r>
            <a:endParaRPr lang="en-US" sz="1200" dirty="0">
              <a:ea typeface="Arial Unicode MS" panose="020B0604020202020204" pitchFamily="34" charset="-128"/>
            </a:endParaRPr>
          </a:p>
        </p:txBody>
      </p:sp>
      <p:sp>
        <p:nvSpPr>
          <p:cNvPr id="5" name="Text Placeholder 4"/>
          <p:cNvSpPr txBox="1">
            <a:spLocks/>
          </p:cNvSpPr>
          <p:nvPr/>
        </p:nvSpPr>
        <p:spPr bwMode="auto">
          <a:xfrm>
            <a:off x="8986886" y="3193651"/>
            <a:ext cx="2619111" cy="555110"/>
          </a:xfrm>
          <a:prstGeom prst="rect">
            <a:avLst/>
          </a:prstGeom>
          <a:solidFill>
            <a:schemeClr val="bg1">
              <a:alpha val="47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indent="0" algn="ctr">
              <a:spcBef>
                <a:spcPts val="0"/>
              </a:spcBef>
              <a:buSzPct val="100000"/>
              <a:buNone/>
            </a:pPr>
            <a:r>
              <a:rPr lang="en-US" sz="1600" dirty="0">
                <a:ea typeface="Arial Unicode MS" panose="020B0604020202020204" pitchFamily="34" charset="-128"/>
              </a:rPr>
              <a:t>Proton beam of 1.4 GeV </a:t>
            </a:r>
          </a:p>
          <a:p>
            <a:pPr marL="176213" lvl="1" indent="0" algn="ctr">
              <a:spcBef>
                <a:spcPts val="0"/>
              </a:spcBef>
              <a:buSzPct val="100000"/>
              <a:buNone/>
            </a:pPr>
            <a:r>
              <a:rPr lang="en-US" sz="1200" dirty="0">
                <a:ea typeface="Arial Unicode MS" panose="020B0604020202020204" pitchFamily="34" charset="-128"/>
              </a:rPr>
              <a:t>penetrates whole target</a:t>
            </a:r>
          </a:p>
        </p:txBody>
      </p:sp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564344AC-A558-424E-BD87-D3BE1481E1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62212" y="1467144"/>
            <a:ext cx="4742219" cy="5028279"/>
          </a:xfrm>
        </p:spPr>
        <p:txBody>
          <a:bodyPr>
            <a:normAutofit/>
          </a:bodyPr>
          <a:lstStyle/>
          <a:p>
            <a:r>
              <a:rPr lang="en-US" sz="1800" b="1" dirty="0"/>
              <a:t>Isotope Separation On-Line</a:t>
            </a:r>
          </a:p>
          <a:p>
            <a:pPr marL="0" indent="0">
              <a:buNone/>
            </a:pPr>
            <a:endParaRPr lang="en-US" sz="100" b="1" dirty="0"/>
          </a:p>
          <a:p>
            <a:pPr lvl="1"/>
            <a:r>
              <a:rPr lang="en-US" sz="1800" dirty="0"/>
              <a:t>Simultaneous production and separation of radioisotopes</a:t>
            </a:r>
          </a:p>
          <a:p>
            <a:pPr lvl="1"/>
            <a:r>
              <a:rPr lang="en-US" sz="1800" dirty="0"/>
              <a:t>First applied in 1967 at CERN</a:t>
            </a:r>
          </a:p>
          <a:p>
            <a:pPr marL="231775" lvl="1" indent="0">
              <a:buNone/>
            </a:pPr>
            <a:r>
              <a:rPr lang="en-US" sz="1800" dirty="0"/>
              <a:t>     </a:t>
            </a:r>
          </a:p>
          <a:p>
            <a:pPr marL="231775" lvl="1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8A06C2-8708-47D7-A43E-AA36780EA5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EAEAEA"/>
              </a:clrFrom>
              <a:clrTo>
                <a:srgbClr val="EAEAEA">
                  <a:alpha val="0"/>
                </a:srgbClr>
              </a:clrTo>
            </a:clrChange>
          </a:blip>
          <a:srcRect b="21575"/>
          <a:stretch/>
        </p:blipFill>
        <p:spPr>
          <a:xfrm>
            <a:off x="1215141" y="3128514"/>
            <a:ext cx="2457450" cy="4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59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ISOL process</a:t>
            </a:r>
          </a:p>
        </p:txBody>
      </p:sp>
      <p:sp>
        <p:nvSpPr>
          <p:cNvPr id="5" name="Text Placeholder 4"/>
          <p:cNvSpPr txBox="1">
            <a:spLocks/>
          </p:cNvSpPr>
          <p:nvPr/>
        </p:nvSpPr>
        <p:spPr bwMode="auto">
          <a:xfrm>
            <a:off x="7008517" y="4174182"/>
            <a:ext cx="2643917" cy="58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indent="0" algn="ctr">
              <a:spcBef>
                <a:spcPts val="1000"/>
              </a:spcBef>
              <a:buSzPct val="100000"/>
              <a:buNone/>
            </a:pPr>
            <a:r>
              <a:rPr lang="en-GB" dirty="0">
                <a:ea typeface="Arial Unicode MS" panose="020B0604020202020204" pitchFamily="34" charset="-128"/>
              </a:rPr>
              <a:t>Thick target container </a:t>
            </a:r>
            <a:r>
              <a:rPr lang="en-GB" sz="1600" dirty="0">
                <a:ea typeface="Arial Unicode MS" panose="020B0604020202020204" pitchFamily="34" charset="-128"/>
              </a:rPr>
              <a:t>20 cm x 2 cm ø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783628" y="2964619"/>
            <a:ext cx="3234178" cy="1422582"/>
            <a:chOff x="3749693" y="1819149"/>
            <a:chExt cx="5054366" cy="2223208"/>
          </a:xfrm>
        </p:grpSpPr>
        <p:sp>
          <p:nvSpPr>
            <p:cNvPr id="7" name="Rectangle 244"/>
            <p:cNvSpPr>
              <a:spLocks noChangeArrowheads="1"/>
            </p:cNvSpPr>
            <p:nvPr/>
          </p:nvSpPr>
          <p:spPr bwMode="auto">
            <a:xfrm>
              <a:off x="6225237" y="1819149"/>
              <a:ext cx="122554" cy="691933"/>
            </a:xfrm>
            <a:prstGeom prst="rect">
              <a:avLst/>
            </a:prstGeom>
            <a:solidFill>
              <a:srgbClr val="FFFFFF"/>
            </a:solid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350" dirty="0"/>
            </a:p>
          </p:txBody>
        </p:sp>
        <p:sp>
          <p:nvSpPr>
            <p:cNvPr id="8" name="Rectangle 234"/>
            <p:cNvSpPr>
              <a:spLocks noChangeArrowheads="1"/>
            </p:cNvSpPr>
            <p:nvPr/>
          </p:nvSpPr>
          <p:spPr bwMode="auto">
            <a:xfrm>
              <a:off x="6135544" y="2992595"/>
              <a:ext cx="407196" cy="9291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350" dirty="0"/>
            </a:p>
          </p:txBody>
        </p:sp>
        <p:sp>
          <p:nvSpPr>
            <p:cNvPr id="9" name="Line 235"/>
            <p:cNvSpPr>
              <a:spLocks noChangeShapeType="1"/>
            </p:cNvSpPr>
            <p:nvPr/>
          </p:nvSpPr>
          <p:spPr bwMode="auto">
            <a:xfrm>
              <a:off x="5916132" y="1824217"/>
              <a:ext cx="733348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 dirty="0"/>
            </a:p>
          </p:txBody>
        </p:sp>
        <p:sp>
          <p:nvSpPr>
            <p:cNvPr id="10" name="Rectangle 236"/>
            <p:cNvSpPr>
              <a:spLocks noChangeArrowheads="1"/>
            </p:cNvSpPr>
            <p:nvPr/>
          </p:nvSpPr>
          <p:spPr bwMode="auto">
            <a:xfrm>
              <a:off x="3836667" y="3125051"/>
              <a:ext cx="4896233" cy="484353"/>
            </a:xfrm>
            <a:prstGeom prst="rect">
              <a:avLst/>
            </a:prstGeom>
            <a:solidFill>
              <a:srgbClr val="FFFFFF"/>
            </a:solid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350" dirty="0"/>
            </a:p>
          </p:txBody>
        </p:sp>
        <p:sp>
          <p:nvSpPr>
            <p:cNvPr id="11" name="Rectangle 237"/>
            <p:cNvSpPr>
              <a:spLocks noChangeArrowheads="1"/>
            </p:cNvSpPr>
            <p:nvPr/>
          </p:nvSpPr>
          <p:spPr bwMode="auto">
            <a:xfrm>
              <a:off x="3897944" y="3160636"/>
              <a:ext cx="4777631" cy="413183"/>
            </a:xfrm>
            <a:prstGeom prst="rect">
              <a:avLst/>
            </a:prstGeom>
            <a:pattFill prst="pct20">
              <a:fgClr>
                <a:schemeClr val="accent4"/>
              </a:fgClr>
              <a:bgClr>
                <a:schemeClr val="bg1"/>
              </a:bgClr>
            </a:pattFill>
            <a:ln w="2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1350" dirty="0"/>
            </a:p>
          </p:txBody>
        </p:sp>
        <p:sp>
          <p:nvSpPr>
            <p:cNvPr id="12" name="Rectangle 238"/>
            <p:cNvSpPr>
              <a:spLocks noChangeArrowheads="1"/>
            </p:cNvSpPr>
            <p:nvPr/>
          </p:nvSpPr>
          <p:spPr bwMode="auto">
            <a:xfrm>
              <a:off x="3959221" y="3182383"/>
              <a:ext cx="4653101" cy="36771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2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350" dirty="0"/>
            </a:p>
          </p:txBody>
        </p:sp>
        <p:sp>
          <p:nvSpPr>
            <p:cNvPr id="13" name="Rectangle 239"/>
            <p:cNvSpPr>
              <a:spLocks noChangeArrowheads="1"/>
            </p:cNvSpPr>
            <p:nvPr/>
          </p:nvSpPr>
          <p:spPr bwMode="auto">
            <a:xfrm>
              <a:off x="3749693" y="3119120"/>
              <a:ext cx="96857" cy="92323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350" dirty="0"/>
            </a:p>
          </p:txBody>
        </p:sp>
        <p:sp>
          <p:nvSpPr>
            <p:cNvPr id="14" name="Rectangle 240"/>
            <p:cNvSpPr>
              <a:spLocks noChangeArrowheads="1"/>
            </p:cNvSpPr>
            <p:nvPr/>
          </p:nvSpPr>
          <p:spPr bwMode="auto">
            <a:xfrm>
              <a:off x="6161240" y="2504288"/>
              <a:ext cx="245108" cy="717634"/>
            </a:xfrm>
            <a:prstGeom prst="rect">
              <a:avLst/>
            </a:prstGeom>
            <a:solidFill>
              <a:srgbClr val="FFFFFF"/>
            </a:solid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350" dirty="0"/>
            </a:p>
          </p:txBody>
        </p:sp>
        <p:sp>
          <p:nvSpPr>
            <p:cNvPr id="15" name="Rectangle 243"/>
            <p:cNvSpPr>
              <a:spLocks noChangeArrowheads="1"/>
            </p:cNvSpPr>
            <p:nvPr/>
          </p:nvSpPr>
          <p:spPr bwMode="auto">
            <a:xfrm>
              <a:off x="8705225" y="3119120"/>
              <a:ext cx="98834" cy="92323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35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502630" y="2198880"/>
            <a:ext cx="1474585" cy="1776579"/>
            <a:chOff x="4436141" y="2187505"/>
            <a:chExt cx="1470002" cy="1771059"/>
          </a:xfrm>
        </p:grpSpPr>
        <p:sp>
          <p:nvSpPr>
            <p:cNvPr id="17" name="Freeform 16"/>
            <p:cNvSpPr/>
            <p:nvPr/>
          </p:nvSpPr>
          <p:spPr bwMode="auto">
            <a:xfrm>
              <a:off x="4976016" y="2539303"/>
              <a:ext cx="360736" cy="429289"/>
            </a:xfrm>
            <a:custGeom>
              <a:avLst/>
              <a:gdLst>
                <a:gd name="connsiteX0" fmla="*/ 28703 w 196821"/>
                <a:gd name="connsiteY0" fmla="*/ 8485 h 258612"/>
                <a:gd name="connsiteX1" fmla="*/ 12301 w 196821"/>
                <a:gd name="connsiteY1" fmla="*/ 33088 h 258612"/>
                <a:gd name="connsiteX2" fmla="*/ 4100 w 196821"/>
                <a:gd name="connsiteY2" fmla="*/ 69992 h 258612"/>
                <a:gd name="connsiteX3" fmla="*/ 0 w 196821"/>
                <a:gd name="connsiteY3" fmla="*/ 86394 h 258612"/>
                <a:gd name="connsiteX4" fmla="*/ 4100 w 196821"/>
                <a:gd name="connsiteY4" fmla="*/ 139699 h 258612"/>
                <a:gd name="connsiteX5" fmla="*/ 12301 w 196821"/>
                <a:gd name="connsiteY5" fmla="*/ 152001 h 258612"/>
                <a:gd name="connsiteX6" fmla="*/ 32803 w 196821"/>
                <a:gd name="connsiteY6" fmla="*/ 184804 h 258612"/>
                <a:gd name="connsiteX7" fmla="*/ 41004 w 196821"/>
                <a:gd name="connsiteY7" fmla="*/ 197106 h 258612"/>
                <a:gd name="connsiteX8" fmla="*/ 45105 w 196821"/>
                <a:gd name="connsiteY8" fmla="*/ 213507 h 258612"/>
                <a:gd name="connsiteX9" fmla="*/ 69707 w 196821"/>
                <a:gd name="connsiteY9" fmla="*/ 238110 h 258612"/>
                <a:gd name="connsiteX10" fmla="*/ 77908 w 196821"/>
                <a:gd name="connsiteY10" fmla="*/ 250411 h 258612"/>
                <a:gd name="connsiteX11" fmla="*/ 90210 w 196821"/>
                <a:gd name="connsiteY11" fmla="*/ 258612 h 258612"/>
                <a:gd name="connsiteX12" fmla="*/ 127114 w 196821"/>
                <a:gd name="connsiteY12" fmla="*/ 250411 h 258612"/>
                <a:gd name="connsiteX13" fmla="*/ 139415 w 196821"/>
                <a:gd name="connsiteY13" fmla="*/ 246311 h 258612"/>
                <a:gd name="connsiteX14" fmla="*/ 147616 w 196821"/>
                <a:gd name="connsiteY14" fmla="*/ 234010 h 258612"/>
                <a:gd name="connsiteX15" fmla="*/ 172219 w 196821"/>
                <a:gd name="connsiteY15" fmla="*/ 221708 h 258612"/>
                <a:gd name="connsiteX16" fmla="*/ 176319 w 196821"/>
                <a:gd name="connsiteY16" fmla="*/ 201206 h 258612"/>
                <a:gd name="connsiteX17" fmla="*/ 180419 w 196821"/>
                <a:gd name="connsiteY17" fmla="*/ 172503 h 258612"/>
                <a:gd name="connsiteX18" fmla="*/ 184520 w 196821"/>
                <a:gd name="connsiteY18" fmla="*/ 160202 h 258612"/>
                <a:gd name="connsiteX19" fmla="*/ 188620 w 196821"/>
                <a:gd name="connsiteY19" fmla="*/ 143800 h 258612"/>
                <a:gd name="connsiteX20" fmla="*/ 196821 w 196821"/>
                <a:gd name="connsiteY20" fmla="*/ 119197 h 258612"/>
                <a:gd name="connsiteX21" fmla="*/ 192721 w 196821"/>
                <a:gd name="connsiteY21" fmla="*/ 78193 h 258612"/>
                <a:gd name="connsiteX22" fmla="*/ 188620 w 196821"/>
                <a:gd name="connsiteY22" fmla="*/ 65891 h 258612"/>
                <a:gd name="connsiteX23" fmla="*/ 176319 w 196821"/>
                <a:gd name="connsiteY23" fmla="*/ 53590 h 258612"/>
                <a:gd name="connsiteX24" fmla="*/ 151716 w 196821"/>
                <a:gd name="connsiteY24" fmla="*/ 33088 h 258612"/>
                <a:gd name="connsiteX25" fmla="*/ 139415 w 196821"/>
                <a:gd name="connsiteY25" fmla="*/ 20786 h 258612"/>
                <a:gd name="connsiteX26" fmla="*/ 110712 w 196821"/>
                <a:gd name="connsiteY26" fmla="*/ 12585 h 258612"/>
                <a:gd name="connsiteX27" fmla="*/ 98411 w 196821"/>
                <a:gd name="connsiteY27" fmla="*/ 4385 h 258612"/>
                <a:gd name="connsiteX28" fmla="*/ 53306 w 196821"/>
                <a:gd name="connsiteY28" fmla="*/ 4385 h 258612"/>
                <a:gd name="connsiteX29" fmla="*/ 28703 w 196821"/>
                <a:gd name="connsiteY29" fmla="*/ 16686 h 258612"/>
                <a:gd name="connsiteX30" fmla="*/ 28703 w 196821"/>
                <a:gd name="connsiteY30" fmla="*/ 8485 h 258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6821" h="258612">
                  <a:moveTo>
                    <a:pt x="28703" y="8485"/>
                  </a:moveTo>
                  <a:cubicBezTo>
                    <a:pt x="25969" y="11219"/>
                    <a:pt x="17088" y="24472"/>
                    <a:pt x="12301" y="33088"/>
                  </a:cubicBezTo>
                  <a:cubicBezTo>
                    <a:pt x="7315" y="42063"/>
                    <a:pt x="5559" y="62696"/>
                    <a:pt x="4100" y="69992"/>
                  </a:cubicBezTo>
                  <a:cubicBezTo>
                    <a:pt x="2995" y="75518"/>
                    <a:pt x="1367" y="80927"/>
                    <a:pt x="0" y="86394"/>
                  </a:cubicBezTo>
                  <a:cubicBezTo>
                    <a:pt x="1367" y="104162"/>
                    <a:pt x="816" y="122183"/>
                    <a:pt x="4100" y="139699"/>
                  </a:cubicBezTo>
                  <a:cubicBezTo>
                    <a:pt x="5008" y="144543"/>
                    <a:pt x="10299" y="147497"/>
                    <a:pt x="12301" y="152001"/>
                  </a:cubicBezTo>
                  <a:cubicBezTo>
                    <a:pt x="26683" y="184360"/>
                    <a:pt x="10674" y="170051"/>
                    <a:pt x="32803" y="184804"/>
                  </a:cubicBezTo>
                  <a:cubicBezTo>
                    <a:pt x="35537" y="188905"/>
                    <a:pt x="39063" y="192576"/>
                    <a:pt x="41004" y="197106"/>
                  </a:cubicBezTo>
                  <a:cubicBezTo>
                    <a:pt x="43224" y="202286"/>
                    <a:pt x="41873" y="208890"/>
                    <a:pt x="45105" y="213507"/>
                  </a:cubicBezTo>
                  <a:cubicBezTo>
                    <a:pt x="51756" y="223008"/>
                    <a:pt x="63274" y="228460"/>
                    <a:pt x="69707" y="238110"/>
                  </a:cubicBezTo>
                  <a:cubicBezTo>
                    <a:pt x="72441" y="242210"/>
                    <a:pt x="74423" y="246926"/>
                    <a:pt x="77908" y="250411"/>
                  </a:cubicBezTo>
                  <a:cubicBezTo>
                    <a:pt x="81393" y="253896"/>
                    <a:pt x="86109" y="255878"/>
                    <a:pt x="90210" y="258612"/>
                  </a:cubicBezTo>
                  <a:cubicBezTo>
                    <a:pt x="102511" y="255878"/>
                    <a:pt x="114889" y="253467"/>
                    <a:pt x="127114" y="250411"/>
                  </a:cubicBezTo>
                  <a:cubicBezTo>
                    <a:pt x="131307" y="249363"/>
                    <a:pt x="136040" y="249011"/>
                    <a:pt x="139415" y="246311"/>
                  </a:cubicBezTo>
                  <a:cubicBezTo>
                    <a:pt x="143263" y="243233"/>
                    <a:pt x="144131" y="237495"/>
                    <a:pt x="147616" y="234010"/>
                  </a:cubicBezTo>
                  <a:cubicBezTo>
                    <a:pt x="155565" y="226061"/>
                    <a:pt x="162214" y="225043"/>
                    <a:pt x="172219" y="221708"/>
                  </a:cubicBezTo>
                  <a:cubicBezTo>
                    <a:pt x="173586" y="214874"/>
                    <a:pt x="175173" y="208081"/>
                    <a:pt x="176319" y="201206"/>
                  </a:cubicBezTo>
                  <a:cubicBezTo>
                    <a:pt x="177908" y="191673"/>
                    <a:pt x="178524" y="181980"/>
                    <a:pt x="180419" y="172503"/>
                  </a:cubicBezTo>
                  <a:cubicBezTo>
                    <a:pt x="181267" y="168265"/>
                    <a:pt x="183333" y="164358"/>
                    <a:pt x="184520" y="160202"/>
                  </a:cubicBezTo>
                  <a:cubicBezTo>
                    <a:pt x="186068" y="154783"/>
                    <a:pt x="187001" y="149198"/>
                    <a:pt x="188620" y="143800"/>
                  </a:cubicBezTo>
                  <a:cubicBezTo>
                    <a:pt x="191104" y="135520"/>
                    <a:pt x="196821" y="119197"/>
                    <a:pt x="196821" y="119197"/>
                  </a:cubicBezTo>
                  <a:cubicBezTo>
                    <a:pt x="195454" y="105529"/>
                    <a:pt x="194810" y="91769"/>
                    <a:pt x="192721" y="78193"/>
                  </a:cubicBezTo>
                  <a:cubicBezTo>
                    <a:pt x="192064" y="73921"/>
                    <a:pt x="191018" y="69488"/>
                    <a:pt x="188620" y="65891"/>
                  </a:cubicBezTo>
                  <a:cubicBezTo>
                    <a:pt x="185403" y="61066"/>
                    <a:pt x="180093" y="57993"/>
                    <a:pt x="176319" y="53590"/>
                  </a:cubicBezTo>
                  <a:cubicBezTo>
                    <a:pt x="158446" y="32737"/>
                    <a:pt x="172386" y="39977"/>
                    <a:pt x="151716" y="33088"/>
                  </a:cubicBezTo>
                  <a:cubicBezTo>
                    <a:pt x="147616" y="28987"/>
                    <a:pt x="144240" y="24003"/>
                    <a:pt x="139415" y="20786"/>
                  </a:cubicBezTo>
                  <a:cubicBezTo>
                    <a:pt x="135888" y="18435"/>
                    <a:pt x="112895" y="13131"/>
                    <a:pt x="110712" y="12585"/>
                  </a:cubicBezTo>
                  <a:cubicBezTo>
                    <a:pt x="106612" y="9852"/>
                    <a:pt x="102819" y="6589"/>
                    <a:pt x="98411" y="4385"/>
                  </a:cubicBezTo>
                  <a:cubicBezTo>
                    <a:pt x="81722" y="-3959"/>
                    <a:pt x="74933" y="1681"/>
                    <a:pt x="53306" y="4385"/>
                  </a:cubicBezTo>
                  <a:cubicBezTo>
                    <a:pt x="42941" y="11294"/>
                    <a:pt x="40826" y="14261"/>
                    <a:pt x="28703" y="16686"/>
                  </a:cubicBezTo>
                  <a:cubicBezTo>
                    <a:pt x="26022" y="17222"/>
                    <a:pt x="31437" y="5751"/>
                    <a:pt x="28703" y="8485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5830463" y="3882883"/>
              <a:ext cx="75680" cy="75681"/>
            </a:xfrm>
            <a:prstGeom prst="ellipse">
              <a:avLst/>
            </a:prstGeom>
            <a:noFill/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 flipH="1" flipV="1">
              <a:off x="5723477" y="2727963"/>
              <a:ext cx="174356" cy="1154369"/>
            </a:xfrm>
            <a:prstGeom prst="line">
              <a:avLst/>
            </a:prstGeom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auto">
            <a:xfrm flipH="1" flipV="1">
              <a:off x="4761914" y="3392823"/>
              <a:ext cx="1078505" cy="535697"/>
            </a:xfrm>
            <a:prstGeom prst="line">
              <a:avLst/>
            </a:prstGeom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 bwMode="auto">
            <a:xfrm>
              <a:off x="4436141" y="2187505"/>
              <a:ext cx="1291783" cy="1293086"/>
            </a:xfrm>
            <a:prstGeom prst="ellipse">
              <a:avLst/>
            </a:prstGeom>
            <a:noFill/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4605755" y="2319291"/>
              <a:ext cx="374486" cy="381011"/>
            </a:xfrm>
            <a:custGeom>
              <a:avLst/>
              <a:gdLst>
                <a:gd name="connsiteX0" fmla="*/ 65684 w 225964"/>
                <a:gd name="connsiteY0" fmla="*/ 12302 h 229625"/>
                <a:gd name="connsiteX1" fmla="*/ 41082 w 225964"/>
                <a:gd name="connsiteY1" fmla="*/ 20502 h 229625"/>
                <a:gd name="connsiteX2" fmla="*/ 16479 w 225964"/>
                <a:gd name="connsiteY2" fmla="*/ 49206 h 229625"/>
                <a:gd name="connsiteX3" fmla="*/ 4178 w 225964"/>
                <a:gd name="connsiteY3" fmla="*/ 61507 h 229625"/>
                <a:gd name="connsiteX4" fmla="*/ 77 w 225964"/>
                <a:gd name="connsiteY4" fmla="*/ 73808 h 229625"/>
                <a:gd name="connsiteX5" fmla="*/ 4178 w 225964"/>
                <a:gd name="connsiteY5" fmla="*/ 196822 h 229625"/>
                <a:gd name="connsiteX6" fmla="*/ 16479 w 225964"/>
                <a:gd name="connsiteY6" fmla="*/ 205023 h 229625"/>
                <a:gd name="connsiteX7" fmla="*/ 73885 w 225964"/>
                <a:gd name="connsiteY7" fmla="*/ 217324 h 229625"/>
                <a:gd name="connsiteX8" fmla="*/ 106689 w 225964"/>
                <a:gd name="connsiteY8" fmla="*/ 229625 h 229625"/>
                <a:gd name="connsiteX9" fmla="*/ 143593 w 225964"/>
                <a:gd name="connsiteY9" fmla="*/ 225525 h 229625"/>
                <a:gd name="connsiteX10" fmla="*/ 155894 w 225964"/>
                <a:gd name="connsiteY10" fmla="*/ 217324 h 229625"/>
                <a:gd name="connsiteX11" fmla="*/ 180497 w 225964"/>
                <a:gd name="connsiteY11" fmla="*/ 209123 h 229625"/>
                <a:gd name="connsiteX12" fmla="*/ 188698 w 225964"/>
                <a:gd name="connsiteY12" fmla="*/ 184520 h 229625"/>
                <a:gd name="connsiteX13" fmla="*/ 192798 w 225964"/>
                <a:gd name="connsiteY13" fmla="*/ 172219 h 229625"/>
                <a:gd name="connsiteX14" fmla="*/ 200999 w 225964"/>
                <a:gd name="connsiteY14" fmla="*/ 159918 h 229625"/>
                <a:gd name="connsiteX15" fmla="*/ 209200 w 225964"/>
                <a:gd name="connsiteY15" fmla="*/ 131215 h 229625"/>
                <a:gd name="connsiteX16" fmla="*/ 217401 w 225964"/>
                <a:gd name="connsiteY16" fmla="*/ 118913 h 229625"/>
                <a:gd name="connsiteX17" fmla="*/ 225602 w 225964"/>
                <a:gd name="connsiteY17" fmla="*/ 94311 h 229625"/>
                <a:gd name="connsiteX18" fmla="*/ 221501 w 225964"/>
                <a:gd name="connsiteY18" fmla="*/ 77909 h 229625"/>
                <a:gd name="connsiteX19" fmla="*/ 205100 w 225964"/>
                <a:gd name="connsiteY19" fmla="*/ 69708 h 229625"/>
                <a:gd name="connsiteX20" fmla="*/ 188698 w 225964"/>
                <a:gd name="connsiteY20" fmla="*/ 65607 h 229625"/>
                <a:gd name="connsiteX21" fmla="*/ 176396 w 225964"/>
                <a:gd name="connsiteY21" fmla="*/ 61507 h 229625"/>
                <a:gd name="connsiteX22" fmla="*/ 159995 w 225964"/>
                <a:gd name="connsiteY22" fmla="*/ 49206 h 229625"/>
                <a:gd name="connsiteX23" fmla="*/ 147693 w 225964"/>
                <a:gd name="connsiteY23" fmla="*/ 41005 h 229625"/>
                <a:gd name="connsiteX24" fmla="*/ 131291 w 225964"/>
                <a:gd name="connsiteY24" fmla="*/ 16402 h 229625"/>
                <a:gd name="connsiteX25" fmla="*/ 118990 w 225964"/>
                <a:gd name="connsiteY25" fmla="*/ 8201 h 229625"/>
                <a:gd name="connsiteX26" fmla="*/ 94387 w 225964"/>
                <a:gd name="connsiteY26" fmla="*/ 0 h 229625"/>
                <a:gd name="connsiteX27" fmla="*/ 53383 w 225964"/>
                <a:gd name="connsiteY27" fmla="*/ 16402 h 229625"/>
                <a:gd name="connsiteX28" fmla="*/ 65684 w 225964"/>
                <a:gd name="connsiteY28" fmla="*/ 12302 h 22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5964" h="229625">
                  <a:moveTo>
                    <a:pt x="65684" y="12302"/>
                  </a:moveTo>
                  <a:cubicBezTo>
                    <a:pt x="63634" y="12985"/>
                    <a:pt x="48494" y="16055"/>
                    <a:pt x="41082" y="20502"/>
                  </a:cubicBezTo>
                  <a:cubicBezTo>
                    <a:pt x="24655" y="30358"/>
                    <a:pt x="26764" y="36864"/>
                    <a:pt x="16479" y="49206"/>
                  </a:cubicBezTo>
                  <a:cubicBezTo>
                    <a:pt x="12767" y="53661"/>
                    <a:pt x="8278" y="57407"/>
                    <a:pt x="4178" y="61507"/>
                  </a:cubicBezTo>
                  <a:cubicBezTo>
                    <a:pt x="2811" y="65607"/>
                    <a:pt x="77" y="69486"/>
                    <a:pt x="77" y="73808"/>
                  </a:cubicBezTo>
                  <a:cubicBezTo>
                    <a:pt x="77" y="114835"/>
                    <a:pt x="-911" y="156111"/>
                    <a:pt x="4178" y="196822"/>
                  </a:cubicBezTo>
                  <a:cubicBezTo>
                    <a:pt x="4789" y="201712"/>
                    <a:pt x="11848" y="203339"/>
                    <a:pt x="16479" y="205023"/>
                  </a:cubicBezTo>
                  <a:cubicBezTo>
                    <a:pt x="33773" y="211312"/>
                    <a:pt x="55555" y="214269"/>
                    <a:pt x="73885" y="217324"/>
                  </a:cubicBezTo>
                  <a:cubicBezTo>
                    <a:pt x="83218" y="221990"/>
                    <a:pt x="95522" y="229625"/>
                    <a:pt x="106689" y="229625"/>
                  </a:cubicBezTo>
                  <a:cubicBezTo>
                    <a:pt x="119066" y="229625"/>
                    <a:pt x="131292" y="226892"/>
                    <a:pt x="143593" y="225525"/>
                  </a:cubicBezTo>
                  <a:cubicBezTo>
                    <a:pt x="147693" y="222791"/>
                    <a:pt x="151391" y="219325"/>
                    <a:pt x="155894" y="217324"/>
                  </a:cubicBezTo>
                  <a:cubicBezTo>
                    <a:pt x="163794" y="213813"/>
                    <a:pt x="180497" y="209123"/>
                    <a:pt x="180497" y="209123"/>
                  </a:cubicBezTo>
                  <a:lnTo>
                    <a:pt x="188698" y="184520"/>
                  </a:lnTo>
                  <a:cubicBezTo>
                    <a:pt x="190065" y="180420"/>
                    <a:pt x="190400" y="175815"/>
                    <a:pt x="192798" y="172219"/>
                  </a:cubicBezTo>
                  <a:lnTo>
                    <a:pt x="200999" y="159918"/>
                  </a:lnTo>
                  <a:cubicBezTo>
                    <a:pt x="202312" y="154667"/>
                    <a:pt x="206260" y="137095"/>
                    <a:pt x="209200" y="131215"/>
                  </a:cubicBezTo>
                  <a:cubicBezTo>
                    <a:pt x="211404" y="126807"/>
                    <a:pt x="214667" y="123014"/>
                    <a:pt x="217401" y="118913"/>
                  </a:cubicBezTo>
                  <a:cubicBezTo>
                    <a:pt x="220135" y="110712"/>
                    <a:pt x="227699" y="102697"/>
                    <a:pt x="225602" y="94311"/>
                  </a:cubicBezTo>
                  <a:cubicBezTo>
                    <a:pt x="224235" y="88844"/>
                    <a:pt x="225109" y="82238"/>
                    <a:pt x="221501" y="77909"/>
                  </a:cubicBezTo>
                  <a:cubicBezTo>
                    <a:pt x="217588" y="73213"/>
                    <a:pt x="210823" y="71854"/>
                    <a:pt x="205100" y="69708"/>
                  </a:cubicBezTo>
                  <a:cubicBezTo>
                    <a:pt x="199823" y="67729"/>
                    <a:pt x="194117" y="67155"/>
                    <a:pt x="188698" y="65607"/>
                  </a:cubicBezTo>
                  <a:cubicBezTo>
                    <a:pt x="184542" y="64420"/>
                    <a:pt x="180497" y="62874"/>
                    <a:pt x="176396" y="61507"/>
                  </a:cubicBezTo>
                  <a:cubicBezTo>
                    <a:pt x="170929" y="57407"/>
                    <a:pt x="165556" y="53178"/>
                    <a:pt x="159995" y="49206"/>
                  </a:cubicBezTo>
                  <a:cubicBezTo>
                    <a:pt x="155985" y="46341"/>
                    <a:pt x="150938" y="44714"/>
                    <a:pt x="147693" y="41005"/>
                  </a:cubicBezTo>
                  <a:cubicBezTo>
                    <a:pt x="141202" y="33587"/>
                    <a:pt x="139492" y="21869"/>
                    <a:pt x="131291" y="16402"/>
                  </a:cubicBezTo>
                  <a:cubicBezTo>
                    <a:pt x="127191" y="13668"/>
                    <a:pt x="123493" y="10202"/>
                    <a:pt x="118990" y="8201"/>
                  </a:cubicBezTo>
                  <a:cubicBezTo>
                    <a:pt x="111090" y="4690"/>
                    <a:pt x="94387" y="0"/>
                    <a:pt x="94387" y="0"/>
                  </a:cubicBezTo>
                  <a:cubicBezTo>
                    <a:pt x="52277" y="5265"/>
                    <a:pt x="69672" y="-5315"/>
                    <a:pt x="53383" y="16402"/>
                  </a:cubicBezTo>
                  <a:cubicBezTo>
                    <a:pt x="52223" y="17948"/>
                    <a:pt x="67734" y="11619"/>
                    <a:pt x="65684" y="123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4438193" y="2736598"/>
              <a:ext cx="307345" cy="418850"/>
            </a:xfrm>
            <a:custGeom>
              <a:avLst/>
              <a:gdLst>
                <a:gd name="connsiteX0" fmla="*/ 118913 w 229625"/>
                <a:gd name="connsiteY0" fmla="*/ 5386 h 252291"/>
                <a:gd name="connsiteX1" fmla="*/ 94310 w 229625"/>
                <a:gd name="connsiteY1" fmla="*/ 1286 h 252291"/>
                <a:gd name="connsiteX2" fmla="*/ 20502 w 229625"/>
                <a:gd name="connsiteY2" fmla="*/ 9487 h 252291"/>
                <a:gd name="connsiteX3" fmla="*/ 8201 w 229625"/>
                <a:gd name="connsiteY3" fmla="*/ 21788 h 252291"/>
                <a:gd name="connsiteX4" fmla="*/ 0 w 229625"/>
                <a:gd name="connsiteY4" fmla="*/ 46391 h 252291"/>
                <a:gd name="connsiteX5" fmla="*/ 16402 w 229625"/>
                <a:gd name="connsiteY5" fmla="*/ 91496 h 252291"/>
                <a:gd name="connsiteX6" fmla="*/ 20502 w 229625"/>
                <a:gd name="connsiteY6" fmla="*/ 103797 h 252291"/>
                <a:gd name="connsiteX7" fmla="*/ 32804 w 229625"/>
                <a:gd name="connsiteY7" fmla="*/ 177605 h 252291"/>
                <a:gd name="connsiteX8" fmla="*/ 49206 w 229625"/>
                <a:gd name="connsiteY8" fmla="*/ 202208 h 252291"/>
                <a:gd name="connsiteX9" fmla="*/ 73808 w 229625"/>
                <a:gd name="connsiteY9" fmla="*/ 210409 h 252291"/>
                <a:gd name="connsiteX10" fmla="*/ 86110 w 229625"/>
                <a:gd name="connsiteY10" fmla="*/ 214509 h 252291"/>
                <a:gd name="connsiteX11" fmla="*/ 102511 w 229625"/>
                <a:gd name="connsiteY11" fmla="*/ 239112 h 252291"/>
                <a:gd name="connsiteX12" fmla="*/ 200922 w 229625"/>
                <a:gd name="connsiteY12" fmla="*/ 247313 h 252291"/>
                <a:gd name="connsiteX13" fmla="*/ 213223 w 229625"/>
                <a:gd name="connsiteY13" fmla="*/ 251413 h 252291"/>
                <a:gd name="connsiteX14" fmla="*/ 229625 w 229625"/>
                <a:gd name="connsiteY14" fmla="*/ 218609 h 252291"/>
                <a:gd name="connsiteX15" fmla="*/ 213223 w 229625"/>
                <a:gd name="connsiteY15" fmla="*/ 161203 h 252291"/>
                <a:gd name="connsiteX16" fmla="*/ 196822 w 229625"/>
                <a:gd name="connsiteY16" fmla="*/ 153002 h 252291"/>
                <a:gd name="connsiteX17" fmla="*/ 180420 w 229625"/>
                <a:gd name="connsiteY17" fmla="*/ 120199 h 252291"/>
                <a:gd name="connsiteX18" fmla="*/ 172219 w 229625"/>
                <a:gd name="connsiteY18" fmla="*/ 103797 h 252291"/>
                <a:gd name="connsiteX19" fmla="*/ 168119 w 229625"/>
                <a:gd name="connsiteY19" fmla="*/ 91496 h 252291"/>
                <a:gd name="connsiteX20" fmla="*/ 147616 w 229625"/>
                <a:gd name="connsiteY20" fmla="*/ 66893 h 252291"/>
                <a:gd name="connsiteX21" fmla="*/ 139415 w 229625"/>
                <a:gd name="connsiteY21" fmla="*/ 54592 h 252291"/>
                <a:gd name="connsiteX22" fmla="*/ 118913 w 229625"/>
                <a:gd name="connsiteY22" fmla="*/ 5386 h 25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9625" h="252291">
                  <a:moveTo>
                    <a:pt x="118913" y="5386"/>
                  </a:moveTo>
                  <a:cubicBezTo>
                    <a:pt x="111396" y="-3498"/>
                    <a:pt x="102624" y="1286"/>
                    <a:pt x="94310" y="1286"/>
                  </a:cubicBezTo>
                  <a:cubicBezTo>
                    <a:pt x="41652" y="1286"/>
                    <a:pt x="49528" y="-189"/>
                    <a:pt x="20502" y="9487"/>
                  </a:cubicBezTo>
                  <a:cubicBezTo>
                    <a:pt x="16402" y="13587"/>
                    <a:pt x="11017" y="16719"/>
                    <a:pt x="8201" y="21788"/>
                  </a:cubicBezTo>
                  <a:cubicBezTo>
                    <a:pt x="4003" y="29345"/>
                    <a:pt x="0" y="46391"/>
                    <a:pt x="0" y="46391"/>
                  </a:cubicBezTo>
                  <a:cubicBezTo>
                    <a:pt x="9396" y="83975"/>
                    <a:pt x="1949" y="69816"/>
                    <a:pt x="16402" y="91496"/>
                  </a:cubicBezTo>
                  <a:cubicBezTo>
                    <a:pt x="17769" y="95596"/>
                    <a:pt x="19931" y="99513"/>
                    <a:pt x="20502" y="103797"/>
                  </a:cubicBezTo>
                  <a:cubicBezTo>
                    <a:pt x="22553" y="119180"/>
                    <a:pt x="20852" y="159677"/>
                    <a:pt x="32804" y="177605"/>
                  </a:cubicBezTo>
                  <a:cubicBezTo>
                    <a:pt x="38271" y="185806"/>
                    <a:pt x="39855" y="199091"/>
                    <a:pt x="49206" y="202208"/>
                  </a:cubicBezTo>
                  <a:lnTo>
                    <a:pt x="73808" y="210409"/>
                  </a:lnTo>
                  <a:lnTo>
                    <a:pt x="86110" y="214509"/>
                  </a:lnTo>
                  <a:cubicBezTo>
                    <a:pt x="91577" y="222710"/>
                    <a:pt x="92704" y="238131"/>
                    <a:pt x="102511" y="239112"/>
                  </a:cubicBezTo>
                  <a:cubicBezTo>
                    <a:pt x="162605" y="245121"/>
                    <a:pt x="129814" y="242233"/>
                    <a:pt x="200922" y="247313"/>
                  </a:cubicBezTo>
                  <a:cubicBezTo>
                    <a:pt x="205022" y="248680"/>
                    <a:pt x="210167" y="254469"/>
                    <a:pt x="213223" y="251413"/>
                  </a:cubicBezTo>
                  <a:cubicBezTo>
                    <a:pt x="221867" y="242768"/>
                    <a:pt x="229625" y="218609"/>
                    <a:pt x="229625" y="218609"/>
                  </a:cubicBezTo>
                  <a:cubicBezTo>
                    <a:pt x="226661" y="186004"/>
                    <a:pt x="235562" y="177160"/>
                    <a:pt x="213223" y="161203"/>
                  </a:cubicBezTo>
                  <a:cubicBezTo>
                    <a:pt x="208249" y="157650"/>
                    <a:pt x="202289" y="155736"/>
                    <a:pt x="196822" y="153002"/>
                  </a:cubicBezTo>
                  <a:lnTo>
                    <a:pt x="180420" y="120199"/>
                  </a:lnTo>
                  <a:cubicBezTo>
                    <a:pt x="177686" y="114732"/>
                    <a:pt x="174152" y="109596"/>
                    <a:pt x="172219" y="103797"/>
                  </a:cubicBezTo>
                  <a:cubicBezTo>
                    <a:pt x="170852" y="99697"/>
                    <a:pt x="170052" y="95362"/>
                    <a:pt x="168119" y="91496"/>
                  </a:cubicBezTo>
                  <a:cubicBezTo>
                    <a:pt x="160483" y="76223"/>
                    <a:pt x="158954" y="80497"/>
                    <a:pt x="147616" y="66893"/>
                  </a:cubicBezTo>
                  <a:cubicBezTo>
                    <a:pt x="144461" y="63107"/>
                    <a:pt x="142149" y="58692"/>
                    <a:pt x="139415" y="54592"/>
                  </a:cubicBezTo>
                  <a:cubicBezTo>
                    <a:pt x="134936" y="18755"/>
                    <a:pt x="126430" y="14270"/>
                    <a:pt x="118913" y="5386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4733639" y="2755174"/>
              <a:ext cx="224728" cy="340561"/>
            </a:xfrm>
            <a:custGeom>
              <a:avLst/>
              <a:gdLst>
                <a:gd name="connsiteX0" fmla="*/ 28703 w 168756"/>
                <a:gd name="connsiteY0" fmla="*/ 16402 h 205023"/>
                <a:gd name="connsiteX1" fmla="*/ 8201 w 168756"/>
                <a:gd name="connsiteY1" fmla="*/ 41005 h 205023"/>
                <a:gd name="connsiteX2" fmla="*/ 0 w 168756"/>
                <a:gd name="connsiteY2" fmla="*/ 77909 h 205023"/>
                <a:gd name="connsiteX3" fmla="*/ 12301 w 168756"/>
                <a:gd name="connsiteY3" fmla="*/ 127114 h 205023"/>
                <a:gd name="connsiteX4" fmla="*/ 24603 w 168756"/>
                <a:gd name="connsiteY4" fmla="*/ 131215 h 205023"/>
                <a:gd name="connsiteX5" fmla="*/ 32804 w 168756"/>
                <a:gd name="connsiteY5" fmla="*/ 143516 h 205023"/>
                <a:gd name="connsiteX6" fmla="*/ 45105 w 168756"/>
                <a:gd name="connsiteY6" fmla="*/ 155817 h 205023"/>
                <a:gd name="connsiteX7" fmla="*/ 65607 w 168756"/>
                <a:gd name="connsiteY7" fmla="*/ 180420 h 205023"/>
                <a:gd name="connsiteX8" fmla="*/ 90210 w 168756"/>
                <a:gd name="connsiteY8" fmla="*/ 196822 h 205023"/>
                <a:gd name="connsiteX9" fmla="*/ 102511 w 168756"/>
                <a:gd name="connsiteY9" fmla="*/ 205023 h 205023"/>
                <a:gd name="connsiteX10" fmla="*/ 139415 w 168756"/>
                <a:gd name="connsiteY10" fmla="*/ 196822 h 205023"/>
                <a:gd name="connsiteX11" fmla="*/ 164018 w 168756"/>
                <a:gd name="connsiteY11" fmla="*/ 176320 h 205023"/>
                <a:gd name="connsiteX12" fmla="*/ 164018 w 168756"/>
                <a:gd name="connsiteY12" fmla="*/ 114813 h 205023"/>
                <a:gd name="connsiteX13" fmla="*/ 151717 w 168756"/>
                <a:gd name="connsiteY13" fmla="*/ 102512 h 205023"/>
                <a:gd name="connsiteX14" fmla="*/ 139415 w 168756"/>
                <a:gd name="connsiteY14" fmla="*/ 65607 h 205023"/>
                <a:gd name="connsiteX15" fmla="*/ 135315 w 168756"/>
                <a:gd name="connsiteY15" fmla="*/ 53306 h 205023"/>
                <a:gd name="connsiteX16" fmla="*/ 131214 w 168756"/>
                <a:gd name="connsiteY16" fmla="*/ 36904 h 205023"/>
                <a:gd name="connsiteX17" fmla="*/ 118913 w 168756"/>
                <a:gd name="connsiteY17" fmla="*/ 32804 h 205023"/>
                <a:gd name="connsiteX18" fmla="*/ 82009 w 168756"/>
                <a:gd name="connsiteY18" fmla="*/ 12302 h 205023"/>
                <a:gd name="connsiteX19" fmla="*/ 57406 w 168756"/>
                <a:gd name="connsiteY19" fmla="*/ 0 h 205023"/>
                <a:gd name="connsiteX20" fmla="*/ 32804 w 168756"/>
                <a:gd name="connsiteY20" fmla="*/ 4101 h 205023"/>
                <a:gd name="connsiteX21" fmla="*/ 28703 w 168756"/>
                <a:gd name="connsiteY21" fmla="*/ 16402 h 20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8756" h="205023">
                  <a:moveTo>
                    <a:pt x="28703" y="16402"/>
                  </a:moveTo>
                  <a:cubicBezTo>
                    <a:pt x="24603" y="22553"/>
                    <a:pt x="13693" y="31851"/>
                    <a:pt x="8201" y="41005"/>
                  </a:cubicBezTo>
                  <a:cubicBezTo>
                    <a:pt x="6462" y="43903"/>
                    <a:pt x="193" y="76942"/>
                    <a:pt x="0" y="77909"/>
                  </a:cubicBezTo>
                  <a:cubicBezTo>
                    <a:pt x="1414" y="90640"/>
                    <a:pt x="-1480" y="116090"/>
                    <a:pt x="12301" y="127114"/>
                  </a:cubicBezTo>
                  <a:cubicBezTo>
                    <a:pt x="15676" y="129814"/>
                    <a:pt x="20502" y="129848"/>
                    <a:pt x="24603" y="131215"/>
                  </a:cubicBezTo>
                  <a:cubicBezTo>
                    <a:pt x="27337" y="135315"/>
                    <a:pt x="29649" y="139730"/>
                    <a:pt x="32804" y="143516"/>
                  </a:cubicBezTo>
                  <a:cubicBezTo>
                    <a:pt x="36516" y="147971"/>
                    <a:pt x="41889" y="150992"/>
                    <a:pt x="45105" y="155817"/>
                  </a:cubicBezTo>
                  <a:cubicBezTo>
                    <a:pt x="62322" y="181644"/>
                    <a:pt x="28425" y="154393"/>
                    <a:pt x="65607" y="180420"/>
                  </a:cubicBezTo>
                  <a:cubicBezTo>
                    <a:pt x="73682" y="186072"/>
                    <a:pt x="82009" y="191355"/>
                    <a:pt x="90210" y="196822"/>
                  </a:cubicBezTo>
                  <a:lnTo>
                    <a:pt x="102511" y="205023"/>
                  </a:lnTo>
                  <a:cubicBezTo>
                    <a:pt x="114812" y="202289"/>
                    <a:pt x="127460" y="200807"/>
                    <a:pt x="139415" y="196822"/>
                  </a:cubicBezTo>
                  <a:cubicBezTo>
                    <a:pt x="147979" y="193967"/>
                    <a:pt x="158307" y="182031"/>
                    <a:pt x="164018" y="176320"/>
                  </a:cubicBezTo>
                  <a:cubicBezTo>
                    <a:pt x="167905" y="152994"/>
                    <a:pt x="172382" y="139905"/>
                    <a:pt x="164018" y="114813"/>
                  </a:cubicBezTo>
                  <a:cubicBezTo>
                    <a:pt x="162184" y="109312"/>
                    <a:pt x="155817" y="106612"/>
                    <a:pt x="151717" y="102512"/>
                  </a:cubicBezTo>
                  <a:lnTo>
                    <a:pt x="139415" y="65607"/>
                  </a:lnTo>
                  <a:cubicBezTo>
                    <a:pt x="138048" y="61507"/>
                    <a:pt x="136363" y="57499"/>
                    <a:pt x="135315" y="53306"/>
                  </a:cubicBezTo>
                  <a:cubicBezTo>
                    <a:pt x="133948" y="47839"/>
                    <a:pt x="134735" y="41305"/>
                    <a:pt x="131214" y="36904"/>
                  </a:cubicBezTo>
                  <a:cubicBezTo>
                    <a:pt x="128514" y="33529"/>
                    <a:pt x="123013" y="34171"/>
                    <a:pt x="118913" y="32804"/>
                  </a:cubicBezTo>
                  <a:cubicBezTo>
                    <a:pt x="90714" y="14005"/>
                    <a:pt x="103661" y="19519"/>
                    <a:pt x="82009" y="12302"/>
                  </a:cubicBezTo>
                  <a:cubicBezTo>
                    <a:pt x="75790" y="8156"/>
                    <a:pt x="65894" y="0"/>
                    <a:pt x="57406" y="0"/>
                  </a:cubicBezTo>
                  <a:cubicBezTo>
                    <a:pt x="49092" y="0"/>
                    <a:pt x="41005" y="2734"/>
                    <a:pt x="32804" y="4101"/>
                  </a:cubicBezTo>
                  <a:cubicBezTo>
                    <a:pt x="28271" y="17699"/>
                    <a:pt x="32803" y="10251"/>
                    <a:pt x="28703" y="164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5189025" y="2958658"/>
              <a:ext cx="237478" cy="450166"/>
            </a:xfrm>
            <a:custGeom>
              <a:avLst/>
              <a:gdLst>
                <a:gd name="connsiteX0" fmla="*/ 45105 w 143516"/>
                <a:gd name="connsiteY0" fmla="*/ 0 h 270629"/>
                <a:gd name="connsiteX1" fmla="*/ 36904 w 143516"/>
                <a:gd name="connsiteY1" fmla="*/ 20502 h 270629"/>
                <a:gd name="connsiteX2" fmla="*/ 28703 w 143516"/>
                <a:gd name="connsiteY2" fmla="*/ 32803 h 270629"/>
                <a:gd name="connsiteX3" fmla="*/ 16402 w 143516"/>
                <a:gd name="connsiteY3" fmla="*/ 53305 h 270629"/>
                <a:gd name="connsiteX4" fmla="*/ 4101 w 143516"/>
                <a:gd name="connsiteY4" fmla="*/ 77908 h 270629"/>
                <a:gd name="connsiteX5" fmla="*/ 0 w 143516"/>
                <a:gd name="connsiteY5" fmla="*/ 102511 h 270629"/>
                <a:gd name="connsiteX6" fmla="*/ 4101 w 143516"/>
                <a:gd name="connsiteY6" fmla="*/ 172218 h 270629"/>
                <a:gd name="connsiteX7" fmla="*/ 12301 w 143516"/>
                <a:gd name="connsiteY7" fmla="*/ 196821 h 270629"/>
                <a:gd name="connsiteX8" fmla="*/ 20502 w 143516"/>
                <a:gd name="connsiteY8" fmla="*/ 221424 h 270629"/>
                <a:gd name="connsiteX9" fmla="*/ 24603 w 143516"/>
                <a:gd name="connsiteY9" fmla="*/ 233725 h 270629"/>
                <a:gd name="connsiteX10" fmla="*/ 32804 w 143516"/>
                <a:gd name="connsiteY10" fmla="*/ 250127 h 270629"/>
                <a:gd name="connsiteX11" fmla="*/ 41005 w 143516"/>
                <a:gd name="connsiteY11" fmla="*/ 262428 h 270629"/>
                <a:gd name="connsiteX12" fmla="*/ 53306 w 143516"/>
                <a:gd name="connsiteY12" fmla="*/ 270629 h 270629"/>
                <a:gd name="connsiteX13" fmla="*/ 77909 w 143516"/>
                <a:gd name="connsiteY13" fmla="*/ 266529 h 270629"/>
                <a:gd name="connsiteX14" fmla="*/ 106612 w 143516"/>
                <a:gd name="connsiteY14" fmla="*/ 241926 h 270629"/>
                <a:gd name="connsiteX15" fmla="*/ 118913 w 143516"/>
                <a:gd name="connsiteY15" fmla="*/ 237826 h 270629"/>
                <a:gd name="connsiteX16" fmla="*/ 127114 w 143516"/>
                <a:gd name="connsiteY16" fmla="*/ 225524 h 270629"/>
                <a:gd name="connsiteX17" fmla="*/ 139415 w 143516"/>
                <a:gd name="connsiteY17" fmla="*/ 217323 h 270629"/>
                <a:gd name="connsiteX18" fmla="*/ 143516 w 143516"/>
                <a:gd name="connsiteY18" fmla="*/ 205022 h 270629"/>
                <a:gd name="connsiteX19" fmla="*/ 139415 w 143516"/>
                <a:gd name="connsiteY19" fmla="*/ 188620 h 270629"/>
                <a:gd name="connsiteX20" fmla="*/ 127114 w 143516"/>
                <a:gd name="connsiteY20" fmla="*/ 184520 h 270629"/>
                <a:gd name="connsiteX21" fmla="*/ 123014 w 143516"/>
                <a:gd name="connsiteY21" fmla="*/ 172218 h 270629"/>
                <a:gd name="connsiteX22" fmla="*/ 127114 w 143516"/>
                <a:gd name="connsiteY22" fmla="*/ 155817 h 270629"/>
                <a:gd name="connsiteX23" fmla="*/ 135315 w 143516"/>
                <a:gd name="connsiteY23" fmla="*/ 143515 h 270629"/>
                <a:gd name="connsiteX24" fmla="*/ 139415 w 143516"/>
                <a:gd name="connsiteY24" fmla="*/ 131214 h 270629"/>
                <a:gd name="connsiteX25" fmla="*/ 135315 w 143516"/>
                <a:gd name="connsiteY25" fmla="*/ 114812 h 270629"/>
                <a:gd name="connsiteX26" fmla="*/ 110712 w 143516"/>
                <a:gd name="connsiteY26" fmla="*/ 102511 h 270629"/>
                <a:gd name="connsiteX27" fmla="*/ 106612 w 143516"/>
                <a:gd name="connsiteY27" fmla="*/ 53305 h 270629"/>
                <a:gd name="connsiteX28" fmla="*/ 102511 w 143516"/>
                <a:gd name="connsiteY28" fmla="*/ 32803 h 270629"/>
                <a:gd name="connsiteX29" fmla="*/ 94310 w 143516"/>
                <a:gd name="connsiteY29" fmla="*/ 20502 h 270629"/>
                <a:gd name="connsiteX30" fmla="*/ 45105 w 143516"/>
                <a:gd name="connsiteY30" fmla="*/ 0 h 27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3516" h="270629">
                  <a:moveTo>
                    <a:pt x="45105" y="0"/>
                  </a:moveTo>
                  <a:cubicBezTo>
                    <a:pt x="35537" y="0"/>
                    <a:pt x="40196" y="13919"/>
                    <a:pt x="36904" y="20502"/>
                  </a:cubicBezTo>
                  <a:cubicBezTo>
                    <a:pt x="34700" y="24910"/>
                    <a:pt x="31315" y="28624"/>
                    <a:pt x="28703" y="32803"/>
                  </a:cubicBezTo>
                  <a:cubicBezTo>
                    <a:pt x="24479" y="39561"/>
                    <a:pt x="19966" y="46177"/>
                    <a:pt x="16402" y="53305"/>
                  </a:cubicBezTo>
                  <a:cubicBezTo>
                    <a:pt x="-576" y="87262"/>
                    <a:pt x="27603" y="42653"/>
                    <a:pt x="4101" y="77908"/>
                  </a:cubicBezTo>
                  <a:cubicBezTo>
                    <a:pt x="2734" y="86109"/>
                    <a:pt x="0" y="94197"/>
                    <a:pt x="0" y="102511"/>
                  </a:cubicBezTo>
                  <a:cubicBezTo>
                    <a:pt x="0" y="125787"/>
                    <a:pt x="1091" y="149138"/>
                    <a:pt x="4101" y="172218"/>
                  </a:cubicBezTo>
                  <a:cubicBezTo>
                    <a:pt x="5219" y="180790"/>
                    <a:pt x="9567" y="188620"/>
                    <a:pt x="12301" y="196821"/>
                  </a:cubicBezTo>
                  <a:lnTo>
                    <a:pt x="20502" y="221424"/>
                  </a:lnTo>
                  <a:cubicBezTo>
                    <a:pt x="21869" y="225524"/>
                    <a:pt x="22670" y="229859"/>
                    <a:pt x="24603" y="233725"/>
                  </a:cubicBezTo>
                  <a:cubicBezTo>
                    <a:pt x="27337" y="239192"/>
                    <a:pt x="29771" y="244820"/>
                    <a:pt x="32804" y="250127"/>
                  </a:cubicBezTo>
                  <a:cubicBezTo>
                    <a:pt x="35249" y="254406"/>
                    <a:pt x="37520" y="258943"/>
                    <a:pt x="41005" y="262428"/>
                  </a:cubicBezTo>
                  <a:cubicBezTo>
                    <a:pt x="44490" y="265913"/>
                    <a:pt x="49206" y="267895"/>
                    <a:pt x="53306" y="270629"/>
                  </a:cubicBezTo>
                  <a:cubicBezTo>
                    <a:pt x="61507" y="269262"/>
                    <a:pt x="70190" y="269617"/>
                    <a:pt x="77909" y="266529"/>
                  </a:cubicBezTo>
                  <a:cubicBezTo>
                    <a:pt x="96566" y="259066"/>
                    <a:pt x="91499" y="252000"/>
                    <a:pt x="106612" y="241926"/>
                  </a:cubicBezTo>
                  <a:cubicBezTo>
                    <a:pt x="110208" y="239529"/>
                    <a:pt x="114813" y="239193"/>
                    <a:pt x="118913" y="237826"/>
                  </a:cubicBezTo>
                  <a:cubicBezTo>
                    <a:pt x="121647" y="233725"/>
                    <a:pt x="123629" y="229009"/>
                    <a:pt x="127114" y="225524"/>
                  </a:cubicBezTo>
                  <a:cubicBezTo>
                    <a:pt x="130599" y="222039"/>
                    <a:pt x="136336" y="221171"/>
                    <a:pt x="139415" y="217323"/>
                  </a:cubicBezTo>
                  <a:cubicBezTo>
                    <a:pt x="142115" y="213948"/>
                    <a:pt x="142149" y="209122"/>
                    <a:pt x="143516" y="205022"/>
                  </a:cubicBezTo>
                  <a:cubicBezTo>
                    <a:pt x="142149" y="199555"/>
                    <a:pt x="142936" y="193021"/>
                    <a:pt x="139415" y="188620"/>
                  </a:cubicBezTo>
                  <a:cubicBezTo>
                    <a:pt x="136715" y="185245"/>
                    <a:pt x="130170" y="187576"/>
                    <a:pt x="127114" y="184520"/>
                  </a:cubicBezTo>
                  <a:cubicBezTo>
                    <a:pt x="124058" y="181464"/>
                    <a:pt x="124381" y="176319"/>
                    <a:pt x="123014" y="172218"/>
                  </a:cubicBezTo>
                  <a:cubicBezTo>
                    <a:pt x="124381" y="166751"/>
                    <a:pt x="124894" y="160997"/>
                    <a:pt x="127114" y="155817"/>
                  </a:cubicBezTo>
                  <a:cubicBezTo>
                    <a:pt x="129055" y="151287"/>
                    <a:pt x="133111" y="147923"/>
                    <a:pt x="135315" y="143515"/>
                  </a:cubicBezTo>
                  <a:cubicBezTo>
                    <a:pt x="137248" y="139649"/>
                    <a:pt x="138048" y="135314"/>
                    <a:pt x="139415" y="131214"/>
                  </a:cubicBezTo>
                  <a:cubicBezTo>
                    <a:pt x="138048" y="125747"/>
                    <a:pt x="138441" y="119501"/>
                    <a:pt x="135315" y="114812"/>
                  </a:cubicBezTo>
                  <a:cubicBezTo>
                    <a:pt x="130772" y="107998"/>
                    <a:pt x="117730" y="104850"/>
                    <a:pt x="110712" y="102511"/>
                  </a:cubicBezTo>
                  <a:cubicBezTo>
                    <a:pt x="99882" y="70021"/>
                    <a:pt x="101090" y="86435"/>
                    <a:pt x="106612" y="53305"/>
                  </a:cubicBezTo>
                  <a:cubicBezTo>
                    <a:pt x="105245" y="46471"/>
                    <a:pt x="104958" y="39329"/>
                    <a:pt x="102511" y="32803"/>
                  </a:cubicBezTo>
                  <a:cubicBezTo>
                    <a:pt x="100781" y="28189"/>
                    <a:pt x="98489" y="23114"/>
                    <a:pt x="94310" y="20502"/>
                  </a:cubicBezTo>
                  <a:cubicBezTo>
                    <a:pt x="77039" y="9708"/>
                    <a:pt x="54673" y="0"/>
                    <a:pt x="45105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4733639" y="3078704"/>
              <a:ext cx="413632" cy="330122"/>
            </a:xfrm>
            <a:custGeom>
              <a:avLst/>
              <a:gdLst>
                <a:gd name="connsiteX0" fmla="*/ 164018 w 255003"/>
                <a:gd name="connsiteY0" fmla="*/ 337 h 218693"/>
                <a:gd name="connsiteX1" fmla="*/ 139416 w 255003"/>
                <a:gd name="connsiteY1" fmla="*/ 4437 h 218693"/>
                <a:gd name="connsiteX2" fmla="*/ 123014 w 255003"/>
                <a:gd name="connsiteY2" fmla="*/ 12638 h 218693"/>
                <a:gd name="connsiteX3" fmla="*/ 110713 w 255003"/>
                <a:gd name="connsiteY3" fmla="*/ 16739 h 218693"/>
                <a:gd name="connsiteX4" fmla="*/ 98411 w 255003"/>
                <a:gd name="connsiteY4" fmla="*/ 29040 h 218693"/>
                <a:gd name="connsiteX5" fmla="*/ 82009 w 255003"/>
                <a:gd name="connsiteY5" fmla="*/ 33140 h 218693"/>
                <a:gd name="connsiteX6" fmla="*/ 69708 w 255003"/>
                <a:gd name="connsiteY6" fmla="*/ 37241 h 218693"/>
                <a:gd name="connsiteX7" fmla="*/ 57407 w 255003"/>
                <a:gd name="connsiteY7" fmla="*/ 49542 h 218693"/>
                <a:gd name="connsiteX8" fmla="*/ 32804 w 255003"/>
                <a:gd name="connsiteY8" fmla="*/ 65944 h 218693"/>
                <a:gd name="connsiteX9" fmla="*/ 16402 w 255003"/>
                <a:gd name="connsiteY9" fmla="*/ 90547 h 218693"/>
                <a:gd name="connsiteX10" fmla="*/ 12302 w 255003"/>
                <a:gd name="connsiteY10" fmla="*/ 102848 h 218693"/>
                <a:gd name="connsiteX11" fmla="*/ 4101 w 255003"/>
                <a:gd name="connsiteY11" fmla="*/ 115149 h 218693"/>
                <a:gd name="connsiteX12" fmla="*/ 0 w 255003"/>
                <a:gd name="connsiteY12" fmla="*/ 131551 h 218693"/>
                <a:gd name="connsiteX13" fmla="*/ 4101 w 255003"/>
                <a:gd name="connsiteY13" fmla="*/ 172556 h 218693"/>
                <a:gd name="connsiteX14" fmla="*/ 16402 w 255003"/>
                <a:gd name="connsiteY14" fmla="*/ 176656 h 218693"/>
                <a:gd name="connsiteX15" fmla="*/ 32804 w 255003"/>
                <a:gd name="connsiteY15" fmla="*/ 188957 h 218693"/>
                <a:gd name="connsiteX16" fmla="*/ 49206 w 255003"/>
                <a:gd name="connsiteY16" fmla="*/ 193058 h 218693"/>
                <a:gd name="connsiteX17" fmla="*/ 82009 w 255003"/>
                <a:gd name="connsiteY17" fmla="*/ 205359 h 218693"/>
                <a:gd name="connsiteX18" fmla="*/ 94311 w 255003"/>
                <a:gd name="connsiteY18" fmla="*/ 217661 h 218693"/>
                <a:gd name="connsiteX19" fmla="*/ 180420 w 255003"/>
                <a:gd name="connsiteY19" fmla="*/ 209460 h 218693"/>
                <a:gd name="connsiteX20" fmla="*/ 192722 w 255003"/>
                <a:gd name="connsiteY20" fmla="*/ 201259 h 218693"/>
                <a:gd name="connsiteX21" fmla="*/ 200922 w 255003"/>
                <a:gd name="connsiteY21" fmla="*/ 188957 h 218693"/>
                <a:gd name="connsiteX22" fmla="*/ 229626 w 255003"/>
                <a:gd name="connsiteY22" fmla="*/ 176656 h 218693"/>
                <a:gd name="connsiteX23" fmla="*/ 250128 w 255003"/>
                <a:gd name="connsiteY23" fmla="*/ 143852 h 218693"/>
                <a:gd name="connsiteX24" fmla="*/ 254228 w 255003"/>
                <a:gd name="connsiteY24" fmla="*/ 131551 h 218693"/>
                <a:gd name="connsiteX25" fmla="*/ 241927 w 255003"/>
                <a:gd name="connsiteY25" fmla="*/ 53643 h 218693"/>
                <a:gd name="connsiteX26" fmla="*/ 217324 w 255003"/>
                <a:gd name="connsiteY26" fmla="*/ 41341 h 218693"/>
                <a:gd name="connsiteX27" fmla="*/ 192722 w 255003"/>
                <a:gd name="connsiteY27" fmla="*/ 24939 h 218693"/>
                <a:gd name="connsiteX28" fmla="*/ 184521 w 255003"/>
                <a:gd name="connsiteY28" fmla="*/ 12638 h 218693"/>
                <a:gd name="connsiteX29" fmla="*/ 164018 w 255003"/>
                <a:gd name="connsiteY29" fmla="*/ 337 h 218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5003" h="218693">
                  <a:moveTo>
                    <a:pt x="164018" y="337"/>
                  </a:moveTo>
                  <a:cubicBezTo>
                    <a:pt x="156501" y="-1030"/>
                    <a:pt x="147379" y="2048"/>
                    <a:pt x="139416" y="4437"/>
                  </a:cubicBezTo>
                  <a:cubicBezTo>
                    <a:pt x="133561" y="6193"/>
                    <a:pt x="128632" y="10230"/>
                    <a:pt x="123014" y="12638"/>
                  </a:cubicBezTo>
                  <a:cubicBezTo>
                    <a:pt x="119041" y="14341"/>
                    <a:pt x="114813" y="15372"/>
                    <a:pt x="110713" y="16739"/>
                  </a:cubicBezTo>
                  <a:cubicBezTo>
                    <a:pt x="106612" y="20839"/>
                    <a:pt x="103446" y="26163"/>
                    <a:pt x="98411" y="29040"/>
                  </a:cubicBezTo>
                  <a:cubicBezTo>
                    <a:pt x="93518" y="31836"/>
                    <a:pt x="87428" y="31592"/>
                    <a:pt x="82009" y="33140"/>
                  </a:cubicBezTo>
                  <a:cubicBezTo>
                    <a:pt x="77853" y="34327"/>
                    <a:pt x="73808" y="35874"/>
                    <a:pt x="69708" y="37241"/>
                  </a:cubicBezTo>
                  <a:cubicBezTo>
                    <a:pt x="65608" y="41341"/>
                    <a:pt x="62232" y="46325"/>
                    <a:pt x="57407" y="49542"/>
                  </a:cubicBezTo>
                  <a:cubicBezTo>
                    <a:pt x="35302" y="64279"/>
                    <a:pt x="53932" y="38779"/>
                    <a:pt x="32804" y="65944"/>
                  </a:cubicBezTo>
                  <a:cubicBezTo>
                    <a:pt x="26753" y="73724"/>
                    <a:pt x="16402" y="90547"/>
                    <a:pt x="16402" y="90547"/>
                  </a:cubicBezTo>
                  <a:cubicBezTo>
                    <a:pt x="15035" y="94647"/>
                    <a:pt x="14235" y="98982"/>
                    <a:pt x="12302" y="102848"/>
                  </a:cubicBezTo>
                  <a:cubicBezTo>
                    <a:pt x="10098" y="107256"/>
                    <a:pt x="6042" y="110619"/>
                    <a:pt x="4101" y="115149"/>
                  </a:cubicBezTo>
                  <a:cubicBezTo>
                    <a:pt x="1881" y="120329"/>
                    <a:pt x="1367" y="126084"/>
                    <a:pt x="0" y="131551"/>
                  </a:cubicBezTo>
                  <a:cubicBezTo>
                    <a:pt x="1367" y="145219"/>
                    <a:pt x="-593" y="159647"/>
                    <a:pt x="4101" y="172556"/>
                  </a:cubicBezTo>
                  <a:cubicBezTo>
                    <a:pt x="5578" y="176618"/>
                    <a:pt x="12649" y="174512"/>
                    <a:pt x="16402" y="176656"/>
                  </a:cubicBezTo>
                  <a:cubicBezTo>
                    <a:pt x="22336" y="180047"/>
                    <a:pt x="26691" y="185901"/>
                    <a:pt x="32804" y="188957"/>
                  </a:cubicBezTo>
                  <a:cubicBezTo>
                    <a:pt x="37845" y="191477"/>
                    <a:pt x="43787" y="191510"/>
                    <a:pt x="49206" y="193058"/>
                  </a:cubicBezTo>
                  <a:cubicBezTo>
                    <a:pt x="60461" y="196274"/>
                    <a:pt x="71168" y="201022"/>
                    <a:pt x="82009" y="205359"/>
                  </a:cubicBezTo>
                  <a:cubicBezTo>
                    <a:pt x="86110" y="209460"/>
                    <a:pt x="88544" y="217054"/>
                    <a:pt x="94311" y="217661"/>
                  </a:cubicBezTo>
                  <a:cubicBezTo>
                    <a:pt x="126991" y="221101"/>
                    <a:pt x="151117" y="215320"/>
                    <a:pt x="180420" y="209460"/>
                  </a:cubicBezTo>
                  <a:cubicBezTo>
                    <a:pt x="184521" y="206726"/>
                    <a:pt x="189237" y="204744"/>
                    <a:pt x="192722" y="201259"/>
                  </a:cubicBezTo>
                  <a:cubicBezTo>
                    <a:pt x="196207" y="197774"/>
                    <a:pt x="197136" y="192112"/>
                    <a:pt x="200922" y="188957"/>
                  </a:cubicBezTo>
                  <a:cubicBezTo>
                    <a:pt x="207679" y="183326"/>
                    <a:pt x="221079" y="179505"/>
                    <a:pt x="229626" y="176656"/>
                  </a:cubicBezTo>
                  <a:cubicBezTo>
                    <a:pt x="249119" y="163660"/>
                    <a:pt x="240369" y="173130"/>
                    <a:pt x="250128" y="143852"/>
                  </a:cubicBezTo>
                  <a:lnTo>
                    <a:pt x="254228" y="131551"/>
                  </a:lnTo>
                  <a:cubicBezTo>
                    <a:pt x="252837" y="109290"/>
                    <a:pt x="261604" y="73320"/>
                    <a:pt x="241927" y="53643"/>
                  </a:cubicBezTo>
                  <a:cubicBezTo>
                    <a:pt x="228274" y="39990"/>
                    <a:pt x="232332" y="49679"/>
                    <a:pt x="217324" y="41341"/>
                  </a:cubicBezTo>
                  <a:cubicBezTo>
                    <a:pt x="208708" y="36554"/>
                    <a:pt x="192722" y="24939"/>
                    <a:pt x="192722" y="24939"/>
                  </a:cubicBezTo>
                  <a:cubicBezTo>
                    <a:pt x="189988" y="20839"/>
                    <a:pt x="188700" y="15250"/>
                    <a:pt x="184521" y="12638"/>
                  </a:cubicBezTo>
                  <a:cubicBezTo>
                    <a:pt x="170707" y="4005"/>
                    <a:pt x="171535" y="1704"/>
                    <a:pt x="164018" y="337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5014178" y="2195334"/>
              <a:ext cx="395363" cy="320988"/>
            </a:xfrm>
            <a:custGeom>
              <a:avLst/>
              <a:gdLst>
                <a:gd name="connsiteX0" fmla="*/ 86110 w 237826"/>
                <a:gd name="connsiteY0" fmla="*/ 12659 h 193078"/>
                <a:gd name="connsiteX1" fmla="*/ 49206 w 237826"/>
                <a:gd name="connsiteY1" fmla="*/ 24960 h 193078"/>
                <a:gd name="connsiteX2" fmla="*/ 36904 w 237826"/>
                <a:gd name="connsiteY2" fmla="*/ 29060 h 193078"/>
                <a:gd name="connsiteX3" fmla="*/ 24603 w 237826"/>
                <a:gd name="connsiteY3" fmla="*/ 37261 h 193078"/>
                <a:gd name="connsiteX4" fmla="*/ 4101 w 237826"/>
                <a:gd name="connsiteY4" fmla="*/ 65964 h 193078"/>
                <a:gd name="connsiteX5" fmla="*/ 0 w 237826"/>
                <a:gd name="connsiteY5" fmla="*/ 78266 h 193078"/>
                <a:gd name="connsiteX6" fmla="*/ 4101 w 237826"/>
                <a:gd name="connsiteY6" fmla="*/ 106969 h 193078"/>
                <a:gd name="connsiteX7" fmla="*/ 12302 w 237826"/>
                <a:gd name="connsiteY7" fmla="*/ 119270 h 193078"/>
                <a:gd name="connsiteX8" fmla="*/ 36904 w 237826"/>
                <a:gd name="connsiteY8" fmla="*/ 135672 h 193078"/>
                <a:gd name="connsiteX9" fmla="*/ 65607 w 237826"/>
                <a:gd name="connsiteY9" fmla="*/ 143873 h 193078"/>
                <a:gd name="connsiteX10" fmla="*/ 82009 w 237826"/>
                <a:gd name="connsiteY10" fmla="*/ 152074 h 193078"/>
                <a:gd name="connsiteX11" fmla="*/ 106612 w 237826"/>
                <a:gd name="connsiteY11" fmla="*/ 168476 h 193078"/>
                <a:gd name="connsiteX12" fmla="*/ 118913 w 237826"/>
                <a:gd name="connsiteY12" fmla="*/ 180777 h 193078"/>
                <a:gd name="connsiteX13" fmla="*/ 159918 w 237826"/>
                <a:gd name="connsiteY13" fmla="*/ 193078 h 193078"/>
                <a:gd name="connsiteX14" fmla="*/ 205023 w 237826"/>
                <a:gd name="connsiteY14" fmla="*/ 188978 h 193078"/>
                <a:gd name="connsiteX15" fmla="*/ 217324 w 237826"/>
                <a:gd name="connsiteY15" fmla="*/ 156174 h 193078"/>
                <a:gd name="connsiteX16" fmla="*/ 233726 w 237826"/>
                <a:gd name="connsiteY16" fmla="*/ 131572 h 193078"/>
                <a:gd name="connsiteX17" fmla="*/ 237826 w 237826"/>
                <a:gd name="connsiteY17" fmla="*/ 119270 h 193078"/>
                <a:gd name="connsiteX18" fmla="*/ 217324 w 237826"/>
                <a:gd name="connsiteY18" fmla="*/ 65964 h 193078"/>
                <a:gd name="connsiteX19" fmla="*/ 196822 w 237826"/>
                <a:gd name="connsiteY19" fmla="*/ 49563 h 193078"/>
                <a:gd name="connsiteX20" fmla="*/ 188621 w 237826"/>
                <a:gd name="connsiteY20" fmla="*/ 37261 h 193078"/>
                <a:gd name="connsiteX21" fmla="*/ 164018 w 237826"/>
                <a:gd name="connsiteY21" fmla="*/ 24960 h 193078"/>
                <a:gd name="connsiteX22" fmla="*/ 127114 w 237826"/>
                <a:gd name="connsiteY22" fmla="*/ 8558 h 193078"/>
                <a:gd name="connsiteX23" fmla="*/ 114813 w 237826"/>
                <a:gd name="connsiteY23" fmla="*/ 4458 h 193078"/>
                <a:gd name="connsiteX24" fmla="*/ 102511 w 237826"/>
                <a:gd name="connsiteY24" fmla="*/ 357 h 193078"/>
                <a:gd name="connsiteX25" fmla="*/ 86110 w 237826"/>
                <a:gd name="connsiteY25" fmla="*/ 12659 h 19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7826" h="193078">
                  <a:moveTo>
                    <a:pt x="86110" y="12659"/>
                  </a:moveTo>
                  <a:lnTo>
                    <a:pt x="49206" y="24960"/>
                  </a:lnTo>
                  <a:lnTo>
                    <a:pt x="36904" y="29060"/>
                  </a:lnTo>
                  <a:cubicBezTo>
                    <a:pt x="32804" y="31794"/>
                    <a:pt x="28088" y="33776"/>
                    <a:pt x="24603" y="37261"/>
                  </a:cubicBezTo>
                  <a:cubicBezTo>
                    <a:pt x="22748" y="39116"/>
                    <a:pt x="6428" y="61309"/>
                    <a:pt x="4101" y="65964"/>
                  </a:cubicBezTo>
                  <a:cubicBezTo>
                    <a:pt x="2168" y="69830"/>
                    <a:pt x="1367" y="74165"/>
                    <a:pt x="0" y="78266"/>
                  </a:cubicBezTo>
                  <a:cubicBezTo>
                    <a:pt x="1367" y="87834"/>
                    <a:pt x="1324" y="97712"/>
                    <a:pt x="4101" y="106969"/>
                  </a:cubicBezTo>
                  <a:cubicBezTo>
                    <a:pt x="5517" y="111689"/>
                    <a:pt x="8593" y="116025"/>
                    <a:pt x="12302" y="119270"/>
                  </a:cubicBezTo>
                  <a:cubicBezTo>
                    <a:pt x="19719" y="125760"/>
                    <a:pt x="27342" y="133282"/>
                    <a:pt x="36904" y="135672"/>
                  </a:cubicBezTo>
                  <a:cubicBezTo>
                    <a:pt x="45235" y="137754"/>
                    <a:pt x="57366" y="140341"/>
                    <a:pt x="65607" y="143873"/>
                  </a:cubicBezTo>
                  <a:cubicBezTo>
                    <a:pt x="71225" y="146281"/>
                    <a:pt x="76767" y="148929"/>
                    <a:pt x="82009" y="152074"/>
                  </a:cubicBezTo>
                  <a:cubicBezTo>
                    <a:pt x="90461" y="157145"/>
                    <a:pt x="99642" y="161506"/>
                    <a:pt x="106612" y="168476"/>
                  </a:cubicBezTo>
                  <a:cubicBezTo>
                    <a:pt x="110712" y="172576"/>
                    <a:pt x="113844" y="177961"/>
                    <a:pt x="118913" y="180777"/>
                  </a:cubicBezTo>
                  <a:cubicBezTo>
                    <a:pt x="127083" y="185316"/>
                    <a:pt x="149328" y="190431"/>
                    <a:pt x="159918" y="193078"/>
                  </a:cubicBezTo>
                  <a:cubicBezTo>
                    <a:pt x="174953" y="191711"/>
                    <a:pt x="190932" y="194397"/>
                    <a:pt x="205023" y="188978"/>
                  </a:cubicBezTo>
                  <a:cubicBezTo>
                    <a:pt x="212521" y="186094"/>
                    <a:pt x="214713" y="161396"/>
                    <a:pt x="217324" y="156174"/>
                  </a:cubicBezTo>
                  <a:cubicBezTo>
                    <a:pt x="221732" y="147358"/>
                    <a:pt x="233726" y="131572"/>
                    <a:pt x="233726" y="131572"/>
                  </a:cubicBezTo>
                  <a:cubicBezTo>
                    <a:pt x="235093" y="127471"/>
                    <a:pt x="237826" y="123592"/>
                    <a:pt x="237826" y="119270"/>
                  </a:cubicBezTo>
                  <a:cubicBezTo>
                    <a:pt x="237826" y="89051"/>
                    <a:pt x="233484" y="90204"/>
                    <a:pt x="217324" y="65964"/>
                  </a:cubicBezTo>
                  <a:cubicBezTo>
                    <a:pt x="206726" y="50067"/>
                    <a:pt x="213798" y="55221"/>
                    <a:pt x="196822" y="49563"/>
                  </a:cubicBezTo>
                  <a:cubicBezTo>
                    <a:pt x="194088" y="45462"/>
                    <a:pt x="192106" y="40746"/>
                    <a:pt x="188621" y="37261"/>
                  </a:cubicBezTo>
                  <a:cubicBezTo>
                    <a:pt x="180672" y="29312"/>
                    <a:pt x="174023" y="28295"/>
                    <a:pt x="164018" y="24960"/>
                  </a:cubicBezTo>
                  <a:cubicBezTo>
                    <a:pt x="144525" y="11964"/>
                    <a:pt x="156391" y="18317"/>
                    <a:pt x="127114" y="8558"/>
                  </a:cubicBezTo>
                  <a:lnTo>
                    <a:pt x="114813" y="4458"/>
                  </a:lnTo>
                  <a:lnTo>
                    <a:pt x="102511" y="357"/>
                  </a:lnTo>
                  <a:cubicBezTo>
                    <a:pt x="54362" y="4735"/>
                    <a:pt x="64157" y="-9046"/>
                    <a:pt x="86110" y="12659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5379531" y="2449775"/>
              <a:ext cx="279234" cy="340561"/>
            </a:xfrm>
            <a:custGeom>
              <a:avLst/>
              <a:gdLst>
                <a:gd name="connsiteX0" fmla="*/ 28703 w 168756"/>
                <a:gd name="connsiteY0" fmla="*/ 16402 h 205023"/>
                <a:gd name="connsiteX1" fmla="*/ 8201 w 168756"/>
                <a:gd name="connsiteY1" fmla="*/ 41005 h 205023"/>
                <a:gd name="connsiteX2" fmla="*/ 0 w 168756"/>
                <a:gd name="connsiteY2" fmla="*/ 77909 h 205023"/>
                <a:gd name="connsiteX3" fmla="*/ 12301 w 168756"/>
                <a:gd name="connsiteY3" fmla="*/ 127114 h 205023"/>
                <a:gd name="connsiteX4" fmla="*/ 24603 w 168756"/>
                <a:gd name="connsiteY4" fmla="*/ 131215 h 205023"/>
                <a:gd name="connsiteX5" fmla="*/ 32804 w 168756"/>
                <a:gd name="connsiteY5" fmla="*/ 143516 h 205023"/>
                <a:gd name="connsiteX6" fmla="*/ 45105 w 168756"/>
                <a:gd name="connsiteY6" fmla="*/ 155817 h 205023"/>
                <a:gd name="connsiteX7" fmla="*/ 65607 w 168756"/>
                <a:gd name="connsiteY7" fmla="*/ 180420 h 205023"/>
                <a:gd name="connsiteX8" fmla="*/ 90210 w 168756"/>
                <a:gd name="connsiteY8" fmla="*/ 196822 h 205023"/>
                <a:gd name="connsiteX9" fmla="*/ 102511 w 168756"/>
                <a:gd name="connsiteY9" fmla="*/ 205023 h 205023"/>
                <a:gd name="connsiteX10" fmla="*/ 139415 w 168756"/>
                <a:gd name="connsiteY10" fmla="*/ 196822 h 205023"/>
                <a:gd name="connsiteX11" fmla="*/ 164018 w 168756"/>
                <a:gd name="connsiteY11" fmla="*/ 176320 h 205023"/>
                <a:gd name="connsiteX12" fmla="*/ 164018 w 168756"/>
                <a:gd name="connsiteY12" fmla="*/ 114813 h 205023"/>
                <a:gd name="connsiteX13" fmla="*/ 151717 w 168756"/>
                <a:gd name="connsiteY13" fmla="*/ 102512 h 205023"/>
                <a:gd name="connsiteX14" fmla="*/ 139415 w 168756"/>
                <a:gd name="connsiteY14" fmla="*/ 65607 h 205023"/>
                <a:gd name="connsiteX15" fmla="*/ 135315 w 168756"/>
                <a:gd name="connsiteY15" fmla="*/ 53306 h 205023"/>
                <a:gd name="connsiteX16" fmla="*/ 131214 w 168756"/>
                <a:gd name="connsiteY16" fmla="*/ 36904 h 205023"/>
                <a:gd name="connsiteX17" fmla="*/ 118913 w 168756"/>
                <a:gd name="connsiteY17" fmla="*/ 32804 h 205023"/>
                <a:gd name="connsiteX18" fmla="*/ 82009 w 168756"/>
                <a:gd name="connsiteY18" fmla="*/ 12302 h 205023"/>
                <a:gd name="connsiteX19" fmla="*/ 57406 w 168756"/>
                <a:gd name="connsiteY19" fmla="*/ 0 h 205023"/>
                <a:gd name="connsiteX20" fmla="*/ 32804 w 168756"/>
                <a:gd name="connsiteY20" fmla="*/ 4101 h 205023"/>
                <a:gd name="connsiteX21" fmla="*/ 28703 w 168756"/>
                <a:gd name="connsiteY21" fmla="*/ 16402 h 20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8756" h="205023">
                  <a:moveTo>
                    <a:pt x="28703" y="16402"/>
                  </a:moveTo>
                  <a:cubicBezTo>
                    <a:pt x="24603" y="22553"/>
                    <a:pt x="13693" y="31851"/>
                    <a:pt x="8201" y="41005"/>
                  </a:cubicBezTo>
                  <a:cubicBezTo>
                    <a:pt x="6462" y="43903"/>
                    <a:pt x="193" y="76942"/>
                    <a:pt x="0" y="77909"/>
                  </a:cubicBezTo>
                  <a:cubicBezTo>
                    <a:pt x="1414" y="90640"/>
                    <a:pt x="-1480" y="116090"/>
                    <a:pt x="12301" y="127114"/>
                  </a:cubicBezTo>
                  <a:cubicBezTo>
                    <a:pt x="15676" y="129814"/>
                    <a:pt x="20502" y="129848"/>
                    <a:pt x="24603" y="131215"/>
                  </a:cubicBezTo>
                  <a:cubicBezTo>
                    <a:pt x="27337" y="135315"/>
                    <a:pt x="29649" y="139730"/>
                    <a:pt x="32804" y="143516"/>
                  </a:cubicBezTo>
                  <a:cubicBezTo>
                    <a:pt x="36516" y="147971"/>
                    <a:pt x="41889" y="150992"/>
                    <a:pt x="45105" y="155817"/>
                  </a:cubicBezTo>
                  <a:cubicBezTo>
                    <a:pt x="62322" y="181644"/>
                    <a:pt x="28425" y="154393"/>
                    <a:pt x="65607" y="180420"/>
                  </a:cubicBezTo>
                  <a:cubicBezTo>
                    <a:pt x="73682" y="186072"/>
                    <a:pt x="82009" y="191355"/>
                    <a:pt x="90210" y="196822"/>
                  </a:cubicBezTo>
                  <a:lnTo>
                    <a:pt x="102511" y="205023"/>
                  </a:lnTo>
                  <a:cubicBezTo>
                    <a:pt x="114812" y="202289"/>
                    <a:pt x="127460" y="200807"/>
                    <a:pt x="139415" y="196822"/>
                  </a:cubicBezTo>
                  <a:cubicBezTo>
                    <a:pt x="147979" y="193967"/>
                    <a:pt x="158307" y="182031"/>
                    <a:pt x="164018" y="176320"/>
                  </a:cubicBezTo>
                  <a:cubicBezTo>
                    <a:pt x="167905" y="152994"/>
                    <a:pt x="172382" y="139905"/>
                    <a:pt x="164018" y="114813"/>
                  </a:cubicBezTo>
                  <a:cubicBezTo>
                    <a:pt x="162184" y="109312"/>
                    <a:pt x="155817" y="106612"/>
                    <a:pt x="151717" y="102512"/>
                  </a:cubicBezTo>
                  <a:lnTo>
                    <a:pt x="139415" y="65607"/>
                  </a:lnTo>
                  <a:cubicBezTo>
                    <a:pt x="138048" y="61507"/>
                    <a:pt x="136363" y="57499"/>
                    <a:pt x="135315" y="53306"/>
                  </a:cubicBezTo>
                  <a:cubicBezTo>
                    <a:pt x="133948" y="47839"/>
                    <a:pt x="134735" y="41305"/>
                    <a:pt x="131214" y="36904"/>
                  </a:cubicBezTo>
                  <a:cubicBezTo>
                    <a:pt x="128514" y="33529"/>
                    <a:pt x="123013" y="34171"/>
                    <a:pt x="118913" y="32804"/>
                  </a:cubicBezTo>
                  <a:cubicBezTo>
                    <a:pt x="90714" y="14005"/>
                    <a:pt x="103661" y="19519"/>
                    <a:pt x="82009" y="12302"/>
                  </a:cubicBezTo>
                  <a:cubicBezTo>
                    <a:pt x="75790" y="8156"/>
                    <a:pt x="65894" y="0"/>
                    <a:pt x="57406" y="0"/>
                  </a:cubicBezTo>
                  <a:cubicBezTo>
                    <a:pt x="49092" y="0"/>
                    <a:pt x="41005" y="2734"/>
                    <a:pt x="32804" y="4101"/>
                  </a:cubicBezTo>
                  <a:cubicBezTo>
                    <a:pt x="28271" y="17699"/>
                    <a:pt x="32803" y="10251"/>
                    <a:pt x="28703" y="164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5379531" y="2803383"/>
              <a:ext cx="309244" cy="310550"/>
            </a:xfrm>
            <a:custGeom>
              <a:avLst/>
              <a:gdLst>
                <a:gd name="connsiteX0" fmla="*/ 65684 w 225964"/>
                <a:gd name="connsiteY0" fmla="*/ 12302 h 229625"/>
                <a:gd name="connsiteX1" fmla="*/ 41082 w 225964"/>
                <a:gd name="connsiteY1" fmla="*/ 20502 h 229625"/>
                <a:gd name="connsiteX2" fmla="*/ 16479 w 225964"/>
                <a:gd name="connsiteY2" fmla="*/ 49206 h 229625"/>
                <a:gd name="connsiteX3" fmla="*/ 4178 w 225964"/>
                <a:gd name="connsiteY3" fmla="*/ 61507 h 229625"/>
                <a:gd name="connsiteX4" fmla="*/ 77 w 225964"/>
                <a:gd name="connsiteY4" fmla="*/ 73808 h 229625"/>
                <a:gd name="connsiteX5" fmla="*/ 4178 w 225964"/>
                <a:gd name="connsiteY5" fmla="*/ 196822 h 229625"/>
                <a:gd name="connsiteX6" fmla="*/ 16479 w 225964"/>
                <a:gd name="connsiteY6" fmla="*/ 205023 h 229625"/>
                <a:gd name="connsiteX7" fmla="*/ 73885 w 225964"/>
                <a:gd name="connsiteY7" fmla="*/ 217324 h 229625"/>
                <a:gd name="connsiteX8" fmla="*/ 106689 w 225964"/>
                <a:gd name="connsiteY8" fmla="*/ 229625 h 229625"/>
                <a:gd name="connsiteX9" fmla="*/ 143593 w 225964"/>
                <a:gd name="connsiteY9" fmla="*/ 225525 h 229625"/>
                <a:gd name="connsiteX10" fmla="*/ 155894 w 225964"/>
                <a:gd name="connsiteY10" fmla="*/ 217324 h 229625"/>
                <a:gd name="connsiteX11" fmla="*/ 180497 w 225964"/>
                <a:gd name="connsiteY11" fmla="*/ 209123 h 229625"/>
                <a:gd name="connsiteX12" fmla="*/ 188698 w 225964"/>
                <a:gd name="connsiteY12" fmla="*/ 184520 h 229625"/>
                <a:gd name="connsiteX13" fmla="*/ 192798 w 225964"/>
                <a:gd name="connsiteY13" fmla="*/ 172219 h 229625"/>
                <a:gd name="connsiteX14" fmla="*/ 200999 w 225964"/>
                <a:gd name="connsiteY14" fmla="*/ 159918 h 229625"/>
                <a:gd name="connsiteX15" fmla="*/ 209200 w 225964"/>
                <a:gd name="connsiteY15" fmla="*/ 131215 h 229625"/>
                <a:gd name="connsiteX16" fmla="*/ 217401 w 225964"/>
                <a:gd name="connsiteY16" fmla="*/ 118913 h 229625"/>
                <a:gd name="connsiteX17" fmla="*/ 225602 w 225964"/>
                <a:gd name="connsiteY17" fmla="*/ 94311 h 229625"/>
                <a:gd name="connsiteX18" fmla="*/ 221501 w 225964"/>
                <a:gd name="connsiteY18" fmla="*/ 77909 h 229625"/>
                <a:gd name="connsiteX19" fmla="*/ 205100 w 225964"/>
                <a:gd name="connsiteY19" fmla="*/ 69708 h 229625"/>
                <a:gd name="connsiteX20" fmla="*/ 188698 w 225964"/>
                <a:gd name="connsiteY20" fmla="*/ 65607 h 229625"/>
                <a:gd name="connsiteX21" fmla="*/ 176396 w 225964"/>
                <a:gd name="connsiteY21" fmla="*/ 61507 h 229625"/>
                <a:gd name="connsiteX22" fmla="*/ 159995 w 225964"/>
                <a:gd name="connsiteY22" fmla="*/ 49206 h 229625"/>
                <a:gd name="connsiteX23" fmla="*/ 147693 w 225964"/>
                <a:gd name="connsiteY23" fmla="*/ 41005 h 229625"/>
                <a:gd name="connsiteX24" fmla="*/ 131291 w 225964"/>
                <a:gd name="connsiteY24" fmla="*/ 16402 h 229625"/>
                <a:gd name="connsiteX25" fmla="*/ 118990 w 225964"/>
                <a:gd name="connsiteY25" fmla="*/ 8201 h 229625"/>
                <a:gd name="connsiteX26" fmla="*/ 94387 w 225964"/>
                <a:gd name="connsiteY26" fmla="*/ 0 h 229625"/>
                <a:gd name="connsiteX27" fmla="*/ 53383 w 225964"/>
                <a:gd name="connsiteY27" fmla="*/ 16402 h 229625"/>
                <a:gd name="connsiteX28" fmla="*/ 65684 w 225964"/>
                <a:gd name="connsiteY28" fmla="*/ 12302 h 22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5964" h="229625">
                  <a:moveTo>
                    <a:pt x="65684" y="12302"/>
                  </a:moveTo>
                  <a:cubicBezTo>
                    <a:pt x="63634" y="12985"/>
                    <a:pt x="48494" y="16055"/>
                    <a:pt x="41082" y="20502"/>
                  </a:cubicBezTo>
                  <a:cubicBezTo>
                    <a:pt x="24655" y="30358"/>
                    <a:pt x="26764" y="36864"/>
                    <a:pt x="16479" y="49206"/>
                  </a:cubicBezTo>
                  <a:cubicBezTo>
                    <a:pt x="12767" y="53661"/>
                    <a:pt x="8278" y="57407"/>
                    <a:pt x="4178" y="61507"/>
                  </a:cubicBezTo>
                  <a:cubicBezTo>
                    <a:pt x="2811" y="65607"/>
                    <a:pt x="77" y="69486"/>
                    <a:pt x="77" y="73808"/>
                  </a:cubicBezTo>
                  <a:cubicBezTo>
                    <a:pt x="77" y="114835"/>
                    <a:pt x="-911" y="156111"/>
                    <a:pt x="4178" y="196822"/>
                  </a:cubicBezTo>
                  <a:cubicBezTo>
                    <a:pt x="4789" y="201712"/>
                    <a:pt x="11848" y="203339"/>
                    <a:pt x="16479" y="205023"/>
                  </a:cubicBezTo>
                  <a:cubicBezTo>
                    <a:pt x="33773" y="211312"/>
                    <a:pt x="55555" y="214269"/>
                    <a:pt x="73885" y="217324"/>
                  </a:cubicBezTo>
                  <a:cubicBezTo>
                    <a:pt x="83218" y="221990"/>
                    <a:pt x="95522" y="229625"/>
                    <a:pt x="106689" y="229625"/>
                  </a:cubicBezTo>
                  <a:cubicBezTo>
                    <a:pt x="119066" y="229625"/>
                    <a:pt x="131292" y="226892"/>
                    <a:pt x="143593" y="225525"/>
                  </a:cubicBezTo>
                  <a:cubicBezTo>
                    <a:pt x="147693" y="222791"/>
                    <a:pt x="151391" y="219325"/>
                    <a:pt x="155894" y="217324"/>
                  </a:cubicBezTo>
                  <a:cubicBezTo>
                    <a:pt x="163794" y="213813"/>
                    <a:pt x="180497" y="209123"/>
                    <a:pt x="180497" y="209123"/>
                  </a:cubicBezTo>
                  <a:lnTo>
                    <a:pt x="188698" y="184520"/>
                  </a:lnTo>
                  <a:cubicBezTo>
                    <a:pt x="190065" y="180420"/>
                    <a:pt x="190400" y="175815"/>
                    <a:pt x="192798" y="172219"/>
                  </a:cubicBezTo>
                  <a:lnTo>
                    <a:pt x="200999" y="159918"/>
                  </a:lnTo>
                  <a:cubicBezTo>
                    <a:pt x="202312" y="154667"/>
                    <a:pt x="206260" y="137095"/>
                    <a:pt x="209200" y="131215"/>
                  </a:cubicBezTo>
                  <a:cubicBezTo>
                    <a:pt x="211404" y="126807"/>
                    <a:pt x="214667" y="123014"/>
                    <a:pt x="217401" y="118913"/>
                  </a:cubicBezTo>
                  <a:cubicBezTo>
                    <a:pt x="220135" y="110712"/>
                    <a:pt x="227699" y="102697"/>
                    <a:pt x="225602" y="94311"/>
                  </a:cubicBezTo>
                  <a:cubicBezTo>
                    <a:pt x="224235" y="88844"/>
                    <a:pt x="225109" y="82238"/>
                    <a:pt x="221501" y="77909"/>
                  </a:cubicBezTo>
                  <a:cubicBezTo>
                    <a:pt x="217588" y="73213"/>
                    <a:pt x="210823" y="71854"/>
                    <a:pt x="205100" y="69708"/>
                  </a:cubicBezTo>
                  <a:cubicBezTo>
                    <a:pt x="199823" y="67729"/>
                    <a:pt x="194117" y="67155"/>
                    <a:pt x="188698" y="65607"/>
                  </a:cubicBezTo>
                  <a:cubicBezTo>
                    <a:pt x="184542" y="64420"/>
                    <a:pt x="180497" y="62874"/>
                    <a:pt x="176396" y="61507"/>
                  </a:cubicBezTo>
                  <a:cubicBezTo>
                    <a:pt x="170929" y="57407"/>
                    <a:pt x="165556" y="53178"/>
                    <a:pt x="159995" y="49206"/>
                  </a:cubicBezTo>
                  <a:cubicBezTo>
                    <a:pt x="155985" y="46341"/>
                    <a:pt x="150938" y="44714"/>
                    <a:pt x="147693" y="41005"/>
                  </a:cubicBezTo>
                  <a:cubicBezTo>
                    <a:pt x="141202" y="33587"/>
                    <a:pt x="139492" y="21869"/>
                    <a:pt x="131291" y="16402"/>
                  </a:cubicBezTo>
                  <a:cubicBezTo>
                    <a:pt x="127191" y="13668"/>
                    <a:pt x="123493" y="10202"/>
                    <a:pt x="118990" y="8201"/>
                  </a:cubicBezTo>
                  <a:cubicBezTo>
                    <a:pt x="111090" y="4690"/>
                    <a:pt x="94387" y="0"/>
                    <a:pt x="94387" y="0"/>
                  </a:cubicBezTo>
                  <a:cubicBezTo>
                    <a:pt x="52277" y="5265"/>
                    <a:pt x="69672" y="-5315"/>
                    <a:pt x="53383" y="16402"/>
                  </a:cubicBezTo>
                  <a:cubicBezTo>
                    <a:pt x="52223" y="17948"/>
                    <a:pt x="67734" y="11619"/>
                    <a:pt x="65684" y="123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</p:grpSp>
      <p:sp>
        <p:nvSpPr>
          <p:cNvPr id="30" name="Freeform 268"/>
          <p:cNvSpPr>
            <a:spLocks/>
          </p:cNvSpPr>
          <p:nvPr/>
        </p:nvSpPr>
        <p:spPr bwMode="auto">
          <a:xfrm flipH="1">
            <a:off x="7133282" y="2567553"/>
            <a:ext cx="135839" cy="254234"/>
          </a:xfrm>
          <a:custGeom>
            <a:avLst/>
            <a:gdLst>
              <a:gd name="T0" fmla="*/ 2147483647 w 34"/>
              <a:gd name="T1" fmla="*/ 2147483647 h 105"/>
              <a:gd name="T2" fmla="*/ 2147483647 w 34"/>
              <a:gd name="T3" fmla="*/ 2147483647 h 105"/>
              <a:gd name="T4" fmla="*/ 2147483647 w 34"/>
              <a:gd name="T5" fmla="*/ 2147483647 h 105"/>
              <a:gd name="T6" fmla="*/ 2147483647 w 34"/>
              <a:gd name="T7" fmla="*/ 2147483647 h 105"/>
              <a:gd name="T8" fmla="*/ 2147483647 w 34"/>
              <a:gd name="T9" fmla="*/ 2147483647 h 105"/>
              <a:gd name="T10" fmla="*/ 2147483647 w 34"/>
              <a:gd name="T11" fmla="*/ 2147483647 h 105"/>
              <a:gd name="T12" fmla="*/ 2147483647 w 34"/>
              <a:gd name="T13" fmla="*/ 2147483647 h 105"/>
              <a:gd name="T14" fmla="*/ 2147483647 w 34"/>
              <a:gd name="T15" fmla="*/ 2147483647 h 105"/>
              <a:gd name="T16" fmla="*/ 2147483647 w 34"/>
              <a:gd name="T17" fmla="*/ 2147483647 h 105"/>
              <a:gd name="T18" fmla="*/ 2147483647 w 34"/>
              <a:gd name="T19" fmla="*/ 2147483647 h 105"/>
              <a:gd name="T20" fmla="*/ 2147483647 w 34"/>
              <a:gd name="T21" fmla="*/ 2147483647 h 105"/>
              <a:gd name="T22" fmla="*/ 2147483647 w 34"/>
              <a:gd name="T23" fmla="*/ 2147483647 h 105"/>
              <a:gd name="T24" fmla="*/ 2147483647 w 34"/>
              <a:gd name="T25" fmla="*/ 2147483647 h 105"/>
              <a:gd name="T26" fmla="*/ 2147483647 w 34"/>
              <a:gd name="T27" fmla="*/ 2147483647 h 105"/>
              <a:gd name="T28" fmla="*/ 0 w 34"/>
              <a:gd name="T29" fmla="*/ 2147483647 h 105"/>
              <a:gd name="T30" fmla="*/ 2147483647 w 34"/>
              <a:gd name="T31" fmla="*/ 2147483647 h 105"/>
              <a:gd name="T32" fmla="*/ 2147483647 w 34"/>
              <a:gd name="T33" fmla="*/ 2147483647 h 105"/>
              <a:gd name="T34" fmla="*/ 2147483647 w 34"/>
              <a:gd name="T35" fmla="*/ 2147483647 h 105"/>
              <a:gd name="T36" fmla="*/ 2147483647 w 34"/>
              <a:gd name="T37" fmla="*/ 2147483647 h 105"/>
              <a:gd name="T38" fmla="*/ 2147483647 w 34"/>
              <a:gd name="T39" fmla="*/ 2147483647 h 105"/>
              <a:gd name="T40" fmla="*/ 2147483647 w 34"/>
              <a:gd name="T41" fmla="*/ 2147483647 h 105"/>
              <a:gd name="T42" fmla="*/ 2147483647 w 34"/>
              <a:gd name="T43" fmla="*/ 2147483647 h 105"/>
              <a:gd name="T44" fmla="*/ 2147483647 w 34"/>
              <a:gd name="T45" fmla="*/ 2147483647 h 105"/>
              <a:gd name="T46" fmla="*/ 2147483647 w 34"/>
              <a:gd name="T47" fmla="*/ 2147483647 h 105"/>
              <a:gd name="T48" fmla="*/ 2147483647 w 34"/>
              <a:gd name="T49" fmla="*/ 2147483647 h 105"/>
              <a:gd name="T50" fmla="*/ 2147483647 w 34"/>
              <a:gd name="T51" fmla="*/ 2147483647 h 105"/>
              <a:gd name="T52" fmla="*/ 2147483647 w 34"/>
              <a:gd name="T53" fmla="*/ 2147483647 h 105"/>
              <a:gd name="T54" fmla="*/ 2147483647 w 34"/>
              <a:gd name="T55" fmla="*/ 2147483647 h 105"/>
              <a:gd name="T56" fmla="*/ 2147483647 w 34"/>
              <a:gd name="T57" fmla="*/ 0 h 10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4" h="105">
                <a:moveTo>
                  <a:pt x="24" y="95"/>
                </a:moveTo>
                <a:lnTo>
                  <a:pt x="24" y="100"/>
                </a:lnTo>
                <a:lnTo>
                  <a:pt x="19" y="105"/>
                </a:lnTo>
                <a:lnTo>
                  <a:pt x="13" y="101"/>
                </a:lnTo>
                <a:lnTo>
                  <a:pt x="2" y="93"/>
                </a:lnTo>
                <a:lnTo>
                  <a:pt x="3" y="80"/>
                </a:lnTo>
                <a:lnTo>
                  <a:pt x="2" y="73"/>
                </a:lnTo>
                <a:lnTo>
                  <a:pt x="13" y="63"/>
                </a:lnTo>
                <a:lnTo>
                  <a:pt x="19" y="67"/>
                </a:lnTo>
                <a:lnTo>
                  <a:pt x="24" y="64"/>
                </a:lnTo>
                <a:lnTo>
                  <a:pt x="24" y="55"/>
                </a:lnTo>
                <a:lnTo>
                  <a:pt x="11" y="59"/>
                </a:lnTo>
                <a:lnTo>
                  <a:pt x="10" y="54"/>
                </a:lnTo>
                <a:lnTo>
                  <a:pt x="5" y="60"/>
                </a:lnTo>
                <a:lnTo>
                  <a:pt x="0" y="57"/>
                </a:lnTo>
                <a:lnTo>
                  <a:pt x="8" y="37"/>
                </a:lnTo>
                <a:lnTo>
                  <a:pt x="11" y="41"/>
                </a:lnTo>
                <a:lnTo>
                  <a:pt x="21" y="42"/>
                </a:lnTo>
                <a:lnTo>
                  <a:pt x="21" y="39"/>
                </a:lnTo>
                <a:lnTo>
                  <a:pt x="15" y="37"/>
                </a:lnTo>
                <a:lnTo>
                  <a:pt x="15" y="28"/>
                </a:lnTo>
                <a:lnTo>
                  <a:pt x="21" y="29"/>
                </a:lnTo>
                <a:lnTo>
                  <a:pt x="23" y="19"/>
                </a:lnTo>
                <a:lnTo>
                  <a:pt x="14" y="19"/>
                </a:lnTo>
                <a:lnTo>
                  <a:pt x="14" y="13"/>
                </a:lnTo>
                <a:lnTo>
                  <a:pt x="19" y="13"/>
                </a:lnTo>
                <a:lnTo>
                  <a:pt x="22" y="6"/>
                </a:lnTo>
                <a:lnTo>
                  <a:pt x="33" y="7"/>
                </a:lnTo>
                <a:lnTo>
                  <a:pt x="34" y="0"/>
                </a:lnTo>
              </a:path>
            </a:pathLst>
          </a:custGeom>
          <a:noFill/>
          <a:ln w="12700">
            <a:solidFill>
              <a:srgbClr val="FFC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 dirty="0"/>
          </a:p>
        </p:txBody>
      </p:sp>
      <p:sp>
        <p:nvSpPr>
          <p:cNvPr id="31" name="7-Point Star 30"/>
          <p:cNvSpPr/>
          <p:nvPr/>
        </p:nvSpPr>
        <p:spPr>
          <a:xfrm>
            <a:off x="7072576" y="2743088"/>
            <a:ext cx="142691" cy="110698"/>
          </a:xfrm>
          <a:prstGeom prst="star7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32" name="Freeform 269"/>
          <p:cNvSpPr>
            <a:spLocks/>
          </p:cNvSpPr>
          <p:nvPr/>
        </p:nvSpPr>
        <p:spPr bwMode="auto">
          <a:xfrm>
            <a:off x="7911295" y="3371547"/>
            <a:ext cx="559462" cy="465376"/>
          </a:xfrm>
          <a:custGeom>
            <a:avLst/>
            <a:gdLst>
              <a:gd name="T0" fmla="*/ 0 w 666"/>
              <a:gd name="T1" fmla="*/ 431 h 435"/>
              <a:gd name="T2" fmla="*/ 20 w 666"/>
              <a:gd name="T3" fmla="*/ 420 h 435"/>
              <a:gd name="T4" fmla="*/ 36 w 666"/>
              <a:gd name="T5" fmla="*/ 432 h 435"/>
              <a:gd name="T6" fmla="*/ 60 w 666"/>
              <a:gd name="T7" fmla="*/ 421 h 435"/>
              <a:gd name="T8" fmla="*/ 59 w 666"/>
              <a:gd name="T9" fmla="*/ 431 h 435"/>
              <a:gd name="T10" fmla="*/ 41 w 666"/>
              <a:gd name="T11" fmla="*/ 422 h 435"/>
              <a:gd name="T12" fmla="*/ 108 w 666"/>
              <a:gd name="T13" fmla="*/ 432 h 435"/>
              <a:gd name="T14" fmla="*/ 112 w 666"/>
              <a:gd name="T15" fmla="*/ 422 h 435"/>
              <a:gd name="T16" fmla="*/ 138 w 666"/>
              <a:gd name="T17" fmla="*/ 432 h 435"/>
              <a:gd name="T18" fmla="*/ 190 w 666"/>
              <a:gd name="T19" fmla="*/ 420 h 435"/>
              <a:gd name="T20" fmla="*/ 269 w 666"/>
              <a:gd name="T21" fmla="*/ 432 h 435"/>
              <a:gd name="T22" fmla="*/ 299 w 666"/>
              <a:gd name="T23" fmla="*/ 422 h 435"/>
              <a:gd name="T24" fmla="*/ 341 w 666"/>
              <a:gd name="T25" fmla="*/ 432 h 435"/>
              <a:gd name="T26" fmla="*/ 359 w 666"/>
              <a:gd name="T27" fmla="*/ 420 h 435"/>
              <a:gd name="T28" fmla="*/ 362 w 666"/>
              <a:gd name="T29" fmla="*/ 429 h 435"/>
              <a:gd name="T30" fmla="*/ 368 w 666"/>
              <a:gd name="T31" fmla="*/ 423 h 435"/>
              <a:gd name="T32" fmla="*/ 366 w 666"/>
              <a:gd name="T33" fmla="*/ 433 h 435"/>
              <a:gd name="T34" fmla="*/ 431 w 666"/>
              <a:gd name="T35" fmla="*/ 422 h 435"/>
              <a:gd name="T36" fmla="*/ 420 w 666"/>
              <a:gd name="T37" fmla="*/ 433 h 435"/>
              <a:gd name="T38" fmla="*/ 449 w 666"/>
              <a:gd name="T39" fmla="*/ 421 h 435"/>
              <a:gd name="T40" fmla="*/ 449 w 666"/>
              <a:gd name="T41" fmla="*/ 435 h 435"/>
              <a:gd name="T42" fmla="*/ 457 w 666"/>
              <a:gd name="T43" fmla="*/ 419 h 435"/>
              <a:gd name="T44" fmla="*/ 487 w 666"/>
              <a:gd name="T45" fmla="*/ 432 h 435"/>
              <a:gd name="T46" fmla="*/ 478 w 666"/>
              <a:gd name="T47" fmla="*/ 421 h 435"/>
              <a:gd name="T48" fmla="*/ 525 w 666"/>
              <a:gd name="T49" fmla="*/ 432 h 435"/>
              <a:gd name="T50" fmla="*/ 646 w 666"/>
              <a:gd name="T51" fmla="*/ 395 h 435"/>
              <a:gd name="T52" fmla="*/ 659 w 666"/>
              <a:gd name="T53" fmla="*/ 408 h 435"/>
              <a:gd name="T54" fmla="*/ 666 w 666"/>
              <a:gd name="T55" fmla="*/ 394 h 435"/>
              <a:gd name="T56" fmla="*/ 636 w 666"/>
              <a:gd name="T57" fmla="*/ 409 h 435"/>
              <a:gd name="T58" fmla="*/ 504 w 666"/>
              <a:gd name="T59" fmla="*/ 389 h 435"/>
              <a:gd name="T60" fmla="*/ 625 w 666"/>
              <a:gd name="T61" fmla="*/ 374 h 435"/>
              <a:gd name="T62" fmla="*/ 584 w 666"/>
              <a:gd name="T63" fmla="*/ 433 h 435"/>
              <a:gd name="T64" fmla="*/ 502 w 666"/>
              <a:gd name="T65" fmla="*/ 330 h 435"/>
              <a:gd name="T66" fmla="*/ 625 w 666"/>
              <a:gd name="T67" fmla="*/ 279 h 435"/>
              <a:gd name="T68" fmla="*/ 504 w 666"/>
              <a:gd name="T69" fmla="*/ 220 h 435"/>
              <a:gd name="T70" fmla="*/ 628 w 666"/>
              <a:gd name="T71" fmla="*/ 333 h 435"/>
              <a:gd name="T72" fmla="*/ 519 w 666"/>
              <a:gd name="T73" fmla="*/ 78 h 435"/>
              <a:gd name="T74" fmla="*/ 503 w 666"/>
              <a:gd name="T75" fmla="*/ 112 h 435"/>
              <a:gd name="T76" fmla="*/ 591 w 666"/>
              <a:gd name="T77" fmla="*/ 53 h 435"/>
              <a:gd name="T78" fmla="*/ 535 w 666"/>
              <a:gd name="T79" fmla="*/ 41 h 435"/>
              <a:gd name="T80" fmla="*/ 625 w 666"/>
              <a:gd name="T81" fmla="*/ 148 h 435"/>
              <a:gd name="T82" fmla="*/ 501 w 666"/>
              <a:gd name="T83" fmla="*/ 146 h 435"/>
              <a:gd name="T84" fmla="*/ 574 w 666"/>
              <a:gd name="T85" fmla="*/ 0 h 43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66" h="435">
                <a:moveTo>
                  <a:pt x="0" y="431"/>
                </a:moveTo>
                <a:lnTo>
                  <a:pt x="20" y="420"/>
                </a:lnTo>
                <a:lnTo>
                  <a:pt x="36" y="432"/>
                </a:lnTo>
                <a:lnTo>
                  <a:pt x="60" y="421"/>
                </a:lnTo>
                <a:lnTo>
                  <a:pt x="59" y="431"/>
                </a:lnTo>
                <a:lnTo>
                  <a:pt x="41" y="422"/>
                </a:lnTo>
                <a:lnTo>
                  <a:pt x="108" y="432"/>
                </a:lnTo>
                <a:lnTo>
                  <a:pt x="112" y="422"/>
                </a:lnTo>
                <a:lnTo>
                  <a:pt x="138" y="432"/>
                </a:lnTo>
                <a:lnTo>
                  <a:pt x="190" y="420"/>
                </a:lnTo>
                <a:lnTo>
                  <a:pt x="269" y="432"/>
                </a:lnTo>
                <a:lnTo>
                  <a:pt x="299" y="422"/>
                </a:lnTo>
                <a:lnTo>
                  <a:pt x="341" y="432"/>
                </a:lnTo>
                <a:lnTo>
                  <a:pt x="359" y="420"/>
                </a:lnTo>
                <a:lnTo>
                  <a:pt x="362" y="429"/>
                </a:lnTo>
                <a:lnTo>
                  <a:pt x="368" y="423"/>
                </a:lnTo>
                <a:lnTo>
                  <a:pt x="366" y="433"/>
                </a:lnTo>
                <a:lnTo>
                  <a:pt x="431" y="422"/>
                </a:lnTo>
                <a:lnTo>
                  <a:pt x="420" y="433"/>
                </a:lnTo>
                <a:lnTo>
                  <a:pt x="449" y="421"/>
                </a:lnTo>
                <a:lnTo>
                  <a:pt x="449" y="435"/>
                </a:lnTo>
                <a:lnTo>
                  <a:pt x="457" y="419"/>
                </a:lnTo>
                <a:lnTo>
                  <a:pt x="487" y="432"/>
                </a:lnTo>
                <a:lnTo>
                  <a:pt x="478" y="421"/>
                </a:lnTo>
                <a:lnTo>
                  <a:pt x="525" y="432"/>
                </a:lnTo>
                <a:lnTo>
                  <a:pt x="646" y="395"/>
                </a:lnTo>
                <a:lnTo>
                  <a:pt x="659" y="408"/>
                </a:lnTo>
                <a:lnTo>
                  <a:pt x="666" y="394"/>
                </a:lnTo>
                <a:lnTo>
                  <a:pt x="636" y="409"/>
                </a:lnTo>
                <a:lnTo>
                  <a:pt x="504" y="389"/>
                </a:lnTo>
                <a:lnTo>
                  <a:pt x="625" y="374"/>
                </a:lnTo>
                <a:lnTo>
                  <a:pt x="584" y="433"/>
                </a:lnTo>
                <a:lnTo>
                  <a:pt x="502" y="330"/>
                </a:lnTo>
                <a:lnTo>
                  <a:pt x="625" y="279"/>
                </a:lnTo>
                <a:lnTo>
                  <a:pt x="504" y="220"/>
                </a:lnTo>
                <a:lnTo>
                  <a:pt x="628" y="333"/>
                </a:lnTo>
                <a:lnTo>
                  <a:pt x="519" y="78"/>
                </a:lnTo>
                <a:lnTo>
                  <a:pt x="503" y="112"/>
                </a:lnTo>
                <a:lnTo>
                  <a:pt x="591" y="53"/>
                </a:lnTo>
                <a:lnTo>
                  <a:pt x="535" y="41"/>
                </a:lnTo>
                <a:lnTo>
                  <a:pt x="625" y="148"/>
                </a:lnTo>
                <a:lnTo>
                  <a:pt x="501" y="146"/>
                </a:lnTo>
                <a:lnTo>
                  <a:pt x="574" y="0"/>
                </a:lnTo>
              </a:path>
            </a:pathLst>
          </a:custGeom>
          <a:noFill/>
          <a:ln w="12700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 dirty="0"/>
          </a:p>
        </p:txBody>
      </p:sp>
      <p:sp>
        <p:nvSpPr>
          <p:cNvPr id="33" name="Freeform 271"/>
          <p:cNvSpPr>
            <a:spLocks/>
          </p:cNvSpPr>
          <p:nvPr/>
        </p:nvSpPr>
        <p:spPr bwMode="auto">
          <a:xfrm>
            <a:off x="8380117" y="3323387"/>
            <a:ext cx="48760" cy="45719"/>
          </a:xfrm>
          <a:custGeom>
            <a:avLst/>
            <a:gdLst>
              <a:gd name="T0" fmla="*/ 0 w 32"/>
              <a:gd name="T1" fmla="*/ 13 h 30"/>
              <a:gd name="T2" fmla="*/ 1 w 32"/>
              <a:gd name="T3" fmla="*/ 8 h 30"/>
              <a:gd name="T4" fmla="*/ 5 w 32"/>
              <a:gd name="T5" fmla="*/ 4 h 30"/>
              <a:gd name="T6" fmla="*/ 10 w 32"/>
              <a:gd name="T7" fmla="*/ 1 h 30"/>
              <a:gd name="T8" fmla="*/ 15 w 32"/>
              <a:gd name="T9" fmla="*/ 0 h 30"/>
              <a:gd name="T10" fmla="*/ 21 w 32"/>
              <a:gd name="T11" fmla="*/ 1 h 30"/>
              <a:gd name="T12" fmla="*/ 26 w 32"/>
              <a:gd name="T13" fmla="*/ 3 h 30"/>
              <a:gd name="T14" fmla="*/ 30 w 32"/>
              <a:gd name="T15" fmla="*/ 7 h 30"/>
              <a:gd name="T16" fmla="*/ 32 w 32"/>
              <a:gd name="T17" fmla="*/ 12 h 30"/>
              <a:gd name="T18" fmla="*/ 32 w 32"/>
              <a:gd name="T19" fmla="*/ 18 h 30"/>
              <a:gd name="T20" fmla="*/ 30 w 32"/>
              <a:gd name="T21" fmla="*/ 22 h 30"/>
              <a:gd name="T22" fmla="*/ 27 w 32"/>
              <a:gd name="T23" fmla="*/ 27 h 30"/>
              <a:gd name="T24" fmla="*/ 22 w 32"/>
              <a:gd name="T25" fmla="*/ 29 h 30"/>
              <a:gd name="T26" fmla="*/ 16 w 32"/>
              <a:gd name="T27" fmla="*/ 30 h 30"/>
              <a:gd name="T28" fmla="*/ 11 w 32"/>
              <a:gd name="T29" fmla="*/ 30 h 30"/>
              <a:gd name="T30" fmla="*/ 6 w 32"/>
              <a:gd name="T31" fmla="*/ 27 h 30"/>
              <a:gd name="T32" fmla="*/ 2 w 32"/>
              <a:gd name="T33" fmla="*/ 23 h 30"/>
              <a:gd name="T34" fmla="*/ 0 w 32"/>
              <a:gd name="T35" fmla="*/ 18 h 30"/>
              <a:gd name="T36" fmla="*/ 0 w 32"/>
              <a:gd name="T37" fmla="*/ 13 h 3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2" h="30">
                <a:moveTo>
                  <a:pt x="0" y="13"/>
                </a:moveTo>
                <a:lnTo>
                  <a:pt x="1" y="8"/>
                </a:lnTo>
                <a:lnTo>
                  <a:pt x="5" y="4"/>
                </a:lnTo>
                <a:lnTo>
                  <a:pt x="10" y="1"/>
                </a:lnTo>
                <a:lnTo>
                  <a:pt x="15" y="0"/>
                </a:lnTo>
                <a:lnTo>
                  <a:pt x="21" y="1"/>
                </a:lnTo>
                <a:lnTo>
                  <a:pt x="26" y="3"/>
                </a:lnTo>
                <a:lnTo>
                  <a:pt x="30" y="7"/>
                </a:lnTo>
                <a:lnTo>
                  <a:pt x="32" y="12"/>
                </a:lnTo>
                <a:lnTo>
                  <a:pt x="32" y="18"/>
                </a:lnTo>
                <a:lnTo>
                  <a:pt x="30" y="22"/>
                </a:lnTo>
                <a:lnTo>
                  <a:pt x="27" y="27"/>
                </a:lnTo>
                <a:lnTo>
                  <a:pt x="22" y="29"/>
                </a:lnTo>
                <a:lnTo>
                  <a:pt x="16" y="30"/>
                </a:lnTo>
                <a:lnTo>
                  <a:pt x="11" y="30"/>
                </a:lnTo>
                <a:lnTo>
                  <a:pt x="6" y="27"/>
                </a:lnTo>
                <a:lnTo>
                  <a:pt x="2" y="23"/>
                </a:lnTo>
                <a:lnTo>
                  <a:pt x="0" y="18"/>
                </a:lnTo>
                <a:lnTo>
                  <a:pt x="0" y="13"/>
                </a:lnTo>
                <a:close/>
              </a:path>
            </a:pathLst>
          </a:custGeom>
          <a:solidFill>
            <a:srgbClr val="FF0000"/>
          </a:solidFill>
          <a:ln w="2">
            <a:solidFill>
              <a:srgbClr val="00B05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 sz="1350" dirty="0"/>
          </a:p>
        </p:txBody>
      </p:sp>
      <p:sp>
        <p:nvSpPr>
          <p:cNvPr id="34" name="Freeform 33"/>
          <p:cNvSpPr/>
          <p:nvPr/>
        </p:nvSpPr>
        <p:spPr>
          <a:xfrm rot="18199215">
            <a:off x="6956704" y="2256654"/>
            <a:ext cx="185537" cy="313461"/>
          </a:xfrm>
          <a:custGeom>
            <a:avLst/>
            <a:gdLst>
              <a:gd name="connsiteX0" fmla="*/ 0 w 426720"/>
              <a:gd name="connsiteY0" fmla="*/ 586847 h 586847"/>
              <a:gd name="connsiteX1" fmla="*/ 38100 w 426720"/>
              <a:gd name="connsiteY1" fmla="*/ 548747 h 586847"/>
              <a:gd name="connsiteX2" fmla="*/ 60960 w 426720"/>
              <a:gd name="connsiteY2" fmla="*/ 533507 h 586847"/>
              <a:gd name="connsiteX3" fmla="*/ 121920 w 426720"/>
              <a:gd name="connsiteY3" fmla="*/ 518267 h 586847"/>
              <a:gd name="connsiteX4" fmla="*/ 137160 w 426720"/>
              <a:gd name="connsiteY4" fmla="*/ 411587 h 586847"/>
              <a:gd name="connsiteX5" fmla="*/ 160020 w 426720"/>
              <a:gd name="connsiteY5" fmla="*/ 335387 h 586847"/>
              <a:gd name="connsiteX6" fmla="*/ 182880 w 426720"/>
              <a:gd name="connsiteY6" fmla="*/ 320147 h 586847"/>
              <a:gd name="connsiteX7" fmla="*/ 205740 w 426720"/>
              <a:gd name="connsiteY7" fmla="*/ 297287 h 586847"/>
              <a:gd name="connsiteX8" fmla="*/ 228600 w 426720"/>
              <a:gd name="connsiteY8" fmla="*/ 289667 h 586847"/>
              <a:gd name="connsiteX9" fmla="*/ 297180 w 426720"/>
              <a:gd name="connsiteY9" fmla="*/ 274427 h 586847"/>
              <a:gd name="connsiteX10" fmla="*/ 320040 w 426720"/>
              <a:gd name="connsiteY10" fmla="*/ 251567 h 586847"/>
              <a:gd name="connsiteX11" fmla="*/ 327660 w 426720"/>
              <a:gd name="connsiteY11" fmla="*/ 45827 h 586847"/>
              <a:gd name="connsiteX12" fmla="*/ 342900 w 426720"/>
              <a:gd name="connsiteY12" fmla="*/ 22967 h 586847"/>
              <a:gd name="connsiteX13" fmla="*/ 388620 w 426720"/>
              <a:gd name="connsiteY13" fmla="*/ 7727 h 586847"/>
              <a:gd name="connsiteX14" fmla="*/ 426720 w 426720"/>
              <a:gd name="connsiteY14" fmla="*/ 107 h 5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26720" h="586847">
                <a:moveTo>
                  <a:pt x="0" y="586847"/>
                </a:moveTo>
                <a:cubicBezTo>
                  <a:pt x="12700" y="574147"/>
                  <a:pt x="24583" y="560574"/>
                  <a:pt x="38100" y="548747"/>
                </a:cubicBezTo>
                <a:cubicBezTo>
                  <a:pt x="44992" y="542716"/>
                  <a:pt x="52769" y="537603"/>
                  <a:pt x="60960" y="533507"/>
                </a:cubicBezTo>
                <a:cubicBezTo>
                  <a:pt x="76581" y="525697"/>
                  <a:pt x="107429" y="521165"/>
                  <a:pt x="121920" y="518267"/>
                </a:cubicBezTo>
                <a:cubicBezTo>
                  <a:pt x="140271" y="463215"/>
                  <a:pt x="122321" y="522883"/>
                  <a:pt x="137160" y="411587"/>
                </a:cubicBezTo>
                <a:cubicBezTo>
                  <a:pt x="138648" y="400428"/>
                  <a:pt x="156851" y="337500"/>
                  <a:pt x="160020" y="335387"/>
                </a:cubicBezTo>
                <a:cubicBezTo>
                  <a:pt x="167640" y="330307"/>
                  <a:pt x="175845" y="326010"/>
                  <a:pt x="182880" y="320147"/>
                </a:cubicBezTo>
                <a:cubicBezTo>
                  <a:pt x="191159" y="313248"/>
                  <a:pt x="196774" y="303265"/>
                  <a:pt x="205740" y="297287"/>
                </a:cubicBezTo>
                <a:cubicBezTo>
                  <a:pt x="212423" y="292832"/>
                  <a:pt x="220877" y="291874"/>
                  <a:pt x="228600" y="289667"/>
                </a:cubicBezTo>
                <a:cubicBezTo>
                  <a:pt x="253709" y="282493"/>
                  <a:pt x="270991" y="279665"/>
                  <a:pt x="297180" y="274427"/>
                </a:cubicBezTo>
                <a:cubicBezTo>
                  <a:pt x="304800" y="266807"/>
                  <a:pt x="318616" y="262249"/>
                  <a:pt x="320040" y="251567"/>
                </a:cubicBezTo>
                <a:cubicBezTo>
                  <a:pt x="329110" y="183542"/>
                  <a:pt x="320831" y="114113"/>
                  <a:pt x="327660" y="45827"/>
                </a:cubicBezTo>
                <a:cubicBezTo>
                  <a:pt x="328571" y="36714"/>
                  <a:pt x="335134" y="27821"/>
                  <a:pt x="342900" y="22967"/>
                </a:cubicBezTo>
                <a:cubicBezTo>
                  <a:pt x="356523" y="14453"/>
                  <a:pt x="373380" y="12807"/>
                  <a:pt x="388620" y="7727"/>
                </a:cubicBezTo>
                <a:cubicBezTo>
                  <a:pt x="416299" y="-1499"/>
                  <a:pt x="403448" y="107"/>
                  <a:pt x="426720" y="107"/>
                </a:cubicBezTo>
              </a:path>
            </a:pathLst>
          </a:custGeom>
          <a:solidFill>
            <a:srgbClr val="7030A0"/>
          </a:solidFill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8408249" y="2853786"/>
            <a:ext cx="1" cy="471126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4"/>
          <p:cNvSpPr txBox="1">
            <a:spLocks/>
          </p:cNvSpPr>
          <p:nvPr/>
        </p:nvSpPr>
        <p:spPr bwMode="auto">
          <a:xfrm>
            <a:off x="4971234" y="2702122"/>
            <a:ext cx="1096971" cy="38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indent="0" algn="ctr">
              <a:spcBef>
                <a:spcPts val="0"/>
              </a:spcBef>
              <a:buSzPct val="100000"/>
              <a:buNone/>
            </a:pPr>
            <a:r>
              <a:rPr lang="en-GB" dirty="0">
                <a:ea typeface="Arial Unicode MS" panose="020B0604020202020204" pitchFamily="34" charset="-128"/>
              </a:rPr>
              <a:t>Proton</a:t>
            </a:r>
            <a:endParaRPr lang="en-GB" sz="1200" dirty="0">
              <a:ea typeface="Arial Unicode MS" panose="020B0604020202020204" pitchFamily="34" charset="-128"/>
            </a:endParaRPr>
          </a:p>
        </p:txBody>
      </p:sp>
      <p:cxnSp>
        <p:nvCxnSpPr>
          <p:cNvPr id="38" name="Straight Arrow Connector 37"/>
          <p:cNvCxnSpPr>
            <a:stCxn id="36" idx="3"/>
          </p:cNvCxnSpPr>
          <p:nvPr/>
        </p:nvCxnSpPr>
        <p:spPr>
          <a:xfrm flipV="1">
            <a:off x="6068205" y="2827311"/>
            <a:ext cx="995511" cy="67056"/>
          </a:xfrm>
          <a:prstGeom prst="straightConnector1">
            <a:avLst/>
          </a:prstGeom>
          <a:ln>
            <a:solidFill>
              <a:schemeClr val="tx2"/>
            </a:solidFill>
            <a:headEnd w="lg" len="lg"/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7687734" y="125752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6213" lvl="1" indent="0">
              <a:spcBef>
                <a:spcPts val="0"/>
              </a:spcBef>
              <a:buSzPct val="100000"/>
              <a:buNone/>
            </a:pPr>
            <a:r>
              <a:rPr lang="en-GB" b="1" dirty="0">
                <a:solidFill>
                  <a:schemeClr val="accent3">
                    <a:lumMod val="75000"/>
                  </a:schemeClr>
                </a:solidFill>
                <a:ea typeface="Arial Unicode MS" panose="020B0604020202020204" pitchFamily="34" charset="-128"/>
              </a:rPr>
              <a:t>Molecule formation </a:t>
            </a:r>
            <a:endParaRPr lang="en-GB" dirty="0">
              <a:solidFill>
                <a:srgbClr val="00B050"/>
              </a:solidFill>
              <a:ea typeface="Arial Unicode MS" panose="020B0604020202020204" pitchFamily="34" charset="-128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521977" y="22426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6213" lvl="1" indent="0">
              <a:spcBef>
                <a:spcPts val="0"/>
              </a:spcBef>
              <a:buSzPct val="100000"/>
              <a:buNone/>
            </a:pPr>
            <a:r>
              <a:rPr lang="en-GB" b="1" dirty="0">
                <a:solidFill>
                  <a:srgbClr val="FF9933"/>
                </a:solidFill>
                <a:ea typeface="Arial Unicode MS" panose="020B0604020202020204" pitchFamily="34" charset="-128"/>
              </a:rPr>
              <a:t>Diffusion through solid (slowest step)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09600" y="1158992"/>
            <a:ext cx="31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Molecular beam extraction</a:t>
            </a:r>
          </a:p>
          <a:p>
            <a:r>
              <a:rPr lang="en-GB" b="1" dirty="0"/>
              <a:t>taking the example of </a:t>
            </a:r>
            <a:r>
              <a:rPr lang="en-GB" b="1" baseline="30000" dirty="0"/>
              <a:t>8</a:t>
            </a:r>
            <a:r>
              <a:rPr lang="en-GB" b="1" dirty="0"/>
              <a:t>BF2</a:t>
            </a:r>
          </a:p>
        </p:txBody>
      </p:sp>
      <p:sp>
        <p:nvSpPr>
          <p:cNvPr id="44" name="Text Placeholder 4"/>
          <p:cNvSpPr txBox="1">
            <a:spLocks/>
          </p:cNvSpPr>
          <p:nvPr/>
        </p:nvSpPr>
        <p:spPr bwMode="auto">
          <a:xfrm>
            <a:off x="9491843" y="4739793"/>
            <a:ext cx="2643917" cy="58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indent="0" algn="ctr">
              <a:spcBef>
                <a:spcPts val="1000"/>
              </a:spcBef>
              <a:buSzPct val="100000"/>
              <a:buNone/>
            </a:pPr>
            <a:r>
              <a:rPr lang="en-GB" dirty="0" err="1">
                <a:ea typeface="Arial Unicode MS" panose="020B0604020202020204" pitchFamily="34" charset="-128"/>
              </a:rPr>
              <a:t>Multiwalled</a:t>
            </a:r>
            <a:r>
              <a:rPr lang="en-GB" dirty="0">
                <a:ea typeface="Arial Unicode MS" panose="020B0604020202020204" pitchFamily="34" charset="-128"/>
              </a:rPr>
              <a:t> carbon nanotubes</a:t>
            </a:r>
            <a:endParaRPr lang="en-GB" sz="1600" dirty="0">
              <a:ea typeface="Arial Unicode MS" panose="020B0604020202020204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H="1" flipV="1">
            <a:off x="9625038" y="3943045"/>
            <a:ext cx="438487" cy="730771"/>
          </a:xfrm>
          <a:prstGeom prst="straightConnector1">
            <a:avLst/>
          </a:prstGeom>
          <a:ln>
            <a:solidFill>
              <a:schemeClr val="tx2"/>
            </a:solidFill>
            <a:headEnd w="lg" len="lg"/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>
            <a:off x="3335221" y="3249409"/>
            <a:ext cx="3169386" cy="649281"/>
            <a:chOff x="2701175" y="2347152"/>
            <a:chExt cx="4617992" cy="649281"/>
          </a:xfrm>
        </p:grpSpPr>
        <p:sp>
          <p:nvSpPr>
            <p:cNvPr id="37" name="Text Placeholder 4"/>
            <p:cNvSpPr txBox="1">
              <a:spLocks/>
            </p:cNvSpPr>
            <p:nvPr/>
          </p:nvSpPr>
          <p:spPr bwMode="auto">
            <a:xfrm>
              <a:off x="2701175" y="2347152"/>
              <a:ext cx="4617992" cy="649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360363" indent="-1841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00000"/>
                </a:buClr>
                <a:buFont typeface="Wingdings" pitchFamily="2" charset="2"/>
                <a:buChar char="§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91440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37160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182880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6213" lvl="1" indent="0">
                <a:spcBef>
                  <a:spcPts val="0"/>
                </a:spcBef>
                <a:buSzPct val="100000"/>
                <a:buNone/>
              </a:pP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+mj-lt"/>
                  <a:ea typeface="Arial Unicode MS" panose="020B0604020202020204" pitchFamily="34" charset="-128"/>
                </a:rPr>
                <a:t>Production of nuclide </a:t>
              </a:r>
            </a:p>
            <a:p>
              <a:pPr marL="176213" lvl="1" indent="0">
                <a:spcBef>
                  <a:spcPts val="0"/>
                </a:spcBef>
                <a:buSzPct val="100000"/>
                <a:buNone/>
              </a:pP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+mj-lt"/>
                  <a:ea typeface="Arial Unicode MS" panose="020B0604020202020204" pitchFamily="34" charset="-128"/>
                </a:rPr>
                <a:t>Fragmentation of </a:t>
              </a:r>
              <a:r>
                <a:rPr lang="en-GB" baseline="30000" dirty="0">
                  <a:solidFill>
                    <a:schemeClr val="tx2">
                      <a:lumMod val="50000"/>
                    </a:schemeClr>
                  </a:solidFill>
                  <a:ea typeface="Arial Unicode MS" panose="020B0604020202020204" pitchFamily="34" charset="-128"/>
                </a:rPr>
                <a:t> 12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ea typeface="Arial Unicode MS" panose="020B0604020202020204" pitchFamily="34" charset="-128"/>
                </a:rPr>
                <a:t>C     </a:t>
              </a:r>
              <a:r>
                <a:rPr lang="en-GB" baseline="30000" dirty="0">
                  <a:solidFill>
                    <a:schemeClr val="tx2">
                      <a:lumMod val="50000"/>
                    </a:schemeClr>
                  </a:solidFill>
                  <a:latin typeface="+mj-lt"/>
                  <a:ea typeface="Arial Unicode MS" panose="020B0604020202020204" pitchFamily="34" charset="-128"/>
                </a:rPr>
                <a:t>8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+mj-lt"/>
                  <a:ea typeface="Arial Unicode MS" panose="020B0604020202020204" pitchFamily="34" charset="-128"/>
                </a:rPr>
                <a:t>B</a:t>
              </a: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6225241" y="2794174"/>
              <a:ext cx="310762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5447879" y="3910831"/>
            <a:ext cx="1485419" cy="1915579"/>
            <a:chOff x="5109745" y="3661723"/>
            <a:chExt cx="1485419" cy="1915579"/>
          </a:xfrm>
        </p:grpSpPr>
        <p:sp>
          <p:nvSpPr>
            <p:cNvPr id="54" name="Freeform 53"/>
            <p:cNvSpPr/>
            <p:nvPr/>
          </p:nvSpPr>
          <p:spPr>
            <a:xfrm>
              <a:off x="6154593" y="3661723"/>
              <a:ext cx="440571" cy="743107"/>
            </a:xfrm>
            <a:custGeom>
              <a:avLst/>
              <a:gdLst>
                <a:gd name="connsiteX0" fmla="*/ 440571 w 440571"/>
                <a:gd name="connsiteY0" fmla="*/ 37428 h 743107"/>
                <a:gd name="connsiteX1" fmla="*/ 62884 w 440571"/>
                <a:gd name="connsiteY1" fmla="*/ 47368 h 743107"/>
                <a:gd name="connsiteX2" fmla="*/ 3249 w 440571"/>
                <a:gd name="connsiteY2" fmla="*/ 504568 h 743107"/>
                <a:gd name="connsiteX3" fmla="*/ 13188 w 440571"/>
                <a:gd name="connsiteY3" fmla="*/ 743107 h 743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571" h="743107">
                  <a:moveTo>
                    <a:pt x="440571" y="37428"/>
                  </a:moveTo>
                  <a:cubicBezTo>
                    <a:pt x="288171" y="3469"/>
                    <a:pt x="135771" y="-30489"/>
                    <a:pt x="62884" y="47368"/>
                  </a:cubicBezTo>
                  <a:cubicBezTo>
                    <a:pt x="-10003" y="125225"/>
                    <a:pt x="11532" y="388612"/>
                    <a:pt x="3249" y="504568"/>
                  </a:cubicBezTo>
                  <a:cubicBezTo>
                    <a:pt x="-5034" y="620525"/>
                    <a:pt x="4077" y="681816"/>
                    <a:pt x="13188" y="743107"/>
                  </a:cubicBezTo>
                </a:path>
              </a:pathLst>
            </a:custGeom>
            <a:noFill/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44273" y="4424708"/>
              <a:ext cx="587489" cy="1152594"/>
            </a:xfrm>
            <a:prstGeom prst="rect">
              <a:avLst/>
            </a:prstGeom>
          </p:spPr>
        </p:pic>
        <p:sp>
          <p:nvSpPr>
            <p:cNvPr id="56" name="Freeform 55"/>
            <p:cNvSpPr/>
            <p:nvPr/>
          </p:nvSpPr>
          <p:spPr>
            <a:xfrm>
              <a:off x="5809972" y="4375013"/>
              <a:ext cx="367748" cy="238626"/>
            </a:xfrm>
            <a:custGeom>
              <a:avLst/>
              <a:gdLst>
                <a:gd name="connsiteX0" fmla="*/ 357809 w 367748"/>
                <a:gd name="connsiteY0" fmla="*/ 0 h 238626"/>
                <a:gd name="connsiteX1" fmla="*/ 367748 w 367748"/>
                <a:gd name="connsiteY1" fmla="*/ 238539 h 238626"/>
                <a:gd name="connsiteX2" fmla="*/ 367748 w 367748"/>
                <a:gd name="connsiteY2" fmla="*/ 238539 h 238626"/>
                <a:gd name="connsiteX3" fmla="*/ 0 w 367748"/>
                <a:gd name="connsiteY3" fmla="*/ 228600 h 23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7748" h="238626">
                  <a:moveTo>
                    <a:pt x="357809" y="0"/>
                  </a:moveTo>
                  <a:lnTo>
                    <a:pt x="367748" y="238539"/>
                  </a:lnTo>
                  <a:lnTo>
                    <a:pt x="367748" y="238539"/>
                  </a:lnTo>
                  <a:cubicBezTo>
                    <a:pt x="306457" y="236883"/>
                    <a:pt x="46382" y="243509"/>
                    <a:pt x="0" y="228600"/>
                  </a:cubicBezTo>
                </a:path>
              </a:pathLst>
            </a:custGeom>
            <a:noFill/>
            <a:ln w="38100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Text Placeholder 4"/>
            <p:cNvSpPr txBox="1">
              <a:spLocks/>
            </p:cNvSpPr>
            <p:nvPr/>
          </p:nvSpPr>
          <p:spPr bwMode="auto">
            <a:xfrm>
              <a:off x="5109745" y="4953577"/>
              <a:ext cx="1096971" cy="384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360363" indent="-1841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00000"/>
                </a:buClr>
                <a:buFont typeface="Wingdings" pitchFamily="2" charset="2"/>
                <a:buChar char="§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91440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37160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182880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6213" lvl="1" indent="0" algn="ctr">
                <a:spcBef>
                  <a:spcPts val="0"/>
                </a:spcBef>
                <a:buSzPct val="100000"/>
                <a:buNone/>
              </a:pPr>
              <a:r>
                <a:rPr lang="en-GB" dirty="0">
                  <a:solidFill>
                    <a:schemeClr val="accent3">
                      <a:lumMod val="75000"/>
                    </a:schemeClr>
                  </a:solidFill>
                  <a:ea typeface="Arial Unicode MS" panose="020B0604020202020204" pitchFamily="34" charset="-128"/>
                </a:rPr>
                <a:t>SF</a:t>
              </a:r>
              <a:r>
                <a:rPr lang="en-GB" baseline="-25000" dirty="0">
                  <a:solidFill>
                    <a:schemeClr val="accent3">
                      <a:lumMod val="75000"/>
                    </a:schemeClr>
                  </a:solidFill>
                  <a:ea typeface="Arial Unicode MS" panose="020B0604020202020204" pitchFamily="34" charset="-128"/>
                </a:rPr>
                <a:t>6</a:t>
              </a:r>
              <a:endParaRPr lang="en-GB" sz="1200" baseline="-25000" dirty="0">
                <a:solidFill>
                  <a:schemeClr val="accent3">
                    <a:lumMod val="75000"/>
                  </a:schemeClr>
                </a:solidFill>
                <a:ea typeface="Arial Unicode MS" panose="020B0604020202020204" pitchFamily="34" charset="-128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677549" y="2560284"/>
            <a:ext cx="3273293" cy="1492716"/>
            <a:chOff x="418341" y="4864136"/>
            <a:chExt cx="3273293" cy="1492716"/>
          </a:xfrm>
        </p:grpSpPr>
        <p:sp>
          <p:nvSpPr>
            <p:cNvPr id="41" name="Rectangle 40"/>
            <p:cNvSpPr/>
            <p:nvPr/>
          </p:nvSpPr>
          <p:spPr>
            <a:xfrm>
              <a:off x="418341" y="4864136"/>
              <a:ext cx="3273293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6213" lvl="1" indent="0">
                <a:spcBef>
                  <a:spcPts val="0"/>
                </a:spcBef>
                <a:buSzPct val="100000"/>
                <a:buNone/>
              </a:pPr>
              <a:endParaRPr lang="en-GB" dirty="0">
                <a:solidFill>
                  <a:srgbClr val="FF0000"/>
                </a:solidFill>
                <a:ea typeface="Arial Unicode MS" panose="020B0604020202020204" pitchFamily="34" charset="-128"/>
              </a:endParaRPr>
            </a:p>
            <a:p>
              <a:pPr marL="176213" lvl="1" indent="0">
                <a:spcBef>
                  <a:spcPts val="0"/>
                </a:spcBef>
                <a:buSzPct val="100000"/>
                <a:buNone/>
              </a:pPr>
              <a:r>
                <a:rPr lang="en-GB" b="1" dirty="0">
                  <a:solidFill>
                    <a:srgbClr val="FF0000"/>
                  </a:solidFill>
                  <a:ea typeface="Arial Unicode MS" panose="020B0604020202020204" pitchFamily="34" charset="-128"/>
                </a:rPr>
                <a:t>Ionization</a:t>
              </a:r>
            </a:p>
            <a:p>
              <a:pPr marL="176213" lvl="1" indent="0">
                <a:spcBef>
                  <a:spcPts val="0"/>
                </a:spcBef>
                <a:buSzPct val="100000"/>
                <a:buNone/>
              </a:pPr>
              <a:endParaRPr lang="en-GB" sz="700" dirty="0">
                <a:solidFill>
                  <a:srgbClr val="FF0000"/>
                </a:solidFill>
                <a:ea typeface="Arial Unicode MS" panose="020B0604020202020204" pitchFamily="34" charset="-128"/>
              </a:endParaRPr>
            </a:p>
            <a:p>
              <a:pPr marL="176213" lvl="1">
                <a:spcBef>
                  <a:spcPts val="0"/>
                </a:spcBef>
                <a:buSzPct val="100000"/>
              </a:pPr>
              <a:r>
                <a:rPr lang="en-GB" baseline="30000" dirty="0">
                  <a:solidFill>
                    <a:srgbClr val="FF0000"/>
                  </a:solidFill>
                  <a:ea typeface="Arial Unicode MS" panose="020B0604020202020204" pitchFamily="34" charset="-128"/>
                </a:rPr>
                <a:t>       8</a:t>
              </a:r>
              <a:r>
                <a:rPr lang="en-GB" dirty="0">
                  <a:solidFill>
                    <a:srgbClr val="FF0000"/>
                  </a:solidFill>
                  <a:ea typeface="Arial Unicode MS" panose="020B0604020202020204" pitchFamily="34" charset="-128"/>
                </a:rPr>
                <a:t>BF</a:t>
              </a:r>
              <a:r>
                <a:rPr lang="en-GB" baseline="-25000" dirty="0">
                  <a:solidFill>
                    <a:srgbClr val="FF0000"/>
                  </a:solidFill>
                  <a:ea typeface="Arial Unicode MS" panose="020B0604020202020204" pitchFamily="34" charset="-128"/>
                </a:rPr>
                <a:t>3                 </a:t>
              </a:r>
              <a:r>
                <a:rPr lang="en-GB" baseline="30000" dirty="0">
                  <a:solidFill>
                    <a:srgbClr val="FF0000"/>
                  </a:solidFill>
                  <a:ea typeface="Arial Unicode MS" panose="020B0604020202020204" pitchFamily="34" charset="-128"/>
                </a:rPr>
                <a:t>8</a:t>
              </a:r>
              <a:r>
                <a:rPr lang="en-GB" dirty="0">
                  <a:solidFill>
                    <a:srgbClr val="FF0000"/>
                  </a:solidFill>
                  <a:ea typeface="Arial Unicode MS" panose="020B0604020202020204" pitchFamily="34" charset="-128"/>
                </a:rPr>
                <a:t>BF</a:t>
              </a:r>
              <a:r>
                <a:rPr lang="en-GB" baseline="-25000" dirty="0">
                  <a:solidFill>
                    <a:srgbClr val="FF0000"/>
                  </a:solidFill>
                  <a:ea typeface="Arial Unicode MS" panose="020B0604020202020204" pitchFamily="34" charset="-128"/>
                </a:rPr>
                <a:t>x</a:t>
              </a:r>
              <a:r>
                <a:rPr lang="en-GB" baseline="30000" dirty="0">
                  <a:solidFill>
                    <a:srgbClr val="FF0000"/>
                  </a:solidFill>
                  <a:ea typeface="Arial Unicode MS" panose="020B0604020202020204" pitchFamily="34" charset="-128"/>
                </a:rPr>
                <a:t>+</a:t>
              </a:r>
              <a:endParaRPr lang="en-GB" baseline="-25000" dirty="0">
                <a:solidFill>
                  <a:srgbClr val="FF0000"/>
                </a:solidFill>
                <a:ea typeface="Arial Unicode MS" panose="020B0604020202020204" pitchFamily="34" charset="-128"/>
              </a:endParaRPr>
            </a:p>
            <a:p>
              <a:pPr marL="176213" lvl="1">
                <a:spcBef>
                  <a:spcPts val="0"/>
                </a:spcBef>
                <a:buSzPct val="100000"/>
              </a:pPr>
              <a:endParaRPr lang="en-GB" baseline="-25000" dirty="0">
                <a:solidFill>
                  <a:srgbClr val="FF0000"/>
                </a:solidFill>
                <a:ea typeface="Arial Unicode MS" panose="020B0604020202020204" pitchFamily="34" charset="-128"/>
              </a:endParaRPr>
            </a:p>
            <a:p>
              <a:pPr marL="176213" lvl="1" indent="0">
                <a:spcBef>
                  <a:spcPts val="0"/>
                </a:spcBef>
                <a:buSzPct val="100000"/>
                <a:buNone/>
              </a:pPr>
              <a:endParaRPr lang="en-GB" dirty="0">
                <a:solidFill>
                  <a:srgbClr val="FF0000"/>
                </a:solidFill>
                <a:ea typeface="Arial Unicode MS" panose="020B0604020202020204" pitchFamily="34" charset="-128"/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1400683" y="5672958"/>
              <a:ext cx="23522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 Placeholder 4"/>
          <p:cNvSpPr txBox="1">
            <a:spLocks/>
          </p:cNvSpPr>
          <p:nvPr/>
        </p:nvSpPr>
        <p:spPr bwMode="auto">
          <a:xfrm>
            <a:off x="7871143" y="1754393"/>
            <a:ext cx="2138101" cy="53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indent="0" algn="ctr">
              <a:spcBef>
                <a:spcPts val="0"/>
              </a:spcBef>
              <a:buSzPct val="100000"/>
              <a:buNone/>
            </a:pPr>
            <a:r>
              <a:rPr lang="en-GB" baseline="30000" dirty="0">
                <a:solidFill>
                  <a:schemeClr val="accent3">
                    <a:lumMod val="75000"/>
                  </a:schemeClr>
                </a:solidFill>
                <a:ea typeface="Arial Unicode MS" panose="020B0604020202020204" pitchFamily="34" charset="-128"/>
              </a:rPr>
              <a:t>8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  <a:ea typeface="Arial Unicode MS" panose="020B0604020202020204" pitchFamily="34" charset="-128"/>
              </a:rPr>
              <a:t>B            </a:t>
            </a:r>
            <a:r>
              <a:rPr lang="en-GB" baseline="30000" dirty="0">
                <a:solidFill>
                  <a:schemeClr val="accent3">
                    <a:lumMod val="75000"/>
                  </a:schemeClr>
                </a:solidFill>
                <a:ea typeface="Arial Unicode MS" panose="020B0604020202020204" pitchFamily="34" charset="-128"/>
              </a:rPr>
              <a:t>8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  <a:ea typeface="Arial Unicode MS" panose="020B0604020202020204" pitchFamily="34" charset="-128"/>
              </a:rPr>
              <a:t>BF</a:t>
            </a:r>
            <a:r>
              <a:rPr lang="en-GB" baseline="-25000" dirty="0">
                <a:solidFill>
                  <a:schemeClr val="accent3">
                    <a:lumMod val="75000"/>
                  </a:schemeClr>
                </a:solidFill>
                <a:ea typeface="Arial Unicode MS" panose="020B0604020202020204" pitchFamily="34" charset="-128"/>
              </a:rPr>
              <a:t>3</a:t>
            </a:r>
          </a:p>
          <a:p>
            <a:pPr marL="176213" lvl="1" indent="0" algn="ctr">
              <a:spcBef>
                <a:spcPts val="0"/>
              </a:spcBef>
              <a:buSzPct val="100000"/>
              <a:buNone/>
            </a:pPr>
            <a:endParaRPr lang="en-GB" sz="1200" dirty="0">
              <a:ea typeface="Arial Unicode MS" panose="020B0604020202020204" pitchFamily="34" charset="-128"/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8640909" y="1947010"/>
            <a:ext cx="505239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8637675" y="1587788"/>
            <a:ext cx="564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accent3">
                    <a:lumMod val="75000"/>
                  </a:schemeClr>
                </a:solidFill>
                <a:ea typeface="Arial Unicode MS" panose="020B0604020202020204" pitchFamily="34" charset="-128"/>
              </a:rPr>
              <a:t>SF</a:t>
            </a:r>
            <a:r>
              <a:rPr lang="en-GB" baseline="-25000" dirty="0">
                <a:solidFill>
                  <a:schemeClr val="accent3">
                    <a:lumMod val="75000"/>
                  </a:schemeClr>
                </a:solidFill>
                <a:ea typeface="Arial Unicode MS" panose="020B0604020202020204" pitchFamily="34" charset="-128"/>
              </a:rPr>
              <a:t>6</a:t>
            </a:r>
            <a:endParaRPr lang="en-GB" baseline="-25000" dirty="0"/>
          </a:p>
        </p:txBody>
      </p:sp>
      <p:sp>
        <p:nvSpPr>
          <p:cNvPr id="74" name="Rectangle 73"/>
          <p:cNvSpPr/>
          <p:nvPr/>
        </p:nvSpPr>
        <p:spPr>
          <a:xfrm>
            <a:off x="6118497" y="184596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6213" lvl="1" indent="0">
              <a:spcBef>
                <a:spcPts val="0"/>
              </a:spcBef>
              <a:buSzPct val="100000"/>
              <a:buNone/>
            </a:pPr>
            <a:r>
              <a:rPr lang="en-GB" b="1" dirty="0">
                <a:solidFill>
                  <a:srgbClr val="0070C0"/>
                </a:solidFill>
                <a:ea typeface="Arial Unicode MS" panose="020B0604020202020204" pitchFamily="34" charset="-128"/>
              </a:rPr>
              <a:t>Effusion</a:t>
            </a:r>
            <a:endParaRPr lang="en-GB" dirty="0">
              <a:solidFill>
                <a:srgbClr val="0070C0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6875868" y="3921550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Oval 75"/>
          <p:cNvSpPr/>
          <p:nvPr/>
        </p:nvSpPr>
        <p:spPr>
          <a:xfrm>
            <a:off x="6841326" y="3914262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7" name="Oval 76"/>
          <p:cNvSpPr/>
          <p:nvPr/>
        </p:nvSpPr>
        <p:spPr>
          <a:xfrm>
            <a:off x="6793562" y="3904400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Oval 77"/>
          <p:cNvSpPr/>
          <p:nvPr/>
        </p:nvSpPr>
        <p:spPr>
          <a:xfrm>
            <a:off x="6759529" y="3901576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9" name="Oval 78"/>
          <p:cNvSpPr/>
          <p:nvPr/>
        </p:nvSpPr>
        <p:spPr>
          <a:xfrm>
            <a:off x="6728154" y="3898690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" name="Oval 79"/>
          <p:cNvSpPr/>
          <p:nvPr/>
        </p:nvSpPr>
        <p:spPr>
          <a:xfrm>
            <a:off x="6696781" y="3898690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Oval 80"/>
          <p:cNvSpPr/>
          <p:nvPr/>
        </p:nvSpPr>
        <p:spPr>
          <a:xfrm>
            <a:off x="7236830" y="3410295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effectLst/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 flipH="1">
            <a:off x="7314262" y="2455297"/>
            <a:ext cx="429140" cy="221792"/>
          </a:xfrm>
          <a:prstGeom prst="straightConnector1">
            <a:avLst/>
          </a:prstGeom>
          <a:ln>
            <a:solidFill>
              <a:srgbClr val="FFC000"/>
            </a:solidFill>
            <a:headEnd w="lg" len="lg"/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7168514" y="1608773"/>
            <a:ext cx="757307" cy="927821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headEnd w="lg" len="lg"/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2" name="TextBox 36"/>
          <p:cNvSpPr txBox="1"/>
          <p:nvPr/>
        </p:nvSpPr>
        <p:spPr>
          <a:xfrm>
            <a:off x="544029" y="4004905"/>
            <a:ext cx="8086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Yield =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" name="TextBox 36"/>
          <p:cNvSpPr txBox="1"/>
          <p:nvPr/>
        </p:nvSpPr>
        <p:spPr>
          <a:xfrm>
            <a:off x="1247047" y="4004905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4" name="TextBox 36"/>
          <p:cNvSpPr txBox="1"/>
          <p:nvPr/>
        </p:nvSpPr>
        <p:spPr>
          <a:xfrm>
            <a:off x="1683088" y="4004905"/>
            <a:ext cx="12298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</a:rPr>
              <a:t>e</a:t>
            </a:r>
            <a:r>
              <a:rPr kumimoji="0" lang="en-GB" sz="16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/>
              </a:rPr>
              <a:t>release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 (T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/>
              </a:rPr>
              <a:t>1/2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05" name="TextBox 36"/>
          <p:cNvSpPr txBox="1"/>
          <p:nvPr/>
        </p:nvSpPr>
        <p:spPr>
          <a:xfrm>
            <a:off x="3904790" y="4004905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err="1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GB" sz="1600" baseline="-25000" dirty="0" err="1">
                <a:solidFill>
                  <a:srgbClr val="FF0000"/>
                </a:solidFill>
                <a:latin typeface="Arial"/>
              </a:rPr>
              <a:t>ion</a:t>
            </a:r>
            <a:r>
              <a:rPr lang="en-GB" sz="1600" baseline="-25000" dirty="0">
                <a:solidFill>
                  <a:srgbClr val="FF0000"/>
                </a:solidFill>
                <a:latin typeface="Arial"/>
              </a:rPr>
              <a:t>    </a:t>
            </a:r>
            <a:r>
              <a:rPr lang="en-GB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   </a:t>
            </a:r>
            <a:r>
              <a:rPr lang="en-GB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e</a:t>
            </a:r>
            <a:r>
              <a:rPr lang="en-GB" sz="1600" baseline="-25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other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/>
              </a:rPr>
              <a:t> </a:t>
            </a:r>
          </a:p>
        </p:txBody>
      </p:sp>
      <p:sp>
        <p:nvSpPr>
          <p:cNvPr id="106" name="TextBox 36"/>
          <p:cNvSpPr txBox="1"/>
          <p:nvPr/>
        </p:nvSpPr>
        <p:spPr>
          <a:xfrm>
            <a:off x="3081014" y="4004905"/>
            <a:ext cx="546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chemeClr val="accent3">
                    <a:lumMod val="50000"/>
                  </a:schemeClr>
                </a:solidFill>
                <a:latin typeface="Symbol" panose="05050102010706020507" pitchFamily="18" charset="2"/>
              </a:rPr>
              <a:t>e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"/>
              </a:rPr>
              <a:t>form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10" name="Picture 1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196" y="4127434"/>
            <a:ext cx="136150" cy="13615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2667" y="4161365"/>
            <a:ext cx="136150" cy="13615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8222" y="4161365"/>
            <a:ext cx="136150" cy="136150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5360" y="4161365"/>
            <a:ext cx="136150" cy="136150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663354" y="1889063"/>
            <a:ext cx="3774279" cy="108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Tx/>
              <a:buChar char="-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Boron is refractory and reactive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Tx/>
              <a:buChar char="-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Can‘t be extracted as atom -&gt; more volatile molecule needed</a:t>
            </a:r>
          </a:p>
        </p:txBody>
      </p:sp>
    </p:spTree>
    <p:extLst>
      <p:ext uri="{BB962C8B-B14F-4D97-AF65-F5344CB8AC3E}">
        <p14:creationId xmlns:p14="http://schemas.microsoft.com/office/powerpoint/2010/main" val="29269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0 L 4.79167E-6 0.00023 L 0.00208 0.00139 C 0.00247 0.00162 0.00312 0.00162 0.00364 0.00231 C 0.00664 0.00579 0.00351 0.00231 0.00703 0.00556 C 0.00898 0.00718 0.00651 0.00556 0.00859 0.00694 C 0.00963 0.00995 0.00833 0.00694 0.00989 0.0088 C 0.01015 0.00903 0.01028 0.00972 0.01067 0.01019 C 0.01106 0.01065 0.01171 0.01134 0.01223 0.01204 C 0.0125 0.01227 0.01276 0.0125 0.01302 0.01296 C 0.01328 0.01343 0.01341 0.01389 0.0138 0.01435 C 0.01575 0.01667 0.01341 0.01273 0.0151 0.01574 L 0.0151 0.01597 C 0.01536 0.01435 0.01549 0.01319 0.01588 0.01204 C 0.01614 0.01065 0.0164 0.00972 0.01692 0.0088 C 0.01705 0.0081 0.01731 0.00741 0.0177 0.00694 C 0.01888 0.00417 0.01927 0.00417 0.02083 0.00185 C 0.02135 0.00093 0.02187 0 0.02239 -0.00093 C 0.02291 -0.00255 0.02252 -0.00231 0.02317 -0.00231 L 0.02395 -0.00278 C 0.02513 -0.00255 0.0263 -0.00255 0.0276 -0.00185 C 0.02955 -0.00093 0.03138 0.00069 0.03333 0.00185 C 0.03359 0.00185 0.03385 0.00208 0.03411 0.00231 C 0.0345 0.00255 0.03489 0.00301 0.03541 0.00324 C 0.0358 0.00347 0.03645 0.00347 0.03697 0.0037 C 0.03723 0.0037 0.03737 0.00394 0.03776 0.00417 C 0.03815 0.00417 0.0388 0.00417 0.03932 0.00417 L 0.0414 0.00139 C 0.04205 -0.00069 0.04283 -0.00255 0.04348 -0.00463 C 0.04375 -0.00602 0.04388 -0.00718 0.04427 -0.00833 C 0.04453 -0.00949 0.04492 -0.01019 0.04531 -0.01111 C 0.0457 -0.0125 0.04583 -0.01296 0.04661 -0.01389 C 0.04674 -0.01412 0.04687 -0.01435 0.04713 -0.01435 L 0.04713 -0.01412 C 0.05143 -0.01157 0.04752 -0.01458 0.05026 -0.01157 C 0.05169 -0.01019 0.05156 -0.01065 0.05312 -0.00926 C 0.05572 -0.00718 0.05364 -0.0088 0.05625 -0.00602 C 0.05664 -0.00556 0.05729 -0.00532 0.05781 -0.00463 C 0.0582 -0.0044 0.05859 -0.00394 0.05911 -0.00324 C 0.0608 -0.00116 0.05937 -0.00255 0.06067 -0.00139 L 0.06093 -0.00093 C 0.06145 0.00069 0.06367 0.00764 0.0651 0.00833 L 0.06614 0.0088 C 0.0664 0.00903 0.06666 0.00926 0.06692 0.00972 C 0.06718 0.00995 0.06796 0.01111 0.06796 0.01134 L 0.06822 0.01157 C 0.06835 0.01111 0.07083 0.00486 0.07161 0.0037 C 0.07187 0.00324 0.07226 0.00301 0.07265 0.00278 C 0.07356 0.00162 0.07304 0.00185 0.07369 0.00185 L 0.07421 0.00139 C 0.07487 0.00185 0.07552 0.00231 0.0763 0.00324 C 0.07656 0.00347 0.07669 0.00417 0.07708 0.00463 C 0.07955 0.00694 0.07799 0.0044 0.0789 0.00602 L 0.0789 0.00625 C 0.07955 0.00532 0.08033 0.00486 0.08098 0.00417 C 0.08112 0.0037 0.08125 0.00301 0.08151 0.00278 C 0.08177 0.00231 0.08216 0.00208 0.08255 0.00185 C 0.08372 0.00023 0.08281 0.00046 0.08359 0.00046 " pathEditMode="relative" rAng="0" ptsTypes="AAAAAAAAAAAAAAAAAAAAAAAAAAAAAAAAAAAAAAAAAAAAAAAAAAAAAAAAAA">
                                      <p:cBhvr>
                                        <p:cTn id="82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0" y="69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4.07407E-6 L -6.25E-7 0.00024 L 0.00221 -0.00115 C 0.0026 -0.00115 0.003 -0.00115 0.00326 -0.00138 C 0.00352 -0.00138 0.00378 -0.00162 0.00404 -0.00162 C 0.0043 -0.00185 0.00443 -0.00208 0.00456 -0.00208 C 0.00495 -0.00231 0.00534 -0.00231 0.00586 -0.00254 C 0.00612 -0.00254 0.00638 -0.00301 0.00677 -0.00301 C 0.00716 -0.00347 0.00755 -0.00347 0.00794 -0.00393 C 0.0082 -0.00393 0.00846 -0.00439 0.00872 -0.00439 C 0.00885 -0.00486 0.00912 -0.00532 0.00925 -0.00555 C 0.00951 -0.00578 0.0099 -0.00601 0.01003 -0.00625 C 0.01068 -0.00694 0.01068 -0.00671 0.01107 -0.00763 L 0.01107 -0.0074 C 0.01159 -0.0074 0.01224 -0.00717 0.01289 -0.00694 C 0.01302 -0.00694 0.01315 -0.00671 0.01341 -0.00671 C 0.01393 -0.00625 0.01445 -0.00625 0.01497 -0.00578 C 0.01732 -0.00393 0.01615 -0.00463 0.01862 -0.00393 C 0.02018 -0.00393 0.02175 -0.00393 0.02318 -0.00416 C 0.02383 -0.00439 0.02487 -0.00532 0.02487 -0.00509 L 0.02721 -0.00717 C 0.02852 -0.00856 0.02982 -0.00972 0.03112 -0.01088 C 0.03359 -0.0125 0.03294 -0.01134 0.03372 -0.01273 L 0.03529 -0.01111 C 0.03971 -0.00509 0.03385 -0.01296 0.03867 -0.00717 C 0.03997 -0.00578 0.04115 -0.00393 0.04258 -0.00254 C 0.04271 -0.00208 0.04297 -0.00208 0.0431 -0.00162 C 0.04362 -0.00115 0.04401 -0.00046 0.0444 -4.07407E-6 C 0.04466 0.00024 0.04492 0.00047 0.04505 0.0007 L 0.04753 0.00394 C 0.04818 0.00463 0.0487 0.00533 0.04935 0.00579 C 0.04961 0.00625 0.05 0.00649 0.05039 0.00695 C 0.05065 0.00718 0.05078 0.00764 0.05117 0.00811 C 0.05365 0.01088 0.05156 0.00834 0.05326 0.00996 C 0.05352 0.01019 0.05378 0.01088 0.05378 0.01112 L 0.05586 0.01042 C 0.05677 0.00996 0.05781 0.00926 0.05872 0.00857 C 0.05899 0.00857 0.05912 0.00811 0.05925 0.00811 C 0.06016 0.00718 0.06094 0.00625 0.06185 0.00556 C 0.06211 0.00533 0.0625 0.0051 0.06289 0.00487 C 0.06406 0.00371 0.06524 0.00255 0.06628 0.00139 C 0.06914 -0.00138 0.06667 0.00024 0.07044 -0.00138 C 0.0707 -0.00138 0.07083 -0.00162 0.07096 -0.00162 C 0.07135 -0.00185 0.07201 -0.00254 0.07201 -0.00231 L 0.07487 -0.00277 L 0.07774 -0.00138 C 0.07839 -0.00092 0.0793 -0.00069 0.08008 -0.00023 C 0.08112 0.00024 0.08216 0.0007 0.0832 0.00139 C 0.08477 0.00324 0.08412 0.00255 0.08737 0.0044 C 0.08789 0.00487 0.09063 0.00602 0.0918 0.00625 C 0.09271 0.00649 0.09388 0.00649 0.09492 0.00672 C 0.09596 0.00672 0.09701 0.00718 0.09805 0.00718 L 0.10365 0.00695 L 0.10534 0.00625 C 0.11289 0.00394 0.10716 0.00602 0.1155 0.00162 C 0.11979 -0.00046 0.11484 0.00394 0.12279 -0.00301 C 0.12448 -0.00463 0.12617 -0.00625 0.12787 -0.00763 C 0.12865 -0.0081 0.13294 -0.01041 0.13425 -0.01088 C 0.1349 -0.01088 0.13542 -0.01088 0.13607 -0.01088 L 0.13867 -0.00717 C 0.14245 -0.00486 0.13932 -0.00671 0.14466 -0.00439 C 0.14518 -0.00439 0.14557 -0.00393 0.14596 -0.00393 C 0.1474 -0.00324 0.14883 -0.00254 0.15039 -0.00208 C 0.15065 -0.00185 0.15104 -0.00185 0.1513 -0.00162 C 0.15274 -0.00115 0.15417 -0.00046 0.1556 0.00024 C 0.15599 0.00047 0.15638 0.00093 0.15677 0.00116 C 0.15833 0.00162 0.1599 0.00186 0.16146 0.00255 C 0.16354 0.00301 0.1655 0.00394 0.16758 0.0044 C 0.16797 0.00463 0.16862 0.00463 0.16914 0.00487 C 0.17083 0.00533 0.17253 0.00602 0.17409 0.00672 C 0.17435 0.00672 0.17448 0.00695 0.17474 0.00695 C 0.17852 0.00857 0.17513 0.00672 0.178 0.00834 C 0.1793 0.00787 0.17891 0.00857 0.17943 0.00764 L 0.1806 0.00209 L 0.18294 -0.00717 C 0.1832 -0.00833 0.18333 -0.00972 0.18372 -0.01041 C 0.18385 -0.01064 0.18412 -0.01111 0.18425 -0.01134 C 0.18464 -0.0118 0.18555 -0.01226 0.18555 -0.01203 " pathEditMode="relative" rAng="0" ptsTypes="AAAAAAAAAAAAAAAAAAAAAAAAAAAAAAAAAAAAAAAAAAAAAAAAAAAAAAAAAAAAAAAAAAAAAAAAAAAAAA">
                                      <p:cBhvr>
                                        <p:cTn id="8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71" y="-9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3.7037E-6 L -4.375E-6 0.00024 C 0.00118 -0.00069 0.00248 -0.00162 0.00378 -0.00185 L 0.00586 -0.00208 C 0.00678 -0.00231 0.00756 -0.00231 0.00821 -0.00254 C 0.01055 -0.00301 0.00847 -0.00254 0.01042 -0.00324 C 0.01107 -0.00324 0.01159 -0.00347 0.01224 -0.00347 C 0.01446 -0.00393 0.01368 -0.0037 0.01498 -0.0037 L 0.0155 -0.0037 C 0.02214 0.00278 0.01654 -0.00254 0.0237 0.00348 C 0.02409 0.00371 0.02435 0.00417 0.02461 0.0044 C 0.02579 0.00556 0.02722 0.00649 0.02826 0.00764 C 0.02891 0.00834 0.02956 0.00903 0.03021 0.00973 C 0.03086 0.01019 0.03165 0.01042 0.03217 0.01111 C 0.03269 0.01135 0.03295 0.01204 0.03334 0.0125 C 0.03464 0.01343 0.03724 0.01551 0.03724 0.01574 L 0.0392 0.01598 L 0.06107 0.01598 L 0.06667 0.01528 C 0.07357 0.01412 0.06224 0.01574 0.0793 0.01528 C 0.08711 0.01482 0.09493 0.01436 0.10274 0.01389 L 0.10938 0.01274 C 0.11198 0.01227 0.11498 0.01227 0.11758 0.01181 C 0.12175 0.01111 0.12566 0.01019 0.12969 0.00926 C 0.13269 0.00857 0.13334 0.00857 0.13776 0.00787 C 0.13933 0.00741 0.14063 0.00695 0.14258 0.00695 C 0.14454 0.00695 0.14636 0.00741 0.14844 0.00764 C 0.16263 0.01158 0.15586 0.01042 0.16875 0.01135 C 0.17149 0.01204 0.17448 0.01274 0.17709 0.01274 C 0.18269 0.01274 0.18803 0.01227 0.19362 0.01204 C 0.19649 0.01088 0.19857 0.01019 0.20196 0.00834 C 0.20235 0.00811 0.20248 0.00741 0.20287 0.00718 C 0.20482 0.0051 0.20717 0.00348 0.20938 0.00139 C 0.21263 -0.00208 0.21042 -0.00023 0.21303 -0.00185 C 0.21329 -0.00185 0.21342 -0.00231 0.21394 -0.00254 C 0.21537 -0.00254 0.21706 -0.00254 0.21862 -0.00254 " pathEditMode="relative" rAng="0" ptsTypes="AAAAAAAAAAAAAAAAAAAAAAAAAAAAAAAAAAAA">
                                      <p:cBhvr>
                                        <p:cTn id="8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24" y="602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023 L 0 -2.22222E-6 C 0.00052 -0.00023 0.00104 -2.22222E-6 0.00169 0.00023 C 0.00208 0.00023 0.00247 0.00023 0.00286 0.00047 C 0.00326 0.00047 0.00365 0.0007 0.00404 0.00093 C 0.00469 0.00116 0.00534 0.00116 0.00599 0.00139 C 0.0099 0.00301 0.00846 0.00232 0.01029 0.00324 C 0.01563 0.0088 0.01042 0.00371 0.01302 0.00579 C 0.01328 0.00602 0.01354 0.00625 0.0138 0.00648 C 0.0151 0.00741 0.01458 0.00648 0.01615 0.00834 C 0.01693 0.00926 0.01771 0.01019 0.01849 0.01111 C 0.01862 0.01134 0.01901 0.01134 0.01927 0.01158 C 0.02044 0.01273 0.02148 0.01389 0.02279 0.01505 C 0.02331 0.01551 0.02331 0.01574 0.0237 0.01551 L 0.02487 0.01551 C 0.03047 0.01134 0.02344 0.01644 0.02799 0.01343 C 0.02839 0.0132 0.02865 0.01297 0.02904 0.0125 C 0.0306 0.01158 0.03229 0.01065 0.03385 0.00926 C 0.03646 0.00741 0.03867 0.00533 0.04128 0.00347 C 0.04258 0.00255 0.04375 0.00139 0.04518 0.0007 C 0.04701 -0.00046 0.04844 -0.00069 0.05039 -0.00069 L 0.05247 -0.00069 C 0.05339 -0.00069 0.0543 -0.00046 0.05521 -0.00023 C 0.05547 -2.22222E-6 0.0556 0.00023 0.05586 0.00047 C 0.05885 0.00232 0.05807 0.00185 0.06016 0.00232 C 0.06133 0.00347 0.06263 0.0044 0.0638 0.00556 C 0.06419 0.00579 0.06445 0.00625 0.06484 0.00648 C 0.06667 0.00787 0.06875 0.00903 0.07057 0.01042 C 0.07174 0.01111 0.07266 0.01227 0.07396 0.0125 C 0.07422 0.01273 0.07448 0.01273 0.07474 0.01297 C 0.07565 0.01343 0.0763 0.01389 0.07721 0.01435 L 0.07982 0.01366 C 0.0862 0.00949 0.08125 0.0125 0.08854 0.0088 C 0.0888 0.0088 0.08893 0.00834 0.08932 0.00834 C 0.09076 0.00764 0.09232 0.00741 0.09401 0.00672 C 0.09427 0.00672 0.09466 0.00672 0.09492 0.00648 C 0.09635 0.00602 0.09766 0.00556 0.09909 0.00486 C 0.09922 0.00486 0.09948 0.00486 0.09961 0.00486 C 0.10443 0.00162 0.09857 0.00509 0.10326 0.00232 C 0.10352 0.00255 0.10378 0.00255 0.10404 0.00278 C 0.1043 0.00301 0.10456 0.00301 0.10482 0.00347 C 0.1056 0.00417 0.10612 0.00556 0.10703 0.00625 C 0.10742 0.00672 0.10794 0.00672 0.10833 0.00741 C 0.10951 0.00834 0.11042 0.00996 0.11172 0.01088 C 0.11224 0.01134 0.11276 0.01158 0.11328 0.01204 C 0.1138 0.01273 0.11393 0.01389 0.11458 0.01435 C 0.11497 0.01482 0.1168 0.01667 0.11732 0.0169 C 0.11758 0.01713 0.11784 0.01713 0.1181 0.01713 C 0.11823 0.01736 0.11849 0.01759 0.11875 0.01759 C 0.11979 0.01898 0.11862 0.01829 0.11966 0.01898 " pathEditMode="relative" rAng="0" ptsTypes="AAAAAAAAAAAAAAAAAAAAAAAAAAAAAAAAAAAAAAAAAAAAAAAAAA">
                                      <p:cBhvr>
                                        <p:cTn id="8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7" y="926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4.16667E-6 0.00023 C 0.00026 -0.00093 0.00052 -0.00185 0.00091 -0.00278 C 0.00104 -0.00301 0.0013 -0.00278 0.00143 -0.00301 C 0.0026 -0.00417 0.00364 -0.00556 0.00481 -0.00695 C 0.00573 -0.00787 0.00664 -0.0088 0.00755 -0.00972 C 0.00781 -0.00995 0.00807 -0.01019 0.00833 -0.01042 C 0.00846 -0.01042 0.00872 -0.01065 0.00885 -0.01065 C 0.01119 -0.01088 0.01354 -0.01065 0.01588 -0.01065 L 0.01849 -0.01065 C 0.02213 -0.0088 0.03177 -0.00347 0.03372 -0.00139 C 0.03554 0.00069 0.03424 -0.0007 0.03841 0.00185 C 0.03906 0.00208 0.04036 0.00278 0.04036 0.00301 L 0.0427 0.00278 C 0.04349 0.00231 0.0444 0.00208 0.04518 0.00139 C 0.04713 -0.00023 0.04882 -0.00278 0.05065 -0.0044 C 0.05104 -0.00486 0.05143 -0.00509 0.05182 -0.00556 C 0.0539 -0.00695 0.05221 -0.00532 0.05455 -0.00695 C 0.05638 -0.00787 0.05533 -0.00787 0.05599 -0.00787 L 0.05768 -0.00903 C 0.05833 -0.00903 0.05885 -0.00926 0.0595 -0.00926 C 0.06041 -0.00926 0.06119 -0.00903 0.06198 -0.00857 C 0.06432 -0.00787 0.06653 -0.00718 0.06862 -0.00625 C 0.07018 -0.00556 0.07604 -0.00278 0.07786 -0.00162 C 0.07851 -0.00116 0.07916 -0.00046 0.07981 7.40741E-7 C 0.0819 0.00185 0.08398 0.0037 0.08619 0.00486 L 0.08684 0.00532 L 0.08919 0.00486 C 0.10013 -0.00185 0.08841 0.00509 0.09948 -0.0007 C 0.10104 -0.00139 0.1026 -0.00232 0.10416 -0.00301 C 0.10586 -0.0037 0.10755 -0.0044 0.10924 -0.00486 C 0.11054 -0.00509 0.11302 -0.00509 0.11302 -0.00486 L 0.11966 -0.00556 C 0.1233 -0.00486 0.12591 -0.00463 0.12955 -0.00347 C 0.14882 0.00324 0.12708 -0.00324 0.14088 0.00046 C 0.14205 0.00069 0.14323 0.00139 0.1444 0.00139 C 0.14609 0.00162 0.14765 0.00139 0.14934 0.00139 L 0.15026 0.00139 C 0.15377 -0.00139 0.15117 0.00046 0.15481 -0.00139 C 0.15559 -0.00185 0.15651 -0.00232 0.15729 -0.00278 C 0.15989 -0.00394 0.16263 -0.00463 0.1651 -0.00509 C 0.16614 -0.00532 0.16705 -0.00532 0.16809 -0.00556 L 0.17213 -0.00718 C 0.17317 -0.00764 0.17434 -0.00741 0.17513 -0.00857 C 0.17552 -0.00949 0.17382 -0.0088 0.17317 -0.00903 C 0.16888 -0.00949 0.17057 -0.00903 0.16614 -0.00995 C 0.16575 -0.01019 0.16549 -0.01019 0.1651 -0.01042 L 0.15221 -0.00972 C 0.14934 -0.00949 0.14362 -0.00857 0.14362 -0.00833 C 0.14309 -0.00833 0.14257 -0.0081 0.14205 -0.00764 C 0.14088 -0.00625 0.13854 -0.00301 0.13854 -0.00278 L 0.13854 -0.00232 C 0.13828 -0.00162 0.13789 -0.0007 0.13763 7.40741E-7 C 0.13724 0.00116 0.13698 0.00255 0.13645 0.00347 C 0.13593 0.00463 0.13528 0.00579 0.13463 0.00671 C 0.13424 0.00764 0.13372 0.00856 0.13307 0.00903 C 0.13268 0.00972 0.13203 0.00972 0.13151 0.00972 C 0.1302 0.01042 0.13007 0.01018 0.12825 0.01065 C 0.12369 0.00926 0.12434 0.00995 0.12083 0.00741 C 0.11992 0.00671 0.11901 0.00602 0.11809 0.00532 C 0.11757 0.00486 0.11705 0.00417 0.11653 0.00393 L 0.1151 0.00347 C 0.11497 0.00347 0.11471 0.00347 0.11458 0.00324 C 0.11445 0.00301 0.11419 0.00208 0.11419 0.00231 " pathEditMode="relative" rAng="0" ptsTypes="AAAAAAAAAAAAAAAAAAAAAAAAAAAAAAAAAAAAAAAAAAAAAAAAAAAAAAAAAAAAAAAA">
                                      <p:cBhvr>
                                        <p:cTn id="90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-23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-1.66667E-6 0.00023 C 0.00326 -0.00046 0.00248 -0.00046 0.00651 -0.00139 C 0.0069 -0.00162 0.00716 -0.00185 0.00755 -0.00185 C 0.00899 -0.00208 0.01055 -0.00232 0.01198 -0.00255 C 0.0125 -0.00278 0.01289 -0.00301 0.01341 -0.00324 C 0.01406 -0.0037 0.01537 -0.00463 0.01537 -0.0044 L 0.01615 -0.00486 C 0.02031 -0.00463 0.02448 -0.00486 0.02865 -0.00417 C 0.03034 -0.00394 0.03112 -0.00232 0.03216 -0.00046 C 0.03255 0.00046 0.03307 0.00139 0.03347 0.00231 C 0.03386 0.00324 0.03412 0.00417 0.03451 0.00486 C 0.03503 0.00602 0.03568 0.00694 0.0362 0.00787 L 0.03737 0.00764 C 0.03893 0.00648 0.0405 0.00555 0.04193 0.00417 C 0.04284 0.00301 0.04388 0.00185 0.04479 0.00093 C 0.04584 7.40741E-7 0.04701 -0.0007 0.04792 -0.00185 C 0.04857 -0.00255 0.04831 -0.00255 0.04896 -0.00255 L 0.05091 -0.00324 C 0.05834 0.00046 0.05026 -0.00417 0.05847 0.00278 C 0.06406 0.00741 0.0638 0.00671 0.06901 0.00833 C 0.07214 0.00787 0.0711 0.0088 0.0724 0.00764 L 0.0724 0.00787 C 0.06758 0.00741 0.06498 0.00694 0.06003 0.00764 C 0.0582 0.00787 0.05651 0.00833 0.05482 0.00903 C 0.05352 0.00949 0.05222 0.01018 0.05091 0.01065 C 0.04974 0.01134 0.04857 0.01204 0.0474 0.0125 C 0.04714 0.01273 0.04662 0.01296 0.04662 0.01319 C 0.04505 0.01018 0.04727 0.01435 0.04505 0.00787 C 0.04401 0.00509 0.04297 0.00231 0.04167 -0.00046 C 0.04102 -0.00185 0.03959 -0.00394 0.03854 -0.00486 C 0.03854 -0.00509 0.03841 -0.00486 0.03841 -0.00463 " pathEditMode="relative" rAng="0" ptsTypes="AAAAAAAAAAAAAAAAAAAAAAAAAAAAAAAA">
                                      <p:cBhvr>
                                        <p:cTn id="92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0" y="39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0833E-6 -2.96296E-6 L -2.70833E-6 0.00023 L -0.00091 -0.00416 L -0.00104 -0.00532 C -0.00078 -0.01319 -0.00065 -0.01527 -0.00104 -0.0243 C -0.00104 -0.02523 -0.0013 -0.02569 -0.00143 -0.02639 C -0.00169 -0.02847 -0.00156 -0.02754 -0.00182 -0.02916 C -0.00195 -0.02986 -0.00195 -0.03055 -0.00208 -0.03125 C -0.00234 -0.03472 -0.00208 -0.03356 -0.00247 -0.03611 C -0.00247 -0.03657 -0.00247 -0.03703 -0.0026 -0.0375 C -0.00273 -0.03819 -0.00286 -0.03865 -0.00299 -0.03935 C -0.00312 -0.03981 -0.00325 -0.04027 -0.00338 -0.04074 C -0.00364 -0.0412 -0.0039 -0.04166 -0.00416 -0.04213 C -0.00442 -0.04259 -0.00468 -0.04328 -0.00495 -0.04375 C -0.00508 -0.04421 -0.00534 -0.04421 -0.0056 -0.04444 C -0.00586 -0.0449 -0.00612 -0.04514 -0.00638 -0.0456 C -0.00651 -0.04583 -0.00677 -0.04606 -0.0069 -0.04629 C -0.00729 -0.04699 -0.00781 -0.04745 -0.00807 -0.04838 C -0.0082 -0.04861 -0.00833 -0.04907 -0.00846 -0.0493 C -0.00872 -0.04977 -0.01028 -0.05162 -0.01041 -0.05185 C -0.01302 -0.0544 -0.01015 -0.05092 -0.01198 -0.05324 C -0.0125 -0.0544 -0.01263 -0.05463 -0.01276 -0.05625 C -0.01289 -0.0574 -0.01289 -0.05879 -0.01315 -0.05972 L -0.01354 -0.06111 C -0.01367 -0.0618 -0.01367 -0.06227 -0.0138 -0.06296 C -0.0138 -0.06319 -0.01393 -0.06365 -0.01393 -0.06389 C -0.01458 -0.06759 -0.01367 -0.0625 -0.01458 -0.06736 C -0.01458 -0.06782 -0.01471 -0.06805 -0.01471 -0.06852 C -0.01484 -0.06898 -0.01484 -0.06944 -0.01497 -0.0699 C -0.0151 -0.07014 -0.01523 -0.0706 -0.01536 -0.07083 C -0.01549 -0.07152 -0.01575 -0.07199 -0.01588 -0.07268 C -0.01627 -0.075 -0.01588 -0.07315 -0.01666 -0.07546 C -0.01692 -0.07592 -0.01692 -0.07639 -0.01705 -0.07685 C -0.01731 -0.07731 -0.01758 -0.07801 -0.01771 -0.07847 C -0.01797 -0.0794 -0.0181 -0.08032 -0.01849 -0.08125 C -0.01862 -0.08171 -0.01875 -0.08194 -0.01888 -0.0824 C -0.01901 -0.08287 -0.01914 -0.08333 -0.01927 -0.08379 C -0.02005 -0.08588 -0.02005 -0.08472 -0.02057 -0.08796 L -0.02096 -0.09004 C -0.02109 -0.09305 -0.02109 -0.09606 -0.02122 -0.09907 C -0.02122 -0.0993 -0.02135 -0.09977 -0.02135 -0.1 C -0.02135 -0.10277 -0.02135 -0.10555 -0.02122 -0.10833 C -0.02122 -0.10879 -0.02109 -0.10902 -0.02096 -0.10949 C -0.02096 -0.10995 -0.02096 -0.11065 -0.02083 -0.11111 C -0.0207 -0.1118 -0.02057 -0.1125 -0.02044 -0.11319 C -0.02018 -0.11527 -0.02031 -0.11412 -0.01979 -0.11666 C -0.01979 -0.11713 -0.01979 -0.11736 -0.01966 -0.11782 C -0.01849 -0.1206 -0.01992 -0.1169 -0.01901 -0.1199 C -0.01901 -0.12014 -0.01875 -0.12037 -0.01862 -0.12083 C -0.01745 -0.12453 -0.0194 -0.11921 -0.01745 -0.1243 C -0.01731 -0.12477 -0.01731 -0.12523 -0.01705 -0.12546 C -0.01614 -0.12639 -0.01679 -0.12592 -0.01536 -0.12685 L -0.01471 -0.12708 L -0.01419 -0.12731 C -0.01289 -0.12708 -0.01263 -0.12731 -0.01159 -0.12685 C -0.0112 -0.12662 -0.0108 -0.12639 -0.01041 -0.12615 C -0.00976 -0.12523 -0.01002 -0.12546 -0.0095 -0.125 " pathEditMode="relative" rAng="0" ptsTypes="AAAAAAAAAAAAAAAAAAAAAAAAAAAAAAAAAAAAAAAAAAAAAAAAAAAAAAAAA">
                                      <p:cBhvr>
                                        <p:cTn id="96" dur="9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8" y="-6366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2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7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1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1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70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200"/>
                            </p:stCondLst>
                            <p:childTnLst>
                              <p:par>
                                <p:cTn id="1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animBg="1"/>
      <p:bldP spid="31" grpId="0" animBg="1"/>
      <p:bldP spid="32" grpId="0" animBg="1"/>
      <p:bldP spid="33" grpId="0" animBg="1"/>
      <p:bldP spid="34" grpId="0" animBg="1"/>
      <p:bldP spid="36" grpId="0"/>
      <p:bldP spid="39" grpId="0"/>
      <p:bldP spid="40" grpId="0"/>
      <p:bldP spid="44" grpId="0"/>
      <p:bldP spid="66" grpId="0"/>
      <p:bldP spid="71" grpId="0"/>
      <p:bldP spid="74" grpId="0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1" grpId="2" animBg="1"/>
      <p:bldP spid="103" grpId="0"/>
      <p:bldP spid="104" grpId="0"/>
      <p:bldP spid="105" grpId="0"/>
      <p:bldP spid="10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err="1">
                <a:cs typeface="Ubuntu Light" panose="020B0304030602030204" pitchFamily="34" charset="0"/>
              </a:rPr>
              <a:t>Extracted</a:t>
            </a:r>
            <a:r>
              <a:rPr lang="de-DE" altLang="en-US" dirty="0">
                <a:cs typeface="Ubuntu Light" panose="020B0304030602030204" pitchFamily="34" charset="0"/>
              </a:rPr>
              <a:t> </a:t>
            </a:r>
            <a:r>
              <a:rPr lang="de-DE" altLang="en-US" dirty="0" err="1">
                <a:cs typeface="Ubuntu Light" panose="020B0304030602030204" pitchFamily="34" charset="0"/>
              </a:rPr>
              <a:t>molecular</a:t>
            </a:r>
            <a:r>
              <a:rPr lang="de-DE" altLang="en-US" dirty="0">
                <a:cs typeface="Ubuntu Light" panose="020B0304030602030204" pitchFamily="34" charset="0"/>
              </a:rPr>
              <a:t> </a:t>
            </a:r>
            <a:r>
              <a:rPr lang="de-DE" altLang="en-US" dirty="0" err="1">
                <a:cs typeface="Ubuntu Light" panose="020B0304030602030204" pitchFamily="34" charset="0"/>
              </a:rPr>
              <a:t>beams</a:t>
            </a:r>
            <a:endParaRPr lang="en-US" altLang="en-US" sz="3600" dirty="0">
              <a:cs typeface="Ubuntu Light" panose="020B030403060203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7488" y="1033021"/>
            <a:ext cx="9527010" cy="4972430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9048328" y="6379724"/>
            <a:ext cx="2160240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/>
              <a:t>J. Ballof, PhD thesis (2021)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479376" y="1052736"/>
            <a:ext cx="11233248" cy="1004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 bwMode="auto">
          <a:xfrm>
            <a:off x="479376" y="6280846"/>
            <a:ext cx="11233248" cy="1004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10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err="1">
                <a:cs typeface="Ubuntu Light" panose="020B0304030602030204" pitchFamily="34" charset="0"/>
              </a:rPr>
              <a:t>Extracted</a:t>
            </a:r>
            <a:r>
              <a:rPr lang="de-DE" altLang="en-US" dirty="0">
                <a:cs typeface="Ubuntu Light" panose="020B0304030602030204" pitchFamily="34" charset="0"/>
              </a:rPr>
              <a:t> </a:t>
            </a:r>
            <a:r>
              <a:rPr lang="de-DE" altLang="en-US" dirty="0" err="1">
                <a:cs typeface="Ubuntu Light" panose="020B0304030602030204" pitchFamily="34" charset="0"/>
              </a:rPr>
              <a:t>molecular</a:t>
            </a:r>
            <a:r>
              <a:rPr lang="de-DE" altLang="en-US" dirty="0">
                <a:cs typeface="Ubuntu Light" panose="020B0304030602030204" pitchFamily="34" charset="0"/>
              </a:rPr>
              <a:t> </a:t>
            </a:r>
            <a:r>
              <a:rPr lang="de-DE" altLang="en-US" dirty="0" err="1">
                <a:cs typeface="Ubuntu Light" panose="020B0304030602030204" pitchFamily="34" charset="0"/>
              </a:rPr>
              <a:t>beams</a:t>
            </a:r>
            <a:endParaRPr lang="en-US" altLang="en-US" sz="3600" dirty="0">
              <a:cs typeface="Ubuntu Light" panose="020B0304030602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1412776"/>
            <a:ext cx="8793359" cy="461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7772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Proof-of-principle experiment 2: Cu cathode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21/09/2021</a:t>
            </a:fld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29</a:t>
            </a:fld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755248" y="1203878"/>
            <a:ext cx="2102024" cy="465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Laser setup</a:t>
            </a:r>
            <a:endParaRPr lang="en-US" sz="18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10609233" y="3717032"/>
            <a:ext cx="887368" cy="4658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chemeClr val="bg1"/>
                </a:solidFill>
              </a:rPr>
              <a:t>2 mm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976614" y="4459039"/>
            <a:ext cx="3999706" cy="18973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8000"/>
                    </a14:imgEffect>
                    <a14:imgEffect>
                      <a14:brightnessContrast bright="22000" contrast="2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3957" y="2599240"/>
            <a:ext cx="8424936" cy="35459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687"/>
          <a:stretch/>
        </p:blipFill>
        <p:spPr>
          <a:xfrm>
            <a:off x="8256240" y="5301208"/>
            <a:ext cx="775195" cy="80393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1917" y="4182906"/>
            <a:ext cx="2865882" cy="1984730"/>
          </a:xfrm>
          <a:prstGeom prst="rect">
            <a:avLst/>
          </a:prstGeom>
        </p:spPr>
      </p:pic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9170749" y="3195156"/>
            <a:ext cx="2867050" cy="104375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1800" b="1" dirty="0"/>
              <a:t>Estimation of transmission onto the cathode (ca. 35%)</a:t>
            </a:r>
            <a:endParaRPr lang="en-US" sz="1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767408" y="1509975"/>
            <a:ext cx="10661274" cy="900550"/>
            <a:chOff x="479376" y="1509975"/>
            <a:chExt cx="10661274" cy="900550"/>
          </a:xfrm>
        </p:grpSpPr>
        <p:sp>
          <p:nvSpPr>
            <p:cNvPr id="31" name="Rectangle 30"/>
            <p:cNvSpPr/>
            <p:nvPr/>
          </p:nvSpPr>
          <p:spPr>
            <a:xfrm>
              <a:off x="1617938" y="2041193"/>
              <a:ext cx="9797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/>
                <a:t>532 </a:t>
              </a:r>
              <a:r>
                <a:rPr lang="de-DE" b="1" dirty="0" err="1"/>
                <a:t>nm</a:t>
              </a:r>
              <a:endParaRPr lang="en-US" b="1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79376" y="1509975"/>
              <a:ext cx="10661274" cy="900550"/>
              <a:chOff x="479376" y="1509975"/>
              <a:chExt cx="10661274" cy="900550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4585998" y="1617455"/>
                <a:ext cx="792088" cy="62853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479376" y="1509975"/>
                <a:ext cx="10661274" cy="900550"/>
                <a:chOff x="479376" y="1509975"/>
                <a:chExt cx="10661274" cy="900550"/>
              </a:xfrm>
            </p:grpSpPr>
            <p:sp>
              <p:nvSpPr>
                <p:cNvPr id="16" name="Content Placeholder 2"/>
                <p:cNvSpPr txBox="1">
                  <a:spLocks/>
                </p:cNvSpPr>
                <p:nvPr/>
              </p:nvSpPr>
              <p:spPr bwMode="auto">
                <a:xfrm>
                  <a:off x="2998471" y="1644450"/>
                  <a:ext cx="2602815" cy="67836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>
                  <a:normAutofit fontScale="92500" lnSpcReduction="10000"/>
                </a:bodyPr>
                <a:lstStyle>
                  <a:lvl1pPr marL="225425" indent="-225425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rgbClr val="5AA3D9"/>
                    </a:buClr>
                    <a:buSzPct val="100000"/>
                    <a:buFont typeface="Wingdings" panose="05000000000000000000" pitchFamily="2" charset="2"/>
                    <a:buChar char="§"/>
                    <a:defRPr sz="30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1pPr>
                  <a:lvl2pPr marL="460375" indent="-228600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24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2pPr>
                  <a:lvl3pPr marL="685800" indent="-225425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20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3pPr>
                  <a:lvl4pPr marL="909638" indent="-223838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18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4pPr>
                  <a:lvl5pPr marL="1146175" indent="-236538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16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5pPr>
                  <a:lvl6pPr marL="1700784" indent="-182880" algn="l">
                    <a:spcBef>
                      <a:spcPts val="0"/>
                    </a:spcBef>
                    <a:buClr>
                      <a:schemeClr val="accent5"/>
                    </a:buClr>
                    <a:buFont typeface="Arial"/>
                    <a:buChar char="-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920240" indent="-182880" algn="l">
                    <a:spcBef>
                      <a:spcPts val="0"/>
                    </a:spcBef>
                    <a:buClr>
                      <a:schemeClr val="accent6"/>
                    </a:buClr>
                    <a:buSzPct val="100000"/>
                    <a:buFont typeface="Arial"/>
                    <a:buChar char="•"/>
                    <a:def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139696" indent="-182880" algn="l">
                    <a:spcBef>
                      <a:spcPts val="0"/>
                    </a:spcBef>
                    <a:buClr>
                      <a:schemeClr val="accent6"/>
                    </a:buClr>
                    <a:buFont typeface="Arial"/>
                    <a:buChar char="▪"/>
                    <a:defRPr sz="16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331720" indent="-182880" algn="l">
                    <a:spcBef>
                      <a:spcPts val="0"/>
                    </a:spcBef>
                    <a:buClr>
                      <a:schemeClr val="accent6"/>
                    </a:buClr>
                    <a:buFont typeface="Arial"/>
                    <a:buChar char="•"/>
                    <a:defRPr sz="16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Wingdings" panose="05000000000000000000" pitchFamily="2" charset="2"/>
                    <a:buNone/>
                  </a:pPr>
                  <a:r>
                    <a:rPr lang="en-US" sz="1800" b="1" dirty="0" err="1"/>
                    <a:t>Ti:Sa</a:t>
                  </a:r>
                  <a:endParaRPr lang="en-US" sz="1800" b="1" dirty="0"/>
                </a:p>
                <a:p>
                  <a:pPr marL="0" indent="0">
                    <a:buFont typeface="Wingdings" panose="05000000000000000000" pitchFamily="2" charset="2"/>
                    <a:buNone/>
                  </a:pPr>
                  <a:r>
                    <a:rPr lang="de-DE" sz="1800" b="1" dirty="0"/>
                    <a:t>861 </a:t>
                  </a:r>
                  <a:r>
                    <a:rPr lang="de-DE" sz="1800" b="1" dirty="0" err="1"/>
                    <a:t>nm</a:t>
                  </a:r>
                  <a:endParaRPr lang="en-US" sz="1800" b="1" dirty="0"/>
                </a:p>
                <a:p>
                  <a:pPr marL="0" indent="0">
                    <a:buFont typeface="Wingdings" panose="05000000000000000000" pitchFamily="2" charset="2"/>
                    <a:buNone/>
                  </a:pPr>
                  <a:endParaRPr lang="en-US" sz="1800" dirty="0"/>
                </a:p>
              </p:txBody>
            </p:sp>
            <p:sp>
              <p:nvSpPr>
                <p:cNvPr id="8" name="Right Arrow 7"/>
                <p:cNvSpPr/>
                <p:nvPr/>
              </p:nvSpPr>
              <p:spPr bwMode="auto">
                <a:xfrm>
                  <a:off x="3874925" y="1822623"/>
                  <a:ext cx="614600" cy="288032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Content Placeholder 2"/>
                <p:cNvSpPr txBox="1">
                  <a:spLocks/>
                </p:cNvSpPr>
                <p:nvPr/>
              </p:nvSpPr>
              <p:spPr bwMode="auto">
                <a:xfrm>
                  <a:off x="4673945" y="1618437"/>
                  <a:ext cx="1146560" cy="63810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>
                  <a:noAutofit/>
                </a:bodyPr>
                <a:lstStyle>
                  <a:lvl1pPr marL="225425" indent="-225425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rgbClr val="5AA3D9"/>
                    </a:buClr>
                    <a:buSzPct val="100000"/>
                    <a:buFont typeface="Wingdings" panose="05000000000000000000" pitchFamily="2" charset="2"/>
                    <a:buChar char="§"/>
                    <a:defRPr sz="30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1pPr>
                  <a:lvl2pPr marL="460375" indent="-228600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24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2pPr>
                  <a:lvl3pPr marL="685800" indent="-225425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20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3pPr>
                  <a:lvl4pPr marL="909638" indent="-223838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18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4pPr>
                  <a:lvl5pPr marL="1146175" indent="-236538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16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5pPr>
                  <a:lvl6pPr marL="1700784" indent="-182880" algn="l">
                    <a:spcBef>
                      <a:spcPts val="0"/>
                    </a:spcBef>
                    <a:buClr>
                      <a:schemeClr val="accent5"/>
                    </a:buClr>
                    <a:buFont typeface="Arial"/>
                    <a:buChar char="-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920240" indent="-182880" algn="l">
                    <a:spcBef>
                      <a:spcPts val="0"/>
                    </a:spcBef>
                    <a:buClr>
                      <a:schemeClr val="accent6"/>
                    </a:buClr>
                    <a:buSzPct val="100000"/>
                    <a:buFont typeface="Arial"/>
                    <a:buChar char="•"/>
                    <a:def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139696" indent="-182880" algn="l">
                    <a:spcBef>
                      <a:spcPts val="0"/>
                    </a:spcBef>
                    <a:buClr>
                      <a:schemeClr val="accent6"/>
                    </a:buClr>
                    <a:buFont typeface="Arial"/>
                    <a:buChar char="▪"/>
                    <a:defRPr sz="16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331720" indent="-182880" algn="l">
                    <a:spcBef>
                      <a:spcPts val="0"/>
                    </a:spcBef>
                    <a:buClr>
                      <a:schemeClr val="accent6"/>
                    </a:buClr>
                    <a:buFont typeface="Arial"/>
                    <a:buChar char="•"/>
                    <a:defRPr sz="16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spcBef>
                      <a:spcPts val="0"/>
                    </a:spcBef>
                    <a:buFont typeface="Wingdings" panose="05000000000000000000" pitchFamily="2" charset="2"/>
                    <a:buNone/>
                  </a:pPr>
                  <a:r>
                    <a:rPr lang="en-US" sz="1600" b="1" dirty="0">
                      <a:solidFill>
                        <a:schemeClr val="bg1"/>
                      </a:solidFill>
                    </a:rPr>
                    <a:t>IC</a:t>
                  </a:r>
                </a:p>
                <a:p>
                  <a:pPr marL="0" indent="0">
                    <a:spcBef>
                      <a:spcPts val="0"/>
                    </a:spcBef>
                    <a:buFont typeface="Wingdings" panose="05000000000000000000" pitchFamily="2" charset="2"/>
                    <a:buNone/>
                  </a:pPr>
                  <a:r>
                    <a:rPr lang="de-DE" sz="1600" b="1" dirty="0">
                      <a:solidFill>
                        <a:schemeClr val="bg1"/>
                      </a:solidFill>
                    </a:rPr>
                    <a:t>BIBO</a:t>
                  </a:r>
                  <a:endParaRPr lang="en-US" sz="1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" name="Right Arrow 19"/>
                <p:cNvSpPr/>
                <p:nvPr/>
              </p:nvSpPr>
              <p:spPr bwMode="auto">
                <a:xfrm>
                  <a:off x="5653722" y="1812617"/>
                  <a:ext cx="970413" cy="288032"/>
                </a:xfrm>
                <a:prstGeom prst="rightArrow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5591944" y="2041193"/>
                  <a:ext cx="97975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b="1" dirty="0"/>
                    <a:t>430 </a:t>
                  </a:r>
                  <a:r>
                    <a:rPr lang="de-DE" b="1" dirty="0" err="1"/>
                    <a:t>nm</a:t>
                  </a:r>
                  <a:endParaRPr lang="en-US" b="1" dirty="0"/>
                </a:p>
              </p:txBody>
            </p:sp>
            <p:sp>
              <p:nvSpPr>
                <p:cNvPr id="22" name="Rectangle 21"/>
                <p:cNvSpPr/>
                <p:nvPr/>
              </p:nvSpPr>
              <p:spPr bwMode="auto">
                <a:xfrm>
                  <a:off x="6835535" y="1669752"/>
                  <a:ext cx="792088" cy="628538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Content Placeholder 2"/>
                <p:cNvSpPr txBox="1">
                  <a:spLocks/>
                </p:cNvSpPr>
                <p:nvPr/>
              </p:nvSpPr>
              <p:spPr bwMode="auto">
                <a:xfrm>
                  <a:off x="6910294" y="1546429"/>
                  <a:ext cx="1146560" cy="63810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>
                  <a:noAutofit/>
                </a:bodyPr>
                <a:lstStyle>
                  <a:lvl1pPr marL="225425" indent="-225425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rgbClr val="5AA3D9"/>
                    </a:buClr>
                    <a:buSzPct val="100000"/>
                    <a:buFont typeface="Wingdings" panose="05000000000000000000" pitchFamily="2" charset="2"/>
                    <a:buChar char="§"/>
                    <a:defRPr sz="30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1pPr>
                  <a:lvl2pPr marL="460375" indent="-228600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24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2pPr>
                  <a:lvl3pPr marL="685800" indent="-225425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20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3pPr>
                  <a:lvl4pPr marL="909638" indent="-223838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18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4pPr>
                  <a:lvl5pPr marL="1146175" indent="-236538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16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5pPr>
                  <a:lvl6pPr marL="1700784" indent="-182880" algn="l">
                    <a:spcBef>
                      <a:spcPts val="0"/>
                    </a:spcBef>
                    <a:buClr>
                      <a:schemeClr val="accent5"/>
                    </a:buClr>
                    <a:buFont typeface="Arial"/>
                    <a:buChar char="-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920240" indent="-182880" algn="l">
                    <a:spcBef>
                      <a:spcPts val="0"/>
                    </a:spcBef>
                    <a:buClr>
                      <a:schemeClr val="accent6"/>
                    </a:buClr>
                    <a:buSzPct val="100000"/>
                    <a:buFont typeface="Arial"/>
                    <a:buChar char="•"/>
                    <a:def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139696" indent="-182880" algn="l">
                    <a:spcBef>
                      <a:spcPts val="0"/>
                    </a:spcBef>
                    <a:buClr>
                      <a:schemeClr val="accent6"/>
                    </a:buClr>
                    <a:buFont typeface="Arial"/>
                    <a:buChar char="▪"/>
                    <a:defRPr sz="16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331720" indent="-182880" algn="l">
                    <a:spcBef>
                      <a:spcPts val="0"/>
                    </a:spcBef>
                    <a:buClr>
                      <a:schemeClr val="accent6"/>
                    </a:buClr>
                    <a:buFont typeface="Arial"/>
                    <a:buChar char="•"/>
                    <a:defRPr sz="16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spcBef>
                      <a:spcPts val="0"/>
                    </a:spcBef>
                    <a:buFont typeface="Wingdings" panose="05000000000000000000" pitchFamily="2" charset="2"/>
                    <a:buNone/>
                  </a:pPr>
                  <a:endParaRPr lang="en-US" sz="1600" b="1" dirty="0">
                    <a:solidFill>
                      <a:schemeClr val="bg1"/>
                    </a:solidFill>
                  </a:endParaRPr>
                </a:p>
                <a:p>
                  <a:pPr marL="0" indent="0">
                    <a:spcBef>
                      <a:spcPts val="0"/>
                    </a:spcBef>
                    <a:buFont typeface="Wingdings" panose="05000000000000000000" pitchFamily="2" charset="2"/>
                    <a:buNone/>
                  </a:pPr>
                  <a:r>
                    <a:rPr lang="de-DE" sz="1600" b="1" dirty="0">
                      <a:solidFill>
                        <a:schemeClr val="bg1"/>
                      </a:solidFill>
                    </a:rPr>
                    <a:t>BBO</a:t>
                  </a:r>
                  <a:endParaRPr lang="en-US" sz="1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Right Arrow 24"/>
                <p:cNvSpPr/>
                <p:nvPr/>
              </p:nvSpPr>
              <p:spPr bwMode="auto">
                <a:xfrm>
                  <a:off x="7852012" y="1812617"/>
                  <a:ext cx="970413" cy="288032"/>
                </a:xfrm>
                <a:prstGeom prst="rightArrow">
                  <a:avLst/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 bwMode="auto">
                <a:xfrm>
                  <a:off x="7834482" y="2022778"/>
                  <a:ext cx="97975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b="1" dirty="0"/>
                    <a:t>215 </a:t>
                  </a:r>
                  <a:r>
                    <a:rPr lang="de-DE" b="1" dirty="0" err="1"/>
                    <a:t>nm</a:t>
                  </a:r>
                  <a:endParaRPr lang="en-US" b="1" dirty="0"/>
                </a:p>
              </p:txBody>
            </p:sp>
            <p:sp>
              <p:nvSpPr>
                <p:cNvPr id="27" name="Content Placeholder 2"/>
                <p:cNvSpPr txBox="1">
                  <a:spLocks/>
                </p:cNvSpPr>
                <p:nvPr/>
              </p:nvSpPr>
              <p:spPr bwMode="auto">
                <a:xfrm>
                  <a:off x="9038626" y="1762453"/>
                  <a:ext cx="2102024" cy="465874"/>
                </a:xfrm>
                <a:prstGeom prst="rect">
                  <a:avLst/>
                </a:prstGeom>
              </p:spPr>
              <p:txBody>
                <a:bodyPr vert="horz">
                  <a:normAutofit/>
                </a:bodyPr>
                <a:lstStyle>
                  <a:lvl1pPr marL="225425" indent="-225425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rgbClr val="5AA3D9"/>
                    </a:buClr>
                    <a:buSzPct val="100000"/>
                    <a:buFont typeface="Wingdings" panose="05000000000000000000" pitchFamily="2" charset="2"/>
                    <a:buChar char="§"/>
                    <a:defRPr sz="30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1pPr>
                  <a:lvl2pPr marL="460375" indent="-228600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24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2pPr>
                  <a:lvl3pPr marL="685800" indent="-225425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20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3pPr>
                  <a:lvl4pPr marL="909638" indent="-223838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18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4pPr>
                  <a:lvl5pPr marL="1146175" indent="-236538" algn="l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1">
                        <a:lumMod val="75000"/>
                      </a:schemeClr>
                    </a:buClr>
                    <a:buSzPct val="100000"/>
                    <a:buFont typeface="Wingdings" panose="05000000000000000000" pitchFamily="2" charset="2"/>
                    <a:buChar char="§"/>
                    <a:defRPr sz="1600" b="0" i="0">
                      <a:solidFill>
                        <a:srgbClr val="4D4D4D"/>
                      </a:solidFill>
                      <a:latin typeface="+mn-lt"/>
                      <a:ea typeface="+mn-ea"/>
                      <a:cs typeface="Ubuntu Light"/>
                    </a:defRPr>
                  </a:lvl5pPr>
                  <a:lvl6pPr marL="1700784" indent="-182880" algn="l">
                    <a:spcBef>
                      <a:spcPts val="0"/>
                    </a:spcBef>
                    <a:buClr>
                      <a:schemeClr val="accent5"/>
                    </a:buClr>
                    <a:buFont typeface="Arial"/>
                    <a:buChar char="-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920240" indent="-182880" algn="l">
                    <a:spcBef>
                      <a:spcPts val="0"/>
                    </a:spcBef>
                    <a:buClr>
                      <a:schemeClr val="accent6"/>
                    </a:buClr>
                    <a:buSzPct val="100000"/>
                    <a:buFont typeface="Arial"/>
                    <a:buChar char="•"/>
                    <a:def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139696" indent="-182880" algn="l">
                    <a:spcBef>
                      <a:spcPts val="0"/>
                    </a:spcBef>
                    <a:buClr>
                      <a:schemeClr val="accent6"/>
                    </a:buClr>
                    <a:buFont typeface="Arial"/>
                    <a:buChar char="▪"/>
                    <a:defRPr sz="16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331720" indent="-182880" algn="l">
                    <a:spcBef>
                      <a:spcPts val="0"/>
                    </a:spcBef>
                    <a:buClr>
                      <a:schemeClr val="accent6"/>
                    </a:buClr>
                    <a:buFont typeface="Arial"/>
                    <a:buChar char="•"/>
                    <a:defRPr sz="16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Wingdings" panose="05000000000000000000" pitchFamily="2" charset="2"/>
                    <a:buNone/>
                  </a:pPr>
                  <a:r>
                    <a:rPr lang="en-US" sz="1800" b="1" dirty="0"/>
                    <a:t>Ion source</a:t>
                  </a:r>
                  <a:endParaRPr lang="en-US" sz="1800" dirty="0"/>
                </a:p>
              </p:txBody>
            </p:sp>
            <p:sp>
              <p:nvSpPr>
                <p:cNvPr id="18" name="Rectangle 17"/>
                <p:cNvSpPr/>
                <p:nvPr/>
              </p:nvSpPr>
              <p:spPr bwMode="auto">
                <a:xfrm>
                  <a:off x="2931961" y="1509975"/>
                  <a:ext cx="2659983" cy="850272"/>
                </a:xfrm>
                <a:prstGeom prst="rect">
                  <a:avLst/>
                </a:prstGeom>
                <a:noFill/>
                <a:ln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ight Arrow 29"/>
                <p:cNvSpPr/>
                <p:nvPr/>
              </p:nvSpPr>
              <p:spPr bwMode="auto">
                <a:xfrm>
                  <a:off x="1679716" y="1812617"/>
                  <a:ext cx="970413" cy="288032"/>
                </a:xfrm>
                <a:prstGeom prst="rightArrow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479376" y="1655694"/>
                  <a:ext cx="1107996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 err="1"/>
                    <a:t>Nd:YAG</a:t>
                  </a:r>
                  <a:endParaRPr lang="en-US" b="1" dirty="0"/>
                </a:p>
                <a:p>
                  <a:r>
                    <a:rPr lang="de-DE" sz="1400" b="1" dirty="0"/>
                    <a:t>IC </a:t>
                  </a:r>
                  <a:r>
                    <a:rPr lang="de-DE" sz="1400" b="1" dirty="0" err="1"/>
                    <a:t>doubled</a:t>
                  </a:r>
                  <a:endParaRPr lang="en-US" b="1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14747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</a:t>
            </a:r>
            <a:r>
              <a:rPr lang="de-DE" dirty="0" err="1"/>
              <a:t>Un</a:t>
            </a:r>
            <a:r>
              <a:rPr lang="de-DE" dirty="0"/>
              <a:t>)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beams</a:t>
            </a:r>
            <a:r>
              <a:rPr lang="de-DE" dirty="0"/>
              <a:t> at ISOLDE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800" b="1" dirty="0"/>
              <a:t>Available beams</a:t>
            </a:r>
          </a:p>
          <a:p>
            <a:pPr marL="0" indent="0">
              <a:buNone/>
            </a:pPr>
            <a:endParaRPr lang="en-US" sz="100" b="1" dirty="0"/>
          </a:p>
          <a:p>
            <a:pPr lvl="1"/>
            <a:r>
              <a:rPr lang="en-US" sz="1800" dirty="0"/>
              <a:t>more than 1000 radioisotopes </a:t>
            </a:r>
          </a:p>
          <a:p>
            <a:pPr lvl="1"/>
            <a:r>
              <a:rPr lang="en-US" sz="1800" dirty="0"/>
              <a:t>74 chemical elements </a:t>
            </a:r>
          </a:p>
          <a:p>
            <a:pPr lvl="1"/>
            <a:r>
              <a:rPr lang="de-DE" sz="1800" dirty="0" err="1"/>
              <a:t>lightest</a:t>
            </a:r>
            <a:r>
              <a:rPr lang="de-DE" sz="1800" dirty="0"/>
              <a:t> </a:t>
            </a:r>
            <a:r>
              <a:rPr lang="de-DE" sz="1800" dirty="0" err="1"/>
              <a:t>element</a:t>
            </a:r>
            <a:r>
              <a:rPr lang="de-DE" sz="1800" dirty="0"/>
              <a:t>: Helium</a:t>
            </a:r>
          </a:p>
          <a:p>
            <a:pPr lvl="1"/>
            <a:r>
              <a:rPr lang="de-DE" sz="1800" dirty="0" err="1"/>
              <a:t>heaviest</a:t>
            </a:r>
            <a:r>
              <a:rPr lang="de-DE" sz="1800" dirty="0"/>
              <a:t> </a:t>
            </a:r>
            <a:r>
              <a:rPr lang="de-DE" sz="1800" dirty="0" err="1"/>
              <a:t>element</a:t>
            </a:r>
            <a:r>
              <a:rPr lang="de-DE" sz="1800" dirty="0"/>
              <a:t>: </a:t>
            </a:r>
            <a:r>
              <a:rPr lang="de-DE" sz="1800" dirty="0" err="1"/>
              <a:t>Uranium</a:t>
            </a:r>
            <a:endParaRPr lang="en-US" sz="1800" dirty="0"/>
          </a:p>
          <a:p>
            <a:pPr lvl="1"/>
            <a:r>
              <a:rPr lang="de-DE" sz="1800" dirty="0"/>
              <a:t>half-</a:t>
            </a:r>
            <a:r>
              <a:rPr lang="de-DE" sz="1800" dirty="0" err="1"/>
              <a:t>lives</a:t>
            </a:r>
            <a:r>
              <a:rPr lang="de-DE" sz="1800" dirty="0"/>
              <a:t> down </a:t>
            </a:r>
            <a:r>
              <a:rPr lang="de-DE" sz="1800" dirty="0" err="1"/>
              <a:t>to</a:t>
            </a:r>
            <a:r>
              <a:rPr lang="de-DE" sz="1800" dirty="0"/>
              <a:t> ~ </a:t>
            </a:r>
            <a:r>
              <a:rPr lang="de-DE" sz="1800" dirty="0" err="1"/>
              <a:t>ms</a:t>
            </a:r>
            <a:endParaRPr lang="de-DE" sz="1800" dirty="0"/>
          </a:p>
          <a:p>
            <a:pPr marL="231775" lvl="1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600" dirty="0"/>
          </a:p>
          <a:p>
            <a:r>
              <a:rPr lang="en-US" sz="1800" b="1" dirty="0"/>
              <a:t>Unavailable beams</a:t>
            </a:r>
          </a:p>
          <a:p>
            <a:pPr marL="0" indent="0">
              <a:buNone/>
            </a:pPr>
            <a:endParaRPr lang="en-US" sz="100" b="1" dirty="0"/>
          </a:p>
          <a:p>
            <a:pPr lvl="1"/>
            <a:r>
              <a:rPr lang="en-US" sz="1800" dirty="0"/>
              <a:t>Many refractory elements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6299" y="1410754"/>
            <a:ext cx="7496843" cy="468383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490551" y="5968656"/>
            <a:ext cx="22749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Plot proposed by S. Rothe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9042" y="1435768"/>
            <a:ext cx="66236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chemeClr val="bg2">
                    <a:lumMod val="75000"/>
                  </a:schemeClr>
                </a:solidFill>
              </a:rPr>
              <a:t>Boron</a:t>
            </a:r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47760" y="1783892"/>
            <a:ext cx="71365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2">
                    <a:lumMod val="75000"/>
                  </a:schemeClr>
                </a:solidFill>
              </a:rPr>
              <a:t>Silicon</a:t>
            </a:r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14564" y="1863877"/>
            <a:ext cx="132760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400" dirty="0">
                <a:solidFill>
                  <a:schemeClr val="bg2">
                    <a:lumMod val="75000"/>
                  </a:schemeClr>
                </a:solidFill>
              </a:rPr>
              <a:t>4d </a:t>
            </a:r>
            <a:r>
              <a:rPr lang="de-DE" sz="1400" dirty="0" err="1">
                <a:solidFill>
                  <a:schemeClr val="bg2">
                    <a:lumMod val="75000"/>
                  </a:schemeClr>
                </a:solidFill>
              </a:rPr>
              <a:t>refractories</a:t>
            </a:r>
            <a:endParaRPr lang="de-DE" sz="1400" dirty="0">
              <a:solidFill>
                <a:schemeClr val="bg2">
                  <a:lumMod val="75000"/>
                </a:schemeClr>
              </a:solidFill>
            </a:endParaRPr>
          </a:p>
          <a:p>
            <a:pPr algn="ctr"/>
            <a:r>
              <a:rPr lang="de-DE" sz="1400" dirty="0" err="1">
                <a:solidFill>
                  <a:schemeClr val="bg2">
                    <a:lumMod val="75000"/>
                  </a:schemeClr>
                </a:solidFill>
              </a:rPr>
              <a:t>Zr</a:t>
            </a:r>
            <a:r>
              <a:rPr lang="de-DE" sz="1400" dirty="0">
                <a:solidFill>
                  <a:schemeClr val="bg2">
                    <a:lumMod val="75000"/>
                  </a:schemeClr>
                </a:solidFill>
              </a:rPr>
              <a:t> - </a:t>
            </a:r>
            <a:r>
              <a:rPr lang="de-DE" sz="1400" dirty="0" err="1">
                <a:solidFill>
                  <a:schemeClr val="bg2">
                    <a:lumMod val="75000"/>
                  </a:schemeClr>
                </a:solidFill>
              </a:rPr>
              <a:t>Pd</a:t>
            </a:r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28248" y="1335645"/>
            <a:ext cx="132760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400" dirty="0">
                <a:solidFill>
                  <a:schemeClr val="bg2">
                    <a:lumMod val="75000"/>
                  </a:schemeClr>
                </a:solidFill>
              </a:rPr>
              <a:t>5d </a:t>
            </a:r>
            <a:r>
              <a:rPr lang="de-DE" sz="1400" dirty="0" err="1">
                <a:solidFill>
                  <a:schemeClr val="bg2">
                    <a:lumMod val="75000"/>
                  </a:schemeClr>
                </a:solidFill>
              </a:rPr>
              <a:t>refractories</a:t>
            </a:r>
            <a:endParaRPr lang="de-DE" sz="1400" dirty="0">
              <a:solidFill>
                <a:schemeClr val="bg2">
                  <a:lumMod val="75000"/>
                </a:schemeClr>
              </a:solidFill>
            </a:endParaRPr>
          </a:p>
          <a:p>
            <a:pPr algn="ctr"/>
            <a:r>
              <a:rPr lang="de-DE" sz="1400" dirty="0" err="1">
                <a:solidFill>
                  <a:schemeClr val="bg2">
                    <a:lumMod val="75000"/>
                  </a:schemeClr>
                </a:solidFill>
              </a:rPr>
              <a:t>Ta</a:t>
            </a:r>
            <a:r>
              <a:rPr lang="de-DE" sz="1400" dirty="0">
                <a:solidFill>
                  <a:schemeClr val="bg2">
                    <a:lumMod val="75000"/>
                  </a:schemeClr>
                </a:solidFill>
              </a:rPr>
              <a:t> - </a:t>
            </a:r>
            <a:r>
              <a:rPr lang="de-DE" sz="1400" dirty="0" err="1">
                <a:solidFill>
                  <a:schemeClr val="bg2">
                    <a:lumMod val="75000"/>
                  </a:schemeClr>
                </a:solidFill>
              </a:rPr>
              <a:t>Pd</a:t>
            </a:r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66442" y="2045303"/>
            <a:ext cx="91242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400" dirty="0" err="1">
                <a:solidFill>
                  <a:schemeClr val="bg2">
                    <a:lumMod val="75000"/>
                  </a:schemeClr>
                </a:solidFill>
              </a:rPr>
              <a:t>Actinides</a:t>
            </a:r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923837" y="1783892"/>
            <a:ext cx="423923" cy="2326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 bwMode="auto">
          <a:xfrm flipH="1">
            <a:off x="5146891" y="1787763"/>
            <a:ext cx="1" cy="3481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 bwMode="auto">
          <a:xfrm flipH="1">
            <a:off x="5634812" y="2038973"/>
            <a:ext cx="1" cy="3481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3904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Proof-of-principle experiment 2: Cu cathode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21/09/2021</a:t>
            </a:fld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30</a:t>
            </a:fld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479376" y="1306942"/>
            <a:ext cx="2102024" cy="465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Time structure</a:t>
            </a:r>
            <a:endParaRPr lang="en-GB" sz="18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976614" y="4459039"/>
            <a:ext cx="3999706" cy="18973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endParaRPr lang="en-US" sz="18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0930" y="2453215"/>
            <a:ext cx="3029373" cy="193384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340" y="2329374"/>
            <a:ext cx="3000794" cy="218152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9588" y="1672085"/>
            <a:ext cx="2676899" cy="4239217"/>
          </a:xfrm>
          <a:prstGeom prst="rect">
            <a:avLst/>
          </a:prstGeom>
        </p:spPr>
      </p:pic>
      <p:sp>
        <p:nvSpPr>
          <p:cNvPr id="33" name="Right Arrow 32"/>
          <p:cNvSpPr/>
          <p:nvPr/>
        </p:nvSpPr>
        <p:spPr bwMode="auto">
          <a:xfrm>
            <a:off x="3691184" y="2906321"/>
            <a:ext cx="648072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 bwMode="auto">
          <a:xfrm>
            <a:off x="7942378" y="2618289"/>
            <a:ext cx="648072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ontent Placeholder 2"/>
          <p:cNvSpPr txBox="1">
            <a:spLocks/>
          </p:cNvSpPr>
          <p:nvPr/>
        </p:nvSpPr>
        <p:spPr bwMode="auto">
          <a:xfrm>
            <a:off x="810609" y="2002613"/>
            <a:ext cx="2759848" cy="46587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sz="1800" b="1" dirty="0"/>
              <a:t>by photodiode, blue light</a:t>
            </a:r>
            <a:endParaRPr lang="en-GB" sz="1800" dirty="0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9142216" y="1189414"/>
            <a:ext cx="3049784" cy="7156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de-DE" sz="1800" b="1" dirty="0"/>
              <a:t>Magnetof </a:t>
            </a:r>
            <a:r>
              <a:rPr lang="de-DE" sz="1800" b="1" dirty="0" err="1"/>
              <a:t>detector</a:t>
            </a:r>
            <a:endParaRPr lang="en-US" sz="1800" dirty="0"/>
          </a:p>
        </p:txBody>
      </p:sp>
      <p:sp>
        <p:nvSpPr>
          <p:cNvPr id="38" name="Content Placeholder 2"/>
          <p:cNvSpPr txBox="1">
            <a:spLocks/>
          </p:cNvSpPr>
          <p:nvPr/>
        </p:nvSpPr>
        <p:spPr bwMode="auto">
          <a:xfrm>
            <a:off x="473299" y="4742422"/>
            <a:ext cx="9717320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No significant broadening of electron bunch in comparison to laser pulse</a:t>
            </a:r>
          </a:p>
          <a:p>
            <a:r>
              <a:rPr lang="en-GB" sz="1800" b="1" dirty="0"/>
              <a:t>Single ion bunch, in contrast to laser ionization in a VAD(L)IS</a:t>
            </a:r>
          </a:p>
          <a:p>
            <a:r>
              <a:rPr lang="en-GB" sz="1800" b="1" dirty="0"/>
              <a:t>Offset between laser pulse and electron release not measured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491669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increase the electron density?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21/09/2021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31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09599" y="1340768"/>
            <a:ext cx="9734873" cy="1412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GB" sz="1800" dirty="0">
                <a:solidFill>
                  <a:schemeClr val="tx1"/>
                </a:solidFill>
              </a:rPr>
              <a:t>Geometry required in which electron current is not space-charge limited</a:t>
            </a:r>
          </a:p>
          <a:p>
            <a:pPr>
              <a:lnSpc>
                <a:spcPct val="140000"/>
              </a:lnSpc>
            </a:pPr>
            <a:r>
              <a:rPr lang="en-GB" sz="1800" dirty="0">
                <a:solidFill>
                  <a:schemeClr val="tx1"/>
                </a:solidFill>
              </a:rPr>
              <a:t>Laser system required that can produce the required currents</a:t>
            </a:r>
            <a:endParaRPr lang="en-GB" sz="18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781905" y="2604297"/>
            <a:ext cx="4622304" cy="1412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40000"/>
              </a:lnSpc>
              <a:buNone/>
            </a:pPr>
            <a:r>
              <a:rPr lang="en-GB" sz="1600" b="1" dirty="0"/>
              <a:t>For short-pulse lasers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 (</a:t>
            </a:r>
            <a:r>
              <a:rPr lang="en-GB" sz="1600" i="1" dirty="0"/>
              <a:t>i.e.</a:t>
            </a:r>
            <a:r>
              <a:rPr lang="en-GB" sz="1600" dirty="0"/>
              <a:t>, electron flight time &gt;&gt; laser pulse length)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dirty="0"/>
          </a:p>
          <a:p>
            <a:pPr marL="0" indent="0">
              <a:spcBef>
                <a:spcPts val="0"/>
              </a:spcBef>
              <a:buNone/>
            </a:pPr>
            <a:endParaRPr lang="en-GB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3215680" y="3933056"/>
            <a:ext cx="5019077" cy="1094837"/>
            <a:chOff x="1055440" y="4080740"/>
            <a:chExt cx="5019077" cy="109483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5440" y="4221088"/>
              <a:ext cx="1095528" cy="69542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9576" y="4080740"/>
              <a:ext cx="3794941" cy="1094837"/>
            </a:xfrm>
            <a:prstGeom prst="rect">
              <a:avLst/>
            </a:prstGeom>
          </p:spPr>
        </p:pic>
      </p:grpSp>
      <p:sp>
        <p:nvSpPr>
          <p:cNvPr id="11" name="Textfeld 21">
            <a:extLst>
              <a:ext uri="{FF2B5EF4-FFF2-40B4-BE49-F238E27FC236}">
                <a16:creationId xmlns:a16="http://schemas.microsoft.com/office/drawing/2014/main" id="{391D6C16-95EA-4DA4-8FE4-45E818D84154}"/>
              </a:ext>
            </a:extLst>
          </p:cNvPr>
          <p:cNvSpPr txBox="1"/>
          <p:nvPr/>
        </p:nvSpPr>
        <p:spPr>
          <a:xfrm>
            <a:off x="868165" y="3955352"/>
            <a:ext cx="2859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maximum mean electron current without virtual cathode formation</a:t>
            </a:r>
          </a:p>
        </p:txBody>
      </p:sp>
      <p:sp>
        <p:nvSpPr>
          <p:cNvPr id="12" name="Textfeld 21">
            <a:extLst>
              <a:ext uri="{FF2B5EF4-FFF2-40B4-BE49-F238E27FC236}">
                <a16:creationId xmlns:a16="http://schemas.microsoft.com/office/drawing/2014/main" id="{391D6C16-95EA-4DA4-8FE4-45E818D84154}"/>
              </a:ext>
            </a:extLst>
          </p:cNvPr>
          <p:cNvSpPr txBox="1"/>
          <p:nvPr/>
        </p:nvSpPr>
        <p:spPr>
          <a:xfrm>
            <a:off x="5735960" y="2922239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Anode-Cathode gap length</a:t>
            </a:r>
          </a:p>
        </p:txBody>
      </p:sp>
      <p:cxnSp>
        <p:nvCxnSpPr>
          <p:cNvPr id="13" name="Gerade Verbindung mit Pfeil 24">
            <a:extLst>
              <a:ext uri="{FF2B5EF4-FFF2-40B4-BE49-F238E27FC236}">
                <a16:creationId xmlns:a16="http://schemas.microsoft.com/office/drawing/2014/main" id="{3DF4AF58-32B0-4A64-BE54-284197988075}"/>
              </a:ext>
            </a:extLst>
          </p:cNvPr>
          <p:cNvCxnSpPr>
            <a:cxnSpLocks/>
          </p:cNvCxnSpPr>
          <p:nvPr/>
        </p:nvCxnSpPr>
        <p:spPr>
          <a:xfrm flipH="1">
            <a:off x="5771001" y="3348601"/>
            <a:ext cx="469015" cy="668456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feld 21">
            <a:extLst>
              <a:ext uri="{FF2B5EF4-FFF2-40B4-BE49-F238E27FC236}">
                <a16:creationId xmlns:a16="http://schemas.microsoft.com/office/drawing/2014/main" id="{391D6C16-95EA-4DA4-8FE4-45E818D84154}"/>
              </a:ext>
            </a:extLst>
          </p:cNvPr>
          <p:cNvSpPr txBox="1"/>
          <p:nvPr/>
        </p:nvSpPr>
        <p:spPr>
          <a:xfrm>
            <a:off x="5679150" y="569612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electron emitter radius</a:t>
            </a:r>
          </a:p>
        </p:txBody>
      </p:sp>
      <p:cxnSp>
        <p:nvCxnSpPr>
          <p:cNvPr id="16" name="Gerade Verbindung mit Pfeil 24">
            <a:extLst>
              <a:ext uri="{FF2B5EF4-FFF2-40B4-BE49-F238E27FC236}">
                <a16:creationId xmlns:a16="http://schemas.microsoft.com/office/drawing/2014/main" id="{3DF4AF58-32B0-4A64-BE54-284197988075}"/>
              </a:ext>
            </a:extLst>
          </p:cNvPr>
          <p:cNvCxnSpPr>
            <a:cxnSpLocks/>
          </p:cNvCxnSpPr>
          <p:nvPr/>
        </p:nvCxnSpPr>
        <p:spPr>
          <a:xfrm flipH="1" flipV="1">
            <a:off x="5663952" y="4962450"/>
            <a:ext cx="576064" cy="64989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24">
            <a:extLst>
              <a:ext uri="{FF2B5EF4-FFF2-40B4-BE49-F238E27FC236}">
                <a16:creationId xmlns:a16="http://schemas.microsoft.com/office/drawing/2014/main" id="{3DF4AF58-32B0-4A64-BE54-284197988075}"/>
              </a:ext>
            </a:extLst>
          </p:cNvPr>
          <p:cNvCxnSpPr>
            <a:cxnSpLocks/>
          </p:cNvCxnSpPr>
          <p:nvPr/>
        </p:nvCxnSpPr>
        <p:spPr>
          <a:xfrm flipH="1">
            <a:off x="7931242" y="3599347"/>
            <a:ext cx="576064" cy="474057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feld 21">
            <a:extLst>
              <a:ext uri="{FF2B5EF4-FFF2-40B4-BE49-F238E27FC236}">
                <a16:creationId xmlns:a16="http://schemas.microsoft.com/office/drawing/2014/main" id="{391D6C16-95EA-4DA4-8FE4-45E818D84154}"/>
              </a:ext>
            </a:extLst>
          </p:cNvPr>
          <p:cNvSpPr txBox="1"/>
          <p:nvPr/>
        </p:nvSpPr>
        <p:spPr>
          <a:xfrm>
            <a:off x="8507306" y="3260793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Anode voltage</a:t>
            </a:r>
          </a:p>
        </p:txBody>
      </p:sp>
      <p:cxnSp>
        <p:nvCxnSpPr>
          <p:cNvPr id="23" name="Gerade Verbindung mit Pfeil 24">
            <a:extLst>
              <a:ext uri="{FF2B5EF4-FFF2-40B4-BE49-F238E27FC236}">
                <a16:creationId xmlns:a16="http://schemas.microsoft.com/office/drawing/2014/main" id="{3DF4AF58-32B0-4A64-BE54-284197988075}"/>
              </a:ext>
            </a:extLst>
          </p:cNvPr>
          <p:cNvCxnSpPr>
            <a:cxnSpLocks/>
          </p:cNvCxnSpPr>
          <p:nvPr/>
        </p:nvCxnSpPr>
        <p:spPr>
          <a:xfrm flipH="1">
            <a:off x="8343446" y="4185297"/>
            <a:ext cx="718674" cy="305817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feld 21">
            <a:extLst>
              <a:ext uri="{FF2B5EF4-FFF2-40B4-BE49-F238E27FC236}">
                <a16:creationId xmlns:a16="http://schemas.microsoft.com/office/drawing/2014/main" id="{391D6C16-95EA-4DA4-8FE4-45E818D84154}"/>
              </a:ext>
            </a:extLst>
          </p:cNvPr>
          <p:cNvSpPr txBox="1"/>
          <p:nvPr/>
        </p:nvSpPr>
        <p:spPr>
          <a:xfrm>
            <a:off x="9170809" y="3955352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laser pulse repetition rate</a:t>
            </a:r>
          </a:p>
        </p:txBody>
      </p:sp>
      <p:sp>
        <p:nvSpPr>
          <p:cNvPr id="26" name="Textfeld 34">
            <a:extLst>
              <a:ext uri="{FF2B5EF4-FFF2-40B4-BE49-F238E27FC236}">
                <a16:creationId xmlns:a16="http://schemas.microsoft.com/office/drawing/2014/main" id="{4A3E452C-6AB1-40C1-B207-5B638AE96B9D}"/>
              </a:ext>
            </a:extLst>
          </p:cNvPr>
          <p:cNvSpPr txBox="1"/>
          <p:nvPr/>
        </p:nvSpPr>
        <p:spPr>
          <a:xfrm>
            <a:off x="809686" y="4992436"/>
            <a:ext cx="432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A. </a:t>
            </a:r>
            <a:r>
              <a:rPr lang="en-GB" sz="1200" dirty="0" err="1"/>
              <a:t>Valfells</a:t>
            </a:r>
            <a:r>
              <a:rPr lang="en-GB" sz="1200" dirty="0"/>
              <a:t> </a:t>
            </a:r>
            <a:r>
              <a:rPr lang="en-GB" sz="1200" i="1" dirty="0"/>
              <a:t>et al</a:t>
            </a:r>
            <a:r>
              <a:rPr lang="en-GB" sz="1200" dirty="0"/>
              <a:t>,  Phys. Plasmas  </a:t>
            </a:r>
            <a:r>
              <a:rPr lang="en-GB" sz="1200" b="1" dirty="0"/>
              <a:t>9</a:t>
            </a:r>
            <a:r>
              <a:rPr lang="en-GB" sz="1200" dirty="0"/>
              <a:t>, 2377 (2002)</a:t>
            </a:r>
          </a:p>
        </p:txBody>
      </p:sp>
    </p:spTree>
    <p:extLst>
      <p:ext uri="{BB962C8B-B14F-4D97-AF65-F5344CB8AC3E}">
        <p14:creationId xmlns:p14="http://schemas.microsoft.com/office/powerpoint/2010/main" val="24605372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Proof-of-principle experiment 2: Cu cathode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21/09/2021</a:t>
            </a:fld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32</a:t>
            </a:fld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976614" y="4459039"/>
            <a:ext cx="3999706" cy="18973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656" y="1844824"/>
            <a:ext cx="5294359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0502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Proof-of-principle experiment 2: Cu cathode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21/09/2021</a:t>
            </a:fld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33</a:t>
            </a:fld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976614" y="4459039"/>
            <a:ext cx="3999706" cy="18973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908" y="1789689"/>
            <a:ext cx="5344846" cy="423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92" y="1556792"/>
            <a:ext cx="5766678" cy="460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63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ISOLDE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ion</a:t>
            </a:r>
            <a:r>
              <a:rPr lang="de-DE" dirty="0"/>
              <a:t> </a:t>
            </a:r>
            <a:r>
              <a:rPr lang="de-DE" dirty="0" err="1"/>
              <a:t>source</a:t>
            </a:r>
            <a:r>
              <a:rPr lang="de-DE" dirty="0"/>
              <a:t> </a:t>
            </a:r>
            <a:r>
              <a:rPr lang="de-DE" dirty="0" err="1"/>
              <a:t>unit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136" y="1037526"/>
            <a:ext cx="4605752" cy="5158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6" y="1340587"/>
            <a:ext cx="5352121" cy="48544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1C5088-2E84-4A52-92CD-0DFFC1DBA409}"/>
              </a:ext>
            </a:extLst>
          </p:cNvPr>
          <p:cNvGrpSpPr/>
          <p:nvPr/>
        </p:nvGrpSpPr>
        <p:grpSpPr>
          <a:xfrm>
            <a:off x="2824590" y="2780928"/>
            <a:ext cx="489236" cy="289853"/>
            <a:chOff x="959903" y="5877272"/>
            <a:chExt cx="489236" cy="28985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AE3FF4F7-470B-4D14-8D35-A1C7BCD22AD2}"/>
                </a:ext>
              </a:extLst>
            </p:cNvPr>
            <p:cNvCxnSpPr/>
            <p:nvPr/>
          </p:nvCxnSpPr>
          <p:spPr bwMode="auto">
            <a:xfrm>
              <a:off x="1055440" y="5877272"/>
              <a:ext cx="2880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EAC5B58-3B4A-4013-8754-425731779328}"/>
                </a:ext>
              </a:extLst>
            </p:cNvPr>
            <p:cNvSpPr txBox="1"/>
            <p:nvPr/>
          </p:nvSpPr>
          <p:spPr>
            <a:xfrm>
              <a:off x="959903" y="5905515"/>
              <a:ext cx="4892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2 cm</a:t>
              </a:r>
              <a:endParaRPr lang="fr-FR" sz="110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B327F50-97E8-4E41-80F6-21A32F650E35}"/>
              </a:ext>
            </a:extLst>
          </p:cNvPr>
          <p:cNvSpPr txBox="1"/>
          <p:nvPr/>
        </p:nvSpPr>
        <p:spPr>
          <a:xfrm>
            <a:off x="600894" y="1340587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Principle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BFBA35-722F-4549-8255-5757382C329D}"/>
              </a:ext>
            </a:extLst>
          </p:cNvPr>
          <p:cNvSpPr txBox="1"/>
          <p:nvPr/>
        </p:nvSpPr>
        <p:spPr>
          <a:xfrm>
            <a:off x="4551523" y="4869160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Part of the </a:t>
            </a:r>
          </a:p>
          <a:p>
            <a:pPr algn="ctr"/>
            <a:r>
              <a:rPr lang="en-GB" sz="1200" dirty="0"/>
              <a:t>target station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87F83C-4B45-4322-8666-A00A36F900BB}"/>
              </a:ext>
            </a:extLst>
          </p:cNvPr>
          <p:cNvCxnSpPr>
            <a:cxnSpLocks/>
          </p:cNvCxnSpPr>
          <p:nvPr/>
        </p:nvCxnSpPr>
        <p:spPr bwMode="auto">
          <a:xfrm>
            <a:off x="4295800" y="4437112"/>
            <a:ext cx="504056" cy="432048"/>
          </a:xfrm>
          <a:prstGeom prst="line">
            <a:avLst/>
          </a:prstGeom>
          <a:ln w="1270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0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Ion sources at ISOLDE</a:t>
            </a:r>
          </a:p>
        </p:txBody>
      </p:sp>
      <p:sp>
        <p:nvSpPr>
          <p:cNvPr id="83" name="Content Placeholder 2"/>
          <p:cNvSpPr>
            <a:spLocks noGrp="1"/>
          </p:cNvSpPr>
          <p:nvPr>
            <p:ph sz="quarter" idx="13"/>
          </p:nvPr>
        </p:nvSpPr>
        <p:spPr>
          <a:xfrm>
            <a:off x="407368" y="1294132"/>
            <a:ext cx="5510533" cy="49197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Ion source requirements</a:t>
            </a:r>
          </a:p>
          <a:p>
            <a:pPr marL="0" indent="0">
              <a:buNone/>
            </a:pPr>
            <a:endParaRPr lang="en-GB" sz="100" b="1" dirty="0"/>
          </a:p>
          <a:p>
            <a:pPr marL="231775" lvl="1" indent="0">
              <a:spcBef>
                <a:spcPts val="500"/>
              </a:spcBef>
              <a:buNone/>
            </a:pPr>
            <a:r>
              <a:rPr lang="en-GB" sz="1700" b="1" dirty="0"/>
              <a:t>1. Compact and radiation hard</a:t>
            </a:r>
          </a:p>
          <a:p>
            <a:pPr lvl="2">
              <a:spcBef>
                <a:spcPts val="500"/>
              </a:spcBef>
            </a:pPr>
            <a:r>
              <a:rPr lang="en-GB" sz="1700" dirty="0"/>
              <a:t>Integrated in the target unit</a:t>
            </a:r>
          </a:p>
          <a:p>
            <a:pPr lvl="2">
              <a:spcBef>
                <a:spcPts val="500"/>
              </a:spcBef>
            </a:pPr>
            <a:r>
              <a:rPr lang="en-GB" sz="1700" dirty="0"/>
              <a:t>handling by robot required</a:t>
            </a:r>
          </a:p>
          <a:p>
            <a:pPr marL="231775" lvl="1" indent="0">
              <a:buNone/>
            </a:pPr>
            <a:r>
              <a:rPr lang="en-GB" sz="1700" b="1" dirty="0"/>
              <a:t>2. Withstand pulsed gas loads</a:t>
            </a:r>
          </a:p>
          <a:p>
            <a:pPr lvl="2">
              <a:spcBef>
                <a:spcPts val="500"/>
              </a:spcBef>
            </a:pPr>
            <a:r>
              <a:rPr lang="en-GB" sz="1700" dirty="0"/>
              <a:t>pulsed primary beam</a:t>
            </a:r>
          </a:p>
          <a:p>
            <a:pPr marL="231775" lvl="1" indent="0">
              <a:buNone/>
            </a:pPr>
            <a:r>
              <a:rPr lang="en-GB" sz="1700" b="1" dirty="0"/>
              <a:t>3. Efficient</a:t>
            </a:r>
          </a:p>
          <a:p>
            <a:pPr lvl="1">
              <a:spcBef>
                <a:spcPts val="500"/>
              </a:spcBef>
            </a:pPr>
            <a:r>
              <a:rPr lang="en-GB" sz="1700" dirty="0"/>
              <a:t>production of radio isotopes is limited</a:t>
            </a:r>
          </a:p>
          <a:p>
            <a:pPr marL="231775" lvl="1" indent="0">
              <a:buNone/>
            </a:pPr>
            <a:r>
              <a:rPr lang="en-GB" sz="1700" b="1" dirty="0"/>
              <a:t>4. Rapid</a:t>
            </a:r>
          </a:p>
          <a:p>
            <a:pPr lvl="1">
              <a:spcBef>
                <a:spcPts val="500"/>
              </a:spcBef>
            </a:pPr>
            <a:r>
              <a:rPr lang="en-GB" sz="1700" dirty="0"/>
              <a:t>low residence and ionization times</a:t>
            </a:r>
          </a:p>
          <a:p>
            <a:pPr lvl="1">
              <a:spcBef>
                <a:spcPts val="500"/>
              </a:spcBef>
            </a:pPr>
            <a:r>
              <a:rPr lang="en-GB" sz="1700" dirty="0"/>
              <a:t>decay of radio isotopes</a:t>
            </a:r>
          </a:p>
          <a:p>
            <a:pPr marL="231775" lvl="1" indent="0">
              <a:buNone/>
            </a:pPr>
            <a:r>
              <a:rPr lang="en-GB" sz="1700" b="1" dirty="0"/>
              <a:t>5. Chemical selectivity (desired)</a:t>
            </a:r>
          </a:p>
          <a:p>
            <a:pPr lvl="1">
              <a:spcBef>
                <a:spcPts val="500"/>
              </a:spcBef>
            </a:pPr>
            <a:r>
              <a:rPr lang="en-GB" sz="1700" dirty="0"/>
              <a:t>No (or less efficient) ionization of radiogenic impurities</a:t>
            </a:r>
          </a:p>
          <a:p>
            <a:pPr marL="231775" lvl="1" indent="0">
              <a:spcBef>
                <a:spcPts val="500"/>
              </a:spcBef>
              <a:buNone/>
            </a:pPr>
            <a:endParaRPr lang="en-GB" sz="1800" b="1" dirty="0"/>
          </a:p>
          <a:p>
            <a:pPr lvl="1">
              <a:spcBef>
                <a:spcPts val="500"/>
              </a:spcBef>
            </a:pPr>
            <a:endParaRPr lang="en-GB" sz="1800" b="1" dirty="0"/>
          </a:p>
          <a:p>
            <a:pPr lvl="1">
              <a:spcBef>
                <a:spcPts val="500"/>
              </a:spcBef>
            </a:pPr>
            <a:endParaRPr lang="en-US" sz="100" dirty="0"/>
          </a:p>
        </p:txBody>
      </p:sp>
      <p:pic>
        <p:nvPicPr>
          <p:cNvPr id="87" name="vadisMK1Full.png" descr="vadisMK1Full.png"/>
          <p:cNvPicPr>
            <a:picLocks noChangeAspect="1"/>
          </p:cNvPicPr>
          <p:nvPr/>
        </p:nvPicPr>
        <p:blipFill>
          <a:blip r:embed="rId2"/>
          <a:srcRect l="20744" t="7610" r="5878" b="25303"/>
          <a:stretch>
            <a:fillRect/>
          </a:stretch>
        </p:blipFill>
        <p:spPr>
          <a:xfrm>
            <a:off x="8958096" y="1703924"/>
            <a:ext cx="2127918" cy="1134459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MK5.png" descr="MK5.png"/>
          <p:cNvPicPr>
            <a:picLocks noChangeAspect="1"/>
          </p:cNvPicPr>
          <p:nvPr/>
        </p:nvPicPr>
        <p:blipFill>
          <a:blip r:embed="rId3"/>
          <a:srcRect l="14493" t="11450" r="24844" b="7829"/>
          <a:stretch>
            <a:fillRect/>
          </a:stretch>
        </p:blipFill>
        <p:spPr>
          <a:xfrm flipH="1">
            <a:off x="5323167" y="2004671"/>
            <a:ext cx="2596807" cy="2015058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Content Placeholder 2"/>
          <p:cNvSpPr txBox="1">
            <a:spLocks/>
          </p:cNvSpPr>
          <p:nvPr/>
        </p:nvSpPr>
        <p:spPr bwMode="auto">
          <a:xfrm>
            <a:off x="5267908" y="4261808"/>
            <a:ext cx="3384376" cy="19971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 baseline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GB" sz="1600" dirty="0"/>
              <a:t>VADIS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GB" sz="1600" dirty="0"/>
              <a:t>electron impact ionization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GB" sz="1600" dirty="0"/>
              <a:t>thermionic electron emission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sz="100" dirty="0"/>
          </a:p>
        </p:txBody>
      </p:sp>
      <p:sp>
        <p:nvSpPr>
          <p:cNvPr id="90" name="Content Placeholder 2"/>
          <p:cNvSpPr txBox="1">
            <a:spLocks/>
          </p:cNvSpPr>
          <p:nvPr/>
        </p:nvSpPr>
        <p:spPr bwMode="auto">
          <a:xfrm>
            <a:off x="8727310" y="2913607"/>
            <a:ext cx="3798359" cy="19971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 baseline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sz="1600" dirty="0"/>
              <a:t>hot cavity ionizer (with RILIS)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GB" sz="1600" dirty="0"/>
              <a:t>surface or resonant laser ionization</a:t>
            </a:r>
            <a:endParaRPr lang="en-US" sz="100" dirty="0"/>
          </a:p>
        </p:txBody>
      </p:sp>
      <p:sp>
        <p:nvSpPr>
          <p:cNvPr id="91" name="Rectangle 90"/>
          <p:cNvSpPr/>
          <p:nvPr/>
        </p:nvSpPr>
        <p:spPr>
          <a:xfrm>
            <a:off x="5289507" y="5857527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graphics by Y. Martinez-Palenzuela</a:t>
            </a:r>
          </a:p>
        </p:txBody>
      </p:sp>
      <p:sp>
        <p:nvSpPr>
          <p:cNvPr id="3" name="Rectangle 2"/>
          <p:cNvSpPr/>
          <p:nvPr/>
        </p:nvSpPr>
        <p:spPr>
          <a:xfrm>
            <a:off x="6960096" y="1109466"/>
            <a:ext cx="3807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Frequently used ion sources (1+)</a:t>
            </a:r>
          </a:p>
        </p:txBody>
      </p:sp>
      <p:pic>
        <p:nvPicPr>
          <p:cNvPr id="13" name="LIST_atoms_and_ions_whiteBG_tilted.png">
            <a:extLst>
              <a:ext uri="{FF2B5EF4-FFF2-40B4-BE49-F238E27FC236}">
                <a16:creationId xmlns:a16="http://schemas.microsoft.com/office/drawing/2014/main" id="{78486FE1-7EEF-40AB-A561-5B016CDE1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8096" y="3892194"/>
            <a:ext cx="2450352" cy="1600731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B82E392-04BF-4A80-B628-BBB25033E537}"/>
              </a:ext>
            </a:extLst>
          </p:cNvPr>
          <p:cNvSpPr txBox="1">
            <a:spLocks/>
          </p:cNvSpPr>
          <p:nvPr/>
        </p:nvSpPr>
        <p:spPr bwMode="auto">
          <a:xfrm>
            <a:off x="8652284" y="5492925"/>
            <a:ext cx="3798359" cy="19971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 baseline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sz="1600" dirty="0"/>
              <a:t>LIST ion source: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GB" sz="1600" dirty="0"/>
              <a:t>Hot cavity, </a:t>
            </a:r>
            <a:r>
              <a:rPr lang="en-GB" sz="1600" dirty="0" err="1"/>
              <a:t>repeller</a:t>
            </a:r>
            <a:r>
              <a:rPr lang="en-GB" sz="1600" dirty="0"/>
              <a:t>, RFQ ion guide</a:t>
            </a:r>
            <a:endParaRPr lang="en-US" sz="100" dirty="0"/>
          </a:p>
        </p:txBody>
      </p:sp>
    </p:spTree>
    <p:extLst>
      <p:ext uri="{BB962C8B-B14F-4D97-AF65-F5344CB8AC3E}">
        <p14:creationId xmlns:p14="http://schemas.microsoft.com/office/powerpoint/2010/main" val="1589577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Molecular</a:t>
            </a:r>
            <a:r>
              <a:rPr lang="de-DE" dirty="0"/>
              <a:t> </a:t>
            </a:r>
            <a:r>
              <a:rPr lang="de-DE" dirty="0" err="1"/>
              <a:t>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24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z="3600" dirty="0" err="1">
                <a:cs typeface="Ubuntu Light" panose="020B0304030602030204" pitchFamily="34" charset="0"/>
              </a:rPr>
              <a:t>Molecular</a:t>
            </a:r>
            <a:r>
              <a:rPr lang="de-DE" altLang="en-US" sz="3600" dirty="0">
                <a:cs typeface="Ubuntu Light" panose="020B0304030602030204" pitchFamily="34" charset="0"/>
              </a:rPr>
              <a:t> ISOL </a:t>
            </a:r>
            <a:r>
              <a:rPr lang="de-DE" altLang="en-US" sz="3600" dirty="0" err="1">
                <a:cs typeface="Ubuntu Light" panose="020B0304030602030204" pitchFamily="34" charset="0"/>
              </a:rPr>
              <a:t>beams</a:t>
            </a:r>
            <a:endParaRPr lang="en-US" altLang="en-US" sz="3600" dirty="0">
              <a:cs typeface="Ubuntu Light" panose="020B0304030602030204" pitchFamily="34" charset="0"/>
            </a:endParaRPr>
          </a:p>
        </p:txBody>
      </p:sp>
      <p:sp>
        <p:nvSpPr>
          <p:cNvPr id="22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800" b="1" dirty="0"/>
              <a:t>Beam purification</a:t>
            </a:r>
          </a:p>
          <a:p>
            <a:pPr marL="0" indent="0">
              <a:buNone/>
            </a:pPr>
            <a:endParaRPr lang="en-US" sz="100" b="1" dirty="0"/>
          </a:p>
          <a:p>
            <a:pPr lvl="1"/>
            <a:r>
              <a:rPr lang="en-US" sz="1800" dirty="0"/>
              <a:t>Shift the mass region to a higher mass to avoid </a:t>
            </a:r>
          </a:p>
          <a:p>
            <a:pPr marL="231775" lvl="1" indent="0">
              <a:buNone/>
            </a:pPr>
            <a:r>
              <a:rPr lang="en-US" sz="1800" dirty="0"/>
              <a:t>    isobaric contaminants. e.g. </a:t>
            </a:r>
            <a:r>
              <a:rPr lang="en-US" sz="1800" baseline="30000" dirty="0"/>
              <a:t>66</a:t>
            </a:r>
            <a:r>
              <a:rPr lang="en-US" sz="1800" dirty="0"/>
              <a:t>GeS, </a:t>
            </a:r>
            <a:r>
              <a:rPr lang="en-US" sz="1800" baseline="30000" dirty="0"/>
              <a:t>133</a:t>
            </a:r>
            <a:r>
              <a:rPr lang="en-US" sz="1800" dirty="0"/>
              <a:t>SnS, </a:t>
            </a:r>
            <a:r>
              <a:rPr lang="en-US" sz="1800" baseline="30000" dirty="0"/>
              <a:t>70</a:t>
            </a:r>
            <a:r>
              <a:rPr lang="en-US" sz="1800" dirty="0"/>
              <a:t>SeCO</a:t>
            </a:r>
          </a:p>
          <a:p>
            <a:pPr marL="231775" lvl="1" indent="0">
              <a:buNone/>
            </a:pPr>
            <a:endParaRPr lang="en-US" sz="100" dirty="0"/>
          </a:p>
          <a:p>
            <a:pPr marL="0" indent="0">
              <a:buNone/>
            </a:pPr>
            <a:endParaRPr lang="en-US" sz="600" dirty="0"/>
          </a:p>
          <a:p>
            <a:r>
              <a:rPr lang="en-US" sz="1800" b="1" dirty="0"/>
              <a:t>Beam extraction by </a:t>
            </a:r>
            <a:r>
              <a:rPr lang="en-US" sz="1800" b="1" i="1" dirty="0"/>
              <a:t>In-situ</a:t>
            </a:r>
            <a:r>
              <a:rPr lang="en-US" sz="1800" b="1" dirty="0"/>
              <a:t> volatilization</a:t>
            </a:r>
          </a:p>
          <a:p>
            <a:pPr marL="0" indent="0">
              <a:buNone/>
            </a:pPr>
            <a:endParaRPr lang="en-US" sz="100" b="1" dirty="0"/>
          </a:p>
          <a:p>
            <a:pPr lvl="1"/>
            <a:r>
              <a:rPr lang="en-US" sz="1800" dirty="0"/>
              <a:t>Elements with very low volatility are not released</a:t>
            </a:r>
          </a:p>
          <a:p>
            <a:pPr lvl="1"/>
            <a:r>
              <a:rPr lang="en-US" sz="1800" dirty="0"/>
              <a:t>Reactive elements can be chemically trapped</a:t>
            </a:r>
          </a:p>
          <a:p>
            <a:pPr marL="231775" lvl="1" indent="0">
              <a:buNone/>
            </a:pPr>
            <a:r>
              <a:rPr lang="en-US" sz="1800" dirty="0"/>
              <a:t>   e.g. </a:t>
            </a:r>
            <a:r>
              <a:rPr lang="en-US" sz="1800" baseline="30000" dirty="0"/>
              <a:t>8</a:t>
            </a:r>
            <a:r>
              <a:rPr lang="en-US" sz="1800" dirty="0"/>
              <a:t>BF</a:t>
            </a:r>
            <a:r>
              <a:rPr lang="en-US" sz="1800" baseline="-25000" dirty="0"/>
              <a:t>2</a:t>
            </a:r>
            <a:r>
              <a:rPr lang="en-US" sz="1800" dirty="0"/>
              <a:t>, </a:t>
            </a:r>
            <a:r>
              <a:rPr lang="en-US" sz="1800" baseline="30000" dirty="0"/>
              <a:t>15</a:t>
            </a:r>
            <a:r>
              <a:rPr lang="en-US" sz="1800" dirty="0"/>
              <a:t>CO</a:t>
            </a:r>
          </a:p>
          <a:p>
            <a:pPr lvl="1"/>
            <a:endParaRPr lang="en-US" sz="1800" dirty="0"/>
          </a:p>
          <a:p>
            <a:r>
              <a:rPr lang="en-US" sz="1800" b="1" dirty="0"/>
              <a:t>To study the radioactive molecules </a:t>
            </a:r>
          </a:p>
          <a:p>
            <a:pPr lvl="1">
              <a:buClr>
                <a:srgbClr val="FFFFFF">
                  <a:lumMod val="75000"/>
                </a:srgbClr>
              </a:buClr>
            </a:pPr>
            <a:r>
              <a:rPr lang="en-US" sz="1800" dirty="0"/>
              <a:t>Fundamental properties, e.g. </a:t>
            </a:r>
            <a:r>
              <a:rPr lang="en-US" sz="1800" baseline="30000" dirty="0"/>
              <a:t>223</a:t>
            </a:r>
            <a:r>
              <a:rPr lang="en-US" sz="1800" dirty="0"/>
              <a:t>RaF</a:t>
            </a:r>
          </a:p>
          <a:p>
            <a:endParaRPr lang="en-US" sz="1800" b="1" dirty="0"/>
          </a:p>
          <a:p>
            <a:pPr marL="0" indent="0">
              <a:buNone/>
            </a:pPr>
            <a:endParaRPr lang="en-US" sz="100" b="1" dirty="0"/>
          </a:p>
          <a:p>
            <a:pPr marL="231775" lvl="1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889565" y="107900"/>
            <a:ext cx="4988436" cy="3283922"/>
            <a:chOff x="6554684" y="136311"/>
            <a:chExt cx="4988436" cy="328392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t="8668" r="29327"/>
            <a:stretch/>
          </p:blipFill>
          <p:spPr>
            <a:xfrm>
              <a:off x="7078324" y="136311"/>
              <a:ext cx="4262914" cy="304870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8391559" y="204891"/>
              <a:ext cx="2182762" cy="2192841"/>
            </a:xfrm>
            <a:prstGeom prst="line">
              <a:avLst/>
            </a:prstGeom>
            <a:ln w="5715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19523069">
              <a:off x="8081369" y="1363600"/>
              <a:ext cx="91082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2400" b="1" dirty="0"/>
                <a:t>+ CO</a:t>
              </a:r>
              <a:endParaRPr lang="en-GB" sz="2400" b="1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543959" y="357291"/>
              <a:ext cx="2182762" cy="2192841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81095" y="2388697"/>
              <a:ext cx="962025" cy="923925"/>
            </a:xfrm>
            <a:prstGeom prst="rect">
              <a:avLst/>
            </a:prstGeom>
            <a:effectLst>
              <a:glow rad="101600">
                <a:schemeClr val="tx2">
                  <a:lumMod val="50000"/>
                  <a:alpha val="40000"/>
                </a:schemeClr>
              </a:glow>
            </a:effec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54684" y="2014574"/>
              <a:ext cx="961257" cy="1071115"/>
            </a:xfrm>
            <a:prstGeom prst="rect">
              <a:avLst/>
            </a:prstGeom>
            <a:effectLst>
              <a:glow rad="101600">
                <a:schemeClr val="tx2">
                  <a:lumMod val="50000"/>
                  <a:alpha val="40000"/>
                </a:schemeClr>
              </a:glow>
            </a:effec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78324" y="2458208"/>
              <a:ext cx="904875" cy="962025"/>
            </a:xfrm>
            <a:prstGeom prst="rect">
              <a:avLst/>
            </a:prstGeom>
            <a:effectLst>
              <a:glow rad="101600">
                <a:schemeClr val="tx2">
                  <a:lumMod val="50000"/>
                  <a:alpha val="40000"/>
                </a:schemeClr>
              </a:glow>
            </a:effectLst>
          </p:spPr>
        </p:pic>
      </p:grp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b="40577"/>
          <a:stretch/>
        </p:blipFill>
        <p:spPr>
          <a:xfrm>
            <a:off x="10018621" y="419353"/>
            <a:ext cx="961257" cy="636489"/>
          </a:xfrm>
          <a:prstGeom prst="rect">
            <a:avLst/>
          </a:prstGeom>
          <a:effectLst>
            <a:glow rad="101600">
              <a:schemeClr val="tx2">
                <a:lumMod val="50000"/>
                <a:alpha val="40000"/>
              </a:schemeClr>
            </a:glow>
          </a:effectLst>
        </p:spPr>
      </p:pic>
      <p:sp>
        <p:nvSpPr>
          <p:cNvPr id="23" name="Arc 22"/>
          <p:cNvSpPr/>
          <p:nvPr/>
        </p:nvSpPr>
        <p:spPr>
          <a:xfrm rot="18150398">
            <a:off x="6571927" y="1526064"/>
            <a:ext cx="4689716" cy="2957828"/>
          </a:xfrm>
          <a:prstGeom prst="arc">
            <a:avLst>
              <a:gd name="adj1" fmla="val 16200000"/>
              <a:gd name="adj2" fmla="val 21551413"/>
            </a:avLst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10609232" y="3168079"/>
            <a:ext cx="145533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dirty="0"/>
              <a:t>Target material</a:t>
            </a:r>
            <a:endParaRPr lang="en-GB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0287919" y="793969"/>
            <a:ext cx="8835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2000" b="1" dirty="0"/>
              <a:t>SeCO</a:t>
            </a:r>
            <a:endParaRPr lang="en-GB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0578" y="4383546"/>
            <a:ext cx="4588043" cy="129906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19213" y="5681768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https://web.mit.edu/radiomolecules/</a:t>
            </a:r>
          </a:p>
        </p:txBody>
      </p:sp>
    </p:spTree>
    <p:extLst>
      <p:ext uri="{BB962C8B-B14F-4D97-AF65-F5344CB8AC3E}">
        <p14:creationId xmlns:p14="http://schemas.microsoft.com/office/powerpoint/2010/main" val="3232709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E2194-4279-4540-8167-46313C825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Molecule formation in RFQ structures</a:t>
            </a:r>
            <a:endParaRPr lang="fr-FR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C367E266-EEE0-4A36-8532-2BD83A97CF3D}"/>
              </a:ext>
            </a:extLst>
          </p:cNvPr>
          <p:cNvSpPr txBox="1">
            <a:spLocks/>
          </p:cNvSpPr>
          <p:nvPr/>
        </p:nvSpPr>
        <p:spPr bwMode="auto">
          <a:xfrm>
            <a:off x="479376" y="1556792"/>
            <a:ext cx="6471375" cy="425940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Ion traps for molecular formation/dissociation</a:t>
            </a:r>
          </a:p>
          <a:p>
            <a:pPr lvl="1"/>
            <a:r>
              <a:rPr lang="en-US" dirty="0"/>
              <a:t>Development for gas injection into RFQ for in-trap chemistry</a:t>
            </a:r>
          </a:p>
          <a:p>
            <a:pPr lvl="1"/>
            <a:r>
              <a:rPr lang="en-US" dirty="0"/>
              <a:t>Development of mass spectrometer and </a:t>
            </a:r>
            <a:r>
              <a:rPr lang="en-US" dirty="0" err="1"/>
              <a:t>ToF</a:t>
            </a:r>
            <a:r>
              <a:rPr lang="en-US" dirty="0"/>
              <a:t> detection for identification after RFQ</a:t>
            </a:r>
          </a:p>
          <a:p>
            <a:r>
              <a:rPr lang="en-US" sz="2800" dirty="0"/>
              <a:t>In-source laser ionization of molecules</a:t>
            </a:r>
          </a:p>
          <a:p>
            <a:pPr lvl="1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610C60-892E-4112-A0D1-9677D1865061}"/>
              </a:ext>
            </a:extLst>
          </p:cNvPr>
          <p:cNvSpPr txBox="1"/>
          <p:nvPr/>
        </p:nvSpPr>
        <p:spPr bwMode="auto">
          <a:xfrm>
            <a:off x="477888" y="5431479"/>
            <a:ext cx="6336704" cy="726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M. Fan et al, </a:t>
            </a:r>
            <a:r>
              <a:rPr lang="en-GB" sz="1100" i="1" dirty="0"/>
              <a:t>Optical mass spectrometry of cold </a:t>
            </a:r>
            <a:r>
              <a:rPr lang="en-GB" sz="1100" i="1" dirty="0" err="1"/>
              <a:t>RaOH</a:t>
            </a:r>
            <a:r>
              <a:rPr lang="en-GB" sz="1100" i="1" dirty="0"/>
              <a:t>+ and RaOCH3+, </a:t>
            </a:r>
            <a:r>
              <a:rPr lang="en-GB" sz="1100" dirty="0"/>
              <a:t>PRL </a:t>
            </a:r>
            <a:r>
              <a:rPr lang="en-GB" sz="1100" b="1" dirty="0"/>
              <a:t>126</a:t>
            </a:r>
            <a:r>
              <a:rPr lang="en-GB" sz="1100" dirty="0"/>
              <a:t>, 23002 </a:t>
            </a:r>
            <a:r>
              <a:rPr lang="en-GB" sz="1100" b="1" dirty="0"/>
              <a:t>(</a:t>
            </a:r>
            <a:r>
              <a:rPr lang="en-GB" sz="1100" dirty="0"/>
              <a:t>2021)</a:t>
            </a:r>
            <a:endParaRPr lang="en-GB" sz="1100" b="1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sz="1100" dirty="0"/>
              <a:t>A. </a:t>
            </a:r>
            <a:r>
              <a:rPr lang="en-GB" sz="1100" dirty="0" err="1"/>
              <a:t>Ringvall</a:t>
            </a:r>
            <a:r>
              <a:rPr lang="en-GB" sz="1100" dirty="0"/>
              <a:t> Moberg et al, </a:t>
            </a:r>
            <a:r>
              <a:rPr lang="en-GB" sz="1100" i="1" dirty="0"/>
              <a:t>Time-of-Flight study of molecular beams extracted from the ISOLDE RFQ cooler and buncher </a:t>
            </a:r>
            <a:r>
              <a:rPr lang="en-GB" sz="1100" dirty="0"/>
              <a:t>NIMB </a:t>
            </a:r>
            <a:r>
              <a:rPr lang="en-GB" sz="1100" b="1" dirty="0"/>
              <a:t>463</a:t>
            </a:r>
            <a:r>
              <a:rPr lang="en-GB" sz="1100" dirty="0"/>
              <a:t>, 522 (2020)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29DD60-4254-49D4-A42B-24823C0A7D0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1948" y="949333"/>
            <a:ext cx="2310308" cy="1835588"/>
          </a:xfrm>
          <a:prstGeom prst="rect">
            <a:avLst/>
          </a:prstGeom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3092DD59-3CFD-4EE8-9505-CD3E593CF11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8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91418" y="3369069"/>
            <a:ext cx="4203322" cy="28022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3AE468-6803-41D7-8D76-B2735F4F5E1E}"/>
              </a:ext>
            </a:extLst>
          </p:cNvPr>
          <p:cNvSpPr txBox="1"/>
          <p:nvPr/>
        </p:nvSpPr>
        <p:spPr bwMode="auto">
          <a:xfrm>
            <a:off x="10529158" y="2259781"/>
            <a:ext cx="166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Mia Au</a:t>
            </a:r>
            <a:endParaRPr lang="en-GB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8A113A-06B3-416A-8ED8-AF0C08360AE3}"/>
              </a:ext>
            </a:extLst>
          </p:cNvPr>
          <p:cNvSpPr txBox="1"/>
          <p:nvPr/>
        </p:nvSpPr>
        <p:spPr>
          <a:xfrm>
            <a:off x="7500541" y="2584866"/>
            <a:ext cx="2092538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i="1" dirty="0"/>
              <a:t>DREEBIT </a:t>
            </a:r>
            <a:r>
              <a:rPr lang="en-GB" sz="2000" i="1" dirty="0"/>
              <a:t>Wien filter</a:t>
            </a:r>
            <a:endParaRPr lang="en-GB" sz="1200" i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07914F-A5C4-4B50-9ADA-001E51DC43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8178" y="420027"/>
            <a:ext cx="1366562" cy="183788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026E563-7096-4ADE-8B6F-C3180C702881}"/>
              </a:ext>
            </a:extLst>
          </p:cNvPr>
          <p:cNvSpPr txBox="1"/>
          <p:nvPr/>
        </p:nvSpPr>
        <p:spPr>
          <a:xfrm>
            <a:off x="9746001" y="5661248"/>
            <a:ext cx="182260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i="1" dirty="0"/>
              <a:t>Offline 2 RFQ</a:t>
            </a:r>
          </a:p>
        </p:txBody>
      </p:sp>
    </p:spTree>
    <p:extLst>
      <p:ext uri="{BB962C8B-B14F-4D97-AF65-F5344CB8AC3E}">
        <p14:creationId xmlns:p14="http://schemas.microsoft.com/office/powerpoint/2010/main" val="1499151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 bwMode="auto">
          <a:xfrm>
            <a:off x="3870367" y="1246702"/>
            <a:ext cx="8048374" cy="4918602"/>
          </a:xfrm>
          <a:prstGeom prst="roundRect">
            <a:avLst>
              <a:gd name="adj" fmla="val 2724"/>
            </a:avLst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 bwMode="auto">
          <a:xfrm>
            <a:off x="5396986" y="4311108"/>
            <a:ext cx="432048" cy="432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>
                <a:cs typeface="Ubuntu Light" panose="020B0304030602030204" pitchFamily="34" charset="0"/>
              </a:rPr>
              <a:t>Volatile </a:t>
            </a:r>
            <a:r>
              <a:rPr lang="de-DE" altLang="en-US" dirty="0" err="1">
                <a:cs typeface="Ubuntu Light" panose="020B0304030602030204" pitchFamily="34" charset="0"/>
              </a:rPr>
              <a:t>carrier</a:t>
            </a:r>
            <a:r>
              <a:rPr lang="de-DE" altLang="en-US" dirty="0">
                <a:cs typeface="Ubuntu Light" panose="020B0304030602030204" pitchFamily="34" charset="0"/>
              </a:rPr>
              <a:t> </a:t>
            </a:r>
            <a:r>
              <a:rPr lang="de-DE" altLang="en-US" dirty="0" err="1">
                <a:cs typeface="Ubuntu Light" panose="020B0304030602030204" pitchFamily="34" charset="0"/>
              </a:rPr>
              <a:t>molecules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821878" y="1646812"/>
            <a:ext cx="8096863" cy="3528392"/>
            <a:chOff x="3821878" y="1646812"/>
            <a:chExt cx="8096863" cy="3528392"/>
          </a:xfrm>
        </p:grpSpPr>
        <p:sp>
          <p:nvSpPr>
            <p:cNvPr id="11" name="Rectangle 10"/>
            <p:cNvSpPr/>
            <p:nvPr/>
          </p:nvSpPr>
          <p:spPr bwMode="auto">
            <a:xfrm>
              <a:off x="5829034" y="3879060"/>
              <a:ext cx="432048" cy="43204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123702" y="2654924"/>
              <a:ext cx="432048" cy="36004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9645458" y="3447012"/>
              <a:ext cx="814948" cy="43204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829034" y="4311108"/>
              <a:ext cx="2111092" cy="86409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7868118" y="4743156"/>
              <a:ext cx="504056" cy="43204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1832"/>
            <a:stretch/>
          </p:blipFill>
          <p:spPr>
            <a:xfrm>
              <a:off x="3821878" y="1646812"/>
              <a:ext cx="8096863" cy="3528392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 bwMode="auto">
          <a:xfrm>
            <a:off x="9429434" y="5425048"/>
            <a:ext cx="432048" cy="447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861482" y="5396080"/>
            <a:ext cx="1997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Element not available </a:t>
            </a:r>
          </a:p>
          <a:p>
            <a:r>
              <a:rPr lang="en-GB" sz="1400" dirty="0"/>
              <a:t>as beam at ISOLDE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001878" y="5808241"/>
            <a:ext cx="32367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G. Herrmann, Ark. </a:t>
            </a:r>
            <a:r>
              <a:rPr lang="en-US" sz="1400" i="1" dirty="0" err="1"/>
              <a:t>Fys</a:t>
            </a:r>
            <a:r>
              <a:rPr lang="en-US" sz="1400" i="1" dirty="0"/>
              <a:t>. </a:t>
            </a:r>
            <a:r>
              <a:rPr lang="en-US" sz="1400" b="1" i="1" dirty="0"/>
              <a:t>36</a:t>
            </a:r>
            <a:r>
              <a:rPr lang="en-US" sz="1400" i="1" dirty="0"/>
              <a:t>, 111 (1967)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quarter" idx="13"/>
          </p:nvPr>
        </p:nvSpPr>
        <p:spPr>
          <a:xfrm>
            <a:off x="349517" y="2006548"/>
            <a:ext cx="3472361" cy="5016068"/>
          </a:xfrm>
        </p:spPr>
        <p:txBody>
          <a:bodyPr>
            <a:normAutofit/>
          </a:bodyPr>
          <a:lstStyle/>
          <a:p>
            <a:r>
              <a:rPr lang="en-GB" sz="1800" b="1" dirty="0"/>
              <a:t>Volatile carriers known for all reactive elements</a:t>
            </a:r>
          </a:p>
          <a:p>
            <a:endParaRPr lang="en-GB" sz="1800" dirty="0"/>
          </a:p>
          <a:p>
            <a:r>
              <a:rPr lang="en-GB" sz="1800" b="1" dirty="0"/>
              <a:t>Many are not compatible with high-temperature conditions</a:t>
            </a:r>
          </a:p>
          <a:p>
            <a:endParaRPr lang="en-GB" sz="1800" b="1" dirty="0"/>
          </a:p>
          <a:p>
            <a:pPr marL="0" indent="0">
              <a:buNone/>
            </a:pPr>
            <a:endParaRPr lang="en-US" sz="100" b="1" dirty="0"/>
          </a:p>
        </p:txBody>
      </p:sp>
      <p:sp>
        <p:nvSpPr>
          <p:cNvPr id="18" name="Rectangle 17"/>
          <p:cNvSpPr/>
          <p:nvPr/>
        </p:nvSpPr>
        <p:spPr>
          <a:xfrm>
            <a:off x="375983" y="4343882"/>
            <a:ext cx="34458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U. </a:t>
            </a:r>
            <a:r>
              <a:rPr lang="en-US" sz="1400" i="1" dirty="0" err="1"/>
              <a:t>Köster</a:t>
            </a:r>
            <a:r>
              <a:rPr lang="en-US" sz="1400" i="1" dirty="0"/>
              <a:t>, (</a:t>
            </a:r>
            <a:r>
              <a:rPr lang="en-US" sz="1400" i="1" dirty="0" err="1"/>
              <a:t>Im</a:t>
            </a:r>
            <a:r>
              <a:rPr lang="en-US" sz="1400" i="1" dirty="0"/>
              <a:t>-)possible ISOL beams,</a:t>
            </a:r>
          </a:p>
          <a:p>
            <a:r>
              <a:rPr lang="de-DE" sz="1400" i="1" dirty="0"/>
              <a:t>Eur. Phys. J. Special Topics </a:t>
            </a:r>
            <a:r>
              <a:rPr lang="de-DE" sz="1400" b="1" i="1" dirty="0"/>
              <a:t>150</a:t>
            </a:r>
            <a:r>
              <a:rPr lang="de-DE" sz="1400" i="1" dirty="0"/>
              <a:t>, 285 (2007)</a:t>
            </a:r>
            <a:endParaRPr lang="en-US" sz="1400" i="1" dirty="0"/>
          </a:p>
        </p:txBody>
      </p:sp>
      <p:sp>
        <p:nvSpPr>
          <p:cNvPr id="19" name="Rectangle 18"/>
          <p:cNvSpPr/>
          <p:nvPr/>
        </p:nvSpPr>
        <p:spPr>
          <a:xfrm>
            <a:off x="6418337" y="1246702"/>
            <a:ext cx="32207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Volatile carrier compounds</a:t>
            </a:r>
          </a:p>
        </p:txBody>
      </p:sp>
    </p:spTree>
    <p:extLst>
      <p:ext uri="{BB962C8B-B14F-4D97-AF65-F5344CB8AC3E}">
        <p14:creationId xmlns:p14="http://schemas.microsoft.com/office/powerpoint/2010/main" val="164279960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745978-0328-4242-9BC9-EB7FF4EDCC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4A024D3-BF3C-4888-9114-7E7558FC4F7B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0</TotalTime>
  <Words>1671</Words>
  <Application>Microsoft Office PowerPoint</Application>
  <DocSecurity>0</DocSecurity>
  <PresentationFormat>Widescreen</PresentationFormat>
  <Paragraphs>375</Paragraphs>
  <Slides>33</Slides>
  <Notes>1</Notes>
  <HiddenSlides>9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Wingdings</vt:lpstr>
      <vt:lpstr>Arial</vt:lpstr>
      <vt:lpstr>Calibri</vt:lpstr>
      <vt:lpstr>Symbol</vt:lpstr>
      <vt:lpstr>CERN_ENdept_Presentation_ArialFont copy</vt:lpstr>
      <vt:lpstr>A cold electron-impact ion source driven by laser-induced electron emission  New opportunities for radioactive molecular beams? </vt:lpstr>
      <vt:lpstr>ISOLDE  and available beams</vt:lpstr>
      <vt:lpstr>(Un)available beams at ISOLDE</vt:lpstr>
      <vt:lpstr>ISOLDE target and ion source unit</vt:lpstr>
      <vt:lpstr>Ion sources at ISOLDE</vt:lpstr>
      <vt:lpstr>Molecular beams</vt:lpstr>
      <vt:lpstr>Molecular ISOL beams</vt:lpstr>
      <vt:lpstr>Molecule formation in RFQ structures</vt:lpstr>
      <vt:lpstr>Volatile carrier molecules</vt:lpstr>
      <vt:lpstr>Do we have to operate at the highest temperatures?</vt:lpstr>
      <vt:lpstr>The photo-cathode  electron-impact source</vt:lpstr>
      <vt:lpstr>Proof-of-principle setup 1: Ta cathode</vt:lpstr>
      <vt:lpstr>Proof-of-principle setup 1: Ta cathode</vt:lpstr>
      <vt:lpstr>Proof-of-principle setup 1: Ta cathode</vt:lpstr>
      <vt:lpstr>Proof-of-principle setup 1: Ta cathode</vt:lpstr>
      <vt:lpstr>Proof-of-principle setup 2: Cu cathode</vt:lpstr>
      <vt:lpstr>Proof-of-principle setup 2: Cu cathode</vt:lpstr>
      <vt:lpstr>Proof-of-principle setup 2: Cu cathode</vt:lpstr>
      <vt:lpstr>How to increase the efficiency?</vt:lpstr>
      <vt:lpstr>Next Prototype?</vt:lpstr>
      <vt:lpstr>Conclusion</vt:lpstr>
      <vt:lpstr>PowerPoint Presentation</vt:lpstr>
      <vt:lpstr>PowerPoint Presentation</vt:lpstr>
      <vt:lpstr>PowerPoint Presentation</vt:lpstr>
      <vt:lpstr>The ISOL process</vt:lpstr>
      <vt:lpstr>The ISOL process</vt:lpstr>
      <vt:lpstr>Extracted molecular beams</vt:lpstr>
      <vt:lpstr>Extracted molecular beams</vt:lpstr>
      <vt:lpstr>Proof-of-principle experiment 2: Cu cathode</vt:lpstr>
      <vt:lpstr>Proof-of-principle experiment 2: Cu cathode</vt:lpstr>
      <vt:lpstr>How to increase the electron density?</vt:lpstr>
      <vt:lpstr>Proof-of-principle experiment 2: Cu cathode</vt:lpstr>
      <vt:lpstr>Proof-of-principle experiment 2: Cu cathode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Jochen Ballof</cp:lastModifiedBy>
  <cp:revision>456</cp:revision>
  <dcterms:created xsi:type="dcterms:W3CDTF">2020-09-04T12:34:15Z</dcterms:created>
  <dcterms:modified xsi:type="dcterms:W3CDTF">2021-09-21T19:57:45Z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  <property fmtid="{D5CDD505-2E9C-101B-9397-08002B2CF9AE}" pid="3" name="Order">
    <vt:r8>100</vt:r8>
  </property>
  <property fmtid="{D5CDD505-2E9C-101B-9397-08002B2CF9AE}" pid="4" name="TemplateUrl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</Properties>
</file>