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379" r:id="rId2"/>
    <p:sldId id="385" r:id="rId3"/>
    <p:sldId id="383" r:id="rId4"/>
    <p:sldId id="384" r:id="rId5"/>
    <p:sldId id="386" r:id="rId6"/>
    <p:sldId id="381" r:id="rId7"/>
    <p:sldId id="382" r:id="rId8"/>
    <p:sldId id="387" r:id="rId9"/>
    <p:sldId id="388" r:id="rId10"/>
    <p:sldId id="389" r:id="rId11"/>
    <p:sldId id="390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3AD"/>
    <a:srgbClr val="204A84"/>
    <a:srgbClr val="2B62AC"/>
    <a:srgbClr val="2962AC"/>
    <a:srgbClr val="497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0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4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15.04.21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15.04.21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15.04.21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15.04.21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15.04.21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15.04.21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15.04.21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15.04.21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15.04.21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15.04.21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15.04.21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15.04.21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15.04.21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-groups.cern.ch/e-groups/Egroup.do?egroupId=10409738&amp;AI_USERNAME=GIADAROL&amp;searchField=0&amp;searchMethod=0&amp;searchValue=batch-u-abp&amp;pageSize=30&amp;hideSearchFields=false&amp;searchMemberOnly=false&amp;searchAdminOnly=false&amp;AI_SESSION=-TnXLYOFuCyflkkFl_27UXa2wccdaA22UgsHwgFdCXRnRj8ynWTh!-1260379707!wlsmanaged1!10110!10111!1618517787571" TargetMode="External"/><Relationship Id="rId7" Type="http://schemas.openxmlformats.org/officeDocument/2006/relationships/hyperlink" Target="https://e-groups.cern.ch/e-groups/Egroup.do?egroupId=10409737&amp;AI_USERNAME=GIADAROL&amp;searchField=0&amp;searchMethod=0&amp;searchValue=batch-u-abp&amp;pageSize=30&amp;hideSearchFields=false&amp;searchMemberOnly=false&amp;searchAdminOnly=false&amp;AI_SESSION=-TnXLYOFuCyflkkFl_27UXa2wccdaA22UgsHwgFdCXRnRj8ynWTh!-1260379707!wlsmanaged1!10110!10111!1618517787571" TargetMode="External"/><Relationship Id="rId2" Type="http://schemas.openxmlformats.org/officeDocument/2006/relationships/hyperlink" Target="https://e-groups.cern.ch/e-groups/Egroup.do?egroupId=10409732&amp;AI_USERNAME=GIADAROL&amp;searchField=0&amp;searchMethod=0&amp;searchValue=batch-u-abp&amp;pageSize=30&amp;hideSearchFields=false&amp;searchMemberOnly=false&amp;searchAdminOnly=false&amp;AI_SESSION=-TnXLYOFuCyflkkFl_27UXa2wccdaA22UgsHwgFdCXRnRj8ynWTh!-1260379707!wlsmanaged1!10110!10111!161851778757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-groups.cern.ch/e-groups/Egroup.do?egroupId=10409735&amp;AI_USERNAME=GIADAROL&amp;searchField=0&amp;searchMethod=0&amp;searchValue=batch-u-abp&amp;pageSize=30&amp;hideSearchFields=false&amp;searchMemberOnly=false&amp;searchAdminOnly=false&amp;AI_SESSION=-TnXLYOFuCyflkkFl_27UXa2wccdaA22UgsHwgFdCXRnRj8ynWTh!-1260379707!wlsmanaged1!10110!10111!1618517787571" TargetMode="External"/><Relationship Id="rId5" Type="http://schemas.openxmlformats.org/officeDocument/2006/relationships/hyperlink" Target="https://e-groups.cern.ch/e-groups/Egroup.do?egroupId=10409750&amp;AI_USERNAME=GIADAROL&amp;searchField=0&amp;searchMethod=0&amp;searchValue=batch-u-abp&amp;pageSize=30&amp;hideSearchFields=false&amp;searchMemberOnly=false&amp;searchAdminOnly=false&amp;AI_SESSION=-TnXLYOFuCyflkkFl_27UXa2wccdaA22UgsHwgFdCXRnRj8ynWTh!-1260379707!wlsmanaged1!10110!10111!1618517787571" TargetMode="External"/><Relationship Id="rId4" Type="http://schemas.openxmlformats.org/officeDocument/2006/relationships/hyperlink" Target="https://e-groups.cern.ch/e-groups/Egroup.do?egroupId=10409733&amp;AI_USERNAME=GIADAROL&amp;searchField=0&amp;searchMethod=0&amp;searchValue=batch-u-abp&amp;pageSize=30&amp;hideSearchFields=false&amp;searchMemberOnly=false&amp;searchAdminOnly=false&amp;AI_SESSION=-TnXLYOFuCyflkkFl_27UXa2wccdaA22UgsHwgFdCXRnRj8ynWTh!-1260379707!wlsmanaged1!10110!10111!161851778757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bpcomputing.web.cern.ch/computing_resources/cernbatch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67459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abpcomputing.web.cern.ch/computing_resources/hpc_cern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lhcathome.web.cern.ch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78072" y="2916912"/>
            <a:ext cx="8725394" cy="993398"/>
            <a:chOff x="195656" y="2474207"/>
            <a:chExt cx="8725394" cy="993398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General information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95656" y="3036718"/>
              <a:ext cx="87253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Calibri" pitchFamily="34" charset="0"/>
                </a:rPr>
                <a:t>G. Iadarola</a:t>
              </a:r>
              <a:endParaRPr lang="it-IT" sz="2200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384C746B-9D61-B947-9239-B7F946CF5444}"/>
              </a:ext>
            </a:extLst>
          </p:cNvPr>
          <p:cNvSpPr txBox="1"/>
          <p:nvPr/>
        </p:nvSpPr>
        <p:spPr>
          <a:xfrm>
            <a:off x="209303" y="6352794"/>
            <a:ext cx="872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ABP Computing Meeting – 16 Apr 2021</a:t>
            </a:r>
            <a:endParaRPr lang="it-IT" sz="14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Graphics Processing Units (GPUs)</a:t>
            </a: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10</a:t>
            </a:fld>
            <a:endParaRPr lang="en-CH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CEBDA8F-B69A-EA47-A452-5433B2BC9CF0}"/>
              </a:ext>
            </a:extLst>
          </p:cNvPr>
          <p:cNvSpPr/>
          <p:nvPr/>
        </p:nvSpPr>
        <p:spPr>
          <a:xfrm>
            <a:off x="1130157" y="734809"/>
            <a:ext cx="7972747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Thanks to recent code development, beam tracking simulations can exploit </a:t>
            </a:r>
            <a:r>
              <a:rPr lang="en-US" sz="1700" b="1" dirty="0">
                <a:solidFill>
                  <a:srgbClr val="2A63AD"/>
                </a:solidFill>
              </a:rPr>
              <a:t>large computing power of Graphics Processing Units </a:t>
            </a:r>
            <a:r>
              <a:rPr lang="en-US" sz="1700" dirty="0">
                <a:solidFill>
                  <a:schemeClr val="tx2"/>
                </a:solidFill>
              </a:rPr>
              <a:t>(gain is significant)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Some </a:t>
            </a:r>
            <a:r>
              <a:rPr lang="en-US" sz="1700" b="1" dirty="0">
                <a:solidFill>
                  <a:srgbClr val="2A63AD"/>
                </a:solidFill>
              </a:rPr>
              <a:t>GPU cards were deployed in the LXBATCH </a:t>
            </a:r>
            <a:r>
              <a:rPr lang="en-US" sz="1700" dirty="0">
                <a:solidFill>
                  <a:schemeClr val="tx2"/>
                </a:solidFill>
              </a:rPr>
              <a:t>system over the last two years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full available capacity is already being exploited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we could easily exploit more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Useful to know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plans and timescale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for future upgrades, to plan accordingly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Our applications impose stringent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constraints on the type of hardware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(double precision performance) </a:t>
            </a:r>
          </a:p>
          <a:p>
            <a:pPr lvl="1"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 need to be considered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before procurement!</a:t>
            </a:r>
            <a:endParaRPr lang="en-US" sz="1700" dirty="0">
              <a:solidFill>
                <a:schemeClr val="tx2"/>
              </a:solidFill>
            </a:endParaRPr>
          </a:p>
        </p:txBody>
      </p:sp>
      <p:pic>
        <p:nvPicPr>
          <p:cNvPr id="9217" name="Picture 1" descr="page11image3610283152">
            <a:extLst>
              <a:ext uri="{FF2B5EF4-FFF2-40B4-BE49-F238E27FC236}">
                <a16:creationId xmlns:a16="http://schemas.microsoft.com/office/drawing/2014/main" id="{B84B1BEF-A237-5B4B-82C1-0EC234A4D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55" y="3552702"/>
            <a:ext cx="4101567" cy="316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page11image3610283552">
            <a:extLst>
              <a:ext uri="{FF2B5EF4-FFF2-40B4-BE49-F238E27FC236}">
                <a16:creationId xmlns:a16="http://schemas.microsoft.com/office/drawing/2014/main" id="{BE60AFD2-09D9-414C-ABAD-8DB1A8033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244" y="2599360"/>
            <a:ext cx="4747869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23ED667-CBC8-3D42-A1EA-2CDD5CADF32D}"/>
              </a:ext>
            </a:extLst>
          </p:cNvPr>
          <p:cNvSpPr/>
          <p:nvPr/>
        </p:nvSpPr>
        <p:spPr>
          <a:xfrm>
            <a:off x="5352836" y="5612726"/>
            <a:ext cx="33339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chemeClr val="tx2"/>
                </a:solidFill>
              </a:rPr>
              <a:t>For 10</a:t>
            </a:r>
            <a:r>
              <a:rPr lang="en-GB" sz="1600" b="1" baseline="30000" dirty="0">
                <a:solidFill>
                  <a:schemeClr val="tx2"/>
                </a:solidFill>
              </a:rPr>
              <a:t>5</a:t>
            </a:r>
            <a:r>
              <a:rPr lang="en-GB" sz="1600" b="1" dirty="0">
                <a:solidFill>
                  <a:schemeClr val="tx2"/>
                </a:solidFill>
              </a:rPr>
              <a:t> particles</a:t>
            </a:r>
          </a:p>
          <a:p>
            <a:pPr algn="ctr"/>
            <a:r>
              <a:rPr lang="en-GB" sz="1600" b="1" dirty="0">
                <a:solidFill>
                  <a:schemeClr val="tx2"/>
                </a:solidFill>
              </a:rPr>
              <a:t>1 GPU card ≃ 200 CPU cores!</a:t>
            </a:r>
          </a:p>
        </p:txBody>
      </p:sp>
      <p:pic>
        <p:nvPicPr>
          <p:cNvPr id="9220" name="Picture 4" descr="NVIDIA Tesla V100 16GB TCSV100MPCIE-PB">
            <a:extLst>
              <a:ext uri="{FF2B5EF4-FFF2-40B4-BE49-F238E27FC236}">
                <a16:creationId xmlns:a16="http://schemas.microsoft.com/office/drawing/2014/main" id="{8EE6DABB-E267-0647-B1DF-C930AA86BB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55282">
            <a:off x="530127" y="3435735"/>
            <a:ext cx="3362920" cy="336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389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762000" y="319816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02841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New </a:t>
            </a:r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HTCondor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 e-groups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2A743D-CB3A-7347-87AA-32F5DC59A30B}"/>
              </a:ext>
            </a:extLst>
          </p:cNvPr>
          <p:cNvSpPr/>
          <p:nvPr/>
        </p:nvSpPr>
        <p:spPr>
          <a:xfrm>
            <a:off x="755149" y="1236342"/>
            <a:ext cx="7926514" cy="4262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A63AD"/>
                </a:solidFill>
              </a:rPr>
              <a:t>ABP </a:t>
            </a:r>
            <a:r>
              <a:rPr lang="en-GB" sz="1700" b="1" dirty="0" err="1">
                <a:solidFill>
                  <a:srgbClr val="2A63AD"/>
                </a:solidFill>
              </a:rPr>
              <a:t>HTCondor</a:t>
            </a:r>
            <a:r>
              <a:rPr lang="en-GB" sz="1700" b="1" dirty="0">
                <a:solidFill>
                  <a:srgbClr val="2A63AD"/>
                </a:solidFill>
              </a:rPr>
              <a:t> quota remapped on Tuesday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Single computing group </a:t>
            </a:r>
            <a:r>
              <a:rPr lang="en-GB" sz="1700" b="1" dirty="0">
                <a:solidFill>
                  <a:srgbClr val="2A63AD"/>
                </a:solidFill>
              </a:rPr>
              <a:t>“</a:t>
            </a:r>
            <a:r>
              <a:rPr lang="en-GB" sz="1700" b="1" dirty="0" err="1">
                <a:solidFill>
                  <a:srgbClr val="2A63AD"/>
                </a:solidFill>
              </a:rPr>
              <a:t>group_u_BE.ABP.NORMAL</a:t>
            </a:r>
            <a:r>
              <a:rPr lang="en-GB" sz="1700" b="1" dirty="0">
                <a:solidFill>
                  <a:srgbClr val="2A63AD"/>
                </a:solidFill>
              </a:rPr>
              <a:t>”</a:t>
            </a:r>
            <a:r>
              <a:rPr lang="en-GB" sz="1700" dirty="0">
                <a:solidFill>
                  <a:srgbClr val="204A84"/>
                </a:solidFill>
              </a:rPr>
              <a:t>, </a:t>
            </a:r>
            <a:r>
              <a:rPr lang="en-GB" sz="1700" dirty="0">
                <a:solidFill>
                  <a:schemeClr val="tx2"/>
                </a:solidFill>
              </a:rPr>
              <a:t>organized in six e-groups associated to the sections</a:t>
            </a: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700" dirty="0">
                <a:hlinkClick r:id="rId2"/>
              </a:rPr>
              <a:t>batch-u-abp-cei</a:t>
            </a:r>
            <a:r>
              <a:rPr lang="en-GB" sz="1700" dirty="0"/>
              <a:t> </a:t>
            </a:r>
            <a:r>
              <a:rPr lang="en-GB" sz="1700" dirty="0">
                <a:solidFill>
                  <a:schemeClr val="tx2"/>
                </a:solidFill>
              </a:rPr>
              <a:t>(contains the old e-group: </a:t>
            </a:r>
            <a:r>
              <a:rPr lang="en-GB" sz="1700" dirty="0" err="1">
                <a:solidFill>
                  <a:schemeClr val="tx2"/>
                </a:solidFill>
              </a:rPr>
              <a:t>htcondor</a:t>
            </a:r>
            <a:r>
              <a:rPr lang="en-GB" sz="1700" dirty="0">
                <a:solidFill>
                  <a:schemeClr val="tx2"/>
                </a:solidFill>
              </a:rPr>
              <a:t>-u-ICE)</a:t>
            </a: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700" dirty="0">
                <a:hlinkClick r:id="rId3"/>
              </a:rPr>
              <a:t>batch-u-abp-hsl</a:t>
            </a:r>
            <a:endParaRPr lang="en-GB" sz="1700" dirty="0"/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700" dirty="0">
                <a:hlinkClick r:id="rId4"/>
              </a:rPr>
              <a:t>batch-u-abp-inc</a:t>
            </a:r>
            <a:endParaRPr lang="en-GB" sz="1700" dirty="0"/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700" dirty="0">
                <a:hlinkClick r:id="rId5"/>
              </a:rPr>
              <a:t>batch-u-abp-laf</a:t>
            </a:r>
            <a:endParaRPr lang="en-GB" sz="1700" dirty="0"/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700" dirty="0">
                <a:hlinkClick r:id="rId6"/>
              </a:rPr>
              <a:t>batch-u-abp-lno</a:t>
            </a:r>
            <a:r>
              <a:rPr lang="en-GB" sz="1700" dirty="0"/>
              <a:t> </a:t>
            </a:r>
            <a:r>
              <a:rPr lang="en-GB" sz="1700" dirty="0">
                <a:solidFill>
                  <a:schemeClr val="tx2"/>
                </a:solidFill>
              </a:rPr>
              <a:t>(contains old e-group: </a:t>
            </a:r>
            <a:r>
              <a:rPr lang="en-GB" sz="1700" dirty="0" err="1">
                <a:solidFill>
                  <a:schemeClr val="tx2"/>
                </a:solidFill>
              </a:rPr>
              <a:t>htcondor</a:t>
            </a:r>
            <a:r>
              <a:rPr lang="en-GB" sz="1700" dirty="0">
                <a:solidFill>
                  <a:schemeClr val="tx2"/>
                </a:solidFill>
              </a:rPr>
              <a:t>-u-SLAP)</a:t>
            </a: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GB" sz="1700" dirty="0">
                <a:hlinkClick r:id="rId7"/>
              </a:rPr>
              <a:t>batch-u-abp-ndc</a:t>
            </a:r>
            <a:r>
              <a:rPr lang="en-GB" sz="1700" dirty="0"/>
              <a:t> </a:t>
            </a:r>
            <a:r>
              <a:rPr lang="en-GB" sz="1700" dirty="0">
                <a:solidFill>
                  <a:schemeClr val="tx2"/>
                </a:solidFill>
              </a:rPr>
              <a:t>(contains old e-group: LHC-COLL-LSF-users)</a:t>
            </a:r>
            <a:endParaRPr lang="en-GB" sz="1700" dirty="0"/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A63AD"/>
                </a:solidFill>
              </a:rPr>
              <a:t>Please use the new section e-groups to add new users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44546A"/>
                </a:solidFill>
              </a:rPr>
              <a:t>The old e-groups will be discontinued after moving the users to the respective section e-group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GB" sz="1700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95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3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New </a:t>
            </a:r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HTCondor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 e-groups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2A743D-CB3A-7347-87AA-32F5DC59A30B}"/>
              </a:ext>
            </a:extLst>
          </p:cNvPr>
          <p:cNvSpPr/>
          <p:nvPr/>
        </p:nvSpPr>
        <p:spPr>
          <a:xfrm>
            <a:off x="755149" y="1236342"/>
            <a:ext cx="792651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44546A"/>
                </a:solidFill>
              </a:rPr>
              <a:t>You can </a:t>
            </a:r>
            <a:r>
              <a:rPr lang="en-GB" sz="1700" b="1" dirty="0">
                <a:solidFill>
                  <a:srgbClr val="2A63AD"/>
                </a:solidFill>
              </a:rPr>
              <a:t>check</a:t>
            </a:r>
            <a:r>
              <a:rPr lang="en-GB" sz="1700" dirty="0">
                <a:solidFill>
                  <a:srgbClr val="44546A"/>
                </a:solidFill>
              </a:rPr>
              <a:t> that the right computing group is taken into account for your simulations as follows: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8F72A42-D19D-094B-82C4-2C7A9A9B2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586" y="1962363"/>
            <a:ext cx="5859725" cy="2088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F28A098-CE92-8849-A7F5-B5F84A72CE90}"/>
              </a:ext>
            </a:extLst>
          </p:cNvPr>
          <p:cNvSpPr/>
          <p:nvPr/>
        </p:nvSpPr>
        <p:spPr>
          <a:xfrm>
            <a:off x="755149" y="4337425"/>
            <a:ext cx="7926514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44546A"/>
                </a:solidFill>
              </a:rPr>
              <a:t>It </a:t>
            </a:r>
            <a:r>
              <a:rPr lang="en-GB" sz="1700" b="1" dirty="0">
                <a:solidFill>
                  <a:srgbClr val="2A63AD"/>
                </a:solidFill>
              </a:rPr>
              <a:t>should be automatic </a:t>
            </a:r>
            <a:r>
              <a:rPr lang="en-GB" sz="1700" dirty="0">
                <a:solidFill>
                  <a:srgbClr val="44546A"/>
                </a:solidFill>
              </a:rPr>
              <a:t>unless you force a different group in the submission file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44546A"/>
                </a:solidFill>
              </a:rPr>
              <a:t>No issue reported so far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44546A"/>
                </a:solidFill>
              </a:rPr>
              <a:t>Let me know if you experience anything strange </a:t>
            </a:r>
          </a:p>
        </p:txBody>
      </p:sp>
    </p:spTree>
    <p:extLst>
      <p:ext uri="{BB962C8B-B14F-4D97-AF65-F5344CB8AC3E}">
        <p14:creationId xmlns:p14="http://schemas.microsoft.com/office/powerpoint/2010/main" val="2719459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CA1FF3EC-B1E0-9543-AC45-C2DF930906DC}"/>
              </a:ext>
            </a:extLst>
          </p:cNvPr>
          <p:cNvSpPr/>
          <p:nvPr/>
        </p:nvSpPr>
        <p:spPr>
          <a:xfrm>
            <a:off x="318499" y="1051543"/>
            <a:ext cx="8630291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Discussion have started to </a:t>
            </a:r>
            <a:r>
              <a:rPr lang="en-GB" sz="1700" b="1" dirty="0">
                <a:solidFill>
                  <a:srgbClr val="2A63AD"/>
                </a:solidFill>
              </a:rPr>
              <a:t>prolong the exploitation of the cluster at INFN-CNAF </a:t>
            </a:r>
            <a:r>
              <a:rPr lang="en-GB" sz="1700" dirty="0">
                <a:solidFill>
                  <a:schemeClr val="tx2"/>
                </a:solidFill>
              </a:rPr>
              <a:t>(800 cores) beyond the end of the contract (Dec 2022)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We could prolong its usage for </a:t>
            </a:r>
            <a:r>
              <a:rPr lang="en-GB" sz="1700" b="1" dirty="0">
                <a:solidFill>
                  <a:srgbClr val="2A63AD"/>
                </a:solidFill>
              </a:rPr>
              <a:t>three more years</a:t>
            </a:r>
            <a:r>
              <a:rPr lang="en-GB" sz="1700" dirty="0">
                <a:solidFill>
                  <a:schemeClr val="tx2"/>
                </a:solidFill>
              </a:rPr>
              <a:t> (paying the energy consumption)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If some extra funding is available, a few more nodes could be added to compensate for expected “ageing”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Assuming it will be used </a:t>
            </a:r>
            <a:r>
              <a:rPr lang="en-GB" sz="1700" b="1" dirty="0">
                <a:solidFill>
                  <a:srgbClr val="2A63AD"/>
                </a:solidFill>
              </a:rPr>
              <a:t>mostly for single-node jobs </a:t>
            </a:r>
            <a:r>
              <a:rPr lang="en-GB" sz="1700" dirty="0">
                <a:solidFill>
                  <a:schemeClr val="tx2"/>
                </a:solidFill>
              </a:rPr>
              <a:t>(up to 48 cores) due to end of support of the installed low-latency network</a:t>
            </a:r>
          </a:p>
          <a:p>
            <a:pPr lvl="2"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GB" sz="1700" dirty="0">
                <a:solidFill>
                  <a:schemeClr val="tx2"/>
                </a:solidFill>
              </a:rPr>
              <a:t>OK based on past experience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b="1" dirty="0">
              <a:solidFill>
                <a:srgbClr val="2A63AD"/>
              </a:solidFill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Beam physics cluster at INFN-CNAF</a:t>
            </a:r>
          </a:p>
        </p:txBody>
      </p:sp>
    </p:spTree>
    <p:extLst>
      <p:ext uri="{BB962C8B-B14F-4D97-AF65-F5344CB8AC3E}">
        <p14:creationId xmlns:p14="http://schemas.microsoft.com/office/powerpoint/2010/main" val="1729910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CA1FF3EC-B1E0-9543-AC45-C2DF930906DC}"/>
              </a:ext>
            </a:extLst>
          </p:cNvPr>
          <p:cNvSpPr/>
          <p:nvPr/>
        </p:nvSpPr>
        <p:spPr>
          <a:xfrm>
            <a:off x="318499" y="1051543"/>
            <a:ext cx="8630291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A </a:t>
            </a:r>
            <a:r>
              <a:rPr lang="en-GB" sz="1700" b="1" dirty="0">
                <a:solidFill>
                  <a:srgbClr val="2A63AD"/>
                </a:solidFill>
              </a:rPr>
              <a:t>survey</a:t>
            </a:r>
            <a:r>
              <a:rPr lang="en-GB" sz="1700" dirty="0">
                <a:solidFill>
                  <a:schemeClr val="tx2"/>
                </a:solidFill>
              </a:rPr>
              <a:t> is being </a:t>
            </a:r>
            <a:r>
              <a:rPr lang="en-GB" sz="1700" dirty="0">
                <a:solidFill>
                  <a:srgbClr val="204A84"/>
                </a:solidFill>
              </a:rPr>
              <a:t>run</a:t>
            </a:r>
            <a:r>
              <a:rPr lang="en-GB" sz="1700" b="1" dirty="0">
                <a:solidFill>
                  <a:srgbClr val="2A63AD"/>
                </a:solidFill>
              </a:rPr>
              <a:t> across the BE department </a:t>
            </a:r>
            <a:r>
              <a:rPr lang="en-GB" sz="1700" dirty="0">
                <a:solidFill>
                  <a:schemeClr val="tx2"/>
                </a:solidFill>
              </a:rPr>
              <a:t>to identify </a:t>
            </a:r>
            <a:r>
              <a:rPr lang="en-GB" sz="1700" b="1" dirty="0">
                <a:solidFill>
                  <a:srgbClr val="2A63AD"/>
                </a:solidFill>
              </a:rPr>
              <a:t>services provided by the IT department </a:t>
            </a:r>
            <a:r>
              <a:rPr lang="en-GB" sz="1700" dirty="0">
                <a:solidFill>
                  <a:schemeClr val="tx2"/>
                </a:solidFill>
              </a:rPr>
              <a:t>on which we rely for simulations and data analysis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The goal is to put in place a coordinated interface to IT and find synergies with other ATS departments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Some draft slides in the following, for your feedback…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b="1" dirty="0">
              <a:solidFill>
                <a:srgbClr val="2A63AD"/>
              </a:solidFill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5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BE department survey on IT services</a:t>
            </a:r>
          </a:p>
        </p:txBody>
      </p:sp>
    </p:spTree>
    <p:extLst>
      <p:ext uri="{BB962C8B-B14F-4D97-AF65-F5344CB8AC3E}">
        <p14:creationId xmlns:p14="http://schemas.microsoft.com/office/powerpoint/2010/main" val="100127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sic Batch Pattern">
            <a:extLst>
              <a:ext uri="{FF2B5EF4-FFF2-40B4-BE49-F238E27FC236}">
                <a16:creationId xmlns:a16="http://schemas.microsoft.com/office/drawing/2014/main" id="{5236D964-AA6E-BE45-97DB-367F6A4E11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514" y="3704612"/>
            <a:ext cx="6736376" cy="2285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IT services used for numerical modeling</a:t>
            </a: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6</a:t>
            </a:fld>
            <a:endParaRPr lang="en-CH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AD7EE8-C384-3143-805F-CE6A60251C25}"/>
              </a:ext>
            </a:extLst>
          </p:cNvPr>
          <p:cNvSpPr/>
          <p:nvPr/>
        </p:nvSpPr>
        <p:spPr>
          <a:xfrm>
            <a:off x="1068512" y="601247"/>
            <a:ext cx="8075488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u="sng" dirty="0">
                <a:solidFill>
                  <a:srgbClr val="2A63AD"/>
                </a:solidFill>
              </a:rPr>
              <a:t>Batch service (</a:t>
            </a:r>
            <a:r>
              <a:rPr lang="en-US" b="1" u="sng" dirty="0" err="1">
                <a:solidFill>
                  <a:srgbClr val="2A63AD"/>
                </a:solidFill>
              </a:rPr>
              <a:t>lxbatch</a:t>
            </a:r>
            <a:r>
              <a:rPr lang="en-US" b="1" u="sng" dirty="0">
                <a:solidFill>
                  <a:srgbClr val="2A63AD"/>
                </a:solidFill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Very </a:t>
            </a:r>
            <a:r>
              <a:rPr lang="en-US" sz="1700" b="1" dirty="0">
                <a:solidFill>
                  <a:srgbClr val="2A63AD"/>
                </a:solidFill>
              </a:rPr>
              <a:t>large amount of computing nodes</a:t>
            </a:r>
            <a:r>
              <a:rPr lang="en-US" sz="1700" dirty="0">
                <a:solidFill>
                  <a:schemeClr val="tx2"/>
                </a:solidFill>
              </a:rPr>
              <a:t> managed through the </a:t>
            </a:r>
            <a:r>
              <a:rPr lang="en-US" sz="1700" b="1" dirty="0" err="1">
                <a:solidFill>
                  <a:srgbClr val="2A63AD"/>
                </a:solidFill>
              </a:rPr>
              <a:t>HTCondor</a:t>
            </a:r>
            <a:r>
              <a:rPr lang="en-US" sz="1700" b="1" dirty="0">
                <a:solidFill>
                  <a:srgbClr val="2A63AD"/>
                </a:solidFill>
              </a:rPr>
              <a:t> system </a:t>
            </a:r>
            <a:r>
              <a:rPr lang="en-US" sz="1700" dirty="0">
                <a:solidFill>
                  <a:schemeClr val="tx2"/>
                </a:solidFill>
              </a:rPr>
              <a:t>ensuring fair-share access to CERN users (with different priority)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Jobs submitted by users mostly through </a:t>
            </a:r>
            <a:r>
              <a:rPr lang="en-US" sz="1700" b="1" dirty="0" err="1">
                <a:solidFill>
                  <a:srgbClr val="2A63AD"/>
                </a:solidFill>
              </a:rPr>
              <a:t>lxplus</a:t>
            </a:r>
            <a:r>
              <a:rPr lang="en-US" sz="1700" b="1" dirty="0">
                <a:solidFill>
                  <a:srgbClr val="2A63AD"/>
                </a:solidFill>
              </a:rPr>
              <a:t> service</a:t>
            </a:r>
            <a:endParaRPr lang="en-US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Each job can use </a:t>
            </a:r>
            <a:r>
              <a:rPr lang="en-US" sz="1700" b="1" dirty="0">
                <a:solidFill>
                  <a:srgbClr val="2A63AD"/>
                </a:solidFill>
              </a:rPr>
              <a:t>multiple cores </a:t>
            </a:r>
            <a:r>
              <a:rPr lang="en-US" sz="1700" dirty="0">
                <a:solidFill>
                  <a:schemeClr val="tx2"/>
                </a:solidFill>
              </a:rPr>
              <a:t>on the same node but </a:t>
            </a:r>
            <a:r>
              <a:rPr lang="en-US" sz="1700" b="1" dirty="0">
                <a:solidFill>
                  <a:srgbClr val="2A63AD"/>
                </a:solidFill>
              </a:rPr>
              <a:t>cannot use multiple nodes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Used when </a:t>
            </a:r>
            <a:r>
              <a:rPr lang="en-US" sz="1700" b="1" dirty="0">
                <a:solidFill>
                  <a:srgbClr val="2A63AD"/>
                </a:solidFill>
              </a:rPr>
              <a:t>many relatively small jobs </a:t>
            </a:r>
            <a:r>
              <a:rPr lang="en-US" sz="1700" dirty="0">
                <a:solidFill>
                  <a:schemeClr val="tx2"/>
                </a:solidFill>
              </a:rPr>
              <a:t>are required (typically 1-8 cores/job)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rgbClr val="2A63AD"/>
                </a:solidFill>
              </a:rPr>
              <a:t>BE-ABP load </a:t>
            </a:r>
            <a:r>
              <a:rPr lang="en-US" sz="1700" dirty="0">
                <a:solidFill>
                  <a:schemeClr val="tx2"/>
                </a:solidFill>
              </a:rPr>
              <a:t>alone can on occasions reach </a:t>
            </a:r>
            <a:r>
              <a:rPr lang="en-US" sz="1700" b="1" dirty="0">
                <a:solidFill>
                  <a:srgbClr val="2A63AD"/>
                </a:solidFill>
              </a:rPr>
              <a:t>~10k cores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018250-3D1F-B44A-8446-DBF5F6C1C81E}"/>
              </a:ext>
            </a:extLst>
          </p:cNvPr>
          <p:cNvSpPr txBox="1"/>
          <p:nvPr/>
        </p:nvSpPr>
        <p:spPr>
          <a:xfrm>
            <a:off x="7058346" y="5804899"/>
            <a:ext cx="14353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i="1" dirty="0">
                <a:solidFill>
                  <a:schemeClr val="tx2"/>
                </a:solidFill>
              </a:rPr>
              <a:t>More info </a:t>
            </a:r>
            <a:r>
              <a:rPr lang="en-CH" sz="1600" i="1" dirty="0">
                <a:solidFill>
                  <a:schemeClr val="tx2"/>
                </a:solidFill>
                <a:hlinkClick r:id="rId3"/>
              </a:rPr>
              <a:t>here</a:t>
            </a:r>
            <a:endParaRPr lang="en-CH" sz="16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49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IT services used for numerical modeling</a:t>
            </a: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7</a:t>
            </a:fld>
            <a:endParaRPr lang="en-CH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AD7EE8-C384-3143-805F-CE6A60251C25}"/>
              </a:ext>
            </a:extLst>
          </p:cNvPr>
          <p:cNvSpPr/>
          <p:nvPr/>
        </p:nvSpPr>
        <p:spPr>
          <a:xfrm>
            <a:off x="193496" y="1032763"/>
            <a:ext cx="433569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u="sng" dirty="0">
                <a:solidFill>
                  <a:srgbClr val="2A63AD"/>
                </a:solidFill>
              </a:rPr>
              <a:t>HPC service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Used for </a:t>
            </a:r>
            <a:r>
              <a:rPr lang="en-US" sz="1700" b="1" dirty="0">
                <a:solidFill>
                  <a:srgbClr val="2A63AD"/>
                </a:solidFill>
              </a:rPr>
              <a:t>large jobs </a:t>
            </a:r>
            <a:r>
              <a:rPr lang="en-US" sz="1700" dirty="0">
                <a:solidFill>
                  <a:schemeClr val="tx2"/>
                </a:solidFill>
              </a:rPr>
              <a:t>(100-1000 CPU-cores) requiring fast communication between nodes (MPI interface)</a:t>
            </a:r>
            <a:endParaRPr lang="en-US" sz="1700" b="1" u="sng" dirty="0">
              <a:solidFill>
                <a:srgbClr val="2A63AD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Cluster </a:t>
            </a:r>
            <a:r>
              <a:rPr lang="en-US" sz="1700" b="1" dirty="0">
                <a:solidFill>
                  <a:srgbClr val="2A63AD"/>
                </a:solidFill>
              </a:rPr>
              <a:t>dedicated to ATS activities </a:t>
            </a:r>
            <a:r>
              <a:rPr lang="en-US" sz="1700" dirty="0">
                <a:solidFill>
                  <a:schemeClr val="tx2"/>
                </a:solidFill>
              </a:rPr>
              <a:t>deployed in 2017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Presently features </a:t>
            </a:r>
            <a:r>
              <a:rPr lang="en-US" sz="1700" b="1" dirty="0">
                <a:solidFill>
                  <a:srgbClr val="2A63AD"/>
                </a:solidFill>
              </a:rPr>
              <a:t>~4000 CPU-cores </a:t>
            </a:r>
            <a:r>
              <a:rPr lang="en-US" sz="1700" dirty="0">
                <a:solidFill>
                  <a:schemeClr val="tx2"/>
                </a:solidFill>
              </a:rPr>
              <a:t>(~8000 hyperthreaded)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Equipped with </a:t>
            </a:r>
            <a:r>
              <a:rPr lang="en-US" sz="1700" b="1" dirty="0">
                <a:solidFill>
                  <a:srgbClr val="2A63AD"/>
                </a:solidFill>
              </a:rPr>
              <a:t>low-latency network</a:t>
            </a:r>
            <a:endParaRPr lang="en-US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276B285-1DB2-2D46-B8B1-0D09560F53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5289" y="1356191"/>
            <a:ext cx="3984333" cy="265924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14B4891-AEB7-244E-9272-2D2AA5421DEB}"/>
              </a:ext>
            </a:extLst>
          </p:cNvPr>
          <p:cNvSpPr/>
          <p:nvPr/>
        </p:nvSpPr>
        <p:spPr>
          <a:xfrm>
            <a:off x="214044" y="4257246"/>
            <a:ext cx="85087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So far, </a:t>
            </a:r>
            <a:r>
              <a:rPr lang="en-US" sz="1700" b="1" dirty="0">
                <a:solidFill>
                  <a:srgbClr val="2A63AD"/>
                </a:solidFill>
              </a:rPr>
              <a:t>coordination with IT </a:t>
            </a:r>
            <a:r>
              <a:rPr lang="en-US" sz="1700" b="1" dirty="0" err="1">
                <a:solidFill>
                  <a:srgbClr val="2A63AD"/>
                </a:solidFill>
              </a:rPr>
              <a:t>responsibles</a:t>
            </a:r>
            <a:r>
              <a:rPr lang="en-US" sz="1700" dirty="0">
                <a:solidFill>
                  <a:schemeClr val="tx2"/>
                </a:solidFill>
              </a:rPr>
              <a:t> through the ABP Computing Working Group (in general very good support)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hlinkClick r:id="rId3"/>
              </a:rPr>
              <a:t>HPC workshop</a:t>
            </a:r>
            <a:r>
              <a:rPr lang="en-US" sz="1700" dirty="0">
                <a:solidFill>
                  <a:schemeClr val="tx2"/>
                </a:solidFill>
              </a:rPr>
              <a:t> organized by G. </a:t>
            </a:r>
            <a:r>
              <a:rPr lang="en-US" sz="1700" dirty="0" err="1">
                <a:solidFill>
                  <a:schemeClr val="tx2"/>
                </a:solidFill>
              </a:rPr>
              <a:t>Rumolo</a:t>
            </a:r>
            <a:r>
              <a:rPr lang="en-US" sz="1700" dirty="0">
                <a:solidFill>
                  <a:schemeClr val="tx2"/>
                </a:solidFill>
              </a:rPr>
              <a:t> (ABP) and N. </a:t>
            </a:r>
            <a:r>
              <a:rPr lang="en-US" sz="1700" dirty="0" err="1">
                <a:solidFill>
                  <a:schemeClr val="tx2"/>
                </a:solidFill>
              </a:rPr>
              <a:t>Hoimyr</a:t>
            </a:r>
            <a:r>
              <a:rPr lang="en-US" sz="1700" dirty="0">
                <a:solidFill>
                  <a:schemeClr val="tx2"/>
                </a:solidFill>
              </a:rPr>
              <a:t> (IT)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E2F029-B6ED-1244-A00E-7E7EB4B888EE}"/>
              </a:ext>
            </a:extLst>
          </p:cNvPr>
          <p:cNvSpPr txBox="1"/>
          <p:nvPr/>
        </p:nvSpPr>
        <p:spPr>
          <a:xfrm>
            <a:off x="7017250" y="6400800"/>
            <a:ext cx="14353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i="1" dirty="0">
                <a:solidFill>
                  <a:schemeClr val="tx2"/>
                </a:solidFill>
              </a:rPr>
              <a:t>More info </a:t>
            </a:r>
            <a:r>
              <a:rPr lang="en-CH" sz="1600" i="1" dirty="0">
                <a:solidFill>
                  <a:schemeClr val="tx2"/>
                </a:solidFill>
                <a:hlinkClick r:id="rId4"/>
              </a:rPr>
              <a:t>here</a:t>
            </a:r>
            <a:endParaRPr lang="en-CH" sz="16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3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IT services used for numerical modeling</a:t>
            </a: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8</a:t>
            </a:fld>
            <a:endParaRPr lang="en-CH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AD7EE8-C384-3143-805F-CE6A60251C25}"/>
              </a:ext>
            </a:extLst>
          </p:cNvPr>
          <p:cNvSpPr/>
          <p:nvPr/>
        </p:nvSpPr>
        <p:spPr>
          <a:xfrm>
            <a:off x="1171253" y="508781"/>
            <a:ext cx="7972747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u="sng" dirty="0">
                <a:solidFill>
                  <a:srgbClr val="2A63AD"/>
                </a:solidFill>
              </a:rPr>
              <a:t>BOINC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Platform for </a:t>
            </a:r>
            <a:r>
              <a:rPr lang="en-US" sz="1700" b="1" dirty="0">
                <a:solidFill>
                  <a:srgbClr val="2A63AD"/>
                </a:solidFill>
              </a:rPr>
              <a:t>volunteer computing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 allows people around the world to offer their PC (when idle) for scientific computing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BOINC service at CERN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operated by IT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  <a:hlinkClick r:id="rId2"/>
              </a:rPr>
              <a:t>LHC@home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)  used for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beam tracking simulations in BE-ABP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, as well as by TH department and LHC experiments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Access to a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large number of resources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(easily 100k jobs in parallel)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Interface is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rather complex and rigid</a:t>
            </a:r>
            <a:endParaRPr lang="en-US" sz="1700" b="1" dirty="0">
              <a:solidFill>
                <a:schemeClr val="tx2"/>
              </a:solidFill>
              <a:sym typeface="Wingdings" pitchFamily="2" charset="2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So far practically tailored to a single kind of simulation (Sixtrack-DA)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Requires specific functionality on the application side (e.g. checkpointing)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Difficult to find resources in a ABP for the required follow-up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On our side we are in the process of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refactoring the simulation engine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and the job-management tools: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It would be </a:t>
            </a:r>
            <a:r>
              <a:rPr lang="en-US" sz="1700" b="1" dirty="0">
                <a:solidFill>
                  <a:srgbClr val="2A63AD"/>
                </a:solidFill>
                <a:sym typeface="Wingdings" pitchFamily="2" charset="2"/>
              </a:rPr>
              <a:t>helpful to have IT support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to evolve the setup and make it more flexible and easier to maintain, possibly leveraging modern technologies (e.g. containers)</a:t>
            </a:r>
            <a:endParaRPr lang="en-US" sz="1700" dirty="0">
              <a:solidFill>
                <a:schemeClr val="tx2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59B9522-9033-A24B-84E8-9C4264911A70}"/>
              </a:ext>
            </a:extLst>
          </p:cNvPr>
          <p:cNvGrpSpPr/>
          <p:nvPr/>
        </p:nvGrpSpPr>
        <p:grpSpPr>
          <a:xfrm>
            <a:off x="1371957" y="5626484"/>
            <a:ext cx="6400087" cy="995214"/>
            <a:chOff x="1249022" y="5862786"/>
            <a:chExt cx="6400087" cy="995214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B2981C85-BE51-F248-AAA5-68EAD23E5B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49022" y="5960700"/>
              <a:ext cx="3104596" cy="799387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914533B-91AF-4F4A-9B2F-CA6B95D396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55577" y="5862786"/>
              <a:ext cx="2193532" cy="9952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800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IT services used for numerical modeling</a:t>
            </a: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9</a:t>
            </a:fld>
            <a:endParaRPr lang="en-CH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AD7EE8-C384-3143-805F-CE6A60251C25}"/>
              </a:ext>
            </a:extLst>
          </p:cNvPr>
          <p:cNvSpPr/>
          <p:nvPr/>
        </p:nvSpPr>
        <p:spPr>
          <a:xfrm>
            <a:off x="1171254" y="590973"/>
            <a:ext cx="775699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u="sng" dirty="0">
                <a:solidFill>
                  <a:srgbClr val="2A63AD"/>
                </a:solidFill>
              </a:rPr>
              <a:t>Shared filesystems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All services mentioned above </a:t>
            </a:r>
            <a:r>
              <a:rPr lang="en-US" sz="1700" b="1" dirty="0">
                <a:solidFill>
                  <a:srgbClr val="2A63AD"/>
                </a:solidFill>
              </a:rPr>
              <a:t>rely on shared filesystems </a:t>
            </a:r>
            <a:r>
              <a:rPr lang="en-US" sz="1700" dirty="0">
                <a:solidFill>
                  <a:schemeClr val="tx2"/>
                </a:solidFill>
              </a:rPr>
              <a:t>to exchange data and programs between the user and the running jobs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Presently using </a:t>
            </a:r>
            <a:r>
              <a:rPr lang="en-US" sz="1700" b="1" dirty="0">
                <a:solidFill>
                  <a:srgbClr val="2A63AD"/>
                </a:solidFill>
              </a:rPr>
              <a:t>different complementary services</a:t>
            </a:r>
            <a:r>
              <a:rPr lang="en-US" sz="1700" dirty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rgbClr val="2A63AD"/>
                </a:solidFill>
              </a:rPr>
              <a:t>AFS</a:t>
            </a:r>
            <a:r>
              <a:rPr lang="en-US" sz="1700" dirty="0">
                <a:solidFill>
                  <a:schemeClr val="tx2"/>
                </a:solidFill>
              </a:rPr>
              <a:t> </a:t>
            </a:r>
            <a:r>
              <a:rPr lang="en-US" sz="1700" b="1" dirty="0">
                <a:solidFill>
                  <a:srgbClr val="2A63AD"/>
                </a:solidFill>
              </a:rPr>
              <a:t>filesystem</a:t>
            </a:r>
            <a:r>
              <a:rPr lang="en-US" sz="1700" dirty="0">
                <a:solidFill>
                  <a:schemeClr val="tx2"/>
                </a:solidFill>
              </a:rPr>
              <a:t> used for </a:t>
            </a:r>
            <a:r>
              <a:rPr lang="en-US" sz="1700" dirty="0" err="1">
                <a:solidFill>
                  <a:schemeClr val="tx2"/>
                </a:solidFill>
              </a:rPr>
              <a:t>lxbatch</a:t>
            </a:r>
            <a:r>
              <a:rPr lang="en-US" sz="1700" dirty="0">
                <a:solidFill>
                  <a:schemeClr val="tx2"/>
                </a:solidFill>
              </a:rPr>
              <a:t> jobs, interactive work on </a:t>
            </a:r>
            <a:r>
              <a:rPr lang="en-US" sz="1700" dirty="0" err="1">
                <a:solidFill>
                  <a:schemeClr val="tx2"/>
                </a:solidFill>
              </a:rPr>
              <a:t>lxplus</a:t>
            </a:r>
            <a:r>
              <a:rPr lang="en-US" sz="1700" dirty="0">
                <a:solidFill>
                  <a:schemeClr val="tx2"/>
                </a:solidFill>
              </a:rPr>
              <a:t> and mounted on user’s office PCs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 err="1">
                <a:solidFill>
                  <a:srgbClr val="2A63AD"/>
                </a:solidFill>
              </a:rPr>
              <a:t>CephFS</a:t>
            </a:r>
            <a:r>
              <a:rPr lang="en-US" sz="1700" dirty="0">
                <a:solidFill>
                  <a:schemeClr val="tx2"/>
                </a:solidFill>
              </a:rPr>
              <a:t>, very performant, available only on HPC cluster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b="1" dirty="0">
                <a:solidFill>
                  <a:srgbClr val="2A63AD"/>
                </a:solidFill>
              </a:rPr>
              <a:t>EOS</a:t>
            </a:r>
            <a:r>
              <a:rPr lang="en-US" sz="1700" dirty="0">
                <a:solidFill>
                  <a:schemeClr val="tx2"/>
                </a:solidFill>
              </a:rPr>
              <a:t> for long term storage (large capacity)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IT planned to </a:t>
            </a:r>
            <a:r>
              <a:rPr lang="en-US" sz="1700" b="1" dirty="0">
                <a:solidFill>
                  <a:srgbClr val="2A63AD"/>
                </a:solidFill>
              </a:rPr>
              <a:t>phase out AFS </a:t>
            </a:r>
            <a:r>
              <a:rPr lang="en-US" sz="1700" dirty="0">
                <a:solidFill>
                  <a:schemeClr val="tx2"/>
                </a:solidFill>
              </a:rPr>
              <a:t>by the end of LS2. This required several iteration between the responsible IT team and the ABP Computing Working Group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</a:rPr>
              <a:t>Proposed alternatives (mostly EOS) were not suitable for our applications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</a:rPr>
              <a:t>Ultimately, the phaseout has been put on hold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A55B084-6DF1-1F43-AF3C-9D9C6FBC90F4}"/>
              </a:ext>
            </a:extLst>
          </p:cNvPr>
          <p:cNvGrpSpPr>
            <a:grpSpLocks noChangeAspect="1"/>
          </p:cNvGrpSpPr>
          <p:nvPr/>
        </p:nvGrpSpPr>
        <p:grpSpPr>
          <a:xfrm>
            <a:off x="1042827" y="4498129"/>
            <a:ext cx="7053210" cy="2010553"/>
            <a:chOff x="302688" y="4159798"/>
            <a:chExt cx="8492406" cy="2420803"/>
          </a:xfrm>
        </p:grpSpPr>
        <p:pic>
          <p:nvPicPr>
            <p:cNvPr id="1026" name="Picture 2" descr="OpenAFS">
              <a:extLst>
                <a:ext uri="{FF2B5EF4-FFF2-40B4-BE49-F238E27FC236}">
                  <a16:creationId xmlns:a16="http://schemas.microsoft.com/office/drawing/2014/main" id="{E83F4DBF-3CE7-A641-BBD4-81C6763161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688" y="4634088"/>
              <a:ext cx="2131888" cy="14804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eph.com/wp-content/uploads/2016/07/Ceph_Logo_S...">
              <a:extLst>
                <a:ext uri="{FF2B5EF4-FFF2-40B4-BE49-F238E27FC236}">
                  <a16:creationId xmlns:a16="http://schemas.microsoft.com/office/drawing/2014/main" id="{9D536ABA-7D16-1745-9173-DB5DD25244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1356" y="4159798"/>
              <a:ext cx="1946168" cy="24208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EOS Open Storage">
              <a:extLst>
                <a:ext uri="{FF2B5EF4-FFF2-40B4-BE49-F238E27FC236}">
                  <a16:creationId xmlns:a16="http://schemas.microsoft.com/office/drawing/2014/main" id="{7387D9C4-E8D8-CD40-BBDE-118668528D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1476" y="4820107"/>
              <a:ext cx="3133618" cy="1377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945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32313</TotalTime>
  <Words>875</Words>
  <Application>Microsoft Macintosh PowerPoint</Application>
  <PresentationFormat>On-screen Show (4:3)</PresentationFormat>
  <Paragraphs>93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758</cp:revision>
  <dcterms:created xsi:type="dcterms:W3CDTF">2020-09-04T13:28:31Z</dcterms:created>
  <dcterms:modified xsi:type="dcterms:W3CDTF">2021-04-15T20:55:09Z</dcterms:modified>
</cp:coreProperties>
</file>