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0" r:id="rId4"/>
    <p:sldId id="274" r:id="rId5"/>
    <p:sldId id="281" r:id="rId6"/>
    <p:sldId id="272" r:id="rId7"/>
    <p:sldId id="271" r:id="rId8"/>
    <p:sldId id="276" r:id="rId9"/>
    <p:sldId id="273" r:id="rId10"/>
    <p:sldId id="294" r:id="rId11"/>
    <p:sldId id="265" r:id="rId12"/>
    <p:sldId id="268" r:id="rId13"/>
    <p:sldId id="292" r:id="rId14"/>
    <p:sldId id="270" r:id="rId15"/>
    <p:sldId id="269" r:id="rId16"/>
    <p:sldId id="288" r:id="rId17"/>
    <p:sldId id="290" r:id="rId18"/>
    <p:sldId id="289" r:id="rId19"/>
    <p:sldId id="293" r:id="rId20"/>
    <p:sldId id="291" r:id="rId21"/>
    <p:sldId id="263" r:id="rId22"/>
    <p:sldId id="262" r:id="rId23"/>
    <p:sldId id="264" r:id="rId24"/>
    <p:sldId id="282" r:id="rId25"/>
    <p:sldId id="283" r:id="rId26"/>
    <p:sldId id="284" r:id="rId27"/>
    <p:sldId id="296" r:id="rId28"/>
    <p:sldId id="297" r:id="rId29"/>
    <p:sldId id="286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3" autoAdjust="0"/>
    <p:restoredTop sz="94472" autoAdjust="0"/>
  </p:normalViewPr>
  <p:slideViewPr>
    <p:cSldViewPr>
      <p:cViewPr varScale="1">
        <p:scale>
          <a:sx n="60" d="100"/>
          <a:sy n="60" d="100"/>
        </p:scale>
        <p:origin x="-7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4E0A0-A884-4854-B1E3-40E5EC53C26E}" type="datetimeFigureOut">
              <a:rPr lang="fr-FR" smtClean="0"/>
              <a:pPr/>
              <a:t>07/10/2010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DC95E-8C2D-42CE-8114-CD29843B7C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95EE8-C426-4F9A-A5E8-BB48425C5209}" type="datetimeFigureOut">
              <a:rPr lang="fr-FR" smtClean="0"/>
              <a:pPr/>
              <a:t>07/10/2010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36A8-1527-4CDB-9B02-792F349C54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3AB67-49A0-4EEB-A6A0-4BA3D673AC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ADA644-20CB-4D97-AA19-573B2F91A7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3FCA4E-11B1-4B89-A2BF-88BA87AD3D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r"/>
  </p:transition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8640960" cy="485647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43651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Large volume GEM production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Rui</a:t>
            </a:r>
            <a:r>
              <a:rPr lang="en-US" dirty="0" smtClean="0"/>
              <a:t> De Oliveira</a:t>
            </a:r>
            <a:br>
              <a:rPr lang="en-US" dirty="0" smtClean="0"/>
            </a:br>
            <a:r>
              <a:rPr lang="en-US" dirty="0" smtClean="0"/>
              <a:t>TE/MPE/EM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80"/>
            <a:ext cx="9172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Tooling for polyimide etching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Content Placeholder 6" descr="DSCN23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689742" y="1367042"/>
            <a:ext cx="1924753" cy="1440158"/>
          </a:xfrm>
          <a:prstGeom prst="rect">
            <a:avLst/>
          </a:prstGeom>
        </p:spPr>
      </p:pic>
      <p:pic>
        <p:nvPicPr>
          <p:cNvPr id="8" name="Picture 7" descr="DSCN23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268760"/>
            <a:ext cx="2304256" cy="1728192"/>
          </a:xfrm>
          <a:prstGeom prst="rect">
            <a:avLst/>
          </a:prstGeom>
        </p:spPr>
      </p:pic>
      <p:pic>
        <p:nvPicPr>
          <p:cNvPr id="9" name="Picture 8" descr="DSCN23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340768"/>
            <a:ext cx="2160240" cy="1620180"/>
          </a:xfrm>
          <a:prstGeom prst="rect">
            <a:avLst/>
          </a:prstGeom>
        </p:spPr>
      </p:pic>
      <p:pic>
        <p:nvPicPr>
          <p:cNvPr id="11" name="Picture 10" descr="DSCN2545.JPG"/>
          <p:cNvPicPr>
            <a:picLocks noChangeAspect="1"/>
          </p:cNvPicPr>
          <p:nvPr/>
        </p:nvPicPr>
        <p:blipFill>
          <a:blip r:embed="rId5" cstate="print"/>
          <a:srcRect l="15884" r="15884"/>
          <a:stretch>
            <a:fillRect/>
          </a:stretch>
        </p:blipFill>
        <p:spPr>
          <a:xfrm>
            <a:off x="2627784" y="3140968"/>
            <a:ext cx="1572167" cy="1728192"/>
          </a:xfrm>
          <a:prstGeom prst="rect">
            <a:avLst/>
          </a:prstGeom>
        </p:spPr>
      </p:pic>
      <p:pic>
        <p:nvPicPr>
          <p:cNvPr id="10" name="Picture 9" descr="DSCN254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3212976"/>
            <a:ext cx="2065035" cy="1548776"/>
          </a:xfrm>
          <a:prstGeom prst="rect">
            <a:avLst/>
          </a:prstGeom>
        </p:spPr>
      </p:pic>
      <p:pic>
        <p:nvPicPr>
          <p:cNvPr id="12" name="Picture 11" descr="DSCN254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3212976"/>
            <a:ext cx="2113040" cy="15847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1556792"/>
            <a:ext cx="17508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tool</a:t>
            </a:r>
          </a:p>
          <a:p>
            <a:r>
              <a:rPr lang="en-US" dirty="0" smtClean="0"/>
              <a:t>2m x 0.6m</a:t>
            </a:r>
          </a:p>
          <a:p>
            <a:r>
              <a:rPr lang="en-US" dirty="0" smtClean="0"/>
              <a:t>Risky handling</a:t>
            </a:r>
            <a:endParaRPr lang="en-US" dirty="0" smtClean="0"/>
          </a:p>
          <a:p>
            <a:r>
              <a:rPr lang="en-US" dirty="0" smtClean="0"/>
              <a:t>Heavy</a:t>
            </a:r>
          </a:p>
          <a:p>
            <a:r>
              <a:rPr lang="en-US" dirty="0" smtClean="0"/>
              <a:t>3 GEMs/day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3284984"/>
            <a:ext cx="20297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tool</a:t>
            </a:r>
          </a:p>
          <a:p>
            <a:r>
              <a:rPr lang="en-US" dirty="0" smtClean="0"/>
              <a:t>1m x 0.6m</a:t>
            </a:r>
          </a:p>
          <a:p>
            <a:r>
              <a:rPr lang="en-US" dirty="0" smtClean="0"/>
              <a:t>Less </a:t>
            </a:r>
            <a:r>
              <a:rPr lang="en-US" dirty="0" smtClean="0"/>
              <a:t>risky</a:t>
            </a:r>
          </a:p>
          <a:p>
            <a:r>
              <a:rPr lang="en-US" dirty="0" smtClean="0"/>
              <a:t>Light</a:t>
            </a:r>
          </a:p>
          <a:p>
            <a:r>
              <a:rPr lang="en-US" dirty="0" smtClean="0"/>
              <a:t>5 to 6 GEMs/day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5301208"/>
            <a:ext cx="1689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Future</a:t>
            </a:r>
          </a:p>
          <a:p>
            <a:r>
              <a:rPr lang="en-US" dirty="0" smtClean="0"/>
              <a:t>No tool</a:t>
            </a:r>
          </a:p>
          <a:p>
            <a:r>
              <a:rPr lang="en-US" dirty="0" smtClean="0"/>
              <a:t>100m x </a:t>
            </a:r>
            <a:r>
              <a:rPr lang="en-US" dirty="0" smtClean="0"/>
              <a:t>0.65m</a:t>
            </a:r>
            <a:endParaRPr lang="en-US" dirty="0" smtClean="0"/>
          </a:p>
        </p:txBody>
      </p:sp>
      <p:pic>
        <p:nvPicPr>
          <p:cNvPr id="18" name="Picture 17" descr="DSC0046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27784" y="5085184"/>
            <a:ext cx="1872208" cy="1404156"/>
          </a:xfrm>
          <a:prstGeom prst="rect">
            <a:avLst/>
          </a:prstGeom>
        </p:spPr>
      </p:pic>
      <p:sp>
        <p:nvSpPr>
          <p:cNvPr id="16" name="TextBox 14"/>
          <p:cNvSpPr txBox="1"/>
          <p:nvPr/>
        </p:nvSpPr>
        <p:spPr>
          <a:xfrm>
            <a:off x="5076056" y="5301208"/>
            <a:ext cx="3469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to 40 GEMs/Day</a:t>
            </a:r>
          </a:p>
          <a:p>
            <a:r>
              <a:rPr lang="en-US" dirty="0" smtClean="0"/>
              <a:t>Optimized process</a:t>
            </a:r>
          </a:p>
          <a:p>
            <a:r>
              <a:rPr lang="en-US" dirty="0" err="1" smtClean="0"/>
              <a:t>Poliymide</a:t>
            </a:r>
            <a:r>
              <a:rPr lang="en-US" dirty="0" smtClean="0"/>
              <a:t> etch , rinse and dry</a:t>
            </a:r>
            <a:endParaRPr lang="en-US" dirty="0" smtClean="0"/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9" name="AutoShape 20"/>
          <p:cNvSpPr>
            <a:spLocks noChangeArrowheads="1"/>
          </p:cNvSpPr>
          <p:nvPr/>
        </p:nvSpPr>
        <p:spPr bwMode="auto">
          <a:xfrm>
            <a:off x="3587261" y="2743199"/>
            <a:ext cx="579694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38922" name="AutoShape 20"/>
          <p:cNvSpPr>
            <a:spLocks noChangeArrowheads="1"/>
          </p:cNvSpPr>
          <p:nvPr/>
        </p:nvSpPr>
        <p:spPr bwMode="auto">
          <a:xfrm flipH="1">
            <a:off x="5112060" y="2743199"/>
            <a:ext cx="515017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627784" y="5517232"/>
            <a:ext cx="47371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Bottom resist protection </a:t>
            </a:r>
            <a:r>
              <a:rPr lang="en-US" dirty="0" smtClean="0"/>
              <a:t>deposition</a:t>
            </a:r>
          </a:p>
          <a:p>
            <a:r>
              <a:rPr lang="en-US" dirty="0" smtClean="0"/>
              <a:t>Optimized process</a:t>
            </a:r>
          </a:p>
          <a:p>
            <a:r>
              <a:rPr lang="en-US" dirty="0" smtClean="0"/>
              <a:t>We have moved from liquid resist to solid</a:t>
            </a:r>
            <a:endParaRPr lang="en-US" dirty="0"/>
          </a:p>
        </p:txBody>
      </p:sp>
      <p:sp>
        <p:nvSpPr>
          <p:cNvPr id="38921" name="Rectangle 17"/>
          <p:cNvSpPr>
            <a:spLocks noChangeArrowheads="1"/>
          </p:cNvSpPr>
          <p:nvPr/>
        </p:nvSpPr>
        <p:spPr bwMode="auto">
          <a:xfrm>
            <a:off x="4290646" y="4267200"/>
            <a:ext cx="400929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330590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6" name="Picture 15" descr="laminator-close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8640"/>
            <a:ext cx="2075723" cy="1556792"/>
          </a:xfrm>
          <a:prstGeom prst="rect">
            <a:avLst/>
          </a:prstGeom>
        </p:spPr>
      </p:pic>
      <p:pic>
        <p:nvPicPr>
          <p:cNvPr id="17" name="Picture 3" descr="DSCN1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0648"/>
            <a:ext cx="1728192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3347864" y="620688"/>
            <a:ext cx="18149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STD lamination</a:t>
            </a:r>
            <a:endParaRPr lang="en-US" dirty="0" smtClean="0"/>
          </a:p>
          <a:p>
            <a:r>
              <a:rPr lang="en-US" dirty="0" smtClean="0"/>
              <a:t>0.65m  width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971600" y="234888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8" name="Rectangle 17"/>
          <p:cNvSpPr>
            <a:spLocks noChangeArrowheads="1"/>
          </p:cNvSpPr>
          <p:nvPr/>
        </p:nvSpPr>
        <p:spPr bwMode="auto">
          <a:xfrm>
            <a:off x="984738" y="4267200"/>
            <a:ext cx="265115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1" name="AutoShape 20"/>
          <p:cNvSpPr>
            <a:spLocks noChangeArrowheads="1"/>
          </p:cNvSpPr>
          <p:nvPr/>
        </p:nvSpPr>
        <p:spPr bwMode="auto">
          <a:xfrm>
            <a:off x="3587261" y="2743199"/>
            <a:ext cx="552691" cy="154989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993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4" name="AutoShape 20"/>
          <p:cNvSpPr>
            <a:spLocks noChangeArrowheads="1"/>
          </p:cNvSpPr>
          <p:nvPr/>
        </p:nvSpPr>
        <p:spPr bwMode="auto">
          <a:xfrm flipH="1">
            <a:off x="5076056" y="2743200"/>
            <a:ext cx="551020" cy="154989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5" name="TextBox 11"/>
          <p:cNvSpPr txBox="1">
            <a:spLocks noChangeArrowheads="1"/>
          </p:cNvSpPr>
          <p:nvPr/>
        </p:nvSpPr>
        <p:spPr bwMode="auto">
          <a:xfrm>
            <a:off x="2051720" y="5877272"/>
            <a:ext cx="49455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Bottom copper etch by chemical reaction</a:t>
            </a:r>
            <a:endParaRPr lang="en-US" dirty="0"/>
          </a:p>
        </p:txBody>
      </p:sp>
      <p:sp>
        <p:nvSpPr>
          <p:cNvPr id="41996" name="Line 35"/>
          <p:cNvSpPr>
            <a:spLocks noChangeShapeType="1"/>
          </p:cNvSpPr>
          <p:nvPr/>
        </p:nvSpPr>
        <p:spPr bwMode="auto">
          <a:xfrm flipH="1" flipV="1">
            <a:off x="4644008" y="4509120"/>
            <a:ext cx="0" cy="136815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1990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9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79512" y="836712"/>
            <a:ext cx="5447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Top copper protected by galvanic connection</a:t>
            </a:r>
            <a:endParaRPr lang="en-US" dirty="0"/>
          </a:p>
        </p:txBody>
      </p:sp>
      <p:sp>
        <p:nvSpPr>
          <p:cNvPr id="14" name="Line 35"/>
          <p:cNvSpPr>
            <a:spLocks noChangeShapeType="1"/>
          </p:cNvSpPr>
          <p:nvPr/>
        </p:nvSpPr>
        <p:spPr bwMode="auto">
          <a:xfrm>
            <a:off x="2195736" y="1268760"/>
            <a:ext cx="216024" cy="12241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4572000" y="2627040"/>
            <a:ext cx="0" cy="1017984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067944" y="2132856"/>
            <a:ext cx="10807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etchant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20" name="Picture 8" descr="DSCN18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2656"/>
            <a:ext cx="203981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Content Placeholder 6" descr="DSCN23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1844824"/>
            <a:ext cx="2496277" cy="1872208"/>
          </a:xfrm>
          <a:prstGeom prst="rect">
            <a:avLst/>
          </a:prstGeom>
        </p:spPr>
      </p:pic>
      <p:pic>
        <p:nvPicPr>
          <p:cNvPr id="8" name="Picture 7" descr="DSCN2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819805" y="1796819"/>
            <a:ext cx="3072341" cy="2304256"/>
          </a:xfrm>
          <a:prstGeom prst="rect">
            <a:avLst/>
          </a:prstGeom>
        </p:spPr>
      </p:pic>
      <p:pic>
        <p:nvPicPr>
          <p:cNvPr id="10" name="Picture 9" descr="DSCN23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60515" y="1796819"/>
            <a:ext cx="3072342" cy="2304256"/>
          </a:xfrm>
          <a:prstGeom prst="rect">
            <a:avLst/>
          </a:prstGeom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411760" y="332656"/>
            <a:ext cx="41056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Tooling for electro-copper etching</a:t>
            </a:r>
            <a:endParaRPr lang="en-US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59832" y="5517232"/>
            <a:ext cx="32255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Lots of manual operation</a:t>
            </a:r>
          </a:p>
          <a:p>
            <a:r>
              <a:rPr lang="en-US" dirty="0" smtClean="0"/>
              <a:t>Limiting to 4 to 5 GEMs/day</a:t>
            </a:r>
          </a:p>
          <a:p>
            <a:r>
              <a:rPr lang="en-US" dirty="0" smtClean="0"/>
              <a:t>Need to be improved</a:t>
            </a:r>
            <a:endParaRPr lang="en-US" dirty="0"/>
          </a:p>
        </p:txBody>
      </p:sp>
      <p:sp>
        <p:nvSpPr>
          <p:cNvPr id="13" name="Ellipse 12"/>
          <p:cNvSpPr/>
          <p:nvPr/>
        </p:nvSpPr>
        <p:spPr>
          <a:xfrm>
            <a:off x="4788024" y="1988840"/>
            <a:ext cx="698376" cy="69837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ine 35"/>
          <p:cNvSpPr>
            <a:spLocks noChangeShapeType="1"/>
          </p:cNvSpPr>
          <p:nvPr/>
        </p:nvSpPr>
        <p:spPr bwMode="auto">
          <a:xfrm flipH="1">
            <a:off x="5508104" y="2348880"/>
            <a:ext cx="936104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323528" y="4581128"/>
            <a:ext cx="26035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FR4 frame </a:t>
            </a:r>
          </a:p>
          <a:p>
            <a:r>
              <a:rPr lang="en-US" dirty="0" smtClean="0"/>
              <a:t>Copper on both sides</a:t>
            </a:r>
          </a:p>
          <a:p>
            <a:r>
              <a:rPr lang="en-US" dirty="0" smtClean="0"/>
              <a:t>Electrically isolated</a:t>
            </a: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3275856" y="4581128"/>
            <a:ext cx="26084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Top and bottom GEM</a:t>
            </a:r>
          </a:p>
          <a:p>
            <a:r>
              <a:rPr lang="en-US" dirty="0" smtClean="0"/>
              <a:t>c</a:t>
            </a:r>
            <a:r>
              <a:rPr lang="en-US" dirty="0" smtClean="0"/>
              <a:t>onnection to frame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804248" y="4221088"/>
            <a:ext cx="226696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 to 2 cm needed </a:t>
            </a:r>
          </a:p>
          <a:p>
            <a:r>
              <a:rPr lang="en-US" dirty="0" smtClean="0"/>
              <a:t>t</a:t>
            </a:r>
            <a:r>
              <a:rPr lang="en-US" dirty="0" smtClean="0"/>
              <a:t>o make the </a:t>
            </a:r>
          </a:p>
          <a:p>
            <a:r>
              <a:rPr lang="en-US" dirty="0" smtClean="0"/>
              <a:t>connection</a:t>
            </a:r>
          </a:p>
        </p:txBody>
      </p:sp>
      <p:sp>
        <p:nvSpPr>
          <p:cNvPr id="18" name="Line 35"/>
          <p:cNvSpPr>
            <a:spLocks noChangeShapeType="1"/>
          </p:cNvSpPr>
          <p:nvPr/>
        </p:nvSpPr>
        <p:spPr bwMode="auto">
          <a:xfrm flipH="1">
            <a:off x="7668344" y="4005064"/>
            <a:ext cx="432048" cy="0"/>
          </a:xfrm>
          <a:prstGeom prst="line">
            <a:avLst/>
          </a:prstGeom>
          <a:noFill/>
          <a:ln w="53975">
            <a:solidFill>
              <a:srgbClr val="000000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971600" y="234888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8" name="Rectangle 17"/>
          <p:cNvSpPr>
            <a:spLocks noChangeArrowheads="1"/>
          </p:cNvSpPr>
          <p:nvPr/>
        </p:nvSpPr>
        <p:spPr bwMode="auto">
          <a:xfrm>
            <a:off x="984738" y="4267200"/>
            <a:ext cx="265115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1" name="AutoShape 20"/>
          <p:cNvSpPr>
            <a:spLocks noChangeArrowheads="1"/>
          </p:cNvSpPr>
          <p:nvPr/>
        </p:nvSpPr>
        <p:spPr bwMode="auto">
          <a:xfrm>
            <a:off x="3587261" y="2743199"/>
            <a:ext cx="552691" cy="154989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3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4" name="AutoShape 20"/>
          <p:cNvSpPr>
            <a:spLocks noChangeArrowheads="1"/>
          </p:cNvSpPr>
          <p:nvPr/>
        </p:nvSpPr>
        <p:spPr bwMode="auto">
          <a:xfrm flipH="1">
            <a:off x="5076056" y="2743200"/>
            <a:ext cx="551020" cy="154989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5" name="TextBox 11"/>
          <p:cNvSpPr txBox="1">
            <a:spLocks noChangeArrowheads="1"/>
          </p:cNvSpPr>
          <p:nvPr/>
        </p:nvSpPr>
        <p:spPr bwMode="auto">
          <a:xfrm>
            <a:off x="2843808" y="5301208"/>
            <a:ext cx="50209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Resist </a:t>
            </a:r>
            <a:r>
              <a:rPr lang="en-US" dirty="0" smtClean="0"/>
              <a:t>stripping</a:t>
            </a:r>
          </a:p>
          <a:p>
            <a:r>
              <a:rPr lang="en-US" dirty="0" smtClean="0"/>
              <a:t>Not optimized process</a:t>
            </a:r>
          </a:p>
          <a:p>
            <a:r>
              <a:rPr lang="en-US" dirty="0" smtClean="0"/>
              <a:t>Will move from 10 GEM/day to 30 GEM/day</a:t>
            </a:r>
            <a:endParaRPr lang="en-US" dirty="0"/>
          </a:p>
        </p:txBody>
      </p:sp>
      <p:sp>
        <p:nvSpPr>
          <p:cNvPr id="41990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9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print"/>
          <a:srcRect b="17559"/>
          <a:stretch>
            <a:fillRect/>
          </a:stretch>
        </p:blipFill>
        <p:spPr bwMode="auto">
          <a:xfrm>
            <a:off x="5940152" y="260648"/>
            <a:ext cx="2160240" cy="133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3" descr="DSC004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1872208" cy="1404156"/>
          </a:xfrm>
          <a:prstGeom prst="rect">
            <a:avLst/>
          </a:prstGeom>
        </p:spPr>
      </p:pic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1403648" y="1628800"/>
            <a:ext cx="2454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Dead bath : alcohol</a:t>
            </a:r>
            <a:endParaRPr lang="en-US" dirty="0" smtClean="0"/>
          </a:p>
        </p:txBody>
      </p:sp>
      <p:pic>
        <p:nvPicPr>
          <p:cNvPr id="17" name="Picture 15" descr="DSC004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88640"/>
            <a:ext cx="1872208" cy="140415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1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3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4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6" name="TextBox 11"/>
          <p:cNvSpPr txBox="1">
            <a:spLocks noChangeArrowheads="1"/>
          </p:cNvSpPr>
          <p:nvPr/>
        </p:nvSpPr>
        <p:spPr bwMode="auto">
          <a:xfrm>
            <a:off x="2843808" y="5229200"/>
            <a:ext cx="46201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Soft Polyimide </a:t>
            </a:r>
            <a:r>
              <a:rPr lang="en-US" dirty="0"/>
              <a:t>etching </a:t>
            </a:r>
          </a:p>
          <a:p>
            <a:r>
              <a:rPr lang="en-US" dirty="0"/>
              <a:t>The hole become </a:t>
            </a:r>
            <a:r>
              <a:rPr lang="en-US" dirty="0" smtClean="0"/>
              <a:t>double </a:t>
            </a:r>
            <a:r>
              <a:rPr lang="en-US" dirty="0" smtClean="0"/>
              <a:t>conical</a:t>
            </a:r>
          </a:p>
          <a:p>
            <a:r>
              <a:rPr lang="en-US" dirty="0" smtClean="0"/>
              <a:t>Not optimized process : 6 to 7 GEM/day</a:t>
            </a:r>
          </a:p>
          <a:p>
            <a:r>
              <a:rPr lang="en-US" dirty="0" smtClean="0"/>
              <a:t>Will move to more than 30 GEM/day</a:t>
            </a:r>
            <a:endParaRPr lang="en-US" dirty="0"/>
          </a:p>
        </p:txBody>
      </p:sp>
      <p:sp>
        <p:nvSpPr>
          <p:cNvPr id="43017" name="Line 35"/>
          <p:cNvSpPr>
            <a:spLocks noChangeShapeType="1"/>
          </p:cNvSpPr>
          <p:nvPr/>
        </p:nvSpPr>
        <p:spPr bwMode="auto">
          <a:xfrm flipH="1" flipV="1">
            <a:off x="3995936" y="3933056"/>
            <a:ext cx="648072" cy="115212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3587261" y="2743199"/>
            <a:ext cx="336667" cy="97383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 rot="10800000" flipH="1">
            <a:off x="3563888" y="3717032"/>
            <a:ext cx="334997" cy="576064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 flipH="1">
            <a:off x="5292079" y="2743200"/>
            <a:ext cx="334997" cy="97383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 rot="10800000">
            <a:off x="5292079" y="3717032"/>
            <a:ext cx="360040" cy="576064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3015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2" name="Rectangle 17"/>
          <p:cNvSpPr>
            <a:spLocks noChangeArrowheads="1"/>
          </p:cNvSpPr>
          <p:nvPr/>
        </p:nvSpPr>
        <p:spPr bwMode="auto">
          <a:xfrm>
            <a:off x="984739" y="4267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7" name="Picture 7" descr="DSCN1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60648"/>
            <a:ext cx="1656184" cy="134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SCN2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60648"/>
            <a:ext cx="1800200" cy="1350150"/>
          </a:xfrm>
          <a:prstGeom prst="rect">
            <a:avLst/>
          </a:prstGeom>
        </p:spPr>
      </p:pic>
      <p:pic>
        <p:nvPicPr>
          <p:cNvPr id="19" name="Picture 17" descr="gravure_ethylene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60648"/>
            <a:ext cx="1512168" cy="133631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069975"/>
          </a:xfrm>
        </p:spPr>
        <p:txBody>
          <a:bodyPr/>
          <a:lstStyle/>
          <a:p>
            <a:pPr eaLnBrk="1" hangingPunct="1"/>
            <a:r>
              <a:rPr lang="en-US" dirty="0" smtClean="0"/>
              <a:t>cross section pictures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E4D14A-052A-4B05-8E46-3A5C7DDE797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2968773" cy="222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132856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09119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509119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997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Top and bottom aspect</a:t>
            </a:r>
            <a:endParaRPr lang="en-US" dirty="0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07272C-5FD1-444A-A5F5-040FEFFF58C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26628" name="TextBox 8"/>
          <p:cNvSpPr txBox="1">
            <a:spLocks noChangeArrowheads="1"/>
          </p:cNvSpPr>
          <p:nvPr/>
        </p:nvSpPr>
        <p:spPr bwMode="auto">
          <a:xfrm>
            <a:off x="28575" y="1281113"/>
            <a:ext cx="862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Georgia" pitchFamily="18" charset="0"/>
              </a:rPr>
              <a:t>TOP</a:t>
            </a:r>
          </a:p>
        </p:txBody>
      </p:sp>
      <p:sp>
        <p:nvSpPr>
          <p:cNvPr id="26629" name="TextBox 9"/>
          <p:cNvSpPr txBox="1">
            <a:spLocks noChangeArrowheads="1"/>
          </p:cNvSpPr>
          <p:nvPr/>
        </p:nvSpPr>
        <p:spPr bwMode="auto">
          <a:xfrm>
            <a:off x="7450138" y="6357938"/>
            <a:ext cx="16557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Georgia" pitchFamily="18" charset="0"/>
              </a:rPr>
              <a:t>BOTTOM</a:t>
            </a:r>
          </a:p>
        </p:txBody>
      </p:sp>
      <p:pic>
        <p:nvPicPr>
          <p:cNvPr id="26630" name="Picture 9" descr="2010.05.17_CMS3_Top_50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1274763"/>
            <a:ext cx="5400675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0" descr="2010.05.17_CMS3_Bottom_50x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4275" y="2789238"/>
            <a:ext cx="5400675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95536" y="5733256"/>
            <a:ext cx="297389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With solid resist in</a:t>
            </a:r>
          </a:p>
          <a:p>
            <a:r>
              <a:rPr lang="en-US" dirty="0" smtClean="0"/>
              <a:t> last productions It’s hard</a:t>
            </a:r>
          </a:p>
          <a:p>
            <a:r>
              <a:rPr lang="en-US" dirty="0" smtClean="0"/>
              <a:t>to make a difference</a:t>
            </a:r>
            <a:endParaRPr lang="en-US" dirty="0" smtClean="0"/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580112" y="1556792"/>
            <a:ext cx="28424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With liquid resist during</a:t>
            </a:r>
          </a:p>
          <a:p>
            <a:r>
              <a:rPr lang="en-US" dirty="0" smtClean="0"/>
              <a:t>Copper electro etching</a:t>
            </a:r>
          </a:p>
        </p:txBody>
      </p:sp>
      <p:sp>
        <p:nvSpPr>
          <p:cNvPr id="10" name="Line 35"/>
          <p:cNvSpPr>
            <a:spLocks noChangeShapeType="1"/>
          </p:cNvSpPr>
          <p:nvPr/>
        </p:nvSpPr>
        <p:spPr bwMode="auto">
          <a:xfrm flipH="1">
            <a:off x="2915816" y="2276872"/>
            <a:ext cx="2664296" cy="72008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Line 35"/>
          <p:cNvSpPr>
            <a:spLocks noChangeShapeType="1"/>
          </p:cNvSpPr>
          <p:nvPr/>
        </p:nvSpPr>
        <p:spPr bwMode="auto">
          <a:xfrm>
            <a:off x="5732512" y="2429272"/>
            <a:ext cx="567680" cy="215185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069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Comparison with std GEM </a:t>
            </a:r>
            <a:br>
              <a:rPr lang="en-US" dirty="0" smtClean="0"/>
            </a:br>
            <a:r>
              <a:rPr lang="en-US" dirty="0" smtClean="0"/>
              <a:t>from external supplier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EC706-BFD6-4208-93AF-5F0C2C74705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2060848"/>
            <a:ext cx="4346469" cy="325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X-200-1.bmp"/>
          <p:cNvPicPr>
            <a:picLocks noChangeAspect="1"/>
          </p:cNvPicPr>
          <p:nvPr/>
        </p:nvPicPr>
        <p:blipFill>
          <a:blip r:embed="rId4" cstate="print"/>
          <a:srcRect l="40000" t="32152" r="12500" b="28871"/>
          <a:stretch>
            <a:fillRect/>
          </a:stretch>
        </p:blipFill>
        <p:spPr>
          <a:xfrm>
            <a:off x="4572000" y="2085151"/>
            <a:ext cx="4397795" cy="3187513"/>
          </a:xfrm>
          <a:prstGeom prst="rect">
            <a:avLst/>
          </a:prstGeom>
        </p:spPr>
      </p:pic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23528" y="5661248"/>
            <a:ext cx="40943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70um copper hole diameter target</a:t>
            </a:r>
          </a:p>
          <a:p>
            <a:r>
              <a:rPr lang="en-US" dirty="0" smtClean="0"/>
              <a:t>Polyimide hole above 50um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Defects (CMS GEM)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 descr="gem sample 3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1412776"/>
            <a:ext cx="2592288" cy="1944216"/>
          </a:xfrm>
          <a:prstGeom prst="rect">
            <a:avLst/>
          </a:prstGeom>
        </p:spPr>
      </p:pic>
      <p:pic>
        <p:nvPicPr>
          <p:cNvPr id="7" name="Picture 6" descr="gem 5 samp 6_10 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412776"/>
            <a:ext cx="2664296" cy="1998222"/>
          </a:xfrm>
          <a:prstGeom prst="rect">
            <a:avLst/>
          </a:prstGeom>
        </p:spPr>
      </p:pic>
      <p:pic>
        <p:nvPicPr>
          <p:cNvPr id="8" name="Picture 7" descr="cms gem sample 2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6161" y="1412776"/>
            <a:ext cx="2592289" cy="1944216"/>
          </a:xfrm>
          <a:prstGeom prst="rect">
            <a:avLst/>
          </a:prstGeom>
        </p:spPr>
      </p:pic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323528" y="3789040"/>
            <a:ext cx="27363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-Copper remains in between some sectors</a:t>
            </a:r>
          </a:p>
          <a:p>
            <a:r>
              <a:rPr lang="en-US" dirty="0" smtClean="0"/>
              <a:t>-We have introduced</a:t>
            </a:r>
          </a:p>
          <a:p>
            <a:r>
              <a:rPr lang="en-US" dirty="0" smtClean="0"/>
              <a:t>a HV test between sectors before delivery</a:t>
            </a:r>
          </a:p>
          <a:p>
            <a:r>
              <a:rPr lang="en-US" dirty="0" smtClean="0"/>
              <a:t>-Previously only an isolating test was performed</a:t>
            </a:r>
          </a:p>
          <a:p>
            <a:endParaRPr lang="en-US" dirty="0" smtClean="0"/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3203848" y="3789040"/>
            <a:ext cx="2736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-Oxide traces</a:t>
            </a:r>
          </a:p>
          <a:p>
            <a:r>
              <a:rPr lang="en-US" dirty="0" smtClean="0"/>
              <a:t>-No electrical effect</a:t>
            </a:r>
          </a:p>
          <a:p>
            <a:r>
              <a:rPr lang="en-US" dirty="0" smtClean="0"/>
              <a:t>-But we try to avoid them 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6012160" y="3789040"/>
            <a:ext cx="27363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-Defects due to dust during </a:t>
            </a:r>
            <a:r>
              <a:rPr lang="en-US" dirty="0" err="1" smtClean="0"/>
              <a:t>photoresist</a:t>
            </a:r>
            <a:r>
              <a:rPr lang="en-US" dirty="0" smtClean="0"/>
              <a:t> patterning.</a:t>
            </a:r>
          </a:p>
          <a:p>
            <a:r>
              <a:rPr lang="en-US" dirty="0" smtClean="0"/>
              <a:t>-Improve cleanliness during image transfer</a:t>
            </a:r>
          </a:p>
          <a:p>
            <a:r>
              <a:rPr lang="en-US" dirty="0" smtClean="0"/>
              <a:t>-No incidence in sparks</a:t>
            </a: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GEM Single mask production </a:t>
            </a:r>
            <a:r>
              <a:rPr lang="en-US" dirty="0" smtClean="0"/>
              <a:t>process </a:t>
            </a:r>
            <a:r>
              <a:rPr lang="en-US" dirty="0" smtClean="0"/>
              <a:t>in details</a:t>
            </a:r>
          </a:p>
          <a:p>
            <a:r>
              <a:rPr lang="en-US" dirty="0" smtClean="0"/>
              <a:t>Production at CERN</a:t>
            </a:r>
          </a:p>
          <a:p>
            <a:pPr lvl="1"/>
            <a:r>
              <a:rPr lang="en-US" dirty="0" smtClean="0"/>
              <a:t>New equipments</a:t>
            </a:r>
          </a:p>
          <a:p>
            <a:pPr lvl="1"/>
            <a:r>
              <a:rPr lang="en-US" dirty="0" smtClean="0"/>
              <a:t>New building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30/09/2010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Rui De Oliveira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xamples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 descr="DSCN2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3744417" cy="2808312"/>
          </a:xfrm>
          <a:prstGeom prst="rect">
            <a:avLst/>
          </a:prstGeom>
        </p:spPr>
      </p:pic>
      <p:pic>
        <p:nvPicPr>
          <p:cNvPr id="7" name="Picture 6" descr="DSCN25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439987" y="1976839"/>
            <a:ext cx="4512501" cy="33843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4725144"/>
            <a:ext cx="296106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Large GEM already produced:</a:t>
            </a:r>
          </a:p>
          <a:p>
            <a:endParaRPr lang="en-US" sz="1400" dirty="0" smtClean="0"/>
          </a:p>
          <a:p>
            <a:r>
              <a:rPr lang="en-US" sz="1400" dirty="0" smtClean="0"/>
              <a:t>ILC </a:t>
            </a:r>
            <a:r>
              <a:rPr lang="en-US" sz="1400" dirty="0" err="1" smtClean="0"/>
              <a:t>Dhcal</a:t>
            </a:r>
            <a:r>
              <a:rPr lang="en-US" sz="1400" dirty="0" smtClean="0"/>
              <a:t>: 1m x 33cm (5 pieces)</a:t>
            </a:r>
          </a:p>
          <a:p>
            <a:r>
              <a:rPr lang="en-US" sz="1400" dirty="0" err="1" smtClean="0"/>
              <a:t>Kloe</a:t>
            </a:r>
            <a:r>
              <a:rPr lang="en-US" sz="1400" dirty="0" smtClean="0"/>
              <a:t>: 750mm x 40cm (30pieces)</a:t>
            </a:r>
          </a:p>
          <a:p>
            <a:r>
              <a:rPr lang="en-US" sz="1400" dirty="0" smtClean="0"/>
              <a:t>CMS: 1m x 45cm (6 pieces)</a:t>
            </a:r>
            <a:endParaRPr lang="en-US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5148064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11560" y="148478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KLOE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GEM single mask </a:t>
            </a:r>
            <a:r>
              <a:rPr lang="en-US" sz="3200" dirty="0" smtClean="0"/>
              <a:t>processes needed  to be optimized</a:t>
            </a:r>
            <a:endParaRPr lang="fr-FR" sz="3200" dirty="0"/>
          </a:p>
        </p:txBody>
      </p:sp>
      <p:sp>
        <p:nvSpPr>
          <p:cNvPr id="41" name="Espace réservé de la date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40" name="Espace réservé du pied de page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38" name="Espace réservé du numéro de diapositive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308197" y="151498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4191300" y="151498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308197" y="2084070"/>
            <a:ext cx="3037262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2308197" y="162880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4191300" y="162880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3462357" y="1628800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4069809" y="1628800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5594346" y="1524506"/>
            <a:ext cx="3345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Chemical </a:t>
            </a:r>
            <a:r>
              <a:rPr lang="en-US" dirty="0"/>
              <a:t>Polyimide </a:t>
            </a:r>
            <a:r>
              <a:rPr lang="en-US" dirty="0" smtClean="0"/>
              <a:t>etching</a:t>
            </a:r>
          </a:p>
          <a:p>
            <a:endParaRPr lang="en-US" dirty="0"/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657848" y="4653482"/>
            <a:ext cx="3486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Second Polyimide etching</a:t>
            </a:r>
            <a:endParaRPr lang="en-US" dirty="0"/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2308193" y="2532221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4191295" y="2532221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2308193" y="3101309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2308193" y="2646039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Rectangle 19"/>
          <p:cNvSpPr>
            <a:spLocks noChangeArrowheads="1"/>
          </p:cNvSpPr>
          <p:nvPr/>
        </p:nvSpPr>
        <p:spPr bwMode="auto">
          <a:xfrm>
            <a:off x="4191295" y="2646039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AutoShape 20"/>
          <p:cNvSpPr>
            <a:spLocks noChangeArrowheads="1"/>
          </p:cNvSpPr>
          <p:nvPr/>
        </p:nvSpPr>
        <p:spPr bwMode="auto">
          <a:xfrm>
            <a:off x="3462352" y="2646039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1" name="AutoShape 21"/>
          <p:cNvSpPr>
            <a:spLocks noChangeArrowheads="1"/>
          </p:cNvSpPr>
          <p:nvPr/>
        </p:nvSpPr>
        <p:spPr bwMode="auto">
          <a:xfrm>
            <a:off x="4069805" y="2646039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" name="Rectangle 64"/>
          <p:cNvSpPr>
            <a:spLocks noChangeArrowheads="1"/>
          </p:cNvSpPr>
          <p:nvPr/>
        </p:nvSpPr>
        <p:spPr bwMode="auto">
          <a:xfrm>
            <a:off x="2308193" y="3215127"/>
            <a:ext cx="3037262" cy="11381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7" name="Rectangle 17"/>
          <p:cNvSpPr>
            <a:spLocks noChangeArrowheads="1"/>
          </p:cNvSpPr>
          <p:nvPr/>
        </p:nvSpPr>
        <p:spPr bwMode="auto">
          <a:xfrm>
            <a:off x="4191291" y="3090646"/>
            <a:ext cx="1170513" cy="106705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5613398" y="2608782"/>
            <a:ext cx="2842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Copper electro etching</a:t>
            </a: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2317556" y="354237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4200658" y="354237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2317556" y="4111460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2317556" y="365619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AutoShape 20"/>
          <p:cNvSpPr>
            <a:spLocks noChangeArrowheads="1"/>
          </p:cNvSpPr>
          <p:nvPr/>
        </p:nvSpPr>
        <p:spPr bwMode="auto">
          <a:xfrm>
            <a:off x="3471716" y="3656190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61" name="AutoShape 21"/>
          <p:cNvSpPr>
            <a:spLocks noChangeArrowheads="1"/>
          </p:cNvSpPr>
          <p:nvPr/>
        </p:nvSpPr>
        <p:spPr bwMode="auto">
          <a:xfrm>
            <a:off x="4079168" y="3656190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4200654" y="4100797"/>
            <a:ext cx="1170513" cy="106705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5594346" y="3667646"/>
            <a:ext cx="2411119" cy="27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Stripping</a:t>
            </a:r>
            <a:endParaRPr lang="en-US" dirty="0"/>
          </a:p>
        </p:txBody>
      </p:sp>
      <p:pic>
        <p:nvPicPr>
          <p:cNvPr id="44" name="Picture 43" descr="Tv1.jpg"/>
          <p:cNvPicPr>
            <a:picLocks noChangeAspect="1"/>
          </p:cNvPicPr>
          <p:nvPr/>
        </p:nvPicPr>
        <p:blipFill>
          <a:blip r:embed="rId2" cstate="print"/>
          <a:srcRect l="55184" t="61867"/>
          <a:stretch>
            <a:fillRect/>
          </a:stretch>
        </p:blipFill>
        <p:spPr bwMode="auto">
          <a:xfrm>
            <a:off x="611560" y="4509120"/>
            <a:ext cx="1254978" cy="80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ectangle 18"/>
          <p:cNvSpPr>
            <a:spLocks noChangeArrowheads="1"/>
          </p:cNvSpPr>
          <p:nvPr/>
        </p:nvSpPr>
        <p:spPr bwMode="auto">
          <a:xfrm>
            <a:off x="2308198" y="463872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AutoShape 20"/>
          <p:cNvSpPr>
            <a:spLocks noChangeArrowheads="1"/>
          </p:cNvSpPr>
          <p:nvPr/>
        </p:nvSpPr>
        <p:spPr bwMode="auto">
          <a:xfrm>
            <a:off x="3451206" y="4638720"/>
            <a:ext cx="132642" cy="31481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62" name="AutoShape 20"/>
          <p:cNvSpPr>
            <a:spLocks noChangeArrowheads="1"/>
          </p:cNvSpPr>
          <p:nvPr/>
        </p:nvSpPr>
        <p:spPr bwMode="auto">
          <a:xfrm flipV="1">
            <a:off x="3435348" y="4964632"/>
            <a:ext cx="133350" cy="1333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 flipH="1">
            <a:off x="4221908" y="4633950"/>
            <a:ext cx="1138190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 flipH="1">
            <a:off x="4102098" y="4633950"/>
            <a:ext cx="130807" cy="31481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76" name="AutoShape 20"/>
          <p:cNvSpPr>
            <a:spLocks noChangeArrowheads="1"/>
          </p:cNvSpPr>
          <p:nvPr/>
        </p:nvSpPr>
        <p:spPr bwMode="auto">
          <a:xfrm flipH="1" flipV="1">
            <a:off x="4117038" y="4959862"/>
            <a:ext cx="131505" cy="1333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2308198" y="452490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Rectangle 17"/>
          <p:cNvSpPr>
            <a:spLocks noChangeArrowheads="1"/>
          </p:cNvSpPr>
          <p:nvPr/>
        </p:nvSpPr>
        <p:spPr bwMode="auto">
          <a:xfrm>
            <a:off x="2308198" y="5093990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 flipH="1">
            <a:off x="4221908" y="4520132"/>
            <a:ext cx="1138190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Rectangle 17"/>
          <p:cNvSpPr>
            <a:spLocks noChangeArrowheads="1"/>
          </p:cNvSpPr>
          <p:nvPr/>
        </p:nvSpPr>
        <p:spPr bwMode="auto">
          <a:xfrm flipH="1">
            <a:off x="4228829" y="5089220"/>
            <a:ext cx="1131269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4200658" y="365619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231" t="26616" r="3923" b="30165"/>
          <a:stretch>
            <a:fillRect/>
          </a:stretch>
        </p:blipFill>
        <p:spPr bwMode="auto">
          <a:xfrm>
            <a:off x="2339752" y="5517232"/>
            <a:ext cx="3022600" cy="82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 Box 30"/>
          <p:cNvSpPr txBox="1">
            <a:spLocks noChangeArrowheads="1"/>
          </p:cNvSpPr>
          <p:nvPr/>
        </p:nvSpPr>
        <p:spPr bwMode="auto">
          <a:xfrm>
            <a:off x="5724128" y="5661248"/>
            <a:ext cx="2411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b="17559"/>
          <a:stretch>
            <a:fillRect/>
          </a:stretch>
        </p:blipFill>
        <p:spPr bwMode="auto">
          <a:xfrm>
            <a:off x="611560" y="3501008"/>
            <a:ext cx="1296144" cy="80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t="50167" r="39474"/>
          <a:stretch>
            <a:fillRect/>
          </a:stretch>
        </p:blipFill>
        <p:spPr bwMode="auto">
          <a:xfrm>
            <a:off x="611560" y="1484784"/>
            <a:ext cx="1307501" cy="8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Rectangle 49"/>
          <p:cNvSpPr/>
          <p:nvPr/>
        </p:nvSpPr>
        <p:spPr>
          <a:xfrm>
            <a:off x="251520" y="2420888"/>
            <a:ext cx="8280920" cy="1944216"/>
          </a:xfrm>
          <a:prstGeom prst="rect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GEM size</a:t>
            </a:r>
          </a:p>
          <a:p>
            <a:pPr lvl="1"/>
            <a:r>
              <a:rPr lang="en-US" sz="2000" dirty="0" smtClean="0"/>
              <a:t>With existing equipments 1.5m x 0.5m active area</a:t>
            </a:r>
          </a:p>
          <a:p>
            <a:pPr lvl="1"/>
            <a:r>
              <a:rPr lang="en-US" sz="2000" dirty="0" smtClean="0"/>
              <a:t>Mid 2011: 2m x 0.5m active area</a:t>
            </a:r>
          </a:p>
          <a:p>
            <a:r>
              <a:rPr lang="en-US" sz="2400" dirty="0" smtClean="0"/>
              <a:t>Volumes</a:t>
            </a:r>
          </a:p>
          <a:p>
            <a:pPr lvl="1"/>
            <a:r>
              <a:rPr lang="en-US" sz="2000" dirty="0" smtClean="0"/>
              <a:t>With existing equipment: 10 GEMs/</a:t>
            </a:r>
            <a:r>
              <a:rPr lang="en-US" sz="2000" dirty="0" err="1" smtClean="0"/>
              <a:t>month.technician</a:t>
            </a:r>
            <a:r>
              <a:rPr lang="en-US" sz="2000" dirty="0" smtClean="0"/>
              <a:t> </a:t>
            </a:r>
          </a:p>
          <a:p>
            <a:pPr lvl="2"/>
            <a:r>
              <a:rPr lang="en-US" sz="1800" dirty="0" smtClean="0"/>
              <a:t>We can hire one more technician </a:t>
            </a:r>
          </a:p>
          <a:p>
            <a:pPr lvl="1"/>
            <a:r>
              <a:rPr lang="en-US" sz="2000" dirty="0" smtClean="0"/>
              <a:t>Mid 2011: 24GEMs/</a:t>
            </a:r>
            <a:r>
              <a:rPr lang="en-US" sz="2000" dirty="0" err="1" smtClean="0"/>
              <a:t>month.technician</a:t>
            </a:r>
            <a:r>
              <a:rPr lang="en-US" sz="2000" dirty="0" smtClean="0"/>
              <a:t> (</a:t>
            </a:r>
            <a:r>
              <a:rPr lang="en-US" sz="2000" dirty="0" smtClean="0"/>
              <a:t>240GEM/year</a:t>
            </a:r>
            <a:r>
              <a:rPr lang="en-US" sz="2000" dirty="0" smtClean="0"/>
              <a:t>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GEM equipment investment in the existing CERN premises early 2011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/>
          </a:p>
          <a:p>
            <a:endParaRPr lang="en-GB" sz="2400" dirty="0" smtClean="0"/>
          </a:p>
          <a:p>
            <a:pPr lvl="1"/>
            <a:r>
              <a:rPr lang="en-GB" sz="2000" dirty="0" smtClean="0"/>
              <a:t>-1 continuous polyimide etch machine	100 </a:t>
            </a:r>
            <a:r>
              <a:rPr lang="en-GB" sz="2000" dirty="0" err="1" smtClean="0"/>
              <a:t>kCHF</a:t>
            </a:r>
            <a:endParaRPr lang="en-GB" sz="2000" dirty="0" smtClean="0"/>
          </a:p>
          <a:p>
            <a:pPr lvl="2"/>
            <a:r>
              <a:rPr lang="en-GB" sz="1800" dirty="0" smtClean="0"/>
              <a:t>Existing equipment limits us to 5 GEM/day (polyimide etch step) with  heavy tooling and big handling risks (for the GEM)</a:t>
            </a:r>
          </a:p>
          <a:p>
            <a:pPr lvl="2"/>
            <a:r>
              <a:rPr lang="en-GB" sz="1800" dirty="0" smtClean="0"/>
              <a:t>The new equipment will do 1 GEM every 5mins without tooling and no handling risk</a:t>
            </a:r>
            <a:endParaRPr lang="fr-FR" sz="2400" dirty="0" smtClean="0"/>
          </a:p>
          <a:p>
            <a:pPr lvl="1"/>
            <a:r>
              <a:rPr lang="en-GB" sz="2000" dirty="0" smtClean="0"/>
              <a:t>-1 Cu electro etch line 		             140 </a:t>
            </a:r>
            <a:r>
              <a:rPr lang="en-GB" sz="2000" dirty="0" err="1" smtClean="0"/>
              <a:t>kCHF</a:t>
            </a:r>
            <a:endParaRPr lang="en-GB" sz="2000" dirty="0" smtClean="0"/>
          </a:p>
          <a:p>
            <a:pPr lvl="2"/>
            <a:r>
              <a:rPr lang="en-GB" sz="1800" dirty="0" smtClean="0"/>
              <a:t>Existing equipment is limited to </a:t>
            </a:r>
            <a:r>
              <a:rPr lang="en-GB" sz="1800" dirty="0" smtClean="0"/>
              <a:t>1m </a:t>
            </a:r>
            <a:r>
              <a:rPr lang="en-GB" sz="1800" dirty="0" smtClean="0"/>
              <a:t>x 0.6m with baths in different places</a:t>
            </a:r>
          </a:p>
          <a:p>
            <a:pPr lvl="2"/>
            <a:r>
              <a:rPr lang="en-GB" sz="1800" dirty="0" smtClean="0"/>
              <a:t>The new equipment will be able to treat 2m x 0.6m GEM in the same line</a:t>
            </a:r>
          </a:p>
          <a:p>
            <a:pPr lvl="1">
              <a:buNone/>
            </a:pPr>
            <a:endParaRPr lang="fr-FR" sz="2000" dirty="0" smtClean="0"/>
          </a:p>
          <a:p>
            <a:pPr lvl="1">
              <a:buNone/>
            </a:pPr>
            <a:r>
              <a:rPr lang="en-GB" sz="2000" dirty="0" smtClean="0"/>
              <a:t> total:					             240 </a:t>
            </a:r>
            <a:r>
              <a:rPr lang="en-GB" sz="2000" dirty="0" err="1" smtClean="0"/>
              <a:t>kCHF</a:t>
            </a:r>
            <a:endParaRPr lang="fr-FR" sz="2000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672408" cy="1143000"/>
          </a:xfrm>
        </p:spPr>
        <p:txBody>
          <a:bodyPr/>
          <a:lstStyle/>
          <a:p>
            <a:r>
              <a:rPr lang="en-US" dirty="0" smtClean="0"/>
              <a:t>New building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377775" y="1454873"/>
            <a:ext cx="555680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1520" y="2204864"/>
            <a:ext cx="380905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PCB workshop</a:t>
            </a:r>
          </a:p>
          <a:p>
            <a:endParaRPr lang="en-US" dirty="0" smtClean="0"/>
          </a:p>
          <a:p>
            <a:r>
              <a:rPr lang="en-US" dirty="0" smtClean="0"/>
              <a:t>-1400 m2  (now 1000m2)</a:t>
            </a:r>
          </a:p>
          <a:p>
            <a:r>
              <a:rPr lang="en-US" dirty="0" smtClean="0"/>
              <a:t>-Modern Chemical zone</a:t>
            </a:r>
          </a:p>
          <a:p>
            <a:r>
              <a:rPr lang="en-US" dirty="0" smtClean="0"/>
              <a:t>-Modern Water/air treatment</a:t>
            </a:r>
          </a:p>
          <a:p>
            <a:r>
              <a:rPr lang="en-US" dirty="0" smtClean="0"/>
              <a:t>-Room for new processes</a:t>
            </a:r>
          </a:p>
          <a:p>
            <a:r>
              <a:rPr lang="en-US" dirty="0" smtClean="0"/>
              <a:t>	-laser</a:t>
            </a:r>
          </a:p>
          <a:p>
            <a:r>
              <a:rPr lang="en-US" dirty="0" smtClean="0"/>
              <a:t>	-plasma</a:t>
            </a:r>
          </a:p>
          <a:p>
            <a:r>
              <a:rPr lang="en-US" dirty="0" smtClean="0"/>
              <a:t>	-MPGD</a:t>
            </a:r>
          </a:p>
          <a:p>
            <a:r>
              <a:rPr lang="en-US" dirty="0" smtClean="0"/>
              <a:t>-Replacement of old equipment</a:t>
            </a:r>
          </a:p>
          <a:p>
            <a:r>
              <a:rPr lang="en-US" dirty="0" smtClean="0"/>
              <a:t>-Ergonomic layout 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272808" cy="585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 section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73611" y="-1821283"/>
            <a:ext cx="1524770" cy="871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3861048"/>
            <a:ext cx="51780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Timing:</a:t>
            </a:r>
          </a:p>
          <a:p>
            <a:r>
              <a:rPr lang="en-US" dirty="0" smtClean="0"/>
              <a:t>Nov 2010 Market survey results for consulting </a:t>
            </a:r>
          </a:p>
          <a:p>
            <a:r>
              <a:rPr lang="en-US" dirty="0" smtClean="0"/>
              <a:t>Design 3 months</a:t>
            </a:r>
          </a:p>
          <a:p>
            <a:r>
              <a:rPr lang="en-US" dirty="0" smtClean="0"/>
              <a:t>Market survey for construction</a:t>
            </a:r>
          </a:p>
          <a:p>
            <a:r>
              <a:rPr lang="en-US" dirty="0" smtClean="0"/>
              <a:t>March 2011 call for tender for construction</a:t>
            </a:r>
          </a:p>
          <a:p>
            <a:r>
              <a:rPr lang="en-US" dirty="0" smtClean="0"/>
              <a:t>Mid 2011 construction start</a:t>
            </a:r>
          </a:p>
          <a:p>
            <a:r>
              <a:rPr lang="en-US" dirty="0" smtClean="0"/>
              <a:t>Mid 2013 construction end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Other GEM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Copper hole diameter down to 30um</a:t>
            </a:r>
          </a:p>
          <a:p>
            <a:r>
              <a:rPr lang="en-US" dirty="0" smtClean="0"/>
              <a:t>Hole pitch down to 50um</a:t>
            </a:r>
          </a:p>
          <a:p>
            <a:r>
              <a:rPr lang="en-US" dirty="0" smtClean="0"/>
              <a:t>Polyimide thickness 12.5 , 25 or 50 um</a:t>
            </a:r>
          </a:p>
          <a:p>
            <a:r>
              <a:rPr lang="en-US" dirty="0" smtClean="0"/>
              <a:t>Sectors down to 1mm</a:t>
            </a:r>
          </a:p>
          <a:p>
            <a:r>
              <a:rPr lang="en-US" dirty="0" smtClean="0"/>
              <a:t>Possibility to add holes in the gluing regions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dirty="0" smtClean="0"/>
              <a:t>utsourcing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Micrometal</a:t>
            </a:r>
            <a:r>
              <a:rPr lang="en-US" dirty="0" smtClean="0"/>
              <a:t> (Germany)</a:t>
            </a:r>
          </a:p>
          <a:p>
            <a:r>
              <a:rPr lang="en-US" dirty="0" smtClean="0"/>
              <a:t>New Flex (Korea)</a:t>
            </a:r>
          </a:p>
          <a:p>
            <a:r>
              <a:rPr lang="en-US" dirty="0" err="1" smtClean="0"/>
              <a:t>Keerthi</a:t>
            </a:r>
            <a:r>
              <a:rPr lang="en-US" dirty="0" smtClean="0"/>
              <a:t> industries (India)</a:t>
            </a:r>
          </a:p>
          <a:p>
            <a:r>
              <a:rPr lang="en-US" dirty="0" smtClean="0"/>
              <a:t>Tech-etch (US)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With some offers for large volume production</a:t>
            </a:r>
          </a:p>
          <a:p>
            <a:pPr>
              <a:buNone/>
            </a:pPr>
            <a:r>
              <a:rPr lang="en-US" dirty="0" smtClean="0"/>
              <a:t>we start to see the limit price of the GEMs : in</a:t>
            </a:r>
          </a:p>
          <a:p>
            <a:pPr>
              <a:buNone/>
            </a:pPr>
            <a:r>
              <a:rPr lang="en-US" dirty="0" smtClean="0"/>
              <a:t>the range of 600 CHF/</a:t>
            </a:r>
            <a:r>
              <a:rPr lang="en-US" dirty="0" err="1" smtClean="0"/>
              <a:t>sqr.meter</a:t>
            </a: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some possibilities to make GEM outside CERN</a:t>
            </a:r>
          </a:p>
          <a:p>
            <a:r>
              <a:rPr lang="en-US" dirty="0" smtClean="0"/>
              <a:t>Still need work to find the best choice</a:t>
            </a:r>
          </a:p>
          <a:p>
            <a:pPr lvl="1"/>
            <a:r>
              <a:rPr lang="en-US" dirty="0" smtClean="0"/>
              <a:t>We are now interesting for industry.</a:t>
            </a:r>
          </a:p>
          <a:p>
            <a:r>
              <a:rPr lang="en-US" dirty="0" smtClean="0"/>
              <a:t>TE-MPE-EM can increase its capacity to </a:t>
            </a:r>
            <a:r>
              <a:rPr lang="en-US" dirty="0" smtClean="0"/>
              <a:t>face </a:t>
            </a:r>
            <a:r>
              <a:rPr lang="en-US" dirty="0" smtClean="0"/>
              <a:t>GEM </a:t>
            </a:r>
            <a:r>
              <a:rPr lang="en-US" dirty="0" smtClean="0"/>
              <a:t>productions </a:t>
            </a:r>
            <a:r>
              <a:rPr lang="en-US" dirty="0" smtClean="0"/>
              <a:t>up to </a:t>
            </a:r>
            <a:r>
              <a:rPr lang="en-US" dirty="0" smtClean="0"/>
              <a:t>500 pieces/ year (1m x 0.5m)</a:t>
            </a:r>
          </a:p>
          <a:p>
            <a:r>
              <a:rPr lang="en-US" dirty="0" smtClean="0"/>
              <a:t>Should we propose std 100 x 100 single side GEMs at CERN store (50% cost reduction)?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/>
          <a:lstStyle/>
          <a:p>
            <a:r>
              <a:rPr lang="en-US" dirty="0" smtClean="0"/>
              <a:t>Process step by step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5um Copper</a:t>
            </a:r>
            <a:endParaRPr lang="fr-FR" dirty="0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5um Copper</a:t>
            </a:r>
            <a:endParaRPr lang="fr-FR" dirty="0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50um </a:t>
            </a:r>
            <a:r>
              <a:rPr lang="fr-FR" dirty="0" err="1" smtClean="0"/>
              <a:t>Polyimide</a:t>
            </a:r>
            <a:endParaRPr lang="fr-FR" dirty="0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059832" y="5229200"/>
            <a:ext cx="487505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Base material</a:t>
            </a:r>
          </a:p>
          <a:p>
            <a:r>
              <a:rPr lang="en-US" dirty="0" smtClean="0"/>
              <a:t>50um </a:t>
            </a:r>
            <a:r>
              <a:rPr lang="en-US" dirty="0" err="1" smtClean="0"/>
              <a:t>adhesiveless</a:t>
            </a:r>
            <a:r>
              <a:rPr lang="en-US" dirty="0" smtClean="0"/>
              <a:t> copper clad Polyimide</a:t>
            </a:r>
          </a:p>
          <a:p>
            <a:r>
              <a:rPr lang="en-US" dirty="0" smtClean="0"/>
              <a:t>Rolls of 100m x 600mm</a:t>
            </a:r>
          </a:p>
          <a:p>
            <a:r>
              <a:rPr lang="en-US" dirty="0" smtClean="0"/>
              <a:t>Polyimide : APICAL NP or AV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1" name="Picture 10" descr="DSCN18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60648"/>
            <a:ext cx="2304256" cy="17281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99792" y="692696"/>
            <a:ext cx="2090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suppliers :</a:t>
            </a:r>
          </a:p>
          <a:p>
            <a:r>
              <a:rPr lang="en-US" dirty="0" err="1" smtClean="0"/>
              <a:t>Sheldhal</a:t>
            </a:r>
            <a:r>
              <a:rPr lang="en-US" dirty="0" smtClean="0"/>
              <a:t> (US)</a:t>
            </a:r>
          </a:p>
          <a:p>
            <a:r>
              <a:rPr lang="en-US" dirty="0" smtClean="0"/>
              <a:t>Nippon steel (</a:t>
            </a:r>
            <a:r>
              <a:rPr lang="en-US" dirty="0" err="1" smtClean="0"/>
              <a:t>Jp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71600" y="2708920"/>
            <a:ext cx="727280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71600" y="4293096"/>
            <a:ext cx="727280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24128" y="335699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layer 10nm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1"/>
          </p:cNvCxnSpPr>
          <p:nvPr/>
        </p:nvCxnSpPr>
        <p:spPr>
          <a:xfrm rot="10800000">
            <a:off x="4860032" y="2708920"/>
            <a:ext cx="864096" cy="83273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</p:cNvCxnSpPr>
          <p:nvPr/>
        </p:nvCxnSpPr>
        <p:spPr>
          <a:xfrm rot="10800000" flipV="1">
            <a:off x="4932040" y="3541658"/>
            <a:ext cx="792088" cy="75143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987824" y="5661248"/>
            <a:ext cx="37641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Photoresist</a:t>
            </a:r>
            <a:r>
              <a:rPr lang="en-US" dirty="0" smtClean="0"/>
              <a:t> </a:t>
            </a:r>
            <a:r>
              <a:rPr lang="en-US" dirty="0" smtClean="0"/>
              <a:t>deposition </a:t>
            </a:r>
          </a:p>
          <a:p>
            <a:r>
              <a:rPr lang="en-US" dirty="0" smtClean="0"/>
              <a:t>O</a:t>
            </a:r>
            <a:r>
              <a:rPr lang="en-US" dirty="0" smtClean="0"/>
              <a:t>ptimized process</a:t>
            </a:r>
            <a:endParaRPr lang="en-US" dirty="0" smtClean="0"/>
          </a:p>
          <a:p>
            <a:r>
              <a:rPr lang="en-US" dirty="0" smtClean="0"/>
              <a:t>15um dry resist (KL 1015 – Korea)</a:t>
            </a:r>
            <a:endParaRPr lang="en-US" dirty="0"/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971600" y="1772816"/>
            <a:ext cx="727280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5" name="Picture 14" descr="laminator-close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16632"/>
            <a:ext cx="1944216" cy="14581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83768" y="404664"/>
            <a:ext cx="345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 size 100m x 600mm</a:t>
            </a:r>
          </a:p>
          <a:p>
            <a:r>
              <a:rPr lang="en-US" dirty="0" err="1" smtClean="0"/>
              <a:t>Dupont</a:t>
            </a:r>
            <a:r>
              <a:rPr lang="en-US" dirty="0" smtClean="0"/>
              <a:t> manual laminators</a:t>
            </a:r>
            <a:endParaRPr lang="en-US" dirty="0"/>
          </a:p>
        </p:txBody>
      </p:sp>
      <p:pic>
        <p:nvPicPr>
          <p:cNvPr id="17" name="Picture 3" descr="DSCN1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16632"/>
            <a:ext cx="1728192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987824" y="5661248"/>
            <a:ext cx="3312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Photoresist</a:t>
            </a:r>
            <a:r>
              <a:rPr lang="en-US" dirty="0" smtClean="0"/>
              <a:t>  holes </a:t>
            </a:r>
            <a:r>
              <a:rPr lang="en-US" dirty="0" smtClean="0"/>
              <a:t>patterning</a:t>
            </a:r>
          </a:p>
          <a:p>
            <a:r>
              <a:rPr lang="en-US" dirty="0" smtClean="0"/>
              <a:t>Optimized process</a:t>
            </a:r>
            <a:endParaRPr lang="en-US" dirty="0"/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97160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0" name="Rectangle 64"/>
          <p:cNvSpPr>
            <a:spLocks noChangeArrowheads="1"/>
          </p:cNvSpPr>
          <p:nvPr/>
        </p:nvSpPr>
        <p:spPr bwMode="auto">
          <a:xfrm>
            <a:off x="565212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15" name="Line 35"/>
          <p:cNvSpPr>
            <a:spLocks noChangeShapeType="1"/>
          </p:cNvSpPr>
          <p:nvPr/>
        </p:nvSpPr>
        <p:spPr bwMode="auto">
          <a:xfrm flipH="1">
            <a:off x="3707904" y="2132856"/>
            <a:ext cx="180020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211960" y="1340768"/>
            <a:ext cx="798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70um</a:t>
            </a:r>
          </a:p>
          <a:p>
            <a:r>
              <a:rPr lang="en-US" dirty="0" smtClean="0"/>
              <a:t>hole</a:t>
            </a:r>
            <a:endParaRPr lang="en-US" dirty="0"/>
          </a:p>
        </p:txBody>
      </p:sp>
      <p:pic>
        <p:nvPicPr>
          <p:cNvPr id="17" name="Picture 5" descr="DSCN1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1563923" cy="12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Line 35"/>
          <p:cNvSpPr>
            <a:spLocks noChangeShapeType="1"/>
          </p:cNvSpPr>
          <p:nvPr/>
        </p:nvSpPr>
        <p:spPr bwMode="auto">
          <a:xfrm>
            <a:off x="3851920" y="332656"/>
            <a:ext cx="108012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non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23" name="Picture 22" descr="gem_image_transf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5373216"/>
            <a:ext cx="1619109" cy="1233918"/>
          </a:xfrm>
          <a:prstGeom prst="rect">
            <a:avLst/>
          </a:prstGeom>
        </p:spPr>
      </p:pic>
      <p:pic>
        <p:nvPicPr>
          <p:cNvPr id="22" name="Picture 21" descr="DSC004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16632"/>
            <a:ext cx="1824203" cy="1368152"/>
          </a:xfrm>
          <a:prstGeom prst="rect">
            <a:avLst/>
          </a:prstGeom>
        </p:spPr>
      </p:pic>
      <p:sp>
        <p:nvSpPr>
          <p:cNvPr id="24" name="TextBox 15"/>
          <p:cNvSpPr txBox="1"/>
          <p:nvPr/>
        </p:nvSpPr>
        <p:spPr>
          <a:xfrm>
            <a:off x="2411760" y="548680"/>
            <a:ext cx="1580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UV exposure</a:t>
            </a:r>
          </a:p>
          <a:p>
            <a:r>
              <a:rPr lang="en-US" dirty="0" smtClean="0"/>
              <a:t>2.2m x 0.6m</a:t>
            </a:r>
            <a:endParaRPr lang="en-US" dirty="0"/>
          </a:p>
        </p:txBody>
      </p:sp>
      <p:sp>
        <p:nvSpPr>
          <p:cNvPr id="25" name="TextBox 15"/>
          <p:cNvSpPr txBox="1"/>
          <p:nvPr/>
        </p:nvSpPr>
        <p:spPr>
          <a:xfrm>
            <a:off x="4644008" y="476672"/>
            <a:ext cx="1713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Continuous</a:t>
            </a:r>
          </a:p>
          <a:p>
            <a:r>
              <a:rPr lang="en-US" dirty="0" smtClean="0"/>
              <a:t>Development</a:t>
            </a:r>
          </a:p>
          <a:p>
            <a:r>
              <a:rPr lang="en-US" dirty="0" smtClean="0"/>
              <a:t>0.65m</a:t>
            </a:r>
            <a:endParaRPr lang="en-US" dirty="0"/>
          </a:p>
        </p:txBody>
      </p:sp>
      <p:sp>
        <p:nvSpPr>
          <p:cNvPr id="26" name="Multiplier 25"/>
          <p:cNvSpPr/>
          <p:nvPr/>
        </p:nvSpPr>
        <p:spPr>
          <a:xfrm>
            <a:off x="7020272" y="5517232"/>
            <a:ext cx="914400" cy="914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059832" y="5517232"/>
            <a:ext cx="45159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Top copper </a:t>
            </a:r>
            <a:r>
              <a:rPr lang="en-US" dirty="0" smtClean="0"/>
              <a:t>etching</a:t>
            </a:r>
          </a:p>
          <a:p>
            <a:r>
              <a:rPr lang="en-US" dirty="0" smtClean="0"/>
              <a:t>Optimized process</a:t>
            </a:r>
          </a:p>
          <a:p>
            <a:r>
              <a:rPr lang="en-US" dirty="0" smtClean="0"/>
              <a:t>Add some test patterns for fast check?</a:t>
            </a:r>
            <a:endParaRPr lang="en-US" dirty="0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Rectangle 64"/>
          <p:cNvSpPr>
            <a:spLocks noChangeArrowheads="1"/>
          </p:cNvSpPr>
          <p:nvPr/>
        </p:nvSpPr>
        <p:spPr bwMode="auto">
          <a:xfrm>
            <a:off x="97160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565212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8" name="Picture 17" descr="DSC004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6632"/>
            <a:ext cx="1800200" cy="1350150"/>
          </a:xfrm>
          <a:prstGeom prst="rect">
            <a:avLst/>
          </a:prstGeom>
        </p:spPr>
      </p:pic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2987824" y="548680"/>
            <a:ext cx="3937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Continuous spray </a:t>
            </a:r>
            <a:r>
              <a:rPr lang="en-US" dirty="0" smtClean="0"/>
              <a:t>copper </a:t>
            </a:r>
            <a:r>
              <a:rPr lang="en-US" dirty="0" smtClean="0"/>
              <a:t>etching</a:t>
            </a:r>
          </a:p>
          <a:p>
            <a:r>
              <a:rPr lang="en-US" dirty="0" smtClean="0"/>
              <a:t>0.65m width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1763688" y="5157192"/>
            <a:ext cx="53880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Resist </a:t>
            </a:r>
            <a:r>
              <a:rPr lang="en-US" dirty="0" smtClean="0"/>
              <a:t>stripping 10GEM/day</a:t>
            </a:r>
          </a:p>
          <a:p>
            <a:r>
              <a:rPr lang="en-US" dirty="0" smtClean="0"/>
              <a:t>Should be improved to strip 5 to 10 GEM / hour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5" name="Picture 14" descr="Tv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60648"/>
            <a:ext cx="2210092" cy="1656184"/>
          </a:xfrm>
          <a:prstGeom prst="rect">
            <a:avLst/>
          </a:prstGeom>
        </p:spPr>
      </p:pic>
      <p:pic>
        <p:nvPicPr>
          <p:cNvPr id="14" name="Picture 13" descr="DSC004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1872208" cy="1404156"/>
          </a:xfrm>
          <a:prstGeom prst="rect">
            <a:avLst/>
          </a:prstGeom>
        </p:spPr>
      </p:pic>
      <p:pic>
        <p:nvPicPr>
          <p:cNvPr id="16" name="Picture 15" descr="DSC004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88640"/>
            <a:ext cx="1872208" cy="1404156"/>
          </a:xfrm>
          <a:prstGeom prst="rect">
            <a:avLst/>
          </a:prstGeom>
        </p:spPr>
      </p:pic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1403648" y="1628800"/>
            <a:ext cx="2454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Dead bath : alcohol</a:t>
            </a:r>
            <a:endParaRPr lang="en-US" dirty="0" smtClean="0"/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9" name="AutoShape 20"/>
          <p:cNvSpPr>
            <a:spLocks noChangeArrowheads="1"/>
          </p:cNvSpPr>
          <p:nvPr/>
        </p:nvSpPr>
        <p:spPr bwMode="auto">
          <a:xfrm>
            <a:off x="3587261" y="2743199"/>
            <a:ext cx="579694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2" name="AutoShape 20"/>
          <p:cNvSpPr>
            <a:spLocks noChangeArrowheads="1"/>
          </p:cNvSpPr>
          <p:nvPr/>
        </p:nvSpPr>
        <p:spPr bwMode="auto">
          <a:xfrm flipH="1">
            <a:off x="5112060" y="2743199"/>
            <a:ext cx="515017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915816" y="5517232"/>
            <a:ext cx="355097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Polyimide anisotropic etching </a:t>
            </a:r>
            <a:endParaRPr lang="en-US" dirty="0" smtClean="0"/>
          </a:p>
          <a:p>
            <a:r>
              <a:rPr lang="en-US" dirty="0" smtClean="0"/>
              <a:t>5 GEMs/day</a:t>
            </a:r>
          </a:p>
          <a:p>
            <a:r>
              <a:rPr lang="en-US" dirty="0" smtClean="0"/>
              <a:t>Not optimized process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8921" name="Rectangle 17"/>
          <p:cNvSpPr>
            <a:spLocks noChangeArrowheads="1"/>
          </p:cNvSpPr>
          <p:nvPr/>
        </p:nvSpPr>
        <p:spPr bwMode="auto">
          <a:xfrm>
            <a:off x="4290646" y="4267200"/>
            <a:ext cx="400929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330590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30/09/2010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4" name="Picture 7" descr="DSCN1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1728192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 t="50167" r="39474"/>
          <a:stretch>
            <a:fillRect/>
          </a:stretch>
        </p:blipFill>
        <p:spPr bwMode="auto">
          <a:xfrm>
            <a:off x="5724128" y="332656"/>
            <a:ext cx="2160240" cy="133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 descr="gravure_ethylene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332656"/>
            <a:ext cx="1512168" cy="1336314"/>
          </a:xfrm>
          <a:prstGeom prst="rect">
            <a:avLst/>
          </a:prstGeom>
        </p:spPr>
      </p:pic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2411760" y="1772816"/>
            <a:ext cx="14205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Dead bath</a:t>
            </a:r>
            <a:endParaRPr lang="en-US" dirty="0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 flipH="1">
            <a:off x="3707904" y="2492896"/>
            <a:ext cx="180020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0" name="Line 35"/>
          <p:cNvSpPr>
            <a:spLocks noChangeShapeType="1"/>
          </p:cNvSpPr>
          <p:nvPr/>
        </p:nvSpPr>
        <p:spPr bwMode="auto">
          <a:xfrm flipH="1">
            <a:off x="4139952" y="4941168"/>
            <a:ext cx="1008112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4139952" y="1988840"/>
            <a:ext cx="7986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70um</a:t>
            </a:r>
            <a:endParaRPr lang="en-US" dirty="0"/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4283968" y="5085184"/>
            <a:ext cx="7986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30</a:t>
            </a:r>
            <a:r>
              <a:rPr lang="en-US" dirty="0" smtClean="0"/>
              <a:t>um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4855</TotalTime>
  <Words>875</Words>
  <Application>Microsoft Office PowerPoint</Application>
  <PresentationFormat>Affichage à l'écran (4:3)</PresentationFormat>
  <Paragraphs>279</Paragraphs>
  <Slides>29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Apex</vt:lpstr>
      <vt:lpstr>Large volume GEM production  Rui De Oliveira TE/MPE/EM </vt:lpstr>
      <vt:lpstr>Summary</vt:lpstr>
      <vt:lpstr>Process step by step</vt:lpstr>
      <vt:lpstr>Diapositive 4</vt:lpstr>
      <vt:lpstr>Diapositive 5</vt:lpstr>
      <vt:lpstr>Diapositive 6</vt:lpstr>
      <vt:lpstr>Diapositive 7</vt:lpstr>
      <vt:lpstr>Diapositive 8</vt:lpstr>
      <vt:lpstr>Diapositive 9</vt:lpstr>
      <vt:lpstr>Tooling for polyimide etching</vt:lpstr>
      <vt:lpstr>Diapositive 11</vt:lpstr>
      <vt:lpstr>Diapositive 12</vt:lpstr>
      <vt:lpstr>Diapositive 13</vt:lpstr>
      <vt:lpstr>Diapositive 14</vt:lpstr>
      <vt:lpstr>Diapositive 15</vt:lpstr>
      <vt:lpstr>cross section pictures</vt:lpstr>
      <vt:lpstr>Top and bottom aspect</vt:lpstr>
      <vt:lpstr>Comparison with std GEM  from external supplier</vt:lpstr>
      <vt:lpstr>Defects (CMS GEM)</vt:lpstr>
      <vt:lpstr>Examples</vt:lpstr>
      <vt:lpstr>GEM single mask processes needed  to be optimized</vt:lpstr>
      <vt:lpstr>Production at CERN</vt:lpstr>
      <vt:lpstr>GEM equipment investment in the existing CERN premises early 2011</vt:lpstr>
      <vt:lpstr>New building</vt:lpstr>
      <vt:lpstr>Diapositive 25</vt:lpstr>
      <vt:lpstr>Cross  section</vt:lpstr>
      <vt:lpstr> Other GEM possibilities</vt:lpstr>
      <vt:lpstr>Outsourcing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Crete</dc:title>
  <dc:creator>mon pc</dc:creator>
  <cp:lastModifiedBy>mon pc</cp:lastModifiedBy>
  <cp:revision>483</cp:revision>
  <dcterms:created xsi:type="dcterms:W3CDTF">2009-06-02T13:39:05Z</dcterms:created>
  <dcterms:modified xsi:type="dcterms:W3CDTF">2010-10-07T08:20:19Z</dcterms:modified>
</cp:coreProperties>
</file>