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1"/>
  </p:notesMasterIdLst>
  <p:handoutMasterIdLst>
    <p:handoutMasterId r:id="rId12"/>
  </p:handoutMasterIdLst>
  <p:sldIdLst>
    <p:sldId id="331" r:id="rId2"/>
    <p:sldId id="333" r:id="rId3"/>
    <p:sldId id="334" r:id="rId4"/>
    <p:sldId id="335" r:id="rId5"/>
    <p:sldId id="323" r:id="rId6"/>
    <p:sldId id="290" r:id="rId7"/>
    <p:sldId id="332" r:id="rId8"/>
    <p:sldId id="306" r:id="rId9"/>
    <p:sldId id="336" r:id="rId10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3"/>
            <p14:sldId id="334"/>
            <p14:sldId id="335"/>
            <p14:sldId id="323"/>
            <p14:sldId id="290"/>
            <p14:sldId id="332"/>
            <p14:sldId id="306"/>
            <p14:sldId id="3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1908" autoAdjust="0"/>
  </p:normalViewPr>
  <p:slideViewPr>
    <p:cSldViewPr snapToObjects="1">
      <p:cViewPr varScale="1">
        <p:scale>
          <a:sx n="131" d="100"/>
          <a:sy n="131" d="100"/>
        </p:scale>
        <p:origin x="1080" y="12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5846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4755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subtitle master style sheet by clicking on it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Enter slide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US" dirty="0"/>
              <a:t>diagnostic requirements for the e+ production experiment in SwissFEL</a:t>
            </a:r>
            <a:endParaRPr lang="en-GB" noProof="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R. Zennaro</a:t>
            </a:r>
            <a:endParaRPr lang="en-GB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08.04.2021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1DC7F7-10F5-E34C-8A7C-FF7870328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628800"/>
            <a:ext cx="7397569" cy="47348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1079905"/>
            <a:ext cx="3403539" cy="29163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0.2 </a:t>
            </a:r>
            <a:r>
              <a:rPr lang="en-US" kern="1000" spc="30" dirty="0" err="1" smtClean="0">
                <a:latin typeface="+mn-lt"/>
                <a:cs typeface="Franklin Gothic Book"/>
              </a:rPr>
              <a:t>nC</a:t>
            </a:r>
            <a:r>
              <a:rPr lang="en-US" kern="1000" spc="30" dirty="0" smtClean="0">
                <a:latin typeface="+mn-lt"/>
                <a:cs typeface="Franklin Gothic Book"/>
              </a:rPr>
              <a:t> e- (6 GeV) 100 Hz drive beam: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en-US" kern="1000" spc="30" dirty="0" smtClean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At target: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13.8*0.2 </a:t>
            </a:r>
            <a:r>
              <a:rPr lang="en-US" kern="1000" spc="30" dirty="0" err="1" smtClean="0">
                <a:latin typeface="+mn-lt"/>
                <a:cs typeface="Franklin Gothic Book"/>
              </a:rPr>
              <a:t>nC</a:t>
            </a:r>
            <a:r>
              <a:rPr lang="en-US" kern="1000" spc="30" dirty="0" smtClean="0">
                <a:latin typeface="+mn-lt"/>
                <a:cs typeface="Franklin Gothic Book"/>
              </a:rPr>
              <a:t>=2.76 </a:t>
            </a:r>
            <a:r>
              <a:rPr lang="en-US" kern="1000" spc="30" dirty="0" err="1" smtClean="0">
                <a:latin typeface="+mn-lt"/>
                <a:cs typeface="Franklin Gothic Book"/>
              </a:rPr>
              <a:t>nC</a:t>
            </a:r>
            <a:r>
              <a:rPr lang="en-US" kern="1000" spc="30" dirty="0" smtClean="0">
                <a:latin typeface="+mn-lt"/>
                <a:cs typeface="Franklin Gothic Book"/>
              </a:rPr>
              <a:t> e+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1.25*2.76 </a:t>
            </a:r>
            <a:r>
              <a:rPr lang="en-US" kern="1000" spc="30" dirty="0" err="1" smtClean="0">
                <a:latin typeface="+mn-lt"/>
                <a:cs typeface="Franklin Gothic Book"/>
              </a:rPr>
              <a:t>nC</a:t>
            </a:r>
            <a:r>
              <a:rPr lang="en-US" kern="1000" spc="30" dirty="0" smtClean="0">
                <a:latin typeface="+mn-lt"/>
                <a:cs typeface="Franklin Gothic Book"/>
              </a:rPr>
              <a:t>=3.45 e-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en-US" kern="1000" spc="30" dirty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At end of beamline: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0.79 </a:t>
            </a:r>
            <a:r>
              <a:rPr lang="en-US" kern="1000" spc="30" dirty="0" err="1" smtClean="0">
                <a:latin typeface="+mn-lt"/>
                <a:cs typeface="Franklin Gothic Book"/>
              </a:rPr>
              <a:t>nC</a:t>
            </a:r>
            <a:r>
              <a:rPr lang="en-US" kern="1000" spc="30" dirty="0" smtClean="0">
                <a:latin typeface="+mn-lt"/>
                <a:cs typeface="Franklin Gothic Book"/>
              </a:rPr>
              <a:t> e+ (28.6%)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1.0 </a:t>
            </a:r>
            <a:r>
              <a:rPr lang="en-US" kern="1000" spc="30" dirty="0" err="1" smtClean="0">
                <a:latin typeface="+mn-lt"/>
                <a:cs typeface="Franklin Gothic Book"/>
              </a:rPr>
              <a:t>nC</a:t>
            </a:r>
            <a:r>
              <a:rPr lang="en-US" kern="1000" spc="30" dirty="0" smtClean="0">
                <a:latin typeface="+mn-lt"/>
                <a:cs typeface="Franklin Gothic Book"/>
              </a:rPr>
              <a:t> e- (29.3%)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080" y="4563126"/>
            <a:ext cx="3851920" cy="10441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Main goal: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Yield measurement and optimization</a:t>
            </a:r>
          </a:p>
        </p:txBody>
      </p:sp>
    </p:spTree>
    <p:extLst>
      <p:ext uri="{BB962C8B-B14F-4D97-AF65-F5344CB8AC3E}">
        <p14:creationId xmlns:p14="http://schemas.microsoft.com/office/powerpoint/2010/main" val="273442821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637" y="1382674"/>
            <a:ext cx="6332675" cy="47495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20" y="980728"/>
            <a:ext cx="3384376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24 W beam losses in 1</a:t>
            </a:r>
            <a:r>
              <a:rPr lang="en-US" sz="1800" kern="1000" spc="30" baseline="30000" dirty="0" smtClean="0">
                <a:latin typeface="+mn-lt"/>
                <a:cs typeface="Franklin Gothic Book"/>
              </a:rPr>
              <a:t>st</a:t>
            </a:r>
            <a:r>
              <a:rPr lang="en-US" sz="1800" kern="1000" spc="30" dirty="0" smtClean="0">
                <a:latin typeface="+mn-lt"/>
                <a:cs typeface="Franklin Gothic Book"/>
              </a:rPr>
              <a:t> RF cavity</a:t>
            </a:r>
          </a:p>
        </p:txBody>
      </p:sp>
    </p:spTree>
    <p:extLst>
      <p:ext uri="{BB962C8B-B14F-4D97-AF65-F5344CB8AC3E}">
        <p14:creationId xmlns:p14="http://schemas.microsoft.com/office/powerpoint/2010/main" val="30092176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Drive beam 6 </a:t>
            </a:r>
            <a:r>
              <a:rPr lang="en-US" dirty="0"/>
              <a:t>G</a:t>
            </a:r>
            <a:r>
              <a:rPr lang="en-US" dirty="0" smtClean="0"/>
              <a:t>eV e-:</a:t>
            </a:r>
          </a:p>
          <a:p>
            <a:r>
              <a:rPr lang="en-US" dirty="0" smtClean="0"/>
              <a:t>Beam size and position at target</a:t>
            </a:r>
          </a:p>
          <a:p>
            <a:r>
              <a:rPr lang="en-US" dirty="0"/>
              <a:t>Beam size and position at </a:t>
            </a:r>
            <a:r>
              <a:rPr lang="en-US" dirty="0" smtClean="0"/>
              <a:t>crystal</a:t>
            </a:r>
          </a:p>
          <a:p>
            <a:r>
              <a:rPr lang="en-US" dirty="0" smtClean="0"/>
              <a:t>Beam charge</a:t>
            </a:r>
          </a:p>
          <a:p>
            <a:r>
              <a:rPr lang="en-US" dirty="0" smtClean="0"/>
              <a:t>Diagnostic on beamline from Aramis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e</a:t>
            </a:r>
            <a:r>
              <a:rPr lang="en-US" dirty="0" smtClean="0"/>
              <a:t>+ beam:</a:t>
            </a:r>
          </a:p>
          <a:p>
            <a:r>
              <a:rPr lang="en-US" dirty="0" smtClean="0"/>
              <a:t>Beam charge</a:t>
            </a:r>
          </a:p>
          <a:p>
            <a:r>
              <a:rPr lang="en-US" dirty="0" smtClean="0"/>
              <a:t>Energy profile at spectrometer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Photons:</a:t>
            </a:r>
          </a:p>
          <a:p>
            <a:r>
              <a:rPr lang="en-US" dirty="0" smtClean="0"/>
              <a:t>Spectrum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Beam losses in RF cavities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requirements for diagnostic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47942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 r="6121"/>
          <a:stretch/>
        </p:blipFill>
        <p:spPr>
          <a:xfrm>
            <a:off x="4499993" y="524631"/>
            <a:ext cx="4536504" cy="386582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Energy distribution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3929" r="6688" b="1136"/>
          <a:stretch/>
        </p:blipFill>
        <p:spPr>
          <a:xfrm>
            <a:off x="179512" y="3930900"/>
            <a:ext cx="4575798" cy="2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117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Longitudinal distribution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67"/>
            <a:ext cx="6749281" cy="49437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Distribution in X after spectrometer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64379"/>
            <a:ext cx="7328288" cy="54962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80" y="800100"/>
            <a:ext cx="6200798" cy="10801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Last design: spectrometer: 0.8 m (X), 0.3 (Z) gap (Y) 0.1, 0.1 T</a:t>
            </a:r>
          </a:p>
        </p:txBody>
      </p:sp>
    </p:spTree>
    <p:extLst>
      <p:ext uri="{BB962C8B-B14F-4D97-AF65-F5344CB8AC3E}">
        <p14:creationId xmlns:p14="http://schemas.microsoft.com/office/powerpoint/2010/main" val="25816385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8492" t="15564" r="19308" b="10468"/>
          <a:stretch/>
        </p:blipFill>
        <p:spPr>
          <a:xfrm>
            <a:off x="323528" y="980728"/>
            <a:ext cx="4333219" cy="3220636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Photons from Crystal </a:t>
            </a:r>
            <a:r>
              <a:rPr lang="en-GB" sz="1600" noProof="0" dirty="0" smtClean="0"/>
              <a:t>courtesy of L. </a:t>
            </a:r>
            <a:r>
              <a:rPr lang="en-GB" sz="1600" noProof="0" dirty="0" err="1" smtClean="0"/>
              <a:t>Bandiera</a:t>
            </a:r>
            <a:r>
              <a:rPr lang="en-GB" sz="1600" noProof="0" dirty="0" smtClean="0"/>
              <a:t> INFN Ferrara</a:t>
            </a:r>
            <a:endParaRPr lang="en-GB" sz="1600" noProof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8361" t="17077" r="19174" b="8391"/>
          <a:stretch/>
        </p:blipFill>
        <p:spPr>
          <a:xfrm>
            <a:off x="4716016" y="980727"/>
            <a:ext cx="4318750" cy="32206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18832" t="40506" r="19397" b="28877"/>
          <a:stretch/>
        </p:blipFill>
        <p:spPr>
          <a:xfrm>
            <a:off x="1540865" y="4581128"/>
            <a:ext cx="6350302" cy="19672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4381991"/>
            <a:ext cx="4752528" cy="3797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Test on beam DESY 2019</a:t>
            </a:r>
          </a:p>
        </p:txBody>
      </p:sp>
    </p:spTree>
    <p:extLst>
      <p:ext uri="{BB962C8B-B14F-4D97-AF65-F5344CB8AC3E}">
        <p14:creationId xmlns:p14="http://schemas.microsoft.com/office/powerpoint/2010/main" val="373595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open questions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484784"/>
            <a:ext cx="7632848" cy="33123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Should we have the complete line in vacuum? The vacuum chamber could be very large at the spectrometer, can diagnostic operate in air?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Spectrometer</a:t>
            </a:r>
            <a:r>
              <a:rPr lang="en-US" sz="1800" kern="1000" spc="30" dirty="0" smtClean="0">
                <a:latin typeface="+mn-lt"/>
                <a:cs typeface="Franklin Gothic Book"/>
              </a:rPr>
              <a:t>:  do we really need a specific magnet for this experiment? Should we instead borrow an existing one? If yes any idea?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 Beam stopper huge , heavy and expensive (?) device, can we clean up the beam after the crystal in a different way? How can we minimize the distance between crystal and target?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Radioprotection could be an issue, can we reduce the beam charge and/or rep. rate? If yes, how much? What are the drawback for diagnostic?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Should we have this meeting on regular basis? If yes, how often?</a:t>
            </a:r>
          </a:p>
        </p:txBody>
      </p:sp>
    </p:spTree>
    <p:extLst>
      <p:ext uri="{BB962C8B-B14F-4D97-AF65-F5344CB8AC3E}">
        <p14:creationId xmlns:p14="http://schemas.microsoft.com/office/powerpoint/2010/main" val="196764337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4_3 (EN)_VO-9713-105</Template>
  <TotalTime>0</TotalTime>
  <Words>322</Words>
  <Application>Microsoft Office PowerPoint</Application>
  <PresentationFormat>On-screen Show (4:3)</PresentationFormat>
  <Paragraphs>61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ＭＳ Ｐゴシック</vt:lpstr>
      <vt:lpstr>Arial</vt:lpstr>
      <vt:lpstr>Arial Narrow</vt:lpstr>
      <vt:lpstr>Calibri</vt:lpstr>
      <vt:lpstr>Franklin Gothic Book</vt:lpstr>
      <vt:lpstr>Georgia</vt:lpstr>
      <vt:lpstr>Symbol</vt:lpstr>
      <vt:lpstr>Times</vt:lpstr>
      <vt:lpstr>ヒラギノ角ゴ Pro W3</vt:lpstr>
      <vt:lpstr>PSI-Powerpoint-Master Calibri V2</vt:lpstr>
      <vt:lpstr>diagnostic requirements for the e+ production experiment in SwissFEL</vt:lpstr>
      <vt:lpstr>layout</vt:lpstr>
      <vt:lpstr>Beam losses</vt:lpstr>
      <vt:lpstr>Basic requirements for diagnostic</vt:lpstr>
      <vt:lpstr>Energy distribution</vt:lpstr>
      <vt:lpstr>Longitudinal distribution</vt:lpstr>
      <vt:lpstr>Distribution in X after spectrometer</vt:lpstr>
      <vt:lpstr>Photons from Crystal courtesy of L. Bandiera INFN Ferrara</vt:lpstr>
      <vt:lpstr>Some open questions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Zennaro Riccardo</dc:creator>
  <cp:lastModifiedBy>Zennaro Riccardo</cp:lastModifiedBy>
  <cp:revision>10</cp:revision>
  <cp:lastPrinted>2015-07-23T13:50:07Z</cp:lastPrinted>
  <dcterms:created xsi:type="dcterms:W3CDTF">2021-04-08T13:59:16Z</dcterms:created>
  <dcterms:modified xsi:type="dcterms:W3CDTF">2021-04-09T09:29:48Z</dcterms:modified>
</cp:coreProperties>
</file>