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98" r:id="rId2"/>
    <p:sldId id="553" r:id="rId3"/>
    <p:sldId id="567" r:id="rId4"/>
    <p:sldId id="579" r:id="rId5"/>
    <p:sldId id="581" r:id="rId6"/>
    <p:sldId id="583" r:id="rId7"/>
    <p:sldId id="584" r:id="rId8"/>
    <p:sldId id="587" r:id="rId9"/>
    <p:sldId id="585" r:id="rId10"/>
    <p:sldId id="591" r:id="rId11"/>
    <p:sldId id="588" r:id="rId12"/>
    <p:sldId id="566" r:id="rId13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87246" autoAdjust="0"/>
  </p:normalViewPr>
  <p:slideViewPr>
    <p:cSldViewPr snapToGrid="0">
      <p:cViewPr varScale="1">
        <p:scale>
          <a:sx n="183" d="100"/>
          <a:sy n="183" d="100"/>
        </p:scale>
        <p:origin x="144" y="53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4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CCF0D-F1DF-4215-B567-B70206FF570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84E05-972F-41BB-AB03-CACA6A720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81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AAFD7-8F45-44CD-B456-64A742BD4FAC}" type="datetimeFigureOut">
              <a:rPr lang="en-GB" smtClean="0"/>
              <a:pPr/>
              <a:t>02/06/2021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11E00-353A-490C-A57D-46D225191C8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0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0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10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235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51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488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690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4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310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5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46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488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473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8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87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9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2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7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781" y="1244607"/>
            <a:ext cx="11379200" cy="5417450"/>
          </a:xfrm>
        </p:spPr>
        <p:txBody>
          <a:bodyPr>
            <a:normAutofit/>
          </a:bodyPr>
          <a:lstStyle>
            <a:lvl1pPr marL="268288" indent="-268288"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3392" y="1124744"/>
            <a:ext cx="109452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748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84" y="2703285"/>
            <a:ext cx="1184988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17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D5A1-1242-4701-8FF2-58FDDFF77D80}" type="datetimeFigureOut">
              <a:rPr lang="en-GB" smtClean="0"/>
              <a:pPr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10467170" y="3936559"/>
            <a:ext cx="3172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SL </a:t>
            </a:r>
            <a:r>
              <a:rPr lang="en-US" sz="1200" dirty="0" smtClean="0"/>
              <a:t>V1.0 20210602</a:t>
            </a:r>
            <a:r>
              <a:rPr lang="en-US" sz="1200" baseline="0" dirty="0" smtClean="0"/>
              <a:t> </a:t>
            </a:r>
            <a:r>
              <a:rPr lang="en-US" sz="1200" dirty="0"/>
              <a:t>/ ©CERN</a:t>
            </a:r>
            <a:r>
              <a:rPr lang="en-US" sz="1200" baseline="0" dirty="0"/>
              <a:t> 2021 / </a:t>
            </a:r>
            <a:r>
              <a:rPr lang="en-US" sz="1200" dirty="0"/>
              <a:t>DPP </a:t>
            </a:r>
            <a:r>
              <a:rPr lang="en-US" sz="1200" dirty="0" smtClean="0"/>
              <a:t>“Public”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5364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55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0" y="261937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>
              <a:solidFill>
                <a:schemeClr val="accent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096000" y="1505836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Subtitle 2"/>
          <p:cNvSpPr txBox="1">
            <a:spLocks/>
          </p:cNvSpPr>
          <p:nvPr/>
        </p:nvSpPr>
        <p:spPr>
          <a:xfrm>
            <a:off x="6061161" y="3860388"/>
            <a:ext cx="2419663" cy="108295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None/>
            </a:pPr>
            <a:endParaRPr lang="en-US" sz="2800" b="1" dirty="0">
              <a:solidFill>
                <a:srgbClr val="3861A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6183081" y="691982"/>
            <a:ext cx="5876152" cy="2779037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Nightmare of Securing </a:t>
            </a:r>
            <a:r>
              <a:rPr lang="en-GB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br>
              <a:rPr lang="en-GB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Multi-Purpose </a:t>
            </a: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Computer Centre</a:t>
            </a:r>
            <a:endParaRPr lang="en-GB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350667" y="3860388"/>
            <a:ext cx="5102986" cy="299761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Dr. Stefan.Lueders@cern.ch</a:t>
            </a:r>
            <a:br>
              <a:rPr lang="en-GB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 Computer Security Team</a:t>
            </a:r>
            <a:br>
              <a:rPr lang="en-GB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GB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pre-GDB </a:t>
            </a:r>
            <a: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workshop on</a:t>
            </a:r>
            <a:b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data-centre </a:t>
            </a: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network </a:t>
            </a:r>
            <a: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architectures</a:t>
            </a:r>
            <a:b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2021/6/7</a:t>
            </a:r>
            <a:endParaRPr lang="en-GB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7" y="1044364"/>
            <a:ext cx="5871800" cy="45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515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25" name="Rectangle 124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27" name="Rectangle 126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128" name="Rectangle 127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30" name="Right Bracket 129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ight Bracket 130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4" name="Rounded Rectangle 83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One </a:t>
            </a:r>
            <a:r>
              <a:rPr lang="en-US" dirty="0" smtClean="0"/>
              <a:t>final </a:t>
            </a:r>
            <a:r>
              <a:rPr lang="en-US" dirty="0"/>
              <a:t>Dependency (4)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58119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Puppet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Docker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6044180" y="6405383"/>
            <a:ext cx="361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DMZ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10961760" y="2958756"/>
            <a:ext cx="914400" cy="114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err="1" smtClean="0">
                <a:solidFill>
                  <a:sysClr val="windowText" lastClr="000000"/>
                </a:solidFill>
              </a:rPr>
              <a:t>PyPI</a:t>
            </a:r>
            <a:endParaRPr lang="en-US" i="1" dirty="0">
              <a:solidFill>
                <a:sysClr val="windowText" lastClr="000000"/>
              </a:solidFill>
            </a:endParaRPr>
          </a:p>
          <a:p>
            <a:pPr algn="ctr"/>
            <a:r>
              <a:rPr lang="en-US" i="1" dirty="0" err="1" smtClean="0">
                <a:solidFill>
                  <a:sysClr val="windowText" lastClr="000000"/>
                </a:solidFill>
              </a:rPr>
              <a:t>npm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305" y="1617396"/>
            <a:ext cx="457200" cy="326496"/>
          </a:xfrm>
          <a:prstGeom prst="rect">
            <a:avLst/>
          </a:prstGeom>
        </p:spPr>
      </p:pic>
      <p:sp>
        <p:nvSpPr>
          <p:cNvPr id="97" name="Rounded Rectangle 96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SSO</a:t>
            </a:r>
            <a:br>
              <a:rPr lang="en-US" dirty="0" smtClean="0">
                <a:solidFill>
                  <a:sysClr val="windowText" lastClr="000000"/>
                </a:solidFill>
              </a:rPr>
            </a:br>
            <a:r>
              <a:rPr lang="en-US" dirty="0" smtClean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112086" y="3499106"/>
            <a:ext cx="5849674" cy="1446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9849259" y="2962767"/>
            <a:ext cx="914400" cy="114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 err="1">
                <a:solidFill>
                  <a:sysClr val="windowText" lastClr="000000"/>
                </a:solidFill>
              </a:rPr>
              <a:t>Git</a:t>
            </a:r>
            <a:r>
              <a:rPr lang="en-US" i="1" dirty="0">
                <a:solidFill>
                  <a:sysClr val="windowText" lastClr="000000"/>
                </a:solidFill>
              </a:rPr>
              <a:t/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Oracle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Jira</a:t>
            </a:r>
            <a:r>
              <a:rPr lang="en-US" i="1" dirty="0" smtClean="0">
                <a:solidFill>
                  <a:sysClr val="windowText" lastClr="000000"/>
                </a:solidFill>
              </a:rPr>
              <a:t>(?)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4378257" y="3403306"/>
            <a:ext cx="5471002" cy="24467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ounded Rectangle 97"/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647069" y="4119251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10077859" y="2529020"/>
            <a:ext cx="457200" cy="39399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11190360" y="2529584"/>
            <a:ext cx="457200" cy="393996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2" name="Rounded Rectangular Callout 91"/>
          <p:cNvSpPr/>
          <p:nvPr/>
        </p:nvSpPr>
        <p:spPr>
          <a:xfrm>
            <a:off x="9835052" y="1457226"/>
            <a:ext cx="2041108" cy="900153"/>
          </a:xfrm>
          <a:prstGeom prst="wedgeRoundRectCallout">
            <a:avLst>
              <a:gd name="adj1" fmla="val -368139"/>
              <a:gd name="adj2" fmla="val -4333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 needs to “ping</a:t>
            </a:r>
            <a:r>
              <a:rPr lang="en-US" dirty="0" smtClean="0"/>
              <a:t>”…</a:t>
            </a:r>
            <a:endParaRPr lang="en-GB" dirty="0"/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7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Summary (for your Nightmares)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This got damn complex, complicated and convoluted.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The Risks:</a:t>
            </a:r>
          </a:p>
          <a:p>
            <a:r>
              <a:rPr lang="en-US" dirty="0"/>
              <a:t>Hypervisors, container platforms &amp; alike when serving different networks as they bypass any firewalling</a:t>
            </a:r>
          </a:p>
          <a:p>
            <a:r>
              <a:rPr lang="en-US" dirty="0" smtClean="0"/>
              <a:t>Multi-purpose </a:t>
            </a:r>
            <a:r>
              <a:rPr lang="en-US" dirty="0" smtClean="0"/>
              <a:t>applications (Intranet, Internet, WLCG, OT) as those require tight firewalling</a:t>
            </a:r>
          </a:p>
          <a:p>
            <a:r>
              <a:rPr lang="en-US" dirty="0" smtClean="0"/>
              <a:t>High risk networks (e.g. OT) requiring even tighter firewalling, proxies, gateways, and data diodes</a:t>
            </a:r>
          </a:p>
          <a:p>
            <a:r>
              <a:rPr lang="en-US" dirty="0" smtClean="0"/>
              <a:t>Common </a:t>
            </a:r>
            <a:r>
              <a:rPr lang="en-US" dirty="0" smtClean="0"/>
              <a:t>services (e.g. for provisioning or monitoring) as they bridge different networks</a:t>
            </a:r>
          </a:p>
          <a:p>
            <a:r>
              <a:rPr lang="en-US" dirty="0" smtClean="0"/>
              <a:t>A quickly growing DMZ. At CERN, the </a:t>
            </a:r>
            <a:r>
              <a:rPr lang="en-US" dirty="0" err="1" smtClean="0"/>
              <a:t>Meyrin</a:t>
            </a:r>
            <a:r>
              <a:rPr lang="en-US" dirty="0" smtClean="0"/>
              <a:t> CC </a:t>
            </a:r>
            <a:r>
              <a:rPr lang="en-US" dirty="0" smtClean="0"/>
              <a:t>is considered to be </a:t>
            </a:r>
            <a:r>
              <a:rPr lang="en-US" i="1" dirty="0" smtClean="0"/>
              <a:t>the</a:t>
            </a:r>
            <a:r>
              <a:rPr lang="en-US" dirty="0" smtClean="0"/>
              <a:t> DMZ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…and a cacophony of dependencies, agile, quickly changing, and adding more complexity</a:t>
            </a:r>
            <a:endParaRPr lang="en-US" dirty="0" smtClean="0"/>
          </a:p>
          <a:p>
            <a:r>
              <a:rPr lang="en-US" dirty="0" smtClean="0"/>
              <a:t>External </a:t>
            </a:r>
            <a:r>
              <a:rPr lang="en-US" dirty="0" smtClean="0"/>
              <a:t>cloud services </a:t>
            </a:r>
            <a:r>
              <a:rPr lang="en-US" dirty="0" smtClean="0"/>
              <a:t>(</a:t>
            </a:r>
            <a:r>
              <a:rPr lang="en-US" dirty="0" err="1" smtClean="0"/>
              <a:t>Git</a:t>
            </a:r>
            <a:r>
              <a:rPr lang="en-US" dirty="0" smtClean="0"/>
              <a:t>, </a:t>
            </a:r>
            <a:r>
              <a:rPr lang="en-US" dirty="0" smtClean="0"/>
              <a:t>Oracle, Jira?, …) adding uncontrolled complexity governed just by contracts </a:t>
            </a:r>
          </a:p>
          <a:p>
            <a:r>
              <a:rPr lang="en-US" dirty="0" smtClean="0"/>
              <a:t>External S/W dependencies (through </a:t>
            </a:r>
            <a:r>
              <a:rPr lang="en-US" dirty="0" err="1" smtClean="0"/>
              <a:t>Github</a:t>
            </a:r>
            <a:r>
              <a:rPr lang="en-US" dirty="0" smtClean="0"/>
              <a:t> or usage </a:t>
            </a:r>
            <a:r>
              <a:rPr lang="en-US" dirty="0"/>
              <a:t>of </a:t>
            </a:r>
            <a:r>
              <a:rPr lang="en-US" dirty="0" err="1" smtClean="0"/>
              <a:t>PyPI</a:t>
            </a:r>
            <a:r>
              <a:rPr lang="en-US" dirty="0" smtClean="0"/>
              <a:t>/</a:t>
            </a:r>
            <a:r>
              <a:rPr lang="en-US" dirty="0" err="1" smtClean="0"/>
              <a:t>npm</a:t>
            </a:r>
            <a:r>
              <a:rPr lang="en-US" dirty="0" smtClean="0"/>
              <a:t>) unless S/W is verified and curated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The solution: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88" y="5515947"/>
            <a:ext cx="2508581" cy="125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400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6775" y="43894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</a:t>
            </a:r>
            <a:r>
              <a:rPr lang="en-US" dirty="0" smtClean="0"/>
              <a:t>very much!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2946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The Three</a:t>
            </a:r>
            <a:r>
              <a:rPr lang="en-US" dirty="0" smtClean="0"/>
              <a:t> Mantras of Cyber-Security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1. “Convenient</a:t>
            </a:r>
            <a:r>
              <a:rPr lang="en-US" b="1" dirty="0"/>
              <a:t>, cheap, </a:t>
            </a:r>
            <a:r>
              <a:rPr lang="en-US" b="1" dirty="0" smtClean="0"/>
              <a:t>secure --- Pick two”: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>No </a:t>
            </a:r>
            <a:r>
              <a:rPr lang="en-US" dirty="0"/>
              <a:t>wonder that “security” </a:t>
            </a:r>
            <a:r>
              <a:rPr lang="en-US" dirty="0" smtClean="0"/>
              <a:t>looses as it brings no immediate benefits.</a:t>
            </a: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2</a:t>
            </a:r>
            <a:r>
              <a:rPr lang="en-US" b="1" dirty="0" smtClean="0"/>
              <a:t>. “KISS </a:t>
            </a:r>
            <a:r>
              <a:rPr lang="en-US" b="1" dirty="0" smtClean="0"/>
              <a:t>--- </a:t>
            </a:r>
            <a:r>
              <a:rPr lang="en-US" b="1" dirty="0" smtClean="0"/>
              <a:t>Keep </a:t>
            </a:r>
            <a:r>
              <a:rPr lang="en-US" b="1" dirty="0" smtClean="0"/>
              <a:t>it simple, stupid</a:t>
            </a:r>
            <a:r>
              <a:rPr lang="en-US" b="1" dirty="0" smtClean="0"/>
              <a:t>”:</a:t>
            </a:r>
            <a:br>
              <a:rPr lang="en-US" b="1" dirty="0" smtClean="0"/>
            </a:br>
            <a:r>
              <a:rPr lang="en-US" dirty="0" smtClean="0"/>
              <a:t>Avoid </a:t>
            </a:r>
            <a:r>
              <a:rPr lang="en-US" dirty="0" smtClean="0"/>
              <a:t>over-complication, too much complexity &amp; too many deviations </a:t>
            </a:r>
            <a:r>
              <a:rPr lang="en-US" dirty="0" smtClean="0"/>
              <a:t>from or exceptions to the “standard”.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Unfortunately</a:t>
            </a:r>
            <a:r>
              <a:rPr lang="en-US" dirty="0" smtClean="0"/>
              <a:t>, it is the </a:t>
            </a:r>
            <a:r>
              <a:rPr lang="en-US" b="1" dirty="0" smtClean="0"/>
              <a:t>complexity of today’s IT infrastructures which makes security a nightmare.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3. </a:t>
            </a:r>
            <a:r>
              <a:rPr lang="en-US" b="1" dirty="0"/>
              <a:t>“Defense in Depth”:</a:t>
            </a:r>
            <a:br>
              <a:rPr lang="en-US" b="1" dirty="0"/>
            </a:br>
            <a:r>
              <a:rPr lang="en-US" b="1" dirty="0"/>
              <a:t>Protective means must be deployed at every level of the H/W &amp; S/W stack</a:t>
            </a:r>
            <a:r>
              <a:rPr lang="en-US" dirty="0"/>
              <a:t>, e.g.</a:t>
            </a:r>
          </a:p>
          <a:p>
            <a:r>
              <a:rPr lang="en-US" dirty="0"/>
              <a:t>Agile and timely updating, </a:t>
            </a:r>
            <a:r>
              <a:rPr lang="en-US" dirty="0" smtClean="0"/>
              <a:t>secure </a:t>
            </a:r>
            <a:r>
              <a:rPr lang="en-US" dirty="0"/>
              <a:t>&amp; professional S/W development, tested business continuity plans &amp; disaster recovery means</a:t>
            </a:r>
            <a:r>
              <a:rPr lang="en-US" dirty="0" smtClean="0"/>
              <a:t>,</a:t>
            </a:r>
            <a:r>
              <a:rPr lang="en-US" dirty="0"/>
              <a:t> logging &amp; IDS,</a:t>
            </a:r>
            <a:r>
              <a:rPr lang="en-US" dirty="0" smtClean="0"/>
              <a:t> </a:t>
            </a:r>
            <a:r>
              <a:rPr lang="en-US" dirty="0"/>
              <a:t>…</a:t>
            </a:r>
          </a:p>
          <a:p>
            <a:r>
              <a:rPr lang="en-US" dirty="0"/>
              <a:t>Network segregation &amp; compartmentalization, firewalls, bastion hosts, gateways &amp; proxies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Disclaimer</a:t>
            </a:r>
            <a:r>
              <a:rPr lang="en-US" b="1" dirty="0"/>
              <a:t>: </a:t>
            </a:r>
            <a:r>
              <a:rPr lang="en-US" dirty="0" smtClean="0"/>
              <a:t>No, </a:t>
            </a:r>
            <a:r>
              <a:rPr lang="en-US" dirty="0"/>
              <a:t>I don’t have the ultimate </a:t>
            </a:r>
            <a:r>
              <a:rPr lang="en-US" dirty="0" smtClean="0"/>
              <a:t>truth. I </a:t>
            </a:r>
            <a:r>
              <a:rPr lang="en-US" dirty="0"/>
              <a:t>hardly even understand 100% of the </a:t>
            </a:r>
            <a:r>
              <a:rPr lang="en-US" dirty="0" smtClean="0"/>
              <a:t>problem. </a:t>
            </a:r>
          </a:p>
        </p:txBody>
      </p:sp>
    </p:spTree>
    <p:extLst>
      <p:ext uri="{BB962C8B-B14F-4D97-AF65-F5344CB8AC3E}">
        <p14:creationId xmlns:p14="http://schemas.microsoft.com/office/powerpoint/2010/main" val="9034789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Just one Example: </a:t>
            </a:r>
            <a:r>
              <a:rPr lang="en-US" dirty="0" smtClean="0"/>
              <a:t>A web-based eLogbook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Another Disclaimer: </a:t>
            </a:r>
            <a:r>
              <a:rPr lang="en-US" dirty="0" smtClean="0"/>
              <a:t>I will not discuss </a:t>
            </a:r>
            <a:r>
              <a:rPr lang="en-US" dirty="0" smtClean="0"/>
              <a:t>best-practices of securing H/W &amp; S/W</a:t>
            </a:r>
            <a:r>
              <a:rPr lang="en-US" dirty="0" smtClean="0"/>
              <a:t> components</a:t>
            </a:r>
            <a:r>
              <a:rPr lang="en-US" dirty="0" smtClean="0"/>
              <a:t> themselves:</a:t>
            </a:r>
          </a:p>
          <a:p>
            <a:r>
              <a:rPr lang="en-US" dirty="0" smtClean="0"/>
              <a:t>Vulnerability management &amp; p</a:t>
            </a:r>
            <a:r>
              <a:rPr lang="en-US" dirty="0" smtClean="0"/>
              <a:t>atching, business continuity &amp; disaster recovery</a:t>
            </a:r>
            <a:endParaRPr lang="en-US" dirty="0"/>
          </a:p>
          <a:p>
            <a:r>
              <a:rPr lang="en-US" dirty="0" smtClean="0"/>
              <a:t>Secure software development</a:t>
            </a:r>
            <a:r>
              <a:rPr lang="en-US" dirty="0" smtClean="0"/>
              <a:t>, input sanitization &amp; filtering</a:t>
            </a:r>
          </a:p>
          <a:p>
            <a:r>
              <a:rPr lang="en-US" dirty="0" smtClean="0"/>
              <a:t>Access control, </a:t>
            </a:r>
            <a:r>
              <a:rPr lang="en-US" dirty="0" err="1" smtClean="0"/>
              <a:t>AuthN</a:t>
            </a:r>
            <a:r>
              <a:rPr lang="en-US" dirty="0" smtClean="0"/>
              <a:t> &amp; </a:t>
            </a:r>
            <a:r>
              <a:rPr lang="en-US" dirty="0" err="1" smtClean="0"/>
              <a:t>AuthZ</a:t>
            </a:r>
            <a:r>
              <a:rPr lang="en-US" dirty="0" smtClean="0"/>
              <a:t>, eligibilities, …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053008" y="5160785"/>
            <a:ext cx="59436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424608" y="4474865"/>
            <a:ext cx="45720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More VMs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53408" y="3780402"/>
            <a:ext cx="2743200" cy="6924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More containers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053007" y="3099824"/>
            <a:ext cx="1371600" cy="13746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Another eLogbook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53008" y="4474745"/>
            <a:ext cx="13716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VM</a:t>
            </a:r>
            <a:br>
              <a:rPr lang="en-US" dirty="0" smtClean="0"/>
            </a:br>
            <a:r>
              <a:rPr lang="en-US" dirty="0" smtClean="0"/>
              <a:t>(incl. O/S)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609600" y="3107066"/>
            <a:ext cx="1350156" cy="20534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The eLogbook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24609" y="3099824"/>
            <a:ext cx="1828800" cy="6858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Yet another eLogbook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1" y="5842904"/>
            <a:ext cx="1350155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Some H/W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424608" y="3781500"/>
            <a:ext cx="1828800" cy="6922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5253408" y="3099704"/>
            <a:ext cx="1371600" cy="6817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ysClr val="windowText" lastClr="000000"/>
                </a:solidFill>
              </a:rPr>
              <a:t>One more eLogbook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625008" y="3099825"/>
            <a:ext cx="1371600" cy="681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ysClr val="windowText" lastClr="000000"/>
                </a:solidFill>
              </a:rPr>
              <a:t>Other apps</a:t>
            </a:r>
          </a:p>
        </p:txBody>
      </p:sp>
      <p:sp>
        <p:nvSpPr>
          <p:cNvPr id="3" name="Rectangle 2"/>
          <p:cNvSpPr/>
          <p:nvPr/>
        </p:nvSpPr>
        <p:spPr>
          <a:xfrm>
            <a:off x="2053008" y="5846345"/>
            <a:ext cx="59436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Other Hardware (IPMI/BMC)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09600" y="5160545"/>
            <a:ext cx="1350156" cy="6675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O/S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013089" y="4273742"/>
            <a:ext cx="457200" cy="3939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196008" y="4977287"/>
            <a:ext cx="457200" cy="393996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9835052" y="4366649"/>
            <a:ext cx="2057400" cy="2286000"/>
          </a:xfrm>
          <a:prstGeom prst="wedgeRoundRectCallout">
            <a:avLst>
              <a:gd name="adj1" fmla="val -141840"/>
              <a:gd name="adj2" fmla="val 144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Hypervisor</a:t>
            </a:r>
            <a:br>
              <a:rPr lang="en-US" dirty="0" smtClean="0"/>
            </a:br>
            <a:r>
              <a:rPr lang="en-US" dirty="0" smtClean="0"/>
              <a:t>can host completely different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 smtClean="0"/>
              <a:t>Alternative:</a:t>
            </a:r>
            <a:r>
              <a:rPr lang="en-US" dirty="0" smtClean="0"/>
              <a:t> Full separation, but this kills elasticity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9835052" y="1969477"/>
            <a:ext cx="2057400" cy="2286000"/>
          </a:xfrm>
          <a:prstGeom prst="wedgeRoundRectCallout">
            <a:avLst>
              <a:gd name="adj1" fmla="val -141536"/>
              <a:gd name="adj2" fmla="val 4501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Containerization can host completely </a:t>
            </a:r>
            <a:r>
              <a:rPr lang="en-US" dirty="0"/>
              <a:t>different </a:t>
            </a:r>
            <a:r>
              <a:rPr lang="en-US" dirty="0" smtClean="0"/>
              <a:t>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r>
              <a:rPr lang="en-US" dirty="0"/>
              <a:t> Full separation, but this kills elasticity</a:t>
            </a:r>
          </a:p>
        </p:txBody>
      </p:sp>
    </p:spTree>
    <p:extLst>
      <p:ext uri="{BB962C8B-B14F-4D97-AF65-F5344CB8AC3E}">
        <p14:creationId xmlns:p14="http://schemas.microsoft.com/office/powerpoint/2010/main" val="27242173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3" grpId="0" animBg="1"/>
      <p:bldP spid="24" grpId="0" animBg="1"/>
      <p:bldP spid="19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5" name="Rectangle 6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8" name="Right Bracket 77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Bracket 78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Ideal network </a:t>
            </a:r>
            <a:r>
              <a:rPr lang="en-US" dirty="0"/>
              <a:t>s</a:t>
            </a:r>
            <a:r>
              <a:rPr lang="en-US" dirty="0" smtClean="0"/>
              <a:t>tack already problematic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141" name="TextBox 140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sp>
        <p:nvSpPr>
          <p:cNvPr id="49" name="Rounded Rectangular Callout 48"/>
          <p:cNvSpPr/>
          <p:nvPr/>
        </p:nvSpPr>
        <p:spPr>
          <a:xfrm>
            <a:off x="9835051" y="5288032"/>
            <a:ext cx="2057400" cy="914400"/>
          </a:xfrm>
          <a:prstGeom prst="wedgeRoundRectCallout">
            <a:avLst>
              <a:gd name="adj1" fmla="val -414642"/>
              <a:gd name="adj2" fmla="val -118757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Hypervisor &amp; SDNs</a:t>
            </a:r>
            <a:br>
              <a:rPr lang="en-US" dirty="0" smtClean="0"/>
            </a:br>
            <a:r>
              <a:rPr lang="en-US" dirty="0" smtClean="0"/>
              <a:t>can bridge networks</a:t>
            </a:r>
          </a:p>
        </p:txBody>
      </p:sp>
      <p:sp>
        <p:nvSpPr>
          <p:cNvPr id="54" name="Rounded Rectangular Callout 53"/>
          <p:cNvSpPr/>
          <p:nvPr/>
        </p:nvSpPr>
        <p:spPr>
          <a:xfrm>
            <a:off x="9835051" y="4238085"/>
            <a:ext cx="2057400" cy="914400"/>
          </a:xfrm>
          <a:prstGeom prst="wedgeRoundRectCallout">
            <a:avLst>
              <a:gd name="adj1" fmla="val -417689"/>
              <a:gd name="adj2" fmla="val -17203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Containerization </a:t>
            </a:r>
            <a:r>
              <a:rPr lang="en-US" dirty="0" smtClean="0"/>
              <a:t>can bridge networks</a:t>
            </a:r>
            <a:endParaRPr lang="en-GB" dirty="0"/>
          </a:p>
        </p:txBody>
      </p:sp>
      <p:sp>
        <p:nvSpPr>
          <p:cNvPr id="55" name="Rounded Rectangular Callout 54"/>
          <p:cNvSpPr/>
          <p:nvPr/>
        </p:nvSpPr>
        <p:spPr>
          <a:xfrm>
            <a:off x="9835052" y="1238368"/>
            <a:ext cx="2057400" cy="914400"/>
          </a:xfrm>
          <a:prstGeom prst="wedgeRoundRectCallout">
            <a:avLst>
              <a:gd name="adj1" fmla="val -292681"/>
              <a:gd name="adj2" fmla="val -1662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Exposing service to the Internet</a:t>
            </a:r>
            <a:endParaRPr lang="en-GB" dirty="0"/>
          </a:p>
        </p:txBody>
      </p:sp>
      <p:sp>
        <p:nvSpPr>
          <p:cNvPr id="58" name="Rounded Rectangular Callout 57"/>
          <p:cNvSpPr/>
          <p:nvPr/>
        </p:nvSpPr>
        <p:spPr>
          <a:xfrm>
            <a:off x="9835051" y="2251430"/>
            <a:ext cx="2057400" cy="914400"/>
          </a:xfrm>
          <a:prstGeom prst="wedgeRoundRectCallout">
            <a:avLst>
              <a:gd name="adj1" fmla="val -225606"/>
              <a:gd name="adj2" fmla="val -7216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</a:t>
            </a:r>
            <a:br>
              <a:rPr lang="en-US" dirty="0" smtClean="0"/>
            </a:br>
            <a:r>
              <a:rPr lang="en-US" dirty="0" smtClean="0"/>
              <a:t>cross-exposure!</a:t>
            </a:r>
            <a:endParaRPr lang="en-GB" dirty="0"/>
          </a:p>
        </p:txBody>
      </p:sp>
      <p:sp>
        <p:nvSpPr>
          <p:cNvPr id="61" name="Rounded Rectangular Callout 60"/>
          <p:cNvSpPr/>
          <p:nvPr/>
        </p:nvSpPr>
        <p:spPr>
          <a:xfrm>
            <a:off x="9835051" y="3258739"/>
            <a:ext cx="2057400" cy="914400"/>
          </a:xfrm>
          <a:prstGeom prst="wedgeRoundRectCallout">
            <a:avLst>
              <a:gd name="adj1" fmla="val -224775"/>
              <a:gd name="adj2" fmla="val -12492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Exposing </a:t>
            </a:r>
            <a:r>
              <a:rPr lang="en-US" dirty="0"/>
              <a:t>service to critical </a:t>
            </a:r>
            <a:r>
              <a:rPr lang="en-US" dirty="0" smtClean="0"/>
              <a:t>networks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8657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109" grpId="0" animBg="1"/>
      <p:bldP spid="70" grpId="0" animBg="1"/>
      <p:bldP spid="49" grpId="0" animBg="1"/>
      <p:bldP spid="54" grpId="0" animBg="1"/>
      <p:bldP spid="55" grpId="0" animBg="1"/>
      <p:bldP spid="58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2" name="Rectangle 71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9" name="Rectangle 78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80" name="Rectangle 79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81" name="Rectangle 80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83" name="Right Bracket 82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ight Bracket 83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Here </a:t>
            </a:r>
            <a:r>
              <a:rPr lang="en-US" dirty="0" smtClean="0"/>
              <a:t>come </a:t>
            </a:r>
            <a:r>
              <a:rPr lang="en-US" dirty="0" smtClean="0"/>
              <a:t>some Dependencies (1)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sp>
        <p:nvSpPr>
          <p:cNvPr id="68" name="Rounded Rectangle 67"/>
          <p:cNvSpPr/>
          <p:nvPr/>
        </p:nvSpPr>
        <p:spPr>
          <a:xfrm rot="16200000">
            <a:off x="5205004" y="4651823"/>
            <a:ext cx="2620834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cxnSp>
        <p:nvCxnSpPr>
          <p:cNvPr id="43" name="Straight Connector 42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67" name="Rounded Rectangular Callout 66"/>
          <p:cNvSpPr/>
          <p:nvPr/>
        </p:nvSpPr>
        <p:spPr>
          <a:xfrm>
            <a:off x="9835051" y="3258738"/>
            <a:ext cx="2057400" cy="2555256"/>
          </a:xfrm>
          <a:prstGeom prst="wedgeRoundRectCallout">
            <a:avLst>
              <a:gd name="adj1" fmla="val -206853"/>
              <a:gd name="adj2" fmla="val -41962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 service bridges networks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u="sng" dirty="0" smtClean="0"/>
              <a:t>Alternative:</a:t>
            </a:r>
            <a:r>
              <a:rPr lang="en-US" dirty="0" smtClean="0"/>
              <a:t> Duplication, but this requires Primary/Replica synchronization </a:t>
            </a:r>
            <a:endParaRPr lang="en-GB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9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114" name="Rectangle 113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115" name="Rectangle 114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4" name="Right Bracket 123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ight Bracket 124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More Dependencies (2)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Puppet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Docker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17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7" name="Rectangle 96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98" name="Rectangle 97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10" name="Rectangle 109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12" name="Rectangle 11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113" name="Rectangle 112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15" name="Right Bracket 114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ight Bracket 115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3" name="Rounded Rectangle 82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Complication (1): Admins!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Puppet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Docker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6044180" y="6405383"/>
            <a:ext cx="361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DMZ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2" name="Rounded Rectangular Callout 91"/>
          <p:cNvSpPr/>
          <p:nvPr/>
        </p:nvSpPr>
        <p:spPr>
          <a:xfrm>
            <a:off x="9835051" y="4272359"/>
            <a:ext cx="2057400" cy="914400"/>
          </a:xfrm>
          <a:prstGeom prst="wedgeRoundRectCallout">
            <a:avLst>
              <a:gd name="adj1" fmla="val -116678"/>
              <a:gd name="adj2" fmla="val 1976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Convenience</a:t>
            </a:r>
            <a:br>
              <a:rPr lang="en-US" dirty="0" smtClean="0"/>
            </a:br>
            <a:r>
              <a:rPr lang="en-US" dirty="0" smtClean="0"/>
              <a:t>vs. security</a:t>
            </a:r>
            <a:endParaRPr lang="en-GB" dirty="0"/>
          </a:p>
        </p:txBody>
      </p:sp>
      <p:sp>
        <p:nvSpPr>
          <p:cNvPr id="93" name="Rounded Rectangular Callout 92"/>
          <p:cNvSpPr/>
          <p:nvPr/>
        </p:nvSpPr>
        <p:spPr>
          <a:xfrm>
            <a:off x="9835052" y="1238367"/>
            <a:ext cx="2057400" cy="1130759"/>
          </a:xfrm>
          <a:prstGeom prst="wedgeRoundRectCallout">
            <a:avLst>
              <a:gd name="adj1" fmla="val -227068"/>
              <a:gd name="adj2" fmla="val -35146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Admin access requires a DMZ for a controlled network bridging</a:t>
            </a:r>
            <a:endParaRPr lang="en-GB" dirty="0"/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65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65" grpId="0" animBg="1"/>
      <p:bldP spid="80" grpId="0"/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26" name="Rectangle 125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127" name="Rectangle 126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9" name="Right Bracket 12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ight Bracket 12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4" name="Rounded Rectangle 83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And </a:t>
            </a:r>
            <a:r>
              <a:rPr lang="en-US" dirty="0" smtClean="0"/>
              <a:t>more </a:t>
            </a:r>
            <a:r>
              <a:rPr lang="en-US" dirty="0" smtClean="0"/>
              <a:t>Dependencies (3)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58119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Puppet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Docker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6044180" y="6405383"/>
            <a:ext cx="361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DMZ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SSO</a:t>
            </a:r>
            <a:br>
              <a:rPr lang="en-US" dirty="0" smtClean="0">
                <a:solidFill>
                  <a:sysClr val="windowText" lastClr="000000"/>
                </a:solidFill>
              </a:rPr>
            </a:br>
            <a:r>
              <a:rPr lang="en-US" dirty="0" smtClean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  <p:sp>
        <p:nvSpPr>
          <p:cNvPr id="110" name="Rounded Rectangular Callout 109"/>
          <p:cNvSpPr/>
          <p:nvPr/>
        </p:nvSpPr>
        <p:spPr>
          <a:xfrm>
            <a:off x="9835051" y="1312712"/>
            <a:ext cx="2057400" cy="1828800"/>
          </a:xfrm>
          <a:prstGeom prst="wedgeRoundRectCallout">
            <a:avLst>
              <a:gd name="adj1" fmla="val -108168"/>
              <a:gd name="adj2" fmla="val -490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common services…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Did we get all dependencies?</a:t>
            </a:r>
            <a:br>
              <a:rPr lang="en-US" dirty="0"/>
            </a:br>
            <a:r>
              <a:rPr lang="en-US" dirty="0"/>
              <a:t>They are agile</a:t>
            </a:r>
            <a:r>
              <a:rPr lang="en-US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533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 smtClean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 smtClean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Next Complication (2): Clouds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117166"/>
            <a:ext cx="997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Internet </a:t>
            </a:r>
            <a:br>
              <a:rPr lang="en-US" dirty="0" smtClean="0"/>
            </a:br>
            <a:r>
              <a:rPr lang="en-US" dirty="0" smtClean="0"/>
              <a:t>WLCG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 smtClean="0"/>
              <a:t>OT</a:t>
            </a:r>
            <a:br>
              <a:rPr lang="en-US" dirty="0" smtClean="0"/>
            </a:br>
            <a:r>
              <a:rPr lang="en-US" dirty="0" smtClean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Puppet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smtClean="0">
                <a:solidFill>
                  <a:sysClr val="windowText" lastClr="000000"/>
                </a:solidFill>
              </a:rPr>
              <a:t>Docker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6044180" y="6405383"/>
            <a:ext cx="361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DMZ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Intranet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10961760" y="2958756"/>
            <a:ext cx="914400" cy="114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 err="1" smtClean="0">
                <a:solidFill>
                  <a:sysClr val="windowText" lastClr="000000"/>
                </a:solidFill>
              </a:rPr>
              <a:t>PyPI</a:t>
            </a:r>
            <a:endParaRPr lang="en-US" i="1" dirty="0">
              <a:solidFill>
                <a:sysClr val="windowText" lastClr="000000"/>
              </a:solidFill>
            </a:endParaRPr>
          </a:p>
          <a:p>
            <a:pPr algn="ctr"/>
            <a:r>
              <a:rPr lang="en-US" i="1" dirty="0" err="1" smtClean="0">
                <a:solidFill>
                  <a:sysClr val="windowText" lastClr="000000"/>
                </a:solidFill>
              </a:rPr>
              <a:t>npm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5112086" y="3499106"/>
            <a:ext cx="5849674" cy="1446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9849259" y="2962767"/>
            <a:ext cx="914400" cy="114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 err="1" smtClean="0">
                <a:solidFill>
                  <a:sysClr val="windowText" lastClr="000000"/>
                </a:solidFill>
              </a:rPr>
              <a:t>Git</a:t>
            </a:r>
            <a:r>
              <a:rPr lang="en-US" i="1" dirty="0" smtClean="0">
                <a:solidFill>
                  <a:sysClr val="windowText" lastClr="000000"/>
                </a:solidFill>
              </a:rPr>
              <a:t/>
            </a:r>
            <a:br>
              <a:rPr lang="en-US" i="1" dirty="0" smtClean="0">
                <a:solidFill>
                  <a:sysClr val="windowText" lastClr="000000"/>
                </a:solidFill>
              </a:rPr>
            </a:br>
            <a:r>
              <a:rPr lang="en-US" i="1" dirty="0" smtClean="0">
                <a:solidFill>
                  <a:sysClr val="windowText" lastClr="000000"/>
                </a:solidFill>
              </a:rPr>
              <a:t>Oracle</a:t>
            </a:r>
            <a:br>
              <a:rPr lang="en-US" i="1" dirty="0" smtClean="0">
                <a:solidFill>
                  <a:sysClr val="windowText" lastClr="000000"/>
                </a:solidFill>
              </a:rPr>
            </a:br>
            <a:r>
              <a:rPr lang="en-US" i="1" dirty="0" smtClean="0">
                <a:solidFill>
                  <a:sysClr val="windowText" lastClr="000000"/>
                </a:solidFill>
              </a:rPr>
              <a:t>Jira(?)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4378257" y="3403306"/>
            <a:ext cx="5471002" cy="24467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10077859" y="2529020"/>
            <a:ext cx="457200" cy="39399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11190360" y="2529584"/>
            <a:ext cx="457200" cy="393996"/>
          </a:xfrm>
          <a:prstGeom prst="rect">
            <a:avLst/>
          </a:prstGeom>
        </p:spPr>
      </p:pic>
      <p:sp>
        <p:nvSpPr>
          <p:cNvPr id="88" name="Rounded Rectangular Callout 87"/>
          <p:cNvSpPr/>
          <p:nvPr/>
        </p:nvSpPr>
        <p:spPr>
          <a:xfrm>
            <a:off x="9835052" y="1286038"/>
            <a:ext cx="2041108" cy="900153"/>
          </a:xfrm>
          <a:prstGeom prst="wedgeRoundRectCallout">
            <a:avLst>
              <a:gd name="adj1" fmla="val -26724"/>
              <a:gd name="adj2" fmla="val 9535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to funnel in external cloud services?</a:t>
            </a:r>
            <a:endParaRPr lang="en-GB" dirty="0"/>
          </a:p>
        </p:txBody>
      </p:sp>
      <p:sp>
        <p:nvSpPr>
          <p:cNvPr id="89" name="Rounded Rectangular Callout 88"/>
          <p:cNvSpPr/>
          <p:nvPr/>
        </p:nvSpPr>
        <p:spPr>
          <a:xfrm>
            <a:off x="9849259" y="4372299"/>
            <a:ext cx="2026901" cy="1137145"/>
          </a:xfrm>
          <a:prstGeom prst="wedgeRoundRectCallout">
            <a:avLst>
              <a:gd name="adj1" fmla="val 26011"/>
              <a:gd name="adj2" fmla="val -9064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to securely import external packages &amp; libraries?</a:t>
            </a:r>
            <a:endParaRPr lang="en-GB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SSO</a:t>
            </a:r>
            <a:br>
              <a:rPr lang="en-US" dirty="0" smtClean="0">
                <a:solidFill>
                  <a:sysClr val="windowText" lastClr="000000"/>
                </a:solidFill>
              </a:rPr>
            </a:br>
            <a:r>
              <a:rPr lang="en-US" dirty="0" smtClean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4564" b="11211"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61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8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37661</TotalTime>
  <Words>887</Words>
  <Application>Microsoft Office PowerPoint</Application>
  <PresentationFormat>Widescreen</PresentationFormat>
  <Paragraphs>249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Liberation Serif</vt:lpstr>
      <vt:lpstr>Segoe UI</vt:lpstr>
      <vt:lpstr>Tahoma</vt:lpstr>
      <vt:lpstr>Office Theme</vt:lpstr>
      <vt:lpstr>PowerPoint Presentation</vt:lpstr>
      <vt:lpstr>The Three Mantras of Cyber-Security</vt:lpstr>
      <vt:lpstr>Just one Example: A web-based eLogbook</vt:lpstr>
      <vt:lpstr>Ideal network stack already problematic</vt:lpstr>
      <vt:lpstr>Here come some Dependencies (1)</vt:lpstr>
      <vt:lpstr>More Dependencies (2)</vt:lpstr>
      <vt:lpstr>Complication (1): Admins!</vt:lpstr>
      <vt:lpstr>And more Dependencies (3)</vt:lpstr>
      <vt:lpstr>Next Complication (2): Clouds</vt:lpstr>
      <vt:lpstr>One final Dependency (4)</vt:lpstr>
      <vt:lpstr>Summary (for your Nightmares)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Security Baseline</dc:title>
  <dc:creator>Dr. Stefan Lueders</dc:creator>
  <cp:lastModifiedBy>Stefan Lueders</cp:lastModifiedBy>
  <cp:revision>1652</cp:revision>
  <cp:lastPrinted>2021-03-03T08:31:17Z</cp:lastPrinted>
  <dcterms:created xsi:type="dcterms:W3CDTF">2011-05-06T12:33:31Z</dcterms:created>
  <dcterms:modified xsi:type="dcterms:W3CDTF">2021-06-02T10:07:57Z</dcterms:modified>
</cp:coreProperties>
</file>