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57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18"/>
    <p:restoredTop sz="93581"/>
  </p:normalViewPr>
  <p:slideViewPr>
    <p:cSldViewPr snapToGrid="0" snapToObjects="1">
      <p:cViewPr varScale="1">
        <p:scale>
          <a:sx n="64" d="100"/>
          <a:sy n="64" d="100"/>
        </p:scale>
        <p:origin x="176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746B0-0812-A84A-A6E3-696027AB0794}" type="datetimeFigureOut">
              <a:rPr lang="en-US" smtClean="0"/>
              <a:t>5/11/21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1023F-804F-E14B-9F6F-210E70F22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2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1023F-804F-E14B-9F6F-210E70F220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80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90A3-DF79-F84C-9276-6EA075783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F7052-9E29-D54E-8DB8-76B2A1436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20892-5E23-A244-AF1D-7AE39C6C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22773-0377-FA4C-91AE-9C06D7CF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E92F0-DE3A-4141-8DBC-38DAFB8FB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6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33D0F-ED4B-CD46-88AF-62DB19BBC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818009-C49E-F744-8734-19A283592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CE0F8-3B1D-DF46-A01D-AE3A47741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03680-A762-C746-BB82-3F9E05CA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289F1-77D8-FC47-9CA4-1AAC691E7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3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C12095-332F-4F45-8306-4BC08DF9A0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250C47-31CA-0B41-A0C3-C80769D5A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8B5CF-A90A-594C-90AA-9D2EE14B0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F3852-4094-574D-A52E-120162B4B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8EF28-5993-5F4F-98D0-36A7347D8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2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D5675-065C-0548-B33D-A5E02099F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A4AD3-D24D-C541-ABA6-4D7E53B92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73247-5057-D14C-8A2B-FE7EAA102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A9801-F802-9B4E-BD3A-0D5A8AA9F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5F18B-45D5-AB4E-AA3B-605DA723B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90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757B9-BB50-914A-A948-6980B79E4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DD32E-1EC2-1F42-A760-011604F33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27802-A8BA-0747-A8C9-CBD8F5ADE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2446B-50DD-F245-B0D7-078309C72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4F1E8-66DF-C24C-B285-C5939C06C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76EBA-A58E-9947-B234-3454DB275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DE096-0D4D-B04C-A3D5-08CFB57D1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DC84ED-2A92-1948-8D5D-A5FE95ADA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63EC4-D008-B947-9082-912967B4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56E2F1-A264-9943-AB7B-E2AC27016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A2706-A99A-F74F-97A1-2F4E0AE6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39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5B106-44BA-274E-81F2-6B0CD41EC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5AA1-4594-B443-97E8-EAF3A4754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6EBC6-F67D-2344-9283-373150E33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4643AB-1B18-5B48-A51E-47B05D003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7D4401-EA78-9B43-9EC1-E528C91FC4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608F6D-92B1-ED46-B3B5-34D958DC9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03DDD1-5936-604A-AFE5-8B664633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1782C0-3D4C-CF4F-BE44-C0E7707D5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32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5FB1A-277F-F34F-9DEA-2E6F2B470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01F525-C75E-7D47-91FA-6880B026A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701368-C960-2B49-973D-579C87C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8A993-E99E-D941-9C0E-CAF9BF99C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7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0E37E8-E9D8-F340-B25F-164DD2D0A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8DECD6-63AD-4E49-ABCE-C1463EE0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7A559-E598-A64B-A626-9F819AF36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0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7E96B-7A63-1948-A27C-10FDAE5F2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321E2-9EA3-5942-A219-32B24C17B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86E4D5-D1F0-C445-AAB7-71B4D90C0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E22198-5DE6-CE44-8A4A-01C499238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5FE3A-5059-A641-8D71-E18DB52C9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46F1E-6D66-1340-B212-FA102EF4B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010FC-B8CA-A947-ACE5-29F8DBFC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B21212-3C77-C545-B44B-E54CFF9249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C9662C-A7E3-3348-88C0-564C77AA13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A8AE8-06BC-3143-B368-136D1E9D6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5BA311-9F20-EE43-9ECD-691BE7778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82B63-A197-E745-8534-2FEC220BD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6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66EE99-8D19-424E-984E-BD17D7B16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5EEFE-B803-2F48-92ED-99E9F5283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46666-BCAF-E14F-85CE-F869A71DBE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DC210-4120-7E4C-B3A5-94F253526968}" type="datetimeFigureOut">
              <a:rPr lang="en-US" smtClean="0"/>
              <a:t>5/11/21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928F2-2F48-FC49-8FD4-8F7A12E3A3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24F5E-B244-834B-A5F3-94BF4996A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7B18E-A740-8644-A6F0-A34F4BAE9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7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66E82-A2E6-7240-8B44-8372B79F11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Progress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479BFB-BC75-1844-9727-EDF2837D2F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11/5/21</a:t>
            </a:r>
          </a:p>
        </p:txBody>
      </p:sp>
    </p:spTree>
    <p:extLst>
      <p:ext uri="{BB962C8B-B14F-4D97-AF65-F5344CB8AC3E}">
        <p14:creationId xmlns:p14="http://schemas.microsoft.com/office/powerpoint/2010/main" val="1638670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BE3E-8CE0-8641-81A8-B9BCD4303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Choice of EO crystal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D5B78-0421-314B-9084-7388261B9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8655"/>
            <a:ext cx="10515600" cy="4351338"/>
          </a:xfrm>
        </p:spPr>
        <p:txBody>
          <a:bodyPr/>
          <a:lstStyle/>
          <a:p>
            <a:r>
              <a:rPr lang="en-US" dirty="0" err="1"/>
              <a:t>GaP</a:t>
            </a:r>
            <a:r>
              <a:rPr lang="en-US" dirty="0"/>
              <a:t> more suited to measure short pulses due to higher TO frequency</a:t>
            </a:r>
          </a:p>
          <a:p>
            <a:r>
              <a:rPr lang="en-US" dirty="0"/>
              <a:t>But </a:t>
            </a:r>
            <a:r>
              <a:rPr lang="en-US" dirty="0" err="1"/>
              <a:t>Pockels</a:t>
            </a:r>
            <a:r>
              <a:rPr lang="en-US" dirty="0"/>
              <a:t> coefficient is about factor 8 lower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6C9746-9EB9-D34F-8BC3-371951D17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069" y="3304191"/>
            <a:ext cx="3266996" cy="30289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726C6E-4E1D-194C-B87A-BCF6F363B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314" y="3421230"/>
            <a:ext cx="3125304" cy="28167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5A5103-4795-7E4A-AA63-799A9D59867F}"/>
              </a:ext>
            </a:extLst>
          </p:cNvPr>
          <p:cNvSpPr txBox="1"/>
          <p:nvPr/>
        </p:nvSpPr>
        <p:spPr>
          <a:xfrm>
            <a:off x="4342117" y="3644599"/>
            <a:ext cx="62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ZnTe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C21666-3D44-FE4D-BE65-0FBE6D5AD4BB}"/>
              </a:ext>
            </a:extLst>
          </p:cNvPr>
          <p:cNvSpPr txBox="1"/>
          <p:nvPr/>
        </p:nvSpPr>
        <p:spPr>
          <a:xfrm>
            <a:off x="8398700" y="3644599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GaP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7E8495-E168-6445-BA6F-74D7BC29B9BE}"/>
              </a:ext>
            </a:extLst>
          </p:cNvPr>
          <p:cNvSpPr txBox="1"/>
          <p:nvPr/>
        </p:nvSpPr>
        <p:spPr>
          <a:xfrm>
            <a:off x="9459720" y="5245801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About factor 8 lower</a:t>
            </a:r>
          </a:p>
        </p:txBody>
      </p:sp>
    </p:spTree>
    <p:extLst>
      <p:ext uri="{BB962C8B-B14F-4D97-AF65-F5344CB8AC3E}">
        <p14:creationId xmlns:p14="http://schemas.microsoft.com/office/powerpoint/2010/main" val="3661390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16A75-34F6-F242-9F29-184CC15F8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B59D8-65B2-F741-A6AA-F1D6465C0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63235"/>
            <a:ext cx="10515600" cy="1613727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GaP</a:t>
            </a:r>
            <a:r>
              <a:rPr lang="en-US" dirty="0"/>
              <a:t> permits to increase frequency range when short crystals are used</a:t>
            </a:r>
          </a:p>
          <a:p>
            <a:r>
              <a:rPr lang="en-US" dirty="0"/>
              <a:t>But for crystal thickness d = 300µm, response reaches about 3 THz. Therefore </a:t>
            </a:r>
            <a:r>
              <a:rPr lang="en-US" dirty="0" err="1"/>
              <a:t>ZnTe</a:t>
            </a:r>
            <a:r>
              <a:rPr lang="en-US" dirty="0"/>
              <a:t> is better at this thickness. </a:t>
            </a:r>
          </a:p>
          <a:p>
            <a:r>
              <a:rPr lang="en-US" dirty="0"/>
              <a:t>For </a:t>
            </a:r>
            <a:r>
              <a:rPr lang="en-US" dirty="0" err="1"/>
              <a:t>ZnTe</a:t>
            </a:r>
            <a:r>
              <a:rPr lang="en-US" dirty="0"/>
              <a:t> d ≈ 200-300µm as compromise between high-frequency response and signal amplitude. </a:t>
            </a:r>
          </a:p>
          <a:p>
            <a:r>
              <a:rPr lang="en-US" dirty="0"/>
              <a:t>For </a:t>
            </a:r>
            <a:r>
              <a:rPr lang="en-US" dirty="0" err="1"/>
              <a:t>GaP</a:t>
            </a:r>
            <a:r>
              <a:rPr lang="en-US" dirty="0"/>
              <a:t> d ≈ 100µm to detect signals with frequencies up to 7.5 THz</a:t>
            </a:r>
          </a:p>
          <a:p>
            <a:r>
              <a:rPr lang="en-US" dirty="0"/>
              <a:t>In our case, radiation from proton bunch is in flat region of response curve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8E7A41-7593-6C4C-A418-989A2E2AE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14" y="1825625"/>
            <a:ext cx="3488410" cy="2563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0BC223-EC42-FE42-BCA7-E2A35AB8D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214" y="1786211"/>
            <a:ext cx="6816586" cy="2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39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A0BE0-739E-EE46-9CB9-38005726A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4mm no central bar, 60 mm long  alumina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1B5F2A8-8FEF-AE4A-98B2-4243B1122A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032112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A0BE0-739E-EE46-9CB9-38005726A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6mm no central bar, with alumina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82D1A9-6B61-144B-90CC-5144456D59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155891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C045A-2B14-C440-B3BB-9E498E6E5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mm no central bar, no alumina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1FB65A8-FCF5-0B4C-BD10-EAA9C373C5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7631" y="1825625"/>
            <a:ext cx="6356737" cy="4351338"/>
          </a:xfrm>
        </p:spPr>
      </p:pic>
    </p:spTree>
    <p:extLst>
      <p:ext uri="{BB962C8B-B14F-4D97-AF65-F5344CB8AC3E}">
        <p14:creationId xmlns:p14="http://schemas.microsoft.com/office/powerpoint/2010/main" val="166274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121AB-8D81-AE41-A8F3-10449737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mm with central bar, no alumina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B2BA79-9ACC-114D-8ED6-4D42FBEFCC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1325" y="1825625"/>
            <a:ext cx="6369349" cy="4351338"/>
          </a:xfrm>
        </p:spPr>
      </p:pic>
    </p:spTree>
    <p:extLst>
      <p:ext uri="{BB962C8B-B14F-4D97-AF65-F5344CB8AC3E}">
        <p14:creationId xmlns:p14="http://schemas.microsoft.com/office/powerpoint/2010/main" val="316997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FE65B-51CE-5141-9793-50E59F349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Adapter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99C7949-1B8D-9B49-B3C2-2E4F743E6E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753013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45493-BBD7-E941-A3FD-4A753DE2E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parameters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08A47E-48C8-4E49-91BB-9CF709CDD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700" y="1391444"/>
            <a:ext cx="454660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808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A8071-F081-CF48-B4FF-E79C1EEA5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at EO crystal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5B91-0425-E548-BF1E-302869056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Field of line charge (first approximation)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proton beam with gamma=427 and distance 30 mm from bunch, maximum field strength is 230 kV/m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765DB3-431E-E549-BCC1-409CC751D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496" y="2267158"/>
            <a:ext cx="4406900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31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DE8D2-B066-D94A-8DFC-730A0C0DC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EO crystal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A9176-022E-A54A-8F95-BAA2D65A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668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Temporal resolution limited by:</a:t>
            </a:r>
          </a:p>
          <a:p>
            <a:pPr marL="514350" indent="-514350">
              <a:buAutoNum type="arabicPeriod"/>
            </a:pPr>
            <a:r>
              <a:rPr lang="en-US" dirty="0"/>
              <a:t>Chirped pulse width of probe laser </a:t>
            </a:r>
            <a:r>
              <a:rPr lang="en-US" dirty="0" err="1"/>
              <a:t>T</a:t>
            </a:r>
            <a:r>
              <a:rPr lang="en-US" baseline="-25000" dirty="0" err="1"/>
              <a:t>min</a:t>
            </a:r>
            <a:r>
              <a:rPr lang="en-US" dirty="0"/>
              <a:t>=(T</a:t>
            </a:r>
            <a:r>
              <a:rPr lang="en-US" baseline="-25000" dirty="0"/>
              <a:t>0</a:t>
            </a:r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)^0.5=(100 fs x 10 ns)^0.5 = 30 </a:t>
            </a:r>
            <a:r>
              <a:rPr lang="en-US" dirty="0" err="1"/>
              <a:t>ps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Absorption in THz range – </a:t>
            </a:r>
            <a:r>
              <a:rPr lang="en-US" dirty="0" err="1"/>
              <a:t>ZnTe</a:t>
            </a:r>
            <a:r>
              <a:rPr lang="en-US" dirty="0"/>
              <a:t> and </a:t>
            </a:r>
            <a:r>
              <a:rPr lang="en-US" dirty="0" err="1"/>
              <a:t>GaP</a:t>
            </a:r>
            <a:r>
              <a:rPr lang="en-US" dirty="0"/>
              <a:t> have absorption at 5 THz and 11 THz respectively so temporal resolution limited to 120 fs (FWHM). Shorter pulses will lead to a distortion.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/>
              <a:t>Velocity mismatch between bunch E-field and laser. 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/>
              <a:t>Velocity mismatch between different spectral components of probe laser. </a:t>
            </a:r>
          </a:p>
          <a:p>
            <a:pPr marL="514350" indent="-514350">
              <a:buAutoNum type="arabicPeriod"/>
            </a:pPr>
            <a:r>
              <a:rPr lang="en-US" dirty="0"/>
              <a:t>Geometrical limitation, E-field of particle bunch has opening angle 2/gamma, the resolution is </a:t>
            </a:r>
            <a:r>
              <a:rPr lang="en-US" dirty="0" err="1"/>
              <a:t>T</a:t>
            </a:r>
            <a:r>
              <a:rPr lang="en-US" baseline="-25000" dirty="0" err="1"/>
              <a:t>geo</a:t>
            </a:r>
            <a:r>
              <a:rPr lang="en-US" dirty="0"/>
              <a:t>=r/(gamma x c) = 30 mm/ (427 x c) = 0.2 </a:t>
            </a:r>
            <a:r>
              <a:rPr lang="en-US" dirty="0" err="1"/>
              <a:t>ps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86E6AC-C68B-AA47-BB14-C9693A365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061" y="4583125"/>
            <a:ext cx="4441963" cy="22748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63DE18-46D3-C549-A679-360347779982}"/>
              </a:ext>
            </a:extLst>
          </p:cNvPr>
          <p:cNvSpPr txBox="1"/>
          <p:nvPr/>
        </p:nvSpPr>
        <p:spPr>
          <a:xfrm>
            <a:off x="2558689" y="4841822"/>
            <a:ext cx="62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ZnTe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1560BC-603C-CB44-9644-847C766B3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3204" y="4519957"/>
            <a:ext cx="4500596" cy="2211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1900C4-8597-5046-A227-90669D65F869}"/>
              </a:ext>
            </a:extLst>
          </p:cNvPr>
          <p:cNvSpPr txBox="1"/>
          <p:nvPr/>
        </p:nvSpPr>
        <p:spPr>
          <a:xfrm>
            <a:off x="8299878" y="4715279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744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304</Words>
  <Application>Microsoft Macintosh PowerPoint</Application>
  <PresentationFormat>Widescreen</PresentationFormat>
  <Paragraphs>36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Progress meeting</vt:lpstr>
      <vt:lpstr>4mm no central bar, 60 mm long  alumina</vt:lpstr>
      <vt:lpstr>6mm no central bar, with alumina</vt:lpstr>
      <vt:lpstr>6 mm no central bar, no alumina</vt:lpstr>
      <vt:lpstr>6 mm with central bar, no alumina</vt:lpstr>
      <vt:lpstr>Adapter </vt:lpstr>
      <vt:lpstr>AWAKE parameters</vt:lpstr>
      <vt:lpstr>Field at EO crystal</vt:lpstr>
      <vt:lpstr>Choice of EO crystal</vt:lpstr>
      <vt:lpstr>Choice of EO crystal</vt:lpstr>
      <vt:lpstr>Frequency response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EOS proposal</dc:title>
  <dc:creator>Collette Pakuza</dc:creator>
  <cp:lastModifiedBy>Collette Pakuza</cp:lastModifiedBy>
  <cp:revision>98</cp:revision>
  <dcterms:created xsi:type="dcterms:W3CDTF">2021-05-10T22:43:06Z</dcterms:created>
  <dcterms:modified xsi:type="dcterms:W3CDTF">2021-05-11T10:33:44Z</dcterms:modified>
</cp:coreProperties>
</file>