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91" r:id="rId2"/>
    <p:sldId id="412" r:id="rId3"/>
    <p:sldId id="409" r:id="rId4"/>
    <p:sldId id="416" r:id="rId5"/>
    <p:sldId id="415" r:id="rId6"/>
    <p:sldId id="419" r:id="rId7"/>
    <p:sldId id="414" r:id="rId8"/>
    <p:sldId id="410" r:id="rId9"/>
    <p:sldId id="417" r:id="rId10"/>
    <p:sldId id="41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C4F"/>
    <a:srgbClr val="0000FF"/>
    <a:srgbClr val="000000"/>
    <a:srgbClr val="0055A0"/>
    <a:srgbClr val="FBE11D"/>
    <a:srgbClr val="F2FCC2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6" autoAdjust="0"/>
    <p:restoredTop sz="88842" autoAdjust="0"/>
  </p:normalViewPr>
  <p:slideViewPr>
    <p:cSldViewPr snapToGrid="0" snapToObjects="1">
      <p:cViewPr varScale="1">
        <p:scale>
          <a:sx n="102" d="100"/>
          <a:sy n="102" d="100"/>
        </p:scale>
        <p:origin x="18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4" d="100"/>
          <a:sy n="64" d="100"/>
        </p:scale>
        <p:origin x="311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87682-FEC4-402D-B245-5CA5E54E1F45}" type="datetimeFigureOut">
              <a:rPr lang="en-GB" smtClean="0"/>
              <a:t>21/06/2021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13C0C-09DF-480C-A61A-ADC6EBB550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747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1C120-BED1-5147-8C62-3F95C6B4785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A3B090-6A4E-1F41-911F-00822375D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7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5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393C6-C3B8-441B-920B-9BC96B4F5824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8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8E449-F3E9-4DD2-9B46-20F1D56DCA3A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7D705-349D-45DE-BD3C-7899FB59BD7B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545C-5047-4ABE-978C-D0D317F022B6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17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09B67-E380-4624-8E79-C773FAE63F1C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AC4D-4866-4931-A5E9-AD19DE931B3B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74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F3097-20B7-47E3-AE68-8DD365A554A8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7EFA9-0B4C-41DD-BA63-314EF37E78E1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CEE6A-5F64-41CE-A0BA-7EDA52FF17AF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5F9BD-3DF1-4F6F-B5FB-7A5E6DC9DCCD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90177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128346" y="6440214"/>
            <a:ext cx="1939157" cy="287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fld id="{2D840674-F505-4C84-B40E-3A2285C0E8C1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93628" y="6440214"/>
            <a:ext cx="3884728" cy="2812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40214"/>
            <a:ext cx="501424" cy="2812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534" y="233492"/>
            <a:ext cx="1583683" cy="9537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1" r:id="rId3"/>
    <p:sldLayoutId id="2147483682" r:id="rId4"/>
    <p:sldLayoutId id="2147483680" r:id="rId5"/>
    <p:sldLayoutId id="2147483679" r:id="rId6"/>
    <p:sldLayoutId id="2147483664" r:id="rId7"/>
    <p:sldLayoutId id="2147483665" r:id="rId8"/>
    <p:sldLayoutId id="2147483667" r:id="rId9"/>
    <p:sldLayoutId id="2147483668" r:id="rId10"/>
    <p:sldLayoutId id="214748366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3177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rtl="0" eaLnBrk="1" latinLnBrk="0" hangingPunct="1">
        <a:spcBef>
          <a:spcPct val="20000"/>
        </a:spcBef>
        <a:buClrTx/>
        <a:buSzPct val="90000"/>
        <a:buFont typeface="Arial" panose="020B0604020202020204" pitchFamily="34" charset="0"/>
        <a:buChar char="•"/>
        <a:defRPr kumimoji="0"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985838" indent="-18256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300" indent="-21748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413" indent="-21431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362" y="1526308"/>
            <a:ext cx="8226854" cy="2322672"/>
          </a:xfrm>
        </p:spPr>
        <p:txBody>
          <a:bodyPr>
            <a:noAutofit/>
          </a:bodyPr>
          <a:lstStyle/>
          <a:p>
            <a:pPr algn="ctr"/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b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 Characterization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82CAB00-7187-497F-B193-DB715F0822BB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Ioana Pintilie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722" y="281048"/>
            <a:ext cx="1184100" cy="118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09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AC4D-4866-4931-A5E9-AD19DE931B3B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9493" y="2375630"/>
            <a:ext cx="826730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</a:t>
            </a:r>
            <a:r>
              <a:rPr lang="en-US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Modelling of the detected defect generation/kinetics and of the impact on the device performance corresponding to annealing treatments at 80 °C </a:t>
            </a:r>
            <a:r>
              <a:rPr lang="en-US" b="1" u="sng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(Q3/2020</a:t>
            </a:r>
            <a:r>
              <a:rPr lang="en-US" b="1" u="sng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M2 : Modelling of the detected defect generation/kinetics and of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device performance corresponding to annealing at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temperatures between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 °C and 350 °C and final assessment of the role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intentional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added impurities </a:t>
            </a:r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(Q1/2021</a:t>
            </a:r>
            <a:r>
              <a:rPr lang="en-US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M3 : Identification of the optimal impurity concentrations for pads,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LGADs and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CMOSs as input for production. </a:t>
            </a: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(Q3/2021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M4 : Improvements of the developed models according to validity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foreseen at WP.1.1 -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M6 and provide new optimization solutions for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WP.1.1-M7 </a:t>
            </a:r>
            <a:r>
              <a:rPr lang="en-US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M5 : Validity test for the developed theoretical models based on the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obtained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WP.1.1 - M7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optimized sensors </a:t>
            </a: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(Q3/2023)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847" y="279467"/>
            <a:ext cx="1662145" cy="8595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finished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started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not started yet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71188" y="1497500"/>
            <a:ext cx="55639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1.3 Theory of defects and defect kinetics modelling</a:t>
            </a:r>
          </a:p>
        </p:txBody>
      </p:sp>
    </p:spTree>
    <p:extLst>
      <p:ext uri="{BB962C8B-B14F-4D97-AF65-F5344CB8AC3E}">
        <p14:creationId xmlns:p14="http://schemas.microsoft.com/office/powerpoint/2010/main" val="311044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84F3097-20B7-47E3-AE68-8DD365A554A8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Ioana Pintilie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6180" y="2196444"/>
            <a:ext cx="7439195" cy="23083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on “acceptor removal”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p-type Si: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Bucharest, CERN, Minsk,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Hamburg, </a:t>
            </a:r>
            <a:r>
              <a:rPr lang="en-GB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CiS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formed (TSC,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DLTS,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HRTEM, PL)</a:t>
            </a:r>
            <a:endParaRPr lang="en-GB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Schottky</a:t>
            </a:r>
            <a:r>
              <a:rPr lang="en-US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diodes on Epitaxial Silicon for Radiation Damage Characterization of CMOS MAPS 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RAL, Giulio </a:t>
            </a:r>
            <a:r>
              <a:rPr lang="en-GB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Villani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130217" y="345249"/>
            <a:ext cx="5811835" cy="44636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 and Material Characterization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995"/>
            <a:ext cx="6878320" cy="130066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 and Material Characterization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14" y="1818640"/>
            <a:ext cx="8861196" cy="440944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activities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and microscopic characterization of standard and material engineered silicon via dedicated techniques (DLTS, TSC, TDRC, SIMS, ICP-MS, PITS, FTIR, TCT, EPR,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HRTEM, PL,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fluorescent centers ?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electrically active defects induced by irradiation responsible for trapping, leakage current, change of Neff , change of E-Field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Studying possible application for radiation hardening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 input for device simulations (e.g. TCAD) to predict detector performance under various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Milestones [2018-2022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2">
              <a:lnSpc>
                <a:spcPct val="13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1.1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Electrically active defects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p-type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silicon [7 MS]</a:t>
            </a:r>
          </a:p>
          <a:p>
            <a:pPr lvl="2">
              <a:lnSpc>
                <a:spcPct val="13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1.2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Microstructural Investigations on extended and clustered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defects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MS]</a:t>
            </a:r>
          </a:p>
          <a:p>
            <a:pPr lvl="2">
              <a:lnSpc>
                <a:spcPct val="130000"/>
              </a:lnSpc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1.3 Theory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defects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defect kinetics modeling [5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MS]</a:t>
            </a:r>
          </a:p>
          <a:p>
            <a:pPr lvl="1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84F3097-20B7-47E3-AE68-8DD365A554A8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Ioana Pintilie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5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989" y="2931344"/>
            <a:ext cx="8861196" cy="3790131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GB" sz="16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Status: </a:t>
            </a:r>
            <a:r>
              <a:rPr lang="en-GB" sz="1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GB" sz="1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irradiated </a:t>
            </a:r>
            <a:r>
              <a:rPr lang="en-GB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several type of diodes (FZ, CZ, EPI), several type of irradiations (e, n, p)</a:t>
            </a:r>
          </a:p>
          <a:p>
            <a:pPr lvl="1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(CV, IV, TSC and HRTEM): </a:t>
            </a:r>
          </a:p>
          <a:p>
            <a:pPr marL="447675" lvl="1" indent="0">
              <a:buNone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STFZ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diodes and LGADs (CNM) in Bucharest (2019), CV/IV, TSC and HRTEM</a:t>
            </a:r>
          </a:p>
          <a:p>
            <a:pPr marL="447675" lvl="1" indent="0">
              <a:buNone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EPI </a:t>
            </a:r>
            <a:r>
              <a:rPr lang="en-GB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diodes of different resistivity at Hamburg and CERN, CV/IV, TSC (ongoing)</a:t>
            </a:r>
          </a:p>
          <a:p>
            <a:pPr marL="447675" lvl="1" indent="0">
              <a:buNone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HRTEM on highly neutron irradiated samples (10</a:t>
            </a:r>
            <a:r>
              <a:rPr lang="en-GB" sz="16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6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en-GB" sz="16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10</a:t>
            </a:r>
            <a:r>
              <a:rPr lang="en-GB" sz="16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(done in Bucharest) 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(CV/IV and DLTS): </a:t>
            </a:r>
          </a:p>
          <a:p>
            <a:pPr marL="803275" lvl="2" indent="0">
              <a:buNone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electron irradiated EPI </a:t>
            </a:r>
            <a:r>
              <a:rPr lang="en-GB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diodes (Minsk, CERN and Hamburg) </a:t>
            </a:r>
            <a:r>
              <a:rPr lang="en-GB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(ongoing)</a:t>
            </a:r>
          </a:p>
          <a:p>
            <a:pPr marL="803275" lvl="2" indent="0">
              <a:buNone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and proton irradiated EPI, CZ and FZ </a:t>
            </a:r>
            <a:r>
              <a:rPr lang="en-GB" sz="16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diodes (CERN, Hamburg and Bucharest) </a:t>
            </a:r>
            <a:endParaRPr lang="en-GB" sz="16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3" indent="0">
              <a:buNone/>
            </a:pPr>
            <a:r>
              <a:rPr lang="en-GB" sz="1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Annealing studies (DLTS, </a:t>
            </a:r>
            <a:r>
              <a:rPr lang="en-GB" sz="1600" b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TSC, HRTEM)</a:t>
            </a:r>
            <a:endParaRPr lang="en-GB" sz="1600" b="1" u="sng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60 / 80</a:t>
            </a:r>
            <a:r>
              <a:rPr lang="en-GB" sz="16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 – TSC, partly done for hadron irradiation (EPI 50 </a:t>
            </a:r>
            <a:r>
              <a:rPr lang="en-GB" sz="1600" dirty="0" err="1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ohmcm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Hamburg), DLTS (</a:t>
            </a:r>
            <a:r>
              <a:rPr lang="en-GB" sz="16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Bucharest and CERN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at T &gt; 150 C – done on electron irradiated samples (DLTS, Minsk)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started at Hamburg on some hadron irradiated samples (TSC)</a:t>
            </a:r>
            <a:r>
              <a:rPr lang="en-GB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it will start soon in Bucharest </a:t>
            </a:r>
            <a:r>
              <a:rPr lang="en-GB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(DLTS, TSC)</a:t>
            </a:r>
            <a:endParaRPr lang="en-GB" sz="16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HRTEM on highly neutron irradiated </a:t>
            </a:r>
            <a:r>
              <a:rPr lang="en-GB" sz="1600" dirty="0" err="1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samples (ongoing in Bucharest) </a:t>
            </a:r>
            <a:endParaRPr lang="en-GB" sz="1600" b="1" dirty="0" smtClean="0">
              <a:solidFill>
                <a:srgbClr val="44BC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9684" y="645647"/>
            <a:ext cx="7418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3" indent="0">
              <a:buNone/>
            </a:pPr>
            <a:r>
              <a:rPr lang="en-GB" sz="16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1.1.  Electrically active defects in p-type silicon</a:t>
            </a:r>
          </a:p>
          <a:p>
            <a:pPr marL="36513" indent="0">
              <a:buNone/>
            </a:pPr>
            <a:r>
              <a:rPr lang="en-GB" sz="16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M2: Determine defect annealing behaviour in STFZ and engineered silicon. Correlation with device performances (</a:t>
            </a:r>
            <a:r>
              <a:rPr lang="en-GB" sz="1600" b="1" u="sng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Q4/2019</a:t>
            </a:r>
            <a:r>
              <a:rPr lang="en-GB" sz="16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684" y="1419164"/>
            <a:ext cx="8908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M3: Determine defect transformations and kinetics in STFZ and engineered silicon after treatments at high temperatures (between 150 °C and 350 °C). Correlation with the device performance (</a:t>
            </a:r>
            <a:r>
              <a:rPr lang="en-GB" sz="16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Q3/2020</a:t>
            </a:r>
            <a:r>
              <a:rPr lang="en-GB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1" indent="-285750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M4: Identify the role of impurities in the formation of </a:t>
            </a:r>
            <a:r>
              <a:rPr lang="en-US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defects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impacting on </a:t>
            </a:r>
            <a:r>
              <a:rPr lang="en-US" sz="16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 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</a:t>
            </a:r>
            <a:r>
              <a:rPr lang="en-US" sz="16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(Q1/2021)</a:t>
            </a:r>
          </a:p>
          <a:p>
            <a:pPr marL="0" lvl="1" indent="-285750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M5: Detection/characterization of radiation induced defects in LGAD and </a:t>
            </a: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HV-CMOS</a:t>
            </a:r>
            <a:r>
              <a:rPr 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sensors based on STFZ and defect engineered p-type silicon, establish the annealing behavior (annealing at 80°C), correlation with electrical performance of the devices </a:t>
            </a:r>
            <a:r>
              <a:rPr lang="en-US" sz="1600" b="1" u="sng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(Q3/2021</a:t>
            </a:r>
            <a:r>
              <a:rPr lang="en-US" sz="1600" b="1" u="sng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b="1" u="sng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565" y="54101"/>
            <a:ext cx="1676545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8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808" y="1468293"/>
            <a:ext cx="7940280" cy="4888057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en-GB" sz="18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1.2. Microstructural Investigations on extended and clustered defects</a:t>
            </a: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M1: Microstructural characterization of the radiation induced clustered defects (</a:t>
            </a:r>
            <a:r>
              <a:rPr lang="en-GB" sz="1800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10</a:t>
            </a:r>
            <a:r>
              <a:rPr lang="en-GB" sz="1800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10</a:t>
            </a:r>
            <a:r>
              <a:rPr lang="en-GB" sz="1800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800" baseline="-25000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GB" sz="1800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monitoring of the evolution of clusters at 80 °C  </a:t>
            </a:r>
            <a:r>
              <a:rPr lang="en-GB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(Q3/2019) </a:t>
            </a:r>
            <a:endParaRPr lang="en-GB" sz="1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In situ- annealing studies at 5 temperatures (between 150 °C and 350 °C) in order to determine the structural transformations of the extended and clustered defects (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Q3/2020)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M3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Microstructural characterization of the oxide semiconductor interface in irradiated LGADs and </a:t>
            </a:r>
            <a:r>
              <a:rPr lang="en-GB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devices, time evolution at 80 °C </a:t>
            </a:r>
            <a:r>
              <a:rPr lang="en-GB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Q3/2021)</a:t>
            </a: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M4: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Microstructural characterization of the oxide semiconductor interface in irradiated optimized LGADs and </a:t>
            </a:r>
            <a:r>
              <a:rPr lang="en-GB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devices </a:t>
            </a:r>
            <a:r>
              <a:rPr lang="en-GB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(Q3/2022)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GB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6513" indent="0">
              <a:spcBef>
                <a:spcPts val="0"/>
              </a:spcBef>
              <a:buNone/>
            </a:pPr>
            <a:r>
              <a:rPr lang="en-GB" sz="1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r>
              <a:rPr lang="en-GB" sz="18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47675" lvl="1" indent="0">
              <a:spcBef>
                <a:spcPts val="0"/>
              </a:spcBef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HRTEM on STFZ </a:t>
            </a:r>
            <a:r>
              <a:rPr lang="en-GB" sz="1800" dirty="0" err="1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diodes and LGADs (CNM), </a:t>
            </a:r>
            <a:r>
              <a:rPr lang="en-GB" sz="1800" dirty="0" err="1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18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n/cm</a:t>
            </a:r>
            <a:r>
              <a:rPr lang="en-GB" sz="18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annealing up to 240 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 in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Bucharest (2019)</a:t>
            </a:r>
          </a:p>
          <a:p>
            <a:pPr lvl="1">
              <a:spcBef>
                <a:spcPts val="0"/>
              </a:spcBef>
              <a:buFontTx/>
              <a:buChar char="-"/>
            </a:pP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HRTEM on LGADs (</a:t>
            </a:r>
            <a:r>
              <a:rPr lang="en-GB" sz="1800" dirty="0" err="1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~10</a:t>
            </a:r>
            <a:r>
              <a:rPr lang="en-GB" sz="18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GB" sz="1800" baseline="300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Bucharest </a:t>
            </a:r>
            <a:r>
              <a:rPr lang="en-GB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6513" indent="0">
              <a:spcBef>
                <a:spcPts val="0"/>
              </a:spcBef>
              <a:buNone/>
            </a:pPr>
            <a:endParaRPr lang="en-GB" sz="18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5808" y="361384"/>
            <a:ext cx="1662145" cy="8595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finished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started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not yet started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77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65F9BD-3DF1-4F6F-B5FB-7A5E6DC9DCCD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3317" y="1585149"/>
            <a:ext cx="78996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indent="0">
              <a:spcBef>
                <a:spcPts val="0"/>
              </a:spcBef>
              <a:buNone/>
            </a:pPr>
            <a:r>
              <a:rPr lang="en-GB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1.3 Theory of defects and defect kinetics modelling</a:t>
            </a:r>
          </a:p>
          <a:p>
            <a:pPr marL="36513" indent="0">
              <a:spcBef>
                <a:spcPts val="0"/>
              </a:spcBef>
              <a:buNone/>
            </a:pP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M1: Modelling of the detected defect generation/kinetics and of the impact on the device performance corresponding to annealing treatments at 80 °C (Q3/2020</a:t>
            </a: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 : Modelling of the detected defect generation/kinetics and of the impact on the device performance corresponding to annealing at temperatures between 150 °C and 350 °C and final assessment of the role of the intentional added impurities </a:t>
            </a:r>
            <a:r>
              <a:rPr lang="en-US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(Q1/2021)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M3 : Identification of the optimal impurity concentrations for pads, LGADs and HV CMOSs as input for production. </a:t>
            </a:r>
            <a:r>
              <a:rPr lang="en-US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(Q3/2021)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3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8474" y="4617026"/>
            <a:ext cx="7666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indent="0">
              <a:spcBef>
                <a:spcPts val="0"/>
              </a:spcBef>
              <a:buNone/>
            </a:pP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Status:</a:t>
            </a:r>
          </a:p>
          <a:p>
            <a:pPr marL="36513" indent="0">
              <a:spcBef>
                <a:spcPts val="0"/>
              </a:spcBef>
              <a:buNone/>
            </a:pPr>
            <a:r>
              <a:rPr lang="en-GB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ongoing with the </a:t>
            </a:r>
            <a:r>
              <a:rPr lang="en-GB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GB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generation rate “puzzle</a:t>
            </a:r>
            <a:r>
              <a:rPr lang="en-GB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A&amp;B configurations, C content </a:t>
            </a:r>
            <a:endParaRPr lang="en-GB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9367" y="346412"/>
            <a:ext cx="1662145" cy="8595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finished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started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not yet started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826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2578231" cy="940443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Thoughts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1243"/>
            <a:ext cx="8432276" cy="4901773"/>
          </a:xfrm>
        </p:spPr>
        <p:txBody>
          <a:bodyPr>
            <a:normAutofit fontScale="70000" lnSpcReduction="20000"/>
          </a:bodyPr>
          <a:lstStyle/>
          <a:p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Acceptor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removal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clarify and parametrize, if possible, the multiple reasons for the strong variations of </a:t>
            </a:r>
            <a:r>
              <a:rPr lang="en-GB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gBiOi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Combine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“macroscopic” acceptor removal models (i.e. parameterization of the c parameter) with the formation of defects (i.e.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formation rates) –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C can be accounted too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2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=2g</a:t>
            </a:r>
            <a:r>
              <a:rPr lang="en-US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baseline="30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US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baseline="30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unkown</a:t>
            </a:r>
            <a:r>
              <a: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yet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content, still not accounted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have all the information about the samples (producer, process, size, macroscopic behaviour –when sent for DLTS/TSC investigations)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clarify the impurity content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SIMS (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especially C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in the samples and by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LA-ICPMS (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and P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the actual doping process (how much of B doping is compensated by P in the different samples)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DLTS/TSC 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CMOS sensors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(some LGADs are measured in Bucharest)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to link observations (acceptor removal)</a:t>
            </a:r>
            <a:r>
              <a:rPr lang="en-GB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LGADs, CMOS and p-type pad sensors </a:t>
            </a:r>
            <a:r>
              <a:rPr lang="en-GB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defect formation (TSC, DLTS,..) </a:t>
            </a:r>
            <a:r>
              <a:rPr lang="en-GB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</a:p>
          <a:p>
            <a:pPr lvl="1"/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Try to measure [</a:t>
            </a:r>
            <a:r>
              <a:rPr lang="en-GB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BiBs</a:t>
            </a:r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GB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effective capture parameters of </a:t>
            </a:r>
            <a:r>
              <a:rPr lang="en-GB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different electric fields to be used in TCAD simulations</a:t>
            </a:r>
          </a:p>
          <a:p>
            <a:pPr lvl="1"/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to measure [</a:t>
            </a:r>
            <a:r>
              <a:rPr lang="en-GB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</a:t>
            </a:r>
            <a:r>
              <a:rPr lang="en-GB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irradiated samples</a:t>
            </a:r>
            <a:endParaRPr lang="en-GB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84F3097-20B7-47E3-AE68-8DD365A554A8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Ioana Pintilie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211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7" y="19679"/>
            <a:ext cx="8154185" cy="446364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RD50 Working Plan -Defect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Material Characterization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40781"/>
            <a:ext cx="9144000" cy="4949787"/>
          </a:xfrm>
        </p:spPr>
        <p:txBody>
          <a:bodyPr>
            <a:noAutofit/>
          </a:bodyPr>
          <a:lstStyle/>
          <a:p>
            <a:pPr mar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M1: Detection and characterization </a:t>
            </a:r>
            <a:r>
              <a:rPr lang="en-GB" sz="18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all radiation induced defects in STFZ and engineered silicon (</a:t>
            </a:r>
            <a:r>
              <a:rPr lang="en-GB" sz="1800" b="1" u="sng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Q3/2019</a:t>
            </a:r>
            <a:r>
              <a:rPr lang="en-GB" sz="1800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(done on neutron </a:t>
            </a:r>
            <a:r>
              <a:rPr lang="en-GB" sz="1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irrad</a:t>
            </a:r>
            <a:r>
              <a:rPr lang="en-GB" sz="180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STFZ</a:t>
            </a:r>
            <a:r>
              <a:rPr lang="en-GB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LGADs produced by CNM, on electron irradiated EPI diodes</a:t>
            </a:r>
          </a:p>
          <a:p>
            <a:pPr mar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</a:t>
            </a:r>
            <a:r>
              <a:rPr lang="en-GB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Determine defect annealing behaviour in STFZ and engineered silicon. Correlation with device performances (</a:t>
            </a:r>
            <a:r>
              <a:rPr lang="en-GB" sz="180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Q4/2019</a:t>
            </a:r>
            <a:r>
              <a:rPr lang="en-GB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(done on STFZ, </a:t>
            </a:r>
            <a:r>
              <a:rPr lang="en-GB" sz="1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GB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LGADs produced by CNM, 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 on EPI 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different </a:t>
            </a:r>
            <a:r>
              <a:rPr lang="en-GB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resistivities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CZ samples) </a:t>
            </a:r>
          </a:p>
          <a:p>
            <a:pPr marL="0" lvl="1" indent="-285750">
              <a:spcBef>
                <a:spcPts val="0"/>
              </a:spcBef>
            </a:pP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M3</a:t>
            </a:r>
            <a:r>
              <a:rPr lang="en-GB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Determine defect transformations and kinetics in STFZ and engineered silicon after treatments at high temperatures (between 150 °C and 350 °C). Correlation with the device performance (</a:t>
            </a:r>
            <a:r>
              <a:rPr lang="en-GB" sz="1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Q3/2020</a:t>
            </a:r>
            <a:r>
              <a:rPr lang="en-GB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1" indent="-285750">
              <a:spcBef>
                <a:spcPts val="0"/>
              </a:spcBef>
            </a:pPr>
            <a:r>
              <a:rPr lang="en-US" sz="1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M4</a:t>
            </a:r>
            <a:r>
              <a:rPr 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Identify the role of impurities in the formation of the defects impacting on the device performance </a:t>
            </a:r>
            <a:r>
              <a:rPr lang="en-US" sz="1800" b="1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(Q1/2021)</a:t>
            </a:r>
          </a:p>
          <a:p>
            <a:pPr marL="0" lvl="1" indent="-285750">
              <a:spcBef>
                <a:spcPts val="0"/>
              </a:spcBef>
            </a:pPr>
            <a:r>
              <a:rPr lang="en-US" sz="1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M5</a:t>
            </a:r>
            <a:r>
              <a:rPr 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Detection/characterization of radiation induced defects in LGAD and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HV-CMOS</a:t>
            </a:r>
            <a:r>
              <a:rPr 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sensors based on STFZ and defect engineered p-type silicon, establish the annealing behavior (annealing at 80°C), correlation with electrical performance of the devices </a:t>
            </a:r>
            <a:r>
              <a:rPr lang="en-US" sz="1800" b="1" u="sng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(Q3/2021</a:t>
            </a:r>
            <a:r>
              <a:rPr lang="en-US" sz="1800" b="1" u="sng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1" indent="-285750">
              <a:spcBef>
                <a:spcPts val="0"/>
              </a:spcBef>
            </a:pP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M6: Validity tests on optimized material engineered sensors (pads, LGADs and HV CMOSs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Comparison 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prediction and experiments (Q1/2022)</a:t>
            </a:r>
          </a:p>
          <a:p>
            <a:pPr marL="0" lvl="1" indent="-285750">
              <a:spcBef>
                <a:spcPts val="0"/>
              </a:spcBef>
            </a:pP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M7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Validity tests on finally optimized material engineered sensors (pads, LGADs and 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CMOSs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(Q3/2023</a:t>
            </a:r>
            <a:r>
              <a:rPr lang="en-US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3697" y="776164"/>
            <a:ext cx="1662145" cy="8595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finished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started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not yet started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51257" y="617613"/>
            <a:ext cx="5778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1.1.  Electrically active defects in p-type silicon</a:t>
            </a:r>
          </a:p>
          <a:p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of electrically active defects and of the </a:t>
            </a:r>
            <a:r>
              <a:rPr lang="en-GB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</a:t>
            </a: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induced changes in the electrical characteristics of devices built on p-type silicon.</a:t>
            </a:r>
            <a:endParaRPr lang="en-GB" b="1" i="1" dirty="0">
              <a:solidFill>
                <a:srgbClr val="44BC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89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AC4D-4866-4931-A5E9-AD19DE931B3B}" type="datetime3">
              <a:rPr lang="en-US" smtClean="0"/>
              <a:t>21 June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Michael Moll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7676" y="2471546"/>
            <a:ext cx="8658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M1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Microstructural characterization of the radiation induced clustered defects (</a:t>
            </a:r>
            <a:r>
              <a:rPr lang="en-GB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10</a:t>
            </a:r>
            <a:r>
              <a:rPr lang="en-GB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10</a:t>
            </a:r>
            <a:r>
              <a:rPr lang="en-GB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GB" baseline="30000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and monitoring of the evolution of clusters at 80 °C  (Q3/2019)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M2: In situ- annealing studies at 5 temperatures (between 150 °C and 350 °C) in order to determine the structural transformations of the extended and clustered defects (Q3/2020)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M3: 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Microstructural characterization of the oxide semiconductor </a:t>
            </a: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 in 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irradiated LGADs and </a:t>
            </a: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 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devices, time evolution at 80 °</a:t>
            </a: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GB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(Q3/2021)</a:t>
            </a:r>
            <a:endParaRPr lang="en-GB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M4 : Microstructural characterization of the oxide semiconductor </a:t>
            </a:r>
            <a:r>
              <a:rPr lang="en-GB" dirty="0" smtClean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 in 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irradiated optimized LGADs and </a:t>
            </a: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 CMOS </a:t>
            </a:r>
            <a:r>
              <a:rPr lang="en-GB" dirty="0">
                <a:solidFill>
                  <a:srgbClr val="44BC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devices </a:t>
            </a:r>
            <a:r>
              <a:rPr lang="en-GB" b="1" u="sng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b="1" u="sng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Q3/2022)</a:t>
            </a:r>
          </a:p>
        </p:txBody>
      </p:sp>
      <p:sp>
        <p:nvSpPr>
          <p:cNvPr id="7" name="Rectangle 6"/>
          <p:cNvSpPr/>
          <p:nvPr/>
        </p:nvSpPr>
        <p:spPr>
          <a:xfrm>
            <a:off x="277676" y="233301"/>
            <a:ext cx="1662145" cy="8595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finished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started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not started yet</a:t>
            </a:r>
            <a:endParaRPr lang="en-GB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2079" y="637484"/>
            <a:ext cx="554506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 indent="0" algn="ctr">
              <a:lnSpc>
                <a:spcPct val="120000"/>
              </a:lnSpc>
              <a:buNone/>
            </a:pPr>
            <a:r>
              <a:rPr lang="en-GB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 1.2. Microstructural Investigations on extended and clustered defects</a:t>
            </a:r>
            <a:r>
              <a:rPr lang="en-GB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work targets microstructural investigations of extended and clustered defects by electron microscopy: </a:t>
            </a:r>
          </a:p>
        </p:txBody>
      </p:sp>
    </p:spTree>
    <p:extLst>
      <p:ext uri="{BB962C8B-B14F-4D97-AF65-F5344CB8AC3E}">
        <p14:creationId xmlns:p14="http://schemas.microsoft.com/office/powerpoint/2010/main" val="1569652071"/>
      </p:ext>
    </p:extLst>
  </p:cSld>
  <p:clrMapOvr>
    <a:masterClrMapping/>
  </p:clrMapOvr>
</p:sld>
</file>

<file path=ppt/theme/theme1.xml><?xml version="1.0" encoding="utf-8"?>
<a:theme xmlns:a="http://schemas.openxmlformats.org/drawingml/2006/main" name="Michael 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12179</TotalTime>
  <Words>1663</Words>
  <Application>Microsoft Office PowerPoint</Application>
  <PresentationFormat>On-screen Show (4:3)</PresentationFormat>
  <Paragraphs>117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Michael 4-3</vt:lpstr>
      <vt:lpstr>Discussion Defect Characterization</vt:lpstr>
      <vt:lpstr>PowerPoint Presentation</vt:lpstr>
      <vt:lpstr>Defect and Material Characterization</vt:lpstr>
      <vt:lpstr>PowerPoint Presentation</vt:lpstr>
      <vt:lpstr>PowerPoint Presentation</vt:lpstr>
      <vt:lpstr>PowerPoint Presentation</vt:lpstr>
      <vt:lpstr>Thoughts</vt:lpstr>
      <vt:lpstr>RD50 Working Plan -Defect and Material Characterization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Ioana Pintilie</cp:lastModifiedBy>
  <cp:revision>788</cp:revision>
  <cp:lastPrinted>2020-06-02T15:59:21Z</cp:lastPrinted>
  <dcterms:created xsi:type="dcterms:W3CDTF">2012-11-30T11:04:26Z</dcterms:created>
  <dcterms:modified xsi:type="dcterms:W3CDTF">2021-06-21T11:28:48Z</dcterms:modified>
</cp:coreProperties>
</file>