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61" r:id="rId2"/>
    <p:sldMasterId id="2147483698" r:id="rId3"/>
  </p:sldMasterIdLst>
  <p:notesMasterIdLst>
    <p:notesMasterId r:id="rId30"/>
  </p:notesMasterIdLst>
  <p:sldIdLst>
    <p:sldId id="256" r:id="rId4"/>
    <p:sldId id="257" r:id="rId5"/>
    <p:sldId id="399" r:id="rId6"/>
    <p:sldId id="258" r:id="rId7"/>
    <p:sldId id="383" r:id="rId8"/>
    <p:sldId id="385" r:id="rId9"/>
    <p:sldId id="401" r:id="rId10"/>
    <p:sldId id="388" r:id="rId11"/>
    <p:sldId id="390" r:id="rId12"/>
    <p:sldId id="402" r:id="rId13"/>
    <p:sldId id="395" r:id="rId14"/>
    <p:sldId id="391" r:id="rId15"/>
    <p:sldId id="389" r:id="rId16"/>
    <p:sldId id="386" r:id="rId17"/>
    <p:sldId id="384" r:id="rId18"/>
    <p:sldId id="392" r:id="rId19"/>
    <p:sldId id="406" r:id="rId20"/>
    <p:sldId id="393" r:id="rId21"/>
    <p:sldId id="268" r:id="rId22"/>
    <p:sldId id="405" r:id="rId23"/>
    <p:sldId id="394" r:id="rId24"/>
    <p:sldId id="404" r:id="rId25"/>
    <p:sldId id="271" r:id="rId26"/>
    <p:sldId id="403" r:id="rId27"/>
    <p:sldId id="314" r:id="rId28"/>
    <p:sldId id="270" r:id="rId2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4">
          <p15:clr>
            <a:srgbClr val="A4A3A4"/>
          </p15:clr>
        </p15:guide>
        <p15:guide id="2" pos="3704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35" roundtripDataSignature="AMtx7mh9WEuF7QEJeTOZOMMSvYP9zMu3R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1E7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Stile chiaro 1 - Color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5"/>
    <p:restoredTop sz="94648"/>
  </p:normalViewPr>
  <p:slideViewPr>
    <p:cSldViewPr snapToGrid="0">
      <p:cViewPr varScale="1">
        <p:scale>
          <a:sx n="62" d="100"/>
          <a:sy n="62" d="100"/>
        </p:scale>
        <p:origin x="804" y="56"/>
      </p:cViewPr>
      <p:guideLst>
        <p:guide orient="horz" pos="164"/>
        <p:guide pos="3704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7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35" Type="http://customschemas.google.com/relationships/presentationmetadata" Target="metadata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Users\alessandrolega\Dropbox\LEMRAP%202019-2020\ENTER_BNCT\ENEA_vari%20spessori%206LiF-Si\dati%20sperimentali%2012-06-2020%20hotnes\confronto%20spettri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Users\alessandrolega\Dropbox\LEMRAP%202019-2020\ENTER_BNCT\ENEA_vari%20spessori%206LiF-Si\dati%20sperimentali%2012-06-2020%20hotnes\confronto%20spettri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913585164588062"/>
          <c:y val="6.7418591032920028E-2"/>
          <c:w val="0.72107739712121888"/>
          <c:h val="0.72053349525302912"/>
        </c:manualLayout>
      </c:layout>
      <c:scatterChart>
        <c:scatterStyle val="lineMarker"/>
        <c:varyColors val="0"/>
        <c:ser>
          <c:idx val="0"/>
          <c:order val="0"/>
          <c:spPr>
            <a:ln w="47625">
              <a:noFill/>
            </a:ln>
          </c:spPr>
          <c:marker>
            <c:spPr>
              <a:solidFill>
                <a:srgbClr val="A1E739"/>
              </a:solidFill>
            </c:spPr>
          </c:marker>
          <c:xVal>
            <c:numRef>
              <c:f>'confronto spettri.txt'!$L$3:$L$9</c:f>
              <c:numCache>
                <c:formatCode>General</c:formatCode>
                <c:ptCount val="7"/>
                <c:pt idx="0">
                  <c:v>3.5</c:v>
                </c:pt>
                <c:pt idx="1">
                  <c:v>11.5</c:v>
                </c:pt>
                <c:pt idx="2">
                  <c:v>17</c:v>
                </c:pt>
                <c:pt idx="3">
                  <c:v>22.4</c:v>
                </c:pt>
                <c:pt idx="4">
                  <c:v>30.3</c:v>
                </c:pt>
                <c:pt idx="5">
                  <c:v>39.700000000000003</c:v>
                </c:pt>
                <c:pt idx="6">
                  <c:v>57</c:v>
                </c:pt>
              </c:numCache>
            </c:numRef>
          </c:xVal>
          <c:yVal>
            <c:numRef>
              <c:f>'confronto spettri.txt'!$M$3:$M$9</c:f>
              <c:numCache>
                <c:formatCode>0.00</c:formatCode>
                <c:ptCount val="7"/>
                <c:pt idx="0">
                  <c:v>7.5561111111111146</c:v>
                </c:pt>
                <c:pt idx="1">
                  <c:v>18.663333333333338</c:v>
                </c:pt>
                <c:pt idx="2">
                  <c:v>21.370800000000013</c:v>
                </c:pt>
                <c:pt idx="3">
                  <c:v>22.483333333333331</c:v>
                </c:pt>
                <c:pt idx="4">
                  <c:v>23.953478260869588</c:v>
                </c:pt>
                <c:pt idx="5">
                  <c:v>22.618333333333325</c:v>
                </c:pt>
                <c:pt idx="6">
                  <c:v>16.370999999999988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E92-4FFD-84F8-4188A2A597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95835231"/>
        <c:axId val="1"/>
      </c:scatterChart>
      <c:valAx>
        <c:axId val="1295835231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it-IT" sz="1600" dirty="0" err="1"/>
                  <a:t>LiF</a:t>
                </a:r>
                <a:r>
                  <a:rPr lang="it-IT" sz="1600" dirty="0"/>
                  <a:t> </a:t>
                </a:r>
                <a:r>
                  <a:rPr lang="it-IT" sz="1600" dirty="0" err="1"/>
                  <a:t>Thickness</a:t>
                </a:r>
                <a:r>
                  <a:rPr lang="it-IT" sz="1600" baseline="0" dirty="0"/>
                  <a:t> [µm]</a:t>
                </a:r>
                <a:endParaRPr lang="it-IT" sz="1600" dirty="0"/>
              </a:p>
            </c:rich>
          </c:tx>
          <c:layout>
            <c:manualLayout>
              <c:xMode val="edge"/>
              <c:yMode val="edge"/>
              <c:x val="0.39788943069028654"/>
              <c:y val="0.8908864319457128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"/>
        <c:crosses val="autoZero"/>
        <c:crossBetween val="midCat"/>
      </c:valAx>
      <c:valAx>
        <c:axId val="1"/>
        <c:scaling>
          <c:orientation val="minMax"/>
          <c:max val="25"/>
          <c:min val="5"/>
        </c:scaling>
        <c:delete val="0"/>
        <c:axPos val="l"/>
        <c:majorGridlines>
          <c:spPr>
            <a:ln w="3175">
              <a:solidFill>
                <a:srgbClr val="80808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lang="en-GB" sz="1600" noProof="0"/>
                </a:pPr>
                <a:r>
                  <a:rPr lang="en-GB" sz="1600" noProof="0" dirty="0"/>
                  <a:t>Counts</a:t>
                </a:r>
                <a:r>
                  <a:rPr lang="en-GB" sz="1600" baseline="0" noProof="0" dirty="0"/>
                  <a:t> per second [s</a:t>
                </a:r>
                <a:r>
                  <a:rPr lang="en-GB" sz="1600" baseline="30000" noProof="0" dirty="0"/>
                  <a:t>-1</a:t>
                </a:r>
                <a:r>
                  <a:rPr lang="en-GB" sz="1600" baseline="0" noProof="0" dirty="0"/>
                  <a:t>]</a:t>
                </a:r>
                <a:endParaRPr lang="en-GB" sz="1600" noProof="0" dirty="0"/>
              </a:p>
            </c:rich>
          </c:tx>
          <c:layout>
            <c:manualLayout>
              <c:xMode val="edge"/>
              <c:yMode val="edge"/>
              <c:x val="3.392191241088658E-2"/>
              <c:y val="0.15925875445322668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295835231"/>
        <c:crosses val="autoZero"/>
        <c:crossBetween val="midCat"/>
      </c:valAx>
      <c:spPr>
        <a:solidFill>
          <a:srgbClr val="FFFFFF"/>
        </a:solidFill>
        <a:ln w="25400">
          <a:noFill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808080"/>
      </a:solidFill>
      <a:prstDash val="solid"/>
    </a:ln>
  </c:spPr>
  <c:txPr>
    <a:bodyPr/>
    <a:lstStyle/>
    <a:p>
      <a:pPr>
        <a:defRPr sz="2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913585164588062"/>
          <c:y val="6.7418591032920028E-2"/>
          <c:w val="0.72107739712121888"/>
          <c:h val="0.72053349525302912"/>
        </c:manualLayout>
      </c:layout>
      <c:scatterChart>
        <c:scatterStyle val="lineMarker"/>
        <c:varyColors val="0"/>
        <c:ser>
          <c:idx val="0"/>
          <c:order val="0"/>
          <c:spPr>
            <a:ln w="47625">
              <a:noFill/>
            </a:ln>
          </c:spPr>
          <c:marker>
            <c:symbol val="triangle"/>
            <c:size val="10"/>
            <c:spPr>
              <a:solidFill>
                <a:srgbClr val="FFFFFF"/>
              </a:solidFill>
              <a:ln>
                <a:solidFill>
                  <a:srgbClr val="666699">
                    <a:alpha val="99000"/>
                  </a:srgbClr>
                </a:solidFill>
                <a:prstDash val="solid"/>
              </a:ln>
              <a:effectLst>
                <a:outerShdw dist="35921" dir="2700000" algn="br">
                  <a:srgbClr val="000000"/>
                </a:outerShdw>
              </a:effectLst>
            </c:spPr>
          </c:marker>
          <c:xVal>
            <c:numRef>
              <c:f>'confronto spettri.txt'!$L$3:$L$9</c:f>
              <c:numCache>
                <c:formatCode>General</c:formatCode>
                <c:ptCount val="7"/>
                <c:pt idx="0">
                  <c:v>3.5</c:v>
                </c:pt>
                <c:pt idx="1">
                  <c:v>11.5</c:v>
                </c:pt>
                <c:pt idx="2">
                  <c:v>17</c:v>
                </c:pt>
                <c:pt idx="3">
                  <c:v>22.4</c:v>
                </c:pt>
                <c:pt idx="4">
                  <c:v>30.3</c:v>
                </c:pt>
                <c:pt idx="5">
                  <c:v>39.700000000000003</c:v>
                </c:pt>
                <c:pt idx="6">
                  <c:v>57</c:v>
                </c:pt>
              </c:numCache>
            </c:numRef>
          </c:xVal>
          <c:yVal>
            <c:numRef>
              <c:f>'confronto spettri.txt'!$M$3:$M$9</c:f>
              <c:numCache>
                <c:formatCode>0.00</c:formatCode>
                <c:ptCount val="7"/>
                <c:pt idx="0">
                  <c:v>7.5561111111111146</c:v>
                </c:pt>
                <c:pt idx="1">
                  <c:v>18.663333333333338</c:v>
                </c:pt>
                <c:pt idx="2">
                  <c:v>21.370800000000013</c:v>
                </c:pt>
                <c:pt idx="3">
                  <c:v>22.483333333333331</c:v>
                </c:pt>
                <c:pt idx="4">
                  <c:v>23.953478260869588</c:v>
                </c:pt>
                <c:pt idx="5">
                  <c:v>22.618333333333325</c:v>
                </c:pt>
                <c:pt idx="6">
                  <c:v>16.370999999999988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D2A-204F-9D75-820C0ABBCF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95835231"/>
        <c:axId val="1"/>
      </c:scatterChart>
      <c:valAx>
        <c:axId val="1295835231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it-IT" sz="1600" dirty="0"/>
                  <a:t>Thickness</a:t>
                </a:r>
                <a:r>
                  <a:rPr lang="it-IT" sz="1600" baseline="0" dirty="0"/>
                  <a:t> [µm]</a:t>
                </a:r>
                <a:endParaRPr lang="it-IT" sz="1600" dirty="0"/>
              </a:p>
            </c:rich>
          </c:tx>
          <c:layout>
            <c:manualLayout>
              <c:xMode val="edge"/>
              <c:yMode val="edge"/>
              <c:x val="0.35243671986716885"/>
              <c:y val="0.90895816890292025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"/>
        <c:crosses val="autoZero"/>
        <c:crossBetween val="midCat"/>
      </c:valAx>
      <c:valAx>
        <c:axId val="1"/>
        <c:scaling>
          <c:orientation val="minMax"/>
          <c:max val="25"/>
          <c:min val="5"/>
        </c:scaling>
        <c:delete val="0"/>
        <c:axPos val="l"/>
        <c:majorGridlines>
          <c:spPr>
            <a:ln w="3175">
              <a:solidFill>
                <a:srgbClr val="80808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lang="en-GB" sz="1600" noProof="0"/>
                </a:pPr>
                <a:r>
                  <a:rPr lang="en-GB" sz="1600" noProof="0" dirty="0"/>
                  <a:t>Counts</a:t>
                </a:r>
                <a:r>
                  <a:rPr lang="en-GB" sz="1600" baseline="0" noProof="0" dirty="0"/>
                  <a:t> per second [s</a:t>
                </a:r>
                <a:r>
                  <a:rPr lang="en-GB" sz="1600" baseline="30000" noProof="0" dirty="0"/>
                  <a:t>-1</a:t>
                </a:r>
                <a:r>
                  <a:rPr lang="en-GB" sz="1600" baseline="0" noProof="0" dirty="0"/>
                  <a:t>]</a:t>
                </a:r>
                <a:endParaRPr lang="en-GB" sz="1600" noProof="0" dirty="0"/>
              </a:p>
            </c:rich>
          </c:tx>
          <c:layout>
            <c:manualLayout>
              <c:xMode val="edge"/>
              <c:yMode val="edge"/>
              <c:x val="3.392191241088658E-2"/>
              <c:y val="0.15925875445322668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spPr>
          <a:ln w="3175">
            <a:solidFill>
              <a:srgbClr val="808080"/>
            </a:solidFill>
            <a:prstDash val="solid"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295835231"/>
        <c:crosses val="autoZero"/>
        <c:crossBetween val="midCat"/>
      </c:valAx>
      <c:spPr>
        <a:solidFill>
          <a:srgbClr val="FFFFFF"/>
        </a:solidFill>
        <a:ln w="25400">
          <a:noFill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808080"/>
      </a:solidFill>
      <a:prstDash val="solid"/>
    </a:ln>
  </c:spPr>
  <c:txPr>
    <a:bodyPr/>
    <a:lstStyle/>
    <a:p>
      <a:pPr>
        <a:defRPr sz="2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e0ca308451_1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e0ca308451_1_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ge0ca308451_1_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85938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e0ca308451_1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e0ca308451_1_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ge0ca308451_1_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14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684236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e0ca308451_1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e0ca308451_1_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ge0ca308451_1_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342710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e0ca308451_1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e0ca308451_1_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ge0ca308451_1_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16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022054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e0ca308451_1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e0ca308451_1_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ge0ca308451_1_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17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600391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e0ca308451_1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e0ca308451_1_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ge0ca308451_1_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18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771895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e0ca308451_1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e0ca308451_1_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ge0ca308451_1_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21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626161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e0ca308451_1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e0ca308451_1_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ge0ca308451_1_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e0ca308451_1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e0ca308451_1_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ge0ca308451_1_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4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e0ca308451_1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e0ca308451_1_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ge0ca308451_1_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017039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e0ca308451_1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e0ca308451_1_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ge0ca308451_1_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915858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e0ca308451_1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e0ca308451_1_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ge0ca308451_1_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281146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e0ca308451_1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e0ca308451_1_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Meno parole</a:t>
            </a:r>
            <a:endParaRPr dirty="0"/>
          </a:p>
        </p:txBody>
      </p:sp>
      <p:sp>
        <p:nvSpPr>
          <p:cNvPr id="131" name="Google Shape;131;ge0ca308451_1_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710416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Google Shape;544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11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545" name="Google Shape;545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93738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546" name="Google Shape;546;p10:notes"/>
          <p:cNvSpPr txBox="1">
            <a:spLocks noGrp="1"/>
          </p:cNvSpPr>
          <p:nvPr>
            <p:ph type="body" idx="1"/>
          </p:nvPr>
        </p:nvSpPr>
        <p:spPr>
          <a:xfrm>
            <a:off x="686360" y="4342535"/>
            <a:ext cx="5486681" cy="4114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e0ca308451_1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e0ca308451_1_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ge0ca308451_1_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/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566643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ntestazione sezione" type="secHead">
  <p:cSld name="SECTION_HEADER">
    <p:bg>
      <p:bgPr>
        <a:solidFill>
          <a:schemeClr val="lt1"/>
        </a:solidFill>
        <a:effectLst/>
      </p:bgPr>
    </p:bg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82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82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82"/>
          <p:cNvSpPr txBox="1"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Calibri"/>
              <a:buNone/>
              <a:defRPr sz="8000" b="0">
                <a:solidFill>
                  <a:srgbClr val="26262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82"/>
          <p:cNvSpPr txBox="1"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  <a:defRPr sz="2400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3" name="Google Shape;23;p82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82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82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  <p:cxnSp>
        <p:nvCxnSpPr>
          <p:cNvPr id="26" name="Google Shape;26;p82"/>
          <p:cNvCxnSpPr/>
          <p:nvPr/>
        </p:nvCxnSpPr>
        <p:spPr>
          <a:xfrm>
            <a:off x="1207658" y="4343400"/>
            <a:ext cx="987552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Immagine con didascalia" type="picTx">
  <p:cSld name="PICTURE_WITH_CAPTION_TEXT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93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93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93"/>
          <p:cNvSpPr txBox="1"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alibri"/>
              <a:buNone/>
              <a:defRPr sz="3600" b="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93"/>
          <p:cNvSpPr>
            <a:spLocks noGrp="1"/>
          </p:cNvSpPr>
          <p:nvPr>
            <p:ph type="pic" idx="2"/>
          </p:nvPr>
        </p:nvSpPr>
        <p:spPr>
          <a:xfrm>
            <a:off x="15" y="0"/>
            <a:ext cx="12191985" cy="4915076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457200" tIns="457200" rIns="0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Calibri"/>
              <a:buNone/>
              <a:defRPr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Calibri"/>
              <a:buNone/>
              <a:defRPr sz="2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Calibri"/>
              <a:buNone/>
              <a:defRPr sz="2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None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2000"/>
              <a:buFont typeface="Calibri"/>
              <a:buNone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1" name="Google Shape;91;p93"/>
          <p:cNvSpPr txBox="1">
            <a:spLocks noGrp="1"/>
          </p:cNvSpPr>
          <p:nvPr>
            <p:ph type="body" idx="1"/>
          </p:nvPr>
        </p:nvSpPr>
        <p:spPr>
          <a:xfrm>
            <a:off x="1097280" y="5907023"/>
            <a:ext cx="10113264" cy="594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FFFFFF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92" name="Google Shape;92;p93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93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93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VERTICAL_TEXT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4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94"/>
          <p:cNvSpPr txBox="1">
            <a:spLocks noGrp="1"/>
          </p:cNvSpPr>
          <p:nvPr>
            <p:ph type="body" idx="1"/>
          </p:nvPr>
        </p:nvSpPr>
        <p:spPr>
          <a:xfrm rot="5400000">
            <a:off x="4114800" y="-1171786"/>
            <a:ext cx="4023360" cy="1005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98" name="Google Shape;98;p94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94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94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Titolo e testo verticale" type="vertTitleAndTx">
  <p:cSld name="VERTICAL_TITLE_AND_VERTICAL_TEXT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95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9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95"/>
          <p:cNvSpPr txBox="1">
            <a:spLocks noGrp="1"/>
          </p:cNvSpPr>
          <p:nvPr>
            <p:ph type="title"/>
          </p:nvPr>
        </p:nvSpPr>
        <p:spPr>
          <a:xfrm rot="5400000">
            <a:off x="7160640" y="1979039"/>
            <a:ext cx="5757421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95"/>
          <p:cNvSpPr txBox="1">
            <a:spLocks noGrp="1"/>
          </p:cNvSpPr>
          <p:nvPr>
            <p:ph type="body" idx="1"/>
          </p:nvPr>
        </p:nvSpPr>
        <p:spPr>
          <a:xfrm rot="5400000">
            <a:off x="1826639" y="-573661"/>
            <a:ext cx="5757422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106" name="Google Shape;106;p95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95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95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AA723A0-2C3D-6340-935D-846AD693BD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1B80DF09-1E3F-204B-97DB-2D9481FF08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C1D86D1-E312-5D47-8FE9-764EF26AB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8CE7D-514D-AA4C-9E6B-A8891DBB45F1}" type="datetimeFigureOut">
              <a:rPr lang="it-IT" smtClean="0"/>
              <a:t>22/06/2021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5CC15D0-ABB9-3E4E-9F7F-62D8E0C07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0FCBB66-3FF5-B543-8DEF-E259577FE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D11E2-ACA9-6643-9A54-7FB98905208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55321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4077F2A-1640-5F4F-9212-4417A4B00E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2756770-59BA-FC4E-B677-50BC68DAEE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440F6DE-82EF-F041-8F0D-3E71B35EC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8CE7D-514D-AA4C-9E6B-A8891DBB45F1}" type="datetimeFigureOut">
              <a:rPr lang="it-IT" smtClean="0"/>
              <a:t>22/06/2021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5BA9D30-19C7-A04A-91AE-F1BC66BC8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0475C60-F6CB-6C4A-9DF4-2ED98B59F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D11E2-ACA9-6643-9A54-7FB98905208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94506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8BC43D6-E0FC-FD48-BA78-A0AA1C4DCC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39F841A-6554-3643-9462-58D68A8E4B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A71C894-157F-774D-9C1B-9293A134FE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8CE7D-514D-AA4C-9E6B-A8891DBB45F1}" type="datetimeFigureOut">
              <a:rPr lang="it-IT" smtClean="0"/>
              <a:t>22/06/2021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6C46862-59B2-E84F-A9F8-F7B5EB6A51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EC16A37-8080-EA4D-AE91-AEAE66549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D11E2-ACA9-6643-9A54-7FB98905208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676232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CEBBF32-E1AA-6A48-8121-1DDF70018E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B9874CC-A08A-A04E-856D-FDEC38B77E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577E83E-A66A-A741-806C-120C8C04C4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2A6D5BB-274C-764F-8841-6B2686EE0F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8CE7D-514D-AA4C-9E6B-A8891DBB45F1}" type="datetimeFigureOut">
              <a:rPr lang="it-IT" smtClean="0"/>
              <a:t>22/06/2021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9B7E73D-9083-3A43-9CA9-1E94C7C53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6BB6636-D011-B84C-8425-4522EDA5A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D11E2-ACA9-6643-9A54-7FB98905208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794448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5EED861-613C-E549-9084-E7FB19FAB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3CA32DA-90A1-454F-A072-0A0846D297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062963A-F26E-0E4C-AF9D-4761273502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ECCF1E14-7868-1B48-970D-6802432A01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6513F5E7-32F8-8F47-BCA3-DB2FAA015F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58357669-DA0F-3749-8229-DDC3493871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8CE7D-514D-AA4C-9E6B-A8891DBB45F1}" type="datetimeFigureOut">
              <a:rPr lang="it-IT" smtClean="0"/>
              <a:t>22/06/2021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09FD8977-82F5-384C-9C17-F29898E94B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EE36E6CB-290A-D94E-96A0-55232629B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D11E2-ACA9-6643-9A54-7FB98905208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32109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E3EAE06-83C5-1F4F-94A6-F75087808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A4AE84EF-8D89-F743-8475-0642372C9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8CE7D-514D-AA4C-9E6B-A8891DBB45F1}" type="datetimeFigureOut">
              <a:rPr lang="it-IT" smtClean="0"/>
              <a:t>22/06/2021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D155E152-8E8E-1C40-8738-A07CF8427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18E244C-08DE-5A44-A59E-B5D3FDE4D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D11E2-ACA9-6643-9A54-7FB98905208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08827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2557D37B-E556-2E4D-9886-3771E8D9D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8CE7D-514D-AA4C-9E6B-A8891DBB45F1}" type="datetimeFigureOut">
              <a:rPr lang="it-IT" smtClean="0"/>
              <a:t>22/06/2021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BC9A6FEB-8C4F-7F44-8B59-9B3E10B174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E8CDA1A-F702-4341-B7FF-F6DBC6FEF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D11E2-ACA9-6643-9A54-7FB98905208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28514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Vuota" type="blank">
  <p:cSld name="BLANK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83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29;p83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Google Shape;30;p83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83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83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AB0C8E2-F4F9-5648-A659-FDA1F55382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2B05BD2-2EC3-0249-929A-3A9240139D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10EF465-E732-4C40-858F-DF43A01DA2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AFD434F-BAD1-654D-BDC4-D2D362D30D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8CE7D-514D-AA4C-9E6B-A8891DBB45F1}" type="datetimeFigureOut">
              <a:rPr lang="it-IT" smtClean="0"/>
              <a:t>22/06/2021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F19D789-C95F-954F-BDB1-B2B04E3759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CB03182-8805-7546-8150-6137320BD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D11E2-ACA9-6643-9A54-7FB98905208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7245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733B9EC-8C9B-394F-8E24-4D724AA6D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BF668AE-5B0A-7A48-8B79-AD926B666F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74899D1-90A0-5B42-A5DB-6A10938CCC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39B5F0B-B781-484A-BA9E-9103556A3F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8CE7D-514D-AA4C-9E6B-A8891DBB45F1}" type="datetimeFigureOut">
              <a:rPr lang="it-IT" smtClean="0"/>
              <a:t>22/06/2021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3B5A305-6B3E-2B4B-9709-11A5D6A622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21E0F55-E90E-BA4A-A1C7-D2F9C46E8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D11E2-ACA9-6643-9A54-7FB98905208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637647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189D20F-A35E-8D45-B13C-84F1CC49A3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FDED758-6828-8441-BBC8-0CE92DBACF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EA4B5C6-09EF-A647-8643-33297C69D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8CE7D-514D-AA4C-9E6B-A8891DBB45F1}" type="datetimeFigureOut">
              <a:rPr lang="it-IT" smtClean="0"/>
              <a:t>22/06/2021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EE05150-D331-2649-9926-48EAF846C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A6DCB42-5645-DD43-A55E-0626D3FD0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D11E2-ACA9-6643-9A54-7FB98905208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92897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26AC4CCD-B23F-E646-8A33-7A37285C0C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F37CFBA-BFCC-AD4E-B7C4-10DDC66547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E8384C8-5E64-3142-A310-7698B5F9D1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8CE7D-514D-AA4C-9E6B-A8891DBB45F1}" type="datetimeFigureOut">
              <a:rPr lang="it-IT" smtClean="0"/>
              <a:t>22/06/2021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44DA42C-FF4A-294C-ADF8-3FF023F441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B6F9111-BD7B-E246-9C5B-1CD2CEC3D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D11E2-ACA9-6643-9A54-7FB98905208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253214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22/06/2021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‹N›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78129636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22/06/2021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‹N›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7891094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22/06/2021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‹N›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534680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22/06/2021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‹N›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24030064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22/06/2021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‹N›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9371431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22/06/2021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‹N›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242057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OBJEC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4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84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36" name="Google Shape;36;p84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84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84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22/06/2021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‹N›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5029916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22/06/2021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‹N›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2870698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22/06/2021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‹N›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2854148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22/06/2021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‹N›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8587275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DA8BB-0D18-469F-8022-DD923457DE3A}" type="datetimeFigureOut">
              <a:rPr lang="nl-BE"/>
              <a:t>22/06/2021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4F97-0F13-42E5-9A1D-07478243785D}" type="slidenum">
              <a:rPr lang="nl-BE"/>
              <a:t>‹N›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182433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apositiva titolo" type="title">
  <p:cSld name="TITLE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5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" name="Google Shape;41;p8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42;p85"/>
          <p:cNvSpPr txBox="1"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Calibri"/>
              <a:buNone/>
              <a:defRPr sz="8000">
                <a:solidFill>
                  <a:srgbClr val="26262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85"/>
          <p:cNvSpPr txBox="1"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400"/>
              <a:buNone/>
              <a:defRPr sz="2400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44" name="Google Shape;44;p85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85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85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  <p:cxnSp>
        <p:nvCxnSpPr>
          <p:cNvPr id="47" name="Google Shape;47;p85"/>
          <p:cNvCxnSpPr/>
          <p:nvPr/>
        </p:nvCxnSpPr>
        <p:spPr>
          <a:xfrm>
            <a:off x="1207658" y="4343400"/>
            <a:ext cx="987552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88"/>
          <p:cNvSpPr txBox="1">
            <a:spLocks noGrp="1"/>
          </p:cNvSpPr>
          <p:nvPr>
            <p:ph type="sldNum" idx="12"/>
          </p:nvPr>
        </p:nvSpPr>
        <p:spPr>
          <a:xfrm>
            <a:off x="11176866" y="6541558"/>
            <a:ext cx="744201" cy="316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spcBef>
                <a:spcPts val="0"/>
              </a:spcBef>
              <a:buNone/>
              <a:defRPr sz="16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>
              <a:spcBef>
                <a:spcPts val="0"/>
              </a:spcBef>
              <a:buNone/>
              <a:defRPr sz="16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>
              <a:spcBef>
                <a:spcPts val="0"/>
              </a:spcBef>
              <a:buNone/>
              <a:defRPr sz="16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>
              <a:spcBef>
                <a:spcPts val="0"/>
              </a:spcBef>
              <a:buNone/>
              <a:defRPr sz="16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>
              <a:spcBef>
                <a:spcPts val="0"/>
              </a:spcBef>
              <a:buNone/>
              <a:defRPr sz="16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>
              <a:spcBef>
                <a:spcPts val="0"/>
              </a:spcBef>
              <a:buNone/>
              <a:defRPr sz="16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>
              <a:spcBef>
                <a:spcPts val="0"/>
              </a:spcBef>
              <a:buNone/>
              <a:defRPr sz="16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>
              <a:spcBef>
                <a:spcPts val="0"/>
              </a:spcBef>
              <a:buNone/>
              <a:defRPr sz="16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>
              <a:spcBef>
                <a:spcPts val="0"/>
              </a:spcBef>
              <a:buNone/>
              <a:defRPr sz="16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  <p:sp>
        <p:nvSpPr>
          <p:cNvPr id="50" name="Google Shape;50;p88"/>
          <p:cNvSpPr/>
          <p:nvPr/>
        </p:nvSpPr>
        <p:spPr>
          <a:xfrm>
            <a:off x="387359" y="448234"/>
            <a:ext cx="49983" cy="63343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Google Shape;51;p88"/>
          <p:cNvSpPr txBox="1">
            <a:spLocks noGrp="1"/>
          </p:cNvSpPr>
          <p:nvPr>
            <p:ph type="ftr" idx="11"/>
          </p:nvPr>
        </p:nvSpPr>
        <p:spPr>
          <a:xfrm rot="-5400000">
            <a:off x="-3193835" y="3322582"/>
            <a:ext cx="6699052" cy="3438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cxnSp>
        <p:nvCxnSpPr>
          <p:cNvPr id="52" name="Google Shape;52;p88"/>
          <p:cNvCxnSpPr/>
          <p:nvPr/>
        </p:nvCxnSpPr>
        <p:spPr>
          <a:xfrm>
            <a:off x="2749286" y="641762"/>
            <a:ext cx="7155431" cy="0"/>
          </a:xfrm>
          <a:prstGeom prst="straightConnector1">
            <a:avLst/>
          </a:prstGeom>
          <a:noFill/>
          <a:ln w="158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" name="Google Shape;53;p88"/>
          <p:cNvSpPr txBox="1">
            <a:spLocks noGrp="1"/>
          </p:cNvSpPr>
          <p:nvPr>
            <p:ph type="title"/>
          </p:nvPr>
        </p:nvSpPr>
        <p:spPr>
          <a:xfrm>
            <a:off x="377578" y="-14942"/>
            <a:ext cx="11814423" cy="6678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54" name="Google Shape;54;p8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54344" y="3484"/>
            <a:ext cx="1317799" cy="111262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88" descr="https://lh4.googleusercontent.com/m6NoYjmq2b9R9SZAgQIRnnJeGDE8i9zKqPxLtrBqu_MyN7NF9ZGTeKeiDvQJl8PU2nRQXEPkvzhgL8Y2zuggEpbg1kOd5Es6-hRlFH8hNuxiSZJlMh2LXnIFd7HGiQuoG4SY7ToAcsY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247862" y="85005"/>
            <a:ext cx="839208" cy="82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TWO_OBJECTS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89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89"/>
          <p:cNvSpPr txBox="1">
            <a:spLocks noGrp="1"/>
          </p:cNvSpPr>
          <p:nvPr>
            <p:ph type="body" idx="1"/>
          </p:nvPr>
        </p:nvSpPr>
        <p:spPr>
          <a:xfrm>
            <a:off x="1097279" y="1845734"/>
            <a:ext cx="493776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59" name="Google Shape;59;p89"/>
          <p:cNvSpPr txBox="1">
            <a:spLocks noGrp="1"/>
          </p:cNvSpPr>
          <p:nvPr>
            <p:ph type="body" idx="2"/>
          </p:nvPr>
        </p:nvSpPr>
        <p:spPr>
          <a:xfrm>
            <a:off x="6217920" y="1845735"/>
            <a:ext cx="493776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60" name="Google Shape;60;p89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89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89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TWO_OBJECTS_WITH_TEX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90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90"/>
          <p:cNvSpPr txBox="1"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  <a:defRPr sz="2000" b="0" cap="none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66" name="Google Shape;66;p90"/>
          <p:cNvSpPr txBox="1">
            <a:spLocks noGrp="1"/>
          </p:cNvSpPr>
          <p:nvPr>
            <p:ph type="body" idx="2"/>
          </p:nvPr>
        </p:nvSpPr>
        <p:spPr>
          <a:xfrm>
            <a:off x="1097280" y="2582334"/>
            <a:ext cx="4937760" cy="33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67" name="Google Shape;67;p90"/>
          <p:cNvSpPr txBox="1">
            <a:spLocks noGrp="1"/>
          </p:cNvSpPr>
          <p:nvPr>
            <p:ph type="body" idx="3"/>
          </p:nvPr>
        </p:nvSpPr>
        <p:spPr>
          <a:xfrm>
            <a:off x="6217920" y="1846052"/>
            <a:ext cx="4937760" cy="736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  <a:defRPr sz="2000" b="0" cap="none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68" name="Google Shape;68;p90"/>
          <p:cNvSpPr txBox="1">
            <a:spLocks noGrp="1"/>
          </p:cNvSpPr>
          <p:nvPr>
            <p:ph type="body" idx="4"/>
          </p:nvPr>
        </p:nvSpPr>
        <p:spPr>
          <a:xfrm>
            <a:off x="6217920" y="2582334"/>
            <a:ext cx="4937760" cy="33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69" name="Google Shape;69;p90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90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90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TITLE_ONLY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91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91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91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91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nuto con didascalia" type="objTx">
  <p:cSld name="OBJECT_WITH_CAPTION_TEXT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92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92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80;p92"/>
          <p:cNvSpPr txBox="1"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alibri"/>
              <a:buNone/>
              <a:defRPr sz="3600" b="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92"/>
          <p:cNvSpPr txBox="1">
            <a:spLocks noGrp="1"/>
          </p:cNvSpPr>
          <p:nvPr>
            <p:ph type="body" idx="1"/>
          </p:nvPr>
        </p:nvSpPr>
        <p:spPr>
          <a:xfrm>
            <a:off x="4800600" y="731520"/>
            <a:ext cx="6492240" cy="525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 "/>
              <a:defRPr/>
            </a:lvl1pPr>
            <a:lvl2pPr marL="914400" lvl="1" indent="-3429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800"/>
              <a:buChar char="◦"/>
              <a:defRPr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3pPr>
            <a:lvl4pPr marL="1828800" lvl="3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4pPr>
            <a:lvl5pPr marL="2286000" lvl="4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5pPr>
            <a:lvl6pPr marL="2743200" lvl="5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6pPr>
            <a:lvl7pPr marL="3200400" lvl="6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7pPr>
            <a:lvl8pPr marL="3657600" lvl="7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800"/>
              <a:buChar char="◦"/>
              <a:defRPr/>
            </a:lvl8pPr>
            <a:lvl9pPr marL="4114800" lvl="8" indent="-3429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1800"/>
              <a:buChar char="◦"/>
              <a:defRPr/>
            </a:lvl9pPr>
          </a:lstStyle>
          <a:p>
            <a:endParaRPr/>
          </a:p>
        </p:txBody>
      </p:sp>
      <p:sp>
        <p:nvSpPr>
          <p:cNvPr id="82" name="Google Shape;82;p92"/>
          <p:cNvSpPr txBox="1">
            <a:spLocks noGrp="1"/>
          </p:cNvSpPr>
          <p:nvPr>
            <p:ph type="body" idx="2"/>
          </p:nvPr>
        </p:nvSpPr>
        <p:spPr>
          <a:xfrm>
            <a:off x="457200" y="2926080"/>
            <a:ext cx="3200400" cy="33791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FFFFFF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900"/>
              <a:buNone/>
              <a:defRPr sz="9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83" name="Google Shape;83;p92"/>
          <p:cNvSpPr txBox="1">
            <a:spLocks noGrp="1"/>
          </p:cNvSpPr>
          <p:nvPr>
            <p:ph type="dt" idx="10"/>
          </p:nvPr>
        </p:nvSpPr>
        <p:spPr>
          <a:xfrm>
            <a:off x="465512" y="6459785"/>
            <a:ext cx="261851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92"/>
          <p:cNvSpPr txBox="1">
            <a:spLocks noGrp="1"/>
          </p:cNvSpPr>
          <p:nvPr>
            <p:ph type="ftr" idx="11"/>
          </p:nvPr>
        </p:nvSpPr>
        <p:spPr>
          <a:xfrm>
            <a:off x="4800600" y="6459785"/>
            <a:ext cx="4648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92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81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81"/>
          <p:cNvSpPr/>
          <p:nvPr/>
        </p:nvSpPr>
        <p:spPr>
          <a:xfrm>
            <a:off x="0" y="6334316"/>
            <a:ext cx="12192000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81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800"/>
              <a:buFont typeface="Calibri"/>
              <a:buNone/>
              <a:defRPr sz="4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" name="Google Shape;13;p81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marR="0" lvl="0" indent="-3556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alibri"/>
              <a:buChar char=" 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alibri"/>
              <a:buChar char="◦"/>
              <a:defRPr sz="1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Pts val="1400"/>
              <a:buFont typeface="Calibri"/>
              <a:buChar char="◦"/>
              <a:defRPr sz="1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81"/>
          <p:cNvSpPr txBox="1">
            <a:spLocks noGrp="1"/>
          </p:cNvSpPr>
          <p:nvPr>
            <p:ph type="dt" idx="10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Google Shape;15;p81"/>
          <p:cNvSpPr txBox="1">
            <a:spLocks noGrp="1"/>
          </p:cNvSpPr>
          <p:nvPr>
            <p:ph type="ftr" idx="11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Google Shape;16;p81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05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  <p:cxnSp>
        <p:nvCxnSpPr>
          <p:cNvPr id="17" name="Google Shape;17;p81"/>
          <p:cNvCxnSpPr/>
          <p:nvPr/>
        </p:nvCxnSpPr>
        <p:spPr>
          <a:xfrm>
            <a:off x="1193532" y="1737845"/>
            <a:ext cx="9966960" cy="0"/>
          </a:xfrm>
          <a:prstGeom prst="straightConnector1">
            <a:avLst/>
          </a:prstGeom>
          <a:noFill/>
          <a:ln w="9525" cap="flat" cmpd="sng">
            <a:solidFill>
              <a:srgbClr val="7F7F7F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F3647703-01E9-CD48-8408-7ABCA1ABF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0EDD533-2626-6D4E-A9D2-586080217D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E5ED49A-E937-D04D-8ACA-0D2154D041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A8CE7D-514D-AA4C-9E6B-A8891DBB45F1}" type="datetimeFigureOut">
              <a:rPr lang="it-IT" smtClean="0"/>
              <a:t>22/06/2021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8B7EF54-E2A3-F349-AEB6-2545EC4A7C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A17464B-3F62-3B4A-B21E-AF4BA4A1C3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D11E2-ACA9-6643-9A54-7FB98905208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01419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30DBB-9FD5-43E7-88F1-55A569E9525E}" type="datetimeFigureOut">
              <a:rPr lang="nl-BE"/>
              <a:t>22/06/2021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336665-E7E9-4861-9ADF-F11A47CBAD79}" type="slidenum">
              <a:rPr lang="nl-BE"/>
              <a:t>‹N›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10869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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-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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jp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jp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7.png"/><Relationship Id="rId5" Type="http://schemas.openxmlformats.org/officeDocument/2006/relationships/image" Target="../media/image15.pn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0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4.tiff"/><Relationship Id="rId7" Type="http://schemas.openxmlformats.org/officeDocument/2006/relationships/chart" Target="../charts/chart2.xm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90.png"/><Relationship Id="rId4" Type="http://schemas.openxmlformats.org/officeDocument/2006/relationships/image" Target="../media/image2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50.png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6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"/>
          <p:cNvSpPr txBox="1">
            <a:spLocks noGrp="1"/>
          </p:cNvSpPr>
          <p:nvPr>
            <p:ph type="title"/>
          </p:nvPr>
        </p:nvSpPr>
        <p:spPr>
          <a:xfrm>
            <a:off x="1097275" y="1686850"/>
            <a:ext cx="10058400" cy="263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60000"/>
              <a:buFont typeface="Calibri"/>
              <a:buNone/>
            </a:pPr>
            <a:r>
              <a:rPr lang="it-IT" sz="5000" b="1"/>
              <a:t>Principle of operation of an innovative new sensor for neutron detection based on resistive AC coupled LGADs</a:t>
            </a:r>
            <a:endParaRPr/>
          </a:p>
        </p:txBody>
      </p:sp>
      <p:sp>
        <p:nvSpPr>
          <p:cNvPr id="114" name="Google Shape;114;p1"/>
          <p:cNvSpPr txBox="1">
            <a:spLocks noGrp="1"/>
          </p:cNvSpPr>
          <p:nvPr>
            <p:ph type="body" idx="1"/>
          </p:nvPr>
        </p:nvSpPr>
        <p:spPr>
          <a:xfrm>
            <a:off x="1097275" y="4453125"/>
            <a:ext cx="10058400" cy="126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it-IT" dirty="0"/>
              <a:t>LUCA MENZIO</a:t>
            </a:r>
            <a:endParaRPr dirty="0"/>
          </a:p>
          <a:p>
            <a:pPr marL="0" lvl="0" indent="0" algn="r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1800"/>
              <a:buNone/>
            </a:pPr>
            <a:r>
              <a:rPr lang="it-IT" sz="1800" dirty="0"/>
              <a:t>UNIVERSITÀ DI TORINO-INFN</a:t>
            </a:r>
          </a:p>
          <a:p>
            <a:pPr marL="0" lvl="0" indent="0" algn="r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1800"/>
              <a:buNone/>
            </a:pPr>
            <a:r>
              <a:rPr lang="it-IT" sz="1800" dirty="0"/>
              <a:t>UFSD group – LISS</a:t>
            </a:r>
            <a:endParaRPr sz="1800" dirty="0"/>
          </a:p>
        </p:txBody>
      </p:sp>
      <p:sp>
        <p:nvSpPr>
          <p:cNvPr id="115" name="Google Shape;115;p1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1</a:t>
            </a:fld>
            <a:endParaRPr/>
          </a:p>
        </p:txBody>
      </p:sp>
      <p:grpSp>
        <p:nvGrpSpPr>
          <p:cNvPr id="116" name="Google Shape;116;p1"/>
          <p:cNvGrpSpPr/>
          <p:nvPr/>
        </p:nvGrpSpPr>
        <p:grpSpPr>
          <a:xfrm>
            <a:off x="362016" y="177377"/>
            <a:ext cx="11385773" cy="1526225"/>
            <a:chOff x="383350" y="210863"/>
            <a:chExt cx="11385773" cy="1526225"/>
          </a:xfrm>
        </p:grpSpPr>
        <p:pic>
          <p:nvPicPr>
            <p:cNvPr id="117" name="Google Shape;117;p1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383350" y="552938"/>
              <a:ext cx="4142875" cy="8420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8" name="Google Shape;118;p1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10245426" y="210863"/>
              <a:ext cx="1523697" cy="152622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19" name="Google Shape;119;p1"/>
          <p:cNvSpPr txBox="1"/>
          <p:nvPr/>
        </p:nvSpPr>
        <p:spPr>
          <a:xfrm>
            <a:off x="1097275" y="4873125"/>
            <a:ext cx="3000000" cy="42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Calibri"/>
              <a:buNone/>
            </a:pPr>
            <a:r>
              <a:rPr lang="it-IT" sz="1800" dirty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38th RD50 Workshop</a:t>
            </a:r>
            <a:endParaRPr sz="1800" dirty="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" name="Google Shape;119;p1">
            <a:extLst>
              <a:ext uri="{FF2B5EF4-FFF2-40B4-BE49-F238E27FC236}">
                <a16:creationId xmlns:a16="http://schemas.microsoft.com/office/drawing/2014/main" id="{21CF1725-80B0-46D1-9689-11F904832802}"/>
              </a:ext>
            </a:extLst>
          </p:cNvPr>
          <p:cNvSpPr txBox="1"/>
          <p:nvPr/>
        </p:nvSpPr>
        <p:spPr>
          <a:xfrm>
            <a:off x="4088914" y="5639617"/>
            <a:ext cx="3582372" cy="4200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8000"/>
              <a:buFont typeface="Calibri"/>
              <a:buNone/>
            </a:pPr>
            <a:r>
              <a:rPr lang="it-IT" sz="1800" dirty="0" err="1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Supported</a:t>
            </a:r>
            <a:r>
              <a:rPr lang="it-IT" sz="1800" dirty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 by the FARE MIUR Grant</a:t>
            </a:r>
          </a:p>
        </p:txBody>
      </p:sp>
    </p:spTree>
  </p:cSld>
  <p:clrMapOvr>
    <a:overrideClrMapping bg1="lt1" tx1="dk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>
            <a:extLst>
              <a:ext uri="{FF2B5EF4-FFF2-40B4-BE49-F238E27FC236}">
                <a16:creationId xmlns:a16="http://schemas.microsoft.com/office/drawing/2014/main" id="{61DF52E0-968B-4972-A2B5-F7A5E5A34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3468" y="1622803"/>
            <a:ext cx="10113264" cy="822960"/>
          </a:xfrm>
        </p:spPr>
        <p:txBody>
          <a:bodyPr/>
          <a:lstStyle/>
          <a:p>
            <a:pPr algn="ctr"/>
            <a:r>
              <a:rPr lang="it-IT" sz="4400" b="1" dirty="0" err="1">
                <a:solidFill>
                  <a:srgbClr val="FFC000"/>
                </a:solidFill>
              </a:rPr>
              <a:t>Our</a:t>
            </a:r>
            <a:r>
              <a:rPr lang="it-IT" sz="4400" b="1" dirty="0">
                <a:solidFill>
                  <a:srgbClr val="FFC000"/>
                </a:solidFill>
              </a:rPr>
              <a:t> Project:</a:t>
            </a:r>
            <a:br>
              <a:rPr lang="it-IT" sz="4400" b="1" dirty="0">
                <a:solidFill>
                  <a:srgbClr val="FFC000"/>
                </a:solidFill>
              </a:rPr>
            </a:br>
            <a:r>
              <a:rPr lang="it-IT" sz="4400" b="1" dirty="0" err="1">
                <a:solidFill>
                  <a:srgbClr val="FFC000"/>
                </a:solidFill>
              </a:rPr>
              <a:t>RSDs</a:t>
            </a:r>
            <a:r>
              <a:rPr lang="it-IT" sz="4400" b="1" dirty="0">
                <a:solidFill>
                  <a:srgbClr val="FFC000"/>
                </a:solidFill>
              </a:rPr>
              <a:t> for </a:t>
            </a:r>
            <a:r>
              <a:rPr lang="it-IT" sz="4400" b="1" dirty="0" err="1">
                <a:solidFill>
                  <a:srgbClr val="FFC000"/>
                </a:solidFill>
              </a:rPr>
              <a:t>neutron</a:t>
            </a:r>
            <a:r>
              <a:rPr lang="it-IT" sz="4400" b="1" dirty="0">
                <a:solidFill>
                  <a:srgbClr val="FFC000"/>
                </a:solidFill>
              </a:rPr>
              <a:t> </a:t>
            </a:r>
            <a:r>
              <a:rPr lang="it-IT" sz="4400" b="1" dirty="0" err="1">
                <a:solidFill>
                  <a:srgbClr val="FFC000"/>
                </a:solidFill>
              </a:rPr>
              <a:t>detection</a:t>
            </a:r>
            <a:endParaRPr lang="en-GB" sz="4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770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p10"/>
          <p:cNvSpPr/>
          <p:nvPr/>
        </p:nvSpPr>
        <p:spPr>
          <a:xfrm>
            <a:off x="7410832" y="4380701"/>
            <a:ext cx="763695" cy="163720"/>
          </a:xfrm>
          <a:prstGeom prst="rect">
            <a:avLst/>
          </a:prstGeom>
          <a:solidFill>
            <a:srgbClr val="3366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49" name="Google Shape;549;p10"/>
          <p:cNvSpPr/>
          <p:nvPr/>
        </p:nvSpPr>
        <p:spPr>
          <a:xfrm>
            <a:off x="5511771" y="4382915"/>
            <a:ext cx="763695" cy="140877"/>
          </a:xfrm>
          <a:prstGeom prst="rect">
            <a:avLst/>
          </a:prstGeom>
          <a:solidFill>
            <a:srgbClr val="3366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50" name="Google Shape;550;p10"/>
          <p:cNvSpPr/>
          <p:nvPr/>
        </p:nvSpPr>
        <p:spPr>
          <a:xfrm>
            <a:off x="3518927" y="4385128"/>
            <a:ext cx="763695" cy="138663"/>
          </a:xfrm>
          <a:prstGeom prst="rect">
            <a:avLst/>
          </a:prstGeom>
          <a:solidFill>
            <a:srgbClr val="3366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53" name="Google Shape;553;p1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35200" rIns="91425" bIns="4570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800000"/>
              </a:buClr>
              <a:buSzPts val="3200"/>
              <a:buFont typeface="Century Gothic"/>
              <a:buNone/>
            </a:pPr>
            <a:r>
              <a:rPr lang="en-US" sz="3200" dirty="0">
                <a:solidFill>
                  <a:srgbClr val="800000"/>
                </a:solidFill>
              </a:rPr>
              <a:t> </a:t>
            </a:r>
            <a:r>
              <a:rPr lang="en-US" dirty="0">
                <a:solidFill>
                  <a:schemeClr val="accent1"/>
                </a:solidFill>
              </a:rPr>
              <a:t>Combining RSD with </a:t>
            </a:r>
            <a:r>
              <a:rPr lang="en-US" baseline="30000" dirty="0">
                <a:solidFill>
                  <a:schemeClr val="accent1"/>
                </a:solidFill>
              </a:rPr>
              <a:t>6</a:t>
            </a:r>
            <a:r>
              <a:rPr lang="en-US" dirty="0">
                <a:solidFill>
                  <a:schemeClr val="accent1"/>
                </a:solidFill>
              </a:rPr>
              <a:t>LiF</a:t>
            </a:r>
            <a:endParaRPr dirty="0">
              <a:solidFill>
                <a:schemeClr val="accent1"/>
              </a:solidFill>
            </a:endParaRPr>
          </a:p>
        </p:txBody>
      </p:sp>
      <p:cxnSp>
        <p:nvCxnSpPr>
          <p:cNvPr id="554" name="Google Shape;554;p10"/>
          <p:cNvCxnSpPr/>
          <p:nvPr/>
        </p:nvCxnSpPr>
        <p:spPr>
          <a:xfrm flipH="1">
            <a:off x="7375791" y="3608602"/>
            <a:ext cx="616414" cy="320651"/>
          </a:xfrm>
          <a:prstGeom prst="straightConnector1">
            <a:avLst/>
          </a:prstGeom>
          <a:noFill/>
          <a:ln w="25400" cap="flat" cmpd="sng">
            <a:solidFill>
              <a:schemeClr val="lt1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555" name="Google Shape;555;p10"/>
          <p:cNvCxnSpPr/>
          <p:nvPr/>
        </p:nvCxnSpPr>
        <p:spPr>
          <a:xfrm>
            <a:off x="5308531" y="3595919"/>
            <a:ext cx="463331" cy="333333"/>
          </a:xfrm>
          <a:prstGeom prst="straightConnector1">
            <a:avLst/>
          </a:prstGeom>
          <a:noFill/>
          <a:ln w="25400" cap="flat" cmpd="sng">
            <a:solidFill>
              <a:schemeClr val="lt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556" name="Google Shape;556;p10"/>
          <p:cNvSpPr/>
          <p:nvPr/>
        </p:nvSpPr>
        <p:spPr>
          <a:xfrm>
            <a:off x="2893131" y="4411973"/>
            <a:ext cx="6046049" cy="1773903"/>
          </a:xfrm>
          <a:prstGeom prst="rect">
            <a:avLst/>
          </a:prstGeom>
          <a:noFill/>
          <a:ln w="12700" cap="flat" cmpd="sng">
            <a:solidFill>
              <a:srgbClr val="8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57" name="Google Shape;557;p10"/>
          <p:cNvSpPr/>
          <p:nvPr/>
        </p:nvSpPr>
        <p:spPr>
          <a:xfrm>
            <a:off x="3534652" y="4354601"/>
            <a:ext cx="746871" cy="51463"/>
          </a:xfrm>
          <a:prstGeom prst="rect">
            <a:avLst/>
          </a:prstGeom>
          <a:solidFill>
            <a:srgbClr val="7F7F7F"/>
          </a:solidFill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58" name="Google Shape;558;p10"/>
          <p:cNvSpPr/>
          <p:nvPr/>
        </p:nvSpPr>
        <p:spPr>
          <a:xfrm>
            <a:off x="5529978" y="4338132"/>
            <a:ext cx="746871" cy="51463"/>
          </a:xfrm>
          <a:prstGeom prst="rect">
            <a:avLst/>
          </a:prstGeom>
          <a:solidFill>
            <a:srgbClr val="7F7F7F"/>
          </a:solidFill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59" name="Google Shape;559;p10"/>
          <p:cNvSpPr/>
          <p:nvPr/>
        </p:nvSpPr>
        <p:spPr>
          <a:xfrm>
            <a:off x="7416190" y="4334924"/>
            <a:ext cx="746871" cy="51463"/>
          </a:xfrm>
          <a:prstGeom prst="rect">
            <a:avLst/>
          </a:prstGeom>
          <a:solidFill>
            <a:srgbClr val="7F7F7F"/>
          </a:solidFill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60" name="Google Shape;560;p10"/>
          <p:cNvSpPr/>
          <p:nvPr/>
        </p:nvSpPr>
        <p:spPr>
          <a:xfrm>
            <a:off x="2880390" y="6002170"/>
            <a:ext cx="6046049" cy="191191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rgbClr val="8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61" name="Google Shape;561;p10"/>
          <p:cNvSpPr txBox="1"/>
          <p:nvPr/>
        </p:nvSpPr>
        <p:spPr>
          <a:xfrm>
            <a:off x="9562040" y="5574262"/>
            <a:ext cx="1312026" cy="378133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entury Gothic"/>
                <a:cs typeface="Calibri" panose="020F0502020204030204" pitchFamily="34" charset="0"/>
                <a:sym typeface="Century Gothic"/>
              </a:rPr>
              <a:t>p++ electrode</a:t>
            </a:r>
            <a:endParaRPr kumimoji="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cxnSp>
        <p:nvCxnSpPr>
          <p:cNvPr id="562" name="Google Shape;562;p10"/>
          <p:cNvCxnSpPr>
            <a:cxnSpLocks/>
            <a:stCxn id="561" idx="1"/>
            <a:endCxn id="560" idx="3"/>
          </p:cNvCxnSpPr>
          <p:nvPr/>
        </p:nvCxnSpPr>
        <p:spPr>
          <a:xfrm flipH="1">
            <a:off x="8926439" y="5763329"/>
            <a:ext cx="635601" cy="334437"/>
          </a:xfrm>
          <a:prstGeom prst="straightConnector1">
            <a:avLst/>
          </a:prstGeom>
          <a:noFill/>
          <a:ln w="25400" cap="flat" cmpd="sng">
            <a:solidFill>
              <a:srgbClr val="000000"/>
            </a:solidFill>
            <a:prstDash val="solid"/>
            <a:round/>
            <a:headEnd type="none" w="sm" len="sm"/>
            <a:tailEnd type="stealth" w="med" len="med"/>
          </a:ln>
        </p:spPr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957BFD99-7127-084B-829A-B66E35437BE4}"/>
              </a:ext>
            </a:extLst>
          </p:cNvPr>
          <p:cNvGrpSpPr/>
          <p:nvPr/>
        </p:nvGrpSpPr>
        <p:grpSpPr>
          <a:xfrm>
            <a:off x="5903413" y="1997725"/>
            <a:ext cx="1291280" cy="2339484"/>
            <a:chOff x="5903413" y="1508824"/>
            <a:chExt cx="1291280" cy="2828385"/>
          </a:xfrm>
        </p:grpSpPr>
        <p:cxnSp>
          <p:nvCxnSpPr>
            <p:cNvPr id="563" name="Google Shape;563;p10"/>
            <p:cNvCxnSpPr/>
            <p:nvPr/>
          </p:nvCxnSpPr>
          <p:spPr>
            <a:xfrm>
              <a:off x="5913727" y="1920718"/>
              <a:ext cx="1280966" cy="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564" name="Google Shape;564;p10"/>
            <p:cNvSpPr/>
            <p:nvPr/>
          </p:nvSpPr>
          <p:spPr>
            <a:xfrm rot="5400000">
              <a:off x="6186324" y="1650777"/>
              <a:ext cx="823789" cy="539883"/>
            </a:xfrm>
            <a:prstGeom prst="triangle">
              <a:avLst>
                <a:gd name="adj" fmla="val 50000"/>
              </a:avLst>
            </a:prstGeom>
            <a:solidFill>
              <a:schemeClr val="lt1"/>
            </a:solidFill>
            <a:ln w="1905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cxnSp>
          <p:nvCxnSpPr>
            <p:cNvPr id="566" name="Google Shape;566;p10"/>
            <p:cNvCxnSpPr>
              <a:cxnSpLocks/>
            </p:cNvCxnSpPr>
            <p:nvPr/>
          </p:nvCxnSpPr>
          <p:spPr>
            <a:xfrm flipH="1">
              <a:off x="5903413" y="1920718"/>
              <a:ext cx="0" cy="2416491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567" name="Google Shape;567;p10"/>
          <p:cNvSpPr/>
          <p:nvPr/>
        </p:nvSpPr>
        <p:spPr>
          <a:xfrm>
            <a:off x="6183796" y="1369983"/>
            <a:ext cx="965754" cy="823789"/>
          </a:xfrm>
          <a:custGeom>
            <a:avLst/>
            <a:gdLst/>
            <a:ahLst/>
            <a:cxnLst/>
            <a:rect l="l" t="t" r="r" b="b"/>
            <a:pathLst>
              <a:path w="576" h="461" extrusionOk="0">
                <a:moveTo>
                  <a:pt x="0" y="231"/>
                </a:moveTo>
                <a:lnTo>
                  <a:pt x="115" y="461"/>
                </a:lnTo>
                <a:lnTo>
                  <a:pt x="576" y="231"/>
                </a:lnTo>
                <a:lnTo>
                  <a:pt x="115" y="0"/>
                </a:lnTo>
                <a:lnTo>
                  <a:pt x="0" y="231"/>
                </a:ln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71" name="Google Shape;571;p10"/>
          <p:cNvSpPr txBox="1"/>
          <p:nvPr/>
        </p:nvSpPr>
        <p:spPr>
          <a:xfrm>
            <a:off x="9904249" y="3111912"/>
            <a:ext cx="1574977" cy="372369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entury Gothic"/>
                <a:cs typeface="Calibri" panose="020F0502020204030204" pitchFamily="34" charset="0"/>
                <a:sym typeface="Century Gothic"/>
              </a:rPr>
              <a:t>AC coupling oxide</a:t>
            </a:r>
            <a:endParaRPr kumimoji="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cxnSp>
        <p:nvCxnSpPr>
          <p:cNvPr id="572" name="Google Shape;572;p10"/>
          <p:cNvCxnSpPr>
            <a:cxnSpLocks/>
            <a:stCxn id="571" idx="1"/>
            <a:endCxn id="574" idx="3"/>
          </p:cNvCxnSpPr>
          <p:nvPr/>
        </p:nvCxnSpPr>
        <p:spPr>
          <a:xfrm flipH="1">
            <a:off x="8801495" y="3298097"/>
            <a:ext cx="1102754" cy="1002037"/>
          </a:xfrm>
          <a:prstGeom prst="straightConnector1">
            <a:avLst/>
          </a:prstGeom>
          <a:noFill/>
          <a:ln w="25400" cap="flat" cmpd="sng">
            <a:solidFill>
              <a:srgbClr val="000000"/>
            </a:solidFill>
            <a:prstDash val="solid"/>
            <a:round/>
            <a:headEnd type="none" w="sm" len="sm"/>
            <a:tailEnd type="stealth" w="med" len="med"/>
          </a:ln>
        </p:spPr>
      </p:cxnSp>
      <p:grpSp>
        <p:nvGrpSpPr>
          <p:cNvPr id="579" name="Google Shape;579;p10"/>
          <p:cNvGrpSpPr/>
          <p:nvPr/>
        </p:nvGrpSpPr>
        <p:grpSpPr>
          <a:xfrm>
            <a:off x="1833649" y="4412337"/>
            <a:ext cx="6949763" cy="894763"/>
            <a:chOff x="1770795" y="2598180"/>
            <a:chExt cx="6949763" cy="894763"/>
          </a:xfrm>
        </p:grpSpPr>
        <p:sp>
          <p:nvSpPr>
            <p:cNvPr id="580" name="Google Shape;580;p10"/>
            <p:cNvSpPr/>
            <p:nvPr/>
          </p:nvSpPr>
          <p:spPr>
            <a:xfrm>
              <a:off x="2981189" y="2598180"/>
              <a:ext cx="5739369" cy="237101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cxnSp>
          <p:nvCxnSpPr>
            <p:cNvPr id="581" name="Google Shape;581;p10"/>
            <p:cNvCxnSpPr/>
            <p:nvPr/>
          </p:nvCxnSpPr>
          <p:spPr>
            <a:xfrm>
              <a:off x="2010597" y="2689013"/>
              <a:ext cx="984198" cy="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2" name="Google Shape;582;p10"/>
            <p:cNvCxnSpPr/>
            <p:nvPr/>
          </p:nvCxnSpPr>
          <p:spPr>
            <a:xfrm>
              <a:off x="2025687" y="2689013"/>
              <a:ext cx="0" cy="586123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grpSp>
          <p:nvGrpSpPr>
            <p:cNvPr id="583" name="Google Shape;583;p10"/>
            <p:cNvGrpSpPr/>
            <p:nvPr/>
          </p:nvGrpSpPr>
          <p:grpSpPr>
            <a:xfrm>
              <a:off x="1770795" y="2978299"/>
              <a:ext cx="518087" cy="514644"/>
              <a:chOff x="2110" y="1699"/>
              <a:chExt cx="309" cy="288"/>
            </a:xfrm>
          </p:grpSpPr>
          <p:grpSp>
            <p:nvGrpSpPr>
              <p:cNvPr id="584" name="Google Shape;584;p10"/>
              <p:cNvGrpSpPr/>
              <p:nvPr/>
            </p:nvGrpSpPr>
            <p:grpSpPr>
              <a:xfrm>
                <a:off x="2110" y="1872"/>
                <a:ext cx="288" cy="115"/>
                <a:chOff x="1152" y="2160"/>
                <a:chExt cx="288" cy="115"/>
              </a:xfrm>
            </p:grpSpPr>
            <p:cxnSp>
              <p:nvCxnSpPr>
                <p:cNvPr id="585" name="Google Shape;585;p10"/>
                <p:cNvCxnSpPr/>
                <p:nvPr/>
              </p:nvCxnSpPr>
              <p:spPr>
                <a:xfrm>
                  <a:off x="1152" y="2160"/>
                  <a:ext cx="288" cy="0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586" name="Google Shape;586;p10"/>
                <p:cNvCxnSpPr/>
                <p:nvPr/>
              </p:nvCxnSpPr>
              <p:spPr>
                <a:xfrm>
                  <a:off x="1210" y="2218"/>
                  <a:ext cx="172" cy="0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  <p:cxnSp>
              <p:nvCxnSpPr>
                <p:cNvPr id="587" name="Google Shape;587;p10"/>
                <p:cNvCxnSpPr/>
                <p:nvPr/>
              </p:nvCxnSpPr>
              <p:spPr>
                <a:xfrm>
                  <a:off x="1267" y="2275"/>
                  <a:ext cx="58" cy="0"/>
                </a:xfrm>
                <a:prstGeom prst="straightConnector1">
                  <a:avLst/>
                </a:prstGeom>
                <a:noFill/>
                <a:ln w="19050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cxnSp>
          </p:grpSp>
          <p:sp>
            <p:nvSpPr>
              <p:cNvPr id="588" name="Google Shape;588;p10"/>
              <p:cNvSpPr/>
              <p:nvPr/>
            </p:nvSpPr>
            <p:spPr>
              <a:xfrm>
                <a:off x="2131" y="1699"/>
                <a:ext cx="288" cy="173"/>
              </a:xfrm>
              <a:custGeom>
                <a:avLst/>
                <a:gdLst/>
                <a:ahLst/>
                <a:cxnLst/>
                <a:rect l="l" t="t" r="r" b="b"/>
                <a:pathLst>
                  <a:path w="288" h="173" extrusionOk="0">
                    <a:moveTo>
                      <a:pt x="115" y="0"/>
                    </a:moveTo>
                    <a:lnTo>
                      <a:pt x="0" y="173"/>
                    </a:lnTo>
                    <a:lnTo>
                      <a:pt x="288" y="173"/>
                    </a:lnTo>
                    <a:lnTo>
                      <a:pt x="115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entury Gothic"/>
                  <a:ea typeface="Century Gothic"/>
                  <a:cs typeface="Century Gothic"/>
                  <a:sym typeface="Century Gothic"/>
                </a:endParaRPr>
              </a:p>
            </p:txBody>
          </p:sp>
        </p:grpSp>
      </p:grpSp>
      <p:grpSp>
        <p:nvGrpSpPr>
          <p:cNvPr id="591" name="Google Shape;591;p10"/>
          <p:cNvGrpSpPr/>
          <p:nvPr/>
        </p:nvGrpSpPr>
        <p:grpSpPr>
          <a:xfrm>
            <a:off x="3060247" y="3929252"/>
            <a:ext cx="8508454" cy="669166"/>
            <a:chOff x="3852427" y="2484332"/>
            <a:chExt cx="8508454" cy="669166"/>
          </a:xfrm>
        </p:grpSpPr>
        <p:sp>
          <p:nvSpPr>
            <p:cNvPr id="592" name="Google Shape;592;p10"/>
            <p:cNvSpPr txBox="1"/>
            <p:nvPr/>
          </p:nvSpPr>
          <p:spPr>
            <a:xfrm>
              <a:off x="10520628" y="2484332"/>
              <a:ext cx="1840253" cy="372369"/>
            </a:xfrm>
            <a:prstGeom prst="rect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 pitchFamily="34" charset="0"/>
                  <a:ea typeface="Century Gothic"/>
                  <a:cs typeface="Calibri" panose="020F0502020204030204" pitchFamily="34" charset="0"/>
                  <a:sym typeface="Century Gothic"/>
                </a:rPr>
                <a:t>Resistive  n+ electrode</a:t>
              </a:r>
              <a:endParaRPr kumimoji="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endParaRPr>
            </a:p>
          </p:txBody>
        </p:sp>
        <p:cxnSp>
          <p:nvCxnSpPr>
            <p:cNvPr id="593" name="Google Shape;593;p10"/>
            <p:cNvCxnSpPr>
              <a:cxnSpLocks/>
              <a:stCxn id="592" idx="1"/>
            </p:cNvCxnSpPr>
            <p:nvPr/>
          </p:nvCxnSpPr>
          <p:spPr>
            <a:xfrm flipH="1">
              <a:off x="9575592" y="2670517"/>
              <a:ext cx="945036" cy="381704"/>
            </a:xfrm>
            <a:prstGeom prst="straightConnector1">
              <a:avLst/>
            </a:prstGeom>
            <a:noFill/>
            <a:ln w="25400" cap="flat" cmpd="sng">
              <a:solidFill>
                <a:srgbClr val="000000"/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grpSp>
          <p:nvGrpSpPr>
            <p:cNvPr id="594" name="Google Shape;594;p10"/>
            <p:cNvGrpSpPr/>
            <p:nvPr/>
          </p:nvGrpSpPr>
          <p:grpSpPr>
            <a:xfrm>
              <a:off x="3852427" y="3052221"/>
              <a:ext cx="6031506" cy="101277"/>
              <a:chOff x="1735494" y="2138844"/>
              <a:chExt cx="5372458" cy="218809"/>
            </a:xfrm>
          </p:grpSpPr>
          <p:grpSp>
            <p:nvGrpSpPr>
              <p:cNvPr id="595" name="Google Shape;595;p10"/>
              <p:cNvGrpSpPr/>
              <p:nvPr/>
            </p:nvGrpSpPr>
            <p:grpSpPr>
              <a:xfrm rot="-5400000">
                <a:off x="2100619" y="1773719"/>
                <a:ext cx="184150" cy="914400"/>
                <a:chOff x="691" y="3197"/>
                <a:chExt cx="116" cy="576"/>
              </a:xfrm>
            </p:grpSpPr>
            <p:sp>
              <p:nvSpPr>
                <p:cNvPr id="596" name="Google Shape;596;p10"/>
                <p:cNvSpPr/>
                <p:nvPr/>
              </p:nvSpPr>
              <p:spPr>
                <a:xfrm>
                  <a:off x="691" y="3197"/>
                  <a:ext cx="116" cy="5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6" h="1152" extrusionOk="0">
                      <a:moveTo>
                        <a:pt x="58" y="0"/>
                      </a:moveTo>
                      <a:lnTo>
                        <a:pt x="58" y="230"/>
                      </a:lnTo>
                      <a:lnTo>
                        <a:pt x="116" y="288"/>
                      </a:lnTo>
                      <a:lnTo>
                        <a:pt x="0" y="403"/>
                      </a:lnTo>
                      <a:lnTo>
                        <a:pt x="116" y="518"/>
                      </a:lnTo>
                      <a:lnTo>
                        <a:pt x="0" y="634"/>
                      </a:lnTo>
                      <a:lnTo>
                        <a:pt x="116" y="749"/>
                      </a:lnTo>
                      <a:lnTo>
                        <a:pt x="0" y="864"/>
                      </a:lnTo>
                      <a:lnTo>
                        <a:pt x="58" y="922"/>
                      </a:lnTo>
                      <a:lnTo>
                        <a:pt x="58" y="1152"/>
                      </a:lnTo>
                    </a:path>
                  </a:pathLst>
                </a:custGeom>
                <a:noFill/>
                <a:ln w="19050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endParaRPr kumimoji="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entury Gothic"/>
                    <a:ea typeface="Century Gothic"/>
                    <a:cs typeface="Century Gothic"/>
                    <a:sym typeface="Century Gothic"/>
                  </a:endParaRPr>
                </a:p>
              </p:txBody>
            </p:sp>
            <p:sp>
              <p:nvSpPr>
                <p:cNvPr id="597" name="Google Shape;597;p10"/>
                <p:cNvSpPr/>
                <p:nvPr/>
              </p:nvSpPr>
              <p:spPr>
                <a:xfrm>
                  <a:off x="691" y="3197"/>
                  <a:ext cx="115" cy="5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" h="576" extrusionOk="0">
                      <a:moveTo>
                        <a:pt x="58" y="0"/>
                      </a:moveTo>
                      <a:lnTo>
                        <a:pt x="0" y="115"/>
                      </a:lnTo>
                      <a:lnTo>
                        <a:pt x="58" y="576"/>
                      </a:lnTo>
                      <a:lnTo>
                        <a:pt x="115" y="115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endParaRPr kumimoji="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entury Gothic"/>
                    <a:ea typeface="Century Gothic"/>
                    <a:cs typeface="Century Gothic"/>
                    <a:sym typeface="Century Gothic"/>
                  </a:endParaRPr>
                </a:p>
              </p:txBody>
            </p:sp>
          </p:grpSp>
          <p:grpSp>
            <p:nvGrpSpPr>
              <p:cNvPr id="598" name="Google Shape;598;p10"/>
              <p:cNvGrpSpPr/>
              <p:nvPr/>
            </p:nvGrpSpPr>
            <p:grpSpPr>
              <a:xfrm rot="-5400000">
                <a:off x="3007197" y="1775306"/>
                <a:ext cx="184150" cy="914400"/>
                <a:chOff x="691" y="3197"/>
                <a:chExt cx="116" cy="576"/>
              </a:xfrm>
            </p:grpSpPr>
            <p:sp>
              <p:nvSpPr>
                <p:cNvPr id="599" name="Google Shape;599;p10"/>
                <p:cNvSpPr/>
                <p:nvPr/>
              </p:nvSpPr>
              <p:spPr>
                <a:xfrm>
                  <a:off x="691" y="3197"/>
                  <a:ext cx="116" cy="5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6" h="1152" extrusionOk="0">
                      <a:moveTo>
                        <a:pt x="58" y="0"/>
                      </a:moveTo>
                      <a:lnTo>
                        <a:pt x="58" y="230"/>
                      </a:lnTo>
                      <a:lnTo>
                        <a:pt x="116" y="288"/>
                      </a:lnTo>
                      <a:lnTo>
                        <a:pt x="0" y="403"/>
                      </a:lnTo>
                      <a:lnTo>
                        <a:pt x="116" y="518"/>
                      </a:lnTo>
                      <a:lnTo>
                        <a:pt x="0" y="634"/>
                      </a:lnTo>
                      <a:lnTo>
                        <a:pt x="116" y="749"/>
                      </a:lnTo>
                      <a:lnTo>
                        <a:pt x="0" y="864"/>
                      </a:lnTo>
                      <a:lnTo>
                        <a:pt x="58" y="922"/>
                      </a:lnTo>
                      <a:lnTo>
                        <a:pt x="58" y="1152"/>
                      </a:lnTo>
                    </a:path>
                  </a:pathLst>
                </a:custGeom>
                <a:noFill/>
                <a:ln w="19050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endParaRPr kumimoji="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entury Gothic"/>
                    <a:ea typeface="Century Gothic"/>
                    <a:cs typeface="Century Gothic"/>
                    <a:sym typeface="Century Gothic"/>
                  </a:endParaRPr>
                </a:p>
              </p:txBody>
            </p:sp>
            <p:sp>
              <p:nvSpPr>
                <p:cNvPr id="600" name="Google Shape;600;p10"/>
                <p:cNvSpPr/>
                <p:nvPr/>
              </p:nvSpPr>
              <p:spPr>
                <a:xfrm>
                  <a:off x="691" y="3197"/>
                  <a:ext cx="115" cy="5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" h="576" extrusionOk="0">
                      <a:moveTo>
                        <a:pt x="58" y="0"/>
                      </a:moveTo>
                      <a:lnTo>
                        <a:pt x="0" y="115"/>
                      </a:lnTo>
                      <a:lnTo>
                        <a:pt x="58" y="576"/>
                      </a:lnTo>
                      <a:lnTo>
                        <a:pt x="115" y="115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endParaRPr kumimoji="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entury Gothic"/>
                    <a:ea typeface="Century Gothic"/>
                    <a:cs typeface="Century Gothic"/>
                    <a:sym typeface="Century Gothic"/>
                  </a:endParaRPr>
                </a:p>
              </p:txBody>
            </p:sp>
          </p:grpSp>
          <p:grpSp>
            <p:nvGrpSpPr>
              <p:cNvPr id="601" name="Google Shape;601;p10"/>
              <p:cNvGrpSpPr/>
              <p:nvPr/>
            </p:nvGrpSpPr>
            <p:grpSpPr>
              <a:xfrm rot="-5400000">
                <a:off x="3913775" y="1776893"/>
                <a:ext cx="184150" cy="914400"/>
                <a:chOff x="691" y="3197"/>
                <a:chExt cx="116" cy="576"/>
              </a:xfrm>
            </p:grpSpPr>
            <p:sp>
              <p:nvSpPr>
                <p:cNvPr id="602" name="Google Shape;602;p10"/>
                <p:cNvSpPr/>
                <p:nvPr/>
              </p:nvSpPr>
              <p:spPr>
                <a:xfrm>
                  <a:off x="691" y="3197"/>
                  <a:ext cx="116" cy="5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6" h="1152" extrusionOk="0">
                      <a:moveTo>
                        <a:pt x="58" y="0"/>
                      </a:moveTo>
                      <a:lnTo>
                        <a:pt x="58" y="230"/>
                      </a:lnTo>
                      <a:lnTo>
                        <a:pt x="116" y="288"/>
                      </a:lnTo>
                      <a:lnTo>
                        <a:pt x="0" y="403"/>
                      </a:lnTo>
                      <a:lnTo>
                        <a:pt x="116" y="518"/>
                      </a:lnTo>
                      <a:lnTo>
                        <a:pt x="0" y="634"/>
                      </a:lnTo>
                      <a:lnTo>
                        <a:pt x="116" y="749"/>
                      </a:lnTo>
                      <a:lnTo>
                        <a:pt x="0" y="864"/>
                      </a:lnTo>
                      <a:lnTo>
                        <a:pt x="58" y="922"/>
                      </a:lnTo>
                      <a:lnTo>
                        <a:pt x="58" y="1152"/>
                      </a:lnTo>
                    </a:path>
                  </a:pathLst>
                </a:custGeom>
                <a:noFill/>
                <a:ln w="19050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endParaRPr kumimoji="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entury Gothic"/>
                    <a:ea typeface="Century Gothic"/>
                    <a:cs typeface="Century Gothic"/>
                    <a:sym typeface="Century Gothic"/>
                  </a:endParaRPr>
                </a:p>
              </p:txBody>
            </p:sp>
            <p:sp>
              <p:nvSpPr>
                <p:cNvPr id="603" name="Google Shape;603;p10"/>
                <p:cNvSpPr/>
                <p:nvPr/>
              </p:nvSpPr>
              <p:spPr>
                <a:xfrm>
                  <a:off x="691" y="3197"/>
                  <a:ext cx="115" cy="5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" h="576" extrusionOk="0">
                      <a:moveTo>
                        <a:pt x="58" y="0"/>
                      </a:moveTo>
                      <a:lnTo>
                        <a:pt x="0" y="115"/>
                      </a:lnTo>
                      <a:lnTo>
                        <a:pt x="58" y="576"/>
                      </a:lnTo>
                      <a:lnTo>
                        <a:pt x="115" y="115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endParaRPr kumimoji="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entury Gothic"/>
                    <a:ea typeface="Century Gothic"/>
                    <a:cs typeface="Century Gothic"/>
                    <a:sym typeface="Century Gothic"/>
                  </a:endParaRPr>
                </a:p>
              </p:txBody>
            </p:sp>
          </p:grpSp>
          <p:grpSp>
            <p:nvGrpSpPr>
              <p:cNvPr id="604" name="Google Shape;604;p10"/>
              <p:cNvGrpSpPr/>
              <p:nvPr/>
            </p:nvGrpSpPr>
            <p:grpSpPr>
              <a:xfrm rot="-5400000">
                <a:off x="4795409" y="1778393"/>
                <a:ext cx="184150" cy="914400"/>
                <a:chOff x="691" y="3197"/>
                <a:chExt cx="116" cy="576"/>
              </a:xfrm>
            </p:grpSpPr>
            <p:sp>
              <p:nvSpPr>
                <p:cNvPr id="605" name="Google Shape;605;p10"/>
                <p:cNvSpPr/>
                <p:nvPr/>
              </p:nvSpPr>
              <p:spPr>
                <a:xfrm>
                  <a:off x="691" y="3197"/>
                  <a:ext cx="116" cy="5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6" h="1152" extrusionOk="0">
                      <a:moveTo>
                        <a:pt x="58" y="0"/>
                      </a:moveTo>
                      <a:lnTo>
                        <a:pt x="58" y="230"/>
                      </a:lnTo>
                      <a:lnTo>
                        <a:pt x="116" y="288"/>
                      </a:lnTo>
                      <a:lnTo>
                        <a:pt x="0" y="403"/>
                      </a:lnTo>
                      <a:lnTo>
                        <a:pt x="116" y="518"/>
                      </a:lnTo>
                      <a:lnTo>
                        <a:pt x="0" y="634"/>
                      </a:lnTo>
                      <a:lnTo>
                        <a:pt x="116" y="749"/>
                      </a:lnTo>
                      <a:lnTo>
                        <a:pt x="0" y="864"/>
                      </a:lnTo>
                      <a:lnTo>
                        <a:pt x="58" y="922"/>
                      </a:lnTo>
                      <a:lnTo>
                        <a:pt x="58" y="1152"/>
                      </a:lnTo>
                    </a:path>
                  </a:pathLst>
                </a:custGeom>
                <a:noFill/>
                <a:ln w="19050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endParaRPr kumimoji="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entury Gothic"/>
                    <a:ea typeface="Century Gothic"/>
                    <a:cs typeface="Century Gothic"/>
                    <a:sym typeface="Century Gothic"/>
                  </a:endParaRPr>
                </a:p>
              </p:txBody>
            </p:sp>
            <p:sp>
              <p:nvSpPr>
                <p:cNvPr id="606" name="Google Shape;606;p10"/>
                <p:cNvSpPr/>
                <p:nvPr/>
              </p:nvSpPr>
              <p:spPr>
                <a:xfrm>
                  <a:off x="691" y="3197"/>
                  <a:ext cx="115" cy="5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" h="576" extrusionOk="0">
                      <a:moveTo>
                        <a:pt x="58" y="0"/>
                      </a:moveTo>
                      <a:lnTo>
                        <a:pt x="0" y="115"/>
                      </a:lnTo>
                      <a:lnTo>
                        <a:pt x="58" y="576"/>
                      </a:lnTo>
                      <a:lnTo>
                        <a:pt x="115" y="115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endParaRPr kumimoji="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entury Gothic"/>
                    <a:ea typeface="Century Gothic"/>
                    <a:cs typeface="Century Gothic"/>
                    <a:sym typeface="Century Gothic"/>
                  </a:endParaRPr>
                </a:p>
              </p:txBody>
            </p:sp>
          </p:grpSp>
          <p:grpSp>
            <p:nvGrpSpPr>
              <p:cNvPr id="607" name="Google Shape;607;p10"/>
              <p:cNvGrpSpPr/>
              <p:nvPr/>
            </p:nvGrpSpPr>
            <p:grpSpPr>
              <a:xfrm rot="-5400000">
                <a:off x="5677043" y="1779893"/>
                <a:ext cx="184150" cy="914400"/>
                <a:chOff x="691" y="3197"/>
                <a:chExt cx="116" cy="576"/>
              </a:xfrm>
            </p:grpSpPr>
            <p:sp>
              <p:nvSpPr>
                <p:cNvPr id="608" name="Google Shape;608;p10"/>
                <p:cNvSpPr/>
                <p:nvPr/>
              </p:nvSpPr>
              <p:spPr>
                <a:xfrm>
                  <a:off x="691" y="3197"/>
                  <a:ext cx="116" cy="5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6" h="1152" extrusionOk="0">
                      <a:moveTo>
                        <a:pt x="58" y="0"/>
                      </a:moveTo>
                      <a:lnTo>
                        <a:pt x="58" y="230"/>
                      </a:lnTo>
                      <a:lnTo>
                        <a:pt x="116" y="288"/>
                      </a:lnTo>
                      <a:lnTo>
                        <a:pt x="0" y="403"/>
                      </a:lnTo>
                      <a:lnTo>
                        <a:pt x="116" y="518"/>
                      </a:lnTo>
                      <a:lnTo>
                        <a:pt x="0" y="634"/>
                      </a:lnTo>
                      <a:lnTo>
                        <a:pt x="116" y="749"/>
                      </a:lnTo>
                      <a:lnTo>
                        <a:pt x="0" y="864"/>
                      </a:lnTo>
                      <a:lnTo>
                        <a:pt x="58" y="922"/>
                      </a:lnTo>
                      <a:lnTo>
                        <a:pt x="58" y="1152"/>
                      </a:lnTo>
                    </a:path>
                  </a:pathLst>
                </a:custGeom>
                <a:noFill/>
                <a:ln w="19050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endParaRPr kumimoji="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entury Gothic"/>
                    <a:ea typeface="Century Gothic"/>
                    <a:cs typeface="Century Gothic"/>
                    <a:sym typeface="Century Gothic"/>
                  </a:endParaRPr>
                </a:p>
              </p:txBody>
            </p:sp>
            <p:sp>
              <p:nvSpPr>
                <p:cNvPr id="609" name="Google Shape;609;p10"/>
                <p:cNvSpPr/>
                <p:nvPr/>
              </p:nvSpPr>
              <p:spPr>
                <a:xfrm>
                  <a:off x="691" y="3197"/>
                  <a:ext cx="115" cy="5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" h="576" extrusionOk="0">
                      <a:moveTo>
                        <a:pt x="58" y="0"/>
                      </a:moveTo>
                      <a:lnTo>
                        <a:pt x="0" y="115"/>
                      </a:lnTo>
                      <a:lnTo>
                        <a:pt x="58" y="576"/>
                      </a:lnTo>
                      <a:lnTo>
                        <a:pt x="115" y="115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endParaRPr kumimoji="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entury Gothic"/>
                    <a:ea typeface="Century Gothic"/>
                    <a:cs typeface="Century Gothic"/>
                    <a:sym typeface="Century Gothic"/>
                  </a:endParaRPr>
                </a:p>
              </p:txBody>
            </p:sp>
          </p:grpSp>
          <p:grpSp>
            <p:nvGrpSpPr>
              <p:cNvPr id="610" name="Google Shape;610;p10"/>
              <p:cNvGrpSpPr/>
              <p:nvPr/>
            </p:nvGrpSpPr>
            <p:grpSpPr>
              <a:xfrm rot="-5400000">
                <a:off x="6545183" y="1794884"/>
                <a:ext cx="211138" cy="914400"/>
                <a:chOff x="674" y="3197"/>
                <a:chExt cx="133" cy="576"/>
              </a:xfrm>
            </p:grpSpPr>
            <p:sp>
              <p:nvSpPr>
                <p:cNvPr id="611" name="Google Shape;611;p10"/>
                <p:cNvSpPr/>
                <p:nvPr/>
              </p:nvSpPr>
              <p:spPr>
                <a:xfrm>
                  <a:off x="674" y="3197"/>
                  <a:ext cx="133" cy="39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6" h="1152" extrusionOk="0">
                      <a:moveTo>
                        <a:pt x="58" y="0"/>
                      </a:moveTo>
                      <a:lnTo>
                        <a:pt x="58" y="230"/>
                      </a:lnTo>
                      <a:lnTo>
                        <a:pt x="116" y="288"/>
                      </a:lnTo>
                      <a:lnTo>
                        <a:pt x="0" y="403"/>
                      </a:lnTo>
                      <a:lnTo>
                        <a:pt x="116" y="518"/>
                      </a:lnTo>
                      <a:lnTo>
                        <a:pt x="0" y="634"/>
                      </a:lnTo>
                      <a:lnTo>
                        <a:pt x="116" y="749"/>
                      </a:lnTo>
                      <a:lnTo>
                        <a:pt x="0" y="864"/>
                      </a:lnTo>
                      <a:lnTo>
                        <a:pt x="58" y="922"/>
                      </a:lnTo>
                      <a:lnTo>
                        <a:pt x="58" y="1152"/>
                      </a:lnTo>
                    </a:path>
                  </a:pathLst>
                </a:custGeom>
                <a:noFill/>
                <a:ln w="19050" cap="flat" cmpd="sng">
                  <a:solidFill>
                    <a:schemeClr val="dk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spcFirstLastPara="1" wrap="square" lIns="91425" tIns="45700" rIns="91425" bIns="45700" anchor="t" anchorCtr="0">
                  <a:no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endParaRPr kumimoji="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entury Gothic"/>
                    <a:ea typeface="Century Gothic"/>
                    <a:cs typeface="Century Gothic"/>
                    <a:sym typeface="Century Gothic"/>
                  </a:endParaRPr>
                </a:p>
              </p:txBody>
            </p:sp>
            <p:sp>
              <p:nvSpPr>
                <p:cNvPr id="612" name="Google Shape;612;p10"/>
                <p:cNvSpPr/>
                <p:nvPr/>
              </p:nvSpPr>
              <p:spPr>
                <a:xfrm>
                  <a:off x="691" y="3197"/>
                  <a:ext cx="115" cy="5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" h="576" extrusionOk="0">
                      <a:moveTo>
                        <a:pt x="58" y="0"/>
                      </a:moveTo>
                      <a:lnTo>
                        <a:pt x="0" y="115"/>
                      </a:lnTo>
                      <a:lnTo>
                        <a:pt x="58" y="576"/>
                      </a:lnTo>
                      <a:lnTo>
                        <a:pt x="115" y="115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Tx/>
                    <a:buFont typeface="Arial"/>
                    <a:buNone/>
                    <a:tabLst/>
                    <a:defRPr/>
                  </a:pPr>
                  <a:endParaRPr kumimoji="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entury Gothic"/>
                    <a:ea typeface="Century Gothic"/>
                    <a:cs typeface="Century Gothic"/>
                    <a:sym typeface="Century Gothic"/>
                  </a:endParaRPr>
                </a:p>
              </p:txBody>
            </p:sp>
          </p:grpSp>
        </p:grpSp>
      </p:grpSp>
      <p:sp>
        <p:nvSpPr>
          <p:cNvPr id="616" name="Google Shape;616;p10"/>
          <p:cNvSpPr/>
          <p:nvPr/>
        </p:nvSpPr>
        <p:spPr>
          <a:xfrm>
            <a:off x="3050007" y="4799760"/>
            <a:ext cx="5718648" cy="143554"/>
          </a:xfrm>
          <a:prstGeom prst="rect">
            <a:avLst/>
          </a:prstGeom>
          <a:solidFill>
            <a:srgbClr val="FF6600"/>
          </a:solidFill>
          <a:ln w="12700" cap="flat" cmpd="sng">
            <a:solidFill>
              <a:srgbClr val="8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17" name="Google Shape;617;p10"/>
          <p:cNvSpPr txBox="1"/>
          <p:nvPr/>
        </p:nvSpPr>
        <p:spPr>
          <a:xfrm>
            <a:off x="9347988" y="4813288"/>
            <a:ext cx="957313" cy="372369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entury Gothic"/>
                <a:cs typeface="Calibri" panose="020F0502020204030204" pitchFamily="34" charset="0"/>
                <a:sym typeface="Century Gothic"/>
              </a:rPr>
              <a:t>Gain layer</a:t>
            </a:r>
            <a:endParaRPr kumimoji="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cxnSp>
        <p:nvCxnSpPr>
          <p:cNvPr id="618" name="Google Shape;618;p10"/>
          <p:cNvCxnSpPr>
            <a:stCxn id="617" idx="1"/>
          </p:cNvCxnSpPr>
          <p:nvPr/>
        </p:nvCxnSpPr>
        <p:spPr>
          <a:xfrm flipH="1" flipV="1">
            <a:off x="8768688" y="4895435"/>
            <a:ext cx="579300" cy="104038"/>
          </a:xfrm>
          <a:prstGeom prst="straightConnector1">
            <a:avLst/>
          </a:prstGeom>
          <a:noFill/>
          <a:ln w="25400" cap="flat" cmpd="sng">
            <a:solidFill>
              <a:srgbClr val="000000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619" name="Google Shape;619;p10"/>
          <p:cNvCxnSpPr/>
          <p:nvPr/>
        </p:nvCxnSpPr>
        <p:spPr>
          <a:xfrm>
            <a:off x="1689568" y="4473307"/>
            <a:ext cx="0" cy="1812660"/>
          </a:xfrm>
          <a:prstGeom prst="straightConnector1">
            <a:avLst/>
          </a:prstGeom>
          <a:noFill/>
          <a:ln w="25400" cap="flat" cmpd="sng">
            <a:solidFill>
              <a:srgbClr val="FF0000"/>
            </a:solidFill>
            <a:prstDash val="solid"/>
            <a:round/>
            <a:headEnd type="triangle" w="med" len="med"/>
            <a:tailEnd type="triangle" w="med" len="med"/>
          </a:ln>
        </p:spPr>
      </p:cxnSp>
      <p:sp>
        <p:nvSpPr>
          <p:cNvPr id="620" name="Google Shape;620;p10"/>
          <p:cNvSpPr txBox="1"/>
          <p:nvPr/>
        </p:nvSpPr>
        <p:spPr>
          <a:xfrm>
            <a:off x="717478" y="4913475"/>
            <a:ext cx="857927" cy="4126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50 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Noto Sans Symbols"/>
                <a:ea typeface="Noto Sans Symbols"/>
                <a:cs typeface="Noto Sans Symbols"/>
                <a:sym typeface="Noto Sans Symbols"/>
              </a:rPr>
              <a:t>μ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m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C13F58DD-EB29-B44F-A825-070986CD1494}"/>
              </a:ext>
            </a:extLst>
          </p:cNvPr>
          <p:cNvGrpSpPr/>
          <p:nvPr/>
        </p:nvGrpSpPr>
        <p:grpSpPr>
          <a:xfrm>
            <a:off x="7806548" y="1983357"/>
            <a:ext cx="1291280" cy="2341977"/>
            <a:chOff x="5903413" y="1508824"/>
            <a:chExt cx="1291280" cy="2828385"/>
          </a:xfrm>
        </p:grpSpPr>
        <p:cxnSp>
          <p:nvCxnSpPr>
            <p:cNvPr id="82" name="Google Shape;563;p10">
              <a:extLst>
                <a:ext uri="{FF2B5EF4-FFF2-40B4-BE49-F238E27FC236}">
                  <a16:creationId xmlns:a16="http://schemas.microsoft.com/office/drawing/2014/main" id="{244E5782-B11E-6C4F-8AA6-958BCF3D539D}"/>
                </a:ext>
              </a:extLst>
            </p:cNvPr>
            <p:cNvCxnSpPr/>
            <p:nvPr/>
          </p:nvCxnSpPr>
          <p:spPr>
            <a:xfrm>
              <a:off x="5913727" y="1920718"/>
              <a:ext cx="1280966" cy="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83" name="Google Shape;564;p10">
              <a:extLst>
                <a:ext uri="{FF2B5EF4-FFF2-40B4-BE49-F238E27FC236}">
                  <a16:creationId xmlns:a16="http://schemas.microsoft.com/office/drawing/2014/main" id="{31B1E7BC-0BD1-A146-9C3E-497CB8C68A5F}"/>
                </a:ext>
              </a:extLst>
            </p:cNvPr>
            <p:cNvSpPr/>
            <p:nvPr/>
          </p:nvSpPr>
          <p:spPr>
            <a:xfrm rot="5400000">
              <a:off x="6186324" y="1650777"/>
              <a:ext cx="823789" cy="539883"/>
            </a:xfrm>
            <a:prstGeom prst="triangle">
              <a:avLst>
                <a:gd name="adj" fmla="val 50000"/>
              </a:avLst>
            </a:prstGeom>
            <a:solidFill>
              <a:schemeClr val="lt1"/>
            </a:solidFill>
            <a:ln w="1905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cxnSp>
          <p:nvCxnSpPr>
            <p:cNvPr id="84" name="Google Shape;566;p10">
              <a:extLst>
                <a:ext uri="{FF2B5EF4-FFF2-40B4-BE49-F238E27FC236}">
                  <a16:creationId xmlns:a16="http://schemas.microsoft.com/office/drawing/2014/main" id="{80B795B2-5301-9845-B6F9-8D10C420225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03413" y="1920718"/>
              <a:ext cx="0" cy="2416491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D2CE7E44-E8F5-4046-BE0C-79D032CF466B}"/>
              </a:ext>
            </a:extLst>
          </p:cNvPr>
          <p:cNvGrpSpPr/>
          <p:nvPr/>
        </p:nvGrpSpPr>
        <p:grpSpPr>
          <a:xfrm>
            <a:off x="3863998" y="1997726"/>
            <a:ext cx="1291280" cy="2330060"/>
            <a:chOff x="5903413" y="1508824"/>
            <a:chExt cx="1291280" cy="2828385"/>
          </a:xfrm>
        </p:grpSpPr>
        <p:cxnSp>
          <p:nvCxnSpPr>
            <p:cNvPr id="86" name="Google Shape;563;p10">
              <a:extLst>
                <a:ext uri="{FF2B5EF4-FFF2-40B4-BE49-F238E27FC236}">
                  <a16:creationId xmlns:a16="http://schemas.microsoft.com/office/drawing/2014/main" id="{2C61957B-6B04-D849-B806-27A2C9D94DD5}"/>
                </a:ext>
              </a:extLst>
            </p:cNvPr>
            <p:cNvCxnSpPr/>
            <p:nvPr/>
          </p:nvCxnSpPr>
          <p:spPr>
            <a:xfrm>
              <a:off x="5913727" y="1920718"/>
              <a:ext cx="1280966" cy="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87" name="Google Shape;564;p10">
              <a:extLst>
                <a:ext uri="{FF2B5EF4-FFF2-40B4-BE49-F238E27FC236}">
                  <a16:creationId xmlns:a16="http://schemas.microsoft.com/office/drawing/2014/main" id="{3E630049-C2C2-7D4F-94E1-01C51D98414A}"/>
                </a:ext>
              </a:extLst>
            </p:cNvPr>
            <p:cNvSpPr/>
            <p:nvPr/>
          </p:nvSpPr>
          <p:spPr>
            <a:xfrm rot="5400000">
              <a:off x="6186324" y="1650777"/>
              <a:ext cx="823789" cy="539883"/>
            </a:xfrm>
            <a:prstGeom prst="triangle">
              <a:avLst>
                <a:gd name="adj" fmla="val 50000"/>
              </a:avLst>
            </a:prstGeom>
            <a:solidFill>
              <a:schemeClr val="lt1"/>
            </a:solidFill>
            <a:ln w="1905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cxnSp>
          <p:nvCxnSpPr>
            <p:cNvPr id="88" name="Google Shape;566;p10">
              <a:extLst>
                <a:ext uri="{FF2B5EF4-FFF2-40B4-BE49-F238E27FC236}">
                  <a16:creationId xmlns:a16="http://schemas.microsoft.com/office/drawing/2014/main" id="{FD6C047A-483B-3F44-9977-372E88472FD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03413" y="1920718"/>
              <a:ext cx="0" cy="2416491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574" name="Google Shape;574;p10"/>
          <p:cNvSpPr/>
          <p:nvPr/>
        </p:nvSpPr>
        <p:spPr>
          <a:xfrm>
            <a:off x="3062127" y="4189619"/>
            <a:ext cx="5739368" cy="221029"/>
          </a:xfrm>
          <a:prstGeom prst="rect">
            <a:avLst/>
          </a:prstGeom>
          <a:solidFill>
            <a:srgbClr val="D8D8D8"/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75" name="Google Shape;575;p10"/>
          <p:cNvSpPr/>
          <p:nvPr/>
        </p:nvSpPr>
        <p:spPr>
          <a:xfrm>
            <a:off x="3522651" y="4154855"/>
            <a:ext cx="746871" cy="51463"/>
          </a:xfrm>
          <a:prstGeom prst="rect">
            <a:avLst/>
          </a:prstGeom>
          <a:solidFill>
            <a:srgbClr val="7F7F7F"/>
          </a:solidFill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76" name="Google Shape;576;p10"/>
          <p:cNvSpPr/>
          <p:nvPr/>
        </p:nvSpPr>
        <p:spPr>
          <a:xfrm>
            <a:off x="5517977" y="4138386"/>
            <a:ext cx="746871" cy="51463"/>
          </a:xfrm>
          <a:prstGeom prst="rect">
            <a:avLst/>
          </a:prstGeom>
          <a:solidFill>
            <a:srgbClr val="7F7F7F"/>
          </a:solidFill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77" name="Google Shape;577;p10"/>
          <p:cNvSpPr/>
          <p:nvPr/>
        </p:nvSpPr>
        <p:spPr>
          <a:xfrm>
            <a:off x="7451081" y="4135178"/>
            <a:ext cx="746871" cy="51463"/>
          </a:xfrm>
          <a:prstGeom prst="rect">
            <a:avLst/>
          </a:prstGeom>
          <a:solidFill>
            <a:srgbClr val="7F7F7F"/>
          </a:solidFill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9" name="Google Shape;574;p10">
            <a:extLst>
              <a:ext uri="{FF2B5EF4-FFF2-40B4-BE49-F238E27FC236}">
                <a16:creationId xmlns:a16="http://schemas.microsoft.com/office/drawing/2014/main" id="{7E983531-6984-8F48-9D14-17B03FB8BE81}"/>
              </a:ext>
            </a:extLst>
          </p:cNvPr>
          <p:cNvSpPr/>
          <p:nvPr/>
        </p:nvSpPr>
        <p:spPr>
          <a:xfrm>
            <a:off x="3071061" y="3187654"/>
            <a:ext cx="5739368" cy="1011388"/>
          </a:xfrm>
          <a:prstGeom prst="rect">
            <a:avLst/>
          </a:prstGeom>
          <a:solidFill>
            <a:srgbClr val="7030A0">
              <a:alpha val="32883"/>
            </a:srgbClr>
          </a:solidFill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91" name="Google Shape;571;p10">
            <a:extLst>
              <a:ext uri="{FF2B5EF4-FFF2-40B4-BE49-F238E27FC236}">
                <a16:creationId xmlns:a16="http://schemas.microsoft.com/office/drawing/2014/main" id="{3924BACC-B584-1347-B05C-E292124A4D5B}"/>
              </a:ext>
            </a:extLst>
          </p:cNvPr>
          <p:cNvSpPr txBox="1"/>
          <p:nvPr/>
        </p:nvSpPr>
        <p:spPr>
          <a:xfrm>
            <a:off x="1431791" y="2212759"/>
            <a:ext cx="1574977" cy="372369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kumimoji="0" lang="en-US" b="1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entury Gothic"/>
                <a:cs typeface="Calibri" panose="020F0502020204030204" pitchFamily="34" charset="0"/>
                <a:sym typeface="Century Gothic"/>
              </a:rPr>
              <a:t>6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entury Gothic"/>
                <a:cs typeface="Calibri" panose="020F0502020204030204" pitchFamily="34" charset="0"/>
                <a:sym typeface="Century Gothic"/>
              </a:rPr>
              <a:t>LiF </a:t>
            </a:r>
            <a:r>
              <a:rPr lang="en-US" b="1" dirty="0">
                <a:latin typeface="Calibri" panose="020F0502020204030204" pitchFamily="34" charset="0"/>
                <a:ea typeface="Century Gothic"/>
                <a:cs typeface="Calibri" panose="020F0502020204030204" pitchFamily="34" charset="0"/>
                <a:sym typeface="Century Gothic"/>
              </a:rPr>
              <a:t>Layer</a:t>
            </a:r>
            <a:endParaRPr kumimoji="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cxnSp>
        <p:nvCxnSpPr>
          <p:cNvPr id="92" name="Google Shape;572;p10">
            <a:extLst>
              <a:ext uri="{FF2B5EF4-FFF2-40B4-BE49-F238E27FC236}">
                <a16:creationId xmlns:a16="http://schemas.microsoft.com/office/drawing/2014/main" id="{97877588-B468-8549-AD40-4B7C93580DE2}"/>
              </a:ext>
            </a:extLst>
          </p:cNvPr>
          <p:cNvCxnSpPr>
            <a:cxnSpLocks/>
            <a:stCxn id="91" idx="2"/>
            <a:endCxn id="89" idx="1"/>
          </p:cNvCxnSpPr>
          <p:nvPr/>
        </p:nvCxnSpPr>
        <p:spPr>
          <a:xfrm>
            <a:off x="2219280" y="2585128"/>
            <a:ext cx="851781" cy="1108220"/>
          </a:xfrm>
          <a:prstGeom prst="straightConnector1">
            <a:avLst/>
          </a:prstGeom>
          <a:noFill/>
          <a:ln w="25400" cap="flat" cmpd="sng">
            <a:solidFill>
              <a:srgbClr val="000000"/>
            </a:solidFill>
            <a:prstDash val="solid"/>
            <a:round/>
            <a:headEnd type="none" w="sm" len="sm"/>
            <a:tailEnd type="stealth" w="med" len="med"/>
          </a:ln>
        </p:spPr>
      </p:cxnSp>
      <p:cxnSp>
        <p:nvCxnSpPr>
          <p:cNvPr id="94" name="Google Shape;619;p10">
            <a:extLst>
              <a:ext uri="{FF2B5EF4-FFF2-40B4-BE49-F238E27FC236}">
                <a16:creationId xmlns:a16="http://schemas.microsoft.com/office/drawing/2014/main" id="{DD28B683-E8C3-EA4E-AFDF-06F9DB1278C7}"/>
              </a:ext>
            </a:extLst>
          </p:cNvPr>
          <p:cNvCxnSpPr>
            <a:cxnSpLocks/>
          </p:cNvCxnSpPr>
          <p:nvPr/>
        </p:nvCxnSpPr>
        <p:spPr>
          <a:xfrm>
            <a:off x="1684954" y="3182967"/>
            <a:ext cx="0" cy="1070171"/>
          </a:xfrm>
          <a:prstGeom prst="straightConnector1">
            <a:avLst/>
          </a:prstGeom>
          <a:noFill/>
          <a:ln w="25400" cap="flat" cmpd="sng">
            <a:solidFill>
              <a:srgbClr val="FF0000"/>
            </a:solidFill>
            <a:prstDash val="solid"/>
            <a:round/>
            <a:headEnd type="triangle" w="med" len="med"/>
            <a:tailEnd type="triangle" w="med" len="med"/>
          </a:ln>
        </p:spPr>
      </p:cxnSp>
      <p:sp>
        <p:nvSpPr>
          <p:cNvPr id="95" name="Google Shape;620;p10">
            <a:extLst>
              <a:ext uri="{FF2B5EF4-FFF2-40B4-BE49-F238E27FC236}">
                <a16:creationId xmlns:a16="http://schemas.microsoft.com/office/drawing/2014/main" id="{89F069CC-D200-CE4F-9961-144DDA9A1318}"/>
              </a:ext>
            </a:extLst>
          </p:cNvPr>
          <p:cNvSpPr txBox="1"/>
          <p:nvPr/>
        </p:nvSpPr>
        <p:spPr>
          <a:xfrm>
            <a:off x="696022" y="3382539"/>
            <a:ext cx="857927" cy="4523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30 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Noto Sans Symbols"/>
                <a:ea typeface="Noto Sans Symbols"/>
                <a:cs typeface="Noto Sans Symbols"/>
                <a:sym typeface="Noto Sans Symbols"/>
              </a:rPr>
              <a:t>μ</a:t>
            </a:r>
            <a:r>
              <a:rPr kumimoji="0" lang="en-US" sz="18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m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0" name="Lightning Bolt 9">
            <a:extLst>
              <a:ext uri="{FF2B5EF4-FFF2-40B4-BE49-F238E27FC236}">
                <a16:creationId xmlns:a16="http://schemas.microsoft.com/office/drawing/2014/main" id="{3E124A85-E52C-B246-9997-164B2DDE98AB}"/>
              </a:ext>
            </a:extLst>
          </p:cNvPr>
          <p:cNvSpPr/>
          <p:nvPr/>
        </p:nvSpPr>
        <p:spPr>
          <a:xfrm>
            <a:off x="4828745" y="3929251"/>
            <a:ext cx="521050" cy="1275991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72BB1C9-815A-EE4D-8CFE-C84C5F54D5CE}"/>
              </a:ext>
            </a:extLst>
          </p:cNvPr>
          <p:cNvCxnSpPr>
            <a:cxnSpLocks/>
          </p:cNvCxnSpPr>
          <p:nvPr/>
        </p:nvCxnSpPr>
        <p:spPr>
          <a:xfrm>
            <a:off x="3468987" y="2116854"/>
            <a:ext cx="1435016" cy="18468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E4977F9D-5BBA-6749-8EAE-011F9BDD8613}"/>
              </a:ext>
            </a:extLst>
          </p:cNvPr>
          <p:cNvSpPr/>
          <p:nvPr/>
        </p:nvSpPr>
        <p:spPr>
          <a:xfrm>
            <a:off x="4511353" y="3411816"/>
            <a:ext cx="416387" cy="457161"/>
          </a:xfrm>
          <a:prstGeom prst="ellipse">
            <a:avLst/>
          </a:prstGeom>
          <a:solidFill>
            <a:schemeClr val="accent4"/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T" sz="1800" b="1" dirty="0"/>
              <a:t>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19B0D88-9E16-B743-B873-D76FFBE927BC}"/>
              </a:ext>
            </a:extLst>
          </p:cNvPr>
          <p:cNvSpPr txBox="1"/>
          <p:nvPr/>
        </p:nvSpPr>
        <p:spPr>
          <a:xfrm>
            <a:off x="3708083" y="5119781"/>
            <a:ext cx="37429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</a:t>
            </a:r>
            <a:r>
              <a:rPr lang="en-IT" dirty="0"/>
              <a:t>he alpha particle or the trizium nucleus are detected in the RSD</a:t>
            </a:r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07CC8A38-FBE6-4148-8A72-A5CA4781C32C}"/>
              </a:ext>
            </a:extLst>
          </p:cNvPr>
          <p:cNvSpPr/>
          <p:nvPr/>
        </p:nvSpPr>
        <p:spPr>
          <a:xfrm>
            <a:off x="4887630" y="4298893"/>
            <a:ext cx="416387" cy="457161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T" sz="2400" b="1" dirty="0">
                <a:solidFill>
                  <a:schemeClr val="tx1"/>
                </a:solidFill>
                <a:latin typeface="Symbol" pitchFamily="2" charset="2"/>
              </a:rPr>
              <a:t>a</a:t>
            </a:r>
          </a:p>
        </p:txBody>
      </p:sp>
      <p:sp>
        <p:nvSpPr>
          <p:cNvPr id="96" name="Segnaposto numero diapositiva 4">
            <a:extLst>
              <a:ext uri="{FF2B5EF4-FFF2-40B4-BE49-F238E27FC236}">
                <a16:creationId xmlns:a16="http://schemas.microsoft.com/office/drawing/2014/main" id="{B25228A8-CD43-42E2-B5DB-3694588055E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9900458" y="6459785"/>
            <a:ext cx="1312025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it-IT" sz="105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11</a:t>
            </a:fld>
            <a:endParaRPr kumimoji="0" lang="it-IT" sz="10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</p:txBody>
      </p:sp>
      <p:sp>
        <p:nvSpPr>
          <p:cNvPr id="98" name="CasellaDiTesto 97">
            <a:extLst>
              <a:ext uri="{FF2B5EF4-FFF2-40B4-BE49-F238E27FC236}">
                <a16:creationId xmlns:a16="http://schemas.microsoft.com/office/drawing/2014/main" id="{FF6F5846-F6DA-4897-8806-06AF50DC09A5}"/>
              </a:ext>
            </a:extLst>
          </p:cNvPr>
          <p:cNvSpPr txBox="1"/>
          <p:nvPr/>
        </p:nvSpPr>
        <p:spPr>
          <a:xfrm>
            <a:off x="629555" y="6490607"/>
            <a:ext cx="1665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chemeClr val="bg1"/>
                </a:solidFill>
              </a:rPr>
              <a:t>22 </a:t>
            </a:r>
            <a:r>
              <a:rPr lang="it-IT" sz="1200" dirty="0" err="1">
                <a:solidFill>
                  <a:schemeClr val="bg1"/>
                </a:solidFill>
              </a:rPr>
              <a:t>June</a:t>
            </a:r>
            <a:r>
              <a:rPr lang="it-IT" sz="1200" dirty="0">
                <a:solidFill>
                  <a:schemeClr val="bg1"/>
                </a:solidFill>
              </a:rPr>
              <a:t> 2021</a:t>
            </a:r>
            <a:endParaRPr lang="en-GB" sz="1200" dirty="0">
              <a:solidFill>
                <a:schemeClr val="bg1"/>
              </a:solidFill>
            </a:endParaRPr>
          </a:p>
        </p:txBody>
      </p:sp>
      <p:cxnSp>
        <p:nvCxnSpPr>
          <p:cNvPr id="99" name="Connettore diritto 98">
            <a:extLst>
              <a:ext uri="{FF2B5EF4-FFF2-40B4-BE49-F238E27FC236}">
                <a16:creationId xmlns:a16="http://schemas.microsoft.com/office/drawing/2014/main" id="{747B3CBC-C1F6-460F-AC88-E24F59958C6A}"/>
              </a:ext>
            </a:extLst>
          </p:cNvPr>
          <p:cNvCxnSpPr/>
          <p:nvPr/>
        </p:nvCxnSpPr>
        <p:spPr>
          <a:xfrm flipV="1">
            <a:off x="554804" y="2116477"/>
            <a:ext cx="0" cy="37628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0" name="CasellaDiTesto 99">
            <a:extLst>
              <a:ext uri="{FF2B5EF4-FFF2-40B4-BE49-F238E27FC236}">
                <a16:creationId xmlns:a16="http://schemas.microsoft.com/office/drawing/2014/main" id="{29C15A7A-38F5-440E-9848-13B9FB542783}"/>
              </a:ext>
            </a:extLst>
          </p:cNvPr>
          <p:cNvSpPr txBox="1"/>
          <p:nvPr/>
        </p:nvSpPr>
        <p:spPr>
          <a:xfrm rot="16200000">
            <a:off x="-1965670" y="3713770"/>
            <a:ext cx="4654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2">
                    <a:lumMod val="50000"/>
                  </a:schemeClr>
                </a:solidFill>
              </a:rPr>
              <a:t>Luca Menzio – INFN Torino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1" name="Google Shape;117;p1">
            <a:extLst>
              <a:ext uri="{FF2B5EF4-FFF2-40B4-BE49-F238E27FC236}">
                <a16:creationId xmlns:a16="http://schemas.microsoft.com/office/drawing/2014/main" id="{8C392A8B-61E5-4E94-AD53-F4E9B75D65D3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9825" y="286603"/>
            <a:ext cx="3455743" cy="645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18;p1">
            <a:extLst>
              <a:ext uri="{FF2B5EF4-FFF2-40B4-BE49-F238E27FC236}">
                <a16:creationId xmlns:a16="http://schemas.microsoft.com/office/drawing/2014/main" id="{5A11462B-1E5B-4A70-8A85-25F98FA74BAF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972800" y="90395"/>
            <a:ext cx="1019375" cy="926748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CasellaDiTesto 89">
            <a:extLst>
              <a:ext uri="{FF2B5EF4-FFF2-40B4-BE49-F238E27FC236}">
                <a16:creationId xmlns:a16="http://schemas.microsoft.com/office/drawing/2014/main" id="{2DCAA8BC-CD0B-4355-AC1C-31F766AE3EB1}"/>
              </a:ext>
            </a:extLst>
          </p:cNvPr>
          <p:cNvSpPr txBox="1"/>
          <p:nvPr/>
        </p:nvSpPr>
        <p:spPr>
          <a:xfrm>
            <a:off x="6558166" y="6490607"/>
            <a:ext cx="4654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38th RD50 Meeting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 animBg="1"/>
      <p:bldP spid="91" grpId="0" animBg="1"/>
      <p:bldP spid="95" grpId="0"/>
      <p:bldP spid="10" grpId="0" animBg="1"/>
      <p:bldP spid="11" grpId="0" animBg="1"/>
      <p:bldP spid="10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e0ca308451_1_22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accent1"/>
                </a:solidFill>
              </a:rPr>
              <a:t>AC-LGADs with </a:t>
            </a:r>
            <a:r>
              <a:rPr lang="en-US" dirty="0" err="1">
                <a:solidFill>
                  <a:schemeClr val="accent1"/>
                </a:solidFill>
              </a:rPr>
              <a:t>LiF</a:t>
            </a:r>
            <a:r>
              <a:rPr lang="en-US" dirty="0">
                <a:solidFill>
                  <a:schemeClr val="accent1"/>
                </a:solidFill>
              </a:rPr>
              <a:t> coating</a:t>
            </a:r>
          </a:p>
        </p:txBody>
      </p:sp>
      <p:sp>
        <p:nvSpPr>
          <p:cNvPr id="134" name="Google Shape;134;ge0ca308451_1_22"/>
          <p:cNvSpPr txBox="1">
            <a:spLocks noGrp="1"/>
          </p:cNvSpPr>
          <p:nvPr>
            <p:ph type="body" idx="1"/>
          </p:nvPr>
        </p:nvSpPr>
        <p:spPr>
          <a:xfrm>
            <a:off x="4633644" y="1845733"/>
            <a:ext cx="6522035" cy="4349021"/>
          </a:xfrm>
          <a:prstGeom prst="rect">
            <a:avLst/>
          </a:prstGeom>
        </p:spPr>
        <p:txBody>
          <a:bodyPr spcFirstLastPara="1" wrap="square" lIns="0" tIns="45700" rIns="0" bIns="45700" anchor="t" anchorCtr="0">
            <a:normAutofit/>
          </a:bodyPr>
          <a:lstStyle/>
          <a:p>
            <a:pPr marL="0" indent="0">
              <a:spcAft>
                <a:spcPts val="200"/>
              </a:spcAft>
              <a:buNone/>
            </a:pPr>
            <a:r>
              <a:rPr lang="en-US" dirty="0"/>
              <a:t>AC-LGADs with </a:t>
            </a:r>
            <a:r>
              <a:rPr lang="en-US" dirty="0" err="1"/>
              <a:t>LiF</a:t>
            </a:r>
            <a:r>
              <a:rPr lang="en-US" dirty="0"/>
              <a:t> coating: an innovative neutron detector!</a:t>
            </a:r>
          </a:p>
          <a:p>
            <a:pPr marL="342900">
              <a:spcAft>
                <a:spcPts val="200"/>
              </a:spcAft>
              <a:buFont typeface="Courier New" panose="02070309020205020404" pitchFamily="49" charset="0"/>
              <a:buChar char="o"/>
            </a:pPr>
            <a:r>
              <a:rPr lang="en-US" dirty="0"/>
              <a:t>Great timing performances, 40-50 </a:t>
            </a:r>
            <a:r>
              <a:rPr lang="en-US" dirty="0" err="1"/>
              <a:t>ps</a:t>
            </a:r>
            <a:endParaRPr lang="en-US" dirty="0"/>
          </a:p>
          <a:p>
            <a:pPr marL="342900">
              <a:spcAft>
                <a:spcPts val="200"/>
              </a:spcAft>
              <a:buFont typeface="Courier New" panose="02070309020205020404" pitchFamily="49" charset="0"/>
              <a:buChar char="o"/>
            </a:pPr>
            <a:r>
              <a:rPr lang="en-US" dirty="0"/>
              <a:t>Optimal spatial resolution, some µm for MIP protons</a:t>
            </a:r>
          </a:p>
          <a:p>
            <a:pPr marL="342900">
              <a:spcAft>
                <a:spcPts val="200"/>
              </a:spcAft>
              <a:buFont typeface="Courier New" panose="02070309020205020404" pitchFamily="49" charset="0"/>
              <a:buChar char="o"/>
            </a:pPr>
            <a:r>
              <a:rPr lang="en-US" dirty="0"/>
              <a:t>LGAD multiplication provides optimal signal/noise</a:t>
            </a:r>
          </a:p>
          <a:p>
            <a:pPr marL="342900">
              <a:spcAft>
                <a:spcPts val="200"/>
              </a:spcAft>
              <a:buFont typeface="Courier New" panose="02070309020205020404" pitchFamily="49" charset="0"/>
              <a:buChar char="o"/>
            </a:pPr>
            <a:r>
              <a:rPr lang="en-US" dirty="0"/>
              <a:t>Carbonated gain implant provides radiation resistance</a:t>
            </a:r>
          </a:p>
          <a:p>
            <a:pPr marL="342900">
              <a:spcAft>
                <a:spcPts val="200"/>
              </a:spcAft>
              <a:buFont typeface="Courier New" panose="02070309020205020404" pitchFamily="49" charset="0"/>
              <a:buChar char="o"/>
            </a:pPr>
            <a:r>
              <a:rPr lang="en-US" dirty="0"/>
              <a:t>Intrinsic photon rejection</a:t>
            </a:r>
          </a:p>
          <a:p>
            <a:pPr marL="800100" lvl="1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dirty="0"/>
              <a:t>Photons with energy greater than 20 keV are very unlikely to generate signals in 55 µm thick sensors (1000 µm absorption length)</a:t>
            </a:r>
          </a:p>
          <a:p>
            <a:pPr marL="342900">
              <a:spcAft>
                <a:spcPts val="200"/>
              </a:spcAft>
              <a:buFont typeface="Courier New" panose="02070309020205020404" pitchFamily="49" charset="0"/>
              <a:buChar char="o"/>
            </a:pPr>
            <a:r>
              <a:rPr lang="en-US" dirty="0"/>
              <a:t>Alphas are completely absorbed (15 µm range in silicon)</a:t>
            </a:r>
          </a:p>
          <a:p>
            <a:pPr marL="342900">
              <a:spcAft>
                <a:spcPts val="200"/>
              </a:spcAft>
              <a:buFont typeface="Courier New" panose="02070309020205020404" pitchFamily="49" charset="0"/>
              <a:buChar char="o"/>
            </a:pPr>
            <a:endParaRPr lang="en-US" dirty="0"/>
          </a:p>
        </p:txBody>
      </p:sp>
      <p:sp>
        <p:nvSpPr>
          <p:cNvPr id="135" name="Google Shape;135;ge0ca308451_1_22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19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>
                <a:solidFill>
                  <a:srgbClr val="FFFFFF"/>
                </a:solidFill>
              </a:rPr>
              <a:t>12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52805F3D-A392-41D9-A78B-6BDC6145B4ED}"/>
              </a:ext>
            </a:extLst>
          </p:cNvPr>
          <p:cNvSpPr txBox="1"/>
          <p:nvPr/>
        </p:nvSpPr>
        <p:spPr>
          <a:xfrm>
            <a:off x="629555" y="6490607"/>
            <a:ext cx="1665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chemeClr val="bg1"/>
                </a:solidFill>
              </a:rPr>
              <a:t>22 </a:t>
            </a:r>
            <a:r>
              <a:rPr lang="it-IT" sz="1200" dirty="0" err="1">
                <a:solidFill>
                  <a:schemeClr val="bg1"/>
                </a:solidFill>
              </a:rPr>
              <a:t>June</a:t>
            </a:r>
            <a:r>
              <a:rPr lang="it-IT" sz="1200" dirty="0">
                <a:solidFill>
                  <a:schemeClr val="bg1"/>
                </a:solidFill>
              </a:rPr>
              <a:t> 2021</a:t>
            </a:r>
            <a:endParaRPr lang="en-GB" sz="1200" dirty="0">
              <a:solidFill>
                <a:schemeClr val="bg1"/>
              </a:solidFill>
            </a:endParaRPr>
          </a:p>
        </p:txBody>
      </p: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02797C8B-7156-47F7-A2A4-FA5CC132A278}"/>
              </a:ext>
            </a:extLst>
          </p:cNvPr>
          <p:cNvCxnSpPr/>
          <p:nvPr/>
        </p:nvCxnSpPr>
        <p:spPr>
          <a:xfrm flipV="1">
            <a:off x="554804" y="2116477"/>
            <a:ext cx="0" cy="37628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15CEED7-8A15-4321-A5CE-229F9D79F77A}"/>
              </a:ext>
            </a:extLst>
          </p:cNvPr>
          <p:cNvSpPr txBox="1"/>
          <p:nvPr/>
        </p:nvSpPr>
        <p:spPr>
          <a:xfrm rot="16200000">
            <a:off x="-1965670" y="3713770"/>
            <a:ext cx="4654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2">
                    <a:lumMod val="50000"/>
                  </a:schemeClr>
                </a:solidFill>
              </a:rPr>
              <a:t>Luca Menzio – INFN Torino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4" name="Google Shape;117;p1">
            <a:extLst>
              <a:ext uri="{FF2B5EF4-FFF2-40B4-BE49-F238E27FC236}">
                <a16:creationId xmlns:a16="http://schemas.microsoft.com/office/drawing/2014/main" id="{2AC975CB-8188-43BE-A79E-5860DAEDF87D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9825" y="286603"/>
            <a:ext cx="3455743" cy="645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18;p1">
            <a:extLst>
              <a:ext uri="{FF2B5EF4-FFF2-40B4-BE49-F238E27FC236}">
                <a16:creationId xmlns:a16="http://schemas.microsoft.com/office/drawing/2014/main" id="{5E2B0161-4E3C-4481-AADF-CF7F9BE8B364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972800" y="90395"/>
            <a:ext cx="1019375" cy="9267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magine 12" descr="Immagine che contiene testo, elettronico, circuito&#10;&#10;Descrizione generata automaticamente">
            <a:extLst>
              <a:ext uri="{FF2B5EF4-FFF2-40B4-BE49-F238E27FC236}">
                <a16:creationId xmlns:a16="http://schemas.microsoft.com/office/drawing/2014/main" id="{8254F27F-453C-4C12-8B0C-B2607BDE155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2464" t="1735" r="29139" b="3717"/>
          <a:stretch/>
        </p:blipFill>
        <p:spPr>
          <a:xfrm>
            <a:off x="934667" y="2408727"/>
            <a:ext cx="3319114" cy="2917861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5D89C18E-C7E3-4A0E-9F61-4DBFC733F571}"/>
              </a:ext>
            </a:extLst>
          </p:cNvPr>
          <p:cNvSpPr txBox="1"/>
          <p:nvPr/>
        </p:nvSpPr>
        <p:spPr>
          <a:xfrm>
            <a:off x="6558166" y="6490607"/>
            <a:ext cx="4654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38th RD50 Meeting</a:t>
            </a:r>
          </a:p>
        </p:txBody>
      </p:sp>
    </p:spTree>
    <p:extLst>
      <p:ext uri="{BB962C8B-B14F-4D97-AF65-F5344CB8AC3E}">
        <p14:creationId xmlns:p14="http://schemas.microsoft.com/office/powerpoint/2010/main" val="1650451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magine 25" descr="Immagine che contiene elettronico, circuito&#10;&#10;Descrizione generata automaticamente">
            <a:extLst>
              <a:ext uri="{FF2B5EF4-FFF2-40B4-BE49-F238E27FC236}">
                <a16:creationId xmlns:a16="http://schemas.microsoft.com/office/drawing/2014/main" id="{EEDB8297-CE16-4645-88D3-26A383634A7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828" t="4490" r="18796" b="8869"/>
          <a:stretch/>
        </p:blipFill>
        <p:spPr>
          <a:xfrm>
            <a:off x="8201868" y="2443329"/>
            <a:ext cx="3763851" cy="2920575"/>
          </a:xfrm>
          <a:prstGeom prst="rect">
            <a:avLst/>
          </a:prstGeom>
        </p:spPr>
      </p:pic>
      <p:sp>
        <p:nvSpPr>
          <p:cNvPr id="133" name="Google Shape;133;ge0ca308451_1_22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accent1"/>
                </a:solidFill>
              </a:rPr>
              <a:t>AC-LGADs with </a:t>
            </a:r>
            <a:r>
              <a:rPr lang="en-US" dirty="0" err="1">
                <a:solidFill>
                  <a:schemeClr val="accent1"/>
                </a:solidFill>
              </a:rPr>
              <a:t>LiF</a:t>
            </a:r>
            <a:r>
              <a:rPr lang="en-US" dirty="0">
                <a:solidFill>
                  <a:schemeClr val="accent1"/>
                </a:solidFill>
              </a:rPr>
              <a:t> in practice</a:t>
            </a:r>
          </a:p>
        </p:txBody>
      </p:sp>
      <p:sp>
        <p:nvSpPr>
          <p:cNvPr id="134" name="Google Shape;134;ge0ca308451_1_22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6947385" cy="1955704"/>
          </a:xfrm>
          <a:prstGeom prst="rect">
            <a:avLst/>
          </a:prstGeom>
        </p:spPr>
        <p:txBody>
          <a:bodyPr spcFirstLastPara="1" wrap="square" lIns="0" tIns="45700" rIns="0" bIns="45700" anchor="t" anchorCtr="0">
            <a:normAutofit lnSpcReduction="10000"/>
          </a:bodyPr>
          <a:lstStyle/>
          <a:p>
            <a:pPr marL="0" indent="0">
              <a:spcAft>
                <a:spcPts val="200"/>
              </a:spcAft>
              <a:buNone/>
            </a:pPr>
            <a:r>
              <a:rPr lang="en-US" dirty="0"/>
              <a:t>For </a:t>
            </a:r>
            <a:r>
              <a:rPr lang="en-US"/>
              <a:t>this first </a:t>
            </a:r>
            <a:r>
              <a:rPr lang="en-US" dirty="0"/>
              <a:t>trial three different types of detectors were employed: 50-100, 100-200 and 200-500 FBK AC-LGADs.</a:t>
            </a:r>
          </a:p>
          <a:p>
            <a:pPr marL="0" indent="0">
              <a:spcAft>
                <a:spcPts val="200"/>
              </a:spcAft>
              <a:buNone/>
            </a:pPr>
            <a:r>
              <a:rPr lang="en-US" dirty="0"/>
              <a:t>Practically, coating these sensors proved difficult because of the many bonds.</a:t>
            </a:r>
          </a:p>
          <a:p>
            <a:pPr marL="0" indent="0">
              <a:spcAft>
                <a:spcPts val="200"/>
              </a:spcAft>
              <a:buNone/>
            </a:pPr>
            <a:r>
              <a:rPr lang="en-US" dirty="0"/>
              <a:t>Therefore </a:t>
            </a:r>
          </a:p>
        </p:txBody>
      </p:sp>
      <p:sp>
        <p:nvSpPr>
          <p:cNvPr id="135" name="Google Shape;135;ge0ca308451_1_22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19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>
                <a:solidFill>
                  <a:srgbClr val="FFFFFF"/>
                </a:solidFill>
              </a:rPr>
              <a:t>13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52805F3D-A392-41D9-A78B-6BDC6145B4ED}"/>
              </a:ext>
            </a:extLst>
          </p:cNvPr>
          <p:cNvSpPr txBox="1"/>
          <p:nvPr/>
        </p:nvSpPr>
        <p:spPr>
          <a:xfrm>
            <a:off x="629555" y="6490607"/>
            <a:ext cx="1665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chemeClr val="bg1"/>
                </a:solidFill>
              </a:rPr>
              <a:t>22 </a:t>
            </a:r>
            <a:r>
              <a:rPr lang="it-IT" sz="1200" dirty="0" err="1">
                <a:solidFill>
                  <a:schemeClr val="bg1"/>
                </a:solidFill>
              </a:rPr>
              <a:t>June</a:t>
            </a:r>
            <a:r>
              <a:rPr lang="it-IT" sz="1200" dirty="0">
                <a:solidFill>
                  <a:schemeClr val="bg1"/>
                </a:solidFill>
              </a:rPr>
              <a:t> 2021</a:t>
            </a:r>
            <a:endParaRPr lang="en-GB" sz="1200" dirty="0">
              <a:solidFill>
                <a:schemeClr val="bg1"/>
              </a:solidFill>
            </a:endParaRPr>
          </a:p>
        </p:txBody>
      </p: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02797C8B-7156-47F7-A2A4-FA5CC132A278}"/>
              </a:ext>
            </a:extLst>
          </p:cNvPr>
          <p:cNvCxnSpPr/>
          <p:nvPr/>
        </p:nvCxnSpPr>
        <p:spPr>
          <a:xfrm flipV="1">
            <a:off x="554804" y="2116477"/>
            <a:ext cx="0" cy="37628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15CEED7-8A15-4321-A5CE-229F9D79F77A}"/>
              </a:ext>
            </a:extLst>
          </p:cNvPr>
          <p:cNvSpPr txBox="1"/>
          <p:nvPr/>
        </p:nvSpPr>
        <p:spPr>
          <a:xfrm rot="16200000">
            <a:off x="-1965670" y="3713770"/>
            <a:ext cx="4654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2">
                    <a:lumMod val="50000"/>
                  </a:schemeClr>
                </a:solidFill>
              </a:rPr>
              <a:t>Luca Menzio – INFN Torino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3" name="Google Shape;117;p1">
            <a:extLst>
              <a:ext uri="{FF2B5EF4-FFF2-40B4-BE49-F238E27FC236}">
                <a16:creationId xmlns:a16="http://schemas.microsoft.com/office/drawing/2014/main" id="{88CA3046-E126-4F59-AC63-868507F84137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9825" y="286603"/>
            <a:ext cx="3455743" cy="645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18;p1">
            <a:extLst>
              <a:ext uri="{FF2B5EF4-FFF2-40B4-BE49-F238E27FC236}">
                <a16:creationId xmlns:a16="http://schemas.microsoft.com/office/drawing/2014/main" id="{69DB0565-9521-4A07-80AA-AA0F80CB98AD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972800" y="90395"/>
            <a:ext cx="1019375" cy="92674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magine 6" descr="Immagine che contiene testo, elettronico, circuito&#10;&#10;Descrizione generata automaticamente">
            <a:extLst>
              <a:ext uri="{FF2B5EF4-FFF2-40B4-BE49-F238E27FC236}">
                <a16:creationId xmlns:a16="http://schemas.microsoft.com/office/drawing/2014/main" id="{32EAC18B-0D45-4A37-9888-733F3BECA66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580" t="11386" r="20037" b="9671"/>
          <a:stretch/>
        </p:blipFill>
        <p:spPr>
          <a:xfrm>
            <a:off x="8167954" y="2358976"/>
            <a:ext cx="3831681" cy="3049980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85769DE3-8D6A-40E0-9D91-059B528A4B08}"/>
              </a:ext>
            </a:extLst>
          </p:cNvPr>
          <p:cNvSpPr txBox="1"/>
          <p:nvPr/>
        </p:nvSpPr>
        <p:spPr>
          <a:xfrm>
            <a:off x="1097278" y="3626778"/>
            <a:ext cx="6947385" cy="610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ts val="1800"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Bonded the sensors to a 16 channels FNAL board</a:t>
            </a:r>
          </a:p>
          <a:p>
            <a:endParaRPr lang="en-GB" dirty="0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A8682AEB-68C7-45EA-B855-FBE55A592C0D}"/>
              </a:ext>
            </a:extLst>
          </p:cNvPr>
          <p:cNvSpPr txBox="1"/>
          <p:nvPr/>
        </p:nvSpPr>
        <p:spPr>
          <a:xfrm>
            <a:off x="1097282" y="4002417"/>
            <a:ext cx="6947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ts val="1800"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Glued 3D printed containment walls outside the bonds area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BB661BB9-F8C3-45AA-9EBF-98984D6D21CD}"/>
              </a:ext>
            </a:extLst>
          </p:cNvPr>
          <p:cNvSpPr txBox="1"/>
          <p:nvPr/>
        </p:nvSpPr>
        <p:spPr>
          <a:xfrm>
            <a:off x="1097278" y="4412539"/>
            <a:ext cx="6907892" cy="1066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ts val="1800"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Sent the boards to the Frascati Labs to do the </a:t>
            </a:r>
            <a:r>
              <a:rPr kumimoji="0" lang="en-US" sz="2000" b="0" i="0" u="none" strike="noStrike" kern="0" cap="none" spc="0" normalizeH="0" baseline="3000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6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LiF deposition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ts val="1800"/>
              <a:buFont typeface="Calibri"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Calibri"/>
              <a:cs typeface="Calibri"/>
              <a:sym typeface="Calibri"/>
            </a:endParaRPr>
          </a:p>
          <a:p>
            <a:endParaRPr lang="en-GB" dirty="0"/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E5C96E30-0BAA-4FF3-88B4-7CA5075CB4F4}"/>
              </a:ext>
            </a:extLst>
          </p:cNvPr>
          <p:cNvSpPr txBox="1"/>
          <p:nvPr/>
        </p:nvSpPr>
        <p:spPr>
          <a:xfrm>
            <a:off x="1869509" y="5279551"/>
            <a:ext cx="60977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ts val="1800"/>
              <a:buFont typeface="Calibri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Work in progress! We should receive them back by the end of June</a:t>
            </a:r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CF370DBA-5CF3-4C6E-8A56-018216EAE940}"/>
              </a:ext>
            </a:extLst>
          </p:cNvPr>
          <p:cNvSpPr/>
          <p:nvPr/>
        </p:nvSpPr>
        <p:spPr>
          <a:xfrm rot="255623">
            <a:off x="10449367" y="3296820"/>
            <a:ext cx="724515" cy="46309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baseline="30000" dirty="0">
                <a:solidFill>
                  <a:srgbClr val="002060"/>
                </a:solidFill>
              </a:rPr>
              <a:t>6</a:t>
            </a:r>
            <a:r>
              <a:rPr lang="it-IT" b="1" dirty="0">
                <a:solidFill>
                  <a:srgbClr val="002060"/>
                </a:solidFill>
              </a:rPr>
              <a:t>LiF</a:t>
            </a:r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331C54C8-081F-4B81-AEFF-CF9976E2CC28}"/>
              </a:ext>
            </a:extLst>
          </p:cNvPr>
          <p:cNvSpPr txBox="1"/>
          <p:nvPr/>
        </p:nvSpPr>
        <p:spPr>
          <a:xfrm>
            <a:off x="6558166" y="6490607"/>
            <a:ext cx="4654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38th RD50 Meeting</a:t>
            </a:r>
          </a:p>
        </p:txBody>
      </p:sp>
    </p:spTree>
    <p:extLst>
      <p:ext uri="{BB962C8B-B14F-4D97-AF65-F5344CB8AC3E}">
        <p14:creationId xmlns:p14="http://schemas.microsoft.com/office/powerpoint/2010/main" val="772145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5" grpId="0"/>
      <p:bldP spid="16" grpId="0"/>
      <p:bldP spid="23" grpId="0"/>
      <p:bldP spid="1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e0ca308451_1_22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accent1"/>
                </a:solidFill>
              </a:rPr>
              <a:t>Detector testing</a:t>
            </a:r>
          </a:p>
        </p:txBody>
      </p:sp>
      <p:sp>
        <p:nvSpPr>
          <p:cNvPr id="134" name="Google Shape;134;ge0ca308451_1_22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6587790" cy="741340"/>
          </a:xfrm>
          <a:prstGeom prst="rect">
            <a:avLst/>
          </a:prstGeom>
        </p:spPr>
        <p:txBody>
          <a:bodyPr spcFirstLastPara="1" wrap="square" lIns="0" tIns="45700" rIns="0" bIns="45700" anchor="t" anchorCtr="0">
            <a:normAutofit/>
          </a:bodyPr>
          <a:lstStyle/>
          <a:p>
            <a:pPr marL="0" indent="0">
              <a:spcAft>
                <a:spcPts val="200"/>
              </a:spcAft>
              <a:buNone/>
            </a:pPr>
            <a:r>
              <a:rPr lang="en-US" dirty="0"/>
              <a:t>Detectors will be tested in the Turin Thermal Neutron Source.  </a:t>
            </a:r>
          </a:p>
        </p:txBody>
      </p:sp>
      <p:sp>
        <p:nvSpPr>
          <p:cNvPr id="135" name="Google Shape;135;ge0ca308451_1_22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19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>
                <a:solidFill>
                  <a:srgbClr val="FFFFFF"/>
                </a:solidFill>
              </a:rPr>
              <a:t>14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52805F3D-A392-41D9-A78B-6BDC6145B4ED}"/>
              </a:ext>
            </a:extLst>
          </p:cNvPr>
          <p:cNvSpPr txBox="1"/>
          <p:nvPr/>
        </p:nvSpPr>
        <p:spPr>
          <a:xfrm>
            <a:off x="629555" y="6490607"/>
            <a:ext cx="1665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chemeClr val="bg1"/>
                </a:solidFill>
              </a:rPr>
              <a:t>22 </a:t>
            </a:r>
            <a:r>
              <a:rPr lang="it-IT" sz="1200" dirty="0" err="1">
                <a:solidFill>
                  <a:schemeClr val="bg1"/>
                </a:solidFill>
              </a:rPr>
              <a:t>June</a:t>
            </a:r>
            <a:r>
              <a:rPr lang="it-IT" sz="1200" dirty="0">
                <a:solidFill>
                  <a:schemeClr val="bg1"/>
                </a:solidFill>
              </a:rPr>
              <a:t> 2021</a:t>
            </a:r>
            <a:endParaRPr lang="en-GB" sz="1200" dirty="0">
              <a:solidFill>
                <a:schemeClr val="bg1"/>
              </a:solidFill>
            </a:endParaRPr>
          </a:p>
        </p:txBody>
      </p: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02797C8B-7156-47F7-A2A4-FA5CC132A278}"/>
              </a:ext>
            </a:extLst>
          </p:cNvPr>
          <p:cNvCxnSpPr/>
          <p:nvPr/>
        </p:nvCxnSpPr>
        <p:spPr>
          <a:xfrm flipV="1">
            <a:off x="554804" y="2116477"/>
            <a:ext cx="0" cy="37628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15CEED7-8A15-4321-A5CE-229F9D79F77A}"/>
              </a:ext>
            </a:extLst>
          </p:cNvPr>
          <p:cNvSpPr txBox="1"/>
          <p:nvPr/>
        </p:nvSpPr>
        <p:spPr>
          <a:xfrm rot="16200000">
            <a:off x="-1965670" y="3713770"/>
            <a:ext cx="4654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2">
                    <a:lumMod val="50000"/>
                  </a:schemeClr>
                </a:solidFill>
              </a:rPr>
              <a:t>Luca Menzio – INFN Torino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3" name="Google Shape;117;p1">
            <a:extLst>
              <a:ext uri="{FF2B5EF4-FFF2-40B4-BE49-F238E27FC236}">
                <a16:creationId xmlns:a16="http://schemas.microsoft.com/office/drawing/2014/main" id="{F127EEF3-4347-409A-97B1-5F3315F70A7F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9825" y="286603"/>
            <a:ext cx="3455743" cy="645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18;p1">
            <a:extLst>
              <a:ext uri="{FF2B5EF4-FFF2-40B4-BE49-F238E27FC236}">
                <a16:creationId xmlns:a16="http://schemas.microsoft.com/office/drawing/2014/main" id="{7ED70B7F-340C-469E-9353-A998560A316B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972800" y="90395"/>
            <a:ext cx="1019375" cy="92674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CD46BEC5-4EF8-47A5-99E7-08ADAE8AE103}"/>
              </a:ext>
            </a:extLst>
          </p:cNvPr>
          <p:cNvSpPr txBox="1"/>
          <p:nvPr/>
        </p:nvSpPr>
        <p:spPr>
          <a:xfrm>
            <a:off x="6096000" y="2496620"/>
            <a:ext cx="5116358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Based on the Elekta SL18 Precise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Linac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Accelerates electrons (up to 18 MeV) and can be operated in photon mode</a:t>
            </a:r>
          </a:p>
          <a:p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 photoconverter provide a testing region with thermal neutrons</a:t>
            </a:r>
          </a:p>
          <a:p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Maximum fluence rate:</a:t>
            </a:r>
          </a:p>
          <a:p>
            <a:endParaRPr lang="it-IT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5916BB02-B87E-47B8-9DD3-15C0D335A9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2913" y="2630590"/>
            <a:ext cx="5226241" cy="306676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asellaDiTesto 18">
                <a:extLst>
                  <a:ext uri="{FF2B5EF4-FFF2-40B4-BE49-F238E27FC236}">
                    <a16:creationId xmlns:a16="http://schemas.microsoft.com/office/drawing/2014/main" id="{1496AA58-945F-4302-94E4-7C401971CB91}"/>
                  </a:ext>
                </a:extLst>
              </p:cNvPr>
              <p:cNvSpPr txBox="1"/>
              <p:nvPr/>
            </p:nvSpPr>
            <p:spPr>
              <a:xfrm>
                <a:off x="6185893" y="5462410"/>
                <a:ext cx="4093096" cy="31752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20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it-IT" sz="2000" b="0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l-GR" sz="2000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Φ</m:t>
                              </m:r>
                            </m:e>
                          </m:acc>
                        </m:e>
                        <m:sub>
                          <m:r>
                            <a:rPr lang="it-IT" sz="20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𝑡h</m:t>
                          </m:r>
                        </m:sub>
                      </m:sSub>
                      <m:r>
                        <a:rPr lang="it-IT" sz="2000" b="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it-IT" sz="20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0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1.75</m:t>
                          </m:r>
                          <m:r>
                            <a:rPr lang="it-IT" sz="20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±0.04</m:t>
                          </m:r>
                          <m:r>
                            <a:rPr lang="it-IT" sz="20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  <m:sSup>
                        <m:sSupPr>
                          <m:ctrlPr>
                            <a:rPr lang="it-IT" sz="20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0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it-IT" sz="20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sup>
                      </m:sSup>
                      <m:r>
                        <a:rPr lang="it-IT" sz="2000" b="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2000" b="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it-IT" sz="2000" b="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it-IT" sz="2000" b="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𝑐</m:t>
                      </m:r>
                      <m:sSup>
                        <m:sSupPr>
                          <m:ctrlPr>
                            <a:rPr lang="it-IT" sz="20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0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it-IT" sz="20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  <m:r>
                        <a:rPr lang="it-IT" sz="2000" b="0" i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it-IT" sz="20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0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it-IT" sz="2000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it-IT" sz="2000" dirty="0">
                  <a:solidFill>
                    <a:schemeClr val="tx2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9" name="CasellaDiTesto 18">
                <a:extLst>
                  <a:ext uri="{FF2B5EF4-FFF2-40B4-BE49-F238E27FC236}">
                    <a16:creationId xmlns:a16="http://schemas.microsoft.com/office/drawing/2014/main" id="{1496AA58-945F-4302-94E4-7C401971CB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5893" y="5462410"/>
                <a:ext cx="4093096" cy="317523"/>
              </a:xfrm>
              <a:prstGeom prst="rect">
                <a:avLst/>
              </a:prstGeom>
              <a:blipFill>
                <a:blip r:embed="rId6"/>
                <a:stretch>
                  <a:fillRect l="-596" t="-11538" b="-230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4E4D791A-8315-4E23-BF6F-2F80932A2012}"/>
              </a:ext>
            </a:extLst>
          </p:cNvPr>
          <p:cNvSpPr txBox="1"/>
          <p:nvPr/>
        </p:nvSpPr>
        <p:spPr>
          <a:xfrm>
            <a:off x="6558166" y="6490607"/>
            <a:ext cx="4654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38th RD50 Meeting</a:t>
            </a:r>
          </a:p>
        </p:txBody>
      </p:sp>
    </p:spTree>
    <p:extLst>
      <p:ext uri="{BB962C8B-B14F-4D97-AF65-F5344CB8AC3E}">
        <p14:creationId xmlns:p14="http://schemas.microsoft.com/office/powerpoint/2010/main" val="8690868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e0ca308451_1_22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accent1"/>
                </a:solidFill>
              </a:rPr>
              <a:t>Conclusions</a:t>
            </a:r>
          </a:p>
        </p:txBody>
      </p:sp>
      <p:sp>
        <p:nvSpPr>
          <p:cNvPr id="134" name="Google Shape;134;ge0ca308451_1_22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00"/>
          </a:xfrm>
          <a:prstGeom prst="rect">
            <a:avLst/>
          </a:prstGeom>
        </p:spPr>
        <p:txBody>
          <a:bodyPr spcFirstLastPara="1" wrap="square" lIns="0" tIns="45700" rIns="0" bIns="45700" anchor="t" anchorCtr="0">
            <a:normAutofit/>
          </a:bodyPr>
          <a:lstStyle/>
          <a:p>
            <a:pPr marL="0" indent="0">
              <a:spcAft>
                <a:spcPts val="200"/>
              </a:spcAft>
              <a:buNone/>
            </a:pPr>
            <a:r>
              <a:rPr lang="en-US" dirty="0"/>
              <a:t>Our group is currently developing a method to detect thermal neutrons with the RSD devices, possibly for neutron imaging.</a:t>
            </a:r>
          </a:p>
          <a:p>
            <a:pPr marL="0" indent="0">
              <a:spcAft>
                <a:spcPts val="200"/>
              </a:spcAft>
              <a:buNone/>
            </a:pPr>
            <a:endParaRPr lang="en-US" dirty="0"/>
          </a:p>
          <a:p>
            <a:pPr marL="0" indent="0">
              <a:spcAft>
                <a:spcPts val="200"/>
              </a:spcAft>
              <a:buNone/>
            </a:pPr>
            <a:r>
              <a:rPr lang="en-US" dirty="0"/>
              <a:t>This detector would provide</a:t>
            </a:r>
          </a:p>
          <a:p>
            <a:pPr marL="342900">
              <a:spcAft>
                <a:spcPts val="200"/>
              </a:spcAft>
              <a:buFont typeface="Courier New" panose="02070309020205020404" pitchFamily="49" charset="0"/>
              <a:buChar char="o"/>
            </a:pPr>
            <a:r>
              <a:rPr lang="en-US" dirty="0"/>
              <a:t>Good radiation resistance </a:t>
            </a:r>
          </a:p>
          <a:p>
            <a:pPr marL="342900">
              <a:spcAft>
                <a:spcPts val="200"/>
              </a:spcAft>
              <a:buFont typeface="Courier New" panose="02070309020205020404" pitchFamily="49" charset="0"/>
              <a:buChar char="o"/>
            </a:pPr>
            <a:r>
              <a:rPr lang="en-US" dirty="0"/>
              <a:t>LGAD-like timing resolution</a:t>
            </a:r>
          </a:p>
          <a:p>
            <a:pPr marL="342900">
              <a:spcAft>
                <a:spcPts val="200"/>
              </a:spcAft>
              <a:buFont typeface="Courier New" panose="02070309020205020404" pitchFamily="49" charset="0"/>
              <a:buChar char="o"/>
            </a:pPr>
            <a:r>
              <a:rPr lang="en-US" dirty="0"/>
              <a:t>Spatial resolution of few microns</a:t>
            </a:r>
          </a:p>
          <a:p>
            <a:pPr marL="0" indent="0">
              <a:spcAft>
                <a:spcPts val="200"/>
              </a:spcAft>
              <a:buNone/>
            </a:pPr>
            <a:endParaRPr lang="en-US" dirty="0"/>
          </a:p>
          <a:p>
            <a:pPr marL="0" indent="0">
              <a:spcAft>
                <a:spcPts val="200"/>
              </a:spcAft>
              <a:buNone/>
            </a:pPr>
            <a:r>
              <a:rPr lang="en-US" dirty="0"/>
              <a:t>First experimental tests are going to be carried out in the next future!</a:t>
            </a:r>
          </a:p>
          <a:p>
            <a:pPr marL="342900">
              <a:spcAft>
                <a:spcPts val="200"/>
              </a:spcAft>
              <a:buFont typeface="Courier New" panose="02070309020205020404" pitchFamily="49" charset="0"/>
              <a:buChar char="o"/>
            </a:pPr>
            <a:endParaRPr lang="en-US" dirty="0"/>
          </a:p>
        </p:txBody>
      </p:sp>
      <p:sp>
        <p:nvSpPr>
          <p:cNvPr id="135" name="Google Shape;135;ge0ca308451_1_22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19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>
                <a:solidFill>
                  <a:srgbClr val="FFFFFF"/>
                </a:solidFill>
              </a:rPr>
              <a:t>15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52805F3D-A392-41D9-A78B-6BDC6145B4ED}"/>
              </a:ext>
            </a:extLst>
          </p:cNvPr>
          <p:cNvSpPr txBox="1"/>
          <p:nvPr/>
        </p:nvSpPr>
        <p:spPr>
          <a:xfrm>
            <a:off x="629555" y="6490607"/>
            <a:ext cx="1665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chemeClr val="bg1"/>
                </a:solidFill>
              </a:rPr>
              <a:t>22 </a:t>
            </a:r>
            <a:r>
              <a:rPr lang="it-IT" sz="1200" dirty="0" err="1">
                <a:solidFill>
                  <a:schemeClr val="bg1"/>
                </a:solidFill>
              </a:rPr>
              <a:t>June</a:t>
            </a:r>
            <a:r>
              <a:rPr lang="it-IT" sz="1200" dirty="0">
                <a:solidFill>
                  <a:schemeClr val="bg1"/>
                </a:solidFill>
              </a:rPr>
              <a:t> 2021</a:t>
            </a:r>
            <a:endParaRPr lang="en-GB" sz="1200" dirty="0">
              <a:solidFill>
                <a:schemeClr val="bg1"/>
              </a:solidFill>
            </a:endParaRPr>
          </a:p>
        </p:txBody>
      </p: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02797C8B-7156-47F7-A2A4-FA5CC132A278}"/>
              </a:ext>
            </a:extLst>
          </p:cNvPr>
          <p:cNvCxnSpPr/>
          <p:nvPr/>
        </p:nvCxnSpPr>
        <p:spPr>
          <a:xfrm flipV="1">
            <a:off x="554804" y="2116477"/>
            <a:ext cx="0" cy="37628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15CEED7-8A15-4321-A5CE-229F9D79F77A}"/>
              </a:ext>
            </a:extLst>
          </p:cNvPr>
          <p:cNvSpPr txBox="1"/>
          <p:nvPr/>
        </p:nvSpPr>
        <p:spPr>
          <a:xfrm rot="16200000">
            <a:off x="-1965670" y="3713770"/>
            <a:ext cx="4654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2">
                    <a:lumMod val="50000"/>
                  </a:schemeClr>
                </a:solidFill>
              </a:rPr>
              <a:t>Luca Menzio – INFN Torino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3" name="Google Shape;117;p1">
            <a:extLst>
              <a:ext uri="{FF2B5EF4-FFF2-40B4-BE49-F238E27FC236}">
                <a16:creationId xmlns:a16="http://schemas.microsoft.com/office/drawing/2014/main" id="{7618F43B-4EE6-4F6D-9753-5F9F045AD661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9825" y="286603"/>
            <a:ext cx="3455743" cy="645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18;p1">
            <a:extLst>
              <a:ext uri="{FF2B5EF4-FFF2-40B4-BE49-F238E27FC236}">
                <a16:creationId xmlns:a16="http://schemas.microsoft.com/office/drawing/2014/main" id="{D905145B-CF2D-4210-8D70-F9E3C240CFCE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972800" y="90395"/>
            <a:ext cx="1019375" cy="926748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54D1B64F-A7ED-498F-A8AD-9B3F43EE8B9A}"/>
              </a:ext>
            </a:extLst>
          </p:cNvPr>
          <p:cNvSpPr txBox="1"/>
          <p:nvPr/>
        </p:nvSpPr>
        <p:spPr>
          <a:xfrm>
            <a:off x="6558166" y="6490607"/>
            <a:ext cx="4654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38th RD50 Meeting</a:t>
            </a:r>
          </a:p>
        </p:txBody>
      </p:sp>
    </p:spTree>
    <p:extLst>
      <p:ext uri="{BB962C8B-B14F-4D97-AF65-F5344CB8AC3E}">
        <p14:creationId xmlns:p14="http://schemas.microsoft.com/office/powerpoint/2010/main" val="26757349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e0ca308451_1_2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Thank you!</a:t>
            </a:r>
          </a:p>
        </p:txBody>
      </p:sp>
      <p:pic>
        <p:nvPicPr>
          <p:cNvPr id="6" name="Segnaposto immagine 5">
            <a:extLst>
              <a:ext uri="{FF2B5EF4-FFF2-40B4-BE49-F238E27FC236}">
                <a16:creationId xmlns:a16="http://schemas.microsoft.com/office/drawing/2014/main" id="{66550D4D-50EC-49D5-AECF-8E8753A2D3E6}"/>
              </a:ext>
            </a:extLst>
          </p:cNvPr>
          <p:cNvPicPr>
            <a:picLocks noGrp="1" noChangeAspect="1"/>
          </p:cNvPicPr>
          <p:nvPr>
            <p:ph type="pic" idx="2"/>
          </p:nvPr>
        </p:nvPicPr>
        <p:blipFill rotWithShape="1">
          <a:blip r:embed="rId3"/>
          <a:srcRect t="26077" b="27316"/>
          <a:stretch/>
        </p:blipFill>
        <p:spPr>
          <a:xfrm>
            <a:off x="15" y="71920"/>
            <a:ext cx="12191985" cy="4787756"/>
          </a:xfrm>
        </p:spPr>
      </p:pic>
    </p:spTree>
    <p:extLst>
      <p:ext uri="{BB962C8B-B14F-4D97-AF65-F5344CB8AC3E}">
        <p14:creationId xmlns:p14="http://schemas.microsoft.com/office/powerpoint/2010/main" val="22959061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e0ca308451_1_22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accent1"/>
                </a:solidFill>
              </a:rPr>
              <a:t>Special Thanks to</a:t>
            </a:r>
          </a:p>
        </p:txBody>
      </p:sp>
      <p:sp>
        <p:nvSpPr>
          <p:cNvPr id="134" name="Google Shape;134;ge0ca308451_1_22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00"/>
          </a:xfrm>
          <a:prstGeom prst="rect">
            <a:avLst/>
          </a:prstGeom>
        </p:spPr>
        <p:txBody>
          <a:bodyPr spcFirstLastPara="1" wrap="square" lIns="0" tIns="45700" rIns="0" bIns="45700" anchor="t" anchorCtr="0">
            <a:normAutofit/>
          </a:bodyPr>
          <a:lstStyle/>
          <a:p>
            <a:pPr marL="0" rtl="0" latinLnBrk="0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srgbClr val="000000"/>
              </a:solidFill>
              <a:effectLst/>
              <a:latin typeface="Century Gothic" panose="020B0502020202020204" pitchFamily="34" charset="0"/>
            </a:endParaRPr>
          </a:p>
          <a:p>
            <a:pPr marL="0" rtl="0" latinLnBrk="0">
              <a:spcBef>
                <a:spcPts val="0"/>
              </a:spcBef>
              <a:spcAft>
                <a:spcPts val="0"/>
              </a:spcAft>
            </a:pPr>
            <a:r>
              <a:rPr lang="en-GB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We kindly acknowledge the following funding agencies, collaborations:</a:t>
            </a:r>
          </a:p>
          <a:p>
            <a:pPr marL="0" rtl="0" latinLnBrk="0">
              <a:spcBef>
                <a:spcPts val="0"/>
              </a:spcBef>
              <a:spcAft>
                <a:spcPts val="0"/>
              </a:spcAft>
            </a:pPr>
            <a:endParaRPr lang="en-GB" dirty="0">
              <a:effectLst/>
            </a:endParaRPr>
          </a:p>
          <a:p>
            <a:pPr marL="256032" rtl="0" latinLnBrk="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INFN - Gruppo V, UFSD and RSD projects</a:t>
            </a:r>
          </a:p>
          <a:p>
            <a:pPr marL="256032" rtl="0" latinLnBrk="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en-GB" dirty="0">
              <a:effectLst/>
            </a:endParaRPr>
          </a:p>
          <a:p>
            <a:pPr marL="256032" rtl="0" latinLnBrk="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INFN – FBK agreement on sensor production (</a:t>
            </a:r>
            <a:r>
              <a:rPr lang="en-GB" dirty="0" err="1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convenzione</a:t>
            </a:r>
            <a:r>
              <a:rPr lang="en-GB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 INFN-FBK)</a:t>
            </a:r>
          </a:p>
          <a:p>
            <a:pPr marL="256032" rtl="0" latinLnBrk="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en-GB" dirty="0">
              <a:effectLst/>
            </a:endParaRPr>
          </a:p>
          <a:p>
            <a:pPr marL="256032" rtl="0" latinLnBrk="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Horizon 2020, grant UFSD669529</a:t>
            </a:r>
          </a:p>
          <a:p>
            <a:pPr marL="256032" rtl="0" latinLnBrk="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en-GB" dirty="0">
              <a:effectLst/>
            </a:endParaRPr>
          </a:p>
          <a:p>
            <a:pPr marL="256032" rtl="0" latinLnBrk="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dirty="0" err="1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Dipartimenti</a:t>
            </a:r>
            <a:r>
              <a:rPr lang="en-GB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 di </a:t>
            </a:r>
            <a:r>
              <a:rPr lang="en-GB" dirty="0" err="1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Eccellenza</a:t>
            </a:r>
            <a:r>
              <a:rPr lang="en-GB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, Univ. of Torino (ex L. 232/2016, art. 1, cc. 314, 337)</a:t>
            </a:r>
          </a:p>
          <a:p>
            <a:pPr marL="256032" rtl="0" latinLnBrk="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en-GB" dirty="0">
              <a:effectLst/>
            </a:endParaRPr>
          </a:p>
          <a:p>
            <a:pPr marL="256032" rtl="0" latinLnBrk="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dirty="0" err="1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Ministero</a:t>
            </a:r>
            <a:r>
              <a:rPr lang="en-GB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della</a:t>
            </a:r>
            <a:r>
              <a:rPr lang="en-GB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Ricerca</a:t>
            </a:r>
            <a:r>
              <a:rPr lang="en-GB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, Italia , PRIN 2017, </a:t>
            </a:r>
            <a:r>
              <a:rPr lang="en-GB" dirty="0" err="1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progetto</a:t>
            </a:r>
            <a:r>
              <a:rPr lang="en-GB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 2017L2XKTJ – 4DinSiDe</a:t>
            </a:r>
          </a:p>
          <a:p>
            <a:pPr marL="256032" rtl="0" latinLnBrk="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en-GB" dirty="0">
              <a:effectLst/>
            </a:endParaRPr>
          </a:p>
          <a:p>
            <a:pPr marL="256032" rtl="0" latinLnBrk="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dirty="0" err="1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Ministero</a:t>
            </a:r>
            <a:r>
              <a:rPr lang="en-GB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della</a:t>
            </a:r>
            <a:r>
              <a:rPr lang="en-GB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 </a:t>
            </a:r>
            <a:r>
              <a:rPr lang="en-GB" dirty="0" err="1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Ricerca</a:t>
            </a:r>
            <a:r>
              <a:rPr lang="en-GB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, Italia, FARE,   R165xr8frt_fare</a:t>
            </a:r>
            <a:endParaRPr lang="en-GB" dirty="0">
              <a:effectLst/>
            </a:endParaRPr>
          </a:p>
          <a:p>
            <a:pPr marL="342900">
              <a:spcAft>
                <a:spcPts val="200"/>
              </a:spcAft>
              <a:buFont typeface="Courier New" panose="02070309020205020404" pitchFamily="49" charset="0"/>
              <a:buChar char="o"/>
            </a:pPr>
            <a:endParaRPr lang="en-US" dirty="0"/>
          </a:p>
        </p:txBody>
      </p:sp>
      <p:sp>
        <p:nvSpPr>
          <p:cNvPr id="135" name="Google Shape;135;ge0ca308451_1_22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19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>
                <a:solidFill>
                  <a:srgbClr val="FFFFFF"/>
                </a:solidFill>
              </a:rPr>
              <a:t>17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52805F3D-A392-41D9-A78B-6BDC6145B4ED}"/>
              </a:ext>
            </a:extLst>
          </p:cNvPr>
          <p:cNvSpPr txBox="1"/>
          <p:nvPr/>
        </p:nvSpPr>
        <p:spPr>
          <a:xfrm>
            <a:off x="629555" y="6490607"/>
            <a:ext cx="1665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chemeClr val="bg1"/>
                </a:solidFill>
              </a:rPr>
              <a:t>22 </a:t>
            </a:r>
            <a:r>
              <a:rPr lang="it-IT" sz="1200" dirty="0" err="1">
                <a:solidFill>
                  <a:schemeClr val="bg1"/>
                </a:solidFill>
              </a:rPr>
              <a:t>June</a:t>
            </a:r>
            <a:r>
              <a:rPr lang="it-IT" sz="1200" dirty="0">
                <a:solidFill>
                  <a:schemeClr val="bg1"/>
                </a:solidFill>
              </a:rPr>
              <a:t> 2021</a:t>
            </a:r>
            <a:endParaRPr lang="en-GB" sz="1200" dirty="0">
              <a:solidFill>
                <a:schemeClr val="bg1"/>
              </a:solidFill>
            </a:endParaRPr>
          </a:p>
        </p:txBody>
      </p: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02797C8B-7156-47F7-A2A4-FA5CC132A278}"/>
              </a:ext>
            </a:extLst>
          </p:cNvPr>
          <p:cNvCxnSpPr/>
          <p:nvPr/>
        </p:nvCxnSpPr>
        <p:spPr>
          <a:xfrm flipV="1">
            <a:off x="554804" y="2116477"/>
            <a:ext cx="0" cy="37628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15CEED7-8A15-4321-A5CE-229F9D79F77A}"/>
              </a:ext>
            </a:extLst>
          </p:cNvPr>
          <p:cNvSpPr txBox="1"/>
          <p:nvPr/>
        </p:nvSpPr>
        <p:spPr>
          <a:xfrm rot="16200000">
            <a:off x="-1965670" y="3713770"/>
            <a:ext cx="4654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2">
                    <a:lumMod val="50000"/>
                  </a:schemeClr>
                </a:solidFill>
              </a:rPr>
              <a:t>Luca Menzio – INFN Torino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3" name="Google Shape;117;p1">
            <a:extLst>
              <a:ext uri="{FF2B5EF4-FFF2-40B4-BE49-F238E27FC236}">
                <a16:creationId xmlns:a16="http://schemas.microsoft.com/office/drawing/2014/main" id="{7618F43B-4EE6-4F6D-9753-5F9F045AD661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9825" y="286603"/>
            <a:ext cx="3455743" cy="645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18;p1">
            <a:extLst>
              <a:ext uri="{FF2B5EF4-FFF2-40B4-BE49-F238E27FC236}">
                <a16:creationId xmlns:a16="http://schemas.microsoft.com/office/drawing/2014/main" id="{D905145B-CF2D-4210-8D70-F9E3C240CFCE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972800" y="90395"/>
            <a:ext cx="1019375" cy="926748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01247BF7-4094-4C17-84E4-4311401C4C20}"/>
              </a:ext>
            </a:extLst>
          </p:cNvPr>
          <p:cNvSpPr txBox="1"/>
          <p:nvPr/>
        </p:nvSpPr>
        <p:spPr>
          <a:xfrm>
            <a:off x="6558166" y="6490607"/>
            <a:ext cx="4654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38th RD50 Meeting</a:t>
            </a:r>
          </a:p>
        </p:txBody>
      </p:sp>
    </p:spTree>
    <p:extLst>
      <p:ext uri="{BB962C8B-B14F-4D97-AF65-F5344CB8AC3E}">
        <p14:creationId xmlns:p14="http://schemas.microsoft.com/office/powerpoint/2010/main" val="29191711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e0ca308451_1_22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accent1"/>
                </a:solidFill>
              </a:rPr>
              <a:t>References</a:t>
            </a:r>
          </a:p>
        </p:txBody>
      </p:sp>
      <p:sp>
        <p:nvSpPr>
          <p:cNvPr id="134" name="Google Shape;134;ge0ca308451_1_22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00"/>
          </a:xfrm>
          <a:prstGeom prst="rect">
            <a:avLst/>
          </a:prstGeom>
        </p:spPr>
        <p:txBody>
          <a:bodyPr spcFirstLastPara="1" wrap="square" lIns="0" tIns="45700" rIns="0" bIns="45700" anchor="t" anchorCtr="0">
            <a:normAutofit fontScale="92500" lnSpcReduction="20000"/>
          </a:bodyPr>
          <a:lstStyle/>
          <a:p>
            <a:pPr marL="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i="1" dirty="0"/>
              <a:t>Detection system for microimaging with neutrons</a:t>
            </a:r>
            <a:r>
              <a:rPr lang="en-GB" dirty="0"/>
              <a:t>, S.H. Williams et al., JINST (2012)</a:t>
            </a:r>
          </a:p>
          <a:p>
            <a:pPr marL="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i="1" dirty="0"/>
              <a:t>Roadmap for High Efficiency Solid-State Neutron Detectors</a:t>
            </a:r>
            <a:r>
              <a:rPr lang="en-GB" dirty="0"/>
              <a:t>, R. J. Nikolic et al., Proceedings of SPIE (2005)</a:t>
            </a:r>
            <a:r>
              <a:rPr lang="en-GB" i="1" dirty="0"/>
              <a:t> </a:t>
            </a:r>
          </a:p>
          <a:p>
            <a:pPr marL="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i="1" dirty="0"/>
              <a:t>Resistive AC-Coupled Silicon Detectors: principles of operation and first results from a combined analysis of beam test and laser data, </a:t>
            </a:r>
            <a:r>
              <a:rPr lang="en-GB" dirty="0"/>
              <a:t>M. </a:t>
            </a:r>
            <a:r>
              <a:rPr lang="en-GB" dirty="0" err="1"/>
              <a:t>Tornago</a:t>
            </a:r>
            <a:r>
              <a:rPr lang="en-GB" dirty="0"/>
              <a:t> et al., NIM A (2020).</a:t>
            </a:r>
            <a:endParaRPr lang="en-GB" i="1" dirty="0"/>
          </a:p>
          <a:p>
            <a:pPr marL="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i="1" dirty="0"/>
              <a:t>Experimental characterization of semiconductor-based </a:t>
            </a:r>
            <a:r>
              <a:rPr lang="en-GB" i="1" dirty="0" err="1"/>
              <a:t>thermalneutron</a:t>
            </a:r>
            <a:r>
              <a:rPr lang="en-GB" i="1" dirty="0"/>
              <a:t> detectors</a:t>
            </a:r>
            <a:r>
              <a:rPr lang="en-GB" dirty="0"/>
              <a:t>, R. </a:t>
            </a:r>
            <a:r>
              <a:rPr lang="en-GB" dirty="0" err="1"/>
              <a:t>Bedogni</a:t>
            </a:r>
            <a:r>
              <a:rPr lang="en-GB" dirty="0"/>
              <a:t> et al., NIM A (2015)</a:t>
            </a:r>
          </a:p>
          <a:p>
            <a:pPr marL="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i="1" dirty="0"/>
              <a:t>A new active neutron detector</a:t>
            </a:r>
            <a:r>
              <a:rPr lang="en-GB" dirty="0">
                <a:effectLst/>
                <a:latin typeface="Times New Roman" panose="02020603050405020304" pitchFamily="18" charset="0"/>
              </a:rPr>
              <a:t>, </a:t>
            </a:r>
            <a:r>
              <a:rPr lang="en-GB" dirty="0"/>
              <a:t>R. </a:t>
            </a:r>
            <a:r>
              <a:rPr lang="en-GB" dirty="0" err="1"/>
              <a:t>Bedogni</a:t>
            </a:r>
            <a:r>
              <a:rPr lang="en-GB" dirty="0"/>
              <a:t> et al., Radiation Protection Dosimetry (2013)</a:t>
            </a:r>
          </a:p>
          <a:p>
            <a:pPr marL="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i="1" dirty="0"/>
              <a:t>The </a:t>
            </a:r>
            <a:r>
              <a:rPr lang="en-GB" i="1" dirty="0" err="1"/>
              <a:t>e_LiBANS</a:t>
            </a:r>
            <a:r>
              <a:rPr lang="en-GB" i="1" dirty="0"/>
              <a:t> facility: A new compact thermal neutron source based on a medical electron LINAC</a:t>
            </a:r>
            <a:r>
              <a:rPr lang="en-GB" dirty="0"/>
              <a:t>, V. Monti et al, NIM A (2020)</a:t>
            </a:r>
          </a:p>
          <a:p>
            <a:pPr marL="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i="1" dirty="0"/>
              <a:t>Characterization of large area avalanche photodiodes in X-ray and VUV-light detection</a:t>
            </a:r>
            <a:r>
              <a:rPr lang="en-GB" dirty="0"/>
              <a:t>, Luis M. P. Fernandes et al., JINST (2007)</a:t>
            </a:r>
          </a:p>
          <a:p>
            <a:pPr marL="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en-GB" dirty="0"/>
          </a:p>
          <a:p>
            <a:pPr marL="34290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35" name="Google Shape;135;ge0ca308451_1_22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19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>
                <a:solidFill>
                  <a:srgbClr val="FFFFFF"/>
                </a:solidFill>
              </a:rPr>
              <a:t>18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52805F3D-A392-41D9-A78B-6BDC6145B4ED}"/>
              </a:ext>
            </a:extLst>
          </p:cNvPr>
          <p:cNvSpPr txBox="1"/>
          <p:nvPr/>
        </p:nvSpPr>
        <p:spPr>
          <a:xfrm>
            <a:off x="629555" y="6490607"/>
            <a:ext cx="1665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chemeClr val="bg1"/>
                </a:solidFill>
              </a:rPr>
              <a:t>22 </a:t>
            </a:r>
            <a:r>
              <a:rPr lang="it-IT" sz="1200" dirty="0" err="1">
                <a:solidFill>
                  <a:schemeClr val="bg1"/>
                </a:solidFill>
              </a:rPr>
              <a:t>June</a:t>
            </a:r>
            <a:r>
              <a:rPr lang="it-IT" sz="1200" dirty="0">
                <a:solidFill>
                  <a:schemeClr val="bg1"/>
                </a:solidFill>
              </a:rPr>
              <a:t> 2021</a:t>
            </a:r>
            <a:endParaRPr lang="en-GB" sz="1200" dirty="0">
              <a:solidFill>
                <a:schemeClr val="bg1"/>
              </a:solidFill>
            </a:endParaRPr>
          </a:p>
        </p:txBody>
      </p: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02797C8B-7156-47F7-A2A4-FA5CC132A278}"/>
              </a:ext>
            </a:extLst>
          </p:cNvPr>
          <p:cNvCxnSpPr/>
          <p:nvPr/>
        </p:nvCxnSpPr>
        <p:spPr>
          <a:xfrm flipV="1">
            <a:off x="554804" y="2116477"/>
            <a:ext cx="0" cy="37628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15CEED7-8A15-4321-A5CE-229F9D79F77A}"/>
              </a:ext>
            </a:extLst>
          </p:cNvPr>
          <p:cNvSpPr txBox="1"/>
          <p:nvPr/>
        </p:nvSpPr>
        <p:spPr>
          <a:xfrm rot="16200000">
            <a:off x="-1965670" y="3713770"/>
            <a:ext cx="4654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2">
                    <a:lumMod val="50000"/>
                  </a:schemeClr>
                </a:solidFill>
              </a:rPr>
              <a:t>Luca Menzio – INFN Torino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1B6607D6-5900-4BEC-BC25-EC792242E3AB}"/>
              </a:ext>
            </a:extLst>
          </p:cNvPr>
          <p:cNvSpPr txBox="1"/>
          <p:nvPr/>
        </p:nvSpPr>
        <p:spPr>
          <a:xfrm>
            <a:off x="6558166" y="6490607"/>
            <a:ext cx="4654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38th RD50 Meeting</a:t>
            </a:r>
          </a:p>
        </p:txBody>
      </p:sp>
    </p:spTree>
    <p:extLst>
      <p:ext uri="{BB962C8B-B14F-4D97-AF65-F5344CB8AC3E}">
        <p14:creationId xmlns:p14="http://schemas.microsoft.com/office/powerpoint/2010/main" val="33525993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206324"/>
          <a:ext cx="9144000" cy="6673799"/>
          <a:chOff x="0" y="206324"/>
          <a:chExt cx="9144000" cy="6673799"/>
        </a:xfrm>
      </p:grpSpPr>
      <p:sp>
        <p:nvSpPr>
          <p:cNvPr id="8" name="Google Shape;135;ge0ca308451_1_22">
            <a:extLst>
              <a:ext uri="{FF2B5EF4-FFF2-40B4-BE49-F238E27FC236}">
                <a16:creationId xmlns:a16="http://schemas.microsoft.com/office/drawing/2014/main" id="{75810A1D-B42A-4141-8A17-414CF72BC693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19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>
                <a:solidFill>
                  <a:srgbClr val="FFFFFF"/>
                </a:solidFill>
              </a:rPr>
              <a:t>19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B6540C05-B115-4035-80DF-4554E5B6BC3C}"/>
              </a:ext>
            </a:extLst>
          </p:cNvPr>
          <p:cNvSpPr txBox="1"/>
          <p:nvPr/>
        </p:nvSpPr>
        <p:spPr>
          <a:xfrm>
            <a:off x="6558166" y="6490607"/>
            <a:ext cx="4654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chemeClr val="bg1"/>
                </a:solidFill>
              </a:rPr>
              <a:t>38° RD50 Meeting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53D1B4C5-7698-4252-BE3B-0925487AC8F4}"/>
              </a:ext>
            </a:extLst>
          </p:cNvPr>
          <p:cNvSpPr txBox="1"/>
          <p:nvPr/>
        </p:nvSpPr>
        <p:spPr>
          <a:xfrm>
            <a:off x="629555" y="6490607"/>
            <a:ext cx="1665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chemeClr val="bg1"/>
                </a:solidFill>
              </a:rPr>
              <a:t>22 </a:t>
            </a:r>
            <a:r>
              <a:rPr lang="it-IT" sz="1200" dirty="0" err="1">
                <a:solidFill>
                  <a:schemeClr val="bg1"/>
                </a:solidFill>
              </a:rPr>
              <a:t>June</a:t>
            </a:r>
            <a:r>
              <a:rPr lang="it-IT" sz="1200" dirty="0">
                <a:solidFill>
                  <a:schemeClr val="bg1"/>
                </a:solidFill>
              </a:rPr>
              <a:t> 2021</a:t>
            </a:r>
            <a:endParaRPr lang="en-GB" sz="1200" dirty="0">
              <a:solidFill>
                <a:schemeClr val="bg1"/>
              </a:solidFill>
            </a:endParaRPr>
          </a:p>
        </p:txBody>
      </p: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EBDFD671-7B6F-440C-8D76-FBAD6583C198}"/>
              </a:ext>
            </a:extLst>
          </p:cNvPr>
          <p:cNvCxnSpPr/>
          <p:nvPr/>
        </p:nvCxnSpPr>
        <p:spPr>
          <a:xfrm flipV="1">
            <a:off x="554804" y="2116477"/>
            <a:ext cx="0" cy="37628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96E03AF8-70C7-40CF-B5C3-BC69097E22FF}"/>
              </a:ext>
            </a:extLst>
          </p:cNvPr>
          <p:cNvSpPr txBox="1"/>
          <p:nvPr/>
        </p:nvSpPr>
        <p:spPr>
          <a:xfrm rot="16200000">
            <a:off x="-1965670" y="3713770"/>
            <a:ext cx="4654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2">
                    <a:lumMod val="50000"/>
                  </a:schemeClr>
                </a:solidFill>
              </a:rPr>
              <a:t>Luca Menzio – INFN Torino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3" name="Google Shape;117;p1">
            <a:extLst>
              <a:ext uri="{FF2B5EF4-FFF2-40B4-BE49-F238E27FC236}">
                <a16:creationId xmlns:a16="http://schemas.microsoft.com/office/drawing/2014/main" id="{F1EE1C68-38A8-4681-8CB7-E07988D3066E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99825" y="286603"/>
            <a:ext cx="3455743" cy="645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18;p1">
            <a:extLst>
              <a:ext uri="{FF2B5EF4-FFF2-40B4-BE49-F238E27FC236}">
                <a16:creationId xmlns:a16="http://schemas.microsoft.com/office/drawing/2014/main" id="{856F96A8-68D5-4DB4-8015-65E8718ACCBD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972800" y="90395"/>
            <a:ext cx="1019375" cy="92674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B6B919DC-F700-479F-8961-C65E2FF772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0274" y="0"/>
            <a:ext cx="12222638" cy="686199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e0ca308451_1_14"/>
          <p:cNvSpPr txBox="1"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/>
              <a:t>Index</a:t>
            </a:r>
            <a:endParaRPr dirty="0"/>
          </a:p>
        </p:txBody>
      </p:sp>
      <p:sp>
        <p:nvSpPr>
          <p:cNvPr id="126" name="Google Shape;126;ge0ca308451_1_14"/>
          <p:cNvSpPr txBox="1">
            <a:spLocks noGrp="1"/>
          </p:cNvSpPr>
          <p:nvPr>
            <p:ph type="body" idx="1"/>
          </p:nvPr>
        </p:nvSpPr>
        <p:spPr>
          <a:xfrm>
            <a:off x="4800600" y="731520"/>
            <a:ext cx="6492300" cy="5257800"/>
          </a:xfrm>
          <a:prstGeom prst="rect">
            <a:avLst/>
          </a:prstGeom>
        </p:spPr>
        <p:txBody>
          <a:bodyPr spcFirstLastPara="1" wrap="square" lIns="0" tIns="45700" rIns="0" bIns="45700" anchor="t" anchorCtr="0">
            <a:normAutofit/>
          </a:bodyPr>
          <a:lstStyle/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endParaRPr lang="it-IT" sz="2400" dirty="0"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it-IT" sz="2400" dirty="0" err="1"/>
              <a:t>Introduction</a:t>
            </a:r>
            <a:endParaRPr lang="it-IT" sz="2400" dirty="0"/>
          </a:p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endParaRPr lang="it-IT" sz="2400" dirty="0"/>
          </a:p>
          <a:p>
            <a:pPr lvl="0">
              <a:lnSpc>
                <a:spcPct val="100000"/>
              </a:lnSpc>
              <a:spcBef>
                <a:spcPts val="0"/>
              </a:spcBef>
              <a:buFont typeface="Calibri"/>
              <a:buChar char="●"/>
            </a:pPr>
            <a:r>
              <a:rPr lang="it-IT" sz="2400" dirty="0"/>
              <a:t>Thermal </a:t>
            </a:r>
            <a:r>
              <a:rPr lang="it-IT" sz="2400" dirty="0" err="1"/>
              <a:t>Neutrons</a:t>
            </a:r>
            <a:r>
              <a:rPr lang="it-IT" sz="2400" dirty="0"/>
              <a:t> </a:t>
            </a:r>
            <a:r>
              <a:rPr lang="it-IT" sz="2400" dirty="0" err="1"/>
              <a:t>Detection</a:t>
            </a:r>
            <a:endParaRPr lang="it-IT" sz="2400" dirty="0"/>
          </a:p>
          <a:p>
            <a:pPr lvl="0">
              <a:lnSpc>
                <a:spcPct val="100000"/>
              </a:lnSpc>
              <a:spcBef>
                <a:spcPts val="0"/>
              </a:spcBef>
              <a:buFont typeface="Calibri"/>
              <a:buChar char="●"/>
            </a:pPr>
            <a:endParaRPr lang="it-IT" sz="2400" dirty="0"/>
          </a:p>
          <a:p>
            <a:pPr>
              <a:lnSpc>
                <a:spcPct val="100000"/>
              </a:lnSpc>
              <a:spcBef>
                <a:spcPts val="0"/>
              </a:spcBef>
              <a:buFont typeface="Calibri"/>
              <a:buChar char="●"/>
            </a:pPr>
            <a:r>
              <a:rPr lang="it-IT" sz="2400" dirty="0" err="1"/>
              <a:t>Neutron</a:t>
            </a:r>
            <a:r>
              <a:rPr lang="it-IT" sz="2400" dirty="0"/>
              <a:t> </a:t>
            </a:r>
            <a:r>
              <a:rPr lang="it-IT" sz="2400" dirty="0" err="1"/>
              <a:t>detection</a:t>
            </a:r>
            <a:r>
              <a:rPr lang="it-IT" sz="2400" dirty="0"/>
              <a:t> with silicon </a:t>
            </a:r>
            <a:r>
              <a:rPr lang="it-IT" sz="2400" dirty="0" err="1"/>
              <a:t>sensors</a:t>
            </a:r>
            <a:endParaRPr lang="it-IT" sz="2400" dirty="0"/>
          </a:p>
          <a:p>
            <a:pPr>
              <a:spcBef>
                <a:spcPts val="0"/>
              </a:spcBef>
              <a:buFont typeface="Calibri"/>
              <a:buChar char="●"/>
            </a:pPr>
            <a:endParaRPr lang="it-IT" sz="2400" dirty="0"/>
          </a:p>
          <a:p>
            <a:pPr>
              <a:spcBef>
                <a:spcPts val="0"/>
              </a:spcBef>
              <a:buFont typeface="Calibri"/>
              <a:buChar char="●"/>
            </a:pPr>
            <a:r>
              <a:rPr lang="it-IT" sz="2400" dirty="0" err="1"/>
              <a:t>Our</a:t>
            </a:r>
            <a:r>
              <a:rPr lang="it-IT" sz="2400" dirty="0"/>
              <a:t> Project: AC-</a:t>
            </a:r>
            <a:r>
              <a:rPr lang="it-IT" sz="2400" dirty="0" err="1"/>
              <a:t>LGADs</a:t>
            </a:r>
            <a:r>
              <a:rPr lang="it-IT" sz="2400" dirty="0"/>
              <a:t> with </a:t>
            </a:r>
            <a:r>
              <a:rPr lang="it-IT" sz="2400" baseline="30000" dirty="0"/>
              <a:t>6</a:t>
            </a:r>
            <a:r>
              <a:rPr lang="it-IT" sz="2400" dirty="0"/>
              <a:t>LiF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endParaRPr lang="it-IT" sz="2400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it-IT" sz="2400" dirty="0" err="1"/>
              <a:t>Conclusions</a:t>
            </a:r>
            <a:endParaRPr lang="it-IT" sz="2400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endParaRPr lang="it-IT" sz="2400" dirty="0"/>
          </a:p>
          <a:p>
            <a:pPr marL="11430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lang="it-IT" sz="2400" dirty="0"/>
          </a:p>
          <a:p>
            <a:pPr marL="11430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2400" dirty="0"/>
          </a:p>
          <a:p>
            <a:pPr marL="11430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it-IT" dirty="0"/>
              <a:t> 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endParaRPr dirty="0"/>
          </a:p>
        </p:txBody>
      </p:sp>
      <p:sp>
        <p:nvSpPr>
          <p:cNvPr id="127" name="Google Shape;127;ge0ca308451_1_14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19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>
                <a:solidFill>
                  <a:schemeClr val="dk2"/>
                </a:solidFill>
              </a:rPr>
              <a:t>2</a:t>
            </a:fld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206324"/>
          <a:ext cx="9144000" cy="6673799"/>
          <a:chOff x="0" y="206324"/>
          <a:chExt cx="9144000" cy="6673799"/>
        </a:xfrm>
      </p:grpSpPr>
      <p:sp>
        <p:nvSpPr>
          <p:cNvPr id="8" name="Google Shape;135;ge0ca308451_1_22">
            <a:extLst>
              <a:ext uri="{FF2B5EF4-FFF2-40B4-BE49-F238E27FC236}">
                <a16:creationId xmlns:a16="http://schemas.microsoft.com/office/drawing/2014/main" id="{75810A1D-B42A-4141-8A17-414CF72BC693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19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>
                <a:solidFill>
                  <a:srgbClr val="FFFFFF"/>
                </a:solidFill>
              </a:rPr>
              <a:t>20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B6540C05-B115-4035-80DF-4554E5B6BC3C}"/>
              </a:ext>
            </a:extLst>
          </p:cNvPr>
          <p:cNvSpPr txBox="1"/>
          <p:nvPr/>
        </p:nvSpPr>
        <p:spPr>
          <a:xfrm>
            <a:off x="6558166" y="6490607"/>
            <a:ext cx="4654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chemeClr val="bg1"/>
                </a:solidFill>
              </a:rPr>
              <a:t>38° RD50 Meeting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53D1B4C5-7698-4252-BE3B-0925487AC8F4}"/>
              </a:ext>
            </a:extLst>
          </p:cNvPr>
          <p:cNvSpPr txBox="1"/>
          <p:nvPr/>
        </p:nvSpPr>
        <p:spPr>
          <a:xfrm>
            <a:off x="629555" y="6490607"/>
            <a:ext cx="1665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chemeClr val="bg1"/>
                </a:solidFill>
              </a:rPr>
              <a:t>22 </a:t>
            </a:r>
            <a:r>
              <a:rPr lang="it-IT" sz="1200" dirty="0" err="1">
                <a:solidFill>
                  <a:schemeClr val="bg1"/>
                </a:solidFill>
              </a:rPr>
              <a:t>June</a:t>
            </a:r>
            <a:r>
              <a:rPr lang="it-IT" sz="1200" dirty="0">
                <a:solidFill>
                  <a:schemeClr val="bg1"/>
                </a:solidFill>
              </a:rPr>
              <a:t> 2021</a:t>
            </a:r>
            <a:endParaRPr lang="en-GB" sz="1200" dirty="0">
              <a:solidFill>
                <a:schemeClr val="bg1"/>
              </a:solidFill>
            </a:endParaRPr>
          </a:p>
        </p:txBody>
      </p: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EBDFD671-7B6F-440C-8D76-FBAD6583C198}"/>
              </a:ext>
            </a:extLst>
          </p:cNvPr>
          <p:cNvCxnSpPr/>
          <p:nvPr/>
        </p:nvCxnSpPr>
        <p:spPr>
          <a:xfrm flipV="1">
            <a:off x="554804" y="2116477"/>
            <a:ext cx="0" cy="37628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96E03AF8-70C7-40CF-B5C3-BC69097E22FF}"/>
              </a:ext>
            </a:extLst>
          </p:cNvPr>
          <p:cNvSpPr txBox="1"/>
          <p:nvPr/>
        </p:nvSpPr>
        <p:spPr>
          <a:xfrm rot="16200000">
            <a:off x="-1965670" y="3713770"/>
            <a:ext cx="4654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2">
                    <a:lumMod val="50000"/>
                  </a:schemeClr>
                </a:solidFill>
              </a:rPr>
              <a:t>Luca Menzio – INFN Torino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3" name="Google Shape;117;p1">
            <a:extLst>
              <a:ext uri="{FF2B5EF4-FFF2-40B4-BE49-F238E27FC236}">
                <a16:creationId xmlns:a16="http://schemas.microsoft.com/office/drawing/2014/main" id="{F1EE1C68-38A8-4681-8CB7-E07988D3066E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99825" y="286603"/>
            <a:ext cx="3455743" cy="645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18;p1">
            <a:extLst>
              <a:ext uri="{FF2B5EF4-FFF2-40B4-BE49-F238E27FC236}">
                <a16:creationId xmlns:a16="http://schemas.microsoft.com/office/drawing/2014/main" id="{856F96A8-68D5-4DB4-8015-65E8718ACCBD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972800" y="90395"/>
            <a:ext cx="1019375" cy="92674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B6B919DC-F700-479F-8961-C65E2FF772F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-10274" y="3882"/>
            <a:ext cx="12222638" cy="6854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2063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e0ca308451_1_22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accent1"/>
                </a:solidFill>
              </a:rPr>
              <a:t>Photon absorption length in silicon</a:t>
            </a:r>
          </a:p>
        </p:txBody>
      </p:sp>
      <p:sp>
        <p:nvSpPr>
          <p:cNvPr id="135" name="Google Shape;135;ge0ca308451_1_22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19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>
                <a:solidFill>
                  <a:srgbClr val="FFFFFF"/>
                </a:solidFill>
              </a:rPr>
              <a:t>21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8BFB0DE9-896A-48D6-BE9F-F6A18EA9F234}"/>
              </a:ext>
            </a:extLst>
          </p:cNvPr>
          <p:cNvSpPr txBox="1"/>
          <p:nvPr/>
        </p:nvSpPr>
        <p:spPr>
          <a:xfrm>
            <a:off x="6558166" y="6490607"/>
            <a:ext cx="4654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chemeClr val="bg1"/>
                </a:solidFill>
              </a:rPr>
              <a:t>38° RD50 Meeting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52805F3D-A392-41D9-A78B-6BDC6145B4ED}"/>
              </a:ext>
            </a:extLst>
          </p:cNvPr>
          <p:cNvSpPr txBox="1"/>
          <p:nvPr/>
        </p:nvSpPr>
        <p:spPr>
          <a:xfrm>
            <a:off x="629555" y="6490607"/>
            <a:ext cx="1665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chemeClr val="bg1"/>
                </a:solidFill>
              </a:rPr>
              <a:t>22 </a:t>
            </a:r>
            <a:r>
              <a:rPr lang="it-IT" sz="1200" dirty="0" err="1">
                <a:solidFill>
                  <a:schemeClr val="bg1"/>
                </a:solidFill>
              </a:rPr>
              <a:t>June</a:t>
            </a:r>
            <a:r>
              <a:rPr lang="it-IT" sz="1200" dirty="0">
                <a:solidFill>
                  <a:schemeClr val="bg1"/>
                </a:solidFill>
              </a:rPr>
              <a:t> 2021</a:t>
            </a:r>
            <a:endParaRPr lang="en-GB" sz="1200" dirty="0">
              <a:solidFill>
                <a:schemeClr val="bg1"/>
              </a:solidFill>
            </a:endParaRPr>
          </a:p>
        </p:txBody>
      </p: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02797C8B-7156-47F7-A2A4-FA5CC132A278}"/>
              </a:ext>
            </a:extLst>
          </p:cNvPr>
          <p:cNvCxnSpPr/>
          <p:nvPr/>
        </p:nvCxnSpPr>
        <p:spPr>
          <a:xfrm flipV="1">
            <a:off x="554804" y="2116477"/>
            <a:ext cx="0" cy="37628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15CEED7-8A15-4321-A5CE-229F9D79F77A}"/>
              </a:ext>
            </a:extLst>
          </p:cNvPr>
          <p:cNvSpPr txBox="1"/>
          <p:nvPr/>
        </p:nvSpPr>
        <p:spPr>
          <a:xfrm rot="16200000">
            <a:off x="-1965670" y="3713770"/>
            <a:ext cx="4654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2">
                    <a:lumMod val="50000"/>
                  </a:schemeClr>
                </a:solidFill>
              </a:rPr>
              <a:t>Luca Menzio – INFN Torino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30F334C6-E701-4899-A8FD-ED1F92CC62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0824" y="2009844"/>
            <a:ext cx="5518551" cy="3976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5140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206324"/>
          <a:ext cx="9144000" cy="6673799"/>
          <a:chOff x="0" y="206324"/>
          <a:chExt cx="9144000" cy="6673799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644085D5-4C6D-4C65-A903-9FD3259A22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1007" y="908827"/>
            <a:ext cx="6064704" cy="4886595"/>
          </a:xfrm>
          <a:prstGeom prst="rect">
            <a:avLst/>
          </a:prstGeom>
        </p:spPr>
      </p:pic>
      <p:sp>
        <p:nvSpPr>
          <p:cNvPr id="8" name="Google Shape;135;ge0ca308451_1_22">
            <a:extLst>
              <a:ext uri="{FF2B5EF4-FFF2-40B4-BE49-F238E27FC236}">
                <a16:creationId xmlns:a16="http://schemas.microsoft.com/office/drawing/2014/main" id="{75810A1D-B42A-4141-8A17-414CF72BC693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19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>
                <a:solidFill>
                  <a:srgbClr val="FFFFFF"/>
                </a:solidFill>
              </a:rPr>
              <a:t>22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B6540C05-B115-4035-80DF-4554E5B6BC3C}"/>
              </a:ext>
            </a:extLst>
          </p:cNvPr>
          <p:cNvSpPr txBox="1"/>
          <p:nvPr/>
        </p:nvSpPr>
        <p:spPr>
          <a:xfrm>
            <a:off x="6558166" y="6490607"/>
            <a:ext cx="4654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chemeClr val="bg1"/>
                </a:solidFill>
              </a:rPr>
              <a:t>38° RD50 Meeting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53D1B4C5-7698-4252-BE3B-0925487AC8F4}"/>
              </a:ext>
            </a:extLst>
          </p:cNvPr>
          <p:cNvSpPr txBox="1"/>
          <p:nvPr/>
        </p:nvSpPr>
        <p:spPr>
          <a:xfrm>
            <a:off x="629555" y="6490607"/>
            <a:ext cx="1665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chemeClr val="bg1"/>
                </a:solidFill>
              </a:rPr>
              <a:t>22 </a:t>
            </a:r>
            <a:r>
              <a:rPr lang="it-IT" sz="1200" dirty="0" err="1">
                <a:solidFill>
                  <a:schemeClr val="bg1"/>
                </a:solidFill>
              </a:rPr>
              <a:t>June</a:t>
            </a:r>
            <a:r>
              <a:rPr lang="it-IT" sz="1200" dirty="0">
                <a:solidFill>
                  <a:schemeClr val="bg1"/>
                </a:solidFill>
              </a:rPr>
              <a:t> 2021</a:t>
            </a:r>
            <a:endParaRPr lang="en-GB" sz="1200" dirty="0">
              <a:solidFill>
                <a:schemeClr val="bg1"/>
              </a:solidFill>
            </a:endParaRPr>
          </a:p>
        </p:txBody>
      </p: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EBDFD671-7B6F-440C-8D76-FBAD6583C198}"/>
              </a:ext>
            </a:extLst>
          </p:cNvPr>
          <p:cNvCxnSpPr/>
          <p:nvPr/>
        </p:nvCxnSpPr>
        <p:spPr>
          <a:xfrm flipV="1">
            <a:off x="554804" y="2116477"/>
            <a:ext cx="0" cy="37628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96E03AF8-70C7-40CF-B5C3-BC69097E22FF}"/>
              </a:ext>
            </a:extLst>
          </p:cNvPr>
          <p:cNvSpPr txBox="1"/>
          <p:nvPr/>
        </p:nvSpPr>
        <p:spPr>
          <a:xfrm rot="16200000">
            <a:off x="-1965670" y="3713770"/>
            <a:ext cx="4654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2">
                    <a:lumMod val="50000"/>
                  </a:schemeClr>
                </a:solidFill>
              </a:rPr>
              <a:t>Luca Menzio – INFN Torino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3" name="Google Shape;117;p1">
            <a:extLst>
              <a:ext uri="{FF2B5EF4-FFF2-40B4-BE49-F238E27FC236}">
                <a16:creationId xmlns:a16="http://schemas.microsoft.com/office/drawing/2014/main" id="{F1EE1C68-38A8-4681-8CB7-E07988D3066E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9825" y="286603"/>
            <a:ext cx="3455743" cy="645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18;p1">
            <a:extLst>
              <a:ext uri="{FF2B5EF4-FFF2-40B4-BE49-F238E27FC236}">
                <a16:creationId xmlns:a16="http://schemas.microsoft.com/office/drawing/2014/main" id="{856F96A8-68D5-4DB4-8015-65E8718ACCBD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972800" y="90395"/>
            <a:ext cx="1019375" cy="9267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247383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206324"/>
          <a:ext cx="9144000" cy="6673799"/>
          <a:chOff x="0" y="206324"/>
          <a:chExt cx="9144000" cy="6673799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164387" y="-1015426"/>
            <a:ext cx="12524197" cy="8844334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206324"/>
          <a:ext cx="9144000" cy="6673799"/>
          <a:chOff x="0" y="206324"/>
          <a:chExt cx="9144000" cy="6673799"/>
        </a:xfrm>
      </p:grpSpPr>
      <p:pic>
        <p:nvPicPr>
          <p:cNvPr id="2" name="Slide"/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152032" y="-1015426"/>
            <a:ext cx="12499487" cy="8844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1990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tavolo&#10;&#10;Descrizione generata automaticamente">
            <a:extLst>
              <a:ext uri="{FF2B5EF4-FFF2-40B4-BE49-F238E27FC236}">
                <a16:creationId xmlns:a16="http://schemas.microsoft.com/office/drawing/2014/main" id="{49EDF57C-9D0F-2A4D-A616-D3E8C109126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625" t="-1" r="-84478" b="-3300"/>
          <a:stretch/>
        </p:blipFill>
        <p:spPr>
          <a:xfrm>
            <a:off x="428755" y="1445261"/>
            <a:ext cx="8606464" cy="4840453"/>
          </a:xfrm>
          <a:custGeom>
            <a:avLst/>
            <a:gdLst/>
            <a:ahLst/>
            <a:cxnLst/>
            <a:rect l="l" t="t" r="r" b="b"/>
            <a:pathLst>
              <a:path w="4710787" h="6858000">
                <a:moveTo>
                  <a:pt x="0" y="0"/>
                </a:moveTo>
                <a:lnTo>
                  <a:pt x="1214365" y="0"/>
                </a:lnTo>
                <a:lnTo>
                  <a:pt x="1994531" y="0"/>
                </a:lnTo>
                <a:lnTo>
                  <a:pt x="3087764" y="0"/>
                </a:lnTo>
                <a:lnTo>
                  <a:pt x="3109888" y="14997"/>
                </a:lnTo>
                <a:cubicBezTo>
                  <a:pt x="4137051" y="754641"/>
                  <a:pt x="4710787" y="2093192"/>
                  <a:pt x="4710787" y="3621656"/>
                </a:cubicBezTo>
                <a:cubicBezTo>
                  <a:pt x="4710787" y="4969131"/>
                  <a:pt x="3782062" y="5602839"/>
                  <a:pt x="2836437" y="6374814"/>
                </a:cubicBezTo>
                <a:cubicBezTo>
                  <a:pt x="2664234" y="6515397"/>
                  <a:pt x="2493607" y="6653108"/>
                  <a:pt x="2319789" y="6780599"/>
                </a:cubicBezTo>
                <a:lnTo>
                  <a:pt x="2208033" y="6858000"/>
                </a:lnTo>
                <a:lnTo>
                  <a:pt x="1994531" y="6858000"/>
                </a:lnTo>
                <a:lnTo>
                  <a:pt x="1214365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E99601DC-2C3A-CB48-9D78-EBBC7EA799CB}"/>
              </a:ext>
            </a:extLst>
          </p:cNvPr>
          <p:cNvSpPr txBox="1"/>
          <p:nvPr/>
        </p:nvSpPr>
        <p:spPr>
          <a:xfrm>
            <a:off x="1769713" y="3977872"/>
            <a:ext cx="844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LiF</a:t>
            </a:r>
            <a:endParaRPr kumimoji="0" lang="en-GB" sz="1800" b="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903B354A-942B-F04D-9E79-0C9A081B0A6D}"/>
              </a:ext>
            </a:extLst>
          </p:cNvPr>
          <p:cNvSpPr txBox="1"/>
          <p:nvPr/>
        </p:nvSpPr>
        <p:spPr>
          <a:xfrm>
            <a:off x="1078037" y="4633105"/>
            <a:ext cx="1213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Black PVC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76E2EF90-0EDA-524D-944F-BC059BDA5538}"/>
              </a:ext>
            </a:extLst>
          </p:cNvPr>
          <p:cNvSpPr txBox="1"/>
          <p:nvPr/>
        </p:nvSpPr>
        <p:spPr>
          <a:xfrm>
            <a:off x="516704" y="5261949"/>
            <a:ext cx="1723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Transparent PVC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34CF892C-AE35-684C-B256-189B211A9322}"/>
              </a:ext>
            </a:extLst>
          </p:cNvPr>
          <p:cNvSpPr txBox="1"/>
          <p:nvPr/>
        </p:nvSpPr>
        <p:spPr>
          <a:xfrm>
            <a:off x="428755" y="5782192"/>
            <a:ext cx="13944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Aluminium</a:t>
            </a:r>
          </a:p>
        </p:txBody>
      </p:sp>
      <p:cxnSp>
        <p:nvCxnSpPr>
          <p:cNvPr id="13" name="Connettore 2 12">
            <a:extLst>
              <a:ext uri="{FF2B5EF4-FFF2-40B4-BE49-F238E27FC236}">
                <a16:creationId xmlns:a16="http://schemas.microsoft.com/office/drawing/2014/main" id="{464D848D-572C-CB4D-9FA2-3F35078B3B09}"/>
              </a:ext>
            </a:extLst>
          </p:cNvPr>
          <p:cNvCxnSpPr>
            <a:cxnSpLocks/>
          </p:cNvCxnSpPr>
          <p:nvPr/>
        </p:nvCxnSpPr>
        <p:spPr>
          <a:xfrm flipV="1">
            <a:off x="2083138" y="2949236"/>
            <a:ext cx="80199" cy="10749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2 20">
            <a:extLst>
              <a:ext uri="{FF2B5EF4-FFF2-40B4-BE49-F238E27FC236}">
                <a16:creationId xmlns:a16="http://schemas.microsoft.com/office/drawing/2014/main" id="{803E363E-CC65-7B4F-A63F-372E133B0599}"/>
              </a:ext>
            </a:extLst>
          </p:cNvPr>
          <p:cNvCxnSpPr>
            <a:cxnSpLocks/>
            <a:stCxn id="7" idx="0"/>
          </p:cNvCxnSpPr>
          <p:nvPr/>
        </p:nvCxnSpPr>
        <p:spPr>
          <a:xfrm flipV="1">
            <a:off x="1684912" y="2916821"/>
            <a:ext cx="63299" cy="17162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2 24">
            <a:extLst>
              <a:ext uri="{FF2B5EF4-FFF2-40B4-BE49-F238E27FC236}">
                <a16:creationId xmlns:a16="http://schemas.microsoft.com/office/drawing/2014/main" id="{F98F3C20-B662-0E41-B3C8-3FCFB21A03D4}"/>
              </a:ext>
            </a:extLst>
          </p:cNvPr>
          <p:cNvCxnSpPr>
            <a:cxnSpLocks/>
          </p:cNvCxnSpPr>
          <p:nvPr/>
        </p:nvCxnSpPr>
        <p:spPr>
          <a:xfrm flipV="1">
            <a:off x="870317" y="2949236"/>
            <a:ext cx="354118" cy="2330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2 28">
            <a:extLst>
              <a:ext uri="{FF2B5EF4-FFF2-40B4-BE49-F238E27FC236}">
                <a16:creationId xmlns:a16="http://schemas.microsoft.com/office/drawing/2014/main" id="{E28F7057-5A2F-564D-87DA-BC886394C845}"/>
              </a:ext>
            </a:extLst>
          </p:cNvPr>
          <p:cNvCxnSpPr>
            <a:cxnSpLocks/>
          </p:cNvCxnSpPr>
          <p:nvPr/>
        </p:nvCxnSpPr>
        <p:spPr>
          <a:xfrm flipV="1">
            <a:off x="568372" y="2949236"/>
            <a:ext cx="174738" cy="27649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181529AD-8900-0444-8E81-74025A6926C7}"/>
              </a:ext>
            </a:extLst>
          </p:cNvPr>
          <p:cNvSpPr txBox="1"/>
          <p:nvPr/>
        </p:nvSpPr>
        <p:spPr>
          <a:xfrm>
            <a:off x="8827389" y="5510874"/>
            <a:ext cx="3140050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1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Dedicated measure for the determination of the optimal </a:t>
            </a:r>
            <a:r>
              <a:rPr kumimoji="0" lang="en-GB" sz="1600" b="1" i="0" u="none" strike="noStrike" kern="1200" cap="none" spc="15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</a:t>
            </a:r>
            <a:r>
              <a:rPr kumimoji="0" lang="en-GB" sz="1600" b="1" i="0" u="none" strike="noStrike" kern="1200" cap="none" spc="1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LiF thickness = 30 µm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3" name="Immagine 22">
            <a:extLst>
              <a:ext uri="{FF2B5EF4-FFF2-40B4-BE49-F238E27FC236}">
                <a16:creationId xmlns:a16="http://schemas.microsoft.com/office/drawing/2014/main" id="{DA0600CA-0874-8B48-B093-F63C058CFC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2415" y="2126608"/>
            <a:ext cx="279351" cy="771692"/>
          </a:xfrm>
          <a:prstGeom prst="rect">
            <a:avLst/>
          </a:prstGeom>
        </p:spPr>
      </p:pic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2966D0C-55CB-1542-B20D-F94F138D1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78596" y="6431287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AEF9944-A4F6-4C59-AEBD-678D6480B8E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1CE1591D-BD94-864A-9A05-B3328707B9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2313" y="2093180"/>
            <a:ext cx="4555067" cy="28715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17" name="Rettangolo 16">
            <a:extLst>
              <a:ext uri="{FF2B5EF4-FFF2-40B4-BE49-F238E27FC236}">
                <a16:creationId xmlns:a16="http://schemas.microsoft.com/office/drawing/2014/main" id="{767EEFED-4965-3746-9E49-57651932278C}"/>
              </a:ext>
            </a:extLst>
          </p:cNvPr>
          <p:cNvSpPr/>
          <p:nvPr/>
        </p:nvSpPr>
        <p:spPr>
          <a:xfrm>
            <a:off x="3613460" y="896606"/>
            <a:ext cx="1838650" cy="114994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Rettangolo 25">
            <a:extLst>
              <a:ext uri="{FF2B5EF4-FFF2-40B4-BE49-F238E27FC236}">
                <a16:creationId xmlns:a16="http://schemas.microsoft.com/office/drawing/2014/main" id="{271BBC1F-51E6-614B-A01E-63F575D7051E}"/>
              </a:ext>
            </a:extLst>
          </p:cNvPr>
          <p:cNvSpPr/>
          <p:nvPr/>
        </p:nvSpPr>
        <p:spPr>
          <a:xfrm>
            <a:off x="3602313" y="5142715"/>
            <a:ext cx="1838650" cy="1143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asellaDiTesto 26">
                <a:extLst>
                  <a:ext uri="{FF2B5EF4-FFF2-40B4-BE49-F238E27FC236}">
                    <a16:creationId xmlns:a16="http://schemas.microsoft.com/office/drawing/2014/main" id="{38407E7C-F98A-5F4A-A13D-D0A6653B2AAD}"/>
                  </a:ext>
                </a:extLst>
              </p:cNvPr>
              <p:cNvSpPr txBox="1"/>
              <p:nvPr/>
            </p:nvSpPr>
            <p:spPr>
              <a:xfrm>
                <a:off x="4323559" y="5581815"/>
                <a:ext cx="3544881" cy="401520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120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GB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GB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𝜎</m:t>
                        </m:r>
                      </m:e>
                      <m:sub>
                        <m:r>
                          <a:rPr kumimoji="0" lang="en-GB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𝑡h</m:t>
                        </m:r>
                        <m:r>
                          <a:rPr kumimoji="0" lang="en-GB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(25</m:t>
                        </m:r>
                        <m:r>
                          <a:rPr kumimoji="0" lang="en-GB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𝑚𝑒𝑉</m:t>
                        </m:r>
                        <m:r>
                          <a:rPr kumimoji="0" lang="en-GB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)</m:t>
                        </m:r>
                      </m:sub>
                    </m:sSub>
                    <m:r>
                      <a:rPr kumimoji="0" lang="en-GB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 [ </m:t>
                    </m:r>
                    <m:r>
                      <a:rPr kumimoji="0" lang="en-GB" sz="1800" b="0" i="1" u="none" strike="noStrike" kern="1200" cap="none" spc="0" normalizeH="0" baseline="3000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6</m:t>
                    </m:r>
                    <m:r>
                      <a:rPr kumimoji="0" lang="en-GB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𝐿𝑖</m:t>
                    </m:r>
                    <m:d>
                      <m:dPr>
                        <m:ctrlPr>
                          <a:rPr kumimoji="0" lang="en-GB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r>
                          <a:rPr kumimoji="0" lang="en-GB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𝑛</m:t>
                        </m:r>
                        <m:r>
                          <a:rPr kumimoji="0" lang="en-GB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,</m:t>
                        </m:r>
                        <m:r>
                          <a:rPr kumimoji="0" lang="en-GB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𝛼</m:t>
                        </m:r>
                      </m:e>
                    </m:d>
                    <m:sPre>
                      <m:sPrePr>
                        <m:ctrlPr>
                          <a:rPr kumimoji="0" lang="en-GB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PrePr>
                      <m:sub>
                        <m:r>
                          <a:rPr kumimoji="0" lang="en-GB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 </m:t>
                        </m:r>
                      </m:sub>
                      <m:sup>
                        <m:r>
                          <a:rPr kumimoji="0" lang="en-GB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3</m:t>
                        </m:r>
                      </m:sup>
                      <m:e>
                        <m:r>
                          <a:rPr kumimoji="0" lang="en-GB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𝐻</m:t>
                        </m:r>
                      </m:e>
                    </m:sPre>
                    <m:r>
                      <a:rPr kumimoji="0" lang="en-GB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]</m:t>
                    </m:r>
                    <m:r>
                      <a:rPr kumimoji="0" lang="en-GB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=940 </m:t>
                    </m:r>
                    <m:r>
                      <a:rPr kumimoji="0" lang="en-GB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𝑏</m:t>
                    </m:r>
                    <m:r>
                      <a:rPr kumimoji="0" lang="en-GB" sz="18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</m:t>
                    </m:r>
                  </m:oMath>
                </a14:m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7" name="CasellaDiTesto 26">
                <a:extLst>
                  <a:ext uri="{FF2B5EF4-FFF2-40B4-BE49-F238E27FC236}">
                    <a16:creationId xmlns:a16="http://schemas.microsoft.com/office/drawing/2014/main" id="{38407E7C-F98A-5F4A-A13D-D0A6653B2A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3559" y="5581815"/>
                <a:ext cx="3544881" cy="401520"/>
              </a:xfrm>
              <a:prstGeom prst="rect">
                <a:avLst/>
              </a:prstGeom>
              <a:blipFill>
                <a:blip r:embed="rId6"/>
                <a:stretch>
                  <a:fillRect b="-909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ttangolo 1">
            <a:extLst>
              <a:ext uri="{FF2B5EF4-FFF2-40B4-BE49-F238E27FC236}">
                <a16:creationId xmlns:a16="http://schemas.microsoft.com/office/drawing/2014/main" id="{9949025A-D155-AE4E-BFB4-477BA10228C6}"/>
              </a:ext>
            </a:extLst>
          </p:cNvPr>
          <p:cNvSpPr/>
          <p:nvPr/>
        </p:nvSpPr>
        <p:spPr>
          <a:xfrm>
            <a:off x="3613460" y="5025547"/>
            <a:ext cx="1481054" cy="2538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Titolo 1">
            <a:extLst>
              <a:ext uri="{FF2B5EF4-FFF2-40B4-BE49-F238E27FC236}">
                <a16:creationId xmlns:a16="http://schemas.microsoft.com/office/drawing/2014/main" id="{D60C438C-857F-3A4F-886E-B8451341932D}"/>
              </a:ext>
            </a:extLst>
          </p:cNvPr>
          <p:cNvSpPr txBox="1">
            <a:spLocks/>
          </p:cNvSpPr>
          <p:nvPr/>
        </p:nvSpPr>
        <p:spPr>
          <a:xfrm>
            <a:off x="936456" y="470692"/>
            <a:ext cx="10451592" cy="12578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TNPD</a:t>
            </a:r>
            <a:r>
              <a:rPr kumimoji="0" lang="en-GB" sz="4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1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(Thermal Neutron Pulse Detector)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1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entury Gothic" panose="020B0502020202020204" pitchFamily="34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1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How do we measure thermal neutrons?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graphicFrame>
        <p:nvGraphicFramePr>
          <p:cNvPr id="28" name="Chart 1">
            <a:extLst>
              <a:ext uri="{FF2B5EF4-FFF2-40B4-BE49-F238E27FC236}">
                <a16:creationId xmlns:a16="http://schemas.microsoft.com/office/drawing/2014/main" id="{E7E439E4-E533-BE45-BFE6-6401F6D8D67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56071736"/>
              </p:ext>
            </p:extLst>
          </p:nvPr>
        </p:nvGraphicFramePr>
        <p:xfrm>
          <a:off x="8233970" y="1938635"/>
          <a:ext cx="3891230" cy="30961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A99523F2-89A2-C945-9623-1F0450F04755}"/>
              </a:ext>
            </a:extLst>
          </p:cNvPr>
          <p:cNvSpPr txBox="1"/>
          <p:nvPr/>
        </p:nvSpPr>
        <p:spPr>
          <a:xfrm>
            <a:off x="5452110" y="5002437"/>
            <a:ext cx="1050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ple Chancery" panose="03020702040506060504" pitchFamily="66" charset="-79"/>
                <a:ea typeface="+mn-ea"/>
                <a:cs typeface="Apple Chancery" panose="03020702040506060504" pitchFamily="66" charset="-79"/>
              </a:rPr>
              <a:t>My work</a:t>
            </a:r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07E40AD5-75E4-D547-AD4A-2E4DCF81B148}"/>
              </a:ext>
            </a:extLst>
          </p:cNvPr>
          <p:cNvSpPr txBox="1"/>
          <p:nvPr/>
        </p:nvSpPr>
        <p:spPr>
          <a:xfrm>
            <a:off x="1159767" y="6126516"/>
            <a:ext cx="1050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ple Chancery" panose="03020702040506060504" pitchFamily="66" charset="-79"/>
                <a:ea typeface="+mn-ea"/>
                <a:cs typeface="Apple Chancery" panose="03020702040506060504" pitchFamily="66" charset="-79"/>
              </a:rPr>
              <a:t>My work</a:t>
            </a:r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48439D5A-106D-4B4B-9078-364614AEDFC1}"/>
              </a:ext>
            </a:extLst>
          </p:cNvPr>
          <p:cNvSpPr txBox="1"/>
          <p:nvPr/>
        </p:nvSpPr>
        <p:spPr>
          <a:xfrm>
            <a:off x="9902333" y="5059275"/>
            <a:ext cx="1050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ple Chancery" panose="03020702040506060504" pitchFamily="66" charset="-79"/>
                <a:ea typeface="+mn-ea"/>
                <a:cs typeface="Apple Chancery" panose="03020702040506060504" pitchFamily="66" charset="-79"/>
              </a:rPr>
              <a:t>My work</a:t>
            </a:r>
          </a:p>
        </p:txBody>
      </p:sp>
      <p:sp>
        <p:nvSpPr>
          <p:cNvPr id="14" name="Rettangolo 13">
            <a:extLst>
              <a:ext uri="{FF2B5EF4-FFF2-40B4-BE49-F238E27FC236}">
                <a16:creationId xmlns:a16="http://schemas.microsoft.com/office/drawing/2014/main" id="{C384C9BF-403D-6D44-8BDF-0BBEE3F4A652}"/>
              </a:ext>
            </a:extLst>
          </p:cNvPr>
          <p:cNvSpPr/>
          <p:nvPr/>
        </p:nvSpPr>
        <p:spPr>
          <a:xfrm>
            <a:off x="183068" y="6571615"/>
            <a:ext cx="3658694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1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1x1 cm</a:t>
            </a:r>
            <a:r>
              <a:rPr kumimoji="0" lang="en-GB" sz="1200" b="0" i="0" u="none" strike="noStrike" kern="1200" cap="none" spc="15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  <a:r>
              <a:rPr kumimoji="0" lang="en-GB" sz="1200" b="0" i="0" u="none" strike="noStrike" kern="1200" cap="none" spc="1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200" b="1" i="0" u="none" strike="noStrike" kern="1200" cap="none" spc="15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S3590-09 Hamamatsu Photodiode</a:t>
            </a:r>
          </a:p>
        </p:txBody>
      </p:sp>
      <p:pic>
        <p:nvPicPr>
          <p:cNvPr id="36" name="Immagine 35" descr="Immagine che contiene testo&#10;&#10;Descrizione generata automaticamente">
            <a:extLst>
              <a:ext uri="{FF2B5EF4-FFF2-40B4-BE49-F238E27FC236}">
                <a16:creationId xmlns:a16="http://schemas.microsoft.com/office/drawing/2014/main" id="{B5A2C2A7-ED7A-B940-9E42-B3E4F0CAD456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074" t="12093" r="30158" b="5013"/>
          <a:stretch/>
        </p:blipFill>
        <p:spPr>
          <a:xfrm>
            <a:off x="999078" y="35518"/>
            <a:ext cx="1648280" cy="131551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37" name="Anello 36">
            <a:extLst>
              <a:ext uri="{FF2B5EF4-FFF2-40B4-BE49-F238E27FC236}">
                <a16:creationId xmlns:a16="http://schemas.microsoft.com/office/drawing/2014/main" id="{3B8EC5CE-7ABD-8548-8E90-E408671E0B45}"/>
              </a:ext>
            </a:extLst>
          </p:cNvPr>
          <p:cNvSpPr/>
          <p:nvPr/>
        </p:nvSpPr>
        <p:spPr>
          <a:xfrm>
            <a:off x="1684913" y="394926"/>
            <a:ext cx="762944" cy="442328"/>
          </a:xfrm>
          <a:prstGeom prst="donut">
            <a:avLst>
              <a:gd name="adj" fmla="val 4512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8" name="Connettore 2 37">
            <a:extLst>
              <a:ext uri="{FF2B5EF4-FFF2-40B4-BE49-F238E27FC236}">
                <a16:creationId xmlns:a16="http://schemas.microsoft.com/office/drawing/2014/main" id="{B905EE7E-FBFD-9A43-8CE2-08211B61ABC9}"/>
              </a:ext>
            </a:extLst>
          </p:cNvPr>
          <p:cNvCxnSpPr>
            <a:cxnSpLocks/>
          </p:cNvCxnSpPr>
          <p:nvPr/>
        </p:nvCxnSpPr>
        <p:spPr>
          <a:xfrm>
            <a:off x="2206433" y="669139"/>
            <a:ext cx="241424" cy="1059362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DA4A7B59-3329-FF4B-94DB-E7EA9184FBED}"/>
              </a:ext>
            </a:extLst>
          </p:cNvPr>
          <p:cNvSpPr txBox="1"/>
          <p:nvPr/>
        </p:nvSpPr>
        <p:spPr>
          <a:xfrm>
            <a:off x="9132968" y="4727163"/>
            <a:ext cx="51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LiF</a:t>
            </a:r>
            <a:endParaRPr kumimoji="0" lang="en-GB" sz="1800" b="0" i="0" u="none" strike="noStrike" kern="1200" cap="none" spc="0" normalizeH="0" baseline="30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52144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C3EF935-55BD-394B-B099-8F6985675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3968" y="442784"/>
            <a:ext cx="11237967" cy="714857"/>
          </a:xfrm>
        </p:spPr>
        <p:txBody>
          <a:bodyPr>
            <a:no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  <a:latin typeface="Century Gothic"/>
              </a:rPr>
              <a:t>Absolute comparison between experiment and simulation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6018B1C-C2DF-6347-802B-45F6B04F9E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25D5E-50E2-C847-8DF7-4C5717104EED}" type="slidenum">
              <a:rPr lang="en-GB" smtClean="0"/>
              <a:t>26</a:t>
            </a:fld>
            <a:endParaRPr lang="en-GB"/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F17BDD5F-9A5A-E74A-9056-A8C661C9FD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0110" y="2918843"/>
            <a:ext cx="5198638" cy="3672054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EA450AAA-F406-7049-A8C0-82DB6A7AAB64}"/>
              </a:ext>
            </a:extLst>
          </p:cNvPr>
          <p:cNvSpPr txBox="1"/>
          <p:nvPr/>
        </p:nvSpPr>
        <p:spPr>
          <a:xfrm>
            <a:off x="0" y="6876"/>
            <a:ext cx="868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>
                <a:solidFill>
                  <a:schemeClr val="accent1"/>
                </a:solidFill>
              </a:rPr>
              <a:t>Results</a:t>
            </a:r>
            <a:endParaRPr lang="en-GB">
              <a:solidFill>
                <a:schemeClr val="accent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94EB4339-ED66-6F4A-8496-A41C3C4210FD}"/>
                  </a:ext>
                </a:extLst>
              </p:cNvPr>
              <p:cNvSpPr txBox="1"/>
              <p:nvPr/>
            </p:nvSpPr>
            <p:spPr>
              <a:xfrm>
                <a:off x="273157" y="4269320"/>
                <a:ext cx="4548701" cy="928203"/>
              </a:xfrm>
              <a:prstGeom prst="rect">
                <a:avLst/>
              </a:prstGeom>
              <a:ln w="25400">
                <a:noFill/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2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en-GB" sz="24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acc>
                                        <m:accPr>
                                          <m:chr m:val="̇"/>
                                          <m:ctrlPr>
                                            <a:rPr lang="en-GB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GB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𝑁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it-IT" sz="2400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  <m: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  <m:t>𝑥𝑝𝑒𝑟𝑖𝑚𝑒𝑛𝑡</m:t>
                                      </m:r>
                                    </m:sub>
                                    <m:sup>
                                      <m:r>
                                        <a:rPr lang="it-IT" sz="2400" b="0" i="1" smtClean="0"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</m:sup>
                                  </m:sSubSup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en-GB" sz="24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acc>
                                        <m:accPr>
                                          <m:chr m:val="̇"/>
                                          <m:ctrlPr>
                                            <a:rPr lang="en-GB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GB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𝑁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it-IT" sz="2400" b="0" i="1" smtClean="0">
                                          <a:latin typeface="Cambria Math" panose="02040503050406030204" pitchFamily="18" charset="0"/>
                                        </a:rPr>
                                        <m:t>𝑆𝑖𝑚𝑢𝑙𝑎𝑡𝑖𝑜𝑛</m:t>
                                      </m:r>
                                    </m:sub>
                                    <m:sup>
                                      <m:r>
                                        <a:rPr lang="it-IT" sz="2400" b="0" i="1" smtClean="0"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𝑚𝑒𝑎𝑛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=1.01 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±0.02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94EB4339-ED66-6F4A-8496-A41C3C4210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157" y="4269320"/>
                <a:ext cx="4548701" cy="928203"/>
              </a:xfrm>
              <a:prstGeom prst="rect">
                <a:avLst/>
              </a:prstGeom>
              <a:blipFill>
                <a:blip r:embed="rId3"/>
                <a:stretch>
                  <a:fillRect b="-6536"/>
                </a:stretch>
              </a:blipFill>
              <a:ln w="25400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6999C269-254E-9C46-84F6-9EBD6ADE4E26}"/>
              </a:ext>
            </a:extLst>
          </p:cNvPr>
          <p:cNvSpPr txBox="1"/>
          <p:nvPr/>
        </p:nvSpPr>
        <p:spPr>
          <a:xfrm>
            <a:off x="5570856" y="6352143"/>
            <a:ext cx="1050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My work</a:t>
            </a:r>
          </a:p>
        </p:txBody>
      </p:sp>
      <p:pic>
        <p:nvPicPr>
          <p:cNvPr id="10" name="Immagine 9" descr="Immagine che contiene testo&#10;&#10;Descrizione generata automaticamente">
            <a:extLst>
              <a:ext uri="{FF2B5EF4-FFF2-40B4-BE49-F238E27FC236}">
                <a16:creationId xmlns:a16="http://schemas.microsoft.com/office/drawing/2014/main" id="{AACE6A05-3C0A-9141-BE30-80F22D57092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74" t="12093" r="30158" b="5013"/>
          <a:stretch/>
        </p:blipFill>
        <p:spPr>
          <a:xfrm>
            <a:off x="9929520" y="2778651"/>
            <a:ext cx="1989323" cy="158770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cxnSp>
        <p:nvCxnSpPr>
          <p:cNvPr id="15" name="Connettore 2 14">
            <a:extLst>
              <a:ext uri="{FF2B5EF4-FFF2-40B4-BE49-F238E27FC236}">
                <a16:creationId xmlns:a16="http://schemas.microsoft.com/office/drawing/2014/main" id="{56AA22E6-C484-8341-BB68-EEC84C9ADCF6}"/>
              </a:ext>
            </a:extLst>
          </p:cNvPr>
          <p:cNvCxnSpPr>
            <a:cxnSpLocks/>
          </p:cNvCxnSpPr>
          <p:nvPr/>
        </p:nvCxnSpPr>
        <p:spPr>
          <a:xfrm flipV="1">
            <a:off x="9622059" y="3326130"/>
            <a:ext cx="1453611" cy="113678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Immagine 24" descr="Immagine che contiene testo&#10;&#10;Descrizione generata automaticamente">
            <a:extLst>
              <a:ext uri="{FF2B5EF4-FFF2-40B4-BE49-F238E27FC236}">
                <a16:creationId xmlns:a16="http://schemas.microsoft.com/office/drawing/2014/main" id="{79B5CF65-96B8-604F-9070-59E12114F81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74" t="12093" r="30158" b="5013"/>
          <a:stretch/>
        </p:blipFill>
        <p:spPr>
          <a:xfrm>
            <a:off x="6458330" y="1534059"/>
            <a:ext cx="1818611" cy="14514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cxnSp>
        <p:nvCxnSpPr>
          <p:cNvPr id="27" name="Connettore 2 26">
            <a:extLst>
              <a:ext uri="{FF2B5EF4-FFF2-40B4-BE49-F238E27FC236}">
                <a16:creationId xmlns:a16="http://schemas.microsoft.com/office/drawing/2014/main" id="{27A5E80F-0DD2-5348-978A-D0CDD4912995}"/>
              </a:ext>
            </a:extLst>
          </p:cNvPr>
          <p:cNvCxnSpPr>
            <a:cxnSpLocks/>
          </p:cNvCxnSpPr>
          <p:nvPr/>
        </p:nvCxnSpPr>
        <p:spPr>
          <a:xfrm flipV="1">
            <a:off x="6049418" y="2137410"/>
            <a:ext cx="1280078" cy="354330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CasellaDiTesto 36">
                <a:extLst>
                  <a:ext uri="{FF2B5EF4-FFF2-40B4-BE49-F238E27FC236}">
                    <a16:creationId xmlns:a16="http://schemas.microsoft.com/office/drawing/2014/main" id="{7563361D-ABD2-7846-8FFE-9AC9A96587B8}"/>
                  </a:ext>
                </a:extLst>
              </p:cNvPr>
              <p:cNvSpPr txBox="1"/>
              <p:nvPr/>
            </p:nvSpPr>
            <p:spPr>
              <a:xfrm>
                <a:off x="273156" y="3373729"/>
                <a:ext cx="4626954" cy="465064"/>
              </a:xfrm>
              <a:prstGeom prst="rect">
                <a:avLst/>
              </a:prstGeom>
              <a:ln w="25400">
                <a:solidFill>
                  <a:schemeClr val="bg1"/>
                </a:solidFill>
              </a:ln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̇"/>
                              <m:ctrlPr>
                                <a:rPr lang="en-GB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</m:acc>
                        </m:e>
                        <m:sub>
                          <m:r>
                            <a:rPr lang="it-IT" sz="2400" i="1">
                              <a:latin typeface="Cambria Math" panose="02040503050406030204" pitchFamily="18" charset="0"/>
                            </a:rPr>
                            <m:t>𝑆𝑖𝑚𝑢𝑙𝑎𝑡𝑖𝑜𝑛</m:t>
                          </m:r>
                        </m:sub>
                        <m:sup>
                          <m:r>
                            <a:rPr lang="it-IT" sz="2400" i="1"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</m:sSubSup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it-IT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𝑇𝑁𝑃𝐷</m:t>
                          </m:r>
                        </m:sub>
                      </m:sSub>
                      <m:r>
                        <a:rPr lang="it-IT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Sup>
                        <m:sSubSup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̇"/>
                              <m:ctrlPr>
                                <a:rPr lang="en-GB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</m:acc>
                        </m:e>
                        <m:sub>
                          <m:sPre>
                            <m:sPrePr>
                              <m:ctrlPr>
                                <a:rPr lang="en-GB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PrePr>
                            <m:sub>
                              <m:r>
                                <a:rPr lang="it-IT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</m:sub>
                            <m:sup>
                              <m:r>
                                <a:rPr lang="it-IT" sz="2400" i="1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sup>
                            <m:e>
                              <m:r>
                                <a:rPr lang="it-IT" sz="2400" i="1">
                                  <a:latin typeface="Cambria Math" panose="02040503050406030204" pitchFamily="18" charset="0"/>
                                </a:rPr>
                                <m:t>𝐿𝑖</m:t>
                              </m:r>
                            </m:e>
                          </m:sPre>
                          <m:r>
                            <a:rPr lang="it-IT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it-IT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it-IT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it-IT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it-IT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  <m:sPre>
                            <m:sPrePr>
                              <m:ctrlPr>
                                <a:rPr lang="it-IT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PrePr>
                            <m:sub>
                              <m:r>
                                <a:rPr lang="it-IT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</m:sub>
                            <m:sup>
                              <m:r>
                                <a:rPr lang="it-IT" sz="24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  <m:e>
                              <m:r>
                                <a:rPr lang="it-IT" sz="2400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</m:sPre>
                        </m:sub>
                        <m:sup>
                          <m:r>
                            <a:rPr lang="it-IT" sz="2400" i="1"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</m:sSubSup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37" name="CasellaDiTesto 36">
                <a:extLst>
                  <a:ext uri="{FF2B5EF4-FFF2-40B4-BE49-F238E27FC236}">
                    <a16:creationId xmlns:a16="http://schemas.microsoft.com/office/drawing/2014/main" id="{7563361D-ABD2-7846-8FFE-9AC9A96587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156" y="3373729"/>
                <a:ext cx="4626954" cy="465064"/>
              </a:xfrm>
              <a:prstGeom prst="rect">
                <a:avLst/>
              </a:prstGeom>
              <a:blipFill>
                <a:blip r:embed="rId5"/>
                <a:stretch>
                  <a:fillRect l="-1907" t="-10000" b="-20000"/>
                </a:stretch>
              </a:blipFill>
              <a:ln w="25400"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30729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>
            <a:extLst>
              <a:ext uri="{FF2B5EF4-FFF2-40B4-BE49-F238E27FC236}">
                <a16:creationId xmlns:a16="http://schemas.microsoft.com/office/drawing/2014/main" id="{61DF52E0-968B-4972-A2B5-F7A5E5A34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3468" y="1622803"/>
            <a:ext cx="10113264" cy="822960"/>
          </a:xfrm>
        </p:spPr>
        <p:txBody>
          <a:bodyPr/>
          <a:lstStyle/>
          <a:p>
            <a:pPr algn="ctr"/>
            <a:r>
              <a:rPr lang="it-IT" sz="4400" b="1" dirty="0" err="1">
                <a:solidFill>
                  <a:srgbClr val="FFC000"/>
                </a:solidFill>
              </a:rPr>
              <a:t>Introduction</a:t>
            </a:r>
            <a:endParaRPr lang="en-GB" sz="4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21464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e0ca308451_1_22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accent1"/>
                </a:solidFill>
              </a:rPr>
              <a:t>Neutron detection</a:t>
            </a:r>
          </a:p>
        </p:txBody>
      </p:sp>
      <p:sp>
        <p:nvSpPr>
          <p:cNvPr id="134" name="Google Shape;134;ge0ca308451_1_22"/>
          <p:cNvSpPr txBox="1">
            <a:spLocks noGrp="1"/>
          </p:cNvSpPr>
          <p:nvPr>
            <p:ph type="body" idx="1"/>
          </p:nvPr>
        </p:nvSpPr>
        <p:spPr>
          <a:xfrm>
            <a:off x="1097280" y="1794363"/>
            <a:ext cx="4819333" cy="2048173"/>
          </a:xfrm>
          <a:prstGeom prst="rect">
            <a:avLst/>
          </a:prstGeom>
        </p:spPr>
        <p:txBody>
          <a:bodyPr spcFirstLastPara="1" wrap="square" lIns="0" tIns="45700" rIns="0" bIns="45700" anchor="t" anchorCtr="0">
            <a:norm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200"/>
              </a:spcAft>
              <a:buNone/>
            </a:pPr>
            <a:r>
              <a:rPr lang="en-US" dirty="0"/>
              <a:t>Neutron detectors are not vertex detectors!</a:t>
            </a:r>
          </a:p>
          <a:p>
            <a:pPr marL="342900">
              <a:spcAft>
                <a:spcPts val="200"/>
              </a:spcAft>
              <a:buFont typeface="Courier New" panose="02070309020205020404" pitchFamily="49" charset="0"/>
              <a:buChar char="o"/>
            </a:pPr>
            <a:r>
              <a:rPr lang="en-US" dirty="0"/>
              <a:t>Lower energies (typically below 10 MeV)</a:t>
            </a:r>
          </a:p>
          <a:p>
            <a:pPr marL="342900">
              <a:spcAft>
                <a:spcPts val="200"/>
              </a:spcAft>
              <a:buFont typeface="Courier New" panose="02070309020205020404" pitchFamily="49" charset="0"/>
              <a:buChar char="o"/>
            </a:pPr>
            <a:r>
              <a:rPr lang="en-US" dirty="0"/>
              <a:t>Low rates and fluxes</a:t>
            </a:r>
          </a:p>
          <a:p>
            <a:pPr marL="342900">
              <a:spcAft>
                <a:spcPts val="200"/>
              </a:spcAft>
              <a:buFont typeface="Courier New" panose="02070309020205020404" pitchFamily="49" charset="0"/>
              <a:buChar char="o"/>
            </a:pPr>
            <a:r>
              <a:rPr lang="en-US" dirty="0"/>
              <a:t>Should be photons insensitive</a:t>
            </a:r>
          </a:p>
          <a:p>
            <a:pPr marL="800100" lvl="1">
              <a:spcAft>
                <a:spcPts val="200"/>
              </a:spcAft>
              <a:buFont typeface="Wingdings" panose="05000000000000000000" pitchFamily="2" charset="2"/>
              <a:buChar char="§"/>
            </a:pPr>
            <a:endParaRPr lang="en-US" dirty="0"/>
          </a:p>
          <a:p>
            <a:pPr marL="800100" lvl="1">
              <a:spcAft>
                <a:spcPts val="200"/>
              </a:spcAft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135" name="Google Shape;135;ge0ca308451_1_22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19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>
                <a:solidFill>
                  <a:srgbClr val="FFFFFF"/>
                </a:solidFill>
              </a:rPr>
              <a:t>4</a:t>
            </a:fld>
            <a:endParaRPr>
              <a:solidFill>
                <a:srgbClr val="FFFFFF"/>
              </a:solidFill>
            </a:endParaRPr>
          </a:p>
        </p:txBody>
      </p:sp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6FBBAE5C-5D45-4B31-952E-CBE216AC4D71}"/>
              </a:ext>
            </a:extLst>
          </p:cNvPr>
          <p:cNvCxnSpPr/>
          <p:nvPr/>
        </p:nvCxnSpPr>
        <p:spPr>
          <a:xfrm flipV="1">
            <a:off x="554804" y="2116477"/>
            <a:ext cx="0" cy="37628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CBF2AAA2-5031-48F4-A807-27A27704945F}"/>
              </a:ext>
            </a:extLst>
          </p:cNvPr>
          <p:cNvSpPr txBox="1"/>
          <p:nvPr/>
        </p:nvSpPr>
        <p:spPr>
          <a:xfrm rot="16200000">
            <a:off x="-1965670" y="3713770"/>
            <a:ext cx="4654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2">
                    <a:lumMod val="50000"/>
                  </a:schemeClr>
                </a:solidFill>
              </a:rPr>
              <a:t>Luca Menzio – INFN Torino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8BFB0DE9-896A-48D6-BE9F-F6A18EA9F234}"/>
              </a:ext>
            </a:extLst>
          </p:cNvPr>
          <p:cNvSpPr txBox="1"/>
          <p:nvPr/>
        </p:nvSpPr>
        <p:spPr>
          <a:xfrm>
            <a:off x="6558166" y="6490607"/>
            <a:ext cx="4654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38th RD50 Meeting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52805F3D-A392-41D9-A78B-6BDC6145B4ED}"/>
              </a:ext>
            </a:extLst>
          </p:cNvPr>
          <p:cNvSpPr txBox="1"/>
          <p:nvPr/>
        </p:nvSpPr>
        <p:spPr>
          <a:xfrm>
            <a:off x="629555" y="6490607"/>
            <a:ext cx="1665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chemeClr val="bg1"/>
                </a:solidFill>
              </a:rPr>
              <a:t>22 </a:t>
            </a:r>
            <a:r>
              <a:rPr lang="it-IT" sz="1200" dirty="0" err="1">
                <a:solidFill>
                  <a:schemeClr val="bg1"/>
                </a:solidFill>
              </a:rPr>
              <a:t>June</a:t>
            </a:r>
            <a:r>
              <a:rPr lang="it-IT" sz="1200" dirty="0">
                <a:solidFill>
                  <a:schemeClr val="bg1"/>
                </a:solidFill>
              </a:rPr>
              <a:t> 2021</a:t>
            </a:r>
            <a:endParaRPr lang="en-GB" sz="1200" dirty="0">
              <a:solidFill>
                <a:schemeClr val="bg1"/>
              </a:solidFill>
            </a:endParaRPr>
          </a:p>
        </p:txBody>
      </p:sp>
      <p:graphicFrame>
        <p:nvGraphicFramePr>
          <p:cNvPr id="6" name="Tabella 6">
            <a:extLst>
              <a:ext uri="{FF2B5EF4-FFF2-40B4-BE49-F238E27FC236}">
                <a16:creationId xmlns:a16="http://schemas.microsoft.com/office/drawing/2014/main" id="{CC4F3069-768D-4FCE-8A89-2707435898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6725007"/>
              </p:ext>
            </p:extLst>
          </p:nvPr>
        </p:nvGraphicFramePr>
        <p:xfrm>
          <a:off x="7169478" y="1997209"/>
          <a:ext cx="4303332" cy="3740898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151666">
                  <a:extLst>
                    <a:ext uri="{9D8B030D-6E8A-4147-A177-3AD203B41FA5}">
                      <a16:colId xmlns:a16="http://schemas.microsoft.com/office/drawing/2014/main" val="2190937804"/>
                    </a:ext>
                  </a:extLst>
                </a:gridCol>
                <a:gridCol w="2151666">
                  <a:extLst>
                    <a:ext uri="{9D8B030D-6E8A-4147-A177-3AD203B41FA5}">
                      <a16:colId xmlns:a16="http://schemas.microsoft.com/office/drawing/2014/main" val="1595684871"/>
                    </a:ext>
                  </a:extLst>
                </a:gridCol>
              </a:tblGrid>
              <a:tr h="623483"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/>
                        <a:t>Classification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Energy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71565694"/>
                  </a:ext>
                </a:extLst>
              </a:tr>
              <a:tr h="623483">
                <a:tc>
                  <a:txBody>
                    <a:bodyPr/>
                    <a:lstStyle/>
                    <a:p>
                      <a:pPr algn="ctr"/>
                      <a:r>
                        <a:rPr lang="it-IT" dirty="0" err="1"/>
                        <a:t>Cold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&lt; 0.012 eV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35889514"/>
                  </a:ext>
                </a:extLst>
              </a:tr>
              <a:tr h="623483"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Thermal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0.012 eV - 0.4 eV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55228"/>
                  </a:ext>
                </a:extLst>
              </a:tr>
              <a:tr h="623483">
                <a:tc>
                  <a:txBody>
                    <a:bodyPr/>
                    <a:lstStyle/>
                    <a:p>
                      <a:pPr algn="ctr"/>
                      <a:r>
                        <a:rPr lang="it-IT" dirty="0" err="1"/>
                        <a:t>Epithermal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0.4 eV – 0.01 MeV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72224999"/>
                  </a:ext>
                </a:extLst>
              </a:tr>
              <a:tr h="623483"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Fast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0.01 MeV – 20 MeV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25037084"/>
                  </a:ext>
                </a:extLst>
              </a:tr>
              <a:tr h="623483"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High Energy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&gt; 20  MeV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17514287"/>
                  </a:ext>
                </a:extLst>
              </a:tr>
            </a:tbl>
          </a:graphicData>
        </a:graphic>
      </p:graphicFrame>
      <p:sp>
        <p:nvSpPr>
          <p:cNvPr id="7" name="Rettangolo 6">
            <a:extLst>
              <a:ext uri="{FF2B5EF4-FFF2-40B4-BE49-F238E27FC236}">
                <a16:creationId xmlns:a16="http://schemas.microsoft.com/office/drawing/2014/main" id="{E2541478-697B-41E8-B827-67514511FAF5}"/>
              </a:ext>
            </a:extLst>
          </p:cNvPr>
          <p:cNvSpPr/>
          <p:nvPr/>
        </p:nvSpPr>
        <p:spPr>
          <a:xfrm>
            <a:off x="7169478" y="3236360"/>
            <a:ext cx="4303332" cy="657546"/>
          </a:xfrm>
          <a:prstGeom prst="rect">
            <a:avLst/>
          </a:prstGeom>
          <a:noFill/>
          <a:ln w="28575">
            <a:solidFill>
              <a:srgbClr val="A1E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reccia a destra 7">
            <a:extLst>
              <a:ext uri="{FF2B5EF4-FFF2-40B4-BE49-F238E27FC236}">
                <a16:creationId xmlns:a16="http://schemas.microsoft.com/office/drawing/2014/main" id="{ABBD0D95-8D11-401B-AC4E-ED22D21B1A70}"/>
              </a:ext>
            </a:extLst>
          </p:cNvPr>
          <p:cNvSpPr/>
          <p:nvPr/>
        </p:nvSpPr>
        <p:spPr>
          <a:xfrm>
            <a:off x="6558166" y="3429000"/>
            <a:ext cx="477750" cy="276999"/>
          </a:xfrm>
          <a:prstGeom prst="rightArrow">
            <a:avLst/>
          </a:prstGeom>
          <a:solidFill>
            <a:srgbClr val="A1E739"/>
          </a:solidFill>
          <a:ln>
            <a:solidFill>
              <a:srgbClr val="A1E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2" name="Google Shape;116;p1">
            <a:extLst>
              <a:ext uri="{FF2B5EF4-FFF2-40B4-BE49-F238E27FC236}">
                <a16:creationId xmlns:a16="http://schemas.microsoft.com/office/drawing/2014/main" id="{587054EF-AF7C-4D86-904D-9F33AE198EC8}"/>
              </a:ext>
            </a:extLst>
          </p:cNvPr>
          <p:cNvGrpSpPr/>
          <p:nvPr/>
        </p:nvGrpSpPr>
        <p:grpSpPr>
          <a:xfrm>
            <a:off x="199825" y="90395"/>
            <a:ext cx="11792350" cy="926748"/>
            <a:chOff x="-451578" y="58806"/>
            <a:chExt cx="14137113" cy="1208280"/>
          </a:xfrm>
        </p:grpSpPr>
        <p:pic>
          <p:nvPicPr>
            <p:cNvPr id="13" name="Google Shape;117;p1">
              <a:extLst>
                <a:ext uri="{FF2B5EF4-FFF2-40B4-BE49-F238E27FC236}">
                  <a16:creationId xmlns:a16="http://schemas.microsoft.com/office/drawing/2014/main" id="{3E218CD8-267B-477E-83FB-2FB96D5ABC5A}"/>
                </a:ext>
              </a:extLst>
            </p:cNvPr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-451578" y="314619"/>
              <a:ext cx="4142875" cy="8420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Google Shape;118;p1">
              <a:extLst>
                <a:ext uri="{FF2B5EF4-FFF2-40B4-BE49-F238E27FC236}">
                  <a16:creationId xmlns:a16="http://schemas.microsoft.com/office/drawing/2014/main" id="{D01243FE-F73D-484E-9C21-2276C10183BE}"/>
                </a:ext>
              </a:extLst>
            </p:cNvPr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12463470" y="58806"/>
              <a:ext cx="1222065" cy="120828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3D137CFE-3460-40A9-8537-64C39526AF2E}"/>
              </a:ext>
            </a:extLst>
          </p:cNvPr>
          <p:cNvSpPr txBox="1"/>
          <p:nvPr/>
        </p:nvSpPr>
        <p:spPr>
          <a:xfrm>
            <a:off x="1097280" y="3705999"/>
            <a:ext cx="5287058" cy="24724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ts val="1800"/>
              <a:buNone/>
            </a:pPr>
            <a:r>
              <a:rPr lang="en-US" sz="2000" dirty="0">
                <a:solidFill>
                  <a:srgbClr val="3F3F3F"/>
                </a:solidFill>
                <a:latin typeface="Calibri"/>
                <a:cs typeface="Calibri"/>
                <a:sym typeface="Calibri"/>
              </a:rPr>
              <a:t>Neutrons need conversion into charged particles to be detected</a:t>
            </a:r>
          </a:p>
          <a:p>
            <a:pPr marL="342900" indent="-342900"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3F3F3F"/>
                </a:solidFill>
                <a:latin typeface="Calibri"/>
                <a:cs typeface="Calibri"/>
                <a:sym typeface="Calibri"/>
              </a:rPr>
              <a:t>Recoil (high energies)</a:t>
            </a:r>
          </a:p>
          <a:p>
            <a:pPr marL="342900" indent="-342900"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3F3F3F"/>
                </a:solidFill>
                <a:latin typeface="Calibri"/>
                <a:cs typeface="Calibri"/>
                <a:sym typeface="Calibri"/>
              </a:rPr>
              <a:t>Induced fission</a:t>
            </a:r>
          </a:p>
          <a:p>
            <a:pPr marL="342900" indent="-342900"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3F3F3F"/>
                </a:solidFill>
                <a:latin typeface="Calibri"/>
                <a:cs typeface="Calibri"/>
                <a:sym typeface="Calibri"/>
              </a:rPr>
              <a:t>Nuclear capture by elements with A &gt; 40 (passive) </a:t>
            </a:r>
          </a:p>
          <a:p>
            <a:pPr marL="342900" indent="-342900"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3F3F3F"/>
                </a:solidFill>
                <a:latin typeface="Calibri"/>
                <a:cs typeface="Calibri"/>
                <a:sym typeface="Calibri"/>
              </a:rPr>
              <a:t>Nuclear capture by light elements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e0ca308451_1_22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accent1"/>
                </a:solidFill>
              </a:rPr>
              <a:t>Field of application: neutron imaging</a:t>
            </a:r>
          </a:p>
        </p:txBody>
      </p:sp>
      <p:sp>
        <p:nvSpPr>
          <p:cNvPr id="134" name="Google Shape;134;ge0ca308451_1_22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6628886" cy="1450800"/>
          </a:xfrm>
          <a:prstGeom prst="rect">
            <a:avLst/>
          </a:prstGeom>
        </p:spPr>
        <p:txBody>
          <a:bodyPr spcFirstLastPara="1" wrap="square" lIns="0" tIns="45700" rIns="0" bIns="45700" anchor="t" anchorCtr="0">
            <a:normAutofit/>
          </a:bodyPr>
          <a:lstStyle/>
          <a:p>
            <a:pPr marL="0" indent="0">
              <a:spcAft>
                <a:spcPts val="200"/>
              </a:spcAft>
              <a:buNone/>
            </a:pPr>
            <a:r>
              <a:rPr lang="en-US" dirty="0"/>
              <a:t>Neutron Imaging is a radiographic non- destructive method. </a:t>
            </a:r>
          </a:p>
          <a:p>
            <a:pPr marL="0" indent="0">
              <a:spcAft>
                <a:spcPts val="200"/>
              </a:spcAft>
              <a:buNone/>
            </a:pPr>
            <a:r>
              <a:rPr lang="en-US" dirty="0"/>
              <a:t>It exploits neutrons ability to penetrate materials with attenuation coefficients specific for each material (isotope).</a:t>
            </a:r>
          </a:p>
          <a:p>
            <a:pPr marL="342900">
              <a:spcAft>
                <a:spcPts val="200"/>
              </a:spcAft>
              <a:buFont typeface="Courier New" panose="02070309020205020404" pitchFamily="49" charset="0"/>
              <a:buChar char="o"/>
            </a:pPr>
            <a:endParaRPr lang="en-US" dirty="0"/>
          </a:p>
        </p:txBody>
      </p:sp>
      <p:sp>
        <p:nvSpPr>
          <p:cNvPr id="135" name="Google Shape;135;ge0ca308451_1_22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19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>
                <a:solidFill>
                  <a:srgbClr val="FFFFFF"/>
                </a:solidFill>
              </a:rPr>
              <a:t>5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52805F3D-A392-41D9-A78B-6BDC6145B4ED}"/>
              </a:ext>
            </a:extLst>
          </p:cNvPr>
          <p:cNvSpPr txBox="1"/>
          <p:nvPr/>
        </p:nvSpPr>
        <p:spPr>
          <a:xfrm>
            <a:off x="629555" y="6490607"/>
            <a:ext cx="1665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chemeClr val="bg1"/>
                </a:solidFill>
              </a:rPr>
              <a:t>22 </a:t>
            </a:r>
            <a:r>
              <a:rPr lang="it-IT" sz="1200" dirty="0" err="1">
                <a:solidFill>
                  <a:schemeClr val="bg1"/>
                </a:solidFill>
              </a:rPr>
              <a:t>June</a:t>
            </a:r>
            <a:r>
              <a:rPr lang="it-IT" sz="1200" dirty="0">
                <a:solidFill>
                  <a:schemeClr val="bg1"/>
                </a:solidFill>
              </a:rPr>
              <a:t> 2021</a:t>
            </a:r>
            <a:endParaRPr lang="en-GB" sz="1200" dirty="0">
              <a:solidFill>
                <a:schemeClr val="bg1"/>
              </a:solidFill>
            </a:endParaRPr>
          </a:p>
        </p:txBody>
      </p: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02797C8B-7156-47F7-A2A4-FA5CC132A278}"/>
              </a:ext>
            </a:extLst>
          </p:cNvPr>
          <p:cNvCxnSpPr/>
          <p:nvPr/>
        </p:nvCxnSpPr>
        <p:spPr>
          <a:xfrm flipV="1">
            <a:off x="554804" y="2116477"/>
            <a:ext cx="0" cy="37628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15CEED7-8A15-4321-A5CE-229F9D79F77A}"/>
              </a:ext>
            </a:extLst>
          </p:cNvPr>
          <p:cNvSpPr txBox="1"/>
          <p:nvPr/>
        </p:nvSpPr>
        <p:spPr>
          <a:xfrm rot="16200000">
            <a:off x="-1965670" y="3713770"/>
            <a:ext cx="4654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2">
                    <a:lumMod val="50000"/>
                  </a:schemeClr>
                </a:solidFill>
              </a:rPr>
              <a:t>Luca Menzio – INFN Torino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" name="Immagine 2" descr="Immagine che contiene interni, fotocamera&#10;&#10;Descrizione generata automaticamente">
            <a:extLst>
              <a:ext uri="{FF2B5EF4-FFF2-40B4-BE49-F238E27FC236}">
                <a16:creationId xmlns:a16="http://schemas.microsoft.com/office/drawing/2014/main" id="{78732827-7074-49A4-90E4-CBFC004ED8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8416" y="1919046"/>
            <a:ext cx="2650042" cy="3570931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32CA7037-416B-491E-A440-0FA56DFEB55B}"/>
              </a:ext>
            </a:extLst>
          </p:cNvPr>
          <p:cNvSpPr txBox="1"/>
          <p:nvPr/>
        </p:nvSpPr>
        <p:spPr>
          <a:xfrm>
            <a:off x="8098883" y="5729522"/>
            <a:ext cx="36855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Xrays</a:t>
            </a:r>
            <a:r>
              <a:rPr lang="it-IT" dirty="0"/>
              <a:t> (top) and </a:t>
            </a:r>
            <a:r>
              <a:rPr lang="it-IT" dirty="0" err="1"/>
              <a:t>neutrons</a:t>
            </a:r>
            <a:r>
              <a:rPr lang="it-IT" dirty="0"/>
              <a:t> (bottom).</a:t>
            </a:r>
          </a:p>
          <a:p>
            <a:r>
              <a:rPr lang="it-IT" dirty="0"/>
              <a:t>Image </a:t>
            </a:r>
            <a:r>
              <a:rPr lang="it-IT" dirty="0" err="1"/>
              <a:t>taken</a:t>
            </a:r>
            <a:r>
              <a:rPr lang="it-IT" dirty="0"/>
              <a:t> from PSI website. </a:t>
            </a:r>
          </a:p>
          <a:p>
            <a:endParaRPr lang="en-GB" dirty="0"/>
          </a:p>
        </p:txBody>
      </p:sp>
      <p:pic>
        <p:nvPicPr>
          <p:cNvPr id="13" name="Google Shape;117;p1">
            <a:extLst>
              <a:ext uri="{FF2B5EF4-FFF2-40B4-BE49-F238E27FC236}">
                <a16:creationId xmlns:a16="http://schemas.microsoft.com/office/drawing/2014/main" id="{4A9C8F82-BAA8-4219-886B-A0394B4F4B78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9825" y="286603"/>
            <a:ext cx="3455743" cy="645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18;p1">
            <a:extLst>
              <a:ext uri="{FF2B5EF4-FFF2-40B4-BE49-F238E27FC236}">
                <a16:creationId xmlns:a16="http://schemas.microsoft.com/office/drawing/2014/main" id="{A68841CF-DE2A-4625-B571-C2EF227EA99C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972800" y="90395"/>
            <a:ext cx="1019375" cy="926748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DFE1E797-431A-47B0-B41B-200A055B53B2}"/>
              </a:ext>
            </a:extLst>
          </p:cNvPr>
          <p:cNvSpPr txBox="1"/>
          <p:nvPr/>
        </p:nvSpPr>
        <p:spPr>
          <a:xfrm>
            <a:off x="1037055" y="3117913"/>
            <a:ext cx="6097712" cy="14501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spcAft>
                <a:spcPts val="200"/>
              </a:spcAft>
              <a:buNone/>
            </a:pPr>
            <a:r>
              <a:rPr lang="en-US" sz="2000" dirty="0">
                <a:solidFill>
                  <a:srgbClr val="3F3F3F"/>
                </a:solidFill>
                <a:latin typeface="Calibri"/>
                <a:cs typeface="Calibri"/>
                <a:sym typeface="Calibri"/>
              </a:rPr>
              <a:t>In this field are employed </a:t>
            </a:r>
          </a:p>
          <a:p>
            <a:pPr marL="342900" indent="-3429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ts val="1800"/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rgbClr val="3F3F3F"/>
                </a:solidFill>
                <a:latin typeface="Calibri"/>
                <a:cs typeface="Calibri"/>
                <a:sym typeface="Calibri"/>
              </a:rPr>
              <a:t>cold or thermal neutrons beams </a:t>
            </a:r>
          </a:p>
          <a:p>
            <a:pPr marL="342900" indent="-342900">
              <a:lnSpc>
                <a:spcPct val="15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ts val="1800"/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rgbClr val="3F3F3F"/>
                </a:solidFill>
                <a:latin typeface="Calibri"/>
                <a:cs typeface="Calibri"/>
                <a:sym typeface="Calibri"/>
              </a:rPr>
              <a:t>Fluxes in the order of 10</a:t>
            </a:r>
            <a:r>
              <a:rPr lang="en-US" sz="2000" baseline="30000" dirty="0">
                <a:solidFill>
                  <a:srgbClr val="3F3F3F"/>
                </a:solidFill>
                <a:latin typeface="Calibri"/>
                <a:cs typeface="Calibri"/>
                <a:sym typeface="Calibri"/>
              </a:rPr>
              <a:t>5</a:t>
            </a:r>
            <a:r>
              <a:rPr lang="en-US" sz="2000" dirty="0">
                <a:solidFill>
                  <a:srgbClr val="3F3F3F"/>
                </a:solidFill>
                <a:latin typeface="Calibri"/>
                <a:cs typeface="Calibri"/>
                <a:sym typeface="Calibri"/>
              </a:rPr>
              <a:t>-10</a:t>
            </a:r>
            <a:r>
              <a:rPr lang="en-US" sz="2000" baseline="30000" dirty="0">
                <a:solidFill>
                  <a:srgbClr val="3F3F3F"/>
                </a:solidFill>
                <a:latin typeface="Calibri"/>
                <a:cs typeface="Calibri"/>
                <a:sym typeface="Calibri"/>
              </a:rPr>
              <a:t>9</a:t>
            </a:r>
            <a:r>
              <a:rPr lang="en-US" sz="2000" dirty="0">
                <a:solidFill>
                  <a:srgbClr val="3F3F3F"/>
                </a:solidFill>
                <a:latin typeface="Calibri"/>
                <a:cs typeface="Calibri"/>
                <a:sym typeface="Calibri"/>
              </a:rPr>
              <a:t> n/(cm</a:t>
            </a:r>
            <a:r>
              <a:rPr lang="en-US" sz="2000" baseline="30000" dirty="0">
                <a:solidFill>
                  <a:srgbClr val="3F3F3F"/>
                </a:solidFill>
                <a:latin typeface="Calibri"/>
                <a:cs typeface="Calibri"/>
                <a:sym typeface="Calibri"/>
              </a:rPr>
              <a:t>2</a:t>
            </a:r>
            <a:r>
              <a:rPr lang="en-US" sz="2000" dirty="0">
                <a:solidFill>
                  <a:srgbClr val="3F3F3F"/>
                </a:solidFill>
                <a:latin typeface="Calibri"/>
                <a:cs typeface="Calibri"/>
                <a:sym typeface="Calibri"/>
              </a:rPr>
              <a:t>s)</a:t>
            </a: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2E7558F3-93C6-4987-A4E9-B6BA32386910}"/>
              </a:ext>
            </a:extLst>
          </p:cNvPr>
          <p:cNvSpPr txBox="1"/>
          <p:nvPr/>
        </p:nvSpPr>
        <p:spPr>
          <a:xfrm>
            <a:off x="1037055" y="4553756"/>
            <a:ext cx="6097712" cy="17440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50000"/>
              </a:lnSpc>
              <a:spcAft>
                <a:spcPts val="200"/>
              </a:spcAft>
              <a:buNone/>
            </a:pPr>
            <a:r>
              <a:rPr lang="en-US" sz="2000" dirty="0">
                <a:solidFill>
                  <a:srgbClr val="3F3F3F"/>
                </a:solidFill>
                <a:latin typeface="Calibri"/>
                <a:cs typeface="Calibri"/>
                <a:sym typeface="Calibri"/>
              </a:rPr>
              <a:t>Normally, images are shot using neutron cameras</a:t>
            </a:r>
          </a:p>
          <a:p>
            <a:pPr marL="342900" indent="-3429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ts val="1800"/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rgbClr val="3F3F3F"/>
                </a:solidFill>
                <a:latin typeface="Calibri"/>
                <a:cs typeface="Calibri"/>
                <a:sym typeface="Calibri"/>
              </a:rPr>
              <a:t>Maximum resolution ever achieved of circa 14 </a:t>
            </a:r>
            <a:r>
              <a:rPr lang="el-GR" sz="2000" dirty="0">
                <a:solidFill>
                  <a:srgbClr val="3F3F3F"/>
                </a:solidFill>
                <a:latin typeface="Calibri"/>
                <a:cs typeface="Calibri"/>
                <a:sym typeface="Calibri"/>
              </a:rPr>
              <a:t>μ</a:t>
            </a:r>
            <a:r>
              <a:rPr lang="it-IT" sz="2000" dirty="0">
                <a:solidFill>
                  <a:srgbClr val="3F3F3F"/>
                </a:solidFill>
                <a:latin typeface="Calibri"/>
                <a:cs typeface="Calibri"/>
                <a:sym typeface="Calibri"/>
              </a:rPr>
              <a:t>m, </a:t>
            </a:r>
            <a:r>
              <a:rPr lang="en-US" sz="2000" dirty="0">
                <a:solidFill>
                  <a:srgbClr val="3F3F3F"/>
                </a:solidFill>
                <a:latin typeface="Calibri"/>
                <a:cs typeface="Calibri"/>
                <a:sym typeface="Calibri"/>
              </a:rPr>
              <a:t>normally around 100 </a:t>
            </a:r>
            <a:r>
              <a:rPr lang="el-GR" sz="2000" dirty="0">
                <a:solidFill>
                  <a:srgbClr val="3F3F3F"/>
                </a:solidFill>
                <a:latin typeface="Calibri"/>
                <a:cs typeface="Calibri"/>
                <a:sym typeface="Calibri"/>
              </a:rPr>
              <a:t>μ</a:t>
            </a:r>
            <a:r>
              <a:rPr lang="it-IT" sz="2000" dirty="0">
                <a:solidFill>
                  <a:srgbClr val="3F3F3F"/>
                </a:solidFill>
                <a:latin typeface="Calibri"/>
                <a:cs typeface="Calibri"/>
                <a:sym typeface="Calibri"/>
              </a:rPr>
              <a:t>m</a:t>
            </a:r>
          </a:p>
          <a:p>
            <a:pPr marL="342900" indent="-3429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ts val="1800"/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rgbClr val="3F3F3F"/>
                </a:solidFill>
                <a:latin typeface="Calibri"/>
                <a:cs typeface="Calibri"/>
                <a:sym typeface="Calibri"/>
              </a:rPr>
              <a:t>Camera integration time is around 1-2 s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DC54D089-9F54-4836-AAE4-7B8715AF0BE3}"/>
              </a:ext>
            </a:extLst>
          </p:cNvPr>
          <p:cNvSpPr txBox="1"/>
          <p:nvPr/>
        </p:nvSpPr>
        <p:spPr>
          <a:xfrm>
            <a:off x="6558166" y="6490607"/>
            <a:ext cx="4654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38th RD50 Meeting</a:t>
            </a:r>
          </a:p>
        </p:txBody>
      </p:sp>
    </p:spTree>
    <p:extLst>
      <p:ext uri="{BB962C8B-B14F-4D97-AF65-F5344CB8AC3E}">
        <p14:creationId xmlns:p14="http://schemas.microsoft.com/office/powerpoint/2010/main" val="3963026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e0ca308451_1_22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accent1"/>
                </a:solidFill>
              </a:rPr>
              <a:t>How to detect thermal neutrons</a:t>
            </a:r>
          </a:p>
        </p:txBody>
      </p:sp>
      <p:sp>
        <p:nvSpPr>
          <p:cNvPr id="134" name="Google Shape;134;ge0ca308451_1_22"/>
          <p:cNvSpPr txBox="1">
            <a:spLocks noGrp="1"/>
          </p:cNvSpPr>
          <p:nvPr>
            <p:ph type="body" idx="1"/>
          </p:nvPr>
        </p:nvSpPr>
        <p:spPr>
          <a:xfrm>
            <a:off x="1097280" y="1845734"/>
            <a:ext cx="10058400" cy="1582778"/>
          </a:xfrm>
          <a:prstGeom prst="rect">
            <a:avLst/>
          </a:prstGeom>
        </p:spPr>
        <p:txBody>
          <a:bodyPr spcFirstLastPara="1" wrap="square" lIns="0" tIns="45700" rIns="0" bIns="45700" anchor="t" anchorCtr="0">
            <a:normAutofit/>
          </a:bodyPr>
          <a:lstStyle/>
          <a:p>
            <a:pPr marL="0" indent="0">
              <a:spcAft>
                <a:spcPts val="200"/>
              </a:spcAft>
              <a:buNone/>
            </a:pPr>
            <a:r>
              <a:rPr lang="en-US" dirty="0"/>
              <a:t>Given the high cross section, traditional methods to detect thermal neutrons rely on neutron capture and subsequential detection of secondary charged particles with scintillators or gases.</a:t>
            </a:r>
          </a:p>
          <a:p>
            <a:pPr marL="0" indent="0">
              <a:spcAft>
                <a:spcPts val="200"/>
              </a:spcAft>
              <a:buNone/>
            </a:pPr>
            <a:r>
              <a:rPr lang="en-US" dirty="0"/>
              <a:t>Excluding fissionable isotopes and materials which don’t provide good neutron-photon discrimination, the main useful thermal capture reactions are </a:t>
            </a:r>
          </a:p>
        </p:txBody>
      </p:sp>
      <p:sp>
        <p:nvSpPr>
          <p:cNvPr id="135" name="Google Shape;135;ge0ca308451_1_22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19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>
                <a:solidFill>
                  <a:srgbClr val="FFFFFF"/>
                </a:solidFill>
              </a:rPr>
              <a:t>6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52805F3D-A392-41D9-A78B-6BDC6145B4ED}"/>
              </a:ext>
            </a:extLst>
          </p:cNvPr>
          <p:cNvSpPr txBox="1"/>
          <p:nvPr/>
        </p:nvSpPr>
        <p:spPr>
          <a:xfrm>
            <a:off x="629555" y="6490607"/>
            <a:ext cx="1665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chemeClr val="bg1"/>
                </a:solidFill>
              </a:rPr>
              <a:t>22 </a:t>
            </a:r>
            <a:r>
              <a:rPr lang="it-IT" sz="1200" dirty="0" err="1">
                <a:solidFill>
                  <a:schemeClr val="bg1"/>
                </a:solidFill>
              </a:rPr>
              <a:t>June</a:t>
            </a:r>
            <a:r>
              <a:rPr lang="it-IT" sz="1200" dirty="0">
                <a:solidFill>
                  <a:schemeClr val="bg1"/>
                </a:solidFill>
              </a:rPr>
              <a:t> 2021</a:t>
            </a:r>
            <a:endParaRPr lang="en-GB" sz="1200" dirty="0">
              <a:solidFill>
                <a:schemeClr val="bg1"/>
              </a:solidFill>
            </a:endParaRPr>
          </a:p>
        </p:txBody>
      </p: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02797C8B-7156-47F7-A2A4-FA5CC132A278}"/>
              </a:ext>
            </a:extLst>
          </p:cNvPr>
          <p:cNvCxnSpPr/>
          <p:nvPr/>
        </p:nvCxnSpPr>
        <p:spPr>
          <a:xfrm flipV="1">
            <a:off x="554804" y="2116477"/>
            <a:ext cx="0" cy="37628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15CEED7-8A15-4321-A5CE-229F9D79F77A}"/>
              </a:ext>
            </a:extLst>
          </p:cNvPr>
          <p:cNvSpPr txBox="1"/>
          <p:nvPr/>
        </p:nvSpPr>
        <p:spPr>
          <a:xfrm rot="16200000">
            <a:off x="-1965670" y="3713770"/>
            <a:ext cx="4654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2">
                    <a:lumMod val="50000"/>
                  </a:schemeClr>
                </a:solidFill>
              </a:rPr>
              <a:t>Luca Menzio – INFN Torino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4EAB1688-8B2F-4A40-A277-6FC7A77D0BE3}"/>
                  </a:ext>
                </a:extLst>
              </p:cNvPr>
              <p:cNvSpPr txBox="1"/>
              <p:nvPr/>
            </p:nvSpPr>
            <p:spPr>
              <a:xfrm>
                <a:off x="1618968" y="4307150"/>
                <a:ext cx="2095445" cy="3154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it-IT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it-IT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it-IT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sup>
                        <m:e>
                          <m:r>
                            <a:rPr lang="it-IT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it-IT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it-IT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it-IT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r>
                            <a:rPr lang="it-IT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it-IT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Pre>
                            <m:sPrePr>
                              <m:ctrlPr>
                                <a:rPr lang="it-IT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PrePr>
                            <m:sub>
                              <m:r>
                                <a:rPr lang="it-IT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  <m:sup>
                              <m:r>
                                <a:rPr lang="it-IT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</m:sup>
                            <m:e>
                              <m:r>
                                <a:rPr lang="it-IT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𝐿𝑖</m:t>
                              </m:r>
                            </m:e>
                          </m:sPre>
                        </m:e>
                      </m:sPre>
                    </m:oMath>
                  </m:oMathPara>
                </a14:m>
                <a:endParaRPr lang="it-IT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" name="CasellaDiTesto 13">
                <a:extLst>
                  <a:ext uri="{FF2B5EF4-FFF2-40B4-BE49-F238E27FC236}">
                    <a16:creationId xmlns:a16="http://schemas.microsoft.com/office/drawing/2014/main" id="{4EAB1688-8B2F-4A40-A277-6FC7A77D0B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8968" y="4307150"/>
                <a:ext cx="2095445" cy="315407"/>
              </a:xfrm>
              <a:prstGeom prst="rect">
                <a:avLst/>
              </a:prstGeom>
              <a:blipFill>
                <a:blip r:embed="rId3"/>
                <a:stretch>
                  <a:fillRect l="-583" r="-2041" b="-215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AF978531-F4AC-4678-923F-78F1D854C401}"/>
                  </a:ext>
                </a:extLst>
              </p:cNvPr>
              <p:cNvSpPr txBox="1"/>
              <p:nvPr/>
            </p:nvSpPr>
            <p:spPr>
              <a:xfrm>
                <a:off x="1636281" y="3883412"/>
                <a:ext cx="2060821" cy="3154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it-IT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it-IT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  <m:sup>
                          <m:r>
                            <a:rPr lang="it-IT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sup>
                        <m:e>
                          <m:r>
                            <a:rPr lang="it-IT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𝐿𝑖</m:t>
                          </m:r>
                          <m:r>
                            <a:rPr lang="it-IT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it-IT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it-IT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 </m:t>
                          </m:r>
                          <m:sPre>
                            <m:sPrePr>
                              <m:ctrlPr>
                                <a:rPr lang="it-IT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PrePr>
                            <m:sub>
                              <m:r>
                                <a:rPr lang="it-IT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it-IT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  <m:e>
                              <m:r>
                                <a:rPr lang="it-IT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  <m:r>
                                <a:rPr lang="it-IT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it-IT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</m:sPre>
                        </m:e>
                      </m:sPre>
                    </m:oMath>
                  </m:oMathPara>
                </a14:m>
                <a:endParaRPr lang="it-IT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AF978531-F4AC-4678-923F-78F1D854C4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6281" y="3883412"/>
                <a:ext cx="2060821" cy="315407"/>
              </a:xfrm>
              <a:prstGeom prst="rect">
                <a:avLst/>
              </a:prstGeom>
              <a:blipFill>
                <a:blip r:embed="rId4"/>
                <a:stretch>
                  <a:fillRect l="-296" r="-888" b="-211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0AED1423-0E54-4CB5-8A64-4F34F9BEA018}"/>
                  </a:ext>
                </a:extLst>
              </p:cNvPr>
              <p:cNvSpPr txBox="1"/>
              <p:nvPr/>
            </p:nvSpPr>
            <p:spPr>
              <a:xfrm>
                <a:off x="1636281" y="3459558"/>
                <a:ext cx="2145267" cy="3134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it-IT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it-IT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it-IT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  <m:e>
                          <m:r>
                            <a:rPr lang="it-IT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𝐻𝑒</m:t>
                          </m:r>
                          <m:r>
                            <a:rPr lang="it-IT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it-IT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it-IT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 </m:t>
                          </m:r>
                          <m:sPre>
                            <m:sPrePr>
                              <m:ctrlPr>
                                <a:rPr lang="it-IT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PrePr>
                            <m:sub>
                              <m:r>
                                <a:rPr lang="it-IT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it-IT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  <m:e>
                              <m:r>
                                <a:rPr lang="it-IT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  <m:r>
                                <a:rPr lang="it-IT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it-IT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</m:sPre>
                        </m:e>
                      </m:sPre>
                    </m:oMath>
                  </m:oMathPara>
                </a14:m>
                <a:endParaRPr lang="it-IT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0AED1423-0E54-4CB5-8A64-4F34F9BEA0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6281" y="3459558"/>
                <a:ext cx="2145267" cy="313484"/>
              </a:xfrm>
              <a:prstGeom prst="rect">
                <a:avLst/>
              </a:prstGeom>
              <a:blipFill>
                <a:blip r:embed="rId5"/>
                <a:stretch>
                  <a:fillRect l="-284" t="-1961" r="-1989" b="-274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CasellaDiTesto 1">
            <a:extLst>
              <a:ext uri="{FF2B5EF4-FFF2-40B4-BE49-F238E27FC236}">
                <a16:creationId xmlns:a16="http://schemas.microsoft.com/office/drawing/2014/main" id="{2A2D0218-460E-41AF-A5EF-FD20623284A2}"/>
              </a:ext>
            </a:extLst>
          </p:cNvPr>
          <p:cNvSpPr txBox="1"/>
          <p:nvPr/>
        </p:nvSpPr>
        <p:spPr>
          <a:xfrm>
            <a:off x="5531768" y="4350841"/>
            <a:ext cx="12939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/>
              <a:t>Q = 2.79 MeV</a:t>
            </a:r>
            <a:endParaRPr lang="en-GB" dirty="0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F64592B4-D81B-4399-BD80-CE5A0A5AA8F2}"/>
              </a:ext>
            </a:extLst>
          </p:cNvPr>
          <p:cNvSpPr txBox="1"/>
          <p:nvPr/>
        </p:nvSpPr>
        <p:spPr>
          <a:xfrm>
            <a:off x="5531768" y="3911608"/>
            <a:ext cx="13436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/>
              <a:t>Q = 4.78  MeV</a:t>
            </a:r>
            <a:endParaRPr lang="en-GB" dirty="0"/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DDF15E11-FDB9-4268-BB72-53FA9387F36B}"/>
              </a:ext>
            </a:extLst>
          </p:cNvPr>
          <p:cNvSpPr txBox="1"/>
          <p:nvPr/>
        </p:nvSpPr>
        <p:spPr>
          <a:xfrm>
            <a:off x="5531768" y="3437330"/>
            <a:ext cx="11849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/>
              <a:t>Q = 764 keV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asellaDiTesto 18">
                <a:extLst>
                  <a:ext uri="{FF2B5EF4-FFF2-40B4-BE49-F238E27FC236}">
                    <a16:creationId xmlns:a16="http://schemas.microsoft.com/office/drawing/2014/main" id="{0EAC2F62-F83B-463C-861A-A20C0D0A4FE2}"/>
                  </a:ext>
                </a:extLst>
              </p:cNvPr>
              <p:cNvSpPr txBox="1"/>
              <p:nvPr/>
            </p:nvSpPr>
            <p:spPr>
              <a:xfrm>
                <a:off x="1636281" y="4736400"/>
                <a:ext cx="2132507" cy="3154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Pre>
                      <m:sPrePr>
                        <m:ctrlPr>
                          <a:rPr lang="it-IT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PrePr>
                      <m:sub>
                        <m:r>
                          <a:rPr lang="it-IT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  <m:sup>
                        <m:r>
                          <a:rPr lang="it-IT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sup>
                      <m:e>
                        <m:r>
                          <a:rPr lang="it-IT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it-IT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it-IT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it-IT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r>
                          <a:rPr lang="it-IT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  <m:r>
                          <a:rPr lang="it-IT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Pre>
                          <m:sPrePr>
                            <m:ctrlPr>
                              <a:rPr lang="it-IT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PrePr>
                          <m:sub>
                            <m:r>
                              <a:rPr lang="it-IT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  <m:sup>
                            <m:r>
                              <a:rPr lang="it-IT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7</m:t>
                            </m:r>
                          </m:sup>
                          <m:e>
                            <m:r>
                              <a:rPr lang="it-IT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𝐿𝑖</m:t>
                            </m:r>
                          </m:e>
                        </m:sPre>
                      </m:e>
                    </m:sPre>
                  </m:oMath>
                </a14:m>
                <a:r>
                  <a:rPr lang="it-IT" sz="2000" dirty="0">
                    <a:solidFill>
                      <a:schemeClr val="tx1"/>
                    </a:solidFill>
                  </a:rPr>
                  <a:t>*</a:t>
                </a:r>
              </a:p>
            </p:txBody>
          </p:sp>
        </mc:Choice>
        <mc:Fallback xmlns="">
          <p:sp>
            <p:nvSpPr>
              <p:cNvPr id="19" name="CasellaDiTesto 18">
                <a:extLst>
                  <a:ext uri="{FF2B5EF4-FFF2-40B4-BE49-F238E27FC236}">
                    <a16:creationId xmlns:a16="http://schemas.microsoft.com/office/drawing/2014/main" id="{0EAC2F62-F83B-463C-861A-A20C0D0A4F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6281" y="4736400"/>
                <a:ext cx="2132507" cy="315407"/>
              </a:xfrm>
              <a:prstGeom prst="rect">
                <a:avLst/>
              </a:prstGeom>
              <a:blipFill>
                <a:blip r:embed="rId6"/>
                <a:stretch>
                  <a:fillRect l="-2286" t="-21154" r="-6286" b="-480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8995302B-AB2F-4858-9E06-9232B63A3D9D}"/>
              </a:ext>
            </a:extLst>
          </p:cNvPr>
          <p:cNvSpPr txBox="1"/>
          <p:nvPr/>
        </p:nvSpPr>
        <p:spPr>
          <a:xfrm>
            <a:off x="5532583" y="4825119"/>
            <a:ext cx="12939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dirty="0"/>
              <a:t>Q = 2.31 MeV</a:t>
            </a:r>
            <a:endParaRPr lang="en-GB" dirty="0"/>
          </a:p>
        </p:txBody>
      </p:sp>
      <p:sp>
        <p:nvSpPr>
          <p:cNvPr id="3" name="Parentesi quadra chiusa 2">
            <a:extLst>
              <a:ext uri="{FF2B5EF4-FFF2-40B4-BE49-F238E27FC236}">
                <a16:creationId xmlns:a16="http://schemas.microsoft.com/office/drawing/2014/main" id="{BC7B1998-BED7-4072-A848-EEA4D3ADFF0C}"/>
              </a:ext>
            </a:extLst>
          </p:cNvPr>
          <p:cNvSpPr/>
          <p:nvPr/>
        </p:nvSpPr>
        <p:spPr>
          <a:xfrm>
            <a:off x="7010150" y="4401701"/>
            <a:ext cx="45719" cy="668043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25BA8AD1-BD6C-44D3-A46D-7DCBD7EBB450}"/>
              </a:ext>
            </a:extLst>
          </p:cNvPr>
          <p:cNvSpPr txBox="1"/>
          <p:nvPr/>
        </p:nvSpPr>
        <p:spPr>
          <a:xfrm>
            <a:off x="7240307" y="4542212"/>
            <a:ext cx="2411808" cy="3180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b-NO" dirty="0"/>
              <a:t>3840 barn @ 25 meV</a:t>
            </a:r>
            <a:endParaRPr lang="en-GB" dirty="0"/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CEFE785E-3BA1-4CC6-B61E-0DA2735EEBA5}"/>
              </a:ext>
            </a:extLst>
          </p:cNvPr>
          <p:cNvSpPr txBox="1"/>
          <p:nvPr/>
        </p:nvSpPr>
        <p:spPr>
          <a:xfrm>
            <a:off x="7240307" y="3911608"/>
            <a:ext cx="1925789" cy="3180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940 </a:t>
            </a:r>
            <a:r>
              <a:rPr lang="nb-NO" dirty="0"/>
              <a:t> barn @ 25 meV</a:t>
            </a:r>
            <a:endParaRPr lang="en-GB" dirty="0"/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29110430-106B-4BD9-9C20-95E1EF48D183}"/>
              </a:ext>
            </a:extLst>
          </p:cNvPr>
          <p:cNvSpPr txBox="1"/>
          <p:nvPr/>
        </p:nvSpPr>
        <p:spPr>
          <a:xfrm>
            <a:off x="7240307" y="3459558"/>
            <a:ext cx="214526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5330</a:t>
            </a:r>
            <a:r>
              <a:rPr lang="nb-NO" dirty="0"/>
              <a:t> barn @ 25 meV</a:t>
            </a:r>
            <a:endParaRPr lang="en-GB" dirty="0"/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E724F6E7-B322-4677-9743-F6D048EF98CF}"/>
              </a:ext>
            </a:extLst>
          </p:cNvPr>
          <p:cNvSpPr/>
          <p:nvPr/>
        </p:nvSpPr>
        <p:spPr>
          <a:xfrm>
            <a:off x="1588145" y="3787883"/>
            <a:ext cx="2162581" cy="539815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C1473E3A-F758-41EE-892B-72660F235CBC}"/>
              </a:ext>
            </a:extLst>
          </p:cNvPr>
          <p:cNvSpPr txBox="1"/>
          <p:nvPr/>
        </p:nvSpPr>
        <p:spPr>
          <a:xfrm>
            <a:off x="1097280" y="5203007"/>
            <a:ext cx="4456767" cy="10669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3F3F3F"/>
                </a:solidFill>
                <a:latin typeface="Calibri"/>
                <a:cs typeface="Calibri"/>
                <a:sym typeface="Calibri"/>
              </a:rPr>
              <a:t>High Q-value, good photons rejection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3F3F3F"/>
                </a:solidFill>
                <a:latin typeface="Calibri"/>
                <a:cs typeface="Calibri"/>
                <a:sym typeface="Calibri"/>
              </a:rPr>
              <a:t>Solid compounds (i.e. </a:t>
            </a:r>
            <a:r>
              <a:rPr lang="en-US" sz="2000" dirty="0" err="1">
                <a:solidFill>
                  <a:srgbClr val="3F3F3F"/>
                </a:solidFill>
                <a:latin typeface="Calibri"/>
                <a:cs typeface="Calibri"/>
                <a:sym typeface="Calibri"/>
              </a:rPr>
              <a:t>LiF</a:t>
            </a:r>
            <a:r>
              <a:rPr lang="en-US" sz="2000" dirty="0">
                <a:solidFill>
                  <a:srgbClr val="3F3F3F"/>
                </a:solidFill>
                <a:latin typeface="Calibri"/>
                <a:cs typeface="Calibri"/>
                <a:sym typeface="Calibri"/>
              </a:rPr>
              <a:t> and </a:t>
            </a:r>
            <a:r>
              <a:rPr lang="en-US" sz="2000" dirty="0" err="1">
                <a:solidFill>
                  <a:srgbClr val="3F3F3F"/>
                </a:solidFill>
                <a:latin typeface="Calibri"/>
                <a:cs typeface="Calibri"/>
                <a:sym typeface="Calibri"/>
              </a:rPr>
              <a:t>LiI</a:t>
            </a:r>
            <a:r>
              <a:rPr lang="en-US" sz="2000" dirty="0">
                <a:solidFill>
                  <a:srgbClr val="3F3F3F"/>
                </a:solidFill>
                <a:latin typeface="Calibri"/>
                <a:cs typeface="Calibri"/>
                <a:sym typeface="Calibri"/>
              </a:rPr>
              <a:t>)</a:t>
            </a:r>
          </a:p>
          <a:p>
            <a:pPr marL="342900" indent="-34290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3F3F3F"/>
                </a:solidFill>
                <a:latin typeface="Calibri"/>
                <a:cs typeface="Calibri"/>
                <a:sym typeface="Calibri"/>
              </a:rPr>
              <a:t>Easy to enrich – relatively cheap</a:t>
            </a:r>
          </a:p>
        </p:txBody>
      </p:sp>
      <p:cxnSp>
        <p:nvCxnSpPr>
          <p:cNvPr id="24" name="Connettore curvo 23">
            <a:extLst>
              <a:ext uri="{FF2B5EF4-FFF2-40B4-BE49-F238E27FC236}">
                <a16:creationId xmlns:a16="http://schemas.microsoft.com/office/drawing/2014/main" id="{2286E38E-2B9C-4954-91D5-24A7FA5915E7}"/>
              </a:ext>
            </a:extLst>
          </p:cNvPr>
          <p:cNvCxnSpPr>
            <a:cxnSpLocks/>
            <a:stCxn id="7" idx="1"/>
          </p:cNvCxnSpPr>
          <p:nvPr/>
        </p:nvCxnSpPr>
        <p:spPr>
          <a:xfrm rot="10800000" flipV="1">
            <a:off x="1184639" y="4057791"/>
            <a:ext cx="403506" cy="1072962"/>
          </a:xfrm>
          <a:prstGeom prst="curvedConnector2">
            <a:avLst/>
          </a:prstGeom>
          <a:ln w="19050">
            <a:solidFill>
              <a:srgbClr val="A1E73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reccia a destra 28">
            <a:extLst>
              <a:ext uri="{FF2B5EF4-FFF2-40B4-BE49-F238E27FC236}">
                <a16:creationId xmlns:a16="http://schemas.microsoft.com/office/drawing/2014/main" id="{67E2A6CE-5919-4B54-84ED-FB54574E6878}"/>
              </a:ext>
            </a:extLst>
          </p:cNvPr>
          <p:cNvSpPr/>
          <p:nvPr/>
        </p:nvSpPr>
        <p:spPr>
          <a:xfrm>
            <a:off x="5655699" y="5671051"/>
            <a:ext cx="447792" cy="218248"/>
          </a:xfrm>
          <a:prstGeom prst="rightArrow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4F2772BF-C440-4D28-B93A-F7880E784799}"/>
              </a:ext>
            </a:extLst>
          </p:cNvPr>
          <p:cNvSpPr txBox="1"/>
          <p:nvPr/>
        </p:nvSpPr>
        <p:spPr>
          <a:xfrm>
            <a:off x="6429539" y="5568516"/>
            <a:ext cx="478281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en-US" sz="2000" b="1" dirty="0">
                <a:solidFill>
                  <a:srgbClr val="3F3F3F"/>
                </a:solidFill>
                <a:latin typeface="Calibri"/>
                <a:cs typeface="Calibri"/>
                <a:sym typeface="Calibri"/>
              </a:rPr>
              <a:t>Most employed with silicon devices</a:t>
            </a:r>
          </a:p>
        </p:txBody>
      </p:sp>
      <p:pic>
        <p:nvPicPr>
          <p:cNvPr id="27" name="Google Shape;117;p1">
            <a:extLst>
              <a:ext uri="{FF2B5EF4-FFF2-40B4-BE49-F238E27FC236}">
                <a16:creationId xmlns:a16="http://schemas.microsoft.com/office/drawing/2014/main" id="{AE7DF682-3FD3-4FD8-AC69-3A71CF329CD2}"/>
              </a:ext>
            </a:extLst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99825" y="286603"/>
            <a:ext cx="3455743" cy="645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Google Shape;118;p1">
            <a:extLst>
              <a:ext uri="{FF2B5EF4-FFF2-40B4-BE49-F238E27FC236}">
                <a16:creationId xmlns:a16="http://schemas.microsoft.com/office/drawing/2014/main" id="{1167C73A-DC44-43C5-819D-616F8A1440DB}"/>
              </a:ext>
            </a:extLst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0972800" y="90395"/>
            <a:ext cx="1019375" cy="926748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DA56E7C7-4312-4815-B17C-C693960AE9C7}"/>
              </a:ext>
            </a:extLst>
          </p:cNvPr>
          <p:cNvSpPr txBox="1"/>
          <p:nvPr/>
        </p:nvSpPr>
        <p:spPr>
          <a:xfrm>
            <a:off x="6558166" y="6490607"/>
            <a:ext cx="4654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38th RD50 Meeting</a:t>
            </a:r>
          </a:p>
        </p:txBody>
      </p:sp>
    </p:spTree>
    <p:extLst>
      <p:ext uri="{BB962C8B-B14F-4D97-AF65-F5344CB8AC3E}">
        <p14:creationId xmlns:p14="http://schemas.microsoft.com/office/powerpoint/2010/main" val="1526031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2" grpId="0"/>
      <p:bldP spid="17" grpId="0"/>
      <p:bldP spid="18" grpId="0"/>
      <p:bldP spid="19" grpId="0"/>
      <p:bldP spid="20" grpId="0"/>
      <p:bldP spid="3" grpId="0" animBg="1"/>
      <p:bldP spid="21" grpId="0"/>
      <p:bldP spid="22" grpId="0"/>
      <p:bldP spid="23" grpId="0"/>
      <p:bldP spid="7" grpId="0" animBg="1"/>
      <p:bldP spid="26" grpId="0"/>
      <p:bldP spid="29" grpId="0" animBg="1"/>
      <p:bldP spid="3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>
            <a:extLst>
              <a:ext uri="{FF2B5EF4-FFF2-40B4-BE49-F238E27FC236}">
                <a16:creationId xmlns:a16="http://schemas.microsoft.com/office/drawing/2014/main" id="{61DF52E0-968B-4972-A2B5-F7A5E5A34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3468" y="1622803"/>
            <a:ext cx="10113264" cy="822960"/>
          </a:xfrm>
        </p:spPr>
        <p:txBody>
          <a:bodyPr/>
          <a:lstStyle/>
          <a:p>
            <a:pPr algn="ctr"/>
            <a:r>
              <a:rPr lang="it-IT" sz="4400" b="1" dirty="0" err="1">
                <a:solidFill>
                  <a:srgbClr val="FFC000"/>
                </a:solidFill>
              </a:rPr>
              <a:t>Neutron</a:t>
            </a:r>
            <a:r>
              <a:rPr lang="it-IT" sz="4400" b="1" dirty="0">
                <a:solidFill>
                  <a:srgbClr val="FFC000"/>
                </a:solidFill>
              </a:rPr>
              <a:t> </a:t>
            </a:r>
            <a:r>
              <a:rPr lang="it-IT" sz="4400" b="1" dirty="0" err="1">
                <a:solidFill>
                  <a:srgbClr val="FFC000"/>
                </a:solidFill>
              </a:rPr>
              <a:t>Detection</a:t>
            </a:r>
            <a:r>
              <a:rPr lang="it-IT" sz="4400" b="1" dirty="0">
                <a:solidFill>
                  <a:srgbClr val="FFC000"/>
                </a:solidFill>
              </a:rPr>
              <a:t> with Silicon </a:t>
            </a:r>
            <a:r>
              <a:rPr lang="it-IT" sz="4400" b="1" dirty="0" err="1">
                <a:solidFill>
                  <a:srgbClr val="FFC000"/>
                </a:solidFill>
              </a:rPr>
              <a:t>Sensors</a:t>
            </a:r>
            <a:endParaRPr lang="en-GB" sz="4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9057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e0ca308451_1_22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accent1"/>
                </a:solidFill>
              </a:rPr>
              <a:t>Silicon detectors and </a:t>
            </a:r>
            <a:r>
              <a:rPr lang="en-US" baseline="30000" dirty="0">
                <a:solidFill>
                  <a:schemeClr val="accent1"/>
                </a:solidFill>
              </a:rPr>
              <a:t>6</a:t>
            </a:r>
            <a:r>
              <a:rPr lang="en-US" dirty="0">
                <a:solidFill>
                  <a:schemeClr val="accent1"/>
                </a:solidFill>
              </a:rPr>
              <a:t>Li</a:t>
            </a:r>
          </a:p>
        </p:txBody>
      </p:sp>
      <p:sp>
        <p:nvSpPr>
          <p:cNvPr id="134" name="Google Shape;134;ge0ca308451_1_22"/>
          <p:cNvSpPr txBox="1">
            <a:spLocks noGrp="1"/>
          </p:cNvSpPr>
          <p:nvPr>
            <p:ph type="body" idx="1"/>
          </p:nvPr>
        </p:nvSpPr>
        <p:spPr>
          <a:xfrm>
            <a:off x="1097280" y="1845733"/>
            <a:ext cx="10058400" cy="2091922"/>
          </a:xfrm>
          <a:prstGeom prst="rect">
            <a:avLst/>
          </a:prstGeom>
        </p:spPr>
        <p:txBody>
          <a:bodyPr spcFirstLastPara="1" wrap="square" lIns="0" tIns="45700" rIns="0" bIns="45700" anchor="t" anchorCtr="0">
            <a:normAutofit lnSpcReduction="10000"/>
          </a:bodyPr>
          <a:lstStyle/>
          <a:p>
            <a:pPr marL="0" indent="0">
              <a:spcAft>
                <a:spcPts val="200"/>
              </a:spcAft>
              <a:buNone/>
            </a:pPr>
            <a:r>
              <a:rPr lang="en-US" dirty="0"/>
              <a:t>At INFN LNF (</a:t>
            </a:r>
            <a:r>
              <a:rPr lang="en-US" dirty="0" err="1"/>
              <a:t>Laboratori</a:t>
            </a:r>
            <a:r>
              <a:rPr lang="en-US" dirty="0"/>
              <a:t> </a:t>
            </a:r>
            <a:r>
              <a:rPr lang="en-US" dirty="0" err="1"/>
              <a:t>Nazionali</a:t>
            </a:r>
            <a:r>
              <a:rPr lang="en-US" dirty="0"/>
              <a:t> di Frascati) Roberto </a:t>
            </a:r>
            <a:r>
              <a:rPr lang="en-US" dirty="0" err="1"/>
              <a:t>Bedogni’s</a:t>
            </a:r>
            <a:r>
              <a:rPr lang="en-US" dirty="0"/>
              <a:t> team is successfully using a </a:t>
            </a:r>
            <a:r>
              <a:rPr lang="en-US" dirty="0" err="1"/>
              <a:t>LiF</a:t>
            </a:r>
            <a:r>
              <a:rPr lang="en-US" dirty="0"/>
              <a:t> deposition technique to assemble silicon neutron detectors. It consists in:</a:t>
            </a:r>
          </a:p>
          <a:p>
            <a:pPr marL="342900">
              <a:spcAft>
                <a:spcPts val="200"/>
              </a:spcAft>
              <a:buFont typeface="Courier New" panose="02070309020205020404" pitchFamily="49" charset="0"/>
              <a:buChar char="o"/>
            </a:pPr>
            <a:r>
              <a:rPr lang="en-US" dirty="0"/>
              <a:t>Suspension with </a:t>
            </a:r>
            <a:r>
              <a:rPr lang="en-US" baseline="30000" dirty="0"/>
              <a:t>6</a:t>
            </a:r>
            <a:r>
              <a:rPr lang="en-US" dirty="0"/>
              <a:t>LiF enriched powder </a:t>
            </a:r>
          </a:p>
          <a:p>
            <a:pPr marL="342900">
              <a:spcAft>
                <a:spcPts val="200"/>
              </a:spcAft>
              <a:buFont typeface="Courier New" panose="02070309020205020404" pitchFamily="49" charset="0"/>
              <a:buChar char="o"/>
            </a:pPr>
            <a:r>
              <a:rPr lang="en-US" dirty="0"/>
              <a:t>Evaporation process </a:t>
            </a:r>
          </a:p>
          <a:p>
            <a:pPr marL="0" indent="0">
              <a:spcAft>
                <a:spcPts val="200"/>
              </a:spcAft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The method is quite simple, cheap and provides a good </a:t>
            </a:r>
            <a:r>
              <a:rPr lang="en-US" altLang="en-US" dirty="0">
                <a:latin typeface="Calibri" panose="020F0502020204030204" pitchFamily="34" charset="0"/>
                <a:cs typeface="Calibri" panose="020F0502020204030204" pitchFamily="34" charset="0"/>
              </a:rPr>
              <a:t>reproducibility</a:t>
            </a:r>
            <a:endParaRPr lang="en-US" dirty="0"/>
          </a:p>
        </p:txBody>
      </p:sp>
      <p:sp>
        <p:nvSpPr>
          <p:cNvPr id="135" name="Google Shape;135;ge0ca308451_1_22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19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>
                <a:solidFill>
                  <a:srgbClr val="FFFFFF"/>
                </a:solidFill>
              </a:rPr>
              <a:t>8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52805F3D-A392-41D9-A78B-6BDC6145B4ED}"/>
              </a:ext>
            </a:extLst>
          </p:cNvPr>
          <p:cNvSpPr txBox="1"/>
          <p:nvPr/>
        </p:nvSpPr>
        <p:spPr>
          <a:xfrm>
            <a:off x="629555" y="6490607"/>
            <a:ext cx="1665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chemeClr val="bg1"/>
                </a:solidFill>
              </a:rPr>
              <a:t>22 </a:t>
            </a:r>
            <a:r>
              <a:rPr lang="it-IT" sz="1200" dirty="0" err="1">
                <a:solidFill>
                  <a:schemeClr val="bg1"/>
                </a:solidFill>
              </a:rPr>
              <a:t>June</a:t>
            </a:r>
            <a:r>
              <a:rPr lang="it-IT" sz="1200" dirty="0">
                <a:solidFill>
                  <a:schemeClr val="bg1"/>
                </a:solidFill>
              </a:rPr>
              <a:t> 2021</a:t>
            </a:r>
            <a:endParaRPr lang="en-GB" sz="1200" dirty="0">
              <a:solidFill>
                <a:schemeClr val="bg1"/>
              </a:solidFill>
            </a:endParaRPr>
          </a:p>
        </p:txBody>
      </p: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02797C8B-7156-47F7-A2A4-FA5CC132A278}"/>
              </a:ext>
            </a:extLst>
          </p:cNvPr>
          <p:cNvCxnSpPr/>
          <p:nvPr/>
        </p:nvCxnSpPr>
        <p:spPr>
          <a:xfrm flipV="1">
            <a:off x="554804" y="2116477"/>
            <a:ext cx="0" cy="37628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15CEED7-8A15-4321-A5CE-229F9D79F77A}"/>
              </a:ext>
            </a:extLst>
          </p:cNvPr>
          <p:cNvSpPr txBox="1"/>
          <p:nvPr/>
        </p:nvSpPr>
        <p:spPr>
          <a:xfrm rot="16200000">
            <a:off x="-1965670" y="3713770"/>
            <a:ext cx="4654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2">
                    <a:lumMod val="50000"/>
                  </a:schemeClr>
                </a:solidFill>
              </a:rPr>
              <a:t>Luca Menzio – INFN Torino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" name="Immagine 2" descr="Immagine che contiene martinetto, burro&#10;&#10;Descrizione generata automaticamente">
            <a:extLst>
              <a:ext uri="{FF2B5EF4-FFF2-40B4-BE49-F238E27FC236}">
                <a16:creationId xmlns:a16="http://schemas.microsoft.com/office/drawing/2014/main" id="{C6C2CC48-F03B-4B7D-A748-09598E89E3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280" y="4256560"/>
            <a:ext cx="2552214" cy="1693124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D12BDC9D-85F0-4D35-AAA6-4110E84FE4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99263" y="4256560"/>
            <a:ext cx="2057046" cy="1690723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A7095905-6A44-462C-87A0-888174D786B1}"/>
              </a:ext>
            </a:extLst>
          </p:cNvPr>
          <p:cNvSpPr txBox="1"/>
          <p:nvPr/>
        </p:nvSpPr>
        <p:spPr>
          <a:xfrm>
            <a:off x="3825594" y="4455590"/>
            <a:ext cx="2630184" cy="1102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ts val="1800"/>
            </a:pPr>
            <a:r>
              <a:rPr lang="it-IT" sz="2000" dirty="0">
                <a:solidFill>
                  <a:srgbClr val="3F3F3F"/>
                </a:solidFill>
                <a:latin typeface="Calibri"/>
                <a:cs typeface="Calibri"/>
                <a:sym typeface="Calibri"/>
              </a:rPr>
              <a:t>S3590-09 Hamamatsu </a:t>
            </a:r>
            <a:r>
              <a:rPr lang="it-IT" sz="2000" dirty="0" err="1">
                <a:solidFill>
                  <a:srgbClr val="3F3F3F"/>
                </a:solidFill>
                <a:latin typeface="Calibri"/>
                <a:cs typeface="Calibri"/>
                <a:sym typeface="Calibri"/>
              </a:rPr>
              <a:t>Diode</a:t>
            </a:r>
            <a:r>
              <a:rPr lang="it-IT" sz="2000" dirty="0">
                <a:solidFill>
                  <a:srgbClr val="3F3F3F"/>
                </a:solidFill>
                <a:latin typeface="Calibri"/>
                <a:cs typeface="Calibri"/>
                <a:sym typeface="Calibri"/>
              </a:rPr>
              <a:t> </a:t>
            </a: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ts val="1800"/>
            </a:pPr>
            <a:r>
              <a:rPr lang="en-GB" sz="2000" dirty="0">
                <a:solidFill>
                  <a:srgbClr val="3F3F3F"/>
                </a:solidFill>
                <a:latin typeface="Calibri"/>
                <a:cs typeface="Calibri"/>
                <a:sym typeface="Calibri"/>
              </a:rPr>
              <a:t>Area 1 cm</a:t>
            </a:r>
            <a:r>
              <a:rPr lang="en-GB" sz="2000" baseline="30000" dirty="0">
                <a:solidFill>
                  <a:srgbClr val="3F3F3F"/>
                </a:solidFill>
                <a:latin typeface="Calibri"/>
                <a:cs typeface="Calibri"/>
                <a:sym typeface="Calibri"/>
              </a:rPr>
              <a:t>2</a:t>
            </a:r>
            <a:r>
              <a:rPr lang="en-GB" sz="2000" dirty="0">
                <a:solidFill>
                  <a:srgbClr val="3F3F3F"/>
                </a:solidFill>
                <a:latin typeface="Calibri"/>
                <a:cs typeface="Calibri"/>
                <a:sym typeface="Calibri"/>
              </a:rPr>
              <a:t> 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0EDD78CC-6769-475A-A242-38A41308AACD}"/>
              </a:ext>
            </a:extLst>
          </p:cNvPr>
          <p:cNvSpPr txBox="1"/>
          <p:nvPr/>
        </p:nvSpPr>
        <p:spPr>
          <a:xfrm>
            <a:off x="9228827" y="4455590"/>
            <a:ext cx="2630184" cy="1102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ts val="1800"/>
            </a:pPr>
            <a:r>
              <a:rPr lang="it-IT" sz="2000" dirty="0" err="1">
                <a:solidFill>
                  <a:srgbClr val="3F3F3F"/>
                </a:solidFill>
                <a:latin typeface="Calibri"/>
                <a:cs typeface="Calibri"/>
                <a:sym typeface="Calibri"/>
              </a:rPr>
              <a:t>SgLux</a:t>
            </a:r>
            <a:r>
              <a:rPr lang="it-IT" sz="2000" dirty="0">
                <a:solidFill>
                  <a:srgbClr val="3F3F3F"/>
                </a:solidFill>
                <a:latin typeface="Calibri"/>
                <a:cs typeface="Calibri"/>
                <a:sym typeface="Calibri"/>
              </a:rPr>
              <a:t> UV </a:t>
            </a:r>
            <a:r>
              <a:rPr lang="it-IT" sz="2000" dirty="0" err="1">
                <a:solidFill>
                  <a:srgbClr val="3F3F3F"/>
                </a:solidFill>
                <a:latin typeface="Calibri"/>
                <a:cs typeface="Calibri"/>
                <a:sym typeface="Calibri"/>
              </a:rPr>
              <a:t>photodiodes</a:t>
            </a:r>
            <a:r>
              <a:rPr lang="it-IT" sz="2000" dirty="0">
                <a:solidFill>
                  <a:srgbClr val="3F3F3F"/>
                </a:solidFill>
                <a:latin typeface="Calibri"/>
                <a:cs typeface="Calibri"/>
                <a:sym typeface="Calibri"/>
              </a:rPr>
              <a:t> Silicon </a:t>
            </a:r>
            <a:r>
              <a:rPr lang="it-IT" sz="2000" dirty="0" err="1">
                <a:solidFill>
                  <a:srgbClr val="3F3F3F"/>
                </a:solidFill>
                <a:latin typeface="Calibri"/>
                <a:cs typeface="Calibri"/>
                <a:sym typeface="Calibri"/>
              </a:rPr>
              <a:t>carbide</a:t>
            </a:r>
            <a:endParaRPr lang="it-IT" sz="2000" dirty="0">
              <a:solidFill>
                <a:srgbClr val="3F3F3F"/>
              </a:solidFill>
              <a:latin typeface="Calibri"/>
              <a:cs typeface="Calibri"/>
              <a:sym typeface="Calibri"/>
            </a:endParaRP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ts val="1800"/>
            </a:pPr>
            <a:r>
              <a:rPr lang="it-IT" sz="2000" dirty="0">
                <a:solidFill>
                  <a:srgbClr val="3F3F3F"/>
                </a:solidFill>
                <a:latin typeface="Calibri"/>
                <a:cs typeface="Calibri"/>
                <a:sym typeface="Calibri"/>
              </a:rPr>
              <a:t>Area 7.2 mm</a:t>
            </a:r>
            <a:r>
              <a:rPr lang="it-IT" sz="2000" baseline="30000" dirty="0">
                <a:solidFill>
                  <a:srgbClr val="3F3F3F"/>
                </a:solidFill>
                <a:latin typeface="Calibri"/>
                <a:cs typeface="Calibri"/>
                <a:sym typeface="Calibri"/>
              </a:rPr>
              <a:t>2</a:t>
            </a:r>
            <a:endParaRPr lang="en-GB" sz="2000" baseline="30000" dirty="0">
              <a:solidFill>
                <a:srgbClr val="3F3F3F"/>
              </a:solidFill>
              <a:latin typeface="Calibri"/>
              <a:cs typeface="Calibri"/>
              <a:sym typeface="Calibri"/>
            </a:endParaRPr>
          </a:p>
        </p:txBody>
      </p:sp>
      <p:pic>
        <p:nvPicPr>
          <p:cNvPr id="14" name="Google Shape;117;p1">
            <a:extLst>
              <a:ext uri="{FF2B5EF4-FFF2-40B4-BE49-F238E27FC236}">
                <a16:creationId xmlns:a16="http://schemas.microsoft.com/office/drawing/2014/main" id="{1D35CFA4-B62C-4416-93F8-9276FEFAFCE4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99825" y="286603"/>
            <a:ext cx="3455743" cy="645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18;p1">
            <a:extLst>
              <a:ext uri="{FF2B5EF4-FFF2-40B4-BE49-F238E27FC236}">
                <a16:creationId xmlns:a16="http://schemas.microsoft.com/office/drawing/2014/main" id="{A39179E3-CA9E-4908-A4DF-F058195AE668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0972800" y="90395"/>
            <a:ext cx="1019375" cy="926748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59401A4A-B172-4217-94BF-C99EAF912466}"/>
              </a:ext>
            </a:extLst>
          </p:cNvPr>
          <p:cNvSpPr txBox="1"/>
          <p:nvPr/>
        </p:nvSpPr>
        <p:spPr>
          <a:xfrm>
            <a:off x="6558166" y="6490607"/>
            <a:ext cx="4654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38th RD50 Meeting</a:t>
            </a:r>
          </a:p>
        </p:txBody>
      </p:sp>
    </p:spTree>
    <p:extLst>
      <p:ext uri="{BB962C8B-B14F-4D97-AF65-F5344CB8AC3E}">
        <p14:creationId xmlns:p14="http://schemas.microsoft.com/office/powerpoint/2010/main" val="31304546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e0ca308451_1_22"/>
          <p:cNvSpPr txBox="1">
            <a:spLocks noGrp="1"/>
          </p:cNvSpPr>
          <p:nvPr>
            <p:ph type="title"/>
          </p:nvPr>
        </p:nvSpPr>
        <p:spPr>
          <a:xfrm>
            <a:off x="1097280" y="286603"/>
            <a:ext cx="10058400" cy="14508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chemeClr val="accent1"/>
                </a:solidFill>
              </a:rPr>
              <a:t>Diodes sensitive to neutrons</a:t>
            </a:r>
          </a:p>
        </p:txBody>
      </p:sp>
      <p:sp>
        <p:nvSpPr>
          <p:cNvPr id="134" name="Google Shape;134;ge0ca308451_1_22"/>
          <p:cNvSpPr txBox="1">
            <a:spLocks noGrp="1"/>
          </p:cNvSpPr>
          <p:nvPr>
            <p:ph type="body" idx="1"/>
          </p:nvPr>
        </p:nvSpPr>
        <p:spPr>
          <a:xfrm>
            <a:off x="1097278" y="1845734"/>
            <a:ext cx="5981617" cy="4023300"/>
          </a:xfrm>
          <a:prstGeom prst="rect">
            <a:avLst/>
          </a:prstGeom>
        </p:spPr>
        <p:txBody>
          <a:bodyPr spcFirstLastPara="1" wrap="square" lIns="0" tIns="45700" rIns="0" bIns="45700" anchor="t" anchorCtr="0">
            <a:normAutofit/>
          </a:bodyPr>
          <a:lstStyle/>
          <a:p>
            <a:pPr marL="0" indent="0">
              <a:spcAft>
                <a:spcPts val="200"/>
              </a:spcAft>
              <a:buNone/>
            </a:pPr>
            <a:r>
              <a:rPr lang="en-US" dirty="0"/>
              <a:t>The detectors are assembled, wired and tested by the LNF group. The testing is carried out in the </a:t>
            </a:r>
            <a:r>
              <a:rPr lang="en-US" dirty="0" err="1"/>
              <a:t>Hotnes</a:t>
            </a:r>
            <a:r>
              <a:rPr lang="en-US" dirty="0"/>
              <a:t> facility.</a:t>
            </a:r>
          </a:p>
          <a:p>
            <a:pPr marL="0" indent="0">
              <a:spcAft>
                <a:spcPts val="200"/>
              </a:spcAft>
              <a:buNone/>
            </a:pPr>
            <a:r>
              <a:rPr lang="en-US" dirty="0"/>
              <a:t>Most recently, a set of diodes with </a:t>
            </a:r>
            <a:r>
              <a:rPr lang="en-US" baseline="30000" dirty="0"/>
              <a:t>6</a:t>
            </a:r>
            <a:r>
              <a:rPr lang="en-US" dirty="0"/>
              <a:t>LiF deposit have been studied and produced for the NCT-WES project.</a:t>
            </a:r>
          </a:p>
          <a:p>
            <a:pPr marL="0" indent="0">
              <a:spcAft>
                <a:spcPts val="200"/>
              </a:spcAft>
              <a:buNone/>
            </a:pPr>
            <a:r>
              <a:rPr lang="en-US" dirty="0"/>
              <a:t>Both experimental and simulation results show that the maximum efficiency is achieved with </a:t>
            </a:r>
            <a:r>
              <a:rPr lang="en-US" b="1" dirty="0"/>
              <a:t>34 µm thick </a:t>
            </a:r>
            <a:r>
              <a:rPr lang="en-US" b="1" baseline="30000" dirty="0"/>
              <a:t>6</a:t>
            </a:r>
            <a:r>
              <a:rPr lang="en-US" b="1" dirty="0"/>
              <a:t>LiF </a:t>
            </a:r>
            <a:r>
              <a:rPr lang="en-US" dirty="0"/>
              <a:t>deposition on the diode surface</a:t>
            </a:r>
          </a:p>
          <a:p>
            <a:pPr marL="0" indent="0">
              <a:spcAft>
                <a:spcPts val="200"/>
              </a:spcAft>
              <a:buNone/>
            </a:pPr>
            <a:r>
              <a:rPr lang="en-US" dirty="0"/>
              <a:t>Extremely good for beam monitoring and neutron spectroscopy (inside Bonner Spheres), but not for position and time measurements.</a:t>
            </a:r>
          </a:p>
          <a:p>
            <a:pPr marL="0" indent="0">
              <a:spcAft>
                <a:spcPts val="200"/>
              </a:spcAft>
              <a:buNone/>
            </a:pPr>
            <a:endParaRPr lang="en-US" dirty="0"/>
          </a:p>
          <a:p>
            <a:pPr marL="0" indent="0">
              <a:spcAft>
                <a:spcPts val="200"/>
              </a:spcAft>
              <a:buNone/>
            </a:pPr>
            <a:endParaRPr lang="en-US" dirty="0"/>
          </a:p>
        </p:txBody>
      </p:sp>
      <p:sp>
        <p:nvSpPr>
          <p:cNvPr id="135" name="Google Shape;135;ge0ca308451_1_22"/>
          <p:cNvSpPr txBox="1">
            <a:spLocks noGrp="1"/>
          </p:cNvSpPr>
          <p:nvPr>
            <p:ph type="sldNum" idx="12"/>
          </p:nvPr>
        </p:nvSpPr>
        <p:spPr>
          <a:xfrm>
            <a:off x="9900458" y="6459785"/>
            <a:ext cx="1311900" cy="3651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it-IT">
                <a:solidFill>
                  <a:srgbClr val="FFFFFF"/>
                </a:solidFill>
              </a:rPr>
              <a:t>9</a:t>
            </a:fld>
            <a:endParaRPr>
              <a:solidFill>
                <a:srgbClr val="FFFFFF"/>
              </a:solidFill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52805F3D-A392-41D9-A78B-6BDC6145B4ED}"/>
              </a:ext>
            </a:extLst>
          </p:cNvPr>
          <p:cNvSpPr txBox="1"/>
          <p:nvPr/>
        </p:nvSpPr>
        <p:spPr>
          <a:xfrm>
            <a:off x="629555" y="6490607"/>
            <a:ext cx="1665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>
                <a:solidFill>
                  <a:schemeClr val="bg1"/>
                </a:solidFill>
              </a:rPr>
              <a:t>22 </a:t>
            </a:r>
            <a:r>
              <a:rPr lang="it-IT" sz="1200" dirty="0" err="1">
                <a:solidFill>
                  <a:schemeClr val="bg1"/>
                </a:solidFill>
              </a:rPr>
              <a:t>June</a:t>
            </a:r>
            <a:r>
              <a:rPr lang="it-IT" sz="1200" dirty="0">
                <a:solidFill>
                  <a:schemeClr val="bg1"/>
                </a:solidFill>
              </a:rPr>
              <a:t> 2021</a:t>
            </a:r>
            <a:endParaRPr lang="en-GB" sz="1200" dirty="0">
              <a:solidFill>
                <a:schemeClr val="bg1"/>
              </a:solidFill>
            </a:endParaRPr>
          </a:p>
        </p:txBody>
      </p: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02797C8B-7156-47F7-A2A4-FA5CC132A278}"/>
              </a:ext>
            </a:extLst>
          </p:cNvPr>
          <p:cNvCxnSpPr/>
          <p:nvPr/>
        </p:nvCxnSpPr>
        <p:spPr>
          <a:xfrm flipV="1">
            <a:off x="554804" y="2116477"/>
            <a:ext cx="0" cy="37628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15CEED7-8A15-4321-A5CE-229F9D79F77A}"/>
              </a:ext>
            </a:extLst>
          </p:cNvPr>
          <p:cNvSpPr txBox="1"/>
          <p:nvPr/>
        </p:nvSpPr>
        <p:spPr>
          <a:xfrm rot="16200000">
            <a:off x="-1965670" y="3713770"/>
            <a:ext cx="4654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chemeClr val="tx2">
                    <a:lumMod val="50000"/>
                  </a:schemeClr>
                </a:solidFill>
              </a:rPr>
              <a:t>Luca Menzio – INFN Torino</a:t>
            </a:r>
            <a:endParaRPr lang="en-GB" dirty="0">
              <a:solidFill>
                <a:schemeClr val="tx2">
                  <a:lumMod val="50000"/>
                </a:schemeClr>
              </a:solidFill>
            </a:endParaRPr>
          </a:p>
        </p:txBody>
      </p:sp>
      <p:graphicFrame>
        <p:nvGraphicFramePr>
          <p:cNvPr id="13" name="Chart 1">
            <a:extLst>
              <a:ext uri="{FF2B5EF4-FFF2-40B4-BE49-F238E27FC236}">
                <a16:creationId xmlns:a16="http://schemas.microsoft.com/office/drawing/2014/main" id="{0A887395-99A1-4034-A978-DE1B8974DAE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5954796"/>
              </p:ext>
            </p:extLst>
          </p:nvPr>
        </p:nvGraphicFramePr>
        <p:xfrm>
          <a:off x="7242177" y="2084235"/>
          <a:ext cx="4749998" cy="34919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CasellaDiTesto 1">
            <a:extLst>
              <a:ext uri="{FF2B5EF4-FFF2-40B4-BE49-F238E27FC236}">
                <a16:creationId xmlns:a16="http://schemas.microsoft.com/office/drawing/2014/main" id="{5CFAB7F5-3CE4-400F-9BE3-7745C9C03A0F}"/>
              </a:ext>
            </a:extLst>
          </p:cNvPr>
          <p:cNvSpPr txBox="1"/>
          <p:nvPr/>
        </p:nvSpPr>
        <p:spPr>
          <a:xfrm>
            <a:off x="7078895" y="5633482"/>
            <a:ext cx="45583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Efficiency</a:t>
            </a:r>
            <a:r>
              <a:rPr lang="it-IT" dirty="0"/>
              <a:t> </a:t>
            </a:r>
            <a:r>
              <a:rPr lang="it-IT" dirty="0" err="1"/>
              <a:t>results</a:t>
            </a:r>
            <a:r>
              <a:rPr lang="it-IT" dirty="0"/>
              <a:t> </a:t>
            </a:r>
            <a:r>
              <a:rPr lang="it-IT" dirty="0" err="1"/>
              <a:t>obtained</a:t>
            </a:r>
            <a:r>
              <a:rPr lang="it-IT" dirty="0"/>
              <a:t> with a </a:t>
            </a:r>
            <a:r>
              <a:rPr lang="it-IT" dirty="0" err="1"/>
              <a:t>LiF</a:t>
            </a:r>
            <a:r>
              <a:rPr lang="it-IT" dirty="0"/>
              <a:t> </a:t>
            </a:r>
            <a:r>
              <a:rPr lang="it-IT" dirty="0" err="1"/>
              <a:t>coated</a:t>
            </a:r>
            <a:r>
              <a:rPr lang="it-IT" dirty="0"/>
              <a:t> detector in the </a:t>
            </a:r>
            <a:r>
              <a:rPr lang="it-IT" dirty="0" err="1"/>
              <a:t>Hotnes</a:t>
            </a:r>
            <a:r>
              <a:rPr lang="it-IT" dirty="0"/>
              <a:t> facility.</a:t>
            </a:r>
            <a:endParaRPr lang="en-GB" dirty="0"/>
          </a:p>
        </p:txBody>
      </p:sp>
      <p:pic>
        <p:nvPicPr>
          <p:cNvPr id="14" name="Google Shape;117;p1">
            <a:extLst>
              <a:ext uri="{FF2B5EF4-FFF2-40B4-BE49-F238E27FC236}">
                <a16:creationId xmlns:a16="http://schemas.microsoft.com/office/drawing/2014/main" id="{EB647706-0813-4CCC-A6AA-53A9505FB7C4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9825" y="286603"/>
            <a:ext cx="3455743" cy="645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18;p1">
            <a:extLst>
              <a:ext uri="{FF2B5EF4-FFF2-40B4-BE49-F238E27FC236}">
                <a16:creationId xmlns:a16="http://schemas.microsoft.com/office/drawing/2014/main" id="{7F1B6AC4-6978-4B17-95BB-5893AC34D154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972800" y="90395"/>
            <a:ext cx="1019375" cy="926748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69F36F3E-51B0-4DBD-ACB3-154FCB752C93}"/>
              </a:ext>
            </a:extLst>
          </p:cNvPr>
          <p:cNvSpPr txBox="1"/>
          <p:nvPr/>
        </p:nvSpPr>
        <p:spPr>
          <a:xfrm>
            <a:off x="6558166" y="6490607"/>
            <a:ext cx="4654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38th RD50 Meeting</a:t>
            </a:r>
          </a:p>
        </p:txBody>
      </p:sp>
    </p:spTree>
    <p:extLst>
      <p:ext uri="{BB962C8B-B14F-4D97-AF65-F5344CB8AC3E}">
        <p14:creationId xmlns:p14="http://schemas.microsoft.com/office/powerpoint/2010/main" val="3333874874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ttivo">
  <a:themeElements>
    <a:clrScheme name="Retrospettivo">
      <a:dk1>
        <a:srgbClr val="000000"/>
      </a:dk1>
      <a:lt1>
        <a:srgbClr val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Retrospettivo">
    <a:dk1>
      <a:srgbClr val="000000"/>
    </a:dk1>
    <a:lt1>
      <a:srgbClr val="FFFFFF"/>
    </a:lt1>
    <a:dk2>
      <a:srgbClr val="637052"/>
    </a:dk2>
    <a:lt2>
      <a:srgbClr val="CCDDEA"/>
    </a:lt2>
    <a:accent1>
      <a:srgbClr val="E48312"/>
    </a:accent1>
    <a:accent2>
      <a:srgbClr val="BD582C"/>
    </a:accent2>
    <a:accent3>
      <a:srgbClr val="865640"/>
    </a:accent3>
    <a:accent4>
      <a:srgbClr val="9B8357"/>
    </a:accent4>
    <a:accent5>
      <a:srgbClr val="C2BC80"/>
    </a:accent5>
    <a:accent6>
      <a:srgbClr val="94A088"/>
    </a:accent6>
    <a:hlink>
      <a:srgbClr val="2998E3"/>
    </a:hlink>
    <a:folHlink>
      <a:srgbClr val="8C8C8C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2396</TotalTime>
  <Words>1417</Words>
  <Application>Microsoft Office PowerPoint</Application>
  <PresentationFormat>Widescreen</PresentationFormat>
  <Paragraphs>271</Paragraphs>
  <Slides>26</Slides>
  <Notes>16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11</vt:i4>
      </vt:variant>
      <vt:variant>
        <vt:lpstr>Tema</vt:lpstr>
      </vt:variant>
      <vt:variant>
        <vt:i4>3</vt:i4>
      </vt:variant>
      <vt:variant>
        <vt:lpstr>Titoli diapositive</vt:lpstr>
      </vt:variant>
      <vt:variant>
        <vt:i4>26</vt:i4>
      </vt:variant>
    </vt:vector>
  </HeadingPairs>
  <TitlesOfParts>
    <vt:vector size="40" baseType="lpstr">
      <vt:lpstr>Apple Chancery</vt:lpstr>
      <vt:lpstr>Arial</vt:lpstr>
      <vt:lpstr>Calibri</vt:lpstr>
      <vt:lpstr>Calibri Light</vt:lpstr>
      <vt:lpstr>Cambria Math</vt:lpstr>
      <vt:lpstr>Century Gothic</vt:lpstr>
      <vt:lpstr>Courier New</vt:lpstr>
      <vt:lpstr>Noto Sans Symbols</vt:lpstr>
      <vt:lpstr>Symbol</vt:lpstr>
      <vt:lpstr>Times New Roman</vt:lpstr>
      <vt:lpstr>Wingdings</vt:lpstr>
      <vt:lpstr>Retrospettivo</vt:lpstr>
      <vt:lpstr>Tema di Office</vt:lpstr>
      <vt:lpstr>1_Office Theme</vt:lpstr>
      <vt:lpstr>Principle of operation of an innovative new sensor for neutron detection based on resistive AC coupled LGADs</vt:lpstr>
      <vt:lpstr>Index</vt:lpstr>
      <vt:lpstr>Introduction</vt:lpstr>
      <vt:lpstr>Neutron detection</vt:lpstr>
      <vt:lpstr>Field of application: neutron imaging</vt:lpstr>
      <vt:lpstr>How to detect thermal neutrons</vt:lpstr>
      <vt:lpstr>Neutron Detection with Silicon Sensors</vt:lpstr>
      <vt:lpstr>Silicon detectors and 6Li</vt:lpstr>
      <vt:lpstr>Diodes sensitive to neutrons</vt:lpstr>
      <vt:lpstr>Our Project: RSDs for neutron detection</vt:lpstr>
      <vt:lpstr> Combining RSD with 6LiF</vt:lpstr>
      <vt:lpstr>AC-LGADs with LiF coating</vt:lpstr>
      <vt:lpstr>AC-LGADs with LiF in practice</vt:lpstr>
      <vt:lpstr>Detector testing</vt:lpstr>
      <vt:lpstr>Conclusions</vt:lpstr>
      <vt:lpstr>Thank you!</vt:lpstr>
      <vt:lpstr>Special Thanks to</vt:lpstr>
      <vt:lpstr>References</vt:lpstr>
      <vt:lpstr>Presentazione standard di PowerPoint</vt:lpstr>
      <vt:lpstr>Presentazione standard di PowerPoint</vt:lpstr>
      <vt:lpstr>Photon absorption length in silicon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Absolute comparison between experiment and simulation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Principle of operation of an innovative new sensor for neutron detection based on resistive AC coupled LGADs</dc:title>
  <dc:creator>Luca Menzio</dc:creator>
  <cp:lastModifiedBy>Luca Menzio</cp:lastModifiedBy>
  <cp:revision>157</cp:revision>
  <dcterms:created xsi:type="dcterms:W3CDTF">2021-03-22T14:04:21Z</dcterms:created>
  <dcterms:modified xsi:type="dcterms:W3CDTF">2021-06-22T13:01:23Z</dcterms:modified>
</cp:coreProperties>
</file>