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427" r:id="rId2"/>
    <p:sldId id="429" r:id="rId3"/>
    <p:sldId id="435" r:id="rId4"/>
    <p:sldId id="258" r:id="rId5"/>
    <p:sldId id="302" r:id="rId6"/>
    <p:sldId id="300" r:id="rId7"/>
    <p:sldId id="303" r:id="rId8"/>
    <p:sldId id="298" r:id="rId9"/>
    <p:sldId id="266" r:id="rId10"/>
    <p:sldId id="304" r:id="rId11"/>
    <p:sldId id="290" r:id="rId12"/>
    <p:sldId id="306" r:id="rId13"/>
    <p:sldId id="305" r:id="rId14"/>
    <p:sldId id="301" r:id="rId15"/>
    <p:sldId id="309" r:id="rId16"/>
    <p:sldId id="42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9" d="100"/>
          <a:sy n="89" d="100"/>
        </p:scale>
        <p:origin x="120" y="-8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45CDDA-14C9-46DC-BF7D-7A787F9AA533}" type="datetimeFigureOut">
              <a:rPr lang="en-US" smtClean="0"/>
              <a:t>6/18/2021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56A412-A1CF-430E-BD36-F48CB593F0F5}" type="slidenum">
              <a:rPr lang="en-US" smtClean="0"/>
              <a:t>‹#›</a:t>
            </a:fld>
            <a:endParaRPr lang="en-US"/>
          </a:p>
        </p:txBody>
      </p:sp>
    </p:spTree>
    <p:extLst>
      <p:ext uri="{BB962C8B-B14F-4D97-AF65-F5344CB8AC3E}">
        <p14:creationId xmlns:p14="http://schemas.microsoft.com/office/powerpoint/2010/main" val="4167992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95E860-37C3-4992-BB25-BE514FD5526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1226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5</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6</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7</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8</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9</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10</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11</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14</a:t>
            </a:fld>
            <a:endParaRPr lang="en-US"/>
          </a:p>
        </p:txBody>
      </p:sp>
    </p:spTree>
    <p:extLst>
      <p:ext uri="{BB962C8B-B14F-4D97-AF65-F5344CB8AC3E}">
        <p14:creationId xmlns:p14="http://schemas.microsoft.com/office/powerpoint/2010/main" val="3052765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0F72E1-0EAE-4279-9CC8-4D0751D31892}"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1481117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4C2222-BCD9-4007-90F5-16576C653EC7}"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846663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0D77BA-67A4-4A2C-9F04-3B58D670A627}"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1516574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13320AC-B4CC-4283-802F-1405B8F574F2}"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832055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BDFF05-0E89-49B0-9CEF-1ECE9A1F79AD}" type="datetime1">
              <a:rPr lang="en-US" smtClean="0"/>
              <a:t>6/23/2021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928419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3E10D4B-A43D-436D-8088-D48594BE5E82}" type="datetime1">
              <a:rPr lang="en-US" smtClean="0"/>
              <a:t>6/23/2021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54198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10D4CC-348D-4837-924A-303B2AD5ABF5}" type="datetime1">
              <a:rPr lang="en-US" smtClean="0"/>
              <a:t>6/23/2021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358181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C706489-9760-49E2-9567-95EA5108B923}" type="datetime1">
              <a:rPr lang="en-US" smtClean="0"/>
              <a:t>6/23/2021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843606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91ADE-2D45-49F0-9986-24C211556386}" type="datetime1">
              <a:rPr lang="en-US" smtClean="0"/>
              <a:t>6/23/2021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791477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4F7CACD-AA5F-482C-959A-2831F0B1A208}" type="datetime1">
              <a:rPr lang="en-US" smtClean="0"/>
              <a:t>6/23/2021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945259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7AC41AF-F9AA-4E27-8ABC-5E70CCCE517D}" type="datetime1">
              <a:rPr lang="en-US" smtClean="0"/>
              <a:t>6/23/2021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371771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77FFB3-EFE7-4592-85CB-4BDA23D64035}" type="datetime1">
              <a:rPr lang="en-US" smtClean="0"/>
              <a:t>6/23/2021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A25242-1DFD-45BB-89E8-D96AD62FA012}" type="slidenum">
              <a:rPr lang="en-US" smtClean="0"/>
              <a:t>‹#›</a:t>
            </a:fld>
            <a:endParaRPr lang="en-US" dirty="0"/>
          </a:p>
        </p:txBody>
      </p:sp>
    </p:spTree>
    <p:extLst>
      <p:ext uri="{BB962C8B-B14F-4D97-AF65-F5344CB8AC3E}">
        <p14:creationId xmlns:p14="http://schemas.microsoft.com/office/powerpoint/2010/main" val="2011261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oleObject" Target="../embeddings/oleObject1.bin"/><Relationship Id="rId7" Type="http://schemas.openxmlformats.org/officeDocument/2006/relationships/image" Target="../media/image11.jpg"/><Relationship Id="rId12" Type="http://schemas.openxmlformats.org/officeDocument/2006/relationships/image" Target="../media/image14.wmf"/><Relationship Id="rId2" Type="http://schemas.openxmlformats.org/officeDocument/2006/relationships/notesSlide" Target="../notesSlides/notesSlide1.xml"/><Relationship Id="rId16" Type="http://schemas.openxmlformats.org/officeDocument/2006/relationships/image" Target="../media/image15.jpg"/><Relationship Id="rId1" Type="http://schemas.openxmlformats.org/officeDocument/2006/relationships/slideLayout" Target="../slideLayouts/slideLayout1.xml"/><Relationship Id="rId6" Type="http://schemas.openxmlformats.org/officeDocument/2006/relationships/image" Target="../media/image10.wmf"/><Relationship Id="rId11" Type="http://schemas.openxmlformats.org/officeDocument/2006/relationships/oleObject" Target="../embeddings/oleObject4.bin"/><Relationship Id="rId5" Type="http://schemas.openxmlformats.org/officeDocument/2006/relationships/oleObject" Target="../embeddings/oleObject2.bin"/><Relationship Id="rId15" Type="http://schemas.openxmlformats.org/officeDocument/2006/relationships/image" Target="../media/image80.png"/><Relationship Id="rId10" Type="http://schemas.openxmlformats.org/officeDocument/2006/relationships/image" Target="../media/image13.wmf"/><Relationship Id="rId4" Type="http://schemas.openxmlformats.org/officeDocument/2006/relationships/image" Target="../media/image9.wmf"/><Relationship Id="rId9" Type="http://schemas.openxmlformats.org/officeDocument/2006/relationships/oleObject" Target="../embeddings/oleObject3.bin"/><Relationship Id="rId14" Type="http://schemas.openxmlformats.org/officeDocument/2006/relationships/image" Target="../media/image7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37695DD-E7B6-4099-B94C-84931F29BEE3}"/>
              </a:ext>
            </a:extLst>
          </p:cNvPr>
          <p:cNvSpPr>
            <a:spLocks noGrp="1"/>
          </p:cNvSpPr>
          <p:nvPr>
            <p:ph type="body" idx="1"/>
          </p:nvPr>
        </p:nvSpPr>
        <p:spPr>
          <a:xfrm>
            <a:off x="152400" y="192205"/>
            <a:ext cx="8991600" cy="1500187"/>
          </a:xfrm>
        </p:spPr>
        <p:txBody>
          <a:bodyPr>
            <a:normAutofit fontScale="85000" lnSpcReduction="10000"/>
          </a:bodyPr>
          <a:lstStyle/>
          <a:p>
            <a:r>
              <a:rPr lang="en-US" sz="4400" b="1" dirty="0">
                <a:solidFill>
                  <a:schemeClr val="tx1"/>
                </a:solidFill>
                <a:latin typeface="Arial Black" panose="020B0A04020102020204" pitchFamily="34" charset="0"/>
              </a:rPr>
              <a:t>Mortality study on irradiated W36 LGADs and PINs (II part): TCT-TPA</a:t>
            </a:r>
          </a:p>
          <a:p>
            <a:endParaRPr lang="en-GB" dirty="0"/>
          </a:p>
        </p:txBody>
      </p:sp>
      <p:sp>
        <p:nvSpPr>
          <p:cNvPr id="5" name="TextBox 4">
            <a:extLst>
              <a:ext uri="{FF2B5EF4-FFF2-40B4-BE49-F238E27FC236}">
                <a16:creationId xmlns:a16="http://schemas.microsoft.com/office/drawing/2014/main" id="{20CA9FAF-D897-4A08-BB94-CAD1EC3EF8C8}"/>
              </a:ext>
            </a:extLst>
          </p:cNvPr>
          <p:cNvSpPr txBox="1"/>
          <p:nvPr/>
        </p:nvSpPr>
        <p:spPr>
          <a:xfrm>
            <a:off x="1468783" y="1832425"/>
            <a:ext cx="5638800" cy="3539430"/>
          </a:xfrm>
          <a:prstGeom prst="rect">
            <a:avLst/>
          </a:prstGeom>
          <a:noFill/>
        </p:spPr>
        <p:txBody>
          <a:bodyPr wrap="square">
            <a:spAutoFit/>
          </a:bodyPr>
          <a:lstStyle/>
          <a:p>
            <a:pPr algn="ctr"/>
            <a:r>
              <a:rPr lang="en-GB" sz="1600" u="sng" dirty="0"/>
              <a:t>Gordana </a:t>
            </a:r>
            <a:r>
              <a:rPr lang="en-GB" sz="1600" u="sng" dirty="0" err="1"/>
              <a:t>Lastovicka</a:t>
            </a:r>
            <a:r>
              <a:rPr lang="en-GB" sz="1600" u="sng" dirty="0"/>
              <a:t>-Medin </a:t>
            </a:r>
          </a:p>
          <a:p>
            <a:pPr algn="ctr"/>
            <a:r>
              <a:rPr lang="en-GB" sz="1600" dirty="0"/>
              <a:t>University of Montenegro </a:t>
            </a:r>
          </a:p>
          <a:p>
            <a:pPr algn="ctr"/>
            <a:endParaRPr lang="en-GB" sz="1600" dirty="0"/>
          </a:p>
          <a:p>
            <a:pPr algn="ctr"/>
            <a:r>
              <a:rPr lang="en-GB" sz="1600" dirty="0">
                <a:latin typeface="+mn-lt"/>
              </a:rPr>
              <a:t>Gregor </a:t>
            </a:r>
            <a:r>
              <a:rPr lang="en-GB" sz="1600" dirty="0" err="1">
                <a:latin typeface="+mn-lt"/>
              </a:rPr>
              <a:t>Kramberger</a:t>
            </a:r>
            <a:r>
              <a:rPr lang="en-GB" sz="1600" dirty="0"/>
              <a:t> </a:t>
            </a:r>
          </a:p>
          <a:p>
            <a:pPr algn="ctr"/>
            <a:r>
              <a:rPr lang="en-GB" sz="1600" dirty="0" err="1">
                <a:latin typeface="+mn-lt"/>
              </a:rPr>
              <a:t>Jozef</a:t>
            </a:r>
            <a:r>
              <a:rPr lang="en-GB" sz="1600" dirty="0">
                <a:latin typeface="+mn-lt"/>
              </a:rPr>
              <a:t> Stefan Institute  </a:t>
            </a:r>
          </a:p>
          <a:p>
            <a:pPr algn="ctr"/>
            <a:br>
              <a:rPr lang="en-GB" sz="1600" dirty="0">
                <a:latin typeface="+mn-lt"/>
              </a:rPr>
            </a:br>
            <a:r>
              <a:rPr lang="en-GB" sz="1600" dirty="0">
                <a:latin typeface="+mn-lt"/>
              </a:rPr>
              <a:t>Mateusz </a:t>
            </a:r>
            <a:r>
              <a:rPr lang="en-GB" sz="1600" dirty="0" err="1">
                <a:latin typeface="+mn-lt"/>
              </a:rPr>
              <a:t>Rebarz</a:t>
            </a:r>
            <a:r>
              <a:rPr lang="en-GB" sz="1600" dirty="0">
                <a:latin typeface="+mn-lt"/>
              </a:rPr>
              <a:t>, Jakob </a:t>
            </a:r>
            <a:r>
              <a:rPr lang="en-GB" sz="1600" dirty="0" err="1">
                <a:latin typeface="+mn-lt"/>
              </a:rPr>
              <a:t>Andreasson</a:t>
            </a:r>
            <a:r>
              <a:rPr lang="en-GB" sz="1600" dirty="0">
                <a:latin typeface="+mn-lt"/>
              </a:rPr>
              <a:t>, Kamil </a:t>
            </a:r>
            <a:r>
              <a:rPr lang="en-GB" sz="1600" dirty="0" err="1">
                <a:latin typeface="+mn-lt"/>
              </a:rPr>
              <a:t>Kropielniczki</a:t>
            </a:r>
            <a:endParaRPr lang="en-GB" sz="1600" dirty="0"/>
          </a:p>
          <a:p>
            <a:pPr algn="ctr"/>
            <a:r>
              <a:rPr lang="en-GB" sz="1600" dirty="0">
                <a:latin typeface="+mn-lt"/>
              </a:rPr>
              <a:t>ELI Beamlines</a:t>
            </a:r>
          </a:p>
          <a:p>
            <a:pPr algn="ctr"/>
            <a:br>
              <a:rPr lang="en-GB" sz="1600" dirty="0">
                <a:latin typeface="+mn-lt"/>
              </a:rPr>
            </a:br>
            <a:r>
              <a:rPr lang="en-GB" sz="1600" dirty="0" err="1">
                <a:latin typeface="+mn-lt"/>
              </a:rPr>
              <a:t>Jiří</a:t>
            </a:r>
            <a:r>
              <a:rPr lang="en-GB" sz="1600" dirty="0">
                <a:latin typeface="+mn-lt"/>
              </a:rPr>
              <a:t> Kroll, Michal </a:t>
            </a:r>
            <a:r>
              <a:rPr lang="en-GB" sz="1600" dirty="0" err="1">
                <a:latin typeface="+mn-lt"/>
              </a:rPr>
              <a:t>Tomášek</a:t>
            </a:r>
            <a:r>
              <a:rPr lang="en-GB" sz="1600" dirty="0">
                <a:latin typeface="+mn-lt"/>
              </a:rPr>
              <a:t>, </a:t>
            </a:r>
            <a:r>
              <a:rPr lang="en-GB" sz="1600" dirty="0" err="1">
                <a:latin typeface="+mn-lt"/>
              </a:rPr>
              <a:t>Tomáš</a:t>
            </a:r>
            <a:r>
              <a:rPr lang="en-GB" sz="1600" dirty="0">
                <a:latin typeface="+mn-lt"/>
              </a:rPr>
              <a:t> </a:t>
            </a:r>
            <a:r>
              <a:rPr lang="en-GB" sz="1600" dirty="0" err="1">
                <a:latin typeface="+mn-lt"/>
              </a:rPr>
              <a:t>Laštovička</a:t>
            </a:r>
            <a:r>
              <a:rPr lang="en-GB" sz="1600" dirty="0">
                <a:latin typeface="+mn-lt"/>
              </a:rPr>
              <a:t> </a:t>
            </a:r>
          </a:p>
          <a:p>
            <a:pPr algn="ctr"/>
            <a:r>
              <a:rPr lang="en-GB" sz="1600" dirty="0">
                <a:latin typeface="+mn-lt"/>
              </a:rPr>
              <a:t>Institute of Physics, Academy of Sciences, CZ</a:t>
            </a:r>
            <a:br>
              <a:rPr lang="en-GB" sz="1600" dirty="0">
                <a:latin typeface="+mn-lt"/>
              </a:rPr>
            </a:br>
            <a:endParaRPr lang="en-GB" sz="1600" dirty="0">
              <a:latin typeface="+mn-lt"/>
            </a:endParaRPr>
          </a:p>
          <a:p>
            <a:pPr algn="ctr"/>
            <a:r>
              <a:rPr lang="en-GB" sz="1600" dirty="0">
                <a:latin typeface="+mn-lt"/>
              </a:rPr>
              <a:t>Valentina Sola, Nicolo </a:t>
            </a:r>
            <a:r>
              <a:rPr lang="en-GB" sz="1600" dirty="0" err="1">
                <a:latin typeface="+mn-lt"/>
              </a:rPr>
              <a:t>Cartiglia</a:t>
            </a:r>
            <a:r>
              <a:rPr lang="en-GB" sz="1600" dirty="0">
                <a:latin typeface="+mn-lt"/>
              </a:rPr>
              <a:t> </a:t>
            </a:r>
          </a:p>
          <a:p>
            <a:pPr algn="ctr"/>
            <a:r>
              <a:rPr lang="en-GB" sz="1600" dirty="0"/>
              <a:t>INFN Torino</a:t>
            </a:r>
            <a:r>
              <a:rPr lang="en-GB" sz="1600" dirty="0">
                <a:latin typeface="+mn-lt"/>
              </a:rPr>
              <a:t> </a:t>
            </a:r>
          </a:p>
        </p:txBody>
      </p:sp>
      <p:pic>
        <p:nvPicPr>
          <p:cNvPr id="6" name="Picture 5">
            <a:extLst>
              <a:ext uri="{FF2B5EF4-FFF2-40B4-BE49-F238E27FC236}">
                <a16:creationId xmlns:a16="http://schemas.microsoft.com/office/drawing/2014/main" id="{F9C20F8E-28FB-447B-9BE6-27197378964B}"/>
              </a:ext>
            </a:extLst>
          </p:cNvPr>
          <p:cNvPicPr>
            <a:picLocks noChangeAspect="1"/>
          </p:cNvPicPr>
          <p:nvPr/>
        </p:nvPicPr>
        <p:blipFill>
          <a:blip r:embed="rId2"/>
          <a:stretch>
            <a:fillRect/>
          </a:stretch>
        </p:blipFill>
        <p:spPr>
          <a:xfrm>
            <a:off x="7107583" y="3330672"/>
            <a:ext cx="1657445" cy="766762"/>
          </a:xfrm>
          <a:prstGeom prst="rect">
            <a:avLst/>
          </a:prstGeom>
        </p:spPr>
      </p:pic>
      <p:pic>
        <p:nvPicPr>
          <p:cNvPr id="7" name="Picture 6">
            <a:extLst>
              <a:ext uri="{FF2B5EF4-FFF2-40B4-BE49-F238E27FC236}">
                <a16:creationId xmlns:a16="http://schemas.microsoft.com/office/drawing/2014/main" id="{F47922F9-C169-4724-817A-15D6DBC720D9}"/>
              </a:ext>
            </a:extLst>
          </p:cNvPr>
          <p:cNvPicPr>
            <a:picLocks noChangeAspect="1"/>
          </p:cNvPicPr>
          <p:nvPr/>
        </p:nvPicPr>
        <p:blipFill>
          <a:blip r:embed="rId3"/>
          <a:stretch>
            <a:fillRect/>
          </a:stretch>
        </p:blipFill>
        <p:spPr>
          <a:xfrm>
            <a:off x="7391164" y="1261713"/>
            <a:ext cx="1357266" cy="1215819"/>
          </a:xfrm>
          <a:prstGeom prst="rect">
            <a:avLst/>
          </a:prstGeom>
        </p:spPr>
      </p:pic>
      <p:pic>
        <p:nvPicPr>
          <p:cNvPr id="10" name="Picture 9">
            <a:extLst>
              <a:ext uri="{FF2B5EF4-FFF2-40B4-BE49-F238E27FC236}">
                <a16:creationId xmlns:a16="http://schemas.microsoft.com/office/drawing/2014/main" id="{AD0CB851-0C2C-415D-B077-CAEEECC777D9}"/>
              </a:ext>
            </a:extLst>
          </p:cNvPr>
          <p:cNvPicPr>
            <a:picLocks noChangeAspect="1"/>
          </p:cNvPicPr>
          <p:nvPr/>
        </p:nvPicPr>
        <p:blipFill>
          <a:blip r:embed="rId4"/>
          <a:stretch>
            <a:fillRect/>
          </a:stretch>
        </p:blipFill>
        <p:spPr>
          <a:xfrm>
            <a:off x="7009890" y="2652548"/>
            <a:ext cx="1638810" cy="712252"/>
          </a:xfrm>
          <a:prstGeom prst="rect">
            <a:avLst/>
          </a:prstGeom>
        </p:spPr>
      </p:pic>
      <p:pic>
        <p:nvPicPr>
          <p:cNvPr id="11" name="Picture 2" descr="See the source image">
            <a:extLst>
              <a:ext uri="{FF2B5EF4-FFF2-40B4-BE49-F238E27FC236}">
                <a16:creationId xmlns:a16="http://schemas.microsoft.com/office/drawing/2014/main" id="{350FD853-F3DF-45FF-A57D-C343057B31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8605" y="4008796"/>
            <a:ext cx="2235395" cy="76676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716B4343-1C37-40BB-857B-273529549E5A}"/>
              </a:ext>
            </a:extLst>
          </p:cNvPr>
          <p:cNvPicPr>
            <a:picLocks noChangeAspect="1"/>
          </p:cNvPicPr>
          <p:nvPr/>
        </p:nvPicPr>
        <p:blipFill>
          <a:blip r:embed="rId6"/>
          <a:stretch>
            <a:fillRect/>
          </a:stretch>
        </p:blipFill>
        <p:spPr>
          <a:xfrm>
            <a:off x="7407762" y="4710313"/>
            <a:ext cx="1231381" cy="663051"/>
          </a:xfrm>
          <a:prstGeom prst="rect">
            <a:avLst/>
          </a:prstGeom>
        </p:spPr>
      </p:pic>
      <p:pic>
        <p:nvPicPr>
          <p:cNvPr id="13" name="Picture 12">
            <a:extLst>
              <a:ext uri="{FF2B5EF4-FFF2-40B4-BE49-F238E27FC236}">
                <a16:creationId xmlns:a16="http://schemas.microsoft.com/office/drawing/2014/main" id="{46C74D3E-EEDA-4742-9D9F-91762694A7BB}"/>
              </a:ext>
            </a:extLst>
          </p:cNvPr>
          <p:cNvPicPr>
            <a:picLocks noChangeAspect="1"/>
          </p:cNvPicPr>
          <p:nvPr/>
        </p:nvPicPr>
        <p:blipFill>
          <a:blip r:embed="rId7"/>
          <a:stretch>
            <a:fillRect/>
          </a:stretch>
        </p:blipFill>
        <p:spPr>
          <a:xfrm>
            <a:off x="181824" y="5408764"/>
            <a:ext cx="1951776" cy="1138278"/>
          </a:xfrm>
          <a:prstGeom prst="rect">
            <a:avLst/>
          </a:prstGeom>
        </p:spPr>
      </p:pic>
      <p:sp>
        <p:nvSpPr>
          <p:cNvPr id="8" name="TextBox 7">
            <a:extLst>
              <a:ext uri="{FF2B5EF4-FFF2-40B4-BE49-F238E27FC236}">
                <a16:creationId xmlns:a16="http://schemas.microsoft.com/office/drawing/2014/main" id="{4600641F-00E9-4D01-B140-F55BBF1C84FD}"/>
              </a:ext>
            </a:extLst>
          </p:cNvPr>
          <p:cNvSpPr txBox="1"/>
          <p:nvPr/>
        </p:nvSpPr>
        <p:spPr>
          <a:xfrm>
            <a:off x="2590800" y="6147345"/>
            <a:ext cx="5121762" cy="369332"/>
          </a:xfrm>
          <a:prstGeom prst="rect">
            <a:avLst/>
          </a:prstGeom>
          <a:noFill/>
        </p:spPr>
        <p:txBody>
          <a:bodyPr wrap="square" rtlCol="0">
            <a:spAutoFit/>
          </a:bodyPr>
          <a:lstStyle/>
          <a:p>
            <a:r>
              <a:rPr lang="en-GB" dirty="0"/>
              <a:t>38</a:t>
            </a:r>
            <a:r>
              <a:rPr lang="en-GB" baseline="30000" dirty="0"/>
              <a:t>th</a:t>
            </a:r>
            <a:r>
              <a:rPr lang="en-GB" dirty="0"/>
              <a:t> RD50 Workshop, July 21-23, 2021, CERN </a:t>
            </a:r>
          </a:p>
        </p:txBody>
      </p:sp>
      <p:sp>
        <p:nvSpPr>
          <p:cNvPr id="2" name="Slide Number Placeholder 1">
            <a:extLst>
              <a:ext uri="{FF2B5EF4-FFF2-40B4-BE49-F238E27FC236}">
                <a16:creationId xmlns:a16="http://schemas.microsoft.com/office/drawing/2014/main" id="{76314FA9-7C65-4629-9F3A-70614212B736}"/>
              </a:ext>
            </a:extLst>
          </p:cNvPr>
          <p:cNvSpPr>
            <a:spLocks noGrp="1"/>
          </p:cNvSpPr>
          <p:nvPr>
            <p:ph type="sldNum" sz="quarter" idx="12"/>
          </p:nvPr>
        </p:nvSpPr>
        <p:spPr/>
        <p:txBody>
          <a:bodyPr/>
          <a:lstStyle/>
          <a:p>
            <a:fld id="{C8A25242-1DFD-45BB-89E8-D96AD62FA012}" type="slidenum">
              <a:rPr lang="en-US" smtClean="0"/>
              <a:t>1</a:t>
            </a:fld>
            <a:endParaRPr lang="en-US" dirty="0"/>
          </a:p>
        </p:txBody>
      </p:sp>
    </p:spTree>
    <p:extLst>
      <p:ext uri="{BB962C8B-B14F-4D97-AF65-F5344CB8AC3E}">
        <p14:creationId xmlns:p14="http://schemas.microsoft.com/office/powerpoint/2010/main" val="2385723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304945"/>
            <a:ext cx="2772106" cy="400110"/>
          </a:xfrm>
          <a:prstGeom prst="rect">
            <a:avLst/>
          </a:prstGeom>
          <a:noFill/>
        </p:spPr>
        <p:txBody>
          <a:bodyPr wrap="none" rtlCol="0">
            <a:spAutoFit/>
          </a:bodyPr>
          <a:lstStyle/>
          <a:p>
            <a:r>
              <a:rPr lang="en-US" sz="2000" b="1" dirty="0">
                <a:latin typeface="Arial Black" panose="020B0A04020102020204" pitchFamily="34" charset="0"/>
              </a:rPr>
              <a:t>Stability threshold</a:t>
            </a:r>
          </a:p>
        </p:txBody>
      </p:sp>
      <p:sp>
        <p:nvSpPr>
          <p:cNvPr id="11" name="Rectangle 10"/>
          <p:cNvSpPr/>
          <p:nvPr/>
        </p:nvSpPr>
        <p:spPr>
          <a:xfrm>
            <a:off x="381000" y="838200"/>
            <a:ext cx="8305800" cy="1200329"/>
          </a:xfrm>
          <a:prstGeom prst="rect">
            <a:avLst/>
          </a:prstGeom>
        </p:spPr>
        <p:txBody>
          <a:bodyPr wrap="square">
            <a:spAutoFit/>
          </a:bodyPr>
          <a:lstStyle/>
          <a:p>
            <a:r>
              <a:rPr lang="en-US" dirty="0"/>
              <a:t>Similarly, to SPA </a:t>
            </a:r>
            <a:r>
              <a:rPr lang="en-US" b="1" dirty="0">
                <a:solidFill>
                  <a:srgbClr val="002060"/>
                </a:solidFill>
              </a:rPr>
              <a:t>the stability threshold was found as pulse energy/bias conditions when the signal started jumping at the constant laser power. </a:t>
            </a:r>
            <a:r>
              <a:rPr lang="en-US" b="1" dirty="0">
                <a:solidFill>
                  <a:srgbClr val="FF0000"/>
                </a:solidFill>
              </a:rPr>
              <a:t>However here bias was first set to constant value 650 V and laser power was increased until the effect was observed.</a:t>
            </a:r>
          </a:p>
        </p:txBody>
      </p:sp>
      <p:sp>
        <p:nvSpPr>
          <p:cNvPr id="13" name="Rectangle 12"/>
          <p:cNvSpPr/>
          <p:nvPr/>
        </p:nvSpPr>
        <p:spPr>
          <a:xfrm>
            <a:off x="762000" y="1925453"/>
            <a:ext cx="7848600" cy="646331"/>
          </a:xfrm>
          <a:prstGeom prst="rect">
            <a:avLst/>
          </a:prstGeom>
        </p:spPr>
        <p:txBody>
          <a:bodyPr wrap="square">
            <a:spAutoFit/>
          </a:bodyPr>
          <a:lstStyle/>
          <a:p>
            <a:r>
              <a:rPr lang="en-US" dirty="0"/>
              <a:t>Example of two waveforms measured at the constant laser power and bias at two different moments for LGAD 1.5e15</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399" y="2735707"/>
            <a:ext cx="6271357" cy="3817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640F44F5-6842-4A38-A95E-F1F9DB23BFFC}"/>
              </a:ext>
            </a:extLst>
          </p:cNvPr>
          <p:cNvSpPr>
            <a:spLocks noGrp="1"/>
          </p:cNvSpPr>
          <p:nvPr>
            <p:ph type="sldNum" sz="quarter" idx="12"/>
          </p:nvPr>
        </p:nvSpPr>
        <p:spPr/>
        <p:txBody>
          <a:bodyPr/>
          <a:lstStyle/>
          <a:p>
            <a:fld id="{C8A25242-1DFD-45BB-89E8-D96AD62FA012}" type="slidenum">
              <a:rPr lang="en-US" smtClean="0"/>
              <a:t>10</a:t>
            </a:fld>
            <a:endParaRPr lang="en-US" dirty="0"/>
          </a:p>
        </p:txBody>
      </p:sp>
    </p:spTree>
    <p:extLst>
      <p:ext uri="{BB962C8B-B14F-4D97-AF65-F5344CB8AC3E}">
        <p14:creationId xmlns:p14="http://schemas.microsoft.com/office/powerpoint/2010/main" val="895743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59158" y="79496"/>
            <a:ext cx="2422651" cy="400110"/>
          </a:xfrm>
          <a:prstGeom prst="rect">
            <a:avLst/>
          </a:prstGeom>
          <a:noFill/>
        </p:spPr>
        <p:txBody>
          <a:bodyPr wrap="none" rtlCol="0">
            <a:spAutoFit/>
          </a:bodyPr>
          <a:lstStyle/>
          <a:p>
            <a:r>
              <a:rPr lang="en-US" sz="2000" b="1" dirty="0">
                <a:latin typeface="Arial Black" panose="020B0A04020102020204" pitchFamily="34" charset="0"/>
              </a:rPr>
              <a:t>Unstable region</a:t>
            </a:r>
          </a:p>
        </p:txBody>
      </p:sp>
      <p:sp>
        <p:nvSpPr>
          <p:cNvPr id="9" name="Rectangle 8"/>
          <p:cNvSpPr/>
          <p:nvPr/>
        </p:nvSpPr>
        <p:spPr>
          <a:xfrm>
            <a:off x="260293" y="479606"/>
            <a:ext cx="8305800" cy="369332"/>
          </a:xfrm>
          <a:prstGeom prst="rect">
            <a:avLst/>
          </a:prstGeom>
        </p:spPr>
        <p:txBody>
          <a:bodyPr wrap="square">
            <a:spAutoFit/>
          </a:bodyPr>
          <a:lstStyle/>
          <a:p>
            <a:r>
              <a:rPr lang="en-US" dirty="0"/>
              <a:t>Unstable region corresponds to the power giving significant changes in the signal.</a:t>
            </a:r>
          </a:p>
        </p:txBody>
      </p:sp>
      <p:sp>
        <p:nvSpPr>
          <p:cNvPr id="10" name="Rectangle 9"/>
          <p:cNvSpPr/>
          <p:nvPr/>
        </p:nvSpPr>
        <p:spPr>
          <a:xfrm>
            <a:off x="259158" y="1447800"/>
            <a:ext cx="4206083" cy="369332"/>
          </a:xfrm>
          <a:prstGeom prst="rect">
            <a:avLst/>
          </a:prstGeom>
        </p:spPr>
        <p:txBody>
          <a:bodyPr wrap="square">
            <a:spAutoFit/>
          </a:bodyPr>
          <a:lstStyle/>
          <a:p>
            <a:r>
              <a:rPr lang="en-US" dirty="0"/>
              <a:t>Example of waveforms for LGAD 1.5e15</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1035692"/>
            <a:ext cx="4572000" cy="278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4807" y="2667000"/>
            <a:ext cx="4038594" cy="1200329"/>
          </a:xfrm>
          <a:prstGeom prst="rect">
            <a:avLst/>
          </a:prstGeom>
        </p:spPr>
        <p:txBody>
          <a:bodyPr wrap="square">
            <a:spAutoFit/>
          </a:bodyPr>
          <a:lstStyle/>
          <a:p>
            <a:r>
              <a:rPr lang="en-US" dirty="0"/>
              <a:t>Above certain threshold the signal is completely deformed and extended to microsecond range. Situation is very similar to SPA case.</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3985210"/>
            <a:ext cx="4572000" cy="278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3949472"/>
            <a:ext cx="4572000" cy="278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a:extLst>
              <a:ext uri="{FF2B5EF4-FFF2-40B4-BE49-F238E27FC236}">
                <a16:creationId xmlns:a16="http://schemas.microsoft.com/office/drawing/2014/main" id="{6B9C83A3-DFBB-4472-871E-B30488FE9B34}"/>
              </a:ext>
            </a:extLst>
          </p:cNvPr>
          <p:cNvSpPr>
            <a:spLocks noGrp="1"/>
          </p:cNvSpPr>
          <p:nvPr>
            <p:ph type="sldNum" sz="quarter" idx="12"/>
          </p:nvPr>
        </p:nvSpPr>
        <p:spPr/>
        <p:txBody>
          <a:bodyPr/>
          <a:lstStyle/>
          <a:p>
            <a:fld id="{C8A25242-1DFD-45BB-89E8-D96AD62FA012}" type="slidenum">
              <a:rPr lang="en-US" smtClean="0"/>
              <a:t>11</a:t>
            </a:fld>
            <a:endParaRPr lang="en-US" dirty="0"/>
          </a:p>
        </p:txBody>
      </p:sp>
    </p:spTree>
    <p:extLst>
      <p:ext uri="{BB962C8B-B14F-4D97-AF65-F5344CB8AC3E}">
        <p14:creationId xmlns:p14="http://schemas.microsoft.com/office/powerpoint/2010/main" val="3749865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2016" y="457200"/>
            <a:ext cx="4087914" cy="461665"/>
          </a:xfrm>
          <a:prstGeom prst="rect">
            <a:avLst/>
          </a:prstGeom>
          <a:noFill/>
        </p:spPr>
        <p:txBody>
          <a:bodyPr wrap="none" rtlCol="0">
            <a:spAutoFit/>
          </a:bodyPr>
          <a:lstStyle/>
          <a:p>
            <a:r>
              <a:rPr lang="en-US" sz="2400" b="1" dirty="0">
                <a:latin typeface="Arial Black" panose="020B0A04020102020204" pitchFamily="34" charset="0"/>
              </a:rPr>
              <a:t>Stability threshold vs Z</a:t>
            </a:r>
          </a:p>
        </p:txBody>
      </p:sp>
      <p:sp>
        <p:nvSpPr>
          <p:cNvPr id="7" name="Rectangle 6"/>
          <p:cNvSpPr/>
          <p:nvPr/>
        </p:nvSpPr>
        <p:spPr>
          <a:xfrm>
            <a:off x="8206" y="1355467"/>
            <a:ext cx="8305800" cy="646331"/>
          </a:xfrm>
          <a:prstGeom prst="rect">
            <a:avLst/>
          </a:prstGeom>
        </p:spPr>
        <p:txBody>
          <a:bodyPr wrap="square">
            <a:spAutoFit/>
          </a:bodyPr>
          <a:lstStyle/>
          <a:p>
            <a:r>
              <a:rPr lang="en-US" dirty="0"/>
              <a:t>We managed to measure stability threshold for three different values of bias (650 V, 620 V, 600 V) in the most relevant Z range.</a:t>
            </a:r>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28635" y="2199231"/>
            <a:ext cx="4747307" cy="2889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A6A5EAD0-1D8F-4B68-8EDE-8DC6FF1936A9}"/>
              </a:ext>
            </a:extLst>
          </p:cNvPr>
          <p:cNvSpPr txBox="1"/>
          <p:nvPr/>
        </p:nvSpPr>
        <p:spPr>
          <a:xfrm>
            <a:off x="46141" y="2438400"/>
            <a:ext cx="4123084" cy="3970318"/>
          </a:xfrm>
          <a:prstGeom prst="rect">
            <a:avLst/>
          </a:prstGeom>
          <a:noFill/>
        </p:spPr>
        <p:txBody>
          <a:bodyPr wrap="square">
            <a:spAutoFit/>
          </a:bodyPr>
          <a:lstStyle/>
          <a:p>
            <a:r>
              <a:rPr lang="en-GB" b="1" dirty="0">
                <a:solidFill>
                  <a:srgbClr val="002060"/>
                </a:solidFill>
                <a:latin typeface="Calibri" panose="020F0502020204030204" pitchFamily="34" charset="0"/>
              </a:rPr>
              <a:t>I</a:t>
            </a:r>
            <a:r>
              <a:rPr lang="en-GB" b="1" i="0" dirty="0">
                <a:solidFill>
                  <a:srgbClr val="002060"/>
                </a:solidFill>
                <a:effectLst/>
                <a:latin typeface="Calibri" panose="020F0502020204030204" pitchFamily="34" charset="0"/>
              </a:rPr>
              <a:t>nstead of amplitude of the signal we use stability threshold (</a:t>
            </a:r>
            <a:r>
              <a:rPr lang="en-GB" b="1" i="0" u="sng" dirty="0">
                <a:solidFill>
                  <a:srgbClr val="002060"/>
                </a:solidFill>
                <a:effectLst/>
                <a:latin typeface="Calibri" panose="020F0502020204030204" pitchFamily="34" charset="0"/>
              </a:rPr>
              <a:t>defined as laser energy causing instabilities in the signal</a:t>
            </a:r>
            <a:r>
              <a:rPr lang="en-GB" b="1" i="0" dirty="0">
                <a:solidFill>
                  <a:srgbClr val="002060"/>
                </a:solidFill>
                <a:effectLst/>
                <a:latin typeface="Calibri" panose="020F0502020204030204" pitchFamily="34" charset="0"/>
              </a:rPr>
              <a:t>). </a:t>
            </a:r>
          </a:p>
          <a:p>
            <a:endParaRPr lang="en-GB" dirty="0">
              <a:solidFill>
                <a:srgbClr val="000000"/>
              </a:solidFill>
              <a:latin typeface="Calibri" panose="020F0502020204030204" pitchFamily="34" charset="0"/>
            </a:endParaRPr>
          </a:p>
          <a:p>
            <a:r>
              <a:rPr lang="en-GB" b="1" i="0" dirty="0">
                <a:solidFill>
                  <a:schemeClr val="accent6">
                    <a:lumMod val="50000"/>
                  </a:schemeClr>
                </a:solidFill>
                <a:effectLst/>
                <a:latin typeface="Calibri" panose="020F0502020204030204" pitchFamily="34" charset="0"/>
              </a:rPr>
              <a:t>Thus for every Z-position in relevant range the threshold was found. Idea was to see if mortality/stability limits of the device depends on the depth (position where the charge is generated). </a:t>
            </a:r>
          </a:p>
          <a:p>
            <a:endParaRPr lang="en-GB" dirty="0">
              <a:solidFill>
                <a:srgbClr val="000000"/>
              </a:solidFill>
              <a:latin typeface="Calibri" panose="020F0502020204030204" pitchFamily="34" charset="0"/>
            </a:endParaRPr>
          </a:p>
          <a:p>
            <a:r>
              <a:rPr lang="en-GB" b="0" i="0" dirty="0">
                <a:solidFill>
                  <a:srgbClr val="000000"/>
                </a:solidFill>
                <a:effectLst/>
                <a:latin typeface="Calibri" panose="020F0502020204030204" pitchFamily="34" charset="0"/>
              </a:rPr>
              <a:t>We can see that in the range considered as “inside device” </a:t>
            </a:r>
            <a:r>
              <a:rPr lang="en-GB" dirty="0">
                <a:solidFill>
                  <a:srgbClr val="000000"/>
                </a:solidFill>
                <a:latin typeface="Calibri" panose="020F0502020204030204" pitchFamily="34" charset="0"/>
              </a:rPr>
              <a:t> corresponding to </a:t>
            </a:r>
            <a:r>
              <a:rPr lang="en-GB" b="0" i="0" dirty="0">
                <a:solidFill>
                  <a:srgbClr val="000000"/>
                </a:solidFill>
                <a:effectLst/>
                <a:latin typeface="Calibri" panose="020F0502020204030204" pitchFamily="34" charset="0"/>
              </a:rPr>
              <a:t> 20-32 um. the stability is more or less constant</a:t>
            </a:r>
            <a:endParaRPr lang="en-GB" dirty="0"/>
          </a:p>
        </p:txBody>
      </p:sp>
      <p:sp>
        <p:nvSpPr>
          <p:cNvPr id="9" name="TextBox 8">
            <a:extLst>
              <a:ext uri="{FF2B5EF4-FFF2-40B4-BE49-F238E27FC236}">
                <a16:creationId xmlns:a16="http://schemas.microsoft.com/office/drawing/2014/main" id="{DC2F2B95-9DB0-49F4-B831-C4B85CB067CC}"/>
              </a:ext>
            </a:extLst>
          </p:cNvPr>
          <p:cNvSpPr txBox="1"/>
          <p:nvPr/>
        </p:nvSpPr>
        <p:spPr>
          <a:xfrm>
            <a:off x="4328635" y="5406124"/>
            <a:ext cx="4579034" cy="1200329"/>
          </a:xfrm>
          <a:prstGeom prst="rect">
            <a:avLst/>
          </a:prstGeom>
          <a:noFill/>
        </p:spPr>
        <p:txBody>
          <a:bodyPr wrap="square">
            <a:spAutoFit/>
          </a:bodyPr>
          <a:lstStyle/>
          <a:p>
            <a:r>
              <a:rPr lang="en-GB" b="0" i="0" dirty="0">
                <a:solidFill>
                  <a:srgbClr val="000000"/>
                </a:solidFill>
                <a:effectLst/>
                <a:latin typeface="Calibri" panose="020F0502020204030204" pitchFamily="34" charset="0"/>
              </a:rPr>
              <a:t> </a:t>
            </a:r>
            <a:r>
              <a:rPr lang="en-GB" b="1" i="0" dirty="0">
                <a:solidFill>
                  <a:srgbClr val="FF0000"/>
                </a:solidFill>
                <a:effectLst/>
                <a:latin typeface="Calibri" panose="020F0502020204030204" pitchFamily="34" charset="0"/>
              </a:rPr>
              <a:t>Conclusion: It seems that stability (maybe also mortality) does not change if we generate the charge closer to the front or closer to the back of the device. </a:t>
            </a:r>
            <a:endParaRPr lang="en-GB" b="1" dirty="0">
              <a:solidFill>
                <a:srgbClr val="FF0000"/>
              </a:solidFill>
            </a:endParaRPr>
          </a:p>
        </p:txBody>
      </p:sp>
      <p:sp>
        <p:nvSpPr>
          <p:cNvPr id="5" name="Slide Number Placeholder 4">
            <a:extLst>
              <a:ext uri="{FF2B5EF4-FFF2-40B4-BE49-F238E27FC236}">
                <a16:creationId xmlns:a16="http://schemas.microsoft.com/office/drawing/2014/main" id="{39B2742E-4080-4867-BDD8-09FABE14ADEC}"/>
              </a:ext>
            </a:extLst>
          </p:cNvPr>
          <p:cNvSpPr>
            <a:spLocks noGrp="1"/>
          </p:cNvSpPr>
          <p:nvPr>
            <p:ph type="sldNum" sz="quarter" idx="12"/>
          </p:nvPr>
        </p:nvSpPr>
        <p:spPr/>
        <p:txBody>
          <a:bodyPr/>
          <a:lstStyle/>
          <a:p>
            <a:fld id="{C8A25242-1DFD-45BB-89E8-D96AD62FA012}" type="slidenum">
              <a:rPr lang="en-US" smtClean="0"/>
              <a:t>12</a:t>
            </a:fld>
            <a:endParaRPr lang="en-US" dirty="0"/>
          </a:p>
        </p:txBody>
      </p:sp>
    </p:spTree>
    <p:extLst>
      <p:ext uri="{BB962C8B-B14F-4D97-AF65-F5344CB8AC3E}">
        <p14:creationId xmlns:p14="http://schemas.microsoft.com/office/powerpoint/2010/main" val="895371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286" y="1512420"/>
            <a:ext cx="4572000" cy="278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46320" y="120942"/>
            <a:ext cx="5730992" cy="830997"/>
          </a:xfrm>
          <a:prstGeom prst="rect">
            <a:avLst/>
          </a:prstGeom>
          <a:noFill/>
        </p:spPr>
        <p:txBody>
          <a:bodyPr wrap="none" rtlCol="0">
            <a:spAutoFit/>
          </a:bodyPr>
          <a:lstStyle/>
          <a:p>
            <a:r>
              <a:rPr lang="en-US" sz="2400" b="1" dirty="0">
                <a:latin typeface="Arial Black" panose="020B0A04020102020204" pitchFamily="34" charset="0"/>
              </a:rPr>
              <a:t>Z-Scan &amp; Stability threshold vs Z</a:t>
            </a:r>
          </a:p>
          <a:p>
            <a:r>
              <a:rPr lang="en-US" sz="2400" b="1" dirty="0">
                <a:latin typeface="Arial Black" panose="020B0A04020102020204" pitchFamily="34" charset="0"/>
              </a:rPr>
              <a:t>Lessons learnt:</a:t>
            </a:r>
          </a:p>
        </p:txBody>
      </p:sp>
      <p:sp>
        <p:nvSpPr>
          <p:cNvPr id="4" name="Rectangle 3"/>
          <p:cNvSpPr/>
          <p:nvPr/>
        </p:nvSpPr>
        <p:spPr>
          <a:xfrm>
            <a:off x="5717955" y="951939"/>
            <a:ext cx="2944640" cy="2585323"/>
          </a:xfrm>
          <a:prstGeom prst="rect">
            <a:avLst/>
          </a:prstGeom>
        </p:spPr>
        <p:txBody>
          <a:bodyPr wrap="square">
            <a:spAutoFit/>
          </a:bodyPr>
          <a:lstStyle/>
          <a:p>
            <a:r>
              <a:rPr lang="en-US" dirty="0"/>
              <a:t>If we draw stability graph and Z-scan graph in the same scale it’s clear that we have correspondence in the regions laying out of device.</a:t>
            </a:r>
          </a:p>
          <a:p>
            <a:r>
              <a:rPr lang="en-US" dirty="0"/>
              <a:t>Nevertheless, the stability threshold is pretty constant as long as the beam is focused inside the sensor.</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1262" y="4295377"/>
            <a:ext cx="4813298" cy="2782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6FC954EA-CD03-41C3-AA19-82D4809CF85B}"/>
              </a:ext>
            </a:extLst>
          </p:cNvPr>
          <p:cNvSpPr txBox="1"/>
          <p:nvPr/>
        </p:nvSpPr>
        <p:spPr>
          <a:xfrm>
            <a:off x="5859388" y="3769403"/>
            <a:ext cx="3006378" cy="2585323"/>
          </a:xfrm>
          <a:prstGeom prst="rect">
            <a:avLst/>
          </a:prstGeom>
          <a:noFill/>
        </p:spPr>
        <p:txBody>
          <a:bodyPr wrap="square">
            <a:spAutoFit/>
          </a:bodyPr>
          <a:lstStyle/>
          <a:p>
            <a:r>
              <a:rPr lang="en-GB" b="0" i="0" dirty="0">
                <a:solidFill>
                  <a:srgbClr val="000000"/>
                </a:solidFill>
                <a:effectLst/>
                <a:latin typeface="Calibri" panose="020F0502020204030204" pitchFamily="34" charset="0"/>
              </a:rPr>
              <a:t>If we are on the edges or out of the main junction stability increases (more power is needed to destabilize the device). </a:t>
            </a:r>
          </a:p>
          <a:p>
            <a:endParaRPr lang="en-GB" dirty="0">
              <a:solidFill>
                <a:srgbClr val="000000"/>
              </a:solidFill>
              <a:latin typeface="Calibri" panose="020F0502020204030204" pitchFamily="34" charset="0"/>
            </a:endParaRPr>
          </a:p>
          <a:p>
            <a:r>
              <a:rPr lang="en-GB" b="0" i="0" dirty="0">
                <a:solidFill>
                  <a:srgbClr val="000000"/>
                </a:solidFill>
                <a:effectLst/>
                <a:latin typeface="Calibri" panose="020F0502020204030204" pitchFamily="34" charset="0"/>
              </a:rPr>
              <a:t>The aim was to see if the trend of these changes follows normal Z-scan.</a:t>
            </a:r>
          </a:p>
        </p:txBody>
      </p:sp>
      <p:sp>
        <p:nvSpPr>
          <p:cNvPr id="9" name="TextBox 8">
            <a:extLst>
              <a:ext uri="{FF2B5EF4-FFF2-40B4-BE49-F238E27FC236}">
                <a16:creationId xmlns:a16="http://schemas.microsoft.com/office/drawing/2014/main" id="{002244AB-37F2-4F11-A94F-7FDFED91D0AD}"/>
              </a:ext>
            </a:extLst>
          </p:cNvPr>
          <p:cNvSpPr txBox="1"/>
          <p:nvPr/>
        </p:nvSpPr>
        <p:spPr>
          <a:xfrm>
            <a:off x="457200" y="1095613"/>
            <a:ext cx="4572000" cy="369332"/>
          </a:xfrm>
          <a:prstGeom prst="rect">
            <a:avLst/>
          </a:prstGeom>
          <a:noFill/>
        </p:spPr>
        <p:txBody>
          <a:bodyPr wrap="square">
            <a:spAutoFit/>
          </a:bodyPr>
          <a:lstStyle/>
          <a:p>
            <a:r>
              <a:rPr lang="en-GB" b="0" i="0" dirty="0">
                <a:solidFill>
                  <a:srgbClr val="000000"/>
                </a:solidFill>
                <a:effectLst/>
                <a:latin typeface="Calibri" panose="020F0502020204030204" pitchFamily="34" charset="0"/>
              </a:rPr>
              <a:t>HV bias 100 V</a:t>
            </a:r>
            <a:endParaRPr lang="en-GB" dirty="0"/>
          </a:p>
        </p:txBody>
      </p:sp>
      <p:sp>
        <p:nvSpPr>
          <p:cNvPr id="10" name="TextBox 9">
            <a:extLst>
              <a:ext uri="{FF2B5EF4-FFF2-40B4-BE49-F238E27FC236}">
                <a16:creationId xmlns:a16="http://schemas.microsoft.com/office/drawing/2014/main" id="{1F516DC1-E49C-4E90-BEAF-71434059373F}"/>
              </a:ext>
            </a:extLst>
          </p:cNvPr>
          <p:cNvSpPr txBox="1"/>
          <p:nvPr/>
        </p:nvSpPr>
        <p:spPr>
          <a:xfrm>
            <a:off x="609600" y="4063236"/>
            <a:ext cx="4572000" cy="369332"/>
          </a:xfrm>
          <a:prstGeom prst="rect">
            <a:avLst/>
          </a:prstGeom>
          <a:noFill/>
        </p:spPr>
        <p:txBody>
          <a:bodyPr wrap="square">
            <a:spAutoFit/>
          </a:bodyPr>
          <a:lstStyle/>
          <a:p>
            <a:r>
              <a:rPr lang="en-GB" b="0" i="0" dirty="0">
                <a:solidFill>
                  <a:srgbClr val="000000"/>
                </a:solidFill>
                <a:effectLst/>
                <a:latin typeface="Calibri" panose="020F0502020204030204" pitchFamily="34" charset="0"/>
              </a:rPr>
              <a:t>HV bias:  650 V, 620 V, 600 V</a:t>
            </a:r>
            <a:endParaRPr lang="en-GB" dirty="0"/>
          </a:p>
        </p:txBody>
      </p:sp>
      <p:sp>
        <p:nvSpPr>
          <p:cNvPr id="12" name="TextBox 11">
            <a:extLst>
              <a:ext uri="{FF2B5EF4-FFF2-40B4-BE49-F238E27FC236}">
                <a16:creationId xmlns:a16="http://schemas.microsoft.com/office/drawing/2014/main" id="{5147E066-E26A-46E1-AB27-9CF8F1C969F6}"/>
              </a:ext>
            </a:extLst>
          </p:cNvPr>
          <p:cNvSpPr txBox="1"/>
          <p:nvPr/>
        </p:nvSpPr>
        <p:spPr>
          <a:xfrm>
            <a:off x="6046678" y="5105400"/>
            <a:ext cx="2819088" cy="369332"/>
          </a:xfrm>
          <a:prstGeom prst="rect">
            <a:avLst/>
          </a:prstGeom>
          <a:noFill/>
        </p:spPr>
        <p:txBody>
          <a:bodyPr wrap="square">
            <a:spAutoFit/>
          </a:bodyPr>
          <a:lstStyle/>
          <a:p>
            <a:pPr algn="l"/>
            <a:endParaRPr lang="en-GB" b="0" i="0" dirty="0">
              <a:solidFill>
                <a:srgbClr val="000000"/>
              </a:solidFill>
              <a:effectLst/>
              <a:latin typeface="Calibri" panose="020F0502020204030204" pitchFamily="34" charset="0"/>
            </a:endParaRPr>
          </a:p>
        </p:txBody>
      </p:sp>
      <p:sp>
        <p:nvSpPr>
          <p:cNvPr id="11" name="Slide Number Placeholder 10">
            <a:extLst>
              <a:ext uri="{FF2B5EF4-FFF2-40B4-BE49-F238E27FC236}">
                <a16:creationId xmlns:a16="http://schemas.microsoft.com/office/drawing/2014/main" id="{FB354D1F-22D7-4E42-B533-98E9F9520D7C}"/>
              </a:ext>
            </a:extLst>
          </p:cNvPr>
          <p:cNvSpPr>
            <a:spLocks noGrp="1"/>
          </p:cNvSpPr>
          <p:nvPr>
            <p:ph type="sldNum" sz="quarter" idx="12"/>
          </p:nvPr>
        </p:nvSpPr>
        <p:spPr/>
        <p:txBody>
          <a:bodyPr/>
          <a:lstStyle/>
          <a:p>
            <a:fld id="{C8A25242-1DFD-45BB-89E8-D96AD62FA012}" type="slidenum">
              <a:rPr lang="en-US" smtClean="0"/>
              <a:t>13</a:t>
            </a:fld>
            <a:endParaRPr lang="en-US" dirty="0"/>
          </a:p>
        </p:txBody>
      </p:sp>
    </p:spTree>
    <p:extLst>
      <p:ext uri="{BB962C8B-B14F-4D97-AF65-F5344CB8AC3E}">
        <p14:creationId xmlns:p14="http://schemas.microsoft.com/office/powerpoint/2010/main" val="237282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5231" y="267859"/>
            <a:ext cx="7731284" cy="461665"/>
          </a:xfrm>
          <a:prstGeom prst="rect">
            <a:avLst/>
          </a:prstGeom>
          <a:noFill/>
        </p:spPr>
        <p:txBody>
          <a:bodyPr wrap="none" rtlCol="0">
            <a:spAutoFit/>
          </a:bodyPr>
          <a:lstStyle/>
          <a:p>
            <a:r>
              <a:rPr lang="en-US" sz="2400" b="1" dirty="0">
                <a:latin typeface="Arial Black" panose="020B0A04020102020204" pitchFamily="34" charset="0"/>
              </a:rPr>
              <a:t>Mortality study: electron microscope images</a:t>
            </a:r>
          </a:p>
        </p:txBody>
      </p:sp>
      <p:sp>
        <p:nvSpPr>
          <p:cNvPr id="2" name="Rectangle 1"/>
          <p:cNvSpPr/>
          <p:nvPr/>
        </p:nvSpPr>
        <p:spPr>
          <a:xfrm>
            <a:off x="144680" y="914400"/>
            <a:ext cx="7322920" cy="392159"/>
          </a:xfrm>
          <a:prstGeom prst="rect">
            <a:avLst/>
          </a:prstGeom>
        </p:spPr>
        <p:txBody>
          <a:bodyPr wrap="square">
            <a:spAutoFit/>
          </a:bodyPr>
          <a:lstStyle/>
          <a:p>
            <a:pPr>
              <a:lnSpc>
                <a:spcPct val="115000"/>
              </a:lnSpc>
            </a:pPr>
            <a:r>
              <a:rPr lang="en-US" dirty="0"/>
              <a:t>Finally,  LGAD 1.5e15 was completely damaged by TPA at 3.2 </a:t>
            </a:r>
            <a:r>
              <a:rPr lang="en-US" dirty="0" err="1"/>
              <a:t>nJ</a:t>
            </a:r>
            <a:r>
              <a:rPr lang="en-US" dirty="0"/>
              <a:t> and 600 V</a:t>
            </a:r>
            <a:endParaRPr lang="en-US" dirty="0">
              <a:ea typeface="Calibri"/>
              <a:cs typeface="Times New Roman"/>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964" y="2075805"/>
            <a:ext cx="3377176" cy="3065689"/>
          </a:xfrm>
          <a:prstGeom prst="rect">
            <a:avLst/>
          </a:prstGeom>
          <a:noFill/>
          <a:ln w="444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1510158"/>
            <a:ext cx="4953000" cy="3923424"/>
          </a:xfrm>
          <a:prstGeom prst="rect">
            <a:avLst/>
          </a:prstGeom>
          <a:noFill/>
          <a:ln w="603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Rectangle 8"/>
          <p:cNvSpPr/>
          <p:nvPr/>
        </p:nvSpPr>
        <p:spPr>
          <a:xfrm>
            <a:off x="352865" y="5943600"/>
            <a:ext cx="8333935" cy="710707"/>
          </a:xfrm>
          <a:prstGeom prst="rect">
            <a:avLst/>
          </a:prstGeom>
        </p:spPr>
        <p:txBody>
          <a:bodyPr wrap="square">
            <a:spAutoFit/>
          </a:bodyPr>
          <a:lstStyle/>
          <a:p>
            <a:pPr>
              <a:lnSpc>
                <a:spcPct val="115000"/>
              </a:lnSpc>
              <a:spcAft>
                <a:spcPts val="0"/>
              </a:spcAft>
            </a:pPr>
            <a:r>
              <a:rPr lang="en-US" dirty="0"/>
              <a:t>Location and character of damage areas look quite similar to those obtained by SPA breakdowns</a:t>
            </a:r>
            <a:endParaRPr lang="en-US" dirty="0">
              <a:ea typeface="Calibri"/>
              <a:cs typeface="Times New Roman"/>
            </a:endParaRPr>
          </a:p>
        </p:txBody>
      </p:sp>
      <p:sp>
        <p:nvSpPr>
          <p:cNvPr id="4" name="Slide Number Placeholder 3">
            <a:extLst>
              <a:ext uri="{FF2B5EF4-FFF2-40B4-BE49-F238E27FC236}">
                <a16:creationId xmlns:a16="http://schemas.microsoft.com/office/drawing/2014/main" id="{986BC020-2740-4DF9-8360-2190E8285F02}"/>
              </a:ext>
            </a:extLst>
          </p:cNvPr>
          <p:cNvSpPr>
            <a:spLocks noGrp="1"/>
          </p:cNvSpPr>
          <p:nvPr>
            <p:ph type="sldNum" sz="quarter" idx="12"/>
          </p:nvPr>
        </p:nvSpPr>
        <p:spPr/>
        <p:txBody>
          <a:bodyPr/>
          <a:lstStyle/>
          <a:p>
            <a:fld id="{C8A25242-1DFD-45BB-89E8-D96AD62FA012}" type="slidenum">
              <a:rPr lang="en-US" smtClean="0"/>
              <a:t>14</a:t>
            </a:fld>
            <a:endParaRPr lang="en-US" dirty="0"/>
          </a:p>
        </p:txBody>
      </p:sp>
    </p:spTree>
    <p:extLst>
      <p:ext uri="{BB962C8B-B14F-4D97-AF65-F5344CB8AC3E}">
        <p14:creationId xmlns:p14="http://schemas.microsoft.com/office/powerpoint/2010/main" val="19758380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449250E-9DA6-4E65-8EBE-298F5FA1B9FC}"/>
              </a:ext>
            </a:extLst>
          </p:cNvPr>
          <p:cNvSpPr txBox="1"/>
          <p:nvPr/>
        </p:nvSpPr>
        <p:spPr>
          <a:xfrm>
            <a:off x="793032" y="1149845"/>
            <a:ext cx="8229601" cy="5078313"/>
          </a:xfrm>
          <a:prstGeom prst="rect">
            <a:avLst/>
          </a:prstGeom>
          <a:noFill/>
        </p:spPr>
        <p:txBody>
          <a:bodyPr wrap="square" rtlCol="0">
            <a:spAutoFit/>
          </a:bodyPr>
          <a:lstStyle/>
          <a:p>
            <a:pPr marL="285750" indent="-285750" algn="just">
              <a:buFont typeface="Wingdings" panose="05000000000000000000" pitchFamily="2" charset="2"/>
              <a:buChar char="q"/>
            </a:pPr>
            <a:r>
              <a:rPr lang="en-GB" b="0" i="0" dirty="0">
                <a:effectLst/>
                <a:latin typeface="Roboto" panose="02000000000000000000" pitchFamily="2" charset="0"/>
              </a:rPr>
              <a:t>Aside from the SPA mortality studies, the first attempts with the TPA mechanism have been performed towards better understanding of the irreversible breakdown of LGAD. </a:t>
            </a:r>
          </a:p>
          <a:p>
            <a:pPr marL="285750" indent="-285750" algn="just">
              <a:buFont typeface="Wingdings" panose="05000000000000000000" pitchFamily="2" charset="2"/>
              <a:buChar char="q"/>
            </a:pPr>
            <a:r>
              <a:rPr lang="en-GB" b="1" i="0" dirty="0">
                <a:solidFill>
                  <a:srgbClr val="FF0000"/>
                </a:solidFill>
                <a:effectLst/>
                <a:latin typeface="Arial" panose="020B0604020202020204" pitchFamily="34" charset="0"/>
              </a:rPr>
              <a:t>ELI TCT-TPA fs-laser set up </a:t>
            </a:r>
            <a:r>
              <a:rPr lang="en-GB" b="1" u="sng" dirty="0">
                <a:solidFill>
                  <a:srgbClr val="FF0000"/>
                </a:solidFill>
                <a:latin typeface="Arial" panose="020B0604020202020204" pitchFamily="34" charset="0"/>
              </a:rPr>
              <a:t>has </a:t>
            </a:r>
            <a:r>
              <a:rPr lang="en-GB" b="1" i="0" u="sng" dirty="0">
                <a:solidFill>
                  <a:srgbClr val="FF0000"/>
                </a:solidFill>
                <a:effectLst/>
                <a:latin typeface="Arial" panose="020B0604020202020204" pitchFamily="34" charset="0"/>
              </a:rPr>
              <a:t>capacity for SEU studies </a:t>
            </a:r>
            <a:r>
              <a:rPr lang="en-GB" b="1" i="0" dirty="0">
                <a:solidFill>
                  <a:srgbClr val="FF0000"/>
                </a:solidFill>
                <a:effectLst/>
                <a:latin typeface="Arial" panose="020B0604020202020204" pitchFamily="34" charset="0"/>
              </a:rPr>
              <a:t>(not yet achieved by TCT-TPA table set up) </a:t>
            </a:r>
            <a:endParaRPr lang="en-GB" b="0" i="0" dirty="0">
              <a:effectLst/>
              <a:latin typeface="Roboto" panose="02000000000000000000" pitchFamily="2" charset="0"/>
            </a:endParaRPr>
          </a:p>
          <a:p>
            <a:pPr marL="285750" indent="-285750" algn="just">
              <a:buFont typeface="Wingdings" panose="05000000000000000000" pitchFamily="2" charset="2"/>
              <a:buChar char="q"/>
            </a:pPr>
            <a:r>
              <a:rPr lang="en-GB" b="0" i="0" dirty="0">
                <a:effectLst/>
                <a:latin typeface="Roboto" panose="02000000000000000000" pitchFamily="2" charset="0"/>
              </a:rPr>
              <a:t>In particular, the stability and mortality of the system were monitored with well localized TPA generation of charge in different depths of the device (Z – direction,</a:t>
            </a:r>
          </a:p>
          <a:p>
            <a:pPr marL="285750" indent="-285750" algn="just">
              <a:buFont typeface="Wingdings" panose="05000000000000000000" pitchFamily="2" charset="2"/>
              <a:buChar char="q"/>
            </a:pPr>
            <a:r>
              <a:rPr lang="en-GB" b="0" i="0" dirty="0">
                <a:effectLst/>
                <a:latin typeface="Roboto" panose="02000000000000000000" pitchFamily="2" charset="0"/>
              </a:rPr>
              <a:t> The first results suggest that the stability of the devices varies rather weakly as long as the charge is generated inside the device. </a:t>
            </a:r>
            <a:r>
              <a:rPr lang="en-GB" dirty="0">
                <a:solidFill>
                  <a:srgbClr val="000000"/>
                </a:solidFill>
                <a:latin typeface="Calibri" panose="020F0502020204030204" pitchFamily="34" charset="0"/>
              </a:rPr>
              <a:t>S</a:t>
            </a:r>
            <a:r>
              <a:rPr lang="en-GB" b="0" i="0" dirty="0">
                <a:solidFill>
                  <a:srgbClr val="000000"/>
                </a:solidFill>
                <a:effectLst/>
                <a:latin typeface="Calibri" panose="020F0502020204030204" pitchFamily="34" charset="0"/>
              </a:rPr>
              <a:t>tability (maybe also mortality) does not change if we generate the charge closer to the front or closer to the back of the device. We saw  that in the range that we can consider as “inside device” , 20-32 </a:t>
            </a:r>
            <a:r>
              <a:rPr lang="el-GR" b="0" i="0" dirty="0">
                <a:solidFill>
                  <a:srgbClr val="000000"/>
                </a:solidFill>
                <a:effectLst/>
                <a:latin typeface="Calibri" panose="020F0502020204030204" pitchFamily="34" charset="0"/>
              </a:rPr>
              <a:t>μ</a:t>
            </a:r>
            <a:r>
              <a:rPr lang="en-GB" b="0" i="0" dirty="0">
                <a:solidFill>
                  <a:srgbClr val="000000"/>
                </a:solidFill>
                <a:effectLst/>
                <a:latin typeface="Calibri" panose="020F0502020204030204" pitchFamily="34" charset="0"/>
              </a:rPr>
              <a:t>m, the sensor’s stability is constant.</a:t>
            </a:r>
            <a:endParaRPr lang="en-GB" b="0" i="0" dirty="0">
              <a:effectLst/>
              <a:latin typeface="Roboto" panose="02000000000000000000" pitchFamily="2" charset="0"/>
            </a:endParaRPr>
          </a:p>
          <a:p>
            <a:pPr marL="285750" indent="-285750" algn="just">
              <a:buFont typeface="Wingdings" panose="05000000000000000000" pitchFamily="2" charset="2"/>
              <a:buChar char="q"/>
            </a:pPr>
            <a:r>
              <a:rPr lang="en-GB" b="0" i="0" dirty="0">
                <a:effectLst/>
                <a:latin typeface="Roboto" panose="02000000000000000000" pitchFamily="2" charset="0"/>
              </a:rPr>
              <a:t> In addition, the location and character of damage features observed by electron microscopy are similar to those obtained by SPA damage</a:t>
            </a:r>
            <a:r>
              <a:rPr lang="en-GB" dirty="0">
                <a:solidFill>
                  <a:srgbClr val="000000"/>
                </a:solidFill>
                <a:latin typeface="Calibri" panose="020F0502020204030204" pitchFamily="34" charset="0"/>
              </a:rPr>
              <a:t>. </a:t>
            </a:r>
            <a:endParaRPr lang="en-US" dirty="0">
              <a:ea typeface="Calibri"/>
              <a:cs typeface="Times New Roman"/>
            </a:endParaRPr>
          </a:p>
          <a:p>
            <a:pPr algn="just"/>
            <a:endParaRPr lang="en-US" dirty="0">
              <a:ea typeface="Calibri"/>
              <a:cs typeface="Times New Roman"/>
            </a:endParaRPr>
          </a:p>
          <a:p>
            <a:pPr algn="just"/>
            <a:endParaRPr lang="en-GB" dirty="0"/>
          </a:p>
          <a:p>
            <a:pPr marL="285750" indent="-285750">
              <a:buFont typeface="Wingdings" panose="05000000000000000000" pitchFamily="2" charset="2"/>
              <a:buChar char="q"/>
            </a:pPr>
            <a:endParaRPr lang="en-GB" dirty="0"/>
          </a:p>
        </p:txBody>
      </p:sp>
      <p:sp>
        <p:nvSpPr>
          <p:cNvPr id="8" name="Title 1">
            <a:extLst>
              <a:ext uri="{FF2B5EF4-FFF2-40B4-BE49-F238E27FC236}">
                <a16:creationId xmlns:a16="http://schemas.microsoft.com/office/drawing/2014/main" id="{06D2B897-8C0E-4472-BC7D-F17A6696C910}"/>
              </a:ext>
            </a:extLst>
          </p:cNvPr>
          <p:cNvSpPr txBox="1">
            <a:spLocks/>
          </p:cNvSpPr>
          <p:nvPr/>
        </p:nvSpPr>
        <p:spPr>
          <a:xfrm>
            <a:off x="454855" y="161842"/>
            <a:ext cx="8229600" cy="83250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800" dirty="0">
                <a:latin typeface="Arial Black" panose="020B0A04020102020204" pitchFamily="34" charset="0"/>
              </a:rPr>
              <a:t>Conclusion: TPA</a:t>
            </a:r>
          </a:p>
        </p:txBody>
      </p:sp>
      <p:sp>
        <p:nvSpPr>
          <p:cNvPr id="9" name="Title 1">
            <a:extLst>
              <a:ext uri="{FF2B5EF4-FFF2-40B4-BE49-F238E27FC236}">
                <a16:creationId xmlns:a16="http://schemas.microsoft.com/office/drawing/2014/main" id="{AAE34331-5888-46F5-840D-17665F357E00}"/>
              </a:ext>
            </a:extLst>
          </p:cNvPr>
          <p:cNvSpPr txBox="1">
            <a:spLocks/>
          </p:cNvSpPr>
          <p:nvPr/>
        </p:nvSpPr>
        <p:spPr>
          <a:xfrm>
            <a:off x="990600" y="1778809"/>
            <a:ext cx="8229600" cy="163319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3200" dirty="0">
              <a:latin typeface="Arial Black" panose="020B0A04020102020204" pitchFamily="34" charset="0"/>
            </a:endParaRPr>
          </a:p>
        </p:txBody>
      </p:sp>
      <p:sp>
        <p:nvSpPr>
          <p:cNvPr id="15" name="Slide Number Placeholder 14">
            <a:extLst>
              <a:ext uri="{FF2B5EF4-FFF2-40B4-BE49-F238E27FC236}">
                <a16:creationId xmlns:a16="http://schemas.microsoft.com/office/drawing/2014/main" id="{C7FA4DF2-0868-40B3-A4DE-C6639801F183}"/>
              </a:ext>
            </a:extLst>
          </p:cNvPr>
          <p:cNvSpPr>
            <a:spLocks noGrp="1"/>
          </p:cNvSpPr>
          <p:nvPr>
            <p:ph type="sldNum" sz="quarter" idx="12"/>
          </p:nvPr>
        </p:nvSpPr>
        <p:spPr/>
        <p:txBody>
          <a:bodyPr/>
          <a:lstStyle/>
          <a:p>
            <a:fld id="{C8A25242-1DFD-45BB-89E8-D96AD62FA012}" type="slidenum">
              <a:rPr lang="en-US" smtClean="0"/>
              <a:t>15</a:t>
            </a:fld>
            <a:endParaRPr lang="en-US" dirty="0"/>
          </a:p>
        </p:txBody>
      </p:sp>
    </p:spTree>
    <p:extLst>
      <p:ext uri="{BB962C8B-B14F-4D97-AF65-F5344CB8AC3E}">
        <p14:creationId xmlns:p14="http://schemas.microsoft.com/office/powerpoint/2010/main" val="1500290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9EAC2-3464-4BAF-A7F6-EE7FBC5FD263}"/>
              </a:ext>
            </a:extLst>
          </p:cNvPr>
          <p:cNvSpPr>
            <a:spLocks noGrp="1"/>
          </p:cNvSpPr>
          <p:nvPr>
            <p:ph type="title"/>
          </p:nvPr>
        </p:nvSpPr>
        <p:spPr>
          <a:xfrm>
            <a:off x="7195073" y="4752201"/>
            <a:ext cx="1828800" cy="1143000"/>
          </a:xfrm>
        </p:spPr>
        <p:txBody>
          <a:bodyPr>
            <a:normAutofit fontScale="90000"/>
          </a:bodyPr>
          <a:lstStyle/>
          <a:p>
            <a:r>
              <a:rPr lang="en-GB" dirty="0"/>
              <a:t>Thank you. </a:t>
            </a:r>
          </a:p>
        </p:txBody>
      </p:sp>
      <p:sp>
        <p:nvSpPr>
          <p:cNvPr id="4" name="TextBox 3">
            <a:extLst>
              <a:ext uri="{FF2B5EF4-FFF2-40B4-BE49-F238E27FC236}">
                <a16:creationId xmlns:a16="http://schemas.microsoft.com/office/drawing/2014/main" id="{00459FC0-6F33-4902-AAEC-BFF4FD79CE66}"/>
              </a:ext>
            </a:extLst>
          </p:cNvPr>
          <p:cNvSpPr txBox="1"/>
          <p:nvPr/>
        </p:nvSpPr>
        <p:spPr>
          <a:xfrm>
            <a:off x="2050228" y="955059"/>
            <a:ext cx="5181600" cy="5078313"/>
          </a:xfrm>
          <a:prstGeom prst="rect">
            <a:avLst/>
          </a:prstGeom>
          <a:noFill/>
        </p:spPr>
        <p:txBody>
          <a:bodyPr wrap="square">
            <a:spAutoFit/>
          </a:bodyPr>
          <a:lstStyle/>
          <a:p>
            <a:pPr marL="285750" indent="-285750">
              <a:buFont typeface="Wingdings" panose="05000000000000000000" pitchFamily="2" charset="2"/>
              <a:buChar char="q"/>
            </a:pPr>
            <a:r>
              <a:rPr lang="en-GB" sz="1800" dirty="0">
                <a:solidFill>
                  <a:srgbClr val="222222"/>
                </a:solidFill>
                <a:latin typeface="Arial Black" panose="020B0A04020102020204" pitchFamily="34" charset="0"/>
              </a:rPr>
              <a:t>Fs-SPA study on LGAD Mortality</a:t>
            </a:r>
            <a:r>
              <a:rPr lang="en-GB" sz="1800" dirty="0">
                <a:solidFill>
                  <a:srgbClr val="222222"/>
                </a:solidFill>
                <a:latin typeface="Arial" panose="020B0604020202020204" pitchFamily="34" charset="0"/>
              </a:rPr>
              <a:t>: </a:t>
            </a:r>
            <a:r>
              <a:rPr lang="en-GB" sz="1800" b="0" i="0" dirty="0">
                <a:solidFill>
                  <a:srgbClr val="222222"/>
                </a:solidFill>
                <a:effectLst/>
                <a:latin typeface="Arial" panose="020B0604020202020204" pitchFamily="34" charset="0"/>
              </a:rPr>
              <a:t> PINs and LGADs show the same behaviour in terms of irreversible breakdown ( confirmed in ELI studies): gain (multiplication) level does not play role. in the LGAD irreversible breakdown. No gain dependence! </a:t>
            </a:r>
            <a:r>
              <a:rPr lang="en-GB" sz="1800" dirty="0">
                <a:solidFill>
                  <a:srgbClr val="222222"/>
                </a:solidFill>
                <a:latin typeface="Arial" panose="020B0604020202020204" pitchFamily="34" charset="0"/>
              </a:rPr>
              <a:t>No </a:t>
            </a:r>
            <a:r>
              <a:rPr lang="en-GB" dirty="0">
                <a:solidFill>
                  <a:srgbClr val="222222"/>
                </a:solidFill>
                <a:latin typeface="Arial" panose="020B0604020202020204" pitchFamily="34" charset="0"/>
              </a:rPr>
              <a:t>damage</a:t>
            </a:r>
            <a:r>
              <a:rPr lang="en-GB" sz="1800" dirty="0">
                <a:solidFill>
                  <a:srgbClr val="222222"/>
                </a:solidFill>
                <a:latin typeface="Arial" panose="020B0604020202020204" pitchFamily="34" charset="0"/>
              </a:rPr>
              <a:t> dependence; irradiation shift   HV bias to higher values </a:t>
            </a:r>
            <a:r>
              <a:rPr lang="en-GB" sz="1800" dirty="0">
                <a:solidFill>
                  <a:srgbClr val="222222"/>
                </a:solidFill>
                <a:latin typeface="Arial" panose="020B0604020202020204" pitchFamily="34" charset="0"/>
                <a:sym typeface="Wingdings" panose="05000000000000000000" pitchFamily="2" charset="2"/>
              </a:rPr>
              <a:t> HV</a:t>
            </a:r>
            <a:r>
              <a:rPr lang="en-GB" sz="1800" dirty="0">
                <a:solidFill>
                  <a:srgbClr val="222222"/>
                </a:solidFill>
                <a:latin typeface="Arial" panose="020B0604020202020204" pitchFamily="34" charset="0"/>
              </a:rPr>
              <a:t> dependence; electric field relate breakdown.</a:t>
            </a:r>
          </a:p>
          <a:p>
            <a:r>
              <a:rPr lang="en-GB" dirty="0">
                <a:solidFill>
                  <a:srgbClr val="222222"/>
                </a:solidFill>
                <a:latin typeface="Arial" panose="020B0604020202020204" pitchFamily="34" charset="0"/>
              </a:rPr>
              <a:t>  </a:t>
            </a:r>
            <a:endParaRPr lang="en-GB" sz="1800" b="0" i="0" dirty="0">
              <a:solidFill>
                <a:srgbClr val="222222"/>
              </a:solidFill>
              <a:effectLst/>
              <a:latin typeface="Arial" panose="020B0604020202020204" pitchFamily="34" charset="0"/>
            </a:endParaRPr>
          </a:p>
          <a:p>
            <a:pPr marL="285750" indent="-285750">
              <a:buFont typeface="Wingdings" panose="05000000000000000000" pitchFamily="2" charset="2"/>
              <a:buChar char="q"/>
            </a:pPr>
            <a:endParaRPr lang="en-GB" sz="1800" b="0" i="0" dirty="0">
              <a:solidFill>
                <a:srgbClr val="222222"/>
              </a:solidFill>
              <a:effectLst/>
              <a:latin typeface="Arial" panose="020B0604020202020204" pitchFamily="34" charset="0"/>
            </a:endParaRPr>
          </a:p>
          <a:p>
            <a:pPr marL="285750" indent="-285750">
              <a:buFont typeface="Wingdings" panose="05000000000000000000" pitchFamily="2" charset="2"/>
              <a:buChar char="q"/>
            </a:pPr>
            <a:r>
              <a:rPr lang="en-GB" sz="1800" dirty="0">
                <a:solidFill>
                  <a:srgbClr val="222222"/>
                </a:solidFill>
                <a:latin typeface="Arial Black" panose="020B0A04020102020204" pitchFamily="34" charset="0"/>
              </a:rPr>
              <a:t>Fs-TPA study on LGAD Mortality</a:t>
            </a:r>
            <a:r>
              <a:rPr lang="en-GB" sz="1800" dirty="0">
                <a:solidFill>
                  <a:srgbClr val="222222"/>
                </a:solidFill>
                <a:latin typeface="Arial" panose="020B0604020202020204" pitchFamily="34" charset="0"/>
              </a:rPr>
              <a:t>:  TPA  brings new insight: it shows that for LGAD’s irreversible breakdown it does  not matter </a:t>
            </a:r>
            <a:r>
              <a:rPr lang="en-GB" dirty="0">
                <a:solidFill>
                  <a:srgbClr val="222222"/>
                </a:solidFill>
                <a:latin typeface="Arial" panose="020B0604020202020204" pitchFamily="34" charset="0"/>
              </a:rPr>
              <a:t>if </a:t>
            </a:r>
            <a:r>
              <a:rPr lang="en-GB" sz="1800" dirty="0">
                <a:solidFill>
                  <a:srgbClr val="222222"/>
                </a:solidFill>
                <a:latin typeface="Arial" panose="020B0604020202020204" pitchFamily="34" charset="0"/>
              </a:rPr>
              <a:t>charge was induced in junction or at the back contact. </a:t>
            </a:r>
          </a:p>
          <a:p>
            <a:pPr marL="285750" indent="-285750">
              <a:buFont typeface="Wingdings" panose="05000000000000000000" pitchFamily="2" charset="2"/>
              <a:buChar char="q"/>
            </a:pPr>
            <a:r>
              <a:rPr lang="en-GB" sz="1800" dirty="0">
                <a:solidFill>
                  <a:srgbClr val="222222"/>
                </a:solidFill>
                <a:latin typeface="Arial" panose="020B0604020202020204" pitchFamily="34" charset="0"/>
              </a:rPr>
              <a:t>More to be explored in future (TCT-TPA from backside, Edge TCT-TPA</a:t>
            </a:r>
            <a:r>
              <a:rPr lang="en-GB" sz="1800">
                <a:solidFill>
                  <a:srgbClr val="222222"/>
                </a:solidFill>
                <a:latin typeface="Arial" panose="020B0604020202020204" pitchFamily="34" charset="0"/>
              </a:rPr>
              <a:t>, etc).</a:t>
            </a:r>
            <a:endParaRPr lang="en-GB" dirty="0"/>
          </a:p>
        </p:txBody>
      </p:sp>
      <p:sp>
        <p:nvSpPr>
          <p:cNvPr id="5" name="TextBox 4">
            <a:extLst>
              <a:ext uri="{FF2B5EF4-FFF2-40B4-BE49-F238E27FC236}">
                <a16:creationId xmlns:a16="http://schemas.microsoft.com/office/drawing/2014/main" id="{0518DDFA-2646-4257-89D0-08514B9D14EB}"/>
              </a:ext>
            </a:extLst>
          </p:cNvPr>
          <p:cNvSpPr txBox="1"/>
          <p:nvPr/>
        </p:nvSpPr>
        <p:spPr>
          <a:xfrm>
            <a:off x="609600" y="533400"/>
            <a:ext cx="1828800" cy="923330"/>
          </a:xfrm>
          <a:prstGeom prst="rect">
            <a:avLst/>
          </a:prstGeom>
          <a:noFill/>
        </p:spPr>
        <p:txBody>
          <a:bodyPr wrap="square" rtlCol="0">
            <a:spAutoFit/>
          </a:bodyPr>
          <a:lstStyle/>
          <a:p>
            <a:r>
              <a:rPr lang="en-GB" dirty="0">
                <a:latin typeface="Arial Black" panose="020B0A04020102020204" pitchFamily="34" charset="0"/>
              </a:rPr>
              <a:t>Final remarks</a:t>
            </a:r>
          </a:p>
          <a:p>
            <a:r>
              <a:rPr lang="en-GB" dirty="0">
                <a:latin typeface="Arial Black" panose="020B0A04020102020204" pitchFamily="34" charset="0"/>
              </a:rPr>
              <a:t>SPA &amp; TPA</a:t>
            </a:r>
          </a:p>
        </p:txBody>
      </p:sp>
      <p:sp>
        <p:nvSpPr>
          <p:cNvPr id="6" name="Slide Number Placeholder 5">
            <a:extLst>
              <a:ext uri="{FF2B5EF4-FFF2-40B4-BE49-F238E27FC236}">
                <a16:creationId xmlns:a16="http://schemas.microsoft.com/office/drawing/2014/main" id="{B963EFFB-68A4-4D06-A5FD-4FFB763B3FEB}"/>
              </a:ext>
            </a:extLst>
          </p:cNvPr>
          <p:cNvSpPr>
            <a:spLocks noGrp="1"/>
          </p:cNvSpPr>
          <p:nvPr>
            <p:ph type="sldNum" sz="quarter" idx="12"/>
          </p:nvPr>
        </p:nvSpPr>
        <p:spPr/>
        <p:txBody>
          <a:bodyPr/>
          <a:lstStyle/>
          <a:p>
            <a:fld id="{C8A25242-1DFD-45BB-89E8-D96AD62FA012}" type="slidenum">
              <a:rPr lang="en-US" smtClean="0"/>
              <a:t>16</a:t>
            </a:fld>
            <a:endParaRPr lang="en-US" dirty="0"/>
          </a:p>
        </p:txBody>
      </p:sp>
    </p:spTree>
    <p:extLst>
      <p:ext uri="{BB962C8B-B14F-4D97-AF65-F5344CB8AC3E}">
        <p14:creationId xmlns:p14="http://schemas.microsoft.com/office/powerpoint/2010/main" val="1426983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84BFEB6-01CD-4A11-86E3-DF78CECFCE79}"/>
              </a:ext>
            </a:extLst>
          </p:cNvPr>
          <p:cNvSpPr txBox="1"/>
          <p:nvPr/>
        </p:nvSpPr>
        <p:spPr>
          <a:xfrm>
            <a:off x="914400" y="155345"/>
            <a:ext cx="7848600" cy="3693319"/>
          </a:xfrm>
          <a:prstGeom prst="rect">
            <a:avLst/>
          </a:prstGeom>
          <a:noFill/>
        </p:spPr>
        <p:txBody>
          <a:bodyPr wrap="square">
            <a:spAutoFit/>
          </a:bodyPr>
          <a:lstStyle/>
          <a:p>
            <a:r>
              <a:rPr lang="en-GB" sz="3600" dirty="0">
                <a:latin typeface="Arial Black" panose="020B0A04020102020204" pitchFamily="34" charset="0"/>
              </a:rPr>
              <a:t>Research question</a:t>
            </a:r>
          </a:p>
          <a:p>
            <a:endParaRPr lang="en-GB" dirty="0"/>
          </a:p>
          <a:p>
            <a:pPr marL="285750" indent="-285750">
              <a:buFont typeface="Wingdings" panose="05000000000000000000" pitchFamily="2" charset="2"/>
              <a:buChar char="q"/>
            </a:pPr>
            <a:endParaRPr lang="en-GB" dirty="0"/>
          </a:p>
          <a:p>
            <a:pPr marL="285750" indent="-285750" algn="just">
              <a:buFont typeface="Wingdings" panose="05000000000000000000" pitchFamily="2" charset="2"/>
              <a:buChar char="q"/>
            </a:pPr>
            <a:r>
              <a:rPr lang="en-GB" b="1" i="0" dirty="0">
                <a:solidFill>
                  <a:srgbClr val="FF0000"/>
                </a:solidFill>
                <a:effectLst/>
                <a:latin typeface="Arial" panose="020B0604020202020204" pitchFamily="34" charset="0"/>
              </a:rPr>
              <a:t>First of all ELI TCT-SPA fs-laser shows  capacity for SEU studies</a:t>
            </a:r>
          </a:p>
          <a:p>
            <a:pPr marL="285750" indent="-285750" algn="just">
              <a:buFont typeface="Wingdings" panose="05000000000000000000" pitchFamily="2" charset="2"/>
              <a:buChar char="q"/>
            </a:pPr>
            <a:r>
              <a:rPr lang="en-GB" b="1" dirty="0">
                <a:solidFill>
                  <a:srgbClr val="FF0000"/>
                </a:solidFill>
                <a:latin typeface="Arial" panose="020B0604020202020204" pitchFamily="34" charset="0"/>
              </a:rPr>
              <a:t>T</a:t>
            </a:r>
            <a:r>
              <a:rPr lang="en-GB" b="1" i="0" dirty="0">
                <a:solidFill>
                  <a:srgbClr val="FF0000"/>
                </a:solidFill>
                <a:effectLst/>
                <a:latin typeface="Arial" panose="020B0604020202020204" pitchFamily="34" charset="0"/>
              </a:rPr>
              <a:t>ests confirmed  that huge amount of charge in a single collision cause a conditions that lead to a destructive LGAD breakdown.</a:t>
            </a:r>
          </a:p>
          <a:p>
            <a:pPr marL="285750" indent="-285750" algn="just">
              <a:buFont typeface="Wingdings" panose="05000000000000000000" pitchFamily="2" charset="2"/>
              <a:buChar char="q"/>
            </a:pPr>
            <a:endParaRPr lang="en-GB" sz="1800" b="0" i="0" dirty="0">
              <a:solidFill>
                <a:srgbClr val="222222"/>
              </a:solidFill>
              <a:effectLst/>
            </a:endParaRPr>
          </a:p>
          <a:p>
            <a:pPr marL="285750" indent="-285750" algn="just">
              <a:spcAft>
                <a:spcPts val="0"/>
              </a:spcAft>
              <a:buFont typeface="Wingdings" panose="05000000000000000000" pitchFamily="2" charset="2"/>
              <a:buChar char="q"/>
            </a:pPr>
            <a:r>
              <a:rPr lang="en-GB" sz="1800" b="1" i="0" dirty="0">
                <a:solidFill>
                  <a:srgbClr val="002060"/>
                </a:solidFill>
                <a:effectLst/>
              </a:rPr>
              <a:t>NEW Research Q: Does the position of deposition matter? It can be that it is not the same if large amount of charge is released on top or on the bottom of the active layer.</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endParaRPr lang="en-GB" dirty="0"/>
          </a:p>
        </p:txBody>
      </p:sp>
      <p:sp>
        <p:nvSpPr>
          <p:cNvPr id="11" name="TextBox 10">
            <a:extLst>
              <a:ext uri="{FF2B5EF4-FFF2-40B4-BE49-F238E27FC236}">
                <a16:creationId xmlns:a16="http://schemas.microsoft.com/office/drawing/2014/main" id="{135E0482-DDC8-46B8-80FC-62514187FBC8}"/>
              </a:ext>
            </a:extLst>
          </p:cNvPr>
          <p:cNvSpPr txBox="1"/>
          <p:nvPr/>
        </p:nvSpPr>
        <p:spPr>
          <a:xfrm>
            <a:off x="1905000" y="3565068"/>
            <a:ext cx="5829300" cy="1200329"/>
          </a:xfrm>
          <a:prstGeom prst="rect">
            <a:avLst/>
          </a:prstGeom>
          <a:noFill/>
          <a:ln w="38100">
            <a:noFill/>
          </a:ln>
        </p:spPr>
        <p:txBody>
          <a:bodyPr wrap="square">
            <a:spAutoFit/>
          </a:bodyPr>
          <a:lstStyle/>
          <a:p>
            <a:pPr marL="285750" indent="-285750" algn="l">
              <a:spcAft>
                <a:spcPts val="0"/>
              </a:spcAft>
              <a:buFont typeface="Wingdings" panose="05000000000000000000" pitchFamily="2" charset="2"/>
              <a:buChar char="q"/>
            </a:pPr>
            <a:r>
              <a:rPr lang="en-GB" dirty="0">
                <a:solidFill>
                  <a:srgbClr val="222222"/>
                </a:solidFill>
              </a:rPr>
              <a:t>A</a:t>
            </a:r>
            <a:r>
              <a:rPr lang="en-GB" b="0" i="0" dirty="0">
                <a:solidFill>
                  <a:srgbClr val="222222"/>
                </a:solidFill>
                <a:effectLst/>
              </a:rPr>
              <a:t> clear case for TPA since </a:t>
            </a:r>
            <a:r>
              <a:rPr lang="en-GB" dirty="0"/>
              <a:t>TPA-TCT is a way to generate very localized electron-hole pairs in semiconductor devices (microscale volume).</a:t>
            </a:r>
          </a:p>
          <a:p>
            <a:pPr marL="285750" indent="-285750" algn="l">
              <a:spcAft>
                <a:spcPts val="0"/>
              </a:spcAft>
              <a:buFont typeface="Wingdings" panose="05000000000000000000" pitchFamily="2" charset="2"/>
              <a:buChar char="q"/>
            </a:pPr>
            <a:endParaRPr lang="en-GB" b="0" i="0" dirty="0">
              <a:solidFill>
                <a:srgbClr val="222222"/>
              </a:solidFill>
              <a:effectLst/>
            </a:endParaRPr>
          </a:p>
        </p:txBody>
      </p:sp>
      <p:sp>
        <p:nvSpPr>
          <p:cNvPr id="12" name="TextBox 11">
            <a:extLst>
              <a:ext uri="{FF2B5EF4-FFF2-40B4-BE49-F238E27FC236}">
                <a16:creationId xmlns:a16="http://schemas.microsoft.com/office/drawing/2014/main" id="{7A5AFC06-84B1-4A7C-9318-7B2737A625F0}"/>
              </a:ext>
            </a:extLst>
          </p:cNvPr>
          <p:cNvSpPr txBox="1"/>
          <p:nvPr/>
        </p:nvSpPr>
        <p:spPr>
          <a:xfrm>
            <a:off x="1828800" y="4636432"/>
            <a:ext cx="3700414" cy="1754326"/>
          </a:xfrm>
          <a:prstGeom prst="rect">
            <a:avLst/>
          </a:prstGeom>
          <a:noFill/>
        </p:spPr>
        <p:txBody>
          <a:bodyPr wrap="square">
            <a:spAutoFit/>
          </a:bodyPr>
          <a:lstStyle/>
          <a:p>
            <a:pPr marL="285750" indent="-285750" algn="l">
              <a:buFont typeface="Wingdings" panose="05000000000000000000" pitchFamily="2" charset="2"/>
              <a:buChar char="q"/>
            </a:pPr>
            <a:r>
              <a:rPr lang="en-GB" b="0" i="0" dirty="0">
                <a:solidFill>
                  <a:srgbClr val="2E2E2E"/>
                </a:solidFill>
                <a:effectLst/>
                <a:latin typeface="NexusSerif"/>
              </a:rPr>
              <a:t>Differently to standard TCT where the energy deposition (pair creation) is continuous along the beam, TPA-TCT reduces this region to an ellipsoidal volume, achieving thus, true 3D spatial resolution. </a:t>
            </a:r>
          </a:p>
        </p:txBody>
      </p:sp>
      <p:pic>
        <p:nvPicPr>
          <p:cNvPr id="13" name="Picture 2">
            <a:extLst>
              <a:ext uri="{FF2B5EF4-FFF2-40B4-BE49-F238E27FC236}">
                <a16:creationId xmlns:a16="http://schemas.microsoft.com/office/drawing/2014/main" id="{F21CA3E7-345A-40A6-AB1A-D817D960A7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9105" y="4752201"/>
            <a:ext cx="2871836" cy="1522788"/>
          </a:xfrm>
          <a:prstGeom prst="rect">
            <a:avLst/>
          </a:prstGeom>
          <a:noFill/>
          <a:extLst>
            <a:ext uri="{909E8E84-426E-40DD-AFC4-6F175D3DCCD1}">
              <a14:hiddenFill xmlns:a14="http://schemas.microsoft.com/office/drawing/2010/main">
                <a:solidFill>
                  <a:srgbClr val="FFFFFF"/>
                </a:solidFill>
              </a14:hiddenFill>
            </a:ext>
          </a:extLst>
        </p:spPr>
      </p:pic>
      <p:sp>
        <p:nvSpPr>
          <p:cNvPr id="14" name="Slide Number Placeholder 13">
            <a:extLst>
              <a:ext uri="{FF2B5EF4-FFF2-40B4-BE49-F238E27FC236}">
                <a16:creationId xmlns:a16="http://schemas.microsoft.com/office/drawing/2014/main" id="{34CFC603-3317-4B49-89EF-F38D0C79C778}"/>
              </a:ext>
            </a:extLst>
          </p:cNvPr>
          <p:cNvSpPr>
            <a:spLocks noGrp="1"/>
          </p:cNvSpPr>
          <p:nvPr>
            <p:ph type="sldNum" sz="quarter" idx="12"/>
          </p:nvPr>
        </p:nvSpPr>
        <p:spPr/>
        <p:txBody>
          <a:bodyPr/>
          <a:lstStyle/>
          <a:p>
            <a:fld id="{C8A25242-1DFD-45BB-89E8-D96AD62FA012}" type="slidenum">
              <a:rPr lang="en-US" smtClean="0"/>
              <a:t>2</a:t>
            </a:fld>
            <a:endParaRPr lang="en-US" dirty="0"/>
          </a:p>
        </p:txBody>
      </p:sp>
    </p:spTree>
    <p:extLst>
      <p:ext uri="{BB962C8B-B14F-4D97-AF65-F5344CB8AC3E}">
        <p14:creationId xmlns:p14="http://schemas.microsoft.com/office/powerpoint/2010/main" val="2545029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053356"/>
            <a:ext cx="6629400" cy="50262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5"/>
          <p:cNvSpPr txBox="1">
            <a:spLocks/>
          </p:cNvSpPr>
          <p:nvPr/>
        </p:nvSpPr>
        <p:spPr bwMode="auto">
          <a:xfrm>
            <a:off x="-533400" y="136525"/>
            <a:ext cx="9372600" cy="6691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3200" dirty="0"/>
              <a:t> </a:t>
            </a:r>
            <a:r>
              <a:rPr lang="en-US" altLang="en-US" sz="3200" b="1" dirty="0"/>
              <a:t>TPA</a:t>
            </a:r>
            <a:r>
              <a:rPr lang="en-US" altLang="en-US" sz="3200" dirty="0"/>
              <a:t> configuration at ELI Beamlines (Prague)</a:t>
            </a:r>
          </a:p>
          <a:p>
            <a:r>
              <a:rPr lang="en-US" altLang="en-US" sz="1800" dirty="0"/>
              <a:t>For more details see 37</a:t>
            </a:r>
            <a:r>
              <a:rPr lang="en-US" altLang="en-US" sz="1800" baseline="30000" dirty="0"/>
              <a:t>th</a:t>
            </a:r>
            <a:r>
              <a:rPr lang="en-US" altLang="en-US" sz="1800" dirty="0"/>
              <a:t> RD50 Workshop</a:t>
            </a:r>
          </a:p>
        </p:txBody>
      </p:sp>
      <p:sp>
        <p:nvSpPr>
          <p:cNvPr id="5" name="Rectangle 4"/>
          <p:cNvSpPr/>
          <p:nvPr/>
        </p:nvSpPr>
        <p:spPr>
          <a:xfrm>
            <a:off x="114300" y="6172200"/>
            <a:ext cx="8915400" cy="600164"/>
          </a:xfrm>
          <a:prstGeom prst="rect">
            <a:avLst/>
          </a:prstGeom>
        </p:spPr>
        <p:txBody>
          <a:bodyPr wrap="square">
            <a:spAutoFit/>
          </a:bodyPr>
          <a:lstStyle/>
          <a:p>
            <a:r>
              <a:rPr lang="en-US" sz="1100" b="1" dirty="0"/>
              <a:t>DM </a:t>
            </a:r>
            <a:r>
              <a:rPr lang="en-US" sz="1100" dirty="0"/>
              <a:t>– </a:t>
            </a:r>
            <a:r>
              <a:rPr lang="en-US" sz="1100" dirty="0" err="1"/>
              <a:t>demagnifier</a:t>
            </a:r>
            <a:r>
              <a:rPr lang="en-US" sz="1100" b="1" dirty="0"/>
              <a:t>, BS – </a:t>
            </a:r>
            <a:r>
              <a:rPr lang="en-US" sz="1100" dirty="0" err="1"/>
              <a:t>beamsplitter</a:t>
            </a:r>
            <a:r>
              <a:rPr lang="en-US" sz="1100" dirty="0"/>
              <a:t>, </a:t>
            </a:r>
            <a:r>
              <a:rPr lang="en-US" sz="1100" b="1" dirty="0"/>
              <a:t>OPA - </a:t>
            </a:r>
            <a:r>
              <a:rPr lang="en-US" sz="1100" dirty="0"/>
              <a:t>optical parametric amplifier, </a:t>
            </a:r>
            <a:r>
              <a:rPr lang="en-US" sz="1100" b="1" dirty="0"/>
              <a:t>BP - </a:t>
            </a:r>
            <a:r>
              <a:rPr lang="en-US" sz="1100" dirty="0"/>
              <a:t>bandpass filter, </a:t>
            </a:r>
            <a:r>
              <a:rPr lang="en-US" sz="1100" b="1" dirty="0"/>
              <a:t>RM - </a:t>
            </a:r>
            <a:r>
              <a:rPr lang="en-US" sz="1100" dirty="0" err="1"/>
              <a:t>removabe</a:t>
            </a:r>
            <a:r>
              <a:rPr lang="en-US" sz="1100" dirty="0"/>
              <a:t> mirror, </a:t>
            </a:r>
            <a:r>
              <a:rPr lang="en-US" sz="1100" b="1" dirty="0"/>
              <a:t>RBS - </a:t>
            </a:r>
            <a:r>
              <a:rPr lang="en-US" sz="1100" dirty="0"/>
              <a:t>removable </a:t>
            </a:r>
            <a:r>
              <a:rPr lang="en-US" sz="1100" dirty="0" err="1"/>
              <a:t>beamsplitter</a:t>
            </a:r>
            <a:r>
              <a:rPr lang="en-US" sz="1100" dirty="0"/>
              <a:t>, </a:t>
            </a:r>
          </a:p>
          <a:p>
            <a:r>
              <a:rPr lang="en-US" sz="1100" b="1" dirty="0"/>
              <a:t>PD - </a:t>
            </a:r>
            <a:r>
              <a:rPr lang="en-US" sz="1100" dirty="0"/>
              <a:t>reference photodiode, </a:t>
            </a:r>
            <a:r>
              <a:rPr lang="en-US" sz="1100" b="1" dirty="0"/>
              <a:t>VF - </a:t>
            </a:r>
            <a:r>
              <a:rPr lang="en-US" sz="1100" dirty="0"/>
              <a:t>variable gradient ND filter,</a:t>
            </a:r>
            <a:r>
              <a:rPr lang="en-US" sz="1100" b="1" dirty="0"/>
              <a:t> ND - </a:t>
            </a:r>
            <a:r>
              <a:rPr lang="en-US" sz="1100" dirty="0"/>
              <a:t>fixed neutral density filter, </a:t>
            </a:r>
            <a:r>
              <a:rPr lang="en-US" sz="1100" b="1" dirty="0"/>
              <a:t>WP - </a:t>
            </a:r>
            <a:r>
              <a:rPr lang="en-US" sz="1100" dirty="0"/>
              <a:t>half </a:t>
            </a:r>
            <a:r>
              <a:rPr lang="en-US" sz="1100" dirty="0" err="1"/>
              <a:t>waveplate</a:t>
            </a:r>
            <a:r>
              <a:rPr lang="en-US" sz="1100" dirty="0"/>
              <a:t>, </a:t>
            </a:r>
            <a:r>
              <a:rPr lang="en-US" sz="1100" b="1" dirty="0"/>
              <a:t>P – </a:t>
            </a:r>
            <a:r>
              <a:rPr lang="en-US" sz="1100" dirty="0" err="1"/>
              <a:t>powermeter</a:t>
            </a:r>
            <a:r>
              <a:rPr lang="en-US" sz="1100" dirty="0"/>
              <a:t>, </a:t>
            </a:r>
            <a:r>
              <a:rPr lang="en-US" sz="1100" b="1" dirty="0"/>
              <a:t>OBJ - </a:t>
            </a:r>
            <a:r>
              <a:rPr lang="en-US" sz="1100" dirty="0"/>
              <a:t>100X objective</a:t>
            </a:r>
          </a:p>
          <a:p>
            <a:r>
              <a:rPr lang="en-US" sz="1100" b="1" dirty="0"/>
              <a:t>L- </a:t>
            </a:r>
            <a:r>
              <a:rPr lang="en-US" sz="1100" dirty="0"/>
              <a:t>lamp, </a:t>
            </a:r>
            <a:r>
              <a:rPr lang="en-US" sz="1100" b="1" dirty="0"/>
              <a:t>MS - </a:t>
            </a:r>
            <a:r>
              <a:rPr lang="en-US" sz="1100" dirty="0"/>
              <a:t>motorized XYZ stages, </a:t>
            </a:r>
            <a:r>
              <a:rPr lang="en-US" sz="1100" b="1" dirty="0"/>
              <a:t>LV - </a:t>
            </a:r>
            <a:r>
              <a:rPr lang="en-US" sz="1100" dirty="0"/>
              <a:t>low voltage power supply, </a:t>
            </a:r>
            <a:r>
              <a:rPr lang="en-US" sz="1100" b="1" dirty="0"/>
              <a:t>HV - </a:t>
            </a:r>
            <a:r>
              <a:rPr lang="en-US" sz="1100" dirty="0"/>
              <a:t>high voltage power supply, </a:t>
            </a:r>
            <a:r>
              <a:rPr lang="en-US" sz="1100" b="1" dirty="0"/>
              <a:t>FC - </a:t>
            </a:r>
            <a:r>
              <a:rPr lang="en-US" sz="1100" dirty="0"/>
              <a:t>Faraday cage</a:t>
            </a:r>
          </a:p>
        </p:txBody>
      </p:sp>
      <p:sp>
        <p:nvSpPr>
          <p:cNvPr id="2" name="Slide Number Placeholder 1">
            <a:extLst>
              <a:ext uri="{FF2B5EF4-FFF2-40B4-BE49-F238E27FC236}">
                <a16:creationId xmlns:a16="http://schemas.microsoft.com/office/drawing/2014/main" id="{5880E4B4-7F51-4F96-BB65-BD734B848602}"/>
              </a:ext>
            </a:extLst>
          </p:cNvPr>
          <p:cNvSpPr>
            <a:spLocks noGrp="1"/>
          </p:cNvSpPr>
          <p:nvPr>
            <p:ph type="sldNum" sz="quarter" idx="12"/>
          </p:nvPr>
        </p:nvSpPr>
        <p:spPr/>
        <p:txBody>
          <a:bodyPr/>
          <a:lstStyle/>
          <a:p>
            <a:fld id="{C8A25242-1DFD-45BB-89E8-D96AD62FA012}" type="slidenum">
              <a:rPr lang="en-US" smtClean="0"/>
              <a:t>3</a:t>
            </a:fld>
            <a:endParaRPr lang="en-US" dirty="0"/>
          </a:p>
        </p:txBody>
      </p:sp>
    </p:spTree>
    <p:extLst>
      <p:ext uri="{BB962C8B-B14F-4D97-AF65-F5344CB8AC3E}">
        <p14:creationId xmlns:p14="http://schemas.microsoft.com/office/powerpoint/2010/main" val="3334170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nvGraphicFramePr>
        <p:xfrm>
          <a:off x="433965" y="547688"/>
          <a:ext cx="2690813" cy="676275"/>
        </p:xfrm>
        <a:graphic>
          <a:graphicData uri="http://schemas.openxmlformats.org/presentationml/2006/ole">
            <mc:AlternateContent xmlns:mc="http://schemas.openxmlformats.org/markup-compatibility/2006">
              <mc:Choice xmlns:v="urn:schemas-microsoft-com:vml" Requires="v">
                <p:oleObj name="Equation" r:id="rId3" imgW="2120760" imgH="533160" progId="Equation.3">
                  <p:embed/>
                </p:oleObj>
              </mc:Choice>
              <mc:Fallback>
                <p:oleObj name="Equation" r:id="rId3" imgW="2120760" imgH="533160" progId="Equation.3">
                  <p:embed/>
                  <p:pic>
                    <p:nvPicPr>
                      <p:cNvPr id="2" name="Object 1"/>
                      <p:cNvPicPr>
                        <a:picLocks noChangeAspect="1" noChangeArrowheads="1"/>
                      </p:cNvPicPr>
                      <p:nvPr/>
                    </p:nvPicPr>
                    <p:blipFill>
                      <a:blip r:embed="rId4"/>
                      <a:srcRect/>
                      <a:stretch>
                        <a:fillRect/>
                      </a:stretch>
                    </p:blipFill>
                    <p:spPr bwMode="auto">
                      <a:xfrm>
                        <a:off x="433965" y="547688"/>
                        <a:ext cx="2690813" cy="676275"/>
                      </a:xfrm>
                      <a:prstGeom prst="rect">
                        <a:avLst/>
                      </a:prstGeom>
                      <a:noFill/>
                      <a:ln>
                        <a:noFill/>
                      </a:ln>
                    </p:spPr>
                  </p:pic>
                </p:oleObj>
              </mc:Fallback>
            </mc:AlternateContent>
          </a:graphicData>
        </a:graphic>
      </p:graphicFrame>
      <p:graphicFrame>
        <p:nvGraphicFramePr>
          <p:cNvPr id="3" name="Object 2"/>
          <p:cNvGraphicFramePr>
            <a:graphicFrameLocks noChangeAspect="1"/>
          </p:cNvGraphicFramePr>
          <p:nvPr/>
        </p:nvGraphicFramePr>
        <p:xfrm>
          <a:off x="560241" y="1328168"/>
          <a:ext cx="2540318" cy="304800"/>
        </p:xfrm>
        <a:graphic>
          <a:graphicData uri="http://schemas.openxmlformats.org/presentationml/2006/ole">
            <mc:AlternateContent xmlns:mc="http://schemas.openxmlformats.org/markup-compatibility/2006">
              <mc:Choice xmlns:v="urn:schemas-microsoft-com:vml" Requires="v">
                <p:oleObj name="Equation" r:id="rId5" imgW="1904760" imgH="228600" progId="Equation.3">
                  <p:embed/>
                </p:oleObj>
              </mc:Choice>
              <mc:Fallback>
                <p:oleObj name="Equation" r:id="rId5" imgW="1904760" imgH="228600" progId="Equation.3">
                  <p:embed/>
                  <p:pic>
                    <p:nvPicPr>
                      <p:cNvPr id="3"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241" y="1328168"/>
                        <a:ext cx="2540318" cy="304800"/>
                      </a:xfrm>
                      <a:prstGeom prst="rect">
                        <a:avLst/>
                      </a:prstGeom>
                      <a:noFill/>
                      <a:ln>
                        <a:noFill/>
                      </a:ln>
                    </p:spPr>
                  </p:pic>
                </p:oleObj>
              </mc:Fallback>
            </mc:AlternateContent>
          </a:graphicData>
        </a:graphic>
      </p:graphicFrame>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5996" y="2819400"/>
            <a:ext cx="4124051" cy="2520000"/>
          </a:xfrm>
          <a:prstGeom prst="rect">
            <a:avLst/>
          </a:prstGeom>
        </p:spPr>
      </p:pic>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00600" y="2814000"/>
            <a:ext cx="4109890" cy="2520000"/>
          </a:xfrm>
          <a:prstGeom prst="rect">
            <a:avLst/>
          </a:prstGeom>
        </p:spPr>
      </p:pic>
      <p:graphicFrame>
        <p:nvGraphicFramePr>
          <p:cNvPr id="7" name="Object 6"/>
          <p:cNvGraphicFramePr>
            <a:graphicFrameLocks noChangeAspect="1"/>
          </p:cNvGraphicFramePr>
          <p:nvPr/>
        </p:nvGraphicFramePr>
        <p:xfrm>
          <a:off x="5771831" y="2506446"/>
          <a:ext cx="2610169" cy="998754"/>
        </p:xfrm>
        <a:graphic>
          <a:graphicData uri="http://schemas.openxmlformats.org/presentationml/2006/ole">
            <mc:AlternateContent xmlns:mc="http://schemas.openxmlformats.org/markup-compatibility/2006">
              <mc:Choice xmlns:v="urn:schemas-microsoft-com:vml" Requires="v">
                <p:oleObj name="Equation" r:id="rId9" imgW="1460160" imgH="558720" progId="Equation.3">
                  <p:embed/>
                </p:oleObj>
              </mc:Choice>
              <mc:Fallback>
                <p:oleObj name="Equation" r:id="rId9" imgW="1460160" imgH="558720" progId="Equation.3">
                  <p:embed/>
                  <p:pic>
                    <p:nvPicPr>
                      <p:cNvPr id="7"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71831" y="2506446"/>
                        <a:ext cx="2610169" cy="998754"/>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nvGraphicFramePr>
        <p:xfrm>
          <a:off x="6172200" y="3501972"/>
          <a:ext cx="1828800" cy="308028"/>
        </p:xfrm>
        <a:graphic>
          <a:graphicData uri="http://schemas.openxmlformats.org/presentationml/2006/ole">
            <mc:AlternateContent xmlns:mc="http://schemas.openxmlformats.org/markup-compatibility/2006">
              <mc:Choice xmlns:v="urn:schemas-microsoft-com:vml" Requires="v">
                <p:oleObj name="Equation" r:id="rId11" imgW="1282680" imgH="215640" progId="Equation.3">
                  <p:embed/>
                </p:oleObj>
              </mc:Choice>
              <mc:Fallback>
                <p:oleObj name="Equation" r:id="rId11" imgW="1282680" imgH="215640" progId="Equation.3">
                  <p:embed/>
                  <p:pic>
                    <p:nvPicPr>
                      <p:cNvPr id="8"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72200" y="3501972"/>
                        <a:ext cx="1828800" cy="308028"/>
                      </a:xfrm>
                      <a:prstGeom prst="rect">
                        <a:avLst/>
                      </a:prstGeom>
                      <a:noFill/>
                      <a:ln>
                        <a:noFill/>
                      </a:ln>
                    </p:spPr>
                  </p:pic>
                </p:oleObj>
              </mc:Fallback>
            </mc:AlternateContent>
          </a:graphicData>
        </a:graphic>
      </p:graphicFrame>
      <p:sp>
        <p:nvSpPr>
          <p:cNvPr id="9" name="TextBox 8"/>
          <p:cNvSpPr txBox="1"/>
          <p:nvPr/>
        </p:nvSpPr>
        <p:spPr>
          <a:xfrm>
            <a:off x="931197" y="5334000"/>
            <a:ext cx="2680927" cy="923330"/>
          </a:xfrm>
          <a:prstGeom prst="rect">
            <a:avLst/>
          </a:prstGeom>
          <a:solidFill>
            <a:schemeClr val="tx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Math"/>
                <a:ea typeface="+mn-ea"/>
                <a:cs typeface="+mn-cs"/>
              </a:rPr>
              <a:t>Final parameters (in air):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Math"/>
                <a:ea typeface="+mn-ea"/>
                <a:cs typeface="+mn-cs"/>
              </a:rPr>
              <a:t>w</a:t>
            </a:r>
            <a:r>
              <a:rPr kumimoji="0" lang="en-US" sz="1800" b="0" i="1" u="none" strike="noStrike" kern="1200" cap="none" spc="0" normalizeH="0" baseline="-25000" noProof="0" dirty="0">
                <a:ln>
                  <a:noFill/>
                </a:ln>
                <a:solidFill>
                  <a:prstClr val="white"/>
                </a:solidFill>
                <a:effectLst/>
                <a:uLnTx/>
                <a:uFillTx/>
                <a:latin typeface="Cambria Math"/>
                <a:ea typeface="+mn-ea"/>
                <a:cs typeface="+mn-cs"/>
              </a:rPr>
              <a:t>0</a:t>
            </a:r>
            <a:r>
              <a:rPr kumimoji="0" lang="en-US" sz="1800" b="0" i="1" u="none" strike="noStrike" kern="1200" cap="none" spc="0" normalizeH="0" baseline="0" noProof="0" dirty="0">
                <a:ln>
                  <a:noFill/>
                </a:ln>
                <a:solidFill>
                  <a:prstClr val="white"/>
                </a:solidFill>
                <a:effectLst/>
                <a:uLnTx/>
                <a:uFillTx/>
                <a:latin typeface="Cambria Math"/>
                <a:ea typeface="+mn-ea"/>
                <a:cs typeface="+mn-cs"/>
              </a:rPr>
              <a:t> = 1.52 </a:t>
            </a:r>
            <a:r>
              <a:rPr kumimoji="0" lang="el-GR" sz="1800" b="0" i="1" u="none" strike="noStrike" kern="1200" cap="none" spc="0" normalizeH="0" baseline="0" noProof="0" dirty="0">
                <a:ln>
                  <a:noFill/>
                </a:ln>
                <a:solidFill>
                  <a:prstClr val="white"/>
                </a:solidFill>
                <a:effectLst/>
                <a:uLnTx/>
                <a:uFillTx/>
                <a:latin typeface="Cambria Math"/>
                <a:ea typeface="+mn-ea"/>
                <a:cs typeface="+mn-cs"/>
              </a:rPr>
              <a:t>μ</a:t>
            </a:r>
            <a:r>
              <a:rPr kumimoji="0" lang="en-US" sz="1800" b="0" i="1" u="none" strike="noStrike" kern="1200" cap="none" spc="0" normalizeH="0" baseline="0" noProof="0" dirty="0">
                <a:ln>
                  <a:noFill/>
                </a:ln>
                <a:solidFill>
                  <a:prstClr val="white"/>
                </a:solidFill>
                <a:effectLst/>
                <a:uLnTx/>
                <a:uFillTx/>
                <a:latin typeface="Cambria Math"/>
                <a:ea typeface="+mn-ea"/>
                <a:cs typeface="+mn-cs"/>
              </a:rPr>
              <a:t>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Math"/>
                <a:ea typeface="+mn-ea"/>
                <a:cs typeface="+mn-cs"/>
              </a:rPr>
              <a:t>Z</a:t>
            </a:r>
            <a:r>
              <a:rPr kumimoji="0" lang="en-US" sz="1800" b="0" i="1" u="none" strike="noStrike" kern="1200" cap="none" spc="0" normalizeH="0" baseline="-25000" noProof="0" dirty="0">
                <a:ln>
                  <a:noFill/>
                </a:ln>
                <a:solidFill>
                  <a:prstClr val="white"/>
                </a:solidFill>
                <a:effectLst/>
                <a:uLnTx/>
                <a:uFillTx/>
                <a:latin typeface="Cambria Math"/>
                <a:ea typeface="+mn-ea"/>
                <a:cs typeface="+mn-cs"/>
              </a:rPr>
              <a:t>R</a:t>
            </a:r>
            <a:r>
              <a:rPr kumimoji="0" lang="en-US" sz="1800" b="0" i="1" u="none" strike="noStrike" kern="1200" cap="none" spc="0" normalizeH="0" baseline="0" noProof="0" dirty="0">
                <a:ln>
                  <a:noFill/>
                </a:ln>
                <a:solidFill>
                  <a:prstClr val="white"/>
                </a:solidFill>
                <a:effectLst/>
                <a:uLnTx/>
                <a:uFillTx/>
                <a:latin typeface="Cambria Math"/>
                <a:ea typeface="+mn-ea"/>
                <a:cs typeface="+mn-cs"/>
              </a:rPr>
              <a:t> = 7.74 </a:t>
            </a:r>
            <a:r>
              <a:rPr kumimoji="0" lang="el-GR" sz="1800" b="0" i="1" u="none" strike="noStrike" kern="1200" cap="none" spc="0" normalizeH="0" baseline="0" noProof="0" dirty="0">
                <a:ln>
                  <a:noFill/>
                </a:ln>
                <a:solidFill>
                  <a:prstClr val="white"/>
                </a:solidFill>
                <a:effectLst/>
                <a:uLnTx/>
                <a:uFillTx/>
                <a:latin typeface="Cambria Math"/>
                <a:ea typeface="+mn-ea"/>
                <a:cs typeface="+mn-cs"/>
              </a:rPr>
              <a:t>μ</a:t>
            </a:r>
            <a:r>
              <a:rPr kumimoji="0" lang="en-US" sz="1800" b="0" i="1" u="none" strike="noStrike" kern="1200" cap="none" spc="0" normalizeH="0" baseline="0" noProof="0" dirty="0">
                <a:ln>
                  <a:noFill/>
                </a:ln>
                <a:solidFill>
                  <a:prstClr val="white"/>
                </a:solidFill>
                <a:effectLst/>
                <a:uLnTx/>
                <a:uFillTx/>
                <a:latin typeface="Cambria Math"/>
                <a:ea typeface="+mn-ea"/>
                <a:cs typeface="+mn-cs"/>
              </a:rPr>
              <a:t>m</a:t>
            </a:r>
          </a:p>
        </p:txBody>
      </p:sp>
      <mc:AlternateContent xmlns:mc="http://schemas.openxmlformats.org/markup-compatibility/2006" xmlns:a14="http://schemas.microsoft.com/office/drawing/2010/main">
        <mc:Choice Requires="a14">
          <p:sp>
            <p:nvSpPr>
              <p:cNvPr id="10" name="Rectangle 9"/>
              <p:cNvSpPr/>
              <p:nvPr/>
            </p:nvSpPr>
            <p:spPr>
              <a:xfrm>
                <a:off x="914400" y="6260068"/>
                <a:ext cx="642733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800" b="0" i="1" u="none" strike="noStrike" kern="1200" cap="none" spc="0" normalizeH="0" baseline="0" noProof="0">
                        <a:ln>
                          <a:noFill/>
                        </a:ln>
                        <a:solidFill>
                          <a:prstClr val="black"/>
                        </a:solidFill>
                        <a:effectLst/>
                        <a:uLnTx/>
                        <a:uFillTx/>
                        <a:latin typeface="Cambria Math"/>
                        <a:ea typeface="+mn-ea"/>
                        <a:cs typeface="+mn-cs"/>
                      </a:rPr>
                      <m:t>𝑁𝐴</m:t>
                    </m:r>
                    <m:r>
                      <a:rPr kumimoji="0" lang="en-US" sz="1800" b="0" i="1" u="none" strike="noStrike" kern="1200" cap="none" spc="0" normalizeH="0" baseline="0" noProof="0">
                        <a:ln>
                          <a:noFill/>
                        </a:ln>
                        <a:solidFill>
                          <a:prstClr val="black"/>
                        </a:solidFill>
                        <a:effectLst/>
                        <a:uLnTx/>
                        <a:uFillTx/>
                        <a:latin typeface="Cambria Math"/>
                        <a:ea typeface="+mn-ea"/>
                        <a:cs typeface="+mn-cs"/>
                      </a:rPr>
                      <m:t>=0.31</m:t>
                    </m:r>
                  </m:oMath>
                </a14:m>
                <a:r>
                  <a:rPr kumimoji="0" lang="en-US" sz="1800" b="0" i="0" u="none" strike="noStrike" kern="1200" cap="none" spc="0" normalizeH="0" baseline="0" noProof="0" dirty="0">
                    <a:ln>
                      <a:noFill/>
                    </a:ln>
                    <a:solidFill>
                      <a:prstClr val="black"/>
                    </a:solidFill>
                    <a:effectLst/>
                    <a:uLnTx/>
                    <a:uFillTx/>
                    <a:latin typeface="Calibri"/>
                    <a:ea typeface="+mn-ea"/>
                    <a:cs typeface="+mn-cs"/>
                  </a:rPr>
                  <a:t> (nominal NA=0.7 but probably not valid for focal point)</a:t>
                </a:r>
              </a:p>
            </p:txBody>
          </p:sp>
        </mc:Choice>
        <mc:Fallback xmlns="">
          <p:sp>
            <p:nvSpPr>
              <p:cNvPr id="10" name="Rectangle 9"/>
              <p:cNvSpPr>
                <a:spLocks noRot="1" noChangeAspect="1" noMove="1" noResize="1" noEditPoints="1" noAdjustHandles="1" noChangeArrowheads="1" noChangeShapeType="1" noTextEdit="1"/>
              </p:cNvSpPr>
              <p:nvPr/>
            </p:nvSpPr>
            <p:spPr>
              <a:xfrm>
                <a:off x="914400" y="6260068"/>
                <a:ext cx="6427337" cy="369332"/>
              </a:xfrm>
              <a:prstGeom prst="rect">
                <a:avLst/>
              </a:prstGeom>
              <a:blipFill rotWithShape="1">
                <a:blip r:embed="rId14"/>
                <a:stretch>
                  <a:fillRect t="-8197" r="-95"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4038600" y="5334000"/>
                <a:ext cx="4159985"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Cambria Math"/>
                    <a:ea typeface="+mn-ea"/>
                    <a:cs typeface="+mn-cs"/>
                  </a:rPr>
                  <a:t>In Si : refractive index correction needed</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a:ea typeface="+mn-ea"/>
                          <a:cs typeface="+mn-cs"/>
                        </a:rPr>
                        <m:t>𝑛</m:t>
                      </m:r>
                      <m:r>
                        <a:rPr kumimoji="0" lang="en-US" sz="1800" b="0" i="1" u="none" strike="noStrike" kern="1200" cap="none" spc="0" normalizeH="0" baseline="0" noProof="0">
                          <a:ln>
                            <a:noFill/>
                          </a:ln>
                          <a:solidFill>
                            <a:prstClr val="black"/>
                          </a:solidFill>
                          <a:effectLst/>
                          <a:uLnTx/>
                          <a:uFillTx/>
                          <a:latin typeface="Cambria Math"/>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a:ea typeface="+mn-ea"/>
                          <a:cs typeface="+mn-cs"/>
                        </a:rPr>
                        <m:t>3</m:t>
                      </m:r>
                      <m:r>
                        <a:rPr kumimoji="0" lang="en-US" sz="1800" b="0" i="1" u="none" strike="noStrike" kern="1200" cap="none" spc="0" normalizeH="0" baseline="0" noProof="0">
                          <a:ln>
                            <a:noFill/>
                          </a:ln>
                          <a:solidFill>
                            <a:prstClr val="black"/>
                          </a:solidFill>
                          <a:effectLst/>
                          <a:uLnTx/>
                          <a:uFillTx/>
                          <a:latin typeface="Cambria Math"/>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a:ea typeface="+mn-ea"/>
                          <a:cs typeface="+mn-cs"/>
                        </a:rPr>
                        <m:t>48</m:t>
                      </m:r>
                      <m:r>
                        <m:rPr>
                          <m:nor/>
                        </m:rPr>
                        <a:rPr kumimoji="0" lang="en-US" sz="1800" b="0" i="1" u="none" strike="noStrike" kern="1200" cap="none" spc="0" normalizeH="0" baseline="0" noProof="0" dirty="0">
                          <a:ln>
                            <a:noFill/>
                          </a:ln>
                          <a:solidFill>
                            <a:prstClr val="black"/>
                          </a:solidFill>
                          <a:effectLst/>
                          <a:uLnTx/>
                          <a:uFillTx/>
                          <a:latin typeface="Cambria Math"/>
                          <a:ea typeface="+mn-ea"/>
                          <a:cs typeface="+mn-cs"/>
                        </a:rPr>
                        <m:t>at</m:t>
                      </m:r>
                      <m:r>
                        <m:rPr>
                          <m:nor/>
                        </m:rPr>
                        <a:rPr kumimoji="0" lang="en-US" sz="1800" b="0" i="1" u="none" strike="noStrike" kern="1200" cap="none" spc="0" normalizeH="0" baseline="0" noProof="0" dirty="0">
                          <a:ln>
                            <a:noFill/>
                          </a:ln>
                          <a:solidFill>
                            <a:prstClr val="black"/>
                          </a:solidFill>
                          <a:effectLst/>
                          <a:uLnTx/>
                          <a:uFillTx/>
                          <a:latin typeface="Cambria Math"/>
                          <a:ea typeface="+mn-ea"/>
                          <a:cs typeface="+mn-cs"/>
                        </a:rPr>
                        <m:t> 1550 </m:t>
                      </m:r>
                      <m:r>
                        <m:rPr>
                          <m:nor/>
                        </m:rPr>
                        <a:rPr kumimoji="0" lang="en-US" sz="1800" b="0" i="1" u="none" strike="noStrike" kern="1200" cap="none" spc="0" normalizeH="0" baseline="0" noProof="0" dirty="0">
                          <a:ln>
                            <a:noFill/>
                          </a:ln>
                          <a:solidFill>
                            <a:prstClr val="black"/>
                          </a:solidFill>
                          <a:effectLst/>
                          <a:uLnTx/>
                          <a:uFillTx/>
                          <a:latin typeface="Cambria Math"/>
                          <a:ea typeface="+mn-ea"/>
                          <a:cs typeface="+mn-cs"/>
                        </a:rPr>
                        <m:t>nm</m:t>
                      </m:r>
                    </m:oMath>
                  </m:oMathPara>
                </a14:m>
                <a:endParaRPr kumimoji="0" lang="en-US" sz="1800" b="0" i="1" u="none" strike="noStrike" kern="1200" cap="none" spc="0" normalizeH="0" baseline="0" noProof="0" dirty="0">
                  <a:ln>
                    <a:noFill/>
                  </a:ln>
                  <a:solidFill>
                    <a:prstClr val="black"/>
                  </a:solidFill>
                  <a:effectLst/>
                  <a:uLnTx/>
                  <a:uFillTx/>
                  <a:latin typeface="Cambria Math"/>
                  <a:ea typeface="+mn-ea"/>
                  <a:cs typeface="+mn-cs"/>
                </a:endParaRPr>
              </a:p>
            </p:txBody>
          </p:sp>
        </mc:Choice>
        <mc:Fallback xmlns="">
          <p:sp>
            <p:nvSpPr>
              <p:cNvPr id="11" name="Rectangle 10"/>
              <p:cNvSpPr>
                <a:spLocks noRot="1" noChangeAspect="1" noMove="1" noResize="1" noEditPoints="1" noAdjustHandles="1" noChangeArrowheads="1" noChangeShapeType="1" noTextEdit="1"/>
              </p:cNvSpPr>
              <p:nvPr/>
            </p:nvSpPr>
            <p:spPr>
              <a:xfrm>
                <a:off x="4038600" y="5334000"/>
                <a:ext cx="4159985" cy="646331"/>
              </a:xfrm>
              <a:prstGeom prst="rect">
                <a:avLst/>
              </a:prstGeom>
              <a:blipFill rotWithShape="1">
                <a:blip r:embed="rId15"/>
                <a:stretch>
                  <a:fillRect l="-1320" t="-5660" r="-733"/>
                </a:stretch>
              </a:blipFill>
            </p:spPr>
            <p:txBody>
              <a:bodyPr/>
              <a:lstStyle/>
              <a:p>
                <a:r>
                  <a:rPr lang="en-US">
                    <a:noFill/>
                  </a:rPr>
                  <a:t> </a:t>
                </a:r>
              </a:p>
            </p:txBody>
          </p:sp>
        </mc:Fallback>
      </mc:AlternateContent>
      <p:pic>
        <p:nvPicPr>
          <p:cNvPr id="12" name="Picture 11"/>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700315" y="90857"/>
            <a:ext cx="5210175" cy="1819275"/>
          </a:xfrm>
          <a:prstGeom prst="rect">
            <a:avLst/>
          </a:prstGeom>
        </p:spPr>
      </p:pic>
      <p:sp>
        <p:nvSpPr>
          <p:cNvPr id="15" name="Rectangle 14"/>
          <p:cNvSpPr/>
          <p:nvPr/>
        </p:nvSpPr>
        <p:spPr>
          <a:xfrm>
            <a:off x="914400" y="3071336"/>
            <a:ext cx="1567930"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Example P(</a:t>
            </a:r>
            <a:r>
              <a:rPr kumimoji="0" lang="en-US" sz="1400" b="0" i="1" u="none" strike="noStrike" kern="1200" cap="none" spc="0" normalizeH="0" baseline="0" noProof="0" dirty="0">
                <a:ln>
                  <a:noFill/>
                </a:ln>
                <a:solidFill>
                  <a:prstClr val="black"/>
                </a:solidFill>
                <a:effectLst/>
                <a:uLnTx/>
                <a:uFillTx/>
                <a:latin typeface="Calibri"/>
                <a:ea typeface="+mn-ea"/>
                <a:cs typeface="+mn-cs"/>
              </a:rPr>
              <a:t>x</a:t>
            </a:r>
            <a:r>
              <a:rPr kumimoji="0" lang="en-US" sz="1400" b="0" i="0" u="none" strike="noStrike" kern="1200" cap="none" spc="0" normalizeH="0" baseline="0" noProof="0" dirty="0">
                <a:ln>
                  <a:noFill/>
                </a:ln>
                <a:solidFill>
                  <a:prstClr val="black"/>
                </a:solidFill>
                <a:effectLst/>
                <a:uLnTx/>
                <a:uFillTx/>
                <a:latin typeface="Calibri"/>
                <a:ea typeface="+mn-ea"/>
                <a:cs typeface="+mn-cs"/>
              </a:rPr>
              <a:t>) curve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with fit measured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close to focal point</a:t>
            </a:r>
          </a:p>
        </p:txBody>
      </p:sp>
      <p:sp>
        <p:nvSpPr>
          <p:cNvPr id="16" name="Rectangle 15"/>
          <p:cNvSpPr/>
          <p:nvPr/>
        </p:nvSpPr>
        <p:spPr>
          <a:xfrm>
            <a:off x="381000" y="1743670"/>
            <a:ext cx="5439118" cy="92333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1. P(x) measured for series of Z points around focal point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2. w(Z) obtained by fitting for every 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3. w</a:t>
            </a:r>
            <a:r>
              <a:rPr kumimoji="0" lang="en-US" sz="1800" b="0" i="0" u="none" strike="noStrike" kern="1200" cap="none" spc="0" normalizeH="0" baseline="-25000" noProof="0" dirty="0">
                <a:ln>
                  <a:noFill/>
                </a:ln>
                <a:solidFill>
                  <a:prstClr val="black"/>
                </a:solidFill>
                <a:effectLst/>
                <a:uLnTx/>
                <a:uFillTx/>
                <a:latin typeface="Calibri"/>
                <a:ea typeface="+mn-ea"/>
                <a:cs typeface="+mn-cs"/>
              </a:rPr>
              <a:t>0</a:t>
            </a:r>
            <a:r>
              <a:rPr kumimoji="0" lang="en-US" sz="1800" b="0" i="0" u="none" strike="noStrike" kern="1200" cap="none" spc="0" normalizeH="0" baseline="0" noProof="0" dirty="0">
                <a:ln>
                  <a:noFill/>
                </a:ln>
                <a:solidFill>
                  <a:prstClr val="black"/>
                </a:solidFill>
                <a:effectLst/>
                <a:uLnTx/>
                <a:uFillTx/>
                <a:latin typeface="Calibri"/>
                <a:ea typeface="+mn-ea"/>
                <a:cs typeface="+mn-cs"/>
              </a:rPr>
              <a:t> and Z</a:t>
            </a:r>
            <a:r>
              <a:rPr kumimoji="0" lang="en-US" sz="1800" b="0" i="0" u="none" strike="noStrike" kern="1200" cap="none" spc="0" normalizeH="0" baseline="-25000" noProof="0" dirty="0">
                <a:ln>
                  <a:noFill/>
                </a:ln>
                <a:solidFill>
                  <a:prstClr val="black"/>
                </a:solidFill>
                <a:effectLst/>
                <a:uLnTx/>
                <a:uFillTx/>
                <a:latin typeface="Calibri"/>
                <a:ea typeface="+mn-ea"/>
                <a:cs typeface="+mn-cs"/>
              </a:rPr>
              <a:t>R</a:t>
            </a:r>
            <a:r>
              <a:rPr kumimoji="0" lang="en-US" sz="1800" b="0" i="0" u="none" strike="noStrike" kern="1200" cap="none" spc="0" normalizeH="0" baseline="0" noProof="0" dirty="0">
                <a:ln>
                  <a:noFill/>
                </a:ln>
                <a:solidFill>
                  <a:prstClr val="black"/>
                </a:solidFill>
                <a:effectLst/>
                <a:uLnTx/>
                <a:uFillTx/>
                <a:latin typeface="Calibri"/>
                <a:ea typeface="+mn-ea"/>
                <a:cs typeface="+mn-cs"/>
              </a:rPr>
              <a:t> obtained by fitting w(Z) curve </a:t>
            </a:r>
          </a:p>
        </p:txBody>
      </p:sp>
      <p:sp>
        <p:nvSpPr>
          <p:cNvPr id="6" name="Rectangle 5"/>
          <p:cNvSpPr/>
          <p:nvPr/>
        </p:nvSpPr>
        <p:spPr>
          <a:xfrm>
            <a:off x="6121467" y="1732081"/>
            <a:ext cx="1905000" cy="55399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100X </a:t>
            </a:r>
            <a:r>
              <a:rPr kumimoji="0" lang="en-US" sz="1000" b="1" i="0" u="none" strike="noStrike" kern="1200" cap="none" spc="0" normalizeH="0" baseline="0" noProof="0" dirty="0" err="1">
                <a:ln>
                  <a:noFill/>
                </a:ln>
                <a:solidFill>
                  <a:prstClr val="black"/>
                </a:solidFill>
                <a:effectLst/>
                <a:uLnTx/>
                <a:uFillTx/>
                <a:latin typeface="Calibri"/>
                <a:ea typeface="+mn-ea"/>
                <a:cs typeface="+mn-cs"/>
              </a:rPr>
              <a:t>Mitutoyo</a:t>
            </a:r>
            <a:r>
              <a:rPr kumimoji="0" lang="en-US" sz="1000" b="1" i="0" u="none" strike="noStrike" kern="1200" cap="none" spc="0" normalizeH="0" baseline="0" noProof="0" dirty="0">
                <a:ln>
                  <a:noFill/>
                </a:ln>
                <a:solidFill>
                  <a:prstClr val="black"/>
                </a:solidFill>
                <a:effectLst/>
                <a:uLnTx/>
                <a:uFillTx/>
                <a:latin typeface="Calibri"/>
                <a:ea typeface="+mn-ea"/>
                <a:cs typeface="+mn-cs"/>
              </a:rPr>
              <a:t> Plan Apo NIR HR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Infinity Corrected Objective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λ = 1550 nm </a:t>
            </a:r>
          </a:p>
        </p:txBody>
      </p:sp>
      <p:sp>
        <p:nvSpPr>
          <p:cNvPr id="17" name="TextBox 16">
            <a:extLst>
              <a:ext uri="{FF2B5EF4-FFF2-40B4-BE49-F238E27FC236}">
                <a16:creationId xmlns:a16="http://schemas.microsoft.com/office/drawing/2014/main" id="{71AE6C1B-556D-456B-83CD-987EC59F6D6B}"/>
              </a:ext>
            </a:extLst>
          </p:cNvPr>
          <p:cNvSpPr txBox="1"/>
          <p:nvPr/>
        </p:nvSpPr>
        <p:spPr>
          <a:xfrm>
            <a:off x="159927" y="73978"/>
            <a:ext cx="653629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highlight>
                  <a:srgbClr val="000000"/>
                </a:highlight>
                <a:uLnTx/>
                <a:uFillTx/>
                <a:latin typeface="Calibri"/>
                <a:ea typeface="+mn-ea"/>
                <a:cs typeface="+mn-cs"/>
              </a:rPr>
              <a:t>Beam profile and parameters  at 1550 nm (for TPA) </a:t>
            </a:r>
          </a:p>
        </p:txBody>
      </p:sp>
      <p:sp>
        <p:nvSpPr>
          <p:cNvPr id="13" name="Slide Number Placeholder 12">
            <a:extLst>
              <a:ext uri="{FF2B5EF4-FFF2-40B4-BE49-F238E27FC236}">
                <a16:creationId xmlns:a16="http://schemas.microsoft.com/office/drawing/2014/main" id="{2227C692-8824-471D-AD59-D07E1A6AB251}"/>
              </a:ext>
            </a:extLst>
          </p:cNvPr>
          <p:cNvSpPr>
            <a:spLocks noGrp="1"/>
          </p:cNvSpPr>
          <p:nvPr>
            <p:ph type="sldNum" sz="quarter" idx="12"/>
          </p:nvPr>
        </p:nvSpPr>
        <p:spPr/>
        <p:txBody>
          <a:bodyPr/>
          <a:lstStyle/>
          <a:p>
            <a:fld id="{C8A25242-1DFD-45BB-89E8-D96AD62FA012}" type="slidenum">
              <a:rPr lang="en-US" smtClean="0"/>
              <a:t>4</a:t>
            </a:fld>
            <a:endParaRPr lang="en-US" dirty="0"/>
          </a:p>
        </p:txBody>
      </p:sp>
      <p:sp>
        <p:nvSpPr>
          <p:cNvPr id="18" name="TextBox 17">
            <a:extLst>
              <a:ext uri="{FF2B5EF4-FFF2-40B4-BE49-F238E27FC236}">
                <a16:creationId xmlns:a16="http://schemas.microsoft.com/office/drawing/2014/main" id="{09816BDB-8A88-457F-8F45-DCDCA1B7F976}"/>
              </a:ext>
            </a:extLst>
          </p:cNvPr>
          <p:cNvSpPr txBox="1"/>
          <p:nvPr/>
        </p:nvSpPr>
        <p:spPr>
          <a:xfrm>
            <a:off x="5905500" y="6624000"/>
            <a:ext cx="3429000" cy="276999"/>
          </a:xfrm>
          <a:prstGeom prst="rect">
            <a:avLst/>
          </a:prstGeom>
          <a:noFill/>
        </p:spPr>
        <p:txBody>
          <a:bodyPr wrap="square">
            <a:spAutoFit/>
          </a:bodyPr>
          <a:lstStyle/>
          <a:p>
            <a:r>
              <a:rPr lang="en-US" altLang="en-US" sz="1200" b="1" dirty="0"/>
              <a:t>For more details see 37</a:t>
            </a:r>
            <a:r>
              <a:rPr lang="en-US" altLang="en-US" sz="1200" b="1" baseline="30000" dirty="0"/>
              <a:t>th</a:t>
            </a:r>
            <a:r>
              <a:rPr lang="en-US" altLang="en-US" sz="1200" b="1" dirty="0"/>
              <a:t> RD50 Workshop, 2020</a:t>
            </a:r>
          </a:p>
        </p:txBody>
      </p:sp>
    </p:spTree>
    <p:extLst>
      <p:ext uri="{BB962C8B-B14F-4D97-AF65-F5344CB8AC3E}">
        <p14:creationId xmlns:p14="http://schemas.microsoft.com/office/powerpoint/2010/main" val="2552137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000" y="0"/>
            <a:ext cx="7948330" cy="523220"/>
          </a:xfrm>
          <a:prstGeom prst="rect">
            <a:avLst/>
          </a:prstGeom>
          <a:noFill/>
        </p:spPr>
        <p:txBody>
          <a:bodyPr wrap="none" rtlCol="0">
            <a:spAutoFit/>
          </a:bodyPr>
          <a:lstStyle/>
          <a:p>
            <a:r>
              <a:rPr lang="en-US" sz="2800" b="1" dirty="0">
                <a:latin typeface="Arial Black" panose="020B0A04020102020204" pitchFamily="34" charset="0"/>
              </a:rPr>
              <a:t>Method &amp; Summery of Procedure Steps</a:t>
            </a:r>
          </a:p>
        </p:txBody>
      </p:sp>
      <p:sp>
        <p:nvSpPr>
          <p:cNvPr id="5" name="TextBox 4"/>
          <p:cNvSpPr txBox="1"/>
          <p:nvPr/>
        </p:nvSpPr>
        <p:spPr>
          <a:xfrm>
            <a:off x="363415" y="2521588"/>
            <a:ext cx="8551985" cy="3416320"/>
          </a:xfrm>
          <a:prstGeom prst="rect">
            <a:avLst/>
          </a:prstGeom>
          <a:noFill/>
        </p:spPr>
        <p:txBody>
          <a:bodyPr wrap="square" rtlCol="0">
            <a:spAutoFit/>
          </a:bodyPr>
          <a:lstStyle/>
          <a:p>
            <a:pPr marL="285750" indent="-285750">
              <a:buFont typeface="Wingdings" panose="05000000000000000000" pitchFamily="2" charset="2"/>
              <a:buChar char="q"/>
            </a:pPr>
            <a:r>
              <a:rPr lang="en-US" dirty="0"/>
              <a:t>After SPA studies we had still two non-damaged and operational samples (both LGAD 1.5e15) so we used them for TPA tests.</a:t>
            </a:r>
          </a:p>
          <a:p>
            <a:pPr marL="285750" indent="-285750">
              <a:buFont typeface="Wingdings" panose="05000000000000000000" pitchFamily="2" charset="2"/>
              <a:buChar char="q"/>
            </a:pPr>
            <a:r>
              <a:rPr lang="en-US" dirty="0"/>
              <a:t>The results for both samples are very similar so only one was used for final damage by TPA (the second one was used for additional SPA damage to complete those data).</a:t>
            </a:r>
          </a:p>
          <a:p>
            <a:pPr marL="285750" indent="-285750">
              <a:buFont typeface="Wingdings" panose="05000000000000000000" pitchFamily="2" charset="2"/>
              <a:buChar char="q"/>
            </a:pPr>
            <a:r>
              <a:rPr lang="en-US" dirty="0"/>
              <a:t>The first step was confirmation of TPA character of the signal, so Q vs P (actually pulse energy) was checked, and</a:t>
            </a:r>
            <a:r>
              <a:rPr lang="en-US" b="1" dirty="0"/>
              <a:t> Z-scans were performed for low and high illumination level</a:t>
            </a:r>
            <a:r>
              <a:rPr lang="en-US" dirty="0"/>
              <a:t>.</a:t>
            </a:r>
          </a:p>
          <a:p>
            <a:pPr marL="285750" indent="-285750">
              <a:buFont typeface="Wingdings" panose="05000000000000000000" pitchFamily="2" charset="2"/>
              <a:buChar char="q"/>
            </a:pPr>
            <a:r>
              <a:rPr lang="en-US" dirty="0"/>
              <a:t>After that, the sample was set at Z giving maximal signal at bias 650 V and laser power was increased until the first symptoms of instability occurred.</a:t>
            </a:r>
          </a:p>
          <a:p>
            <a:pPr marL="285750" indent="-285750">
              <a:buFont typeface="Wingdings" panose="05000000000000000000" pitchFamily="2" charset="2"/>
              <a:buChar char="q"/>
            </a:pPr>
            <a:r>
              <a:rPr lang="en-US" dirty="0"/>
              <a:t>Then sample was shifted to different Z positions to  “see” if there are any changes of stability threshold in the studied Z-range</a:t>
            </a:r>
          </a:p>
          <a:p>
            <a:pPr marL="285750" indent="-285750">
              <a:buFont typeface="Wingdings" panose="05000000000000000000" pitchFamily="2" charset="2"/>
              <a:buChar char="q"/>
            </a:pPr>
            <a:r>
              <a:rPr lang="en-US" dirty="0"/>
              <a:t>In the end the sample was exposed to higher energies until the breakdown of the sensor happened.</a:t>
            </a:r>
          </a:p>
        </p:txBody>
      </p:sp>
      <p:sp>
        <p:nvSpPr>
          <p:cNvPr id="6" name="TextBox 5"/>
          <p:cNvSpPr txBox="1"/>
          <p:nvPr/>
        </p:nvSpPr>
        <p:spPr>
          <a:xfrm>
            <a:off x="363415" y="571866"/>
            <a:ext cx="7924800" cy="1477328"/>
          </a:xfrm>
          <a:prstGeom prst="rect">
            <a:avLst/>
          </a:prstGeom>
          <a:noFill/>
        </p:spPr>
        <p:txBody>
          <a:bodyPr wrap="square" rtlCol="0">
            <a:spAutoFit/>
          </a:bodyPr>
          <a:lstStyle/>
          <a:p>
            <a:r>
              <a:rPr lang="en-US" dirty="0"/>
              <a:t>Conditions:</a:t>
            </a:r>
          </a:p>
          <a:p>
            <a:r>
              <a:rPr lang="en-US" dirty="0"/>
              <a:t>λ = 1550 nm (beam focused in the center of pad)</a:t>
            </a:r>
          </a:p>
          <a:p>
            <a:r>
              <a:rPr lang="en-US" dirty="0"/>
              <a:t>Beam diameter: d = 3 </a:t>
            </a:r>
            <a:r>
              <a:rPr lang="el-GR" dirty="0"/>
              <a:t>μ</a:t>
            </a:r>
            <a:r>
              <a:rPr lang="en-US" dirty="0"/>
              <a:t>m</a:t>
            </a:r>
          </a:p>
          <a:p>
            <a:r>
              <a:rPr lang="en-US" dirty="0"/>
              <a:t>Temperature: -25 °C</a:t>
            </a:r>
          </a:p>
          <a:p>
            <a:r>
              <a:rPr lang="en-US" dirty="0"/>
              <a:t>Laser power/energy range 90 nW-3.2 </a:t>
            </a:r>
            <a:r>
              <a:rPr lang="en-US" dirty="0" err="1"/>
              <a:t>uW</a:t>
            </a:r>
            <a:r>
              <a:rPr lang="en-US" dirty="0"/>
              <a:t> = 90 pJ-3.2 </a:t>
            </a:r>
            <a:r>
              <a:rPr lang="en-US" dirty="0" err="1"/>
              <a:t>nJ</a:t>
            </a:r>
            <a:endParaRPr lang="en-US" dirty="0"/>
          </a:p>
        </p:txBody>
      </p:sp>
      <p:sp>
        <p:nvSpPr>
          <p:cNvPr id="2" name="Slide Number Placeholder 1">
            <a:extLst>
              <a:ext uri="{FF2B5EF4-FFF2-40B4-BE49-F238E27FC236}">
                <a16:creationId xmlns:a16="http://schemas.microsoft.com/office/drawing/2014/main" id="{A3AE997C-30FE-4B15-B6CA-610983836214}"/>
              </a:ext>
            </a:extLst>
          </p:cNvPr>
          <p:cNvSpPr>
            <a:spLocks noGrp="1"/>
          </p:cNvSpPr>
          <p:nvPr>
            <p:ph type="sldNum" sz="quarter" idx="12"/>
          </p:nvPr>
        </p:nvSpPr>
        <p:spPr/>
        <p:txBody>
          <a:bodyPr/>
          <a:lstStyle/>
          <a:p>
            <a:fld id="{C8A25242-1DFD-45BB-89E8-D96AD62FA012}" type="slidenum">
              <a:rPr lang="en-US" smtClean="0"/>
              <a:t>5</a:t>
            </a:fld>
            <a:endParaRPr lang="en-US" dirty="0"/>
          </a:p>
        </p:txBody>
      </p:sp>
    </p:spTree>
    <p:extLst>
      <p:ext uri="{BB962C8B-B14F-4D97-AF65-F5344CB8AC3E}">
        <p14:creationId xmlns:p14="http://schemas.microsoft.com/office/powerpoint/2010/main" val="3965575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813076"/>
            <a:ext cx="9144000" cy="923330"/>
          </a:xfrm>
          <a:prstGeom prst="rect">
            <a:avLst/>
          </a:prstGeom>
          <a:noFill/>
        </p:spPr>
        <p:txBody>
          <a:bodyPr wrap="square" rtlCol="0">
            <a:spAutoFit/>
          </a:bodyPr>
          <a:lstStyle/>
          <a:p>
            <a:r>
              <a:rPr lang="en-US" dirty="0"/>
              <a:t>TPA waveforms are nearly identical to those obtained by SPA.</a:t>
            </a:r>
          </a:p>
          <a:p>
            <a:r>
              <a:rPr lang="en-US" dirty="0"/>
              <a:t>Here we show an example of comparison for signal obtained by SPA at 6 </a:t>
            </a:r>
            <a:r>
              <a:rPr lang="en-US" dirty="0" err="1"/>
              <a:t>pJ</a:t>
            </a:r>
            <a:r>
              <a:rPr lang="en-US" dirty="0"/>
              <a:t> and TPA at 450 </a:t>
            </a:r>
            <a:r>
              <a:rPr lang="en-US" dirty="0" err="1"/>
              <a:t>pJ</a:t>
            </a:r>
            <a:r>
              <a:rPr lang="en-US" dirty="0"/>
              <a:t> (recorded at position </a:t>
            </a:r>
            <a:r>
              <a:rPr lang="en-US" dirty="0" err="1"/>
              <a:t>Z</a:t>
            </a:r>
            <a:r>
              <a:rPr lang="en-US" baseline="-25000" dirty="0" err="1"/>
              <a:t>max</a:t>
            </a:r>
            <a:r>
              <a:rPr lang="en-US" baseline="-25000" dirty="0"/>
              <a:t> </a:t>
            </a:r>
            <a:r>
              <a:rPr lang="en-US" dirty="0"/>
              <a:t>). Both signals correspond to HV bias of 100 V</a:t>
            </a:r>
            <a:endParaRPr lang="en-US" baseline="-25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830" y="1905000"/>
            <a:ext cx="7302500" cy="444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81000" y="166128"/>
            <a:ext cx="2693045" cy="400110"/>
          </a:xfrm>
          <a:prstGeom prst="rect">
            <a:avLst/>
          </a:prstGeom>
          <a:noFill/>
        </p:spPr>
        <p:txBody>
          <a:bodyPr wrap="none" rtlCol="0">
            <a:spAutoFit/>
          </a:bodyPr>
          <a:lstStyle/>
          <a:p>
            <a:r>
              <a:rPr lang="en-US" sz="2000" b="1" dirty="0">
                <a:latin typeface="Arial Black" panose="020B0A04020102020204" pitchFamily="34" charset="0"/>
              </a:rPr>
              <a:t>TPA vs SPA signal</a:t>
            </a:r>
          </a:p>
        </p:txBody>
      </p:sp>
      <p:sp>
        <p:nvSpPr>
          <p:cNvPr id="2" name="Slide Number Placeholder 1">
            <a:extLst>
              <a:ext uri="{FF2B5EF4-FFF2-40B4-BE49-F238E27FC236}">
                <a16:creationId xmlns:a16="http://schemas.microsoft.com/office/drawing/2014/main" id="{0548E734-A20C-4436-A52B-C201D2D3384B}"/>
              </a:ext>
            </a:extLst>
          </p:cNvPr>
          <p:cNvSpPr>
            <a:spLocks noGrp="1"/>
          </p:cNvSpPr>
          <p:nvPr>
            <p:ph type="sldNum" sz="quarter" idx="12"/>
          </p:nvPr>
        </p:nvSpPr>
        <p:spPr/>
        <p:txBody>
          <a:bodyPr/>
          <a:lstStyle/>
          <a:p>
            <a:fld id="{C8A25242-1DFD-45BB-89E8-D96AD62FA012}" type="slidenum">
              <a:rPr lang="en-US" smtClean="0"/>
              <a:t>6</a:t>
            </a:fld>
            <a:endParaRPr lang="en-US" dirty="0"/>
          </a:p>
        </p:txBody>
      </p:sp>
    </p:spTree>
    <p:extLst>
      <p:ext uri="{BB962C8B-B14F-4D97-AF65-F5344CB8AC3E}">
        <p14:creationId xmlns:p14="http://schemas.microsoft.com/office/powerpoint/2010/main" val="2918274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801469"/>
            <a:ext cx="7848600" cy="923330"/>
          </a:xfrm>
          <a:prstGeom prst="rect">
            <a:avLst/>
          </a:prstGeom>
          <a:noFill/>
        </p:spPr>
        <p:txBody>
          <a:bodyPr wrap="square" rtlCol="0">
            <a:spAutoFit/>
          </a:bodyPr>
          <a:lstStyle/>
          <a:p>
            <a:r>
              <a:rPr lang="en-US" dirty="0"/>
              <a:t>Since TPA mortality studies are more unpredictable we used 1MOhm input for oscilloscope safety. Therefore the waveforms obtained by TPA are slightly broader. </a:t>
            </a:r>
          </a:p>
          <a:p>
            <a:r>
              <a:rPr lang="en-US" dirty="0"/>
              <a:t>Below comparison of the same signal for 50 Ohm and 1MOhm at 450 </a:t>
            </a:r>
            <a:r>
              <a:rPr lang="en-US" dirty="0" err="1"/>
              <a:t>pJ</a:t>
            </a:r>
            <a:r>
              <a:rPr lang="en-US" dirty="0"/>
              <a:t> and 100 V</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100" y="1981200"/>
            <a:ext cx="7302500" cy="444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505200" y="243286"/>
            <a:ext cx="3326552" cy="369332"/>
          </a:xfrm>
          <a:prstGeom prst="rect">
            <a:avLst/>
          </a:prstGeom>
          <a:noFill/>
        </p:spPr>
        <p:txBody>
          <a:bodyPr wrap="none" rtlCol="0">
            <a:spAutoFit/>
          </a:bodyPr>
          <a:lstStyle/>
          <a:p>
            <a:r>
              <a:rPr lang="en-US" b="1" dirty="0">
                <a:latin typeface="Arial Black" panose="020B0A04020102020204" pitchFamily="34" charset="0"/>
              </a:rPr>
              <a:t>50 Ohm vs 1 </a:t>
            </a:r>
            <a:r>
              <a:rPr lang="en-US" b="1" dirty="0" err="1">
                <a:latin typeface="Arial Black" panose="020B0A04020102020204" pitchFamily="34" charset="0"/>
              </a:rPr>
              <a:t>MOhm</a:t>
            </a:r>
            <a:r>
              <a:rPr lang="en-US" b="1" dirty="0">
                <a:latin typeface="Arial Black" panose="020B0A04020102020204" pitchFamily="34" charset="0"/>
              </a:rPr>
              <a:t> input</a:t>
            </a:r>
          </a:p>
        </p:txBody>
      </p:sp>
      <p:sp>
        <p:nvSpPr>
          <p:cNvPr id="2" name="Slide Number Placeholder 1">
            <a:extLst>
              <a:ext uri="{FF2B5EF4-FFF2-40B4-BE49-F238E27FC236}">
                <a16:creationId xmlns:a16="http://schemas.microsoft.com/office/drawing/2014/main" id="{8FCCFFB0-AA65-47B1-BC0C-0085B31763D6}"/>
              </a:ext>
            </a:extLst>
          </p:cNvPr>
          <p:cNvSpPr>
            <a:spLocks noGrp="1"/>
          </p:cNvSpPr>
          <p:nvPr>
            <p:ph type="sldNum" sz="quarter" idx="12"/>
          </p:nvPr>
        </p:nvSpPr>
        <p:spPr/>
        <p:txBody>
          <a:bodyPr/>
          <a:lstStyle/>
          <a:p>
            <a:fld id="{C8A25242-1DFD-45BB-89E8-D96AD62FA012}" type="slidenum">
              <a:rPr lang="en-US" smtClean="0"/>
              <a:t>7</a:t>
            </a:fld>
            <a:endParaRPr lang="en-US" dirty="0"/>
          </a:p>
        </p:txBody>
      </p:sp>
    </p:spTree>
    <p:extLst>
      <p:ext uri="{BB962C8B-B14F-4D97-AF65-F5344CB8AC3E}">
        <p14:creationId xmlns:p14="http://schemas.microsoft.com/office/powerpoint/2010/main" val="910343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9584" y="1871505"/>
            <a:ext cx="3465528" cy="369332"/>
          </a:xfrm>
          <a:prstGeom prst="rect">
            <a:avLst/>
          </a:prstGeom>
          <a:noFill/>
        </p:spPr>
        <p:txBody>
          <a:bodyPr wrap="square" rtlCol="0">
            <a:spAutoFit/>
          </a:bodyPr>
          <a:lstStyle/>
          <a:p>
            <a:r>
              <a:rPr lang="en-US" dirty="0"/>
              <a:t>LGAD 1.5e15 at 100 V and  450 </a:t>
            </a:r>
            <a:r>
              <a:rPr lang="en-US" dirty="0" err="1"/>
              <a:t>pJ</a:t>
            </a:r>
            <a:endParaRPr lang="en-US" dirty="0"/>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2215719"/>
            <a:ext cx="3657600" cy="2226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 y="4631634"/>
            <a:ext cx="3657600" cy="2226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48914" y="2497231"/>
            <a:ext cx="3185486" cy="1938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257800" y="1627247"/>
            <a:ext cx="3581400" cy="646331"/>
          </a:xfrm>
          <a:prstGeom prst="rect">
            <a:avLst/>
          </a:prstGeom>
          <a:noFill/>
        </p:spPr>
        <p:txBody>
          <a:bodyPr wrap="square" rtlCol="0">
            <a:spAutoFit/>
          </a:bodyPr>
          <a:lstStyle/>
          <a:p>
            <a:r>
              <a:rPr lang="en-US" dirty="0"/>
              <a:t>Pretty good Gaussian fitting</a:t>
            </a:r>
          </a:p>
          <a:p>
            <a:r>
              <a:rPr lang="en-US" dirty="0"/>
              <a:t>for lower power. FWHM ~12.5 um</a:t>
            </a:r>
          </a:p>
        </p:txBody>
      </p:sp>
      <p:sp>
        <p:nvSpPr>
          <p:cNvPr id="12" name="TextBox 11"/>
          <p:cNvSpPr txBox="1"/>
          <p:nvPr/>
        </p:nvSpPr>
        <p:spPr>
          <a:xfrm>
            <a:off x="304800" y="4126468"/>
            <a:ext cx="3465528" cy="369332"/>
          </a:xfrm>
          <a:prstGeom prst="rect">
            <a:avLst/>
          </a:prstGeom>
          <a:noFill/>
        </p:spPr>
        <p:txBody>
          <a:bodyPr wrap="square" rtlCol="0">
            <a:spAutoFit/>
          </a:bodyPr>
          <a:lstStyle/>
          <a:p>
            <a:r>
              <a:rPr lang="en-US" dirty="0"/>
              <a:t>LGAD 1.5e15 at 100 V and  2.3 </a:t>
            </a:r>
            <a:r>
              <a:rPr lang="en-US" dirty="0" err="1"/>
              <a:t>nJ</a:t>
            </a:r>
            <a:endParaRPr lang="en-US" dirty="0"/>
          </a:p>
        </p:txBody>
      </p:sp>
      <p:sp>
        <p:nvSpPr>
          <p:cNvPr id="13" name="TextBox 12"/>
          <p:cNvSpPr txBox="1"/>
          <p:nvPr/>
        </p:nvSpPr>
        <p:spPr>
          <a:xfrm>
            <a:off x="4038600" y="30317"/>
            <a:ext cx="1500732" cy="461665"/>
          </a:xfrm>
          <a:prstGeom prst="rect">
            <a:avLst/>
          </a:prstGeom>
          <a:noFill/>
        </p:spPr>
        <p:txBody>
          <a:bodyPr wrap="none" rtlCol="0">
            <a:spAutoFit/>
          </a:bodyPr>
          <a:lstStyle/>
          <a:p>
            <a:r>
              <a:rPr lang="en-US" sz="2400" b="1" dirty="0">
                <a:latin typeface="Arial Black" panose="020B0A04020102020204" pitchFamily="34" charset="0"/>
              </a:rPr>
              <a:t>Z-scans</a:t>
            </a:r>
          </a:p>
        </p:txBody>
      </p:sp>
      <p:sp>
        <p:nvSpPr>
          <p:cNvPr id="14" name="TextBox 13"/>
          <p:cNvSpPr txBox="1"/>
          <p:nvPr/>
        </p:nvSpPr>
        <p:spPr>
          <a:xfrm>
            <a:off x="5231192" y="4709104"/>
            <a:ext cx="3634615" cy="1754326"/>
          </a:xfrm>
          <a:prstGeom prst="rect">
            <a:avLst/>
          </a:prstGeom>
          <a:noFill/>
        </p:spPr>
        <p:txBody>
          <a:bodyPr wrap="square" rtlCol="0">
            <a:spAutoFit/>
          </a:bodyPr>
          <a:lstStyle/>
          <a:p>
            <a:pPr marL="342900" indent="-342900">
              <a:buFont typeface="Wingdings" panose="05000000000000000000" pitchFamily="2" charset="2"/>
              <a:buChar char="q"/>
            </a:pPr>
            <a:r>
              <a:rPr lang="en-US" dirty="0"/>
              <a:t>For higher power, the shape is very different, and the curve is shifted.</a:t>
            </a:r>
          </a:p>
          <a:p>
            <a:pPr marL="342900" indent="-342900">
              <a:buFont typeface="Wingdings" panose="05000000000000000000" pitchFamily="2" charset="2"/>
              <a:buChar char="q"/>
            </a:pPr>
            <a:r>
              <a:rPr lang="en-US" dirty="0"/>
              <a:t>Something similar was observed for irradiated samples in one presentation from Uni Freiburg</a:t>
            </a:r>
          </a:p>
        </p:txBody>
      </p:sp>
      <p:sp>
        <p:nvSpPr>
          <p:cNvPr id="10" name="TextBox 9"/>
          <p:cNvSpPr txBox="1"/>
          <p:nvPr/>
        </p:nvSpPr>
        <p:spPr>
          <a:xfrm>
            <a:off x="432706" y="533400"/>
            <a:ext cx="8482694" cy="1323439"/>
          </a:xfrm>
          <a:prstGeom prst="rect">
            <a:avLst/>
          </a:prstGeom>
          <a:noFill/>
        </p:spPr>
        <p:txBody>
          <a:bodyPr wrap="square" rtlCol="0">
            <a:spAutoFit/>
          </a:bodyPr>
          <a:lstStyle/>
          <a:p>
            <a:r>
              <a:rPr lang="en-US" sz="2000" dirty="0"/>
              <a:t>Z-dependent signal was measured for two quite different laser power at 100 V.</a:t>
            </a:r>
          </a:p>
          <a:p>
            <a:r>
              <a:rPr lang="en-US" sz="2000" dirty="0"/>
              <a:t>Signal does not vanish completely when the beam is focused out of the sensor. It suggests small SPA contribution what is probably expected for highly irradiated samples</a:t>
            </a:r>
            <a:r>
              <a:rPr lang="en-US" dirty="0"/>
              <a:t>.</a:t>
            </a:r>
          </a:p>
        </p:txBody>
      </p:sp>
      <p:sp>
        <p:nvSpPr>
          <p:cNvPr id="3" name="Slide Number Placeholder 2">
            <a:extLst>
              <a:ext uri="{FF2B5EF4-FFF2-40B4-BE49-F238E27FC236}">
                <a16:creationId xmlns:a16="http://schemas.microsoft.com/office/drawing/2014/main" id="{A971F71C-F1EF-4A3E-8A10-473A8693769C}"/>
              </a:ext>
            </a:extLst>
          </p:cNvPr>
          <p:cNvSpPr>
            <a:spLocks noGrp="1"/>
          </p:cNvSpPr>
          <p:nvPr>
            <p:ph type="sldNum" sz="quarter" idx="12"/>
          </p:nvPr>
        </p:nvSpPr>
        <p:spPr/>
        <p:txBody>
          <a:bodyPr/>
          <a:lstStyle/>
          <a:p>
            <a:fld id="{C8A25242-1DFD-45BB-89E8-D96AD62FA012}" type="slidenum">
              <a:rPr lang="en-US" smtClean="0"/>
              <a:t>8</a:t>
            </a:fld>
            <a:endParaRPr lang="en-US" dirty="0"/>
          </a:p>
        </p:txBody>
      </p:sp>
    </p:spTree>
    <p:extLst>
      <p:ext uri="{BB962C8B-B14F-4D97-AF65-F5344CB8AC3E}">
        <p14:creationId xmlns:p14="http://schemas.microsoft.com/office/powerpoint/2010/main" val="3237267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05138" y="43022"/>
            <a:ext cx="2855525" cy="400110"/>
          </a:xfrm>
          <a:prstGeom prst="rect">
            <a:avLst/>
          </a:prstGeom>
          <a:noFill/>
        </p:spPr>
        <p:txBody>
          <a:bodyPr wrap="none" rtlCol="0">
            <a:spAutoFit/>
          </a:bodyPr>
          <a:lstStyle/>
          <a:p>
            <a:r>
              <a:rPr lang="en-US" sz="2000" b="1" dirty="0">
                <a:latin typeface="Arial Black" panose="020B0A04020102020204" pitchFamily="34" charset="0"/>
              </a:rPr>
              <a:t>Power dependence</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104" y="4343400"/>
            <a:ext cx="3688896" cy="2425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908357" y="1191235"/>
            <a:ext cx="3124200" cy="923330"/>
          </a:xfrm>
          <a:prstGeom prst="rect">
            <a:avLst/>
          </a:prstGeom>
          <a:noFill/>
        </p:spPr>
        <p:txBody>
          <a:bodyPr wrap="square" rtlCol="0">
            <a:spAutoFit/>
          </a:bodyPr>
          <a:lstStyle/>
          <a:p>
            <a:r>
              <a:rPr lang="en-US" dirty="0"/>
              <a:t>For TPA Q vs power (or pulse energy) should exhibit pure quadratic character</a:t>
            </a:r>
          </a:p>
        </p:txBody>
      </p:sp>
      <p:sp>
        <p:nvSpPr>
          <p:cNvPr id="2" name="Rectangle 1"/>
          <p:cNvSpPr/>
          <p:nvPr/>
        </p:nvSpPr>
        <p:spPr>
          <a:xfrm>
            <a:off x="2644200" y="4572000"/>
            <a:ext cx="2484000" cy="646331"/>
          </a:xfrm>
          <a:prstGeom prst="rect">
            <a:avLst/>
          </a:prstGeom>
        </p:spPr>
        <p:txBody>
          <a:bodyPr wrap="square">
            <a:spAutoFit/>
          </a:bodyPr>
          <a:lstStyle/>
          <a:p>
            <a:r>
              <a:rPr lang="en-US" dirty="0"/>
              <a:t>the curve is “almost” pure quadratic</a:t>
            </a:r>
          </a:p>
        </p:txBody>
      </p:sp>
      <p:sp>
        <p:nvSpPr>
          <p:cNvPr id="7" name="Rectangle 6"/>
          <p:cNvSpPr/>
          <p:nvPr/>
        </p:nvSpPr>
        <p:spPr>
          <a:xfrm>
            <a:off x="5791200" y="5228272"/>
            <a:ext cx="3048000" cy="1477328"/>
          </a:xfrm>
          <a:prstGeom prst="rect">
            <a:avLst/>
          </a:prstGeom>
        </p:spPr>
        <p:txBody>
          <a:bodyPr wrap="square">
            <a:spAutoFit/>
          </a:bodyPr>
          <a:lstStyle/>
          <a:p>
            <a:r>
              <a:rPr lang="en-US" dirty="0"/>
              <a:t>Small imperfections in fitting are probably due to SPA contribution (very small but “non-zero” signal at Z laying out of device</a:t>
            </a:r>
          </a:p>
        </p:txBody>
      </p:sp>
      <p:pic>
        <p:nvPicPr>
          <p:cNvPr id="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386" y="3160931"/>
            <a:ext cx="3444856" cy="2096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556474" y="1828800"/>
            <a:ext cx="3733800" cy="1200329"/>
          </a:xfrm>
          <a:prstGeom prst="rect">
            <a:avLst/>
          </a:prstGeom>
          <a:noFill/>
        </p:spPr>
        <p:txBody>
          <a:bodyPr wrap="square" rtlCol="0">
            <a:spAutoFit/>
          </a:bodyPr>
          <a:lstStyle/>
          <a:p>
            <a:r>
              <a:rPr lang="en-US" dirty="0"/>
              <a:t>Small SPA contribution: very small but non-zero signal is observed when the focus of the beam is located out of the device.</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 y="1080052"/>
            <a:ext cx="5486400" cy="33395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152400" y="457200"/>
            <a:ext cx="6035448" cy="646331"/>
          </a:xfrm>
          <a:prstGeom prst="rect">
            <a:avLst/>
          </a:prstGeom>
        </p:spPr>
        <p:txBody>
          <a:bodyPr wrap="square">
            <a:spAutoFit/>
          </a:bodyPr>
          <a:lstStyle/>
          <a:p>
            <a:r>
              <a:rPr lang="en-US" dirty="0"/>
              <a:t>Waveforms recorded for LGAD 1.5e15 at </a:t>
            </a:r>
            <a:r>
              <a:rPr lang="en-US" dirty="0" err="1"/>
              <a:t>Z</a:t>
            </a:r>
            <a:r>
              <a:rPr lang="en-US" baseline="-25000" dirty="0" err="1"/>
              <a:t>max</a:t>
            </a:r>
            <a:r>
              <a:rPr lang="en-US" dirty="0"/>
              <a:t> corresponding to maximal signal (bias = 100 V)</a:t>
            </a:r>
          </a:p>
        </p:txBody>
      </p:sp>
      <p:sp>
        <p:nvSpPr>
          <p:cNvPr id="3" name="Slide Number Placeholder 2">
            <a:extLst>
              <a:ext uri="{FF2B5EF4-FFF2-40B4-BE49-F238E27FC236}">
                <a16:creationId xmlns:a16="http://schemas.microsoft.com/office/drawing/2014/main" id="{6A441BEE-B5FE-4159-9D40-57BFE565E3BD}"/>
              </a:ext>
            </a:extLst>
          </p:cNvPr>
          <p:cNvSpPr>
            <a:spLocks noGrp="1"/>
          </p:cNvSpPr>
          <p:nvPr>
            <p:ph type="sldNum" sz="quarter" idx="12"/>
          </p:nvPr>
        </p:nvSpPr>
        <p:spPr/>
        <p:txBody>
          <a:bodyPr/>
          <a:lstStyle/>
          <a:p>
            <a:fld id="{C8A25242-1DFD-45BB-89E8-D96AD62FA012}" type="slidenum">
              <a:rPr lang="en-US" smtClean="0"/>
              <a:t>9</a:t>
            </a:fld>
            <a:endParaRPr lang="en-US" dirty="0"/>
          </a:p>
        </p:txBody>
      </p:sp>
    </p:spTree>
    <p:extLst>
      <p:ext uri="{BB962C8B-B14F-4D97-AF65-F5344CB8AC3E}">
        <p14:creationId xmlns:p14="http://schemas.microsoft.com/office/powerpoint/2010/main" val="4017898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11655</TotalTime>
  <Words>1668</Words>
  <Application>Microsoft Office PowerPoint</Application>
  <PresentationFormat>On-screen Show (4:3)</PresentationFormat>
  <Paragraphs>144</Paragraphs>
  <Slides>16</Slides>
  <Notes>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5" baseType="lpstr">
      <vt:lpstr>Arial</vt:lpstr>
      <vt:lpstr>Arial Black</vt:lpstr>
      <vt:lpstr>Calibri</vt:lpstr>
      <vt:lpstr>Cambria Math</vt:lpstr>
      <vt:lpstr>NexusSerif</vt:lpstr>
      <vt:lpstr>Roboto</vt:lpstr>
      <vt:lpstr>Wingdings</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Rebarz Mateusz</dc:creator>
  <cp:lastModifiedBy>Gordana Medin</cp:lastModifiedBy>
  <cp:revision>194</cp:revision>
  <dcterms:created xsi:type="dcterms:W3CDTF">2021-02-06T15:20:12Z</dcterms:created>
  <dcterms:modified xsi:type="dcterms:W3CDTF">2021-06-23T11:10:06Z</dcterms:modified>
</cp:coreProperties>
</file>