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566" r:id="rId2"/>
    <p:sldId id="570" r:id="rId3"/>
    <p:sldId id="567" r:id="rId4"/>
    <p:sldId id="568" r:id="rId5"/>
    <p:sldId id="56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03B"/>
    <a:srgbClr val="EA3800"/>
    <a:srgbClr val="FFDE75"/>
    <a:srgbClr val="A365D1"/>
    <a:srgbClr val="B0DD7F"/>
    <a:srgbClr val="FF8C53"/>
    <a:srgbClr val="CC3300"/>
    <a:srgbClr val="9966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54" autoAdjust="0"/>
    <p:restoredTop sz="96122" autoAdjust="0"/>
  </p:normalViewPr>
  <p:slideViewPr>
    <p:cSldViewPr snapToGrid="0" snapToObjects="1">
      <p:cViewPr varScale="1">
        <p:scale>
          <a:sx n="98" d="100"/>
          <a:sy n="98" d="100"/>
        </p:scale>
        <p:origin x="82" y="29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0" d="100"/>
          <a:sy n="70" d="100"/>
        </p:scale>
        <p:origin x="2966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ACBA2-0FC2-492A-9679-11A86A529BA0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D56CF-AD30-4024-9DD2-7762BD2EF69A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4" y="6362378"/>
            <a:ext cx="2159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428509" y="6356351"/>
            <a:ext cx="43426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89798"/>
            <a:ext cx="903316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00"/>
          <a:stretch/>
        </p:blipFill>
        <p:spPr>
          <a:xfrm>
            <a:off x="9814891" y="89798"/>
            <a:ext cx="1645172" cy="9382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03419/timetable/#20210413.detailed" TargetMode="External"/><Relationship Id="rId2" Type="http://schemas.openxmlformats.org/officeDocument/2006/relationships/hyperlink" Target="https://indico.in2p3.fr/event/20627/timetable/#20210610.detailed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03419/timetable/#20210413.detailed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1003419/timetable/#20210413.detailed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on TCT techniques (INTRO)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115" y="1075688"/>
            <a:ext cx="9385286" cy="510565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TCT – Transient Current Techniques </a:t>
            </a:r>
          </a:p>
          <a:p>
            <a:pPr lvl="1"/>
            <a:r>
              <a:rPr lang="en-US" dirty="0" smtClean="0"/>
              <a:t>pioneered in RD48/50 communities</a:t>
            </a:r>
          </a:p>
          <a:p>
            <a:pPr lvl="1"/>
            <a:r>
              <a:rPr lang="en-US" dirty="0" smtClean="0"/>
              <a:t>recent intro/overview: see </a:t>
            </a:r>
            <a:r>
              <a:rPr lang="en-US" dirty="0" err="1" smtClean="0"/>
              <a:t>G.Kramberger</a:t>
            </a:r>
            <a:r>
              <a:rPr lang="en-US" dirty="0" smtClean="0"/>
              <a:t> [</a:t>
            </a:r>
            <a:r>
              <a:rPr lang="en-US" dirty="0" smtClean="0">
                <a:hlinkClick r:id="rId2"/>
              </a:rPr>
              <a:t>10.June 2021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wide range of laser induced techniques (TCT, edge TCT, TPA-TCT)</a:t>
            </a:r>
          </a:p>
          <a:p>
            <a:pPr lvl="1"/>
            <a:r>
              <a:rPr lang="en-US" dirty="0" smtClean="0"/>
              <a:t>..add ion/electron induced transients techniques (TRIBIC, test beam…)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TPA-TCT within </a:t>
            </a:r>
            <a:r>
              <a:rPr lang="en-US" dirty="0" err="1" smtClean="0"/>
              <a:t>AIDAinnova</a:t>
            </a:r>
            <a:r>
              <a:rPr lang="en-US" dirty="0" smtClean="0"/>
              <a:t>: see AIDA kick-off [</a:t>
            </a:r>
            <a:r>
              <a:rPr lang="en-US" dirty="0" smtClean="0">
                <a:hlinkClick r:id="rId3"/>
              </a:rPr>
              <a:t>13.4.2021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Design of a fiber laser system for TPA-TCT (with </a:t>
            </a:r>
            <a:r>
              <a:rPr lang="en-US" dirty="0" err="1" smtClean="0"/>
              <a:t>Fyla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Development of a turnkey TPA-TCT system</a:t>
            </a:r>
          </a:p>
          <a:p>
            <a:pPr lvl="1"/>
            <a:r>
              <a:rPr lang="en-US" dirty="0" smtClean="0"/>
              <a:t>Formation of a TPA-TCT user community           </a:t>
            </a:r>
            <a:r>
              <a:rPr lang="en-US" dirty="0" smtClean="0">
                <a:sym typeface="Wingdings" panose="05000000000000000000" pitchFamily="2" charset="2"/>
              </a:rPr>
              <a:t>… this is an RD50 activity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This Workshop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‘standard’ TCT is widely used in the community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Table-top TPA-TCT is coming into the game, delivering first impressive results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beam parameters of w0=0.9um and z0= 6um confirmed!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IBIC techniques complementing the set of techniques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302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Discussion</a:t>
            </a:r>
            <a:r>
              <a:rPr lang="en-US" dirty="0" smtClean="0"/>
              <a:t> on TCT 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114" y="1075686"/>
            <a:ext cx="11237531" cy="5528313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ym typeface="Wingdings" panose="05000000000000000000" pitchFamily="2" charset="2"/>
              </a:rPr>
              <a:t>This Workshop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‘standard’ TCT is widely used in the community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Table-top TPA-TCT coming into the game, delivering first results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IBIC techniques complementing the set of </a:t>
            </a:r>
            <a:r>
              <a:rPr lang="en-US" dirty="0" smtClean="0">
                <a:sym typeface="Wingdings" panose="05000000000000000000" pitchFamily="2" charset="2"/>
              </a:rPr>
              <a:t>techniques</a:t>
            </a:r>
            <a:br>
              <a:rPr lang="en-US" dirty="0" smtClean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/>
              <a:t>TPA TCT setups – next steps / open questions </a:t>
            </a:r>
          </a:p>
          <a:p>
            <a:pPr lvl="1"/>
            <a:r>
              <a:rPr lang="en-US" dirty="0" smtClean="0"/>
              <a:t>system development still ongoing </a:t>
            </a:r>
          </a:p>
          <a:p>
            <a:pPr lvl="2"/>
            <a:r>
              <a:rPr lang="en-US" dirty="0" smtClean="0"/>
              <a:t>Daniel: Do we need a Hexapod for tilt correction?</a:t>
            </a:r>
          </a:p>
          <a:p>
            <a:pPr lvl="1"/>
            <a:r>
              <a:rPr lang="en-US" dirty="0" smtClean="0"/>
              <a:t>only few institutes using this technique so far (CERN, Santander, Ljubljana, </a:t>
            </a:r>
            <a:br>
              <a:rPr lang="en-US" dirty="0" smtClean="0"/>
            </a:br>
            <a:r>
              <a:rPr lang="en-US" dirty="0" smtClean="0"/>
              <a:t>..  NIKHEF(?), Lancaster (updating to latest laser version)</a:t>
            </a:r>
          </a:p>
          <a:p>
            <a:pPr lvl="1"/>
            <a:r>
              <a:rPr lang="en-US" dirty="0" smtClean="0"/>
              <a:t>initiative to develop a more flexible system based on fibers under way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TPA-TCT/TCT – experiments to be performed</a:t>
            </a:r>
          </a:p>
          <a:p>
            <a:pPr lvl="1"/>
            <a:r>
              <a:rPr lang="en-US" dirty="0"/>
              <a:t>need to fully explore potential and limitations of the new tool</a:t>
            </a:r>
          </a:p>
          <a:p>
            <a:pPr lvl="1"/>
            <a:r>
              <a:rPr lang="en-US" dirty="0" smtClean="0"/>
              <a:t>…community starts to explore the new technique</a:t>
            </a:r>
          </a:p>
          <a:p>
            <a:pPr lvl="2"/>
            <a:r>
              <a:rPr lang="en-US" dirty="0" smtClean="0"/>
              <a:t>depth profiling from top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feasibility of performing LGAD mortality studies (next session)</a:t>
            </a:r>
          </a:p>
          <a:p>
            <a:pPr lvl="1"/>
            <a:r>
              <a:rPr lang="en-US" b="1" dirty="0" smtClean="0">
                <a:sym typeface="Wingdings" panose="05000000000000000000" pitchFamily="2" charset="2"/>
              </a:rPr>
              <a:t>Have a TCT (TPA-TCT) workshop ! 3</a:t>
            </a:r>
            <a:r>
              <a:rPr lang="en-US" b="1" baseline="30000" dirty="0" smtClean="0">
                <a:sym typeface="Wingdings" panose="05000000000000000000" pitchFamily="2" charset="2"/>
              </a:rPr>
              <a:t>rd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b="1" dirty="0" err="1" smtClean="0">
                <a:sym typeface="Wingdings" panose="05000000000000000000" pitchFamily="2" charset="2"/>
              </a:rPr>
              <a:t>edtion</a:t>
            </a:r>
            <a:r>
              <a:rPr lang="en-US" b="1" dirty="0" smtClean="0">
                <a:sym typeface="Wingdings" panose="05000000000000000000" pitchFamily="2" charset="2"/>
              </a:rPr>
              <a:t> (Marcos, Gregor, Michael,…..)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Include TPA-TCT charge generation into simulation tools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..work ongoing in </a:t>
            </a:r>
            <a:r>
              <a:rPr lang="en-US" dirty="0" err="1" smtClean="0">
                <a:sym typeface="Wingdings" panose="05000000000000000000" pitchFamily="2" charset="2"/>
              </a:rPr>
              <a:t>Sevilla</a:t>
            </a:r>
            <a:r>
              <a:rPr lang="en-US" dirty="0" smtClean="0">
                <a:sym typeface="Wingdings" panose="05000000000000000000" pitchFamily="2" charset="2"/>
              </a:rPr>
              <a:t> for integration into Synopsys TCAD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Revisiting trapping times (‘dead layer’ in n+ region)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variation of experimental data in literature : </a:t>
            </a:r>
            <a:r>
              <a:rPr lang="en-US" dirty="0" err="1" smtClean="0">
                <a:sym typeface="Wingdings" panose="05000000000000000000" pitchFamily="2" charset="2"/>
              </a:rPr>
              <a:t>tau_e</a:t>
            </a:r>
            <a:r>
              <a:rPr lang="en-US" dirty="0" smtClean="0">
                <a:sym typeface="Wingdings" panose="05000000000000000000" pitchFamily="2" charset="2"/>
              </a:rPr>
              <a:t> &gt; </a:t>
            </a:r>
            <a:r>
              <a:rPr lang="en-US" dirty="0" err="1" smtClean="0">
                <a:sym typeface="Wingdings" panose="05000000000000000000" pitchFamily="2" charset="2"/>
              </a:rPr>
              <a:t>tau_h</a:t>
            </a:r>
            <a:r>
              <a:rPr lang="en-US" dirty="0" smtClean="0">
                <a:sym typeface="Wingdings" panose="05000000000000000000" pitchFamily="2" charset="2"/>
              </a:rPr>
              <a:t> and vice versa … !</a:t>
            </a:r>
          </a:p>
          <a:p>
            <a:pPr lvl="2"/>
            <a:endParaRPr lang="en-US" dirty="0" smtClean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906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AIDAinnova</a:t>
            </a:r>
            <a:r>
              <a:rPr lang="en-US" dirty="0" smtClean="0"/>
              <a:t> WP4.4. – TPA-TCT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3667"/>
            <a:ext cx="10130584" cy="569726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 rot="953652">
            <a:off x="8373178" y="2247308"/>
            <a:ext cx="3884394" cy="85359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>
            <a:normAutofit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smtClean="0">
                <a:solidFill>
                  <a:srgbClr val="FF0000"/>
                </a:solidFill>
              </a:rPr>
              <a:t>for more details: AIDA-innova kick-off meeting [WP 4.4.] </a:t>
            </a:r>
            <a:r>
              <a:rPr lang="en-US" sz="2000" smtClean="0">
                <a:solidFill>
                  <a:srgbClr val="FF0000"/>
                </a:solidFill>
                <a:hlinkClick r:id="rId3"/>
              </a:rPr>
              <a:t>link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91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AIDAinnova</a:t>
            </a:r>
            <a:r>
              <a:rPr lang="en-US" dirty="0" smtClean="0"/>
              <a:t> WP4.4. – TPA-TCT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02" y="1031205"/>
            <a:ext cx="10533639" cy="533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3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AIDAinnova</a:t>
            </a:r>
            <a:r>
              <a:rPr lang="en-US" dirty="0" smtClean="0"/>
              <a:t> WP4.4. – TPA-TCT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5462016"/>
            <a:ext cx="8729472" cy="531012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for more details: AIDA-</a:t>
            </a:r>
            <a:r>
              <a:rPr lang="en-US" dirty="0" err="1" smtClean="0">
                <a:solidFill>
                  <a:srgbClr val="FF0000"/>
                </a:solidFill>
              </a:rPr>
              <a:t>innova</a:t>
            </a:r>
            <a:r>
              <a:rPr lang="en-US" dirty="0" smtClean="0">
                <a:solidFill>
                  <a:srgbClr val="FF0000"/>
                </a:solidFill>
              </a:rPr>
              <a:t> kick-off meeting [WP 4.4.] 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link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June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RD50 Workshop Esteban, Anja, Michael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06" y="1030241"/>
            <a:ext cx="9408159" cy="423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9627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5322</TotalTime>
  <Words>418</Words>
  <Application>Microsoft Office PowerPoint</Application>
  <PresentationFormat>Widescreen</PresentationFormat>
  <Paragraphs>59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Optima</vt:lpstr>
      <vt:lpstr>Wingdings</vt:lpstr>
      <vt:lpstr>CERNCorporate4-3</vt:lpstr>
      <vt:lpstr>Discussion on TCT techniques (INTRO)</vt:lpstr>
      <vt:lpstr>Discussion on TCT techniques</vt:lpstr>
      <vt:lpstr>AIDAinnova WP4.4. – TPA-TCT</vt:lpstr>
      <vt:lpstr>AIDAinnova WP4.4. – TPA-TCT</vt:lpstr>
      <vt:lpstr>AIDAinnova WP4.4. – TPA-TCT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Michael Moll</cp:lastModifiedBy>
  <cp:revision>516</cp:revision>
  <dcterms:created xsi:type="dcterms:W3CDTF">2012-11-30T11:04:26Z</dcterms:created>
  <dcterms:modified xsi:type="dcterms:W3CDTF">2021-06-23T10:30:21Z</dcterms:modified>
</cp:coreProperties>
</file>