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61" r:id="rId2"/>
    <p:sldId id="560" r:id="rId3"/>
    <p:sldId id="561" r:id="rId4"/>
    <p:sldId id="557" r:id="rId5"/>
    <p:sldId id="565" r:id="rId6"/>
    <p:sldId id="564" r:id="rId7"/>
    <p:sldId id="558" r:id="rId8"/>
    <p:sldId id="5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D03B"/>
    <a:srgbClr val="EA3800"/>
    <a:srgbClr val="FFDE75"/>
    <a:srgbClr val="A365D1"/>
    <a:srgbClr val="B0DD7F"/>
    <a:srgbClr val="FF8C53"/>
    <a:srgbClr val="CC3300"/>
    <a:srgbClr val="9966FF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83" autoAdjust="0"/>
    <p:restoredTop sz="81746" autoAdjust="0"/>
  </p:normalViewPr>
  <p:slideViewPr>
    <p:cSldViewPr snapToGrid="0" snapToObjects="1">
      <p:cViewPr varScale="1">
        <p:scale>
          <a:sx n="79" d="100"/>
          <a:sy n="79" d="100"/>
        </p:scale>
        <p:origin x="283" y="67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70" d="100"/>
          <a:sy n="70" d="100"/>
        </p:scale>
        <p:origin x="2966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ACBA2-0FC2-492A-9679-11A86A529BA0}" type="datetimeFigureOut">
              <a:rPr lang="en-GB" smtClean="0"/>
              <a:t>21/06/2021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ADAEC-B3CB-408A-B3D7-CB96002E41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953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FD56CF-AD30-4024-9DD2-7762BD2EF69A}" type="datetimeFigureOut">
              <a:rPr lang="en-GB" smtClean="0"/>
              <a:t>21/06/2021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A60F0-12AF-4A71-BD54-EF56BD5127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60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A3B090-6A4E-1F41-911F-00822375D8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398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https://cds.cern.ch/record/2320882/files/LHCC-SR-007.pdf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A3B090-6A4E-1F41-911F-00822375D8B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184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60F0-12AF-4A71-BD54-EF56BD5127A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083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765965"/>
            <a:ext cx="1629261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4" y="6362378"/>
            <a:ext cx="21590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428509" y="6356351"/>
            <a:ext cx="43426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89798"/>
            <a:ext cx="903316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300"/>
          <a:stretch/>
        </p:blipFill>
        <p:spPr>
          <a:xfrm>
            <a:off x="9814891" y="89798"/>
            <a:ext cx="1645172" cy="93823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563" indent="-14605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49263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623888" indent="-17462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6450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989013" indent="-182563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cern.ch/rd50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320882/files/LHCC-SR-007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320882/files/LHCC-SR-007.pdf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99816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6167" y="1467932"/>
            <a:ext cx="9144000" cy="2326828"/>
          </a:xfrm>
        </p:spPr>
        <p:txBody>
          <a:bodyPr>
            <a:noAutofit/>
          </a:bodyPr>
          <a:lstStyle/>
          <a:p>
            <a:pPr algn="ctr"/>
            <a:r>
              <a:rPr lang="en-GB" dirty="0" smtClean="0"/>
              <a:t>Welcome to the </a:t>
            </a:r>
            <a:br>
              <a:rPr lang="en-GB" dirty="0" smtClean="0"/>
            </a:br>
            <a:r>
              <a:rPr lang="en-GB" dirty="0" smtClean="0"/>
              <a:t>38</a:t>
            </a:r>
            <a:r>
              <a:rPr lang="en-GB" baseline="30000" dirty="0" smtClean="0"/>
              <a:t>th</a:t>
            </a:r>
            <a:r>
              <a:rPr lang="en-GB" dirty="0" smtClean="0"/>
              <a:t> RD50 Workshop</a:t>
            </a:r>
            <a:br>
              <a:rPr lang="en-GB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b="1" dirty="0" smtClean="0">
                <a:solidFill>
                  <a:srgbClr val="000000"/>
                </a:solidFill>
              </a:rPr>
              <a:t>Radiation </a:t>
            </a:r>
            <a:r>
              <a:rPr lang="en-GB" sz="2400" b="1" dirty="0">
                <a:solidFill>
                  <a:srgbClr val="000000"/>
                </a:solidFill>
              </a:rPr>
              <a:t>hard semiconductor devices</a:t>
            </a:r>
            <a:br>
              <a:rPr lang="en-GB" sz="2400" b="1" dirty="0">
                <a:solidFill>
                  <a:srgbClr val="000000"/>
                </a:solidFill>
              </a:rPr>
            </a:br>
            <a:r>
              <a:rPr lang="en-GB" sz="2400" b="1" dirty="0">
                <a:solidFill>
                  <a:srgbClr val="000000"/>
                </a:solidFill>
              </a:rPr>
              <a:t> for very high luminosity colliders</a:t>
            </a:r>
            <a:endParaRPr lang="en-GB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908813" y="523459"/>
            <a:ext cx="61058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RD50 online Workshop – 21-23.06.2021</a:t>
            </a:r>
            <a:endParaRPr lang="en-GB" sz="2000" dirty="0">
              <a:solidFill>
                <a:srgbClr val="00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28" y="252691"/>
            <a:ext cx="1020060" cy="102006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442535" y="4232876"/>
            <a:ext cx="7351263" cy="955963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120000"/>
              </a:lnSpc>
              <a:buNone/>
            </a:pPr>
            <a:r>
              <a:rPr lang="en-GB" b="1" dirty="0" smtClean="0">
                <a:solidFill>
                  <a:srgbClr val="000000"/>
                </a:solidFill>
              </a:rPr>
              <a:t>CERN (online)   21-23.06.2021 </a:t>
            </a:r>
            <a:endParaRPr lang="en-GB" b="1" dirty="0">
              <a:solidFill>
                <a:srgbClr val="000000"/>
              </a:solidFill>
            </a:endParaRPr>
          </a:p>
          <a:p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1795" y="87232"/>
            <a:ext cx="1330269" cy="54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27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RD50 Collaboration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5213" y="1054747"/>
            <a:ext cx="8226854" cy="510085"/>
          </a:xfrm>
        </p:spPr>
        <p:txBody>
          <a:bodyPr>
            <a:normAutofit/>
          </a:bodyPr>
          <a:lstStyle/>
          <a:p>
            <a:r>
              <a:rPr lang="en-US" dirty="0"/>
              <a:t>RD50:  </a:t>
            </a:r>
            <a:r>
              <a:rPr lang="en-US" dirty="0" smtClean="0"/>
              <a:t>64</a:t>
            </a:r>
            <a:r>
              <a:rPr lang="en-US" i="1" dirty="0" smtClean="0"/>
              <a:t> </a:t>
            </a:r>
            <a:r>
              <a:rPr lang="en-US" i="1" dirty="0"/>
              <a:t>institutes and </a:t>
            </a:r>
            <a:r>
              <a:rPr lang="en-US" i="1" dirty="0" smtClean="0"/>
              <a:t>410 </a:t>
            </a:r>
            <a:r>
              <a:rPr lang="en-US" i="1" dirty="0"/>
              <a:t>members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03909" y="1663670"/>
            <a:ext cx="7260336" cy="2199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00" b="1" dirty="0" smtClean="0"/>
              <a:t>51  </a:t>
            </a:r>
            <a:r>
              <a:rPr lang="en-US" sz="2000" b="1" dirty="0"/>
              <a:t>European institutes</a:t>
            </a:r>
            <a:r>
              <a:rPr lang="en-US" sz="2000" b="1" dirty="0">
                <a:solidFill>
                  <a:srgbClr val="00CC00"/>
                </a:solidFill>
              </a:rPr>
              <a:t>  </a:t>
            </a:r>
            <a:r>
              <a:rPr lang="en-US" sz="2000" dirty="0">
                <a:solidFill>
                  <a:srgbClr val="00CC00"/>
                </a:solidFill>
              </a:rPr>
              <a:t/>
            </a:r>
            <a:br>
              <a:rPr lang="en-US" sz="2000" dirty="0">
                <a:solidFill>
                  <a:srgbClr val="00CC00"/>
                </a:solidFill>
              </a:rPr>
            </a:br>
            <a:r>
              <a:rPr lang="en-US" sz="1400" b="1" dirty="0">
                <a:solidFill>
                  <a:srgbClr val="000000"/>
                </a:solidFill>
              </a:rPr>
              <a:t>Austria</a:t>
            </a: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dirty="0"/>
              <a:t>(HEPHY), </a:t>
            </a:r>
            <a:r>
              <a:rPr lang="en-US" sz="1400" b="1" dirty="0">
                <a:solidFill>
                  <a:srgbClr val="000000"/>
                </a:solidFill>
              </a:rPr>
              <a:t>Belarus</a:t>
            </a:r>
            <a:r>
              <a:rPr lang="en-US" sz="1400" dirty="0"/>
              <a:t> (Minsk), </a:t>
            </a:r>
            <a:r>
              <a:rPr lang="en-US" sz="1400" b="1" dirty="0">
                <a:solidFill>
                  <a:srgbClr val="000000"/>
                </a:solidFill>
              </a:rPr>
              <a:t>Czech</a:t>
            </a: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b="1" dirty="0">
                <a:solidFill>
                  <a:srgbClr val="000000"/>
                </a:solidFill>
              </a:rPr>
              <a:t>Republic</a:t>
            </a: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dirty="0"/>
              <a:t>(Prague (3x)), </a:t>
            </a:r>
            <a:r>
              <a:rPr lang="en-US" sz="1400" b="1" dirty="0">
                <a:solidFill>
                  <a:srgbClr val="000000"/>
                </a:solidFill>
              </a:rPr>
              <a:t>Finland</a:t>
            </a: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dirty="0"/>
              <a:t>(Helsinki, </a:t>
            </a:r>
            <a:r>
              <a:rPr lang="it-IT" altLang="ja-JP" sz="1400" dirty="0">
                <a:ea typeface="ＭＳ Ｐゴシック" charset="-128"/>
              </a:rPr>
              <a:t>Lappeenranta </a:t>
            </a:r>
            <a:r>
              <a:rPr lang="en-US" sz="1400" dirty="0"/>
              <a:t>), </a:t>
            </a:r>
            <a:r>
              <a:rPr lang="en-US" sz="1400" b="1" dirty="0">
                <a:solidFill>
                  <a:srgbClr val="000000"/>
                </a:solidFill>
              </a:rPr>
              <a:t>France</a:t>
            </a:r>
            <a:r>
              <a:rPr lang="en-US" sz="1400" dirty="0"/>
              <a:t> (Marseille, Paris, </a:t>
            </a:r>
            <a:r>
              <a:rPr lang="en-US" sz="1400" dirty="0" err="1"/>
              <a:t>Orsay</a:t>
            </a:r>
            <a:r>
              <a:rPr lang="en-US" sz="1400" dirty="0"/>
              <a:t>), </a:t>
            </a:r>
            <a:r>
              <a:rPr lang="en-US" sz="1400" b="1" dirty="0">
                <a:solidFill>
                  <a:srgbClr val="000000"/>
                </a:solidFill>
              </a:rPr>
              <a:t>Germany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/>
              <a:t>(Bonn, Dortmund, Freiburg, </a:t>
            </a:r>
            <a:r>
              <a:rPr lang="en-US" sz="1400" dirty="0" err="1"/>
              <a:t>Göttingen</a:t>
            </a:r>
            <a:r>
              <a:rPr lang="en-US" sz="1400" dirty="0"/>
              <a:t>, Hamburg (Uni &amp; DESY), Karlsruhe, Munich (MPI &amp; MPG HLL)), </a:t>
            </a:r>
            <a:r>
              <a:rPr lang="en-US" sz="1400" b="1" dirty="0" smtClean="0">
                <a:solidFill>
                  <a:srgbClr val="000000"/>
                </a:solidFill>
              </a:rPr>
              <a:t>Greece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/>
              <a:t>(</a:t>
            </a:r>
            <a:r>
              <a:rPr lang="en-US" sz="1400" dirty="0" err="1"/>
              <a:t>Demokritos</a:t>
            </a:r>
            <a:r>
              <a:rPr lang="en-US" sz="1400" dirty="0"/>
              <a:t>), </a:t>
            </a:r>
            <a:r>
              <a:rPr lang="en-US" sz="1400" b="1" dirty="0">
                <a:solidFill>
                  <a:srgbClr val="000000"/>
                </a:solidFill>
              </a:rPr>
              <a:t>Italy</a:t>
            </a:r>
            <a:r>
              <a:rPr lang="en-US" sz="1400" dirty="0"/>
              <a:t> (Bari, Perugia, Pisa, Trento, Torino), </a:t>
            </a:r>
            <a:r>
              <a:rPr lang="en-US" sz="1400" b="1" dirty="0">
                <a:solidFill>
                  <a:srgbClr val="000000"/>
                </a:solidFill>
              </a:rPr>
              <a:t>Croatia</a:t>
            </a:r>
            <a:r>
              <a:rPr lang="en-US" sz="1400" dirty="0"/>
              <a:t> (Zagreb), </a:t>
            </a:r>
            <a:r>
              <a:rPr lang="en-US" sz="1400" b="1" dirty="0">
                <a:solidFill>
                  <a:srgbClr val="000000"/>
                </a:solidFill>
              </a:rPr>
              <a:t>Lithuania</a:t>
            </a:r>
            <a:r>
              <a:rPr lang="en-US" sz="1400" dirty="0"/>
              <a:t> (Vilnius), </a:t>
            </a:r>
            <a:r>
              <a:rPr lang="en-US" sz="1400" b="1" dirty="0">
                <a:solidFill>
                  <a:srgbClr val="000000"/>
                </a:solidFill>
              </a:rPr>
              <a:t>Montenegro </a:t>
            </a:r>
            <a:r>
              <a:rPr lang="en-US" sz="1400" dirty="0"/>
              <a:t>(Montenegro), </a:t>
            </a:r>
            <a:r>
              <a:rPr lang="en-US" sz="1400" b="1" dirty="0">
                <a:solidFill>
                  <a:srgbClr val="000000"/>
                </a:solidFill>
              </a:rPr>
              <a:t>Netherlands</a:t>
            </a:r>
            <a:r>
              <a:rPr lang="en-US" sz="1400" dirty="0">
                <a:solidFill>
                  <a:srgbClr val="009900"/>
                </a:solidFill>
              </a:rPr>
              <a:t> </a:t>
            </a:r>
            <a:r>
              <a:rPr lang="en-US" sz="1400" dirty="0"/>
              <a:t>(NIKHEF), </a:t>
            </a:r>
            <a:r>
              <a:rPr lang="en-US" sz="1400" b="1" dirty="0">
                <a:solidFill>
                  <a:srgbClr val="000000"/>
                </a:solidFill>
              </a:rPr>
              <a:t>Poland</a:t>
            </a:r>
            <a:r>
              <a:rPr lang="en-US" sz="1400" dirty="0"/>
              <a:t> (Krakow), </a:t>
            </a:r>
            <a:r>
              <a:rPr lang="en-US" sz="1400" b="1" dirty="0">
                <a:solidFill>
                  <a:srgbClr val="000000"/>
                </a:solidFill>
              </a:rPr>
              <a:t>Romania</a:t>
            </a: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/>
              <a:t>(Bucharest),</a:t>
            </a:r>
            <a:r>
              <a:rPr lang="en-US" sz="1400" dirty="0">
                <a:solidFill>
                  <a:srgbClr val="00CC00"/>
                </a:solidFill>
              </a:rPr>
              <a:t> </a:t>
            </a:r>
            <a:r>
              <a:rPr lang="en-US" sz="1400" b="1" dirty="0">
                <a:solidFill>
                  <a:srgbClr val="000000"/>
                </a:solidFill>
              </a:rPr>
              <a:t>Russia</a:t>
            </a: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/>
              <a:t>(Moscow, </a:t>
            </a:r>
            <a:r>
              <a:rPr lang="en-US" sz="1400" dirty="0" err="1"/>
              <a:t>St.Petersburg</a:t>
            </a:r>
            <a:r>
              <a:rPr lang="en-US" sz="1400" dirty="0"/>
              <a:t>),</a:t>
            </a:r>
            <a:r>
              <a:rPr lang="en-US" sz="1400" dirty="0">
                <a:solidFill>
                  <a:srgbClr val="009900"/>
                </a:solidFill>
              </a:rPr>
              <a:t> </a:t>
            </a:r>
            <a:r>
              <a:rPr lang="en-US" sz="1400" b="1" dirty="0">
                <a:solidFill>
                  <a:srgbClr val="000000"/>
                </a:solidFill>
              </a:rPr>
              <a:t>Slovenia</a:t>
            </a:r>
            <a:r>
              <a:rPr lang="en-US" sz="1400" dirty="0">
                <a:solidFill>
                  <a:srgbClr val="009900"/>
                </a:solidFill>
              </a:rPr>
              <a:t> </a:t>
            </a:r>
            <a:r>
              <a:rPr lang="en-US" sz="1400" dirty="0"/>
              <a:t>(Ljubljana), </a:t>
            </a:r>
            <a:r>
              <a:rPr lang="en-US" sz="1400" b="1" dirty="0">
                <a:solidFill>
                  <a:srgbClr val="000000"/>
                </a:solidFill>
              </a:rPr>
              <a:t>Spain</a:t>
            </a:r>
            <a:r>
              <a:rPr lang="en-US" sz="1400" dirty="0"/>
              <a:t> (Barcelona(3x), Santander, Sevilla (2x), Valencia), </a:t>
            </a:r>
            <a:r>
              <a:rPr lang="en-US" sz="1400" b="1" dirty="0">
                <a:solidFill>
                  <a:srgbClr val="000000"/>
                </a:solidFill>
              </a:rPr>
              <a:t>Switzerland</a:t>
            </a:r>
            <a:r>
              <a:rPr lang="en-US" sz="1400" dirty="0"/>
              <a:t> (CERN, PSI, Zurich), </a:t>
            </a:r>
            <a:r>
              <a:rPr lang="en-US" sz="1400" b="1" dirty="0">
                <a:solidFill>
                  <a:srgbClr val="000000"/>
                </a:solidFill>
              </a:rPr>
              <a:t>United</a:t>
            </a: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b="1" dirty="0">
                <a:solidFill>
                  <a:srgbClr val="000000"/>
                </a:solidFill>
              </a:rPr>
              <a:t>Kingdom</a:t>
            </a: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/>
              <a:t>(Birmingham, Glasgow, Lancaster, Liverpool, Oxford, Manchester, RAL)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843486" y="4022485"/>
            <a:ext cx="491902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/>
              <a:t>8 North-American institutes</a:t>
            </a:r>
            <a:r>
              <a:rPr lang="en-US" dirty="0"/>
              <a:t/>
            </a:r>
            <a:br>
              <a:rPr lang="en-US" dirty="0"/>
            </a:br>
            <a:r>
              <a:rPr lang="en-US" sz="1600" b="1" dirty="0">
                <a:solidFill>
                  <a:srgbClr val="000000"/>
                </a:solidFill>
              </a:rPr>
              <a:t>Canada </a:t>
            </a:r>
            <a:r>
              <a:rPr lang="en-US" sz="1600" dirty="0"/>
              <a:t>(Ottawa), </a:t>
            </a:r>
            <a:r>
              <a:rPr lang="en-US" sz="1600" b="1" dirty="0">
                <a:solidFill>
                  <a:srgbClr val="000000"/>
                </a:solidFill>
              </a:rPr>
              <a:t>USA</a:t>
            </a: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/>
              <a:t>(BNL, Brown Uni, </a:t>
            </a:r>
            <a:r>
              <a:rPr lang="en-US" sz="1600" dirty="0" err="1"/>
              <a:t>Fermilab</a:t>
            </a:r>
            <a:r>
              <a:rPr lang="en-US" sz="1600" dirty="0"/>
              <a:t>, LBNL, New Mexico, Santa Cruz, Syracuse</a:t>
            </a:r>
            <a:r>
              <a:rPr lang="en-US" sz="1600" dirty="0" smtClean="0"/>
              <a:t>)</a:t>
            </a:r>
            <a:br>
              <a:rPr lang="en-US" sz="1600" dirty="0" smtClean="0"/>
            </a:br>
            <a:r>
              <a:rPr lang="en-US" sz="1000" dirty="0"/>
              <a:t/>
            </a:r>
            <a:br>
              <a:rPr lang="en-US" sz="1000" dirty="0"/>
            </a:br>
            <a:r>
              <a:rPr lang="en-US" sz="2000" b="1" dirty="0"/>
              <a:t>1 Middle East institute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1600" b="1" dirty="0">
                <a:solidFill>
                  <a:srgbClr val="000000"/>
                </a:solidFill>
              </a:rPr>
              <a:t>Israel</a:t>
            </a:r>
            <a:r>
              <a:rPr lang="en-US" sz="1600" dirty="0"/>
              <a:t> (Tel Aviv</a:t>
            </a:r>
            <a:r>
              <a:rPr lang="en-US" sz="1600" dirty="0" smtClean="0"/>
              <a:t>)</a:t>
            </a:r>
            <a:br>
              <a:rPr lang="en-US" sz="1600" dirty="0" smtClean="0"/>
            </a:br>
            <a:r>
              <a:rPr lang="en-US" sz="1000" dirty="0"/>
              <a:t/>
            </a:r>
            <a:br>
              <a:rPr lang="en-US" sz="1000" dirty="0"/>
            </a:br>
            <a:r>
              <a:rPr lang="en-US" sz="2000" b="1" dirty="0" smtClean="0"/>
              <a:t>4 </a:t>
            </a:r>
            <a:r>
              <a:rPr lang="en-US" sz="2000" b="1" dirty="0"/>
              <a:t>Asian institutes </a:t>
            </a:r>
            <a:br>
              <a:rPr lang="en-US" sz="2000" b="1" dirty="0"/>
            </a:br>
            <a:r>
              <a:rPr lang="en-US" sz="1600" b="1" dirty="0">
                <a:solidFill>
                  <a:srgbClr val="000000"/>
                </a:solidFill>
              </a:rPr>
              <a:t>China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400" dirty="0"/>
              <a:t>(</a:t>
            </a:r>
            <a:r>
              <a:rPr lang="en-GB" sz="1400" dirty="0"/>
              <a:t>Beijing-IHEP, Hefei, Jilin</a:t>
            </a:r>
            <a:r>
              <a:rPr lang="en-US" sz="1400" dirty="0"/>
              <a:t>), </a:t>
            </a:r>
            <a:r>
              <a:rPr lang="en-US" sz="1600" b="1" dirty="0">
                <a:solidFill>
                  <a:srgbClr val="000000"/>
                </a:solidFill>
              </a:rPr>
              <a:t>India</a:t>
            </a:r>
            <a:r>
              <a:rPr lang="en-US" sz="1600" dirty="0"/>
              <a:t> (Delhi)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12250" y="5987019"/>
            <a:ext cx="383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/>
              <a:t>Full member list: </a:t>
            </a:r>
            <a:r>
              <a:rPr lang="en-US" dirty="0">
                <a:hlinkClick r:id="rId2"/>
              </a:rPr>
              <a:t>www.cern.ch/rd50</a:t>
            </a:r>
            <a:r>
              <a:rPr lang="en-US" dirty="0"/>
              <a:t> 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1" r="9366" b="52996"/>
          <a:stretch/>
        </p:blipFill>
        <p:spPr>
          <a:xfrm>
            <a:off x="363366" y="3888833"/>
            <a:ext cx="6334255" cy="2033790"/>
          </a:xfrm>
          <a:prstGeom prst="roundRect">
            <a:avLst>
              <a:gd name="adj" fmla="val 28353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47" t="4849" r="41604" b="66850"/>
          <a:stretch/>
        </p:blipFill>
        <p:spPr>
          <a:xfrm>
            <a:off x="7495309" y="1153446"/>
            <a:ext cx="4034860" cy="2775106"/>
          </a:xfrm>
          <a:prstGeom prst="roundRect">
            <a:avLst>
              <a:gd name="adj" fmla="val 28353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TextBox 13"/>
          <p:cNvSpPr txBox="1"/>
          <p:nvPr/>
        </p:nvSpPr>
        <p:spPr>
          <a:xfrm rot="604084">
            <a:off x="6549787" y="256070"/>
            <a:ext cx="292900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last changes in June 2020;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Jilin joining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6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996" y="56898"/>
            <a:ext cx="8957186" cy="940443"/>
          </a:xfrm>
        </p:spPr>
        <p:txBody>
          <a:bodyPr>
            <a:noAutofit/>
          </a:bodyPr>
          <a:lstStyle/>
          <a:p>
            <a:r>
              <a:rPr lang="en-US" sz="3600" dirty="0" smtClean="0"/>
              <a:t>Organizational Structure / Work Program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357831" y="1143139"/>
            <a:ext cx="9709498" cy="5143615"/>
            <a:chOff x="777411" y="1203954"/>
            <a:chExt cx="9709498" cy="5143615"/>
          </a:xfrm>
        </p:grpSpPr>
        <p:sp>
          <p:nvSpPr>
            <p:cNvPr id="8" name="AutoShape 33"/>
            <p:cNvSpPr>
              <a:spLocks noChangeArrowheads="1"/>
            </p:cNvSpPr>
            <p:nvPr/>
          </p:nvSpPr>
          <p:spPr bwMode="auto">
            <a:xfrm>
              <a:off x="3672065" y="1203954"/>
              <a:ext cx="3935393" cy="912872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b="1" dirty="0"/>
                <a:t> </a:t>
              </a:r>
              <a:r>
                <a:rPr lang="en-US" b="1" dirty="0">
                  <a:solidFill>
                    <a:srgbClr val="000000"/>
                  </a:solidFill>
                </a:rPr>
                <a:t>Co-Spokespersons</a:t>
              </a:r>
              <a:r>
                <a:rPr lang="en-US" b="1" dirty="0"/>
                <a:t/>
              </a:r>
              <a:br>
                <a:rPr lang="en-US" b="1" dirty="0"/>
              </a:br>
              <a:r>
                <a:rPr lang="en-US" sz="1400" dirty="0"/>
                <a:t>  </a:t>
              </a:r>
              <a:r>
                <a:rPr lang="en-US" sz="1400" i="1" dirty="0"/>
                <a:t>Gianluigi Casse     </a:t>
              </a:r>
              <a:r>
                <a:rPr lang="en-US" sz="1400" dirty="0">
                  <a:solidFill>
                    <a:srgbClr val="000000"/>
                  </a:solidFill>
                </a:rPr>
                <a:t>and</a:t>
              </a:r>
              <a:r>
                <a:rPr lang="en-US" sz="1400" dirty="0"/>
                <a:t>       </a:t>
              </a:r>
              <a:r>
                <a:rPr lang="en-US" sz="1400" i="1" dirty="0"/>
                <a:t>Michael Moll</a:t>
              </a:r>
              <a:r>
                <a:rPr lang="en-US" sz="1100" i="1" dirty="0"/>
                <a:t/>
              </a:r>
              <a:br>
                <a:rPr lang="en-US" sz="1100" i="1" dirty="0"/>
              </a:br>
              <a:r>
                <a:rPr lang="en-US" sz="1100" i="1" dirty="0">
                  <a:solidFill>
                    <a:schemeClr val="tx2"/>
                  </a:solidFill>
                </a:rPr>
                <a:t>     </a:t>
              </a:r>
              <a:r>
                <a:rPr lang="en-US" sz="1100" dirty="0">
                  <a:solidFill>
                    <a:schemeClr val="tx2"/>
                  </a:solidFill>
                </a:rPr>
                <a:t>  (Liverpool University, UK                          (CERN  EP-DT)          </a:t>
              </a:r>
            </a:p>
            <a:p>
              <a:pPr algn="ctr" eaLnBrk="1" hangingPunct="1"/>
              <a:r>
                <a:rPr lang="en-US" sz="1100" dirty="0">
                  <a:solidFill>
                    <a:schemeClr val="tx2"/>
                  </a:solidFill>
                </a:rPr>
                <a:t>  &amp; FBK-CMM, Trento, Italy)                                                    </a:t>
              </a:r>
            </a:p>
          </p:txBody>
        </p:sp>
        <p:cxnSp>
          <p:nvCxnSpPr>
            <p:cNvPr id="9" name="AutoShape 35"/>
            <p:cNvCxnSpPr>
              <a:cxnSpLocks noChangeShapeType="1"/>
              <a:stCxn id="8" idx="2"/>
              <a:endCxn id="13" idx="0"/>
            </p:cNvCxnSpPr>
            <p:nvPr/>
          </p:nvCxnSpPr>
          <p:spPr bwMode="auto">
            <a:xfrm flipH="1">
              <a:off x="1911411" y="2116826"/>
              <a:ext cx="3728351" cy="403535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" name="AutoShape 36"/>
            <p:cNvCxnSpPr>
              <a:cxnSpLocks noChangeShapeType="1"/>
              <a:stCxn id="8" idx="2"/>
              <a:endCxn id="14" idx="0"/>
            </p:cNvCxnSpPr>
            <p:nvPr/>
          </p:nvCxnSpPr>
          <p:spPr bwMode="auto">
            <a:xfrm flipH="1">
              <a:off x="4391910" y="2116826"/>
              <a:ext cx="1247852" cy="403535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" name="AutoShape 40"/>
            <p:cNvCxnSpPr>
              <a:cxnSpLocks noChangeShapeType="1"/>
              <a:stCxn id="8" idx="2"/>
              <a:endCxn id="20" idx="0"/>
            </p:cNvCxnSpPr>
            <p:nvPr/>
          </p:nvCxnSpPr>
          <p:spPr bwMode="auto">
            <a:xfrm>
              <a:off x="5639762" y="2116826"/>
              <a:ext cx="1228458" cy="403319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" name="AutoShape 41"/>
            <p:cNvCxnSpPr>
              <a:cxnSpLocks noChangeShapeType="1"/>
              <a:stCxn id="8" idx="2"/>
              <a:endCxn id="15" idx="0"/>
            </p:cNvCxnSpPr>
            <p:nvPr/>
          </p:nvCxnSpPr>
          <p:spPr bwMode="auto">
            <a:xfrm>
              <a:off x="5639762" y="2116826"/>
              <a:ext cx="3704768" cy="403535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3" name="AutoShape 43"/>
            <p:cNvSpPr>
              <a:spLocks noChangeArrowheads="1"/>
            </p:cNvSpPr>
            <p:nvPr/>
          </p:nvSpPr>
          <p:spPr bwMode="auto">
            <a:xfrm>
              <a:off x="777411" y="2520361"/>
              <a:ext cx="2268000" cy="847292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 eaLnBrk="1" hangingPunct="1"/>
              <a:r>
                <a:rPr lang="en-US" sz="1400" b="1" noProof="1">
                  <a:solidFill>
                    <a:srgbClr val="000000"/>
                  </a:solidFill>
                </a:rPr>
                <a:t>Defect / Material</a:t>
              </a:r>
              <a:br>
                <a:rPr lang="en-US" sz="1400" b="1" noProof="1">
                  <a:solidFill>
                    <a:srgbClr val="000000"/>
                  </a:solidFill>
                </a:rPr>
              </a:br>
              <a:r>
                <a:rPr lang="en-US" sz="1400" b="1" noProof="1">
                  <a:solidFill>
                    <a:srgbClr val="000000"/>
                  </a:solidFill>
                </a:rPr>
                <a:t> Characterization</a:t>
              </a:r>
              <a:r>
                <a:rPr lang="en-US" sz="1200" noProof="1"/>
                <a:t/>
              </a:r>
              <a:br>
                <a:rPr lang="en-US" sz="1200" noProof="1"/>
              </a:br>
              <a:r>
                <a:rPr lang="en-US" sz="1200" i="1" noProof="1"/>
                <a:t>Ioana Pintilie</a:t>
              </a:r>
              <a:br>
                <a:rPr lang="en-US" sz="1200" i="1" noProof="1"/>
              </a:br>
              <a:r>
                <a:rPr lang="en-US" sz="1100" noProof="1"/>
                <a:t>(NIMP Bucharest)</a:t>
              </a:r>
            </a:p>
          </p:txBody>
        </p:sp>
        <p:sp>
          <p:nvSpPr>
            <p:cNvPr id="14" name="AutoShape 44"/>
            <p:cNvSpPr>
              <a:spLocks noChangeArrowheads="1"/>
            </p:cNvSpPr>
            <p:nvPr/>
          </p:nvSpPr>
          <p:spPr bwMode="auto">
            <a:xfrm>
              <a:off x="3257910" y="2520361"/>
              <a:ext cx="2268000" cy="847292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 eaLnBrk="1" hangingPunct="1"/>
              <a:r>
                <a:rPr lang="en-US" sz="1400" b="1" noProof="1">
                  <a:solidFill>
                    <a:srgbClr val="000000"/>
                  </a:solidFill>
                </a:rPr>
                <a:t>Detector </a:t>
              </a:r>
              <a:br>
                <a:rPr lang="en-US" sz="1400" b="1" noProof="1">
                  <a:solidFill>
                    <a:srgbClr val="000000"/>
                  </a:solidFill>
                </a:rPr>
              </a:br>
              <a:r>
                <a:rPr lang="en-US" sz="1400" b="1" noProof="1">
                  <a:solidFill>
                    <a:srgbClr val="000000"/>
                  </a:solidFill>
                </a:rPr>
                <a:t>Characterization</a:t>
              </a:r>
              <a:r>
                <a:rPr lang="en-US" sz="1200" noProof="1"/>
                <a:t/>
              </a:r>
              <a:br>
                <a:rPr lang="en-US" sz="1200" noProof="1"/>
              </a:br>
              <a:r>
                <a:rPr lang="en-US" sz="1200" i="1" noProof="1"/>
                <a:t>Eckhart Fretwurst</a:t>
              </a:r>
              <a:r>
                <a:rPr lang="en-US" sz="1200" noProof="1"/>
                <a:t/>
              </a:r>
              <a:br>
                <a:rPr lang="en-US" sz="1200" noProof="1"/>
              </a:br>
              <a:r>
                <a:rPr lang="en-US" sz="1100" noProof="1"/>
                <a:t>(Hamburg University</a:t>
              </a:r>
              <a:r>
                <a:rPr lang="en-US" sz="1100" dirty="0"/>
                <a:t>)</a:t>
              </a:r>
            </a:p>
          </p:txBody>
        </p:sp>
        <p:sp>
          <p:nvSpPr>
            <p:cNvPr id="15" name="AutoShape 47"/>
            <p:cNvSpPr>
              <a:spLocks noChangeArrowheads="1"/>
            </p:cNvSpPr>
            <p:nvPr/>
          </p:nvSpPr>
          <p:spPr bwMode="auto">
            <a:xfrm>
              <a:off x="8210530" y="2520361"/>
              <a:ext cx="2268000" cy="847292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</a:rPr>
                <a:t>Full Detector </a:t>
              </a:r>
              <a:br>
                <a:rPr lang="en-US" sz="1400" b="1" dirty="0">
                  <a:solidFill>
                    <a:srgbClr val="000000"/>
                  </a:solidFill>
                </a:rPr>
              </a:br>
              <a:r>
                <a:rPr lang="en-US" sz="1400" b="1" dirty="0">
                  <a:solidFill>
                    <a:srgbClr val="000000"/>
                  </a:solidFill>
                </a:rPr>
                <a:t>Systems</a:t>
              </a:r>
              <a:r>
                <a:rPr lang="en-US" sz="1200" dirty="0"/>
                <a:t/>
              </a:r>
              <a:br>
                <a:rPr lang="en-US" sz="1200" dirty="0"/>
              </a:br>
              <a:r>
                <a:rPr lang="en-US" sz="1200" dirty="0"/>
                <a:t> </a:t>
              </a:r>
              <a:r>
                <a:rPr lang="en-US" sz="1200" i="1" dirty="0"/>
                <a:t>Gregor </a:t>
              </a:r>
              <a:r>
                <a:rPr lang="en-US" sz="1200" i="1" dirty="0" err="1"/>
                <a:t>Kramberger</a:t>
              </a:r>
              <a:r>
                <a:rPr lang="en-US" sz="1200" i="1" dirty="0"/>
                <a:t/>
              </a:r>
              <a:br>
                <a:rPr lang="en-US" sz="1200" i="1" dirty="0"/>
              </a:br>
              <a:r>
                <a:rPr lang="en-US" sz="1200" i="1" noProof="1"/>
                <a:t> (</a:t>
              </a:r>
              <a:r>
                <a:rPr lang="en-US" sz="1200" i="1" dirty="0"/>
                <a:t>Ljubljana University) </a:t>
              </a:r>
            </a:p>
          </p:txBody>
        </p:sp>
        <p:sp>
          <p:nvSpPr>
            <p:cNvPr id="16" name="AutoShape 49"/>
            <p:cNvSpPr>
              <a:spLocks noChangeArrowheads="1"/>
            </p:cNvSpPr>
            <p:nvPr/>
          </p:nvSpPr>
          <p:spPr bwMode="auto">
            <a:xfrm>
              <a:off x="777411" y="3418094"/>
              <a:ext cx="2268000" cy="2399928"/>
            </a:xfrm>
            <a:prstGeom prst="flowChartProcess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36000" tIns="72000" rIns="36000" bIns="72000"/>
            <a:lstStyle/>
            <a:p>
              <a:pPr marL="92075" indent="-92075">
                <a:buSzPct val="120000"/>
                <a:buFont typeface="Arial" panose="020B0604020202020204" pitchFamily="34" charset="0"/>
                <a:buChar char="•"/>
                <a:defRPr/>
              </a:pPr>
              <a:r>
                <a:rPr lang="en-US" sz="1100" dirty="0">
                  <a:solidFill>
                    <a:srgbClr val="000000"/>
                  </a:solidFill>
                </a:rPr>
                <a:t>Characterization of microscopic properties </a:t>
              </a:r>
              <a:r>
                <a:rPr lang="en-US" sz="1100" dirty="0" smtClean="0">
                  <a:solidFill>
                    <a:srgbClr val="000000"/>
                  </a:solidFill>
                </a:rPr>
                <a:t>of </a:t>
              </a:r>
              <a:r>
                <a:rPr lang="en-US" sz="1100" dirty="0">
                  <a:solidFill>
                    <a:srgbClr val="000000"/>
                  </a:solidFill>
                </a:rPr>
                <a:t>standard-, defect engineered and new materials;</a:t>
              </a:r>
              <a:br>
                <a:rPr lang="en-US" sz="1100" dirty="0">
                  <a:solidFill>
                    <a:srgbClr val="000000"/>
                  </a:solidFill>
                </a:rPr>
              </a:br>
              <a:r>
                <a:rPr lang="en-US" sz="1100" dirty="0">
                  <a:solidFill>
                    <a:srgbClr val="000000"/>
                  </a:solidFill>
                </a:rPr>
                <a:t>pre- and post- </a:t>
              </a:r>
              <a:r>
                <a:rPr lang="en-US" sz="1100" dirty="0" smtClean="0">
                  <a:solidFill>
                    <a:srgbClr val="000000"/>
                  </a:solidFill>
                </a:rPr>
                <a:t>irradiation</a:t>
              </a:r>
              <a:br>
                <a:rPr lang="en-US" sz="1100" dirty="0" smtClean="0">
                  <a:solidFill>
                    <a:srgbClr val="000000"/>
                  </a:solidFill>
                </a:rPr>
              </a:br>
              <a:endParaRPr lang="en-US" sz="1100" dirty="0">
                <a:solidFill>
                  <a:srgbClr val="000000"/>
                </a:solidFill>
              </a:endParaRPr>
            </a:p>
            <a:p>
              <a:pPr marL="92075" indent="-92075">
                <a:buFont typeface="Arial" pitchFamily="34" charset="0"/>
                <a:buChar char="•"/>
                <a:defRPr/>
              </a:pPr>
              <a:r>
                <a:rPr lang="en-US" sz="1100" noProof="1">
                  <a:solidFill>
                    <a:srgbClr val="000000"/>
                  </a:solidFill>
                </a:rPr>
                <a:t>DLTS, TSC, ….</a:t>
              </a:r>
            </a:p>
            <a:p>
              <a:pPr marL="92075" indent="-92075">
                <a:buFont typeface="Arial" pitchFamily="34" charset="0"/>
                <a:buChar char="•"/>
                <a:defRPr/>
              </a:pPr>
              <a:r>
                <a:rPr lang="en-US" sz="1100" noProof="1">
                  <a:solidFill>
                    <a:srgbClr val="000000"/>
                  </a:solidFill>
                </a:rPr>
                <a:t>SIMS, SR, …</a:t>
              </a:r>
            </a:p>
            <a:p>
              <a:pPr marL="92075" indent="-92075">
                <a:buFont typeface="Arial" pitchFamily="34" charset="0"/>
                <a:buChar char="•"/>
                <a:defRPr/>
              </a:pPr>
              <a:r>
                <a:rPr lang="en-US" sz="1100" noProof="1">
                  <a:solidFill>
                    <a:srgbClr val="000000"/>
                  </a:solidFill>
                </a:rPr>
                <a:t>NIEL (calculations)</a:t>
              </a:r>
            </a:p>
            <a:p>
              <a:pPr marL="92075" indent="-92075">
                <a:buFont typeface="Arial" pitchFamily="34" charset="0"/>
                <a:buChar char="•"/>
                <a:defRPr/>
              </a:pPr>
              <a:r>
                <a:rPr lang="en-US" sz="1100" noProof="1">
                  <a:solidFill>
                    <a:srgbClr val="000000"/>
                  </a:solidFill>
                </a:rPr>
                <a:t>Cluster and point defects</a:t>
              </a:r>
            </a:p>
            <a:p>
              <a:pPr marL="92075" indent="-92075">
                <a:buFont typeface="Arial" pitchFamily="34" charset="0"/>
                <a:buChar char="•"/>
                <a:defRPr/>
              </a:pPr>
              <a:r>
                <a:rPr lang="en-US" sz="1100" noProof="1">
                  <a:solidFill>
                    <a:srgbClr val="000000"/>
                  </a:solidFill>
                </a:rPr>
                <a:t>Boron related defects</a:t>
              </a:r>
            </a:p>
            <a:p>
              <a:pPr marL="92075" indent="-92075">
                <a:buFont typeface="Arial" pitchFamily="34" charset="0"/>
                <a:buChar char="•"/>
                <a:defRPr/>
              </a:pPr>
              <a:r>
                <a:rPr lang="en-US" sz="1100" noProof="1" smtClean="0">
                  <a:solidFill>
                    <a:srgbClr val="000000"/>
                  </a:solidFill>
                </a:rPr>
                <a:t>SiC/GaN </a:t>
              </a:r>
              <a:r>
                <a:rPr lang="en-US" sz="1100" noProof="1">
                  <a:solidFill>
                    <a:srgbClr val="000000"/>
                  </a:solidFill>
                </a:rPr>
                <a:t>based detectors</a:t>
              </a:r>
            </a:p>
            <a:p>
              <a:pPr marL="171450" indent="-171450">
                <a:buFont typeface="Arial" pitchFamily="34" charset="0"/>
                <a:buChar char="•"/>
                <a:defRPr/>
              </a:pPr>
              <a:endParaRPr lang="en-US" sz="1000" dirty="0">
                <a:solidFill>
                  <a:srgbClr val="0000FF"/>
                </a:solidFill>
              </a:endParaRPr>
            </a:p>
            <a:p>
              <a:pPr marL="171450" indent="-171450" algn="ctr">
                <a:buFont typeface="Arial" pitchFamily="34" charset="0"/>
                <a:buChar char="•"/>
                <a:defRPr/>
              </a:pPr>
              <a:endParaRPr lang="en-US" sz="1000" b="1" noProof="1"/>
            </a:p>
            <a:p>
              <a:pPr algn="ctr" eaLnBrk="1" hangingPunct="1">
                <a:defRPr/>
              </a:pPr>
              <a:r>
                <a:rPr lang="en-US" sz="1000" dirty="0"/>
                <a:t/>
              </a:r>
              <a:br>
                <a:rPr lang="en-US" sz="1000" dirty="0"/>
              </a:br>
              <a:r>
                <a:rPr lang="en-US" sz="1000" dirty="0"/>
                <a:t/>
              </a:r>
              <a:br>
                <a:rPr lang="en-US" sz="1000" dirty="0"/>
              </a:br>
              <a:endParaRPr lang="en-US" sz="1050" dirty="0"/>
            </a:p>
          </p:txBody>
        </p:sp>
        <p:sp>
          <p:nvSpPr>
            <p:cNvPr id="17" name="AutoShape 50"/>
            <p:cNvSpPr>
              <a:spLocks noChangeArrowheads="1"/>
            </p:cNvSpPr>
            <p:nvPr/>
          </p:nvSpPr>
          <p:spPr bwMode="auto">
            <a:xfrm>
              <a:off x="3257910" y="3418094"/>
              <a:ext cx="2268000" cy="2399928"/>
            </a:xfrm>
            <a:prstGeom prst="flowChartProcess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36000" tIns="72000" rIns="36000" bIns="72000"/>
            <a:lstStyle/>
            <a:p>
              <a:pPr marL="57150" indent="-57150">
                <a:lnSpc>
                  <a:spcPct val="110000"/>
                </a:lnSpc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noProof="1">
                  <a:solidFill>
                    <a:srgbClr val="000000"/>
                  </a:solidFill>
                </a:rPr>
                <a:t>Characterization of test  structures (IV, CV, CCE, TCT,.)</a:t>
              </a:r>
            </a:p>
            <a:p>
              <a:pPr marL="57150" indent="-57150">
                <a:lnSpc>
                  <a:spcPct val="110000"/>
                </a:lnSpc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noProof="1">
                  <a:solidFill>
                    <a:srgbClr val="000000"/>
                  </a:solidFill>
                </a:rPr>
                <a:t>Development and testing of defect engineered devices</a:t>
              </a:r>
            </a:p>
            <a:p>
              <a:pPr marL="57150" indent="-57150">
                <a:lnSpc>
                  <a:spcPct val="110000"/>
                </a:lnSpc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noProof="1">
                  <a:solidFill>
                    <a:srgbClr val="000000"/>
                  </a:solidFill>
                </a:rPr>
                <a:t>EPI, MCZ and other materials</a:t>
              </a:r>
            </a:p>
            <a:p>
              <a:pPr marL="57150" indent="-57150">
                <a:lnSpc>
                  <a:spcPct val="110000"/>
                </a:lnSpc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noProof="1">
                  <a:solidFill>
                    <a:srgbClr val="000000"/>
                  </a:solidFill>
                </a:rPr>
                <a:t>NIEL (experimental)</a:t>
              </a:r>
            </a:p>
            <a:p>
              <a:pPr marL="57150" indent="-57150">
                <a:lnSpc>
                  <a:spcPct val="110000"/>
                </a:lnSpc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noProof="1">
                  <a:solidFill>
                    <a:srgbClr val="000000"/>
                  </a:solidFill>
                </a:rPr>
                <a:t>Device modeling</a:t>
              </a:r>
            </a:p>
            <a:p>
              <a:pPr marL="57150" indent="-57150">
                <a:lnSpc>
                  <a:spcPct val="110000"/>
                </a:lnSpc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noProof="1">
                  <a:solidFill>
                    <a:srgbClr val="000000"/>
                  </a:solidFill>
                </a:rPr>
                <a:t>Operational conditions</a:t>
              </a:r>
            </a:p>
            <a:p>
              <a:pPr marL="57150" indent="-57150">
                <a:lnSpc>
                  <a:spcPct val="110000"/>
                </a:lnSpc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noProof="1">
                  <a:solidFill>
                    <a:srgbClr val="000000"/>
                  </a:solidFill>
                </a:rPr>
                <a:t>Common </a:t>
              </a:r>
              <a:r>
                <a:rPr lang="en-US" sz="1100" noProof="1" smtClean="0">
                  <a:solidFill>
                    <a:srgbClr val="000000"/>
                  </a:solidFill>
                </a:rPr>
                <a:t>irradiations</a:t>
              </a:r>
            </a:p>
            <a:p>
              <a:pPr marL="57150" indent="-57150">
                <a:lnSpc>
                  <a:spcPct val="110000"/>
                </a:lnSpc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noProof="1" smtClean="0">
                  <a:solidFill>
                    <a:srgbClr val="000000"/>
                  </a:solidFill>
                </a:rPr>
                <a:t>Very high radiation fluences</a:t>
              </a:r>
              <a:endParaRPr lang="en-US" sz="1100" dirty="0">
                <a:solidFill>
                  <a:srgbClr val="000000"/>
                </a:solidFill>
              </a:endParaRPr>
            </a:p>
            <a:p>
              <a:pPr>
                <a:buFont typeface="Arial" pitchFamily="34" charset="0"/>
                <a:buChar char="•"/>
                <a:tabLst>
                  <a:tab pos="95250" algn="l"/>
                </a:tabLst>
                <a:defRPr/>
              </a:pPr>
              <a:r>
                <a:rPr lang="en-US" sz="1100" dirty="0">
                  <a:solidFill>
                    <a:schemeClr val="tx2"/>
                  </a:solidFill>
                </a:rPr>
                <a:t> Wafer procurement  (</a:t>
              </a:r>
              <a:r>
                <a:rPr lang="en-US" sz="1100" dirty="0" err="1">
                  <a:solidFill>
                    <a:schemeClr val="tx2"/>
                  </a:solidFill>
                </a:rPr>
                <a:t>M.Moll</a:t>
              </a:r>
              <a:r>
                <a:rPr lang="en-US" sz="1100" dirty="0">
                  <a:solidFill>
                    <a:schemeClr val="tx2"/>
                  </a:solidFill>
                </a:rPr>
                <a:t>)</a:t>
              </a:r>
            </a:p>
            <a:p>
              <a:pPr>
                <a:buFont typeface="Arial" pitchFamily="34" charset="0"/>
                <a:buChar char="•"/>
                <a:tabLst>
                  <a:tab pos="95250" algn="l"/>
                </a:tabLst>
                <a:defRPr/>
              </a:pPr>
              <a:r>
                <a:rPr lang="en-US" sz="1100" dirty="0">
                  <a:solidFill>
                    <a:schemeClr val="tx2"/>
                  </a:solidFill>
                </a:rPr>
                <a:t> Acceptor removal (</a:t>
              </a:r>
              <a:r>
                <a:rPr lang="en-US" sz="1100" dirty="0" err="1">
                  <a:solidFill>
                    <a:schemeClr val="tx2"/>
                  </a:solidFill>
                </a:rPr>
                <a:t>Kramberger</a:t>
              </a:r>
              <a:r>
                <a:rPr lang="en-US" sz="1100" dirty="0">
                  <a:solidFill>
                    <a:schemeClr val="tx2"/>
                  </a:solidFill>
                </a:rPr>
                <a:t>)</a:t>
              </a:r>
            </a:p>
            <a:p>
              <a:pPr>
                <a:buFont typeface="Arial" pitchFamily="34" charset="0"/>
                <a:buChar char="•"/>
                <a:tabLst>
                  <a:tab pos="95250" algn="l"/>
                </a:tabLst>
                <a:defRPr/>
              </a:pPr>
              <a:r>
                <a:rPr lang="en-US" sz="1100" dirty="0">
                  <a:solidFill>
                    <a:schemeClr val="tx2"/>
                  </a:solidFill>
                </a:rPr>
                <a:t> TCAD modeling (</a:t>
              </a:r>
              <a:r>
                <a:rPr lang="en-US" sz="1100" dirty="0" err="1">
                  <a:solidFill>
                    <a:schemeClr val="tx2"/>
                  </a:solidFill>
                </a:rPr>
                <a:t>J.Schwandt</a:t>
              </a:r>
              <a:r>
                <a:rPr lang="en-US" sz="1100" dirty="0">
                  <a:solidFill>
                    <a:schemeClr val="tx2"/>
                  </a:solidFill>
                </a:rPr>
                <a:t>)</a:t>
              </a:r>
              <a:r>
                <a:rPr lang="en-US" sz="1000" dirty="0">
                  <a:solidFill>
                    <a:srgbClr val="000000"/>
                  </a:solidFill>
                </a:rPr>
                <a:t/>
              </a:r>
              <a:br>
                <a:rPr lang="en-US" sz="1000" dirty="0">
                  <a:solidFill>
                    <a:srgbClr val="000000"/>
                  </a:solidFill>
                </a:rPr>
              </a:br>
              <a:endParaRPr lang="en-US" sz="1000" noProof="1">
                <a:solidFill>
                  <a:srgbClr val="000000"/>
                </a:solidFill>
              </a:endParaRPr>
            </a:p>
          </p:txBody>
        </p:sp>
        <p:sp>
          <p:nvSpPr>
            <p:cNvPr id="18" name="AutoShape 53"/>
            <p:cNvSpPr>
              <a:spLocks noChangeArrowheads="1"/>
            </p:cNvSpPr>
            <p:nvPr/>
          </p:nvSpPr>
          <p:spPr bwMode="auto">
            <a:xfrm>
              <a:off x="5738409" y="3418094"/>
              <a:ext cx="2268000" cy="2399928"/>
            </a:xfrm>
            <a:prstGeom prst="flowChartProcess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36000" tIns="72000" rIns="36000" bIns="72000"/>
            <a:lstStyle/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dirty="0">
                  <a:solidFill>
                    <a:srgbClr val="000000"/>
                  </a:solidFill>
                </a:rPr>
                <a:t> 3D detectors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dirty="0">
                  <a:solidFill>
                    <a:srgbClr val="000000"/>
                  </a:solidFill>
                </a:rPr>
                <a:t> Thin detectors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dirty="0">
                  <a:solidFill>
                    <a:srgbClr val="000000"/>
                  </a:solidFill>
                </a:rPr>
                <a:t> Cost effective solutions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dirty="0">
                  <a:solidFill>
                    <a:srgbClr val="000000"/>
                  </a:solidFill>
                </a:rPr>
                <a:t> Other new structures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dirty="0">
                  <a:solidFill>
                    <a:srgbClr val="000000"/>
                  </a:solidFill>
                </a:rPr>
                <a:t> Detectors with internal gain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dirty="0">
                  <a:solidFill>
                    <a:srgbClr val="000000"/>
                  </a:solidFill>
                </a:rPr>
                <a:t> </a:t>
              </a:r>
              <a:r>
                <a:rPr lang="en-US" sz="1100" dirty="0" err="1">
                  <a:solidFill>
                    <a:srgbClr val="000000"/>
                  </a:solidFill>
                </a:rPr>
                <a:t>LGAD:Low</a:t>
              </a:r>
              <a:r>
                <a:rPr lang="en-US" sz="1100" dirty="0">
                  <a:solidFill>
                    <a:srgbClr val="000000"/>
                  </a:solidFill>
                </a:rPr>
                <a:t> Gain Avalanche Det.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dirty="0">
                  <a:solidFill>
                    <a:srgbClr val="000000"/>
                  </a:solidFill>
                </a:rPr>
                <a:t> Deep Depleted Avalanche Det.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dirty="0">
                  <a:solidFill>
                    <a:srgbClr val="000000"/>
                  </a:solidFill>
                </a:rPr>
                <a:t> Slim Edges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dirty="0">
                  <a:solidFill>
                    <a:srgbClr val="000000"/>
                  </a:solidFill>
                </a:rPr>
                <a:t> HVCMOS </a:t>
              </a:r>
              <a:r>
                <a:rPr lang="en-US" sz="1100" dirty="0">
                  <a:solidFill>
                    <a:srgbClr val="0000FF"/>
                  </a:solidFill>
                </a:rPr>
                <a:t/>
              </a:r>
              <a:br>
                <a:rPr lang="en-US" sz="1100" dirty="0">
                  <a:solidFill>
                    <a:srgbClr val="0000FF"/>
                  </a:solidFill>
                </a:rPr>
              </a:br>
              <a:endParaRPr lang="en-US" sz="1100" dirty="0">
                <a:solidFill>
                  <a:srgbClr val="0000FF"/>
                </a:solidFill>
              </a:endParaRP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endParaRPr lang="en-US" sz="1100" dirty="0">
                <a:solidFill>
                  <a:srgbClr val="0000FF"/>
                </a:solidFill>
              </a:endParaRP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dirty="0">
                  <a:solidFill>
                    <a:schemeClr val="tx2"/>
                  </a:solidFill>
                </a:rPr>
                <a:t> LGAD (</a:t>
              </a:r>
              <a:r>
                <a:rPr lang="en-US" sz="1100" dirty="0" err="1">
                  <a:solidFill>
                    <a:schemeClr val="tx2"/>
                  </a:solidFill>
                </a:rPr>
                <a:t>S.Hidalgo</a:t>
              </a:r>
              <a:r>
                <a:rPr lang="en-US" sz="1100" dirty="0">
                  <a:solidFill>
                    <a:schemeClr val="tx2"/>
                  </a:solidFill>
                </a:rPr>
                <a:t>)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dirty="0">
                  <a:solidFill>
                    <a:schemeClr val="tx2"/>
                  </a:solidFill>
                </a:rPr>
                <a:t> HVCMOS (E. Vilella) </a:t>
              </a:r>
            </a:p>
          </p:txBody>
        </p:sp>
        <p:sp>
          <p:nvSpPr>
            <p:cNvPr id="19" name="AutoShape 54"/>
            <p:cNvSpPr>
              <a:spLocks noChangeArrowheads="1"/>
            </p:cNvSpPr>
            <p:nvPr/>
          </p:nvSpPr>
          <p:spPr bwMode="auto">
            <a:xfrm>
              <a:off x="8218909" y="3406664"/>
              <a:ext cx="2268000" cy="2422788"/>
            </a:xfrm>
            <a:prstGeom prst="flowChartProcess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36000" tIns="72000" rIns="36000" bIns="72000"/>
            <a:lstStyle/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dirty="0">
                  <a:solidFill>
                    <a:srgbClr val="000000"/>
                  </a:solidFill>
                </a:rPr>
                <a:t> LHC-like tests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dirty="0">
                  <a:solidFill>
                    <a:srgbClr val="000000"/>
                  </a:solidFill>
                </a:rPr>
                <a:t> Links to HEP (LHC P2, FCC)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dirty="0">
                  <a:solidFill>
                    <a:srgbClr val="000000"/>
                  </a:solidFill>
                </a:rPr>
                <a:t> Links electronics R&amp;D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dirty="0">
                  <a:solidFill>
                    <a:srgbClr val="000000"/>
                  </a:solidFill>
                </a:rPr>
                <a:t> Low rho strips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dirty="0">
                  <a:solidFill>
                    <a:srgbClr val="000000"/>
                  </a:solidFill>
                </a:rPr>
                <a:t> Sensor readout </a:t>
              </a:r>
              <a:r>
                <a:rPr lang="en-US" sz="1100" dirty="0" smtClean="0">
                  <a:solidFill>
                    <a:srgbClr val="000000"/>
                  </a:solidFill>
                </a:rPr>
                <a:t>(</a:t>
              </a:r>
              <a:r>
                <a:rPr lang="en-US" sz="1100" dirty="0" err="1" smtClean="0">
                  <a:solidFill>
                    <a:srgbClr val="000000"/>
                  </a:solidFill>
                </a:rPr>
                <a:t>Caribou,Alibava</a:t>
              </a:r>
              <a:r>
                <a:rPr lang="en-US" sz="1100" dirty="0">
                  <a:solidFill>
                    <a:srgbClr val="000000"/>
                  </a:solidFill>
                </a:rPr>
                <a:t>)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dirty="0">
                  <a:solidFill>
                    <a:srgbClr val="000000"/>
                  </a:solidFill>
                </a:rPr>
                <a:t> Comparison:</a:t>
              </a:r>
              <a:br>
                <a:rPr lang="en-US" sz="1100" dirty="0">
                  <a:solidFill>
                    <a:srgbClr val="000000"/>
                  </a:solidFill>
                </a:rPr>
              </a:br>
              <a:r>
                <a:rPr lang="en-US" sz="1100" dirty="0">
                  <a:solidFill>
                    <a:srgbClr val="000000"/>
                  </a:solidFill>
                </a:rPr>
                <a:t> - pad-mini-full detectors</a:t>
              </a:r>
              <a:br>
                <a:rPr lang="en-US" sz="1100" dirty="0">
                  <a:solidFill>
                    <a:srgbClr val="000000"/>
                  </a:solidFill>
                </a:rPr>
              </a:br>
              <a:r>
                <a:rPr lang="en-US" sz="1100" dirty="0">
                  <a:solidFill>
                    <a:srgbClr val="000000"/>
                  </a:solidFill>
                </a:rPr>
                <a:t> - different producers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dirty="0">
                  <a:solidFill>
                    <a:srgbClr val="000000"/>
                  </a:solidFill>
                </a:rPr>
                <a:t>Radiation Damage in </a:t>
              </a:r>
              <a:br>
                <a:rPr lang="en-US" sz="1100" dirty="0">
                  <a:solidFill>
                    <a:srgbClr val="000000"/>
                  </a:solidFill>
                </a:rPr>
              </a:br>
              <a:r>
                <a:rPr lang="en-US" sz="1100" dirty="0">
                  <a:solidFill>
                    <a:srgbClr val="000000"/>
                  </a:solidFill>
                </a:rPr>
                <a:t> HEP detectors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dirty="0">
                  <a:solidFill>
                    <a:srgbClr val="000000"/>
                  </a:solidFill>
                </a:rPr>
                <a:t>Timing detectors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endParaRPr lang="en-US" sz="1100" dirty="0">
                <a:solidFill>
                  <a:srgbClr val="000000"/>
                </a:solidFill>
              </a:endParaRP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100" dirty="0">
                  <a:solidFill>
                    <a:schemeClr val="tx2"/>
                  </a:solidFill>
                </a:rPr>
                <a:t>Test beams </a:t>
              </a:r>
              <a:br>
                <a:rPr lang="en-US" sz="1100" dirty="0">
                  <a:solidFill>
                    <a:schemeClr val="tx2"/>
                  </a:solidFill>
                </a:rPr>
              </a:br>
              <a:r>
                <a:rPr lang="en-US" sz="1100" dirty="0">
                  <a:solidFill>
                    <a:schemeClr val="tx2"/>
                  </a:solidFill>
                </a:rPr>
                <a:t>    (</a:t>
              </a:r>
              <a:r>
                <a:rPr lang="en-US" sz="1100" dirty="0" err="1">
                  <a:solidFill>
                    <a:schemeClr val="tx2"/>
                  </a:solidFill>
                </a:rPr>
                <a:t>M.Bomben</a:t>
              </a:r>
              <a:r>
                <a:rPr lang="en-US" sz="1100" dirty="0">
                  <a:solidFill>
                    <a:schemeClr val="tx2"/>
                  </a:solidFill>
                </a:rPr>
                <a:t> &amp; </a:t>
              </a:r>
              <a:r>
                <a:rPr lang="en-US" sz="1100" dirty="0" err="1">
                  <a:solidFill>
                    <a:schemeClr val="tx2"/>
                  </a:solidFill>
                </a:rPr>
                <a:t>G.Casse</a:t>
              </a:r>
              <a:r>
                <a:rPr lang="en-US" sz="1100" dirty="0">
                  <a:solidFill>
                    <a:schemeClr val="tx2"/>
                  </a:solidFill>
                </a:rPr>
                <a:t>)</a:t>
              </a:r>
            </a:p>
          </p:txBody>
        </p:sp>
        <p:sp>
          <p:nvSpPr>
            <p:cNvPr id="20" name="AutoShape 46"/>
            <p:cNvSpPr>
              <a:spLocks noChangeArrowheads="1"/>
            </p:cNvSpPr>
            <p:nvPr/>
          </p:nvSpPr>
          <p:spPr bwMode="auto">
            <a:xfrm>
              <a:off x="5734220" y="2520145"/>
              <a:ext cx="2268000" cy="847725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 eaLnBrk="1" hangingPunct="1"/>
              <a:r>
                <a:rPr lang="en-US" sz="1400" b="1" noProof="1">
                  <a:solidFill>
                    <a:srgbClr val="000000"/>
                  </a:solidFill>
                </a:rPr>
                <a:t>New </a:t>
              </a:r>
              <a:r>
                <a:rPr lang="en-US" sz="1400" b="1" noProof="1" smtClean="0">
                  <a:solidFill>
                    <a:srgbClr val="000000"/>
                  </a:solidFill>
                </a:rPr>
                <a:t/>
              </a:r>
              <a:br>
                <a:rPr lang="en-US" sz="1400" b="1" noProof="1" smtClean="0">
                  <a:solidFill>
                    <a:srgbClr val="000000"/>
                  </a:solidFill>
                </a:rPr>
              </a:br>
              <a:r>
                <a:rPr lang="en-US" sz="1400" b="1" noProof="1" smtClean="0">
                  <a:solidFill>
                    <a:srgbClr val="000000"/>
                  </a:solidFill>
                </a:rPr>
                <a:t>Structures</a:t>
              </a:r>
              <a:r>
                <a:rPr lang="en-US" sz="1200" noProof="1"/>
                <a:t/>
              </a:r>
              <a:br>
                <a:rPr lang="en-US" sz="1200" noProof="1"/>
              </a:br>
              <a:r>
                <a:rPr lang="en-US" sz="1200" i="1" dirty="0"/>
                <a:t>Giulio Pellegrini </a:t>
              </a:r>
              <a:br>
                <a:rPr lang="en-US" sz="1200" i="1" dirty="0"/>
              </a:br>
              <a:r>
                <a:rPr lang="en-US" sz="1100" dirty="0"/>
                <a:t>(CNM Barcelona)</a:t>
              </a:r>
              <a:r>
                <a:rPr lang="en-US" sz="1200" dirty="0"/>
                <a:t/>
              </a:r>
              <a:br>
                <a:rPr lang="en-US" sz="1200" dirty="0"/>
              </a:br>
              <a:endParaRPr lang="en-US" sz="1200" dirty="0"/>
            </a:p>
          </p:txBody>
        </p:sp>
        <p:sp>
          <p:nvSpPr>
            <p:cNvPr id="21" name="Text Box 55"/>
            <p:cNvSpPr txBox="1">
              <a:spLocks noChangeArrowheads="1"/>
            </p:cNvSpPr>
            <p:nvPr/>
          </p:nvSpPr>
          <p:spPr bwMode="auto">
            <a:xfrm>
              <a:off x="777411" y="5902456"/>
              <a:ext cx="9701119" cy="44511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0" tIns="36000" rIns="0" bIns="36000">
              <a:spAutoFit/>
            </a:bodyPr>
            <a:lstStyle/>
            <a:p>
              <a:pPr algn="ctr" eaLnBrk="1" hangingPunct="1">
                <a:lnSpc>
                  <a:spcPct val="110000"/>
                </a:lnSpc>
              </a:pPr>
              <a:r>
                <a:rPr lang="en-US" sz="1100" dirty="0">
                  <a:solidFill>
                    <a:srgbClr val="000000"/>
                  </a:solidFill>
                </a:rPr>
                <a:t>Collaboration Board Chair &amp; Deputy: </a:t>
              </a:r>
              <a:r>
                <a:rPr lang="en-US" sz="1100" dirty="0" err="1">
                  <a:solidFill>
                    <a:srgbClr val="000000"/>
                  </a:solidFill>
                </a:rPr>
                <a:t>G.Kramberger</a:t>
              </a:r>
              <a:r>
                <a:rPr lang="en-US" sz="1100" dirty="0">
                  <a:solidFill>
                    <a:srgbClr val="000000"/>
                  </a:solidFill>
                </a:rPr>
                <a:t> (Ljubljana) &amp; </a:t>
              </a:r>
              <a:r>
                <a:rPr lang="en-US" sz="1100" dirty="0" err="1">
                  <a:solidFill>
                    <a:srgbClr val="000000"/>
                  </a:solidFill>
                </a:rPr>
                <a:t>J.Vaitkus</a:t>
              </a:r>
              <a:r>
                <a:rPr lang="en-US" sz="1100" dirty="0">
                  <a:solidFill>
                    <a:srgbClr val="000000"/>
                  </a:solidFill>
                </a:rPr>
                <a:t> (Vilnius), Conference committee: </a:t>
              </a:r>
              <a:r>
                <a:rPr lang="en-US" sz="1100" dirty="0" err="1">
                  <a:solidFill>
                    <a:srgbClr val="000000"/>
                  </a:solidFill>
                </a:rPr>
                <a:t>U.Parzefall</a:t>
              </a:r>
              <a:r>
                <a:rPr lang="en-US" sz="1100" dirty="0">
                  <a:solidFill>
                    <a:srgbClr val="000000"/>
                  </a:solidFill>
                </a:rPr>
                <a:t> (Freiburg)</a:t>
              </a:r>
              <a:br>
                <a:rPr lang="en-US" sz="1100" dirty="0">
                  <a:solidFill>
                    <a:srgbClr val="000000"/>
                  </a:solidFill>
                </a:rPr>
              </a:br>
              <a:r>
                <a:rPr lang="en-US" sz="1100" dirty="0">
                  <a:solidFill>
                    <a:srgbClr val="000000"/>
                  </a:solidFill>
                </a:rPr>
                <a:t>CERN contact: </a:t>
              </a:r>
              <a:r>
                <a:rPr lang="en-US" sz="1100" dirty="0" err="1">
                  <a:solidFill>
                    <a:srgbClr val="000000"/>
                  </a:solidFill>
                </a:rPr>
                <a:t>M.Moll</a:t>
              </a:r>
              <a:r>
                <a:rPr lang="en-US" sz="1100" dirty="0">
                  <a:solidFill>
                    <a:srgbClr val="000000"/>
                  </a:solidFill>
                </a:rPr>
                <a:t> (EP-DT),   Secretary: </a:t>
              </a:r>
              <a:r>
                <a:rPr lang="en-US" sz="1100" dirty="0" err="1">
                  <a:solidFill>
                    <a:srgbClr val="000000"/>
                  </a:solidFill>
                </a:rPr>
                <a:t>V.Wedlake</a:t>
              </a:r>
              <a:r>
                <a:rPr lang="en-US" sz="1100" dirty="0">
                  <a:solidFill>
                    <a:srgbClr val="000000"/>
                  </a:solidFill>
                </a:rPr>
                <a:t> (EP-DT),  Budget holder: </a:t>
              </a:r>
              <a:r>
                <a:rPr lang="en-US" sz="1100" dirty="0" err="1">
                  <a:solidFill>
                    <a:srgbClr val="000000"/>
                  </a:solidFill>
                </a:rPr>
                <a:t>M.Moll</a:t>
              </a:r>
              <a:r>
                <a:rPr lang="en-US" sz="1100" dirty="0">
                  <a:solidFill>
                    <a:srgbClr val="000000"/>
                  </a:solidFill>
                </a:rPr>
                <a:t> &amp; </a:t>
              </a:r>
              <a:r>
                <a:rPr lang="en-US" sz="1100" dirty="0" err="1">
                  <a:solidFill>
                    <a:srgbClr val="000000"/>
                  </a:solidFill>
                </a:rPr>
                <a:t>M.Glaser</a:t>
              </a:r>
              <a:r>
                <a:rPr lang="en-US" sz="1100" dirty="0">
                  <a:solidFill>
                    <a:srgbClr val="000000"/>
                  </a:solidFill>
                </a:rPr>
                <a:t> (EP-DT) , EXSO: </a:t>
              </a:r>
              <a:r>
                <a:rPr lang="en-US" sz="1100" dirty="0" err="1">
                  <a:solidFill>
                    <a:srgbClr val="000000"/>
                  </a:solidFill>
                </a:rPr>
                <a:t>R.Costanzi</a:t>
              </a:r>
              <a:r>
                <a:rPr lang="en-US" sz="1100" dirty="0">
                  <a:solidFill>
                    <a:srgbClr val="000000"/>
                  </a:solidFill>
                </a:rPr>
                <a:t> (EP-DT)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57831" y="1116975"/>
            <a:ext cx="2864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Covering all fields of semiconductor detectors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exposed to radiation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406782" y="1132681"/>
            <a:ext cx="30100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Targeting new detector technologies including high precision 4D detectors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0096555" y="2641420"/>
            <a:ext cx="2095445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RD50 </a:t>
            </a:r>
            <a:br>
              <a:rPr lang="en-US" dirty="0" smtClean="0"/>
            </a:br>
            <a:r>
              <a:rPr lang="en-US" dirty="0" smtClean="0"/>
              <a:t>work program</a:t>
            </a:r>
            <a:br>
              <a:rPr lang="en-US" dirty="0" smtClean="0"/>
            </a:br>
            <a:r>
              <a:rPr lang="en-US" dirty="0" smtClean="0"/>
              <a:t>and </a:t>
            </a:r>
            <a:br>
              <a:rPr lang="en-US" dirty="0" smtClean="0"/>
            </a:br>
            <a:r>
              <a:rPr lang="en-US" dirty="0" smtClean="0"/>
              <a:t>key achievements </a:t>
            </a:r>
            <a:br>
              <a:rPr lang="en-US" dirty="0" smtClean="0"/>
            </a:br>
            <a:r>
              <a:rPr lang="en-US" dirty="0" smtClean="0"/>
              <a:t>documented</a:t>
            </a:r>
            <a:br>
              <a:rPr lang="en-US" dirty="0" smtClean="0"/>
            </a:br>
            <a:r>
              <a:rPr lang="en-US" dirty="0" smtClean="0"/>
              <a:t>in a</a:t>
            </a:r>
          </a:p>
          <a:p>
            <a:pPr algn="ctr"/>
            <a:r>
              <a:rPr lang="en-US" dirty="0" smtClean="0"/>
              <a:t>5yrs work plan</a:t>
            </a:r>
            <a:br>
              <a:rPr lang="en-US" dirty="0" smtClean="0"/>
            </a:br>
            <a:r>
              <a:rPr lang="en-US" dirty="0" smtClean="0"/>
              <a:t>2018-23</a:t>
            </a:r>
            <a:endParaRPr lang="en-US" dirty="0"/>
          </a:p>
          <a:p>
            <a:pPr algn="ctr"/>
            <a:r>
              <a:rPr lang="en-US" dirty="0" smtClean="0"/>
              <a:t>(70 milestones)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[</a:t>
            </a:r>
            <a:r>
              <a:rPr lang="en-US" dirty="0" smtClean="0">
                <a:hlinkClick r:id="rId3"/>
              </a:rPr>
              <a:t>LHCC-SR-007</a:t>
            </a:r>
            <a:r>
              <a:rPr lang="en-US" dirty="0" smtClean="0"/>
              <a:t>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506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78736">
            <a:off x="6511306" y="1406336"/>
            <a:ext cx="3932913" cy="422014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1" y="233493"/>
            <a:ext cx="7160455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RD50 – 5 Year Work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623" y="1101647"/>
            <a:ext cx="5499321" cy="532462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30000"/>
              </a:lnSpc>
            </a:pPr>
            <a:r>
              <a:rPr lang="en-US" sz="2300" b="1" dirty="0"/>
              <a:t>5 year work program submitted in May 2018</a:t>
            </a:r>
          </a:p>
          <a:p>
            <a:pPr lvl="1">
              <a:lnSpc>
                <a:spcPct val="130000"/>
              </a:lnSpc>
            </a:pPr>
            <a:r>
              <a:rPr lang="en-US" dirty="0" smtClean="0"/>
              <a:t>Approved by CERN Research Board in June 2018</a:t>
            </a:r>
          </a:p>
          <a:p>
            <a:pPr>
              <a:lnSpc>
                <a:spcPct val="130000"/>
              </a:lnSpc>
            </a:pPr>
            <a:r>
              <a:rPr lang="en-US" sz="2300" b="1" dirty="0" err="1"/>
              <a:t>Workplan</a:t>
            </a:r>
            <a:r>
              <a:rPr lang="en-US" sz="2300" b="1" dirty="0"/>
              <a:t> [70 milestones]</a:t>
            </a:r>
          </a:p>
          <a:p>
            <a:pPr lvl="1">
              <a:lnSpc>
                <a:spcPct val="130000"/>
              </a:lnSpc>
            </a:pPr>
            <a:r>
              <a:rPr lang="en-US" sz="1800" b="1" dirty="0"/>
              <a:t>Defect and Material Characterization [16 MS]</a:t>
            </a:r>
          </a:p>
          <a:p>
            <a:pPr lvl="2">
              <a:lnSpc>
                <a:spcPct val="130000"/>
              </a:lnSpc>
            </a:pPr>
            <a:r>
              <a:rPr lang="en-US" sz="1500" dirty="0"/>
              <a:t>p-type silicon [7 MS]</a:t>
            </a:r>
          </a:p>
          <a:p>
            <a:pPr lvl="2">
              <a:lnSpc>
                <a:spcPct val="130000"/>
              </a:lnSpc>
            </a:pPr>
            <a:r>
              <a:rPr lang="en-US" sz="1500" dirty="0"/>
              <a:t>Cluster defects [4 MS]</a:t>
            </a:r>
          </a:p>
          <a:p>
            <a:pPr lvl="2">
              <a:lnSpc>
                <a:spcPct val="130000"/>
              </a:lnSpc>
            </a:pPr>
            <a:r>
              <a:rPr lang="en-US" sz="1500" dirty="0"/>
              <a:t>Theory of defects [5 MS]</a:t>
            </a:r>
          </a:p>
          <a:p>
            <a:pPr lvl="1">
              <a:lnSpc>
                <a:spcPct val="130000"/>
              </a:lnSpc>
            </a:pPr>
            <a:r>
              <a:rPr lang="en-US" sz="1800" b="1" dirty="0"/>
              <a:t>Device Characterization &amp; Device Simulation [21MS]</a:t>
            </a:r>
          </a:p>
          <a:p>
            <a:pPr lvl="2">
              <a:lnSpc>
                <a:spcPct val="130000"/>
              </a:lnSpc>
            </a:pPr>
            <a:r>
              <a:rPr lang="en-US" sz="1500" dirty="0"/>
              <a:t>Silicon materials [5 MS]</a:t>
            </a:r>
          </a:p>
          <a:p>
            <a:pPr lvl="2">
              <a:lnSpc>
                <a:spcPct val="130000"/>
              </a:lnSpc>
            </a:pPr>
            <a:r>
              <a:rPr lang="en-US" sz="1500" dirty="0"/>
              <a:t>Extreme </a:t>
            </a:r>
            <a:r>
              <a:rPr lang="en-US" sz="1500" dirty="0" err="1"/>
              <a:t>fluences</a:t>
            </a:r>
            <a:r>
              <a:rPr lang="en-US" sz="1500" dirty="0"/>
              <a:t> [5 MS]</a:t>
            </a:r>
          </a:p>
          <a:p>
            <a:pPr lvl="2">
              <a:lnSpc>
                <a:spcPct val="130000"/>
              </a:lnSpc>
            </a:pPr>
            <a:r>
              <a:rPr lang="en-US" sz="1500" dirty="0"/>
              <a:t>Experimental techniques [3 MS]</a:t>
            </a:r>
          </a:p>
          <a:p>
            <a:pPr lvl="2">
              <a:lnSpc>
                <a:spcPct val="130000"/>
              </a:lnSpc>
            </a:pPr>
            <a:r>
              <a:rPr lang="en-US" sz="1500" dirty="0"/>
              <a:t>Surface damage [1 MS]</a:t>
            </a:r>
          </a:p>
          <a:p>
            <a:pPr lvl="2">
              <a:lnSpc>
                <a:spcPct val="130000"/>
              </a:lnSpc>
            </a:pPr>
            <a:r>
              <a:rPr lang="en-US" sz="1500" dirty="0"/>
              <a:t>TCAD simulations [7 MS]</a:t>
            </a:r>
          </a:p>
          <a:p>
            <a:pPr lvl="1">
              <a:lnSpc>
                <a:spcPct val="130000"/>
              </a:lnSpc>
            </a:pPr>
            <a:r>
              <a:rPr lang="en-US" sz="1800" b="1" dirty="0"/>
              <a:t>New structures [21 MS]</a:t>
            </a:r>
          </a:p>
          <a:p>
            <a:pPr lvl="2">
              <a:lnSpc>
                <a:spcPct val="130000"/>
              </a:lnSpc>
            </a:pPr>
            <a:r>
              <a:rPr lang="en-US" sz="1500" dirty="0"/>
              <a:t>3D sensors [6 MS] ; LGAD [4 MS]</a:t>
            </a:r>
          </a:p>
          <a:p>
            <a:pPr lvl="2">
              <a:lnSpc>
                <a:spcPct val="130000"/>
              </a:lnSpc>
            </a:pPr>
            <a:r>
              <a:rPr lang="en-US" sz="1500" dirty="0"/>
              <a:t>CMOS [6 MS] ; New Materials [5 MS]</a:t>
            </a:r>
          </a:p>
          <a:p>
            <a:pPr lvl="1">
              <a:lnSpc>
                <a:spcPct val="130000"/>
              </a:lnSpc>
            </a:pPr>
            <a:r>
              <a:rPr lang="en-US" sz="1800" b="1" dirty="0"/>
              <a:t>Full Detector Systems [12 MS]</a:t>
            </a:r>
          </a:p>
          <a:p>
            <a:pPr lvl="2">
              <a:lnSpc>
                <a:spcPct val="130000"/>
              </a:lnSpc>
            </a:pPr>
            <a:r>
              <a:rPr lang="en-US" sz="1500" dirty="0"/>
              <a:t>LHC [7 MS]; HL-LHC [3 MS]</a:t>
            </a:r>
          </a:p>
          <a:p>
            <a:pPr lvl="2">
              <a:lnSpc>
                <a:spcPct val="130000"/>
              </a:lnSpc>
            </a:pPr>
            <a:r>
              <a:rPr lang="en-US" sz="1500" dirty="0"/>
              <a:t>FCC [2 MS]</a:t>
            </a:r>
            <a:endParaRPr lang="en-GB" sz="1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8705334" y="3397781"/>
            <a:ext cx="50855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hlinkClick r:id="rId3"/>
              </a:rPr>
              <a:t>https://cds.cern.ch/record/2320882/files/LHCC-SR-007.pdf</a:t>
            </a:r>
            <a:r>
              <a:rPr lang="en-GB" sz="1400" dirty="0"/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97276" y="6066327"/>
            <a:ext cx="775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…starting to think about an update in-line with European Strategy update..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074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European Strategy on Particle Physics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4714" y="972057"/>
            <a:ext cx="7629578" cy="4280934"/>
          </a:xfrm>
          <a:prstGeom prst="rect">
            <a:avLst/>
          </a:prstGeom>
        </p:spPr>
      </p:pic>
      <p:sp>
        <p:nvSpPr>
          <p:cNvPr id="8" name="Content Placeholder 8"/>
          <p:cNvSpPr txBox="1">
            <a:spLocks/>
          </p:cNvSpPr>
          <p:nvPr/>
        </p:nvSpPr>
        <p:spPr>
          <a:xfrm>
            <a:off x="729013" y="5435871"/>
            <a:ext cx="10969139" cy="837021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182563" indent="-14605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623888" indent="-17462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6450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89013" indent="-182563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ECFA Detector R&amp;D Roadmap Symposium of Task Force 3 Solid State Detectors</a:t>
            </a:r>
          </a:p>
          <a:p>
            <a:pPr lvl="1"/>
            <a:r>
              <a:rPr lang="en-US" dirty="0" smtClean="0"/>
              <a:t>23.4.2021 - </a:t>
            </a:r>
            <a:r>
              <a:rPr lang="en-US" dirty="0" smtClean="0">
                <a:hlinkClick r:id="rId3"/>
              </a:rPr>
              <a:t>https://indico.cern.ch/event/999816/</a:t>
            </a:r>
            <a:r>
              <a:rPr lang="en-US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363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18" y="1661328"/>
            <a:ext cx="7259496" cy="48396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RD50 Workshop statistics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02286" y="797926"/>
            <a:ext cx="8226854" cy="100456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RD50 holds every year two RD50 workshops</a:t>
            </a:r>
          </a:p>
          <a:p>
            <a:pPr lvl="1"/>
            <a:r>
              <a:rPr lang="en-GB" dirty="0"/>
              <a:t>Average numbers for RD50 Workshops: &lt;35 talks&gt; </a:t>
            </a:r>
            <a:r>
              <a:rPr lang="en-GB" dirty="0" smtClean="0"/>
              <a:t>&lt;85 </a:t>
            </a:r>
            <a:r>
              <a:rPr lang="en-GB" dirty="0"/>
              <a:t>participants</a:t>
            </a:r>
            <a:r>
              <a:rPr lang="en-GB" dirty="0" smtClean="0"/>
              <a:t>&gt;</a:t>
            </a:r>
          </a:p>
          <a:p>
            <a:pPr lvl="1"/>
            <a:endParaRPr lang="en-GB" dirty="0"/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7179785" y="1615754"/>
            <a:ext cx="4925960" cy="482346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182563" indent="-14605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623888" indent="-17462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6450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89013" indent="-182563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rgbClr val="000000"/>
                </a:solidFill>
              </a:rPr>
              <a:t>June 2021: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- 38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RD50 Workshop   </a:t>
            </a:r>
            <a:br>
              <a:rPr lang="en-GB" sz="2000" dirty="0" smtClean="0"/>
            </a:br>
            <a:r>
              <a:rPr lang="en-GB" sz="2000" dirty="0" smtClean="0"/>
              <a:t>         “third online workshop”</a:t>
            </a:r>
          </a:p>
          <a:p>
            <a:pPr marL="360363" lvl="1" indent="-184150"/>
            <a:r>
              <a:rPr lang="en-GB" sz="1300" dirty="0" smtClean="0"/>
              <a:t>Online Workshop: </a:t>
            </a:r>
            <a:br>
              <a:rPr lang="en-GB" sz="1300" dirty="0" smtClean="0"/>
            </a:br>
            <a:r>
              <a:rPr lang="en-GB" sz="1300" dirty="0" smtClean="0"/>
              <a:t>Very high number of participants </a:t>
            </a:r>
            <a:br>
              <a:rPr lang="en-GB" sz="1300" dirty="0" smtClean="0"/>
            </a:br>
            <a:r>
              <a:rPr lang="en-GB" sz="1300" dirty="0" smtClean="0"/>
              <a:t>(&gt; </a:t>
            </a:r>
            <a:r>
              <a:rPr lang="en-GB" sz="1300" dirty="0" smtClean="0"/>
              <a:t>216 </a:t>
            </a:r>
            <a:r>
              <a:rPr lang="en-GB" sz="1300" dirty="0" smtClean="0"/>
              <a:t>participants </a:t>
            </a:r>
            <a:r>
              <a:rPr lang="en-GB" sz="1300" dirty="0" smtClean="0">
                <a:sym typeface="Wingdings" panose="05000000000000000000" pitchFamily="2" charset="2"/>
              </a:rPr>
              <a:t> </a:t>
            </a:r>
            <a:r>
              <a:rPr lang="en-GB" sz="1300" dirty="0" smtClean="0"/>
              <a:t> &gt;50% of collaboration);</a:t>
            </a:r>
            <a:br>
              <a:rPr lang="en-GB" sz="1300" dirty="0" smtClean="0"/>
            </a:br>
            <a:r>
              <a:rPr lang="en-GB" sz="1300" dirty="0" smtClean="0"/>
              <a:t> 51 talks + 6 discussions</a:t>
            </a:r>
          </a:p>
          <a:p>
            <a:pPr marL="360363" lvl="1" indent="-184150"/>
            <a:r>
              <a:rPr lang="en-US" sz="1300" dirty="0" smtClean="0"/>
              <a:t>Online workshops since June 2020:</a:t>
            </a:r>
          </a:p>
          <a:p>
            <a:pPr marL="446088" lvl="2" indent="-85725"/>
            <a:r>
              <a:rPr lang="en-US" sz="1300" dirty="0" smtClean="0"/>
              <a:t>higher  number of participants</a:t>
            </a:r>
          </a:p>
          <a:p>
            <a:pPr marL="446088" lvl="2" indent="-85725"/>
            <a:r>
              <a:rPr lang="en-US" sz="1300" dirty="0" smtClean="0"/>
              <a:t>fruitful discussions in discussion sessions</a:t>
            </a:r>
            <a:br>
              <a:rPr lang="en-US" sz="1300" dirty="0" smtClean="0"/>
            </a:br>
            <a:r>
              <a:rPr lang="en-US" sz="1300" dirty="0" smtClean="0"/>
              <a:t>are possible</a:t>
            </a:r>
          </a:p>
          <a:p>
            <a:pPr marL="446088" lvl="2" indent="-85725"/>
            <a:r>
              <a:rPr lang="en-US" sz="1300" dirty="0" smtClean="0"/>
              <a:t>However, we miss the social contact &amp; ‘coffee meetings’</a:t>
            </a:r>
          </a:p>
          <a:p>
            <a:pPr marL="446088" lvl="2" indent="-85725"/>
            <a:r>
              <a:rPr lang="en-US" sz="1300" dirty="0" smtClean="0"/>
              <a:t>We learned for the future:</a:t>
            </a:r>
          </a:p>
          <a:p>
            <a:pPr marL="360363" lvl="3" indent="-184150"/>
            <a:r>
              <a:rPr lang="en-US" sz="1300" dirty="0" smtClean="0"/>
              <a:t>Future workshops to be tailored as well </a:t>
            </a:r>
            <a:br>
              <a:rPr lang="en-US" sz="1300" dirty="0" smtClean="0"/>
            </a:br>
            <a:r>
              <a:rPr lang="en-US" sz="1300" dirty="0" smtClean="0"/>
              <a:t>for online participation, </a:t>
            </a:r>
            <a:br>
              <a:rPr lang="en-US" sz="1300" dirty="0" smtClean="0"/>
            </a:br>
            <a:r>
              <a:rPr lang="en-US" sz="1300" dirty="0" smtClean="0"/>
              <a:t>online discussions and online presentations.</a:t>
            </a:r>
          </a:p>
          <a:p>
            <a:pPr marL="360363" lvl="1" indent="-184150"/>
            <a:r>
              <a:rPr lang="en-US" sz="1500" dirty="0" smtClean="0"/>
              <a:t>November 2021</a:t>
            </a:r>
          </a:p>
          <a:p>
            <a:pPr marL="446088" lvl="2" indent="-85725"/>
            <a:r>
              <a:rPr lang="en-US" sz="1300" dirty="0" smtClean="0"/>
              <a:t>Workshop in Valencia (week 15-19 November)</a:t>
            </a:r>
          </a:p>
          <a:p>
            <a:pPr lvl="2"/>
            <a:endParaRPr lang="en-GB" sz="13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5426636" y="334998"/>
            <a:ext cx="3864481" cy="2962149"/>
            <a:chOff x="5426636" y="334998"/>
            <a:chExt cx="3864481" cy="2962149"/>
          </a:xfrm>
          <a:effectLst/>
        </p:grpSpPr>
        <p:sp>
          <p:nvSpPr>
            <p:cNvPr id="3" name="Oval 2"/>
            <p:cNvSpPr/>
            <p:nvPr/>
          </p:nvSpPr>
          <p:spPr>
            <a:xfrm rot="1291401">
              <a:off x="5426636" y="1570017"/>
              <a:ext cx="1006609" cy="1727130"/>
            </a:xfrm>
            <a:prstGeom prst="ellipse">
              <a:avLst/>
            </a:prstGeom>
            <a:noFill/>
            <a:ln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419814" y="334998"/>
              <a:ext cx="1871303" cy="589740"/>
            </a:xfrm>
            <a:prstGeom prst="rect">
              <a:avLst/>
            </a:prstGeom>
            <a:noFill/>
            <a:ln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accent6"/>
                  </a:solidFill>
                </a:rPr>
                <a:t>Online workshops</a:t>
              </a:r>
            </a:p>
          </p:txBody>
        </p:sp>
        <p:cxnSp>
          <p:nvCxnSpPr>
            <p:cNvPr id="12" name="Straight Connector 11"/>
            <p:cNvCxnSpPr>
              <a:endCxn id="10" idx="1"/>
            </p:cNvCxnSpPr>
            <p:nvPr/>
          </p:nvCxnSpPr>
          <p:spPr>
            <a:xfrm flipV="1">
              <a:off x="6362380" y="629868"/>
              <a:ext cx="1057434" cy="1031460"/>
            </a:xfrm>
            <a:prstGeom prst="line">
              <a:avLst/>
            </a:prstGeom>
            <a:noFill/>
            <a:ln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022682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Program: 38</a:t>
            </a:r>
            <a:r>
              <a:rPr lang="en-GB" baseline="30000" dirty="0" smtClean="0"/>
              <a:t>th</a:t>
            </a:r>
            <a:r>
              <a:rPr lang="en-GB" dirty="0" smtClean="0"/>
              <a:t> Workshop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720" y="1178831"/>
            <a:ext cx="10774680" cy="5416279"/>
          </a:xfrm>
        </p:spPr>
        <p:txBody>
          <a:bodyPr>
            <a:normAutofit/>
          </a:bodyPr>
          <a:lstStyle/>
          <a:p>
            <a:r>
              <a:rPr lang="en-GB" dirty="0" smtClean="0"/>
              <a:t>Monday 21.06.2021</a:t>
            </a:r>
          </a:p>
          <a:p>
            <a:pPr lvl="1"/>
            <a:r>
              <a:rPr lang="en-GB" dirty="0" smtClean="0"/>
              <a:t>Defect, Material and Sensor Characterization (9 talks + discussion)</a:t>
            </a:r>
          </a:p>
          <a:p>
            <a:pPr lvl="1"/>
            <a:r>
              <a:rPr lang="en-GB" dirty="0" err="1" smtClean="0"/>
              <a:t>SiC</a:t>
            </a:r>
            <a:r>
              <a:rPr lang="en-GB" dirty="0" smtClean="0"/>
              <a:t>, Ultrahigh </a:t>
            </a:r>
            <a:r>
              <a:rPr lang="en-GB" dirty="0" err="1" smtClean="0"/>
              <a:t>fluences</a:t>
            </a:r>
            <a:r>
              <a:rPr lang="en-GB" dirty="0" smtClean="0"/>
              <a:t>, Detector Characterization, Passive CMOS (7 talks + discussion)</a:t>
            </a:r>
          </a:p>
          <a:p>
            <a:pPr lvl="1"/>
            <a:r>
              <a:rPr lang="en-GB" b="1" i="1" dirty="0" smtClean="0">
                <a:solidFill>
                  <a:schemeClr val="tx1"/>
                </a:solidFill>
              </a:rPr>
              <a:t>18:00</a:t>
            </a:r>
            <a:r>
              <a:rPr lang="en-GB" i="1" dirty="0" smtClean="0">
                <a:solidFill>
                  <a:schemeClr val="tx1"/>
                </a:solidFill>
              </a:rPr>
              <a:t> Collaboration </a:t>
            </a:r>
            <a:r>
              <a:rPr lang="en-GB" i="1" dirty="0" smtClean="0">
                <a:solidFill>
                  <a:schemeClr val="tx1"/>
                </a:solidFill>
              </a:rPr>
              <a:t>Board (closed session)</a:t>
            </a:r>
          </a:p>
          <a:p>
            <a:pPr lvl="1"/>
            <a:endParaRPr lang="en-GB" i="1" dirty="0" smtClean="0">
              <a:solidFill>
                <a:schemeClr val="tx1"/>
              </a:solidFill>
            </a:endParaRPr>
          </a:p>
          <a:p>
            <a:r>
              <a:rPr lang="en-GB" dirty="0" smtClean="0"/>
              <a:t>Tuesday 22.06.2021 </a:t>
            </a:r>
          </a:p>
          <a:p>
            <a:pPr lvl="1"/>
            <a:r>
              <a:rPr lang="en-GB" dirty="0" smtClean="0"/>
              <a:t>LGAD – Low Gain Avalanche Detectors (17 talks + discussion)</a:t>
            </a:r>
          </a:p>
          <a:p>
            <a:pPr lvl="1"/>
            <a:endParaRPr lang="en-GB" i="1" dirty="0">
              <a:solidFill>
                <a:schemeClr val="tx1"/>
              </a:solidFill>
            </a:endParaRPr>
          </a:p>
          <a:p>
            <a:r>
              <a:rPr lang="en-GB" dirty="0" smtClean="0"/>
              <a:t>Wednesday 23.06.2021</a:t>
            </a:r>
          </a:p>
          <a:p>
            <a:pPr lvl="1"/>
            <a:r>
              <a:rPr lang="en-US" sz="2100" dirty="0" smtClean="0"/>
              <a:t>3D sensors (3 talks)</a:t>
            </a:r>
          </a:p>
          <a:p>
            <a:pPr lvl="1"/>
            <a:r>
              <a:rPr lang="en-US" sz="2100" dirty="0" smtClean="0"/>
              <a:t>Sensor characterization with TCT and IBIC (5 talks + discussion)</a:t>
            </a:r>
          </a:p>
          <a:p>
            <a:pPr lvl="1"/>
            <a:r>
              <a:rPr lang="en-US" sz="2100" dirty="0" smtClean="0"/>
              <a:t>Studies on LGAD mortality (3 talks + discussion)</a:t>
            </a:r>
            <a:endParaRPr lang="it-IT" sz="2100" dirty="0"/>
          </a:p>
          <a:p>
            <a:pPr lvl="1"/>
            <a:r>
              <a:rPr lang="en-GB" sz="2100" dirty="0" smtClean="0"/>
              <a:t>CMOS </a:t>
            </a:r>
            <a:r>
              <a:rPr lang="en-GB" sz="2100" dirty="0"/>
              <a:t>sensors </a:t>
            </a:r>
            <a:r>
              <a:rPr lang="en-GB" sz="2100" dirty="0" smtClean="0"/>
              <a:t>and readout electronics (7 </a:t>
            </a:r>
            <a:r>
              <a:rPr lang="en-GB" sz="2100" dirty="0"/>
              <a:t>talks + discussion)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057023">
            <a:off x="9507593" y="3593989"/>
            <a:ext cx="2141068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51 talks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&amp;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6 discussion sessions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96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382" y="5041015"/>
            <a:ext cx="6300735" cy="940443"/>
          </a:xfrm>
        </p:spPr>
        <p:txBody>
          <a:bodyPr/>
          <a:lstStyle/>
          <a:p>
            <a:r>
              <a:rPr lang="en-GB" dirty="0" smtClean="0"/>
              <a:t>Enjoy the Workshop!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6784" y="437506"/>
            <a:ext cx="9323712" cy="4694242"/>
          </a:xfrm>
        </p:spPr>
        <p:txBody>
          <a:bodyPr>
            <a:normAutofit fontScale="92500" lnSpcReduction="20000"/>
          </a:bodyPr>
          <a:lstStyle/>
          <a:p>
            <a:pPr marL="36513" indent="0">
              <a:buNone/>
            </a:pPr>
            <a:r>
              <a:rPr lang="en-GB" sz="2000" i="1" dirty="0"/>
              <a:t>…many thanks to </a:t>
            </a:r>
            <a:br>
              <a:rPr lang="en-GB" sz="2000" i="1" dirty="0"/>
            </a:br>
            <a:endParaRPr lang="en-GB" sz="2000" i="1" dirty="0"/>
          </a:p>
          <a:p>
            <a:r>
              <a:rPr lang="en-GB" sz="2000" i="1" dirty="0"/>
              <a:t>the session chairs and discussion session </a:t>
            </a:r>
            <a:r>
              <a:rPr lang="en-GB" sz="2000" i="1" dirty="0" smtClean="0"/>
              <a:t>leaders, </a:t>
            </a:r>
          </a:p>
          <a:p>
            <a:r>
              <a:rPr lang="en-GB" sz="2000" i="1" dirty="0" smtClean="0"/>
              <a:t>… all speakers</a:t>
            </a:r>
            <a:r>
              <a:rPr lang="en-GB" sz="2000" i="1" dirty="0"/>
              <a:t/>
            </a:r>
            <a:br>
              <a:rPr lang="en-GB" sz="2000" i="1" dirty="0"/>
            </a:br>
            <a:endParaRPr lang="en-GB" sz="2000" i="1" dirty="0"/>
          </a:p>
          <a:p>
            <a:r>
              <a:rPr lang="en-GB" sz="2000" i="1" dirty="0"/>
              <a:t>the local organization team</a:t>
            </a:r>
            <a:br>
              <a:rPr lang="en-GB" sz="2000" i="1" dirty="0"/>
            </a:br>
            <a:r>
              <a:rPr lang="en-GB" sz="2000" i="1" dirty="0"/>
              <a:t/>
            </a:r>
            <a:br>
              <a:rPr lang="en-GB" sz="2000" i="1" dirty="0"/>
            </a:br>
            <a:r>
              <a:rPr lang="en-GB" sz="2000" i="1" dirty="0" smtClean="0"/>
              <a:t> … Esteban, Anja ….</a:t>
            </a:r>
          </a:p>
          <a:p>
            <a:endParaRPr lang="en-US" sz="2000" i="1" dirty="0" smtClean="0"/>
          </a:p>
          <a:p>
            <a:endParaRPr lang="en-GB" sz="2000" i="1" dirty="0"/>
          </a:p>
          <a:p>
            <a:pPr>
              <a:lnSpc>
                <a:spcPct val="160000"/>
              </a:lnSpc>
            </a:pPr>
            <a:r>
              <a:rPr lang="en-GB" sz="2000" i="1" dirty="0" smtClean="0"/>
              <a:t>… and on behalf of all RD50 </a:t>
            </a:r>
            <a:br>
              <a:rPr lang="en-GB" sz="2000" i="1" dirty="0" smtClean="0"/>
            </a:br>
            <a:r>
              <a:rPr lang="en-GB" sz="2000" i="1" dirty="0" smtClean="0"/>
              <a:t>  .. to </a:t>
            </a:r>
            <a:r>
              <a:rPr lang="en-GB" sz="2000" i="1" dirty="0">
                <a:solidFill>
                  <a:srgbClr val="000000"/>
                </a:solidFill>
              </a:rPr>
              <a:t>Veronique </a:t>
            </a:r>
            <a:r>
              <a:rPr lang="en-GB" sz="2000" i="1" dirty="0" smtClean="0">
                <a:solidFill>
                  <a:srgbClr val="000000"/>
                </a:solidFill>
              </a:rPr>
              <a:t>Wedlake </a:t>
            </a:r>
            <a:r>
              <a:rPr lang="en-GB" sz="2000" i="1" dirty="0" smtClean="0"/>
              <a:t>for doing such a great job as RD50 secretary!</a:t>
            </a:r>
            <a:br>
              <a:rPr lang="en-GB" sz="2000" i="1" dirty="0" smtClean="0"/>
            </a:br>
            <a:r>
              <a:rPr lang="en-GB" sz="2000" i="1" dirty="0" smtClean="0"/>
              <a:t>  .. to </a:t>
            </a:r>
            <a:r>
              <a:rPr lang="en-GB" sz="2000" i="1" dirty="0" smtClean="0">
                <a:solidFill>
                  <a:srgbClr val="000000"/>
                </a:solidFill>
              </a:rPr>
              <a:t>Maurice Glaser </a:t>
            </a:r>
            <a:r>
              <a:rPr lang="en-GB" sz="2000" i="1" dirty="0" smtClean="0"/>
              <a:t>for helping to handle the RD50 finances </a:t>
            </a:r>
            <a:br>
              <a:rPr lang="en-GB" sz="2000" i="1" dirty="0" smtClean="0"/>
            </a:br>
            <a:r>
              <a:rPr lang="en-GB" sz="2000" i="1" dirty="0" smtClean="0"/>
              <a:t>                                  while enjoying his retirement in Brazil!</a:t>
            </a:r>
          </a:p>
          <a:p>
            <a:endParaRPr lang="en-GB" sz="2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895112">
            <a:off x="6595145" y="1247505"/>
            <a:ext cx="52670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Next RD50 Workshop 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in person in Valencia</a:t>
            </a:r>
            <a:r>
              <a:rPr lang="en-US" sz="2400" b="1" dirty="0" smtClean="0">
                <a:solidFill>
                  <a:srgbClr val="FF0000"/>
                </a:solidFill>
              </a:rPr>
              <a:t>.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3 days in week 15-19 November 21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endParaRPr lang="en-US" sz="24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Stay healthy and in good mood!</a:t>
            </a:r>
            <a:endParaRPr lang="en-GB" sz="2400" b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300"/>
          <a:stretch/>
        </p:blipFill>
        <p:spPr>
          <a:xfrm rot="21447085">
            <a:off x="10352961" y="5856351"/>
            <a:ext cx="1510583" cy="86147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June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693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5068</TotalTime>
  <Words>1257</Words>
  <Application>Microsoft Office PowerPoint</Application>
  <PresentationFormat>Widescreen</PresentationFormat>
  <Paragraphs>159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ＭＳ Ｐゴシック</vt:lpstr>
      <vt:lpstr>Arial</vt:lpstr>
      <vt:lpstr>Calibri</vt:lpstr>
      <vt:lpstr>Optima</vt:lpstr>
      <vt:lpstr>Wingdings</vt:lpstr>
      <vt:lpstr>CERNCorporate4-3</vt:lpstr>
      <vt:lpstr>Welcome to the  38th RD50 Workshop  Radiation hard semiconductor devices  for very high luminosity colliders</vt:lpstr>
      <vt:lpstr>The RD50 Collaboration</vt:lpstr>
      <vt:lpstr>Organizational Structure / Work Program</vt:lpstr>
      <vt:lpstr>RD50 – 5 Year Work Plan</vt:lpstr>
      <vt:lpstr>European Strategy on Particle Physics</vt:lpstr>
      <vt:lpstr>RD50 Workshop statistics</vt:lpstr>
      <vt:lpstr>Program: 38th Workshop</vt:lpstr>
      <vt:lpstr>Enjoy the Workshop!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Michael Moll</cp:lastModifiedBy>
  <cp:revision>504</cp:revision>
  <dcterms:created xsi:type="dcterms:W3CDTF">2012-11-30T11:04:26Z</dcterms:created>
  <dcterms:modified xsi:type="dcterms:W3CDTF">2021-06-21T06:23:19Z</dcterms:modified>
</cp:coreProperties>
</file>