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679" r:id="rId3"/>
    <p:sldId id="675" r:id="rId4"/>
    <p:sldId id="676" r:id="rId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eric Hemmer" initials="FH" lastIdx="2" clrIdx="0">
    <p:extLst>
      <p:ext uri="{19B8F6BF-5375-455C-9EA6-DF929625EA0E}">
        <p15:presenceInfo xmlns:p15="http://schemas.microsoft.com/office/powerpoint/2012/main" userId="S::frederic.hemmer@cern.ch::76ed40ab-9db7-4b2c-bbaf-913765a846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247D"/>
    <a:srgbClr val="000000"/>
    <a:srgbClr val="FF9933"/>
    <a:srgbClr val="3AA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67" autoAdjust="0"/>
  </p:normalViewPr>
  <p:slideViewPr>
    <p:cSldViewPr snapToGrid="0">
      <p:cViewPr varScale="1">
        <p:scale>
          <a:sx n="104" d="100"/>
          <a:sy n="104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'Professional Class'!$C$7</c:f>
              <c:strCache>
                <c:ptCount val="1"/>
                <c:pt idx="0">
                  <c:v>IT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C0C-4E6A-8A17-0A86C1E4F36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C0C-4E6A-8A17-0A86C1E4F36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C0C-4E6A-8A17-0A86C1E4F36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C0C-4E6A-8A17-0A86C1E4F36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C0C-4E6A-8A17-0A86C1E4F36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C0C-4E6A-8A17-0A86C1E4F36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C0C-4E6A-8A17-0A86C1E4F363}"/>
              </c:ext>
            </c:extLst>
          </c:dPt>
          <c:dLbls>
            <c:dLbl>
              <c:idx val="1"/>
              <c:layout>
                <c:manualLayout>
                  <c:x val="0.11388888888888889"/>
                  <c:y val="3.703703703703703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0C-4E6A-8A17-0A86C1E4F363}"/>
                </c:ext>
              </c:extLst>
            </c:dLbl>
            <c:dLbl>
              <c:idx val="2"/>
              <c:layout>
                <c:manualLayout>
                  <c:x val="-9.7222222222222252E-2"/>
                  <c:y val="-7.4074074074074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0C-4E6A-8A17-0A86C1E4F363}"/>
                </c:ext>
              </c:extLst>
            </c:dLbl>
            <c:dLbl>
              <c:idx val="4"/>
              <c:layout>
                <c:manualLayout>
                  <c:x val="-4.1666666666666664E-2"/>
                  <c:y val="-0.111111111111111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C0C-4E6A-8A17-0A86C1E4F363}"/>
                </c:ext>
              </c:extLst>
            </c:dLbl>
            <c:dLbl>
              <c:idx val="5"/>
              <c:layout>
                <c:manualLayout>
                  <c:x val="1.1111111111111112E-2"/>
                  <c:y val="-0.1527777777777777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C0C-4E6A-8A17-0A86C1E4F363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'Professional Class'!$A$8:$A$14</c:f>
              <c:strCach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5A</c:v>
                </c:pt>
                <c:pt idx="5">
                  <c:v>5B</c:v>
                </c:pt>
                <c:pt idx="6">
                  <c:v>5C</c:v>
                </c:pt>
              </c:strCache>
            </c:strRef>
          </c:cat>
          <c:val>
            <c:numRef>
              <c:f>'Professional Class'!$C$8:$C$14</c:f>
              <c:numCache>
                <c:formatCode>General</c:formatCode>
                <c:ptCount val="7"/>
                <c:pt idx="1">
                  <c:v>174</c:v>
                </c:pt>
                <c:pt idx="2">
                  <c:v>31</c:v>
                </c:pt>
                <c:pt idx="4">
                  <c:v>3</c:v>
                </c:pt>
                <c:pt idx="5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CC0C-4E6A-8A17-0A86C1E4F3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Staff</a:t>
            </a:r>
            <a:r>
              <a:rPr lang="en-GB" baseline="0"/>
              <a:t> </a:t>
            </a:r>
            <a:r>
              <a:rPr lang="en-GB"/>
              <a:t>Gender Balance - Professional Category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Gender!$Q$15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Gender!$R$14:$U$14</c:f>
              <c:strCache>
                <c:ptCount val="4"/>
                <c:pt idx="0">
                  <c:v>All</c:v>
                </c:pt>
                <c:pt idx="1">
                  <c:v>Cat 2</c:v>
                </c:pt>
                <c:pt idx="2">
                  <c:v>Cat 3</c:v>
                </c:pt>
                <c:pt idx="3">
                  <c:v>Cat 5</c:v>
                </c:pt>
              </c:strCache>
            </c:strRef>
          </c:cat>
          <c:val>
            <c:numRef>
              <c:f>Gender!$R$15:$U$15</c:f>
              <c:numCache>
                <c:formatCode>0.0%</c:formatCode>
                <c:ptCount val="4"/>
                <c:pt idx="0">
                  <c:v>0.20863864249903585</c:v>
                </c:pt>
                <c:pt idx="1">
                  <c:v>0.12362404741744284</c:v>
                </c:pt>
                <c:pt idx="2">
                  <c:v>6.4320388349514562E-2</c:v>
                </c:pt>
                <c:pt idx="3">
                  <c:v>0.72527472527472525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2E-4050-96DA-63500ED4DC75}"/>
            </c:ext>
          </c:extLst>
        </c:ser>
        <c:ser>
          <c:idx val="1"/>
          <c:order val="1"/>
          <c:tx>
            <c:strRef>
              <c:f>Gender!$Q$16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Gender!$R$14:$U$14</c:f>
              <c:strCache>
                <c:ptCount val="4"/>
                <c:pt idx="0">
                  <c:v>All</c:v>
                </c:pt>
                <c:pt idx="1">
                  <c:v>Cat 2</c:v>
                </c:pt>
                <c:pt idx="2">
                  <c:v>Cat 3</c:v>
                </c:pt>
                <c:pt idx="3">
                  <c:v>Cat 5</c:v>
                </c:pt>
              </c:strCache>
            </c:strRef>
          </c:cat>
          <c:val>
            <c:numRef>
              <c:f>Gender!$R$16:$U$16</c:f>
              <c:numCache>
                <c:formatCode>0.0%</c:formatCode>
                <c:ptCount val="4"/>
                <c:pt idx="0">
                  <c:v>0.14418604651162792</c:v>
                </c:pt>
                <c:pt idx="1">
                  <c:v>0.10919540229885058</c:v>
                </c:pt>
                <c:pt idx="2">
                  <c:v>0.12903225806451613</c:v>
                </c:pt>
                <c:pt idx="3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2E-4050-96DA-63500ED4DC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8065840"/>
        <c:axId val="898057312"/>
        <c:axId val="0"/>
      </c:bar3DChart>
      <c:catAx>
        <c:axId val="89806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98057312"/>
        <c:crosses val="autoZero"/>
        <c:auto val="1"/>
        <c:lblAlgn val="ctr"/>
        <c:lblOffset val="100"/>
        <c:noMultiLvlLbl val="0"/>
      </c:catAx>
      <c:valAx>
        <c:axId val="898057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98065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'Professional Class'!$B$7</c:f>
              <c:strCache>
                <c:ptCount val="1"/>
                <c:pt idx="0">
                  <c:v>CERN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00-4D7A-A3A3-C859BA0D640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00-4D7A-A3A3-C859BA0D640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00-4D7A-A3A3-C859BA0D640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100-4D7A-A3A3-C859BA0D640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100-4D7A-A3A3-C859BA0D640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100-4D7A-A3A3-C859BA0D640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100-4D7A-A3A3-C859BA0D6405}"/>
              </c:ext>
            </c:extLst>
          </c:dPt>
          <c:dLbls>
            <c:dLbl>
              <c:idx val="0"/>
              <c:layout>
                <c:manualLayout>
                  <c:x val="8.3333333333333329E-2"/>
                  <c:y val="-9.7222222222222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00-4D7A-A3A3-C859BA0D6405}"/>
                </c:ext>
              </c:extLst>
            </c:dLbl>
            <c:dLbl>
              <c:idx val="1"/>
              <c:layout>
                <c:manualLayout>
                  <c:x val="8.0555555555555561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00-4D7A-A3A3-C859BA0D6405}"/>
                </c:ext>
              </c:extLst>
            </c:dLbl>
            <c:dLbl>
              <c:idx val="2"/>
              <c:layout>
                <c:manualLayout>
                  <c:x val="-9.1666666666666688E-2"/>
                  <c:y val="5.555555555555546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00-4D7A-A3A3-C859BA0D6405}"/>
                </c:ext>
              </c:extLst>
            </c:dLbl>
            <c:dLbl>
              <c:idx val="3"/>
              <c:layout>
                <c:manualLayout>
                  <c:x val="-7.2222222222222243E-2"/>
                  <c:y val="-6.48148148148148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100-4D7A-A3A3-C859BA0D6405}"/>
                </c:ext>
              </c:extLst>
            </c:dLbl>
            <c:dLbl>
              <c:idx val="4"/>
              <c:layout>
                <c:manualLayout>
                  <c:x val="-3.3333333333333333E-2"/>
                  <c:y val="-9.722222222222222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100-4D7A-A3A3-C859BA0D6405}"/>
                </c:ext>
              </c:extLst>
            </c:dLbl>
            <c:dLbl>
              <c:idx val="5"/>
              <c:layout>
                <c:manualLayout>
                  <c:x val="-1.6666666666666718E-2"/>
                  <c:y val="-8.333333333333332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100-4D7A-A3A3-C859BA0D6405}"/>
                </c:ext>
              </c:extLst>
            </c:dLbl>
            <c:dLbl>
              <c:idx val="6"/>
              <c:layout>
                <c:manualLayout>
                  <c:x val="8.3333333333333332E-3"/>
                  <c:y val="-0.11111111111111113"/>
                </c:manualLayout>
              </c:layout>
              <c:numFmt formatCode="0.00%" sourceLinked="0"/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D-B100-4D7A-A3A3-C859BA0D6405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'Professional Class'!$A$8:$A$14</c:f>
              <c:strCach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5A</c:v>
                </c:pt>
                <c:pt idx="5">
                  <c:v>5B</c:v>
                </c:pt>
                <c:pt idx="6">
                  <c:v>5C</c:v>
                </c:pt>
              </c:strCache>
            </c:strRef>
          </c:cat>
          <c:val>
            <c:numRef>
              <c:f>'Professional Class'!$B$8:$B$14</c:f>
              <c:numCache>
                <c:formatCode>General</c:formatCode>
                <c:ptCount val="7"/>
                <c:pt idx="0">
                  <c:v>84</c:v>
                </c:pt>
                <c:pt idx="1">
                  <c:v>1182</c:v>
                </c:pt>
                <c:pt idx="2">
                  <c:v>824</c:v>
                </c:pt>
                <c:pt idx="3">
                  <c:v>49</c:v>
                </c:pt>
                <c:pt idx="4">
                  <c:v>178</c:v>
                </c:pt>
                <c:pt idx="5">
                  <c:v>276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100-4D7A-A3A3-C859BA0D6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Age Group (Staff)</a:t>
            </a:r>
          </a:p>
        </c:rich>
      </c:tx>
      <c:layout>
        <c:manualLayout>
          <c:xMode val="edge"/>
          <c:yMode val="edge"/>
          <c:x val="0.41504855643044625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'Age Group'!$D$7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'Age Group'!$A$8:$A$17</c:f>
              <c:strCache>
                <c:ptCount val="10"/>
                <c:pt idx="0">
                  <c:v>20 - 24 years</c:v>
                </c:pt>
                <c:pt idx="1">
                  <c:v>25 - 29 years</c:v>
                </c:pt>
                <c:pt idx="2">
                  <c:v>30 - 34 years</c:v>
                </c:pt>
                <c:pt idx="3">
                  <c:v>35 - 39 years</c:v>
                </c:pt>
                <c:pt idx="4">
                  <c:v>40 - 44 years</c:v>
                </c:pt>
                <c:pt idx="5">
                  <c:v>45 - 49 years</c:v>
                </c:pt>
                <c:pt idx="6">
                  <c:v>50 - 54 years</c:v>
                </c:pt>
                <c:pt idx="7">
                  <c:v>55 - 59 years</c:v>
                </c:pt>
                <c:pt idx="8">
                  <c:v>60 - 64 years</c:v>
                </c:pt>
                <c:pt idx="9">
                  <c:v>65 - 69 years</c:v>
                </c:pt>
              </c:strCache>
            </c:strRef>
          </c:cat>
          <c:val>
            <c:numRef>
              <c:f>'Age Group'!$D$8:$D$17</c:f>
              <c:numCache>
                <c:formatCode>0.0%</c:formatCode>
                <c:ptCount val="10"/>
                <c:pt idx="0">
                  <c:v>1.9275250578257518E-3</c:v>
                </c:pt>
                <c:pt idx="1">
                  <c:v>2.9683885890516577E-2</c:v>
                </c:pt>
                <c:pt idx="2">
                  <c:v>0.1195065535851966</c:v>
                </c:pt>
                <c:pt idx="3">
                  <c:v>0.1545875096376253</c:v>
                </c:pt>
                <c:pt idx="4">
                  <c:v>0.1646106399383192</c:v>
                </c:pt>
                <c:pt idx="5">
                  <c:v>0.1592135697764071</c:v>
                </c:pt>
                <c:pt idx="6">
                  <c:v>0.16191210485736315</c:v>
                </c:pt>
                <c:pt idx="7">
                  <c:v>0.14186584425597532</c:v>
                </c:pt>
                <c:pt idx="8">
                  <c:v>6.6306861989205865E-2</c:v>
                </c:pt>
                <c:pt idx="9">
                  <c:v>3.8550501156515033E-4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E1-429E-A8DE-6F0567C7187E}"/>
            </c:ext>
          </c:extLst>
        </c:ser>
        <c:ser>
          <c:idx val="1"/>
          <c:order val="1"/>
          <c:tx>
            <c:strRef>
              <c:f>'Age Group'!$E$7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'Age Group'!$A$8:$A$17</c:f>
              <c:strCache>
                <c:ptCount val="10"/>
                <c:pt idx="0">
                  <c:v>20 - 24 years</c:v>
                </c:pt>
                <c:pt idx="1">
                  <c:v>25 - 29 years</c:v>
                </c:pt>
                <c:pt idx="2">
                  <c:v>30 - 34 years</c:v>
                </c:pt>
                <c:pt idx="3">
                  <c:v>35 - 39 years</c:v>
                </c:pt>
                <c:pt idx="4">
                  <c:v>40 - 44 years</c:v>
                </c:pt>
                <c:pt idx="5">
                  <c:v>45 - 49 years</c:v>
                </c:pt>
                <c:pt idx="6">
                  <c:v>50 - 54 years</c:v>
                </c:pt>
                <c:pt idx="7">
                  <c:v>55 - 59 years</c:v>
                </c:pt>
                <c:pt idx="8">
                  <c:v>60 - 64 years</c:v>
                </c:pt>
                <c:pt idx="9">
                  <c:v>65 - 69 years</c:v>
                </c:pt>
              </c:strCache>
            </c:strRef>
          </c:cat>
          <c:val>
            <c:numRef>
              <c:f>'Age Group'!$E$8:$E$17</c:f>
              <c:numCache>
                <c:formatCode>0.0%</c:formatCode>
                <c:ptCount val="10"/>
                <c:pt idx="0">
                  <c:v>9.3023255813953487E-3</c:v>
                </c:pt>
                <c:pt idx="1">
                  <c:v>6.0465116279069767E-2</c:v>
                </c:pt>
                <c:pt idx="2">
                  <c:v>0.13023255813953488</c:v>
                </c:pt>
                <c:pt idx="3">
                  <c:v>0.18604651162790697</c:v>
                </c:pt>
                <c:pt idx="4">
                  <c:v>0.18139534883720931</c:v>
                </c:pt>
                <c:pt idx="5">
                  <c:v>0.13488372093023257</c:v>
                </c:pt>
                <c:pt idx="6">
                  <c:v>0.13023255813953488</c:v>
                </c:pt>
                <c:pt idx="7">
                  <c:v>0.11627906976744186</c:v>
                </c:pt>
                <c:pt idx="8">
                  <c:v>5.1162790697674418E-2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E1-429E-A8DE-6F0567C71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55626175"/>
        <c:axId val="1755623679"/>
        <c:axId val="0"/>
      </c:bar3DChart>
      <c:catAx>
        <c:axId val="17556261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55623679"/>
        <c:crosses val="autoZero"/>
        <c:auto val="1"/>
        <c:lblAlgn val="ctr"/>
        <c:lblOffset val="100"/>
        <c:noMultiLvlLbl val="0"/>
      </c:catAx>
      <c:valAx>
        <c:axId val="1755623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556261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Nationality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Nationality!$D$7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Nationality!$A$8:$A$42</c:f>
              <c:strCache>
                <c:ptCount val="35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CA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GB</c:v>
                </c:pt>
                <c:pt idx="13">
                  <c:v>GR</c:v>
                </c:pt>
                <c:pt idx="14">
                  <c:v>HR</c:v>
                </c:pt>
                <c:pt idx="15">
                  <c:v>HU</c:v>
                </c:pt>
                <c:pt idx="16">
                  <c:v>IN</c:v>
                </c:pt>
                <c:pt idx="17">
                  <c:v>IT</c:v>
                </c:pt>
                <c:pt idx="18">
                  <c:v>JP</c:v>
                </c:pt>
                <c:pt idx="19">
                  <c:v>LT</c:v>
                </c:pt>
                <c:pt idx="20">
                  <c:v>LU</c:v>
                </c:pt>
                <c:pt idx="21">
                  <c:v>NL</c:v>
                </c:pt>
                <c:pt idx="22">
                  <c:v>NO</c:v>
                </c:pt>
                <c:pt idx="23">
                  <c:v>PK</c:v>
                </c:pt>
                <c:pt idx="24">
                  <c:v>PL</c:v>
                </c:pt>
                <c:pt idx="25">
                  <c:v>PT</c:v>
                </c:pt>
                <c:pt idx="26">
                  <c:v>RO</c:v>
                </c:pt>
                <c:pt idx="27">
                  <c:v>RS</c:v>
                </c:pt>
                <c:pt idx="28">
                  <c:v>RU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  <c:pt idx="34">
                  <c:v>US</c:v>
                </c:pt>
              </c:strCache>
            </c:strRef>
          </c:cat>
          <c:val>
            <c:numRef>
              <c:f>Nationality!$D$8:$D$42</c:f>
              <c:numCache>
                <c:formatCode>0.0%</c:formatCode>
                <c:ptCount val="35"/>
                <c:pt idx="0">
                  <c:v>2.082529888160432E-2</c:v>
                </c:pt>
                <c:pt idx="1">
                  <c:v>3.6251446201311224E-2</c:v>
                </c:pt>
                <c:pt idx="2">
                  <c:v>5.3991515618974162E-3</c:v>
                </c:pt>
                <c:pt idx="3">
                  <c:v>1.1569610489780178E-3</c:v>
                </c:pt>
                <c:pt idx="4">
                  <c:v>8.0215966062475899E-2</c:v>
                </c:pt>
                <c:pt idx="5">
                  <c:v>7.7130736598534516E-4</c:v>
                </c:pt>
                <c:pt idx="6">
                  <c:v>3.0852294639413806E-3</c:v>
                </c:pt>
                <c:pt idx="7">
                  <c:v>6.6332433474739688E-2</c:v>
                </c:pt>
                <c:pt idx="8">
                  <c:v>6.5561126108754338E-3</c:v>
                </c:pt>
                <c:pt idx="9">
                  <c:v>6.4018511376783646E-2</c:v>
                </c:pt>
                <c:pt idx="10">
                  <c:v>1.041264944080216E-2</c:v>
                </c:pt>
                <c:pt idx="11">
                  <c:v>0.36714230620902427</c:v>
                </c:pt>
                <c:pt idx="12">
                  <c:v>7.4816814500578477E-2</c:v>
                </c:pt>
                <c:pt idx="13">
                  <c:v>2.1210952564596992E-2</c:v>
                </c:pt>
                <c:pt idx="14">
                  <c:v>3.8565368299267258E-4</c:v>
                </c:pt>
                <c:pt idx="15">
                  <c:v>6.1704589278827613E-3</c:v>
                </c:pt>
                <c:pt idx="16">
                  <c:v>1.5426147319706903E-3</c:v>
                </c:pt>
                <c:pt idx="17">
                  <c:v>0.12148091014269186</c:v>
                </c:pt>
                <c:pt idx="18">
                  <c:v>3.8565368299267258E-4</c:v>
                </c:pt>
                <c:pt idx="19">
                  <c:v>7.7130736598534516E-4</c:v>
                </c:pt>
                <c:pt idx="20">
                  <c:v>3.8565368299267258E-4</c:v>
                </c:pt>
                <c:pt idx="21">
                  <c:v>2.2753567296567682E-2</c:v>
                </c:pt>
                <c:pt idx="22">
                  <c:v>6.9417662938681063E-3</c:v>
                </c:pt>
                <c:pt idx="23">
                  <c:v>7.7130736598534516E-4</c:v>
                </c:pt>
                <c:pt idx="24">
                  <c:v>3.2394909371384499E-2</c:v>
                </c:pt>
                <c:pt idx="25">
                  <c:v>2.1210952564596992E-2</c:v>
                </c:pt>
                <c:pt idx="26">
                  <c:v>7.7130736598534514E-3</c:v>
                </c:pt>
                <c:pt idx="27">
                  <c:v>2.3139220979560356E-3</c:v>
                </c:pt>
                <c:pt idx="28">
                  <c:v>1.5426147319706903E-3</c:v>
                </c:pt>
                <c:pt idx="29">
                  <c:v>8.0987273428461248E-3</c:v>
                </c:pt>
                <c:pt idx="30">
                  <c:v>3.8565368299267258E-4</c:v>
                </c:pt>
                <c:pt idx="31">
                  <c:v>5.0134978789047437E-3</c:v>
                </c:pt>
                <c:pt idx="32">
                  <c:v>3.8565368299267258E-4</c:v>
                </c:pt>
                <c:pt idx="33">
                  <c:v>7.7130736598534516E-4</c:v>
                </c:pt>
                <c:pt idx="34">
                  <c:v>3.8565368299267258E-4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B4-49A8-84AA-C606AFFE25EF}"/>
            </c:ext>
          </c:extLst>
        </c:ser>
        <c:ser>
          <c:idx val="1"/>
          <c:order val="1"/>
          <c:tx>
            <c:strRef>
              <c:f>Nationality!$E$7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Nationality!$A$8:$A$42</c:f>
              <c:strCache>
                <c:ptCount val="35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CA</c:v>
                </c:pt>
                <c:pt idx="4">
                  <c:v>CH</c:v>
                </c:pt>
                <c:pt idx="5">
                  <c:v>CY</c:v>
                </c:pt>
                <c:pt idx="6">
                  <c:v>CZ</c:v>
                </c:pt>
                <c:pt idx="7">
                  <c:v>DE</c:v>
                </c:pt>
                <c:pt idx="8">
                  <c:v>DK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GB</c:v>
                </c:pt>
                <c:pt idx="13">
                  <c:v>GR</c:v>
                </c:pt>
                <c:pt idx="14">
                  <c:v>HR</c:v>
                </c:pt>
                <c:pt idx="15">
                  <c:v>HU</c:v>
                </c:pt>
                <c:pt idx="16">
                  <c:v>IN</c:v>
                </c:pt>
                <c:pt idx="17">
                  <c:v>IT</c:v>
                </c:pt>
                <c:pt idx="18">
                  <c:v>JP</c:v>
                </c:pt>
                <c:pt idx="19">
                  <c:v>LT</c:v>
                </c:pt>
                <c:pt idx="20">
                  <c:v>LU</c:v>
                </c:pt>
                <c:pt idx="21">
                  <c:v>NL</c:v>
                </c:pt>
                <c:pt idx="22">
                  <c:v>NO</c:v>
                </c:pt>
                <c:pt idx="23">
                  <c:v>PK</c:v>
                </c:pt>
                <c:pt idx="24">
                  <c:v>PL</c:v>
                </c:pt>
                <c:pt idx="25">
                  <c:v>PT</c:v>
                </c:pt>
                <c:pt idx="26">
                  <c:v>RO</c:v>
                </c:pt>
                <c:pt idx="27">
                  <c:v>RS</c:v>
                </c:pt>
                <c:pt idx="28">
                  <c:v>RU</c:v>
                </c:pt>
                <c:pt idx="29">
                  <c:v>SE</c:v>
                </c:pt>
                <c:pt idx="30">
                  <c:v>SI</c:v>
                </c:pt>
                <c:pt idx="31">
                  <c:v>SK</c:v>
                </c:pt>
                <c:pt idx="32">
                  <c:v>TR</c:v>
                </c:pt>
                <c:pt idx="33">
                  <c:v>UA</c:v>
                </c:pt>
                <c:pt idx="34">
                  <c:v>US</c:v>
                </c:pt>
              </c:strCache>
            </c:strRef>
          </c:cat>
          <c:val>
            <c:numRef>
              <c:f>Nationality!$E$8:$E$42</c:f>
              <c:numCache>
                <c:formatCode>0.0%</c:formatCode>
                <c:ptCount val="35"/>
                <c:pt idx="0">
                  <c:v>9.3023255813953487E-3</c:v>
                </c:pt>
                <c:pt idx="1">
                  <c:v>1.3953488372093023E-2</c:v>
                </c:pt>
                <c:pt idx="2">
                  <c:v>9.3023255813953487E-3</c:v>
                </c:pt>
                <c:pt idx="3">
                  <c:v>0</c:v>
                </c:pt>
                <c:pt idx="4">
                  <c:v>6.5116279069767441E-2</c:v>
                </c:pt>
                <c:pt idx="5">
                  <c:v>0</c:v>
                </c:pt>
                <c:pt idx="6">
                  <c:v>9.3023255813953487E-3</c:v>
                </c:pt>
                <c:pt idx="7">
                  <c:v>6.5116279069767441E-2</c:v>
                </c:pt>
                <c:pt idx="8">
                  <c:v>4.6511627906976744E-3</c:v>
                </c:pt>
                <c:pt idx="9">
                  <c:v>0.15813953488372093</c:v>
                </c:pt>
                <c:pt idx="10">
                  <c:v>0</c:v>
                </c:pt>
                <c:pt idx="11">
                  <c:v>0.19069767441860466</c:v>
                </c:pt>
                <c:pt idx="12">
                  <c:v>9.7674418604651161E-2</c:v>
                </c:pt>
                <c:pt idx="13">
                  <c:v>3.7209302325581395E-2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0.13023255813953488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1.8604651162790697E-2</c:v>
                </c:pt>
                <c:pt idx="22">
                  <c:v>9.3023255813953487E-3</c:v>
                </c:pt>
                <c:pt idx="23">
                  <c:v>0</c:v>
                </c:pt>
                <c:pt idx="24">
                  <c:v>7.441860465116279E-2</c:v>
                </c:pt>
                <c:pt idx="25">
                  <c:v>3.7209302325581395E-2</c:v>
                </c:pt>
                <c:pt idx="26">
                  <c:v>3.7209302325581395E-2</c:v>
                </c:pt>
                <c:pt idx="27">
                  <c:v>0</c:v>
                </c:pt>
                <c:pt idx="28">
                  <c:v>0</c:v>
                </c:pt>
                <c:pt idx="29">
                  <c:v>9.3023255813953487E-3</c:v>
                </c:pt>
                <c:pt idx="30">
                  <c:v>0</c:v>
                </c:pt>
                <c:pt idx="31">
                  <c:v>1.8604651162790697E-2</c:v>
                </c:pt>
                <c:pt idx="32">
                  <c:v>0</c:v>
                </c:pt>
                <c:pt idx="33">
                  <c:v>4.6511627906976744E-3</c:v>
                </c:pt>
                <c:pt idx="3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B4-49A8-84AA-C606AFFE2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23484191"/>
        <c:axId val="1423485023"/>
        <c:axId val="0"/>
      </c:bar3DChart>
      <c:catAx>
        <c:axId val="1423484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23485023"/>
        <c:crosses val="autoZero"/>
        <c:auto val="1"/>
        <c:lblAlgn val="ctr"/>
        <c:lblOffset val="100"/>
        <c:noMultiLvlLbl val="0"/>
      </c:catAx>
      <c:valAx>
        <c:axId val="1423485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234841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Gender Balance - Status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Gender!$Q$9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(Gender!$R$8:$U$8,Gender!$W$8:$Y$8)</c:f>
              <c:strCache>
                <c:ptCount val="7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TRNE</c:v>
                </c:pt>
              </c:strCache>
              <c:extLst/>
            </c:strRef>
          </c:cat>
          <c:val>
            <c:numRef>
              <c:f>(Gender!$R$9:$U$9,Gender!$W$9:$Y$9)</c:f>
              <c:numCache>
                <c:formatCode>0.0%</c:formatCode>
                <c:ptCount val="7"/>
                <c:pt idx="0">
                  <c:v>0.95652173913043481</c:v>
                </c:pt>
                <c:pt idx="1">
                  <c:v>0.28502415458937197</c:v>
                </c:pt>
                <c:pt idx="2">
                  <c:v>0.23319615912208505</c:v>
                </c:pt>
                <c:pt idx="3">
                  <c:v>0.17886178861788618</c:v>
                </c:pt>
                <c:pt idx="4">
                  <c:v>0.20863864249903585</c:v>
                </c:pt>
                <c:pt idx="5">
                  <c:v>0.29251700680272108</c:v>
                </c:pt>
                <c:pt idx="6">
                  <c:v>0.35632183908045978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6B0-4710-9268-838BB4CD8FEE}"/>
            </c:ext>
          </c:extLst>
        </c:ser>
        <c:ser>
          <c:idx val="1"/>
          <c:order val="1"/>
          <c:tx>
            <c:strRef>
              <c:f>Gender!$Q$10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(Gender!$R$8:$U$8,Gender!$W$8:$Y$8)</c:f>
              <c:strCache>
                <c:ptCount val="7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TRNE</c:v>
                </c:pt>
              </c:strCache>
              <c:extLst/>
            </c:strRef>
          </c:cat>
          <c:val>
            <c:numRef>
              <c:f>(Gender!$R$10:$U$10,Gender!$W$10:$Y$10)</c:f>
              <c:numCache>
                <c:formatCode>0.0%</c:formatCode>
                <c:ptCount val="7"/>
                <c:pt idx="0">
                  <c:v>1</c:v>
                </c:pt>
                <c:pt idx="1">
                  <c:v>0.16666666666666666</c:v>
                </c:pt>
                <c:pt idx="2">
                  <c:v>0.10227272727272728</c:v>
                </c:pt>
                <c:pt idx="3">
                  <c:v>6.6666666666666666E-2</c:v>
                </c:pt>
                <c:pt idx="4">
                  <c:v>0.14418604651162792</c:v>
                </c:pt>
                <c:pt idx="5">
                  <c:v>0.3125</c:v>
                </c:pt>
                <c:pt idx="6">
                  <c:v>0.42857142857142855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26B0-4710-9268-838BB4CD8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48898152"/>
        <c:axId val="548899464"/>
        <c:axId val="0"/>
      </c:bar3DChart>
      <c:catAx>
        <c:axId val="548898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48899464"/>
        <c:crosses val="autoZero"/>
        <c:auto val="1"/>
        <c:lblAlgn val="ctr"/>
        <c:lblOffset val="100"/>
        <c:noMultiLvlLbl val="0"/>
      </c:catAx>
      <c:valAx>
        <c:axId val="548899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48898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 Women – by Professional Category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'Gender Balance'!$L$60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'Gender Balance'!$K$61:$K$64</c:f>
              <c:strCache>
                <c:ptCount val="4"/>
                <c:pt idx="0">
                  <c:v>All</c:v>
                </c:pt>
                <c:pt idx="1">
                  <c:v>Cat 2</c:v>
                </c:pt>
                <c:pt idx="2">
                  <c:v>Cat 3</c:v>
                </c:pt>
                <c:pt idx="3">
                  <c:v>Cat 5</c:v>
                </c:pt>
              </c:strCache>
            </c:strRef>
          </c:cat>
          <c:val>
            <c:numRef>
              <c:f>'Gender Balance'!$L$61:$L$64</c:f>
              <c:numCache>
                <c:formatCode>0.0%</c:formatCode>
                <c:ptCount val="4"/>
                <c:pt idx="0">
                  <c:v>0.20639199075856757</c:v>
                </c:pt>
                <c:pt idx="1">
                  <c:v>0.11971830985915492</c:v>
                </c:pt>
                <c:pt idx="2">
                  <c:v>6.2857142857142861E-2</c:v>
                </c:pt>
                <c:pt idx="3">
                  <c:v>0.74057649667405767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FF-467A-9394-412E8EDF3498}"/>
            </c:ext>
          </c:extLst>
        </c:ser>
        <c:ser>
          <c:idx val="1"/>
          <c:order val="1"/>
          <c:tx>
            <c:strRef>
              <c:f>'Gender Balance'!$M$60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7777777777777776E-2"/>
                  <c:y val="-1.198243238401881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7BE-4F1A-9AEF-ADF0B38F513F}"/>
                </c:ext>
              </c:extLst>
            </c:dLbl>
            <c:dLbl>
              <c:idx val="1"/>
              <c:layout>
                <c:manualLayout>
                  <c:x val="2.777777777777772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BE-4F1A-9AEF-ADF0B38F51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'Gender Balance'!$K$61:$K$64</c:f>
              <c:strCache>
                <c:ptCount val="4"/>
                <c:pt idx="0">
                  <c:v>All</c:v>
                </c:pt>
                <c:pt idx="1">
                  <c:v>Cat 2</c:v>
                </c:pt>
                <c:pt idx="2">
                  <c:v>Cat 3</c:v>
                </c:pt>
                <c:pt idx="3">
                  <c:v>Cat 5</c:v>
                </c:pt>
              </c:strCache>
            </c:strRef>
          </c:cat>
          <c:val>
            <c:numRef>
              <c:f>'Gender Balance'!$M$61:$M$64</c:f>
              <c:numCache>
                <c:formatCode>0.0%</c:formatCode>
                <c:ptCount val="4"/>
                <c:pt idx="0">
                  <c:v>0.14084507042253522</c:v>
                </c:pt>
                <c:pt idx="1">
                  <c:v>9.4674556213017749E-2</c:v>
                </c:pt>
                <c:pt idx="2">
                  <c:v>0.12903225806451613</c:v>
                </c:pt>
                <c:pt idx="3">
                  <c:v>0.76923076923076927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FF-467A-9394-412E8EDF34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2344920"/>
        <c:axId val="472343936"/>
        <c:axId val="0"/>
      </c:bar3DChart>
      <c:catAx>
        <c:axId val="472344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72343936"/>
        <c:crosses val="autoZero"/>
        <c:auto val="1"/>
        <c:lblAlgn val="ctr"/>
        <c:lblOffset val="100"/>
        <c:noMultiLvlLbl val="0"/>
      </c:catAx>
      <c:valAx>
        <c:axId val="472343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72344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 Women 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Gender!$I$27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0.212962962962963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2-4F15-85AA-2A787697D03C}"/>
                </c:ext>
              </c:extLst>
            </c:dLbl>
            <c:dLbl>
              <c:idx val="1"/>
              <c:layout>
                <c:manualLayout>
                  <c:x val="0"/>
                  <c:y val="0.143518518518518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2-4F15-85AA-2A787697D0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Gender!$J$26:$K$26</c:f>
              <c:strCache>
                <c:ptCount val="2"/>
                <c:pt idx="0">
                  <c:v>All</c:v>
                </c:pt>
                <c:pt idx="1">
                  <c:v>Cat 2</c:v>
                </c:pt>
              </c:strCache>
            </c:strRef>
          </c:cat>
          <c:val>
            <c:numRef>
              <c:f>Gender!$J$27:$K$27</c:f>
              <c:numCache>
                <c:formatCode>0.0%</c:formatCode>
                <c:ptCount val="2"/>
                <c:pt idx="0">
                  <c:v>0.20544653584301162</c:v>
                </c:pt>
                <c:pt idx="1">
                  <c:v>0.12488262910798122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2-4F15-85AA-2A787697D03C}"/>
            </c:ext>
          </c:extLst>
        </c:ser>
        <c:ser>
          <c:idx val="1"/>
          <c:order val="1"/>
          <c:tx>
            <c:strRef>
              <c:f>Gender!$I$28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7777777777777779E-3"/>
                  <c:y val="0.157407407407407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22-4F15-85AA-2A787697D03C}"/>
                </c:ext>
              </c:extLst>
            </c:dLbl>
            <c:dLbl>
              <c:idx val="1"/>
              <c:layout>
                <c:manualLayout>
                  <c:x val="2.7777777777777779E-3"/>
                  <c:y val="0.124999999999999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22-4F15-85AA-2A787697D0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Gender!$J$26:$K$26</c:f>
              <c:strCache>
                <c:ptCount val="2"/>
                <c:pt idx="0">
                  <c:v>All</c:v>
                </c:pt>
                <c:pt idx="1">
                  <c:v>Cat 2</c:v>
                </c:pt>
              </c:strCache>
            </c:strRef>
          </c:cat>
          <c:val>
            <c:numRef>
              <c:f>Gender!$J$28:$K$28</c:f>
              <c:numCache>
                <c:formatCode>0.0%</c:formatCode>
                <c:ptCount val="2"/>
                <c:pt idx="0">
                  <c:v>0.14553990610328638</c:v>
                </c:pt>
                <c:pt idx="1">
                  <c:v>8.9820359281437126E-2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2-4F15-85AA-2A787697D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9956232"/>
        <c:axId val="429958192"/>
        <c:axId val="0"/>
      </c:bar3DChart>
      <c:catAx>
        <c:axId val="429956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29958192"/>
        <c:crosses val="autoZero"/>
        <c:auto val="1"/>
        <c:lblAlgn val="ctr"/>
        <c:lblOffset val="100"/>
        <c:noMultiLvlLbl val="0"/>
      </c:catAx>
      <c:valAx>
        <c:axId val="429958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29956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solidFill>
      <a:sysClr val="window" lastClr="FFFFFF"/>
    </a:solidFill>
    <a:ln>
      <a:solidFill>
        <a:srgbClr val="4D4D4D"/>
      </a:solidFill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Gender balance</a:t>
            </a:r>
          </a:p>
          <a:p>
            <a:pPr>
              <a:defRPr/>
            </a:pP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1"/>
          <c:order val="0"/>
          <c:tx>
            <c:strRef>
              <c:f>Totals!$B$14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Totals!$C$12:$J$12</c:f>
              <c:strCache>
                <c:ptCount val="8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TEMC</c:v>
                </c:pt>
                <c:pt idx="7">
                  <c:v>TRNE</c:v>
                </c:pt>
              </c:strCache>
            </c:strRef>
          </c:cat>
          <c:val>
            <c:numRef>
              <c:f>Totals!$C$14:$J$14</c:f>
              <c:numCache>
                <c:formatCode>0%</c:formatCode>
                <c:ptCount val="8"/>
                <c:pt idx="0">
                  <c:v>0.84615384615384615</c:v>
                </c:pt>
                <c:pt idx="1">
                  <c:v>0.25773195876288657</c:v>
                </c:pt>
                <c:pt idx="2">
                  <c:v>0.22776911076443057</c:v>
                </c:pt>
                <c:pt idx="3">
                  <c:v>0.17647058823529413</c:v>
                </c:pt>
                <c:pt idx="4">
                  <c:v>0.20519999999999999</c:v>
                </c:pt>
                <c:pt idx="5">
                  <c:v>0.23529411764705882</c:v>
                </c:pt>
                <c:pt idx="6">
                  <c:v>0.41333333333333333</c:v>
                </c:pt>
                <c:pt idx="7">
                  <c:v>0.20779220779220781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B2-4068-80AB-AA743F6B0767}"/>
            </c:ext>
          </c:extLst>
        </c:ser>
        <c:ser>
          <c:idx val="0"/>
          <c:order val="1"/>
          <c:tx>
            <c:strRef>
              <c:f>Totals!$B$13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Totals!$C$12:$J$12</c:f>
              <c:strCache>
                <c:ptCount val="8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TEMC</c:v>
                </c:pt>
                <c:pt idx="7">
                  <c:v>TRNE</c:v>
                </c:pt>
              </c:strCache>
            </c:strRef>
          </c:cat>
          <c:val>
            <c:numRef>
              <c:f>Totals!$C$13:$J$13</c:f>
              <c:numCache>
                <c:formatCode>0%</c:formatCode>
                <c:ptCount val="8"/>
                <c:pt idx="0">
                  <c:v>0.5</c:v>
                </c:pt>
                <c:pt idx="1">
                  <c:v>0</c:v>
                </c:pt>
                <c:pt idx="2">
                  <c:v>0.20833333333333334</c:v>
                </c:pt>
                <c:pt idx="3">
                  <c:v>6.25E-2</c:v>
                </c:pt>
                <c:pt idx="4">
                  <c:v>0.14553990610328638</c:v>
                </c:pt>
                <c:pt idx="5">
                  <c:v>0.18518518518518517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B2-4068-80AB-AA743F6B07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31918416"/>
        <c:axId val="531917632"/>
        <c:axId val="0"/>
      </c:bar3DChart>
      <c:catAx>
        <c:axId val="53191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31917632"/>
        <c:crosses val="autoZero"/>
        <c:auto val="1"/>
        <c:lblAlgn val="ctr"/>
        <c:lblOffset val="100"/>
        <c:noMultiLvlLbl val="0"/>
      </c:catAx>
      <c:valAx>
        <c:axId val="531917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3191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solidFill>
      <a:sysClr val="window" lastClr="FFFFFF"/>
    </a:solidFill>
    <a:ln>
      <a:solidFill>
        <a:srgbClr val="4D4D4D"/>
      </a:solidFill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 Women – by Status</a:t>
            </a:r>
          </a:p>
        </c:rich>
      </c:tx>
      <c:layout>
        <c:manualLayout>
          <c:xMode val="edge"/>
          <c:yMode val="edge"/>
          <c:x val="0.27620122484689413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CERN</c:v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'[Chart in Microsoft PowerPoint]Gender Balance'!$W$44:$AD$44</c:f>
              <c:strCache>
                <c:ptCount val="7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TRNE</c:v>
                </c:pt>
              </c:strCache>
              <c:extLst/>
            </c:strRef>
          </c:cat>
          <c:val>
            <c:numRef>
              <c:f>'[Chart in Microsoft PowerPoint]Gender Balance'!$W$48:$AD$48</c:f>
              <c:numCache>
                <c:formatCode>0.0%</c:formatCode>
                <c:ptCount val="7"/>
                <c:pt idx="0">
                  <c:v>0.73333333333333328</c:v>
                </c:pt>
                <c:pt idx="1">
                  <c:v>0.24154589371980675</c:v>
                </c:pt>
                <c:pt idx="2">
                  <c:v>0.23690773067331672</c:v>
                </c:pt>
                <c:pt idx="3">
                  <c:v>0.17199999999999999</c:v>
                </c:pt>
                <c:pt idx="4">
                  <c:v>0.20639199075856757</c:v>
                </c:pt>
                <c:pt idx="5">
                  <c:v>0.19444444444444445</c:v>
                </c:pt>
                <c:pt idx="6">
                  <c:v>0.22549019607843138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613-4F73-AD5B-A2F855DBAFEE}"/>
            </c:ext>
          </c:extLst>
        </c:ser>
        <c:ser>
          <c:idx val="1"/>
          <c:order val="1"/>
          <c:tx>
            <c:v>IT</c:v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'[Chart in Microsoft PowerPoint]Gender Balance'!$W$44:$AD$44</c:f>
              <c:strCache>
                <c:ptCount val="7"/>
                <c:pt idx="0">
                  <c:v>ADMI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STAF</c:v>
                </c:pt>
                <c:pt idx="5">
                  <c:v>TECH</c:v>
                </c:pt>
                <c:pt idx="6">
                  <c:v>TRNE</c:v>
                </c:pt>
              </c:strCache>
              <c:extLst/>
            </c:strRef>
          </c:cat>
          <c:val>
            <c:numRef>
              <c:f>'[Chart in Microsoft PowerPoint]Gender Balance'!$W$56:$AD$56</c:f>
              <c:numCache>
                <c:formatCode>0.0%</c:formatCode>
                <c:ptCount val="7"/>
                <c:pt idx="0">
                  <c:v>0.5</c:v>
                </c:pt>
                <c:pt idx="1">
                  <c:v>0.2</c:v>
                </c:pt>
                <c:pt idx="2">
                  <c:v>0.13461538461538461</c:v>
                </c:pt>
                <c:pt idx="3">
                  <c:v>5.5555555555555552E-2</c:v>
                </c:pt>
                <c:pt idx="4">
                  <c:v>0.14084507042253522</c:v>
                </c:pt>
                <c:pt idx="5">
                  <c:v>0.08</c:v>
                </c:pt>
                <c:pt idx="6">
                  <c:v>0.33333333333333331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613-4F73-AD5B-A2F855DBAF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4375080"/>
        <c:axId val="464377048"/>
        <c:axId val="0"/>
      </c:bar3DChart>
      <c:catAx>
        <c:axId val="464375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64377048"/>
        <c:crosses val="autoZero"/>
        <c:auto val="1"/>
        <c:lblAlgn val="ctr"/>
        <c:lblOffset val="100"/>
        <c:noMultiLvlLbl val="0"/>
      </c:catAx>
      <c:valAx>
        <c:axId val="464377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64375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0.66871</cdr:x>
      <cdr:y>0.9244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189333" y="6053437"/>
          <a:ext cx="1440206" cy="21602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600" dirty="0"/>
            <a:t>7 January 2016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9D62995E-AB63-4D92-8BC4-8DA4300746C1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C67F2306-BD12-4F5F-AB46-5A353E511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7167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7D4812DD-C787-4DE6-A65D-35819161BD27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75B5B678-E09A-4D15-BA6C-191E0556F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99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5B678-E09A-4D15-BA6C-191E0556FD1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871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10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79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521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58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15601" y="593366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15601" y="1536634"/>
            <a:ext cx="113607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11296610" y="6217623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solidFill>
                  <a:srgbClr val="000000"/>
                </a:solidFill>
              </a:rPr>
              <a:pPr/>
              <a:t>‹#›</a:t>
            </a:fld>
            <a:endParaRPr lang="e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43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IT in Numbers</a:t>
            </a:r>
            <a:endParaRPr lang="en-GB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51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3_Titre et contenu" userDrawn="1">
  <p:cSld name="4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29;p20"/>
          <p:cNvSpPr>
            <a:spLocks noGrp="1"/>
          </p:cNvSpPr>
          <p:nvPr>
            <p:ph type="title"/>
          </p:nvPr>
        </p:nvSpPr>
        <p:spPr bwMode="auto">
          <a:xfrm>
            <a:off x="609600" y="2444815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30;p20"/>
          <p:cNvSpPr>
            <a:spLocks noGrp="1"/>
          </p:cNvSpPr>
          <p:nvPr>
            <p:ph type="dt" idx="10"/>
          </p:nvPr>
        </p:nvSpPr>
        <p:spPr bwMode="auto">
          <a:xfrm>
            <a:off x="4065541" y="635635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r>
              <a:rPr lang="en-CH"/>
              <a:t>3 June 2021</a:t>
            </a:r>
            <a:endParaRPr/>
          </a:p>
        </p:txBody>
      </p:sp>
      <p:sp>
        <p:nvSpPr>
          <p:cNvPr id="6" name="Google Shape;31;p20"/>
          <p:cNvSpPr>
            <a:spLocks noGrp="1"/>
          </p:cNvSpPr>
          <p:nvPr>
            <p:ph type="sldNum" idx="12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" name="Google Shape;32;p20"/>
          <p:cNvSpPr>
            <a:spLocks noGrp="1"/>
          </p:cNvSpPr>
          <p:nvPr>
            <p:ph type="body" idx="1"/>
          </p:nvPr>
        </p:nvSpPr>
        <p:spPr bwMode="auto">
          <a:xfrm>
            <a:off x="609600" y="3391124"/>
            <a:ext cx="36576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SzPts val="1494"/>
              <a:buNone/>
              <a:defRPr sz="1850"/>
            </a:lvl1pPr>
            <a:lvl2pPr marL="914400" lvl="1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440"/>
              <a:buNone/>
              <a:defRPr sz="1600"/>
            </a:lvl2pPr>
            <a:lvl3pPr marL="1371600" lvl="2" indent="-22860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SzPts val="1133"/>
              <a:buNone/>
              <a:defRPr sz="1350"/>
            </a:lvl3pPr>
            <a:lvl4pPr marL="1828800" lvl="3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4pPr>
            <a:lvl5pPr marL="2286000" lvl="4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33;p20"/>
          <p:cNvSpPr/>
          <p:nvPr/>
        </p:nvSpPr>
        <p:spPr bwMode="auto">
          <a:xfrm>
            <a:off x="152400" y="2212025"/>
            <a:ext cx="3000000" cy="9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/>
            </a:pPr>
            <a:endParaRPr sz="1200" b="0" i="0" u="none" strike="noStrike" cap="none">
              <a:solidFill>
                <a:srgbClr val="8897BD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9" name="Google Shape;34;p20"/>
          <p:cNvSpPr/>
          <p:nvPr/>
        </p:nvSpPr>
        <p:spPr bwMode="auto">
          <a:xfrm>
            <a:off x="5099525" y="6356363"/>
            <a:ext cx="1989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/>
            </a:pPr>
            <a:r>
              <a:rPr lang="en-US"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rPr>
              <a:t>1</a:t>
            </a:r>
            <a:r>
              <a:rPr lang="en-US" sz="1200">
                <a:solidFill>
                  <a:srgbClr val="8897BD"/>
                </a:solidFill>
              </a:rPr>
              <a:t>2</a:t>
            </a:r>
            <a:r>
              <a:rPr lang="en-US"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</a:rPr>
              <a:t>th October 20</a:t>
            </a:r>
            <a:r>
              <a:rPr lang="en-US" sz="1200">
                <a:solidFill>
                  <a:srgbClr val="8897BD"/>
                </a:solidFill>
              </a:rPr>
              <a:t>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5548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9403" y="1412777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4481579" y="63099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CH">
                <a:solidFill>
                  <a:srgbClr val="0C377B">
                    <a:tint val="75000"/>
                  </a:srgbClr>
                </a:solidFill>
              </a:rPr>
              <a:t>3 June 2021</a:t>
            </a:r>
            <a:endParaRPr lang="fr-FR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32807" y="63039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C377B">
                    <a:tint val="75000"/>
                  </a:srgbClr>
                </a:solidFill>
              </a:rPr>
              <a:t>IT in Numbers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69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42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69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7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795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71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61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4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1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://information-technology.web.cern.ch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289" y="6040042"/>
            <a:ext cx="10991124" cy="821267"/>
          </a:xfrm>
          <a:prstGeom prst="rect">
            <a:avLst/>
          </a:prstGeom>
        </p:spPr>
      </p:pic>
      <p:pic>
        <p:nvPicPr>
          <p:cNvPr id="8" name="Picture 2" descr="Logo">
            <a:hlinkClick r:id="rId20"/>
          </p:cNvPr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827" y="6390413"/>
            <a:ext cx="4817553" cy="30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3BE-1AA1-4261-82AA-6E437A5000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3 June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IT in Numbers</a:t>
            </a:r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 rot="5400000">
            <a:off x="10746095" y="3050801"/>
            <a:ext cx="2614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</a:rPr>
              <a:t>Document</a:t>
            </a:r>
            <a:r>
              <a:rPr lang="en-GB" sz="1200" baseline="0" dirty="0">
                <a:solidFill>
                  <a:schemeClr val="accent1">
                    <a:lumMod val="75000"/>
                  </a:schemeClr>
                </a:solidFill>
              </a:rPr>
              <a:t> Classification: </a:t>
            </a:r>
            <a:r>
              <a:rPr lang="en-GB" sz="1200" baseline="0" dirty="0" err="1">
                <a:solidFill>
                  <a:srgbClr val="FF0000"/>
                </a:solidFill>
              </a:rPr>
              <a:t>Sensistive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19" r:id="rId14"/>
    <p:sldLayoutId id="2147483720" r:id="rId15"/>
    <p:sldLayoutId id="2147483721" r:id="rId16"/>
    <p:sldLayoutId id="2147483738" r:id="rId1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Relationship Id="rId9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39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IT Staff compared to CERN</a:t>
            </a:r>
            <a:endParaRPr lang="en-GB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826053" y="63520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rgbClr val="0055A0">
                    <a:tint val="75000"/>
                  </a:srgbClr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CH" sz="1100">
                <a:latin typeface="+mn-lt"/>
              </a:rPr>
              <a:t>3 June 2021</a:t>
            </a:r>
            <a:endParaRPr lang="en-US" sz="11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IT in Numbers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380188" y="4372299"/>
          <a:ext cx="2592288" cy="1706880"/>
        </p:xfrm>
        <a:graphic>
          <a:graphicData uri="http://schemas.openxmlformats.org/drawingml/2006/table">
            <a:tbl>
              <a:tblPr bandRow="1"/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1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Experimental</a:t>
                      </a:r>
                      <a:r>
                        <a:rPr lang="en-GB" sz="1000" baseline="0" dirty="0"/>
                        <a:t> &amp; Theoretical Physics</a:t>
                      </a:r>
                      <a:endParaRPr lang="en-GB" sz="1000" dirty="0"/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2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Scientific &amp; Engineering Work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3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Technical Work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4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Manual Work, Crafts &amp;</a:t>
                      </a:r>
                      <a:r>
                        <a:rPr lang="en-GB" sz="1000" baseline="0" dirty="0"/>
                        <a:t> Trades</a:t>
                      </a:r>
                      <a:endParaRPr lang="en-GB" sz="1000" dirty="0"/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5A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Administrative</a:t>
                      </a:r>
                      <a:r>
                        <a:rPr lang="en-GB" sz="1000" baseline="0" dirty="0"/>
                        <a:t> Work</a:t>
                      </a:r>
                      <a:endParaRPr lang="en-GB" sz="1000" dirty="0"/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5B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Office &amp; Administrative Work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539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5C</a:t>
                      </a:r>
                    </a:p>
                  </a:txBody>
                  <a:tcPr>
                    <a:lnL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000" dirty="0"/>
                        <a:t>Office Work</a:t>
                      </a:r>
                    </a:p>
                  </a:txBody>
                  <a:tcPr>
                    <a:lnL>
                      <a:noFill/>
                    </a:lnL>
                    <a:lnR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8064A2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52423" y="1287135"/>
            <a:ext cx="195008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 sz="18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Total: 2594 Staff</a:t>
            </a:r>
          </a:p>
          <a:p>
            <a:pPr algn="r">
              <a:defRPr sz="18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700" dirty="0"/>
              <a:t>19 January 2021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50190" y="1735557"/>
            <a:ext cx="182184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 sz="18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Total: 215 Staff</a:t>
            </a:r>
          </a:p>
          <a:p>
            <a:pPr algn="r">
              <a:defRPr sz="1800" b="1" i="0" u="none" strike="noStrike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700" dirty="0"/>
              <a:t>19 January 2021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2555" t="69148" r="66209" b="24308"/>
          <a:stretch/>
        </p:blipFill>
        <p:spPr>
          <a:xfrm>
            <a:off x="8640019" y="5621427"/>
            <a:ext cx="200722" cy="2007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1991" t="33155" r="67953" b="61391"/>
          <a:stretch/>
        </p:blipFill>
        <p:spPr>
          <a:xfrm>
            <a:off x="8634442" y="4871386"/>
            <a:ext cx="189571" cy="1672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14062" t="21185" r="69421" b="71543"/>
          <a:stretch/>
        </p:blipFill>
        <p:spPr>
          <a:xfrm>
            <a:off x="8651170" y="4632721"/>
            <a:ext cx="156117" cy="223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14439" t="9401" r="65505" b="84781"/>
          <a:stretch/>
        </p:blipFill>
        <p:spPr>
          <a:xfrm>
            <a:off x="8651170" y="4411306"/>
            <a:ext cx="189571" cy="17841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12555" t="56446" r="69749" b="36646"/>
          <a:stretch/>
        </p:blipFill>
        <p:spPr>
          <a:xfrm>
            <a:off x="8628866" y="5353246"/>
            <a:ext cx="167269" cy="2118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14737" t="45602" r="68746" b="48579"/>
          <a:stretch/>
        </p:blipFill>
        <p:spPr>
          <a:xfrm>
            <a:off x="8651170" y="5137406"/>
            <a:ext cx="156117" cy="1784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11398" t="81073" r="66186" b="12746"/>
          <a:stretch/>
        </p:blipFill>
        <p:spPr>
          <a:xfrm>
            <a:off x="8628868" y="5855689"/>
            <a:ext cx="211873" cy="189571"/>
          </a:xfrm>
          <a:prstGeom prst="rect">
            <a:avLst/>
          </a:prstGeom>
        </p:spPr>
      </p:pic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363E389B-7BB0-479F-8F32-13301D08C9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238035"/>
              </p:ext>
            </p:extLst>
          </p:nvPr>
        </p:nvGraphicFramePr>
        <p:xfrm>
          <a:off x="1000513" y="1328072"/>
          <a:ext cx="5247940" cy="4527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F9BAD212-3046-4961-A602-E3460CC70E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3517949"/>
              </p:ext>
            </p:extLst>
          </p:nvPr>
        </p:nvGraphicFramePr>
        <p:xfrm>
          <a:off x="7466423" y="15839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29073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Staff Age Profile – CERN vs. IT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IT in Numbers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1"/>
          <p:cNvSpPr txBox="1"/>
          <p:nvPr/>
        </p:nvSpPr>
        <p:spPr>
          <a:xfrm>
            <a:off x="10138533" y="6002637"/>
            <a:ext cx="1440206" cy="216027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00" dirty="0"/>
              <a:t>13 January 2020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CH"/>
              <a:t>3 June 2021</a:t>
            </a:r>
            <a:endParaRPr lang="en-GB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0389573-C37F-4DEF-AC8D-AEBEEDA68C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749909"/>
              </p:ext>
            </p:extLst>
          </p:nvPr>
        </p:nvGraphicFramePr>
        <p:xfrm>
          <a:off x="1562547" y="1335497"/>
          <a:ext cx="8904643" cy="4667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488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A41E4A9-A47E-4FDF-A716-9A1B903DEE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526328"/>
              </p:ext>
            </p:extLst>
          </p:nvPr>
        </p:nvGraphicFramePr>
        <p:xfrm>
          <a:off x="472879" y="1229144"/>
          <a:ext cx="6515100" cy="5058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64FBAAD-060E-4861-8DA9-174278F1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5396227"/>
              </p:ext>
            </p:extLst>
          </p:nvPr>
        </p:nvGraphicFramePr>
        <p:xfrm>
          <a:off x="7255164" y="3424593"/>
          <a:ext cx="4572000" cy="2876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Diversity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675" kern="1200">
                <a:solidFill>
                  <a:srgbClr val="0055A0">
                    <a:tint val="75000"/>
                  </a:srgbClr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CH" sz="1100"/>
              <a:t>3 June 2021</a:t>
            </a:r>
            <a:endParaRPr lang="en-US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IT in Numbers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1"/>
          <p:cNvSpPr txBox="1"/>
          <p:nvPr/>
        </p:nvSpPr>
        <p:spPr>
          <a:xfrm>
            <a:off x="10138533" y="6002637"/>
            <a:ext cx="1440206" cy="216027"/>
          </a:xfrm>
          <a:prstGeom prst="rect">
            <a:avLst/>
          </a:prstGeom>
          <a:noFill/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600" dirty="0"/>
              <a:t>19 January 2021</a:t>
            </a:r>
          </a:p>
        </p:txBody>
      </p:sp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7006739" y="-4133419"/>
          <a:ext cx="45720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870645" y="-31778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/>
        </p:nvGraphicFramePr>
        <p:xfrm>
          <a:off x="2006111" y="7790765"/>
          <a:ext cx="4572000" cy="2695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/>
        </p:nvGraphicFramePr>
        <p:xfrm>
          <a:off x="7739370" y="792661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269" y="-4603305"/>
            <a:ext cx="2677188" cy="3802758"/>
          </a:xfrm>
          <a:prstGeom prst="rect">
            <a:avLst/>
          </a:prstGeom>
        </p:spPr>
      </p:pic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12FD9CBA-2B94-44F2-A5A3-ABBF55F519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67957"/>
              </p:ext>
            </p:extLst>
          </p:nvPr>
        </p:nvGraphicFramePr>
        <p:xfrm>
          <a:off x="7143460" y="302627"/>
          <a:ext cx="4572000" cy="3009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3575284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140</Words>
  <Application>Microsoft Office PowerPoint</Application>
  <PresentationFormat>Widescreen</PresentationFormat>
  <Paragraphs>60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CERN2Corporate16-9</vt:lpstr>
      <vt:lpstr>PowerPoint Presentation</vt:lpstr>
      <vt:lpstr>IT Staff compared to CERN</vt:lpstr>
      <vt:lpstr>Staff Age Profile – CERN vs. IT</vt:lpstr>
      <vt:lpstr>Diversity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Hemmer</dc:creator>
  <cp:lastModifiedBy>Frederic Hemmer</cp:lastModifiedBy>
  <cp:revision>758</cp:revision>
  <cp:lastPrinted>2016-01-19T08:35:22Z</cp:lastPrinted>
  <dcterms:created xsi:type="dcterms:W3CDTF">2015-01-09T08:37:54Z</dcterms:created>
  <dcterms:modified xsi:type="dcterms:W3CDTF">2021-06-02T09:14:46Z</dcterms:modified>
</cp:coreProperties>
</file>