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8" r:id="rId2"/>
    <p:sldId id="280" r:id="rId3"/>
    <p:sldId id="281" r:id="rId4"/>
    <p:sldId id="282" r:id="rId5"/>
    <p:sldId id="279" r:id="rId6"/>
    <p:sldId id="276" r:id="rId7"/>
    <p:sldId id="27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5" autoAdjust="0"/>
    <p:restoredTop sz="86475" autoAdjust="0"/>
  </p:normalViewPr>
  <p:slideViewPr>
    <p:cSldViewPr showGuides="1">
      <p:cViewPr varScale="1">
        <p:scale>
          <a:sx n="75" d="100"/>
          <a:sy n="75" d="100"/>
        </p:scale>
        <p:origin x="77" y="125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-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12.05.2021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12.05.2021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543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330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2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DESY Participation in IFAST | Lutz Lilje, 12/05/2021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‹Nr.›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DESY Participation </a:t>
            </a:r>
            <a:br>
              <a:rPr lang="en-US" dirty="0"/>
            </a:br>
            <a:r>
              <a:rPr lang="en-US" dirty="0"/>
              <a:t>in IFAST Task</a:t>
            </a:r>
            <a:r>
              <a:rPr lang="en-US" baseline="0" dirty="0"/>
              <a:t> 10.4.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First thoughts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Lutz </a:t>
            </a:r>
            <a:r>
              <a:rPr lang="en-US" dirty="0" err="1"/>
              <a:t>Lilje</a:t>
            </a:r>
            <a:r>
              <a:rPr lang="en-US" dirty="0"/>
              <a:t>, </a:t>
            </a:r>
            <a:r>
              <a:rPr lang="lt-LT" dirty="0"/>
              <a:t>Rūta Širvinskaitė</a:t>
            </a:r>
            <a:r>
              <a:rPr lang="de-DE" dirty="0"/>
              <a:t>, Nils Plambeck</a:t>
            </a:r>
            <a:endParaRPr lang="en-US" dirty="0"/>
          </a:p>
          <a:p>
            <a:r>
              <a:rPr lang="en-US" dirty="0"/>
              <a:t>Hamburg,</a:t>
            </a:r>
            <a:r>
              <a:rPr lang="en-US" baseline="0" dirty="0"/>
              <a:t> 12.5.2021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0E56D6-EB0F-4A60-A32B-9EA6C1B76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DESY and NEG </a:t>
            </a:r>
            <a:r>
              <a:rPr lang="de-DE" dirty="0" err="1"/>
              <a:t>films</a:t>
            </a:r>
            <a:r>
              <a:rPr lang="de-DE" dirty="0"/>
              <a:t>: PETRA IV Project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485422-39FD-489C-81F9-DB68B69C4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06427"/>
            <a:ext cx="7416204" cy="5010249"/>
          </a:xfrm>
        </p:spPr>
        <p:txBody>
          <a:bodyPr/>
          <a:lstStyle/>
          <a:p>
            <a:r>
              <a:rPr lang="de-DE" dirty="0"/>
              <a:t>DESY </a:t>
            </a:r>
            <a:r>
              <a:rPr lang="de-DE" dirty="0" err="1"/>
              <a:t>has</a:t>
            </a:r>
            <a:r>
              <a:rPr lang="de-DE" dirty="0"/>
              <a:t> an </a:t>
            </a:r>
            <a:r>
              <a:rPr lang="de-DE"/>
              <a:t>increased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in NEG </a:t>
            </a:r>
            <a:r>
              <a:rPr lang="de-DE" dirty="0" err="1"/>
              <a:t>films</a:t>
            </a:r>
            <a:r>
              <a:rPr lang="de-DE" dirty="0"/>
              <a:t>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PETRA IV</a:t>
            </a:r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like </a:t>
            </a:r>
            <a:r>
              <a:rPr lang="de-DE" dirty="0" err="1"/>
              <a:t>to</a:t>
            </a:r>
            <a:r>
              <a:rPr lang="de-DE" dirty="0"/>
              <a:t> follow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MAX IV</a:t>
            </a:r>
          </a:p>
          <a:p>
            <a:pPr lvl="1"/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challenges</a:t>
            </a:r>
            <a:endParaRPr lang="de-DE" dirty="0"/>
          </a:p>
          <a:p>
            <a:r>
              <a:rPr lang="de-DE" dirty="0"/>
              <a:t>Basic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and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IFAST sample </a:t>
            </a:r>
            <a:r>
              <a:rPr lang="de-DE" dirty="0" err="1"/>
              <a:t>geometry</a:t>
            </a:r>
            <a:endParaRPr lang="de-DE" dirty="0"/>
          </a:p>
          <a:p>
            <a:pPr lvl="1"/>
            <a:r>
              <a:rPr lang="de-DE" dirty="0"/>
              <a:t>Copper </a:t>
            </a:r>
            <a:r>
              <a:rPr lang="de-DE" dirty="0" err="1"/>
              <a:t>chambers</a:t>
            </a:r>
            <a:r>
              <a:rPr lang="de-DE" dirty="0"/>
              <a:t> 20 mm </a:t>
            </a:r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diameter</a:t>
            </a:r>
            <a:r>
              <a:rPr lang="de-DE" dirty="0"/>
              <a:t> (0.5 and 1 m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tubes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sticking</a:t>
            </a:r>
            <a:r>
              <a:rPr lang="de-DE" dirty="0"/>
              <a:t> </a:t>
            </a:r>
            <a:r>
              <a:rPr lang="de-DE" dirty="0" err="1"/>
              <a:t>probability</a:t>
            </a:r>
            <a:r>
              <a:rPr lang="de-DE" dirty="0"/>
              <a:t>/ESD </a:t>
            </a:r>
            <a:r>
              <a:rPr lang="de-DE" dirty="0" err="1"/>
              <a:t>tests</a:t>
            </a:r>
            <a:r>
              <a:rPr lang="de-DE" dirty="0"/>
              <a:t>)</a:t>
            </a:r>
          </a:p>
          <a:p>
            <a:pPr lvl="1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7C4CDC0-7178-4441-811A-8FBAB2522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ABC053-0F86-4E64-AF55-25B61039BE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C55B3A5-6691-4163-8893-7AA94C49A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674" y="2636912"/>
            <a:ext cx="3740182" cy="277464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5215D88-C1A3-4C67-9ACF-7930C66DF0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" t="6364" r="19930" b="1668"/>
          <a:stretch/>
        </p:blipFill>
        <p:spPr bwMode="auto">
          <a:xfrm>
            <a:off x="8470734" y="0"/>
            <a:ext cx="3740182" cy="268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1A413AE-363E-4915-8506-2EC3FDA106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718" t="51058" b="39071"/>
          <a:stretch/>
        </p:blipFill>
        <p:spPr>
          <a:xfrm>
            <a:off x="0" y="5202593"/>
            <a:ext cx="12210916" cy="129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E14B8-192E-43C2-A013-9EC1CA03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</a:t>
            </a:r>
            <a:r>
              <a:rPr lang="de-DE" dirty="0" err="1"/>
              <a:t>production</a:t>
            </a:r>
            <a:r>
              <a:rPr lang="de-DE" dirty="0"/>
              <a:t> at DESY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E9B486-3C82-46DB-BF8F-0A6B89011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55055"/>
            <a:ext cx="10944596" cy="5010249"/>
          </a:xfrm>
        </p:spPr>
        <p:txBody>
          <a:bodyPr/>
          <a:lstStyle/>
          <a:p>
            <a:r>
              <a:rPr lang="de-DE" dirty="0" err="1"/>
              <a:t>Etching</a:t>
            </a:r>
            <a:r>
              <a:rPr lang="de-DE" dirty="0"/>
              <a:t> and </a:t>
            </a:r>
            <a:r>
              <a:rPr lang="de-DE" dirty="0" err="1"/>
              <a:t>cleaning</a:t>
            </a:r>
            <a:endParaRPr lang="de-DE" dirty="0"/>
          </a:p>
          <a:p>
            <a:pPr lvl="1"/>
            <a:r>
              <a:rPr lang="de-DE" dirty="0" err="1"/>
              <a:t>Automated</a:t>
            </a:r>
            <a:r>
              <a:rPr lang="de-DE" dirty="0"/>
              <a:t> </a:t>
            </a:r>
            <a:r>
              <a:rPr lang="de-DE" dirty="0" err="1"/>
              <a:t>procedure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cleaning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lengths</a:t>
            </a:r>
            <a:r>
              <a:rPr lang="de-DE" dirty="0"/>
              <a:t> (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 m)</a:t>
            </a:r>
          </a:p>
          <a:p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substrates</a:t>
            </a:r>
            <a:endParaRPr lang="de-DE" dirty="0"/>
          </a:p>
          <a:p>
            <a:pPr lvl="1"/>
            <a:r>
              <a:rPr lang="de-DE" dirty="0" err="1"/>
              <a:t>Lengths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0.2 – 5 m </a:t>
            </a:r>
          </a:p>
          <a:p>
            <a:pPr lvl="1"/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diameter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20 – 38 mm</a:t>
            </a:r>
          </a:p>
          <a:p>
            <a:pPr lvl="1"/>
            <a:r>
              <a:rPr lang="de-DE" dirty="0"/>
              <a:t>Pure </a:t>
            </a:r>
            <a:r>
              <a:rPr lang="de-DE" dirty="0" err="1"/>
              <a:t>or</a:t>
            </a:r>
            <a:r>
              <a:rPr lang="de-DE" dirty="0"/>
              <a:t> OFHC </a:t>
            </a:r>
            <a:r>
              <a:rPr lang="de-DE" dirty="0" err="1"/>
              <a:t>copper</a:t>
            </a:r>
            <a:endParaRPr lang="de-DE" dirty="0"/>
          </a:p>
          <a:p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coatings</a:t>
            </a:r>
            <a:endParaRPr lang="de-DE" dirty="0"/>
          </a:p>
          <a:p>
            <a:pPr lvl="1"/>
            <a:r>
              <a:rPr lang="de-DE" dirty="0" err="1"/>
              <a:t>TiZrV</a:t>
            </a:r>
            <a:r>
              <a:rPr lang="de-DE" dirty="0"/>
              <a:t>, </a:t>
            </a:r>
            <a:r>
              <a:rPr lang="de-DE" dirty="0" err="1"/>
              <a:t>Zr</a:t>
            </a:r>
            <a:endParaRPr lang="de-DE" dirty="0"/>
          </a:p>
          <a:p>
            <a:pPr lvl="1"/>
            <a:r>
              <a:rPr lang="de-DE" dirty="0" err="1"/>
              <a:t>Columnar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now</a:t>
            </a:r>
            <a:endParaRPr lang="de-DE" dirty="0"/>
          </a:p>
          <a:p>
            <a:pPr lvl="1"/>
            <a:r>
              <a:rPr lang="de-DE" dirty="0" err="1"/>
              <a:t>Thicknesses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0.5 – 5 µm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A787DF-E9B5-4B3F-A987-1D6B046F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7EAAB7E-24DE-46AA-B116-B7B4C3CA34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70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E14B8-192E-43C2-A013-9EC1CA03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DESY Interest in Parameters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E9B486-3C82-46DB-BF8F-0A6B89011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55055"/>
            <a:ext cx="10944596" cy="5010249"/>
          </a:xfrm>
        </p:spPr>
        <p:txBody>
          <a:bodyPr/>
          <a:lstStyle/>
          <a:p>
            <a:r>
              <a:rPr lang="de-DE" dirty="0"/>
              <a:t>PSD </a:t>
            </a:r>
            <a:r>
              <a:rPr lang="de-DE" dirty="0" err="1"/>
              <a:t>yields</a:t>
            </a:r>
            <a:r>
              <a:rPr lang="de-DE" dirty="0"/>
              <a:t> and </a:t>
            </a:r>
            <a:r>
              <a:rPr lang="de-DE" dirty="0" err="1"/>
              <a:t>sticking</a:t>
            </a:r>
            <a:r>
              <a:rPr lang="de-DE" dirty="0"/>
              <a:t> </a:t>
            </a:r>
            <a:r>
              <a:rPr lang="de-DE" dirty="0" err="1"/>
              <a:t>probabilities</a:t>
            </a:r>
            <a:r>
              <a:rPr lang="de-DE" dirty="0"/>
              <a:t> </a:t>
            </a:r>
          </a:p>
          <a:p>
            <a:pPr lvl="1"/>
            <a:r>
              <a:rPr lang="de-DE" dirty="0" err="1"/>
              <a:t>Dependence</a:t>
            </a:r>
            <a:r>
              <a:rPr lang="de-DE" dirty="0"/>
              <a:t> on </a:t>
            </a:r>
            <a:r>
              <a:rPr lang="de-DE" dirty="0" err="1"/>
              <a:t>photon</a:t>
            </a:r>
            <a:r>
              <a:rPr lang="de-DE" dirty="0"/>
              <a:t> dose, </a:t>
            </a:r>
            <a:r>
              <a:rPr lang="de-DE" dirty="0" err="1"/>
              <a:t>activation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and </a:t>
            </a:r>
            <a:r>
              <a:rPr lang="de-DE" dirty="0" err="1"/>
              <a:t>duration</a:t>
            </a:r>
            <a:r>
              <a:rPr lang="de-DE" dirty="0"/>
              <a:t>, film </a:t>
            </a:r>
            <a:r>
              <a:rPr lang="de-DE" dirty="0" err="1"/>
              <a:t>thickness</a:t>
            </a:r>
            <a:endParaRPr lang="de-DE" dirty="0"/>
          </a:p>
          <a:p>
            <a:pPr lvl="1"/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dirty="0" err="1"/>
              <a:t>various</a:t>
            </a:r>
            <a:r>
              <a:rPr lang="de-DE" dirty="0"/>
              <a:t> </a:t>
            </a:r>
            <a:r>
              <a:rPr lang="de-DE" dirty="0" err="1"/>
              <a:t>morphologies</a:t>
            </a:r>
            <a:r>
              <a:rPr lang="de-DE" dirty="0"/>
              <a:t> and </a:t>
            </a:r>
            <a:r>
              <a:rPr lang="de-DE" dirty="0" err="1"/>
              <a:t>compositions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NEG </a:t>
            </a:r>
            <a:r>
              <a:rPr lang="de-DE" dirty="0" err="1"/>
              <a:t>coatings</a:t>
            </a:r>
            <a:endParaRPr lang="de-DE" dirty="0"/>
          </a:p>
          <a:p>
            <a:pPr lvl="1"/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interest</a:t>
            </a:r>
            <a:r>
              <a:rPr lang="de-DE" dirty="0"/>
              <a:t> in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PETRA IV </a:t>
            </a:r>
            <a:r>
              <a:rPr lang="de-DE" dirty="0" err="1"/>
              <a:t>geometry</a:t>
            </a:r>
            <a:r>
              <a:rPr lang="de-DE" dirty="0"/>
              <a:t> and </a:t>
            </a:r>
            <a:r>
              <a:rPr lang="de-DE" dirty="0" err="1"/>
              <a:t>substrates</a:t>
            </a:r>
            <a:endParaRPr lang="de-DE" dirty="0"/>
          </a:p>
          <a:p>
            <a:pPr lvl="1"/>
            <a:r>
              <a:rPr lang="de-DE" dirty="0" err="1"/>
              <a:t>Relating</a:t>
            </a:r>
            <a:r>
              <a:rPr lang="de-DE" dirty="0"/>
              <a:t> ESD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PSD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/>
              <a:t>Operation </a:t>
            </a:r>
            <a:r>
              <a:rPr lang="de-DE" dirty="0" err="1"/>
              <a:t>of</a:t>
            </a:r>
            <a:r>
              <a:rPr lang="de-DE" dirty="0"/>
              <a:t> NEG </a:t>
            </a:r>
            <a:r>
              <a:rPr lang="de-DE" dirty="0" err="1"/>
              <a:t>films</a:t>
            </a:r>
            <a:endParaRPr lang="de-DE" dirty="0"/>
          </a:p>
          <a:p>
            <a:pPr lvl="1"/>
            <a:r>
              <a:rPr lang="de-DE" dirty="0" err="1"/>
              <a:t>Effects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leaks</a:t>
            </a:r>
            <a:endParaRPr lang="de-DE" dirty="0"/>
          </a:p>
          <a:p>
            <a:pPr lvl="1"/>
            <a:r>
              <a:rPr lang="de-DE" dirty="0"/>
              <a:t>SR </a:t>
            </a:r>
            <a:r>
              <a:rPr lang="de-DE" dirty="0" err="1"/>
              <a:t>induced</a:t>
            </a:r>
            <a:r>
              <a:rPr lang="de-DE" dirty="0"/>
              <a:t> </a:t>
            </a:r>
            <a:r>
              <a:rPr lang="de-DE" dirty="0" err="1"/>
              <a:t>activation</a:t>
            </a:r>
            <a:endParaRPr lang="de-DE" dirty="0"/>
          </a:p>
          <a:p>
            <a:pPr lvl="1"/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: </a:t>
            </a:r>
            <a:r>
              <a:rPr lang="de-DE" dirty="0" err="1"/>
              <a:t>vacuum</a:t>
            </a:r>
            <a:r>
              <a:rPr lang="de-DE" dirty="0"/>
              <a:t>, </a:t>
            </a:r>
            <a:r>
              <a:rPr lang="de-DE" dirty="0" err="1"/>
              <a:t>nitrogen</a:t>
            </a:r>
            <a:r>
              <a:rPr lang="de-DE" dirty="0"/>
              <a:t>, </a:t>
            </a:r>
            <a:r>
              <a:rPr lang="de-DE" dirty="0" err="1"/>
              <a:t>argon</a:t>
            </a:r>
            <a:r>
              <a:rPr lang="de-DE" dirty="0"/>
              <a:t>, etc.</a:t>
            </a:r>
          </a:p>
          <a:p>
            <a:pPr lvl="1"/>
            <a:r>
              <a:rPr lang="de-DE" dirty="0"/>
              <a:t>NEG </a:t>
            </a:r>
            <a:r>
              <a:rPr lang="de-DE" dirty="0" err="1"/>
              <a:t>lifetime</a:t>
            </a:r>
            <a:endParaRPr lang="de-DE" dirty="0"/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RF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properties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A787DF-E9B5-4B3F-A987-1D6B046F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7EAAB7E-24DE-46AA-B116-B7B4C3CA34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90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92F0F-FE87-48CE-8D0D-CBEB3CB23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What could DESY bring to IFAST Task 10.4?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2DE9BF-7AA4-4B4E-9BB9-78B717727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81384"/>
            <a:ext cx="5616575" cy="5615968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Support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main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baseline="0" dirty="0"/>
              <a:t> </a:t>
            </a:r>
            <a:r>
              <a:rPr lang="de-DE" baseline="0" dirty="0" err="1"/>
              <a:t>project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DESY</a:t>
            </a:r>
          </a:p>
          <a:p>
            <a:r>
              <a:rPr lang="de-DE"/>
              <a:t>Hardware</a:t>
            </a:r>
            <a:endParaRPr lang="de-DE" dirty="0"/>
          </a:p>
          <a:p>
            <a:pPr lvl="1"/>
            <a:r>
              <a:rPr lang="de-DE" dirty="0"/>
              <a:t>1 </a:t>
            </a:r>
            <a:r>
              <a:rPr lang="de-DE" dirty="0" err="1"/>
              <a:t>sputtering</a:t>
            </a:r>
            <a:r>
              <a:rPr lang="de-DE" baseline="0" dirty="0"/>
              <a:t> </a:t>
            </a:r>
            <a:r>
              <a:rPr lang="de-DE" baseline="0" dirty="0" err="1"/>
              <a:t>setup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long</a:t>
            </a:r>
            <a:r>
              <a:rPr lang="de-DE" baseline="0" dirty="0"/>
              <a:t> </a:t>
            </a:r>
            <a:r>
              <a:rPr lang="de-DE" baseline="0" dirty="0" err="1"/>
              <a:t>chambers</a:t>
            </a:r>
            <a:r>
              <a:rPr lang="de-DE" baseline="0" dirty="0"/>
              <a:t> (</a:t>
            </a:r>
            <a:r>
              <a:rPr lang="de-DE" baseline="0" dirty="0" err="1"/>
              <a:t>up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5 m)</a:t>
            </a:r>
          </a:p>
          <a:p>
            <a:pPr lvl="1"/>
            <a:r>
              <a:rPr lang="de-DE" baseline="0" dirty="0">
                <a:solidFill>
                  <a:schemeClr val="accent4">
                    <a:lumMod val="75000"/>
                  </a:schemeClr>
                </a:solidFill>
              </a:rPr>
              <a:t>1 </a:t>
            </a:r>
            <a:r>
              <a:rPr lang="de-DE" baseline="0" dirty="0" err="1">
                <a:solidFill>
                  <a:schemeClr val="accent4">
                    <a:lumMod val="75000"/>
                  </a:schemeClr>
                </a:solidFill>
              </a:rPr>
              <a:t>deposition</a:t>
            </a:r>
            <a:r>
              <a:rPr lang="de-DE" baseline="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system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short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chambers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pPr lvl="2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Not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yet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modified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 NEG</a:t>
            </a:r>
          </a:p>
          <a:p>
            <a:pPr lvl="1"/>
            <a:r>
              <a:rPr lang="de-DE" dirty="0"/>
              <a:t>Test stands </a:t>
            </a:r>
          </a:p>
          <a:p>
            <a:pPr lvl="2"/>
            <a:r>
              <a:rPr lang="de-DE" dirty="0" err="1"/>
              <a:t>Pumping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 x 2</a:t>
            </a:r>
          </a:p>
          <a:p>
            <a:pPr lvl="2"/>
            <a:r>
              <a:rPr lang="de-DE" dirty="0"/>
              <a:t>ESD</a:t>
            </a:r>
          </a:p>
          <a:p>
            <a:pPr lvl="1"/>
            <a:r>
              <a:rPr lang="de-DE" dirty="0"/>
              <a:t>Surface </a:t>
            </a:r>
            <a:r>
              <a:rPr lang="de-DE" dirty="0" err="1"/>
              <a:t>characterisation</a:t>
            </a:r>
            <a:endParaRPr lang="de-DE" dirty="0"/>
          </a:p>
          <a:p>
            <a:pPr lvl="2"/>
            <a:r>
              <a:rPr lang="de-DE" dirty="0"/>
              <a:t>At DESY: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inspection</a:t>
            </a:r>
            <a:r>
              <a:rPr lang="de-DE" dirty="0"/>
              <a:t>, SEM, EDX, XPS</a:t>
            </a:r>
          </a:p>
          <a:p>
            <a:pPr lvl="2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Outside DESY: XPS, TEM</a:t>
            </a:r>
          </a:p>
          <a:p>
            <a:pPr lvl="1"/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RF </a:t>
            </a:r>
            <a:r>
              <a:rPr lang="de-DE" dirty="0" err="1">
                <a:solidFill>
                  <a:schemeClr val="accent4">
                    <a:lumMod val="75000"/>
                  </a:schemeClr>
                </a:solidFill>
              </a:rPr>
              <a:t>properties</a:t>
            </a:r>
            <a:endParaRPr lang="de-DE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de-DE" dirty="0"/>
              <a:t>Samples</a:t>
            </a:r>
          </a:p>
          <a:p>
            <a:pPr lvl="1"/>
            <a:r>
              <a:rPr lang="de-DE" dirty="0"/>
              <a:t>IFAST 3-gauge </a:t>
            </a:r>
            <a:r>
              <a:rPr lang="de-DE" dirty="0" err="1"/>
              <a:t>method</a:t>
            </a:r>
            <a:r>
              <a:rPr lang="de-DE" dirty="0"/>
              <a:t> sample </a:t>
            </a:r>
          </a:p>
          <a:p>
            <a:pPr lvl="2"/>
            <a:r>
              <a:rPr lang="de-DE" dirty="0" err="1"/>
              <a:t>Prepared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built</a:t>
            </a:r>
            <a:r>
              <a:rPr lang="de-DE" dirty="0"/>
              <a:t> 2-3 </a:t>
            </a:r>
            <a:r>
              <a:rPr lang="de-DE" dirty="0" err="1"/>
              <a:t>samples</a:t>
            </a:r>
            <a:endParaRPr lang="de-DE" dirty="0"/>
          </a:p>
          <a:p>
            <a:pPr lvl="1"/>
            <a:r>
              <a:rPr lang="de-DE" dirty="0"/>
              <a:t>PETRA IV </a:t>
            </a:r>
            <a:r>
              <a:rPr lang="de-DE" dirty="0" err="1"/>
              <a:t>geometry</a:t>
            </a:r>
            <a:r>
              <a:rPr lang="de-DE" dirty="0"/>
              <a:t> and </a:t>
            </a:r>
            <a:r>
              <a:rPr lang="de-DE" dirty="0" err="1"/>
              <a:t>substrates</a:t>
            </a:r>
            <a:endParaRPr lang="de-DE" dirty="0"/>
          </a:p>
          <a:p>
            <a:pPr lvl="2"/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IFAST </a:t>
            </a:r>
            <a:r>
              <a:rPr lang="de-DE" dirty="0" err="1"/>
              <a:t>framework</a:t>
            </a:r>
            <a:r>
              <a:rPr lang="de-DE" dirty="0"/>
              <a:t>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defined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CCD0DAB-6C1F-4E05-B9D1-5E7931033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 Participation in IFAST | Lutz Lilje, 12/05/2021</a:t>
            </a:r>
            <a:endParaRPr lang="en-US" noProof="0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459917D-863D-439E-837F-BFCE2ED4755F}"/>
              </a:ext>
            </a:extLst>
          </p:cNvPr>
          <p:cNvGrpSpPr/>
          <p:nvPr/>
        </p:nvGrpSpPr>
        <p:grpSpPr>
          <a:xfrm>
            <a:off x="6744072" y="1052736"/>
            <a:ext cx="5428846" cy="5355495"/>
            <a:chOff x="5700115" y="124370"/>
            <a:chExt cx="6898047" cy="6416677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52B8BD35-F0AE-489B-A5FC-34777384E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632" r="10593"/>
            <a:stretch/>
          </p:blipFill>
          <p:spPr>
            <a:xfrm rot="5400000">
              <a:off x="4143380" y="1681106"/>
              <a:ext cx="6416676" cy="3303206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4237FB6-BDD0-4C96-A42B-27A2903647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32" r="14972"/>
            <a:stretch/>
          </p:blipFill>
          <p:spPr>
            <a:xfrm>
              <a:off x="9003323" y="124370"/>
              <a:ext cx="3594839" cy="64166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156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Lutz </a:t>
            </a:r>
            <a:r>
              <a:rPr lang="de-DE" dirty="0" err="1"/>
              <a:t>Lilje</a:t>
            </a:r>
            <a:r>
              <a:rPr lang="de-DE" dirty="0"/>
              <a:t>, </a:t>
            </a:r>
            <a:r>
              <a:rPr lang="lt-LT" dirty="0"/>
              <a:t>Rūta Širvinskaitė</a:t>
            </a:r>
            <a:r>
              <a:rPr lang="de-DE" dirty="0"/>
              <a:t>, Nils Plambeck</a:t>
            </a:r>
          </a:p>
          <a:p>
            <a:r>
              <a:rPr lang="de-DE" dirty="0"/>
              <a:t>- MVS -</a:t>
            </a:r>
          </a:p>
          <a:p>
            <a:endParaRPr lang="de-DE" dirty="0"/>
          </a:p>
          <a:p>
            <a:r>
              <a:rPr lang="de-DE" dirty="0"/>
              <a:t>Lutz.Lilje[at]desy.de</a:t>
            </a:r>
          </a:p>
          <a:p>
            <a:r>
              <a:rPr lang="de-DE" dirty="0"/>
              <a:t>+49 40 8998 3074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DESY_PowerPoint_16x9_en_ger</Template>
  <TotalTime>0</TotalTime>
  <Words>384</Words>
  <Application>Microsoft Office PowerPoint</Application>
  <PresentationFormat>Breitbild</PresentationFormat>
  <Paragraphs>64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DESY</vt:lpstr>
      <vt:lpstr>DESY Participation  in IFAST Task 10.4.</vt:lpstr>
      <vt:lpstr>DESY and NEG films: PETRA IV Project</vt:lpstr>
      <vt:lpstr>Sample production at DESY</vt:lpstr>
      <vt:lpstr>DESY Interest in Parameters</vt:lpstr>
      <vt:lpstr>What could DESY bring to IFAST Task 10.4? </vt:lpstr>
      <vt:lpstr>Thank you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Lilje, Lutz</dc:creator>
  <cp:lastModifiedBy>Lilje, Lutz</cp:lastModifiedBy>
  <cp:revision>22</cp:revision>
  <dcterms:created xsi:type="dcterms:W3CDTF">2021-03-01T09:08:19Z</dcterms:created>
  <dcterms:modified xsi:type="dcterms:W3CDTF">2021-05-12T14:02:18Z</dcterms:modified>
</cp:coreProperties>
</file>