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2" r:id="rId2"/>
  </p:sldMasterIdLst>
  <p:notesMasterIdLst>
    <p:notesMasterId r:id="rId16"/>
  </p:notesMasterIdLst>
  <p:sldIdLst>
    <p:sldId id="365" r:id="rId3"/>
    <p:sldId id="368" r:id="rId4"/>
    <p:sldId id="300" r:id="rId5"/>
    <p:sldId id="304" r:id="rId6"/>
    <p:sldId id="305" r:id="rId7"/>
    <p:sldId id="366" r:id="rId8"/>
    <p:sldId id="316" r:id="rId9"/>
    <p:sldId id="369" r:id="rId10"/>
    <p:sldId id="354" r:id="rId11"/>
    <p:sldId id="371" r:id="rId12"/>
    <p:sldId id="372" r:id="rId13"/>
    <p:sldId id="373" r:id="rId14"/>
    <p:sldId id="367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89E46-846F-4A90-8122-2C4436D19D4D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96212-4777-4AC6-9725-33815CCB9FA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453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7138800" cy="11430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3881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SOLEIL - fond blanc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20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21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03/02/21 I-FAST meeting - WP10.5 PSD from NEG coating for acc. VC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4519D09-8843-41F5-9B92-458EDCC64F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14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1691680" y="4492806"/>
            <a:ext cx="7452320" cy="1065604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1691681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5696" y="4689711"/>
            <a:ext cx="7210800" cy="565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6462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14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93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236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14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33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6" name="Connecteur droit 5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788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19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" y="613186"/>
            <a:ext cx="6737131" cy="6248144"/>
          </a:xfrm>
          <a:prstGeom prst="rect">
            <a:avLst/>
          </a:prstGeom>
        </p:spPr>
      </p:pic>
      <p:sp>
        <p:nvSpPr>
          <p:cNvPr id="14" name="Espace réservé du titre 1"/>
          <p:cNvSpPr>
            <a:spLocks noGrp="1"/>
          </p:cNvSpPr>
          <p:nvPr>
            <p:ph type="title"/>
          </p:nvPr>
        </p:nvSpPr>
        <p:spPr>
          <a:xfrm>
            <a:off x="1748011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89037" y="6381331"/>
            <a:ext cx="665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03/02/21 I-FAST meeting - WP10.5 PSD from NEG coating for acc. VC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3" y="5552402"/>
            <a:ext cx="561619" cy="1309236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r="19851"/>
          <a:stretch/>
        </p:blipFill>
        <p:spPr bwMode="auto">
          <a:xfrm>
            <a:off x="168053" y="128216"/>
            <a:ext cx="1307604" cy="11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08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91680" y="194400"/>
            <a:ext cx="7247120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1426" y="1259999"/>
            <a:ext cx="8244488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3" y="5552402"/>
            <a:ext cx="561619" cy="1309236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r="19851"/>
          <a:stretch/>
        </p:blipFill>
        <p:spPr bwMode="auto">
          <a:xfrm>
            <a:off x="168053" y="128216"/>
            <a:ext cx="1307604" cy="11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83570" y="6356353"/>
            <a:ext cx="82523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03/02/21 I-FAST meeting - WP10.5 PSD from NEG coating for acc. VC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084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1655168" y="2"/>
            <a:ext cx="748883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Soleil: update on status of pumping property testing facility, SR beamline and capabilities in thin film characterization</a:t>
            </a:r>
            <a:endParaRPr lang="fr-FR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10740" y="1819548"/>
            <a:ext cx="681115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prstClr val="black"/>
                </a:solidFill>
                <a:latin typeface="Arial"/>
              </a:rPr>
              <a:t>C. Herbeaux</a:t>
            </a: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Arial"/>
              </a:rPr>
              <a:t>On </a:t>
            </a:r>
            <a:r>
              <a:rPr lang="fr-FR" dirty="0" err="1">
                <a:solidFill>
                  <a:prstClr val="black"/>
                </a:solidFill>
                <a:latin typeface="Arial"/>
              </a:rPr>
              <a:t>behalf</a:t>
            </a:r>
            <a:r>
              <a:rPr lang="fr-FR" dirty="0">
                <a:solidFill>
                  <a:prstClr val="black"/>
                </a:solidFill>
                <a:latin typeface="Arial"/>
              </a:rPr>
              <a:t> of Vacuum group</a:t>
            </a: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  <a:p>
            <a:pPr algn="ctr"/>
            <a:endParaRPr lang="fr-FR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9125" y="53346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IFAST Task 10.5 Kick-off Meeting</a:t>
            </a:r>
          </a:p>
          <a:p>
            <a:r>
              <a:rPr lang="fr-FR" dirty="0">
                <a:solidFill>
                  <a:prstClr val="black"/>
                </a:solidFill>
                <a:latin typeface="Arial"/>
              </a:rPr>
              <a:t> </a:t>
            </a:r>
            <a:r>
              <a:rPr lang="fr-FR">
                <a:solidFill>
                  <a:prstClr val="black"/>
                </a:solidFill>
                <a:latin typeface="Arial"/>
              </a:rPr>
              <a:t>May 12, </a:t>
            </a:r>
            <a:r>
              <a:rPr lang="fr-FR" dirty="0">
                <a:solidFill>
                  <a:prstClr val="black"/>
                </a:solidFill>
                <a:latin typeface="Arial"/>
              </a:rPr>
              <a:t>2021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1FF23EA-8D3C-4D21-AEF7-CF6F63FF9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542" y="5981017"/>
            <a:ext cx="1162050" cy="71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54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1A1CEC-E43B-4E22-9D1E-6A3C5D13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Last PSD </a:t>
            </a:r>
            <a:r>
              <a:rPr lang="fr-FR" dirty="0" err="1"/>
              <a:t>Measurements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88C7F4-BE54-4555-B6B1-1363E48DD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45" y="638718"/>
            <a:ext cx="6351382" cy="481335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EE60C53-1596-4421-8E39-C00D3AAB75C5}"/>
              </a:ext>
            </a:extLst>
          </p:cNvPr>
          <p:cNvSpPr txBox="1"/>
          <p:nvPr/>
        </p:nvSpPr>
        <p:spPr>
          <a:xfrm>
            <a:off x="681136" y="5452069"/>
            <a:ext cx="80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Red </a:t>
            </a:r>
            <a:r>
              <a:rPr lang="fr-FR" dirty="0" err="1"/>
              <a:t>curve</a:t>
            </a:r>
            <a:r>
              <a:rPr lang="fr-FR" dirty="0"/>
              <a:t> : DN20 SS </a:t>
            </a:r>
            <a:r>
              <a:rPr lang="fr-FR" dirty="0" err="1"/>
              <a:t>chamber</a:t>
            </a:r>
            <a:r>
              <a:rPr lang="fr-FR" dirty="0"/>
              <a:t> </a:t>
            </a:r>
            <a:r>
              <a:rPr lang="fr-FR" dirty="0" err="1"/>
              <a:t>showing</a:t>
            </a:r>
            <a:r>
              <a:rPr lang="fr-FR" dirty="0"/>
              <a:t> </a:t>
            </a:r>
            <a:r>
              <a:rPr lang="fr-FR" dirty="0" err="1"/>
              <a:t>bad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maybe</a:t>
            </a:r>
            <a:r>
              <a:rPr lang="fr-FR" dirty="0"/>
              <a:t> </a:t>
            </a:r>
            <a:r>
              <a:rPr lang="fr-FR" dirty="0" err="1"/>
              <a:t>consequence</a:t>
            </a:r>
            <a:r>
              <a:rPr lang="fr-FR" dirty="0"/>
              <a:t> of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occuring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bake</a:t>
            </a:r>
            <a:r>
              <a:rPr lang="fr-FR" dirty="0"/>
              <a:t> out and activation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E346235-77FC-495B-8B5B-C6A6CC6F189A}"/>
              </a:ext>
            </a:extLst>
          </p:cNvPr>
          <p:cNvSpPr txBox="1"/>
          <p:nvPr/>
        </p:nvSpPr>
        <p:spPr>
          <a:xfrm>
            <a:off x="681136" y="6022363"/>
            <a:ext cx="80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Green </a:t>
            </a:r>
            <a:r>
              <a:rPr lang="fr-FR" dirty="0" err="1"/>
              <a:t>curve</a:t>
            </a:r>
            <a:r>
              <a:rPr lang="fr-FR" dirty="0"/>
              <a:t> : DN20 Cu OFS </a:t>
            </a:r>
            <a:r>
              <a:rPr lang="fr-FR" dirty="0" err="1"/>
              <a:t>chamber</a:t>
            </a:r>
            <a:r>
              <a:rPr lang="fr-FR" dirty="0"/>
              <a:t> </a:t>
            </a:r>
            <a:r>
              <a:rPr lang="fr-FR" dirty="0" err="1"/>
              <a:t>showing</a:t>
            </a:r>
            <a:r>
              <a:rPr lang="fr-FR" dirty="0"/>
              <a:t> good  </a:t>
            </a:r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and </a:t>
            </a:r>
            <a:r>
              <a:rPr lang="fr-FR" dirty="0" err="1"/>
              <a:t>after</a:t>
            </a:r>
            <a:r>
              <a:rPr lang="fr-FR" dirty="0"/>
              <a:t> activation</a:t>
            </a:r>
          </a:p>
        </p:txBody>
      </p:sp>
    </p:spTree>
    <p:extLst>
      <p:ext uri="{BB962C8B-B14F-4D97-AF65-F5344CB8AC3E}">
        <p14:creationId xmlns:p14="http://schemas.microsoft.com/office/powerpoint/2010/main" val="159544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1A1CEC-E43B-4E22-9D1E-6A3C5D13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0D9D867-70A3-4585-9FBC-DA0B85A49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920" y="832085"/>
            <a:ext cx="6259385" cy="475639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EBD5BF9-6CE6-4BB2-AC27-D20C76B76356}"/>
              </a:ext>
            </a:extLst>
          </p:cNvPr>
          <p:cNvSpPr txBox="1"/>
          <p:nvPr/>
        </p:nvSpPr>
        <p:spPr>
          <a:xfrm>
            <a:off x="905070" y="5747657"/>
            <a:ext cx="7520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After</a:t>
            </a:r>
            <a:r>
              <a:rPr lang="fr-FR" dirty="0"/>
              <a:t> PSD </a:t>
            </a:r>
            <a:r>
              <a:rPr lang="fr-FR" dirty="0" err="1"/>
              <a:t>measurement</a:t>
            </a:r>
            <a:r>
              <a:rPr lang="fr-FR" dirty="0"/>
              <a:t> the sorption </a:t>
            </a:r>
            <a:r>
              <a:rPr lang="fr-FR" dirty="0" err="1"/>
              <a:t>capacity</a:t>
            </a:r>
            <a:r>
              <a:rPr lang="fr-FR" dirty="0"/>
              <a:t> of the </a:t>
            </a:r>
            <a:r>
              <a:rPr lang="fr-FR" dirty="0" err="1"/>
              <a:t>bad</a:t>
            </a:r>
            <a:r>
              <a:rPr lang="fr-FR" dirty="0"/>
              <a:t> DN20 SS </a:t>
            </a:r>
            <a:r>
              <a:rPr lang="fr-FR" dirty="0" err="1"/>
              <a:t>chamber</a:t>
            </a:r>
            <a:r>
              <a:rPr lang="fr-FR" dirty="0"/>
              <a:t> has been </a:t>
            </a:r>
            <a:r>
              <a:rPr lang="fr-FR" dirty="0" err="1"/>
              <a:t>measured</a:t>
            </a:r>
            <a:r>
              <a:rPr lang="fr-FR" dirty="0"/>
              <a:t> : The NEG </a:t>
            </a:r>
            <a:r>
              <a:rPr lang="fr-FR" dirty="0" err="1"/>
              <a:t>coating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efficient.</a:t>
            </a:r>
          </a:p>
        </p:txBody>
      </p:sp>
    </p:spTree>
    <p:extLst>
      <p:ext uri="{BB962C8B-B14F-4D97-AF65-F5344CB8AC3E}">
        <p14:creationId xmlns:p14="http://schemas.microsoft.com/office/powerpoint/2010/main" val="2165229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4BC8FA-ECAA-4807-BBA7-EACA5E60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705" y="194400"/>
            <a:ext cx="7583095" cy="565200"/>
          </a:xfrm>
        </p:spPr>
        <p:txBody>
          <a:bodyPr/>
          <a:lstStyle/>
          <a:p>
            <a:r>
              <a:rPr lang="en-US" sz="2800"/>
              <a:t>Comparison od DN60 and DN20 chambers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1F8F7D6-7230-4D79-9D27-0A5912866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792" y="1009123"/>
            <a:ext cx="6177527" cy="469370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35976E1-F504-4082-AAB5-B03B6A28CFB5}"/>
              </a:ext>
            </a:extLst>
          </p:cNvPr>
          <p:cNvSpPr txBox="1"/>
          <p:nvPr/>
        </p:nvSpPr>
        <p:spPr>
          <a:xfrm>
            <a:off x="1539551" y="5952354"/>
            <a:ext cx="565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Slopes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activation are </a:t>
            </a:r>
            <a:r>
              <a:rPr lang="fr-FR" dirty="0" err="1"/>
              <a:t>different</a:t>
            </a:r>
            <a:r>
              <a:rPr lang="fr-FR" dirty="0"/>
              <a:t> : </a:t>
            </a:r>
            <a:r>
              <a:rPr lang="fr-FR" dirty="0" err="1"/>
              <a:t>geometry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0944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EEB8DA-D885-4F77-A517-298F89B04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337" y="153579"/>
            <a:ext cx="7247120" cy="5652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6B81C7-F396-48DF-9212-DDB056805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characterization of NEG coating are going on with sorption and PSD measurement</a:t>
            </a:r>
          </a:p>
          <a:p>
            <a:endParaRPr lang="en-US" dirty="0"/>
          </a:p>
          <a:p>
            <a:r>
              <a:rPr lang="en-US" dirty="0"/>
              <a:t>Evolution of the PSD beamline in considered for 3 gauges method measurement</a:t>
            </a:r>
          </a:p>
          <a:p>
            <a:endParaRPr lang="en-US" dirty="0"/>
          </a:p>
          <a:p>
            <a:r>
              <a:rPr lang="en-US" dirty="0"/>
              <a:t>Recent experience indicates that sorption characterization must be done before PSD measurement in order to validate the coating quality.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8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3719CB-ABE4-4C3C-A375-042968EC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5E7EE6-94C5-408C-B23C-2E4D76A67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Reminder</a:t>
            </a:r>
            <a:r>
              <a:rPr lang="fr-FR" dirty="0"/>
              <a:t> on NEG </a:t>
            </a:r>
            <a:r>
              <a:rPr lang="fr-FR" dirty="0" err="1"/>
              <a:t>coating</a:t>
            </a:r>
            <a:r>
              <a:rPr lang="fr-FR" dirty="0"/>
              <a:t> </a:t>
            </a:r>
            <a:r>
              <a:rPr lang="fr-FR" dirty="0" err="1"/>
              <a:t>capabilities</a:t>
            </a:r>
            <a:r>
              <a:rPr lang="fr-FR" dirty="0"/>
              <a:t> at SOLEIL</a:t>
            </a:r>
          </a:p>
          <a:p>
            <a:pPr lvl="1"/>
            <a:endParaRPr lang="fr-FR" dirty="0"/>
          </a:p>
          <a:p>
            <a:pPr lvl="1"/>
            <a:r>
              <a:rPr lang="fr-FR" dirty="0" err="1"/>
              <a:t>Sticking</a:t>
            </a:r>
            <a:r>
              <a:rPr lang="fr-FR" dirty="0"/>
              <a:t> factor and sorption </a:t>
            </a:r>
            <a:r>
              <a:rPr lang="fr-FR" dirty="0" err="1"/>
              <a:t>capacity</a:t>
            </a:r>
            <a:r>
              <a:rPr lang="fr-FR" dirty="0"/>
              <a:t> </a:t>
            </a:r>
            <a:r>
              <a:rPr lang="fr-FR" dirty="0" err="1"/>
              <a:t>characterisation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PSD </a:t>
            </a:r>
            <a:r>
              <a:rPr lang="fr-FR" dirty="0" err="1"/>
              <a:t>beamline</a:t>
            </a:r>
            <a:r>
              <a:rPr lang="fr-FR" dirty="0"/>
              <a:t> </a:t>
            </a:r>
          </a:p>
          <a:p>
            <a:pPr lvl="1"/>
            <a:endParaRPr lang="fr-FR" dirty="0"/>
          </a:p>
          <a:p>
            <a:r>
              <a:rPr lang="fr-FR" dirty="0"/>
              <a:t>Possible </a:t>
            </a:r>
            <a:r>
              <a:rPr lang="fr-FR" dirty="0" err="1"/>
              <a:t>evolution</a:t>
            </a:r>
            <a:r>
              <a:rPr lang="fr-FR" dirty="0"/>
              <a:t> of the PSB </a:t>
            </a:r>
            <a:r>
              <a:rPr lang="fr-FR" dirty="0" err="1"/>
              <a:t>beamline</a:t>
            </a:r>
            <a:r>
              <a:rPr lang="fr-FR" dirty="0"/>
              <a:t> </a:t>
            </a:r>
          </a:p>
          <a:p>
            <a:endParaRPr lang="fr-FR" dirty="0"/>
          </a:p>
          <a:p>
            <a:r>
              <a:rPr lang="fr-FR" dirty="0"/>
              <a:t>Last </a:t>
            </a:r>
            <a:r>
              <a:rPr lang="fr-FR" dirty="0" err="1"/>
              <a:t>results</a:t>
            </a:r>
            <a:r>
              <a:rPr lang="fr-FR" dirty="0"/>
              <a:t> for PSD </a:t>
            </a:r>
            <a:r>
              <a:rPr lang="fr-FR" dirty="0" err="1"/>
              <a:t>measurement</a:t>
            </a:r>
            <a:endParaRPr lang="fr-FR" dirty="0"/>
          </a:p>
          <a:p>
            <a:endParaRPr lang="fr-FR" dirty="0"/>
          </a:p>
          <a:p>
            <a:r>
              <a:rPr lang="fr-FR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66530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303205" y="60384"/>
            <a:ext cx="5641673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3600" b="1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NEG</a:t>
            </a:r>
            <a:r>
              <a:rPr lang="en-US" sz="3600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 coating Characterization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261338" y="1437333"/>
            <a:ext cx="4772818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 i="1" dirty="0">
                <a:solidFill>
                  <a:srgbClr val="C00000"/>
                </a:solidFill>
                <a:latin typeface="Arial"/>
              </a:rPr>
              <a:t>2 Transmission Method Test Benches for NEG coating characterization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4223613" y="2231297"/>
            <a:ext cx="4800535" cy="3600400"/>
            <a:chOff x="1619671" y="1628800"/>
            <a:chExt cx="4800535" cy="360040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619671" y="1628800"/>
              <a:ext cx="4800535" cy="36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1979712" y="3429000"/>
              <a:ext cx="344966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  <a:latin typeface="Arial"/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  <a:latin typeface="Arial"/>
                </a:rPr>
                <a:t>2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347864" y="3429000"/>
              <a:ext cx="344966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  <a:latin typeface="Arial"/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  <a:latin typeface="Arial"/>
                </a:rPr>
                <a:t>1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4788024" y="2708920"/>
              <a:ext cx="3898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  <a:latin typeface="Arial"/>
                </a:rPr>
                <a:t>P</a:t>
              </a:r>
              <a:r>
                <a:rPr lang="fr-FR" sz="1200" baseline="-25000" dirty="0" err="1">
                  <a:solidFill>
                    <a:srgbClr val="FF0000"/>
                  </a:solidFill>
                  <a:latin typeface="Arial"/>
                </a:rPr>
                <a:t>inj</a:t>
              </a:r>
              <a:endParaRPr lang="fr-FR" sz="1200" baseline="-2500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502194" y="1860064"/>
              <a:ext cx="891591" cy="307777"/>
            </a:xfrm>
            <a:prstGeom prst="rect">
              <a:avLst/>
            </a:prstGeom>
            <a:solidFill>
              <a:srgbClr val="FFFFFF">
                <a:alpha val="6196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err="1">
                  <a:solidFill>
                    <a:srgbClr val="00B050"/>
                  </a:solidFill>
                  <a:latin typeface="Arial"/>
                </a:rPr>
                <a:t>Gas</a:t>
              </a:r>
              <a:r>
                <a:rPr lang="fr-FR" sz="1400" dirty="0">
                  <a:solidFill>
                    <a:srgbClr val="00B050"/>
                  </a:solidFill>
                  <a:latin typeface="Arial"/>
                </a:rPr>
                <a:t> </a:t>
              </a:r>
              <a:r>
                <a:rPr lang="fr-FR" sz="1400" dirty="0" err="1">
                  <a:solidFill>
                    <a:srgbClr val="00B050"/>
                  </a:solidFill>
                  <a:latin typeface="Arial"/>
                </a:rPr>
                <a:t>inlet</a:t>
              </a:r>
              <a:endParaRPr lang="fr-FR" sz="1400" dirty="0">
                <a:solidFill>
                  <a:srgbClr val="00B050"/>
                </a:solidFill>
                <a:latin typeface="Arial"/>
              </a:endParaRP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>
              <a:off x="3995936" y="2420888"/>
              <a:ext cx="28803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3881264" y="2948940"/>
              <a:ext cx="518091" cy="276999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4F81BD"/>
                  </a:solidFill>
                  <a:latin typeface="Arial"/>
                </a:rPr>
                <a:t>C &lt;&lt;</a:t>
              </a:r>
              <a:endParaRPr lang="fr-FR" sz="1200" b="1" baseline="-25000" dirty="0">
                <a:solidFill>
                  <a:srgbClr val="4F81BD"/>
                </a:solidFill>
                <a:latin typeface="Arial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671964" y="3025140"/>
              <a:ext cx="610873" cy="276999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rgbClr val="4F81BD"/>
                  </a:solidFill>
                  <a:latin typeface="Arial"/>
                </a:rPr>
                <a:t>Turbo</a:t>
              </a:r>
              <a:endParaRPr lang="fr-FR" sz="1200" b="1" baseline="-25000" dirty="0">
                <a:solidFill>
                  <a:srgbClr val="4F81BD"/>
                </a:solidFill>
                <a:latin typeface="Arial"/>
              </a:endParaRPr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24" y="1117304"/>
            <a:ext cx="2930260" cy="483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139478" y="2156659"/>
                <a:ext cx="2298554" cy="97776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  <a:latin typeface="Arial"/>
                  </a:rPr>
                  <a:t>Sticking factor </a:t>
                </a:r>
                <a14:m>
                  <m:oMath xmlns:m="http://schemas.openxmlformats.org/officeDocument/2006/math">
                    <m:r>
                      <a:rPr lang="el-GR" sz="2000" b="1" i="1" dirty="0">
                        <a:solidFill>
                          <a:srgbClr val="4F81BD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400" dirty="0">
                    <a:solidFill>
                      <a:srgbClr val="4F81BD"/>
                    </a:solidFill>
                    <a:latin typeface="Arial"/>
                  </a:rPr>
                  <a:t> </a:t>
                </a:r>
                <a:endParaRPr lang="en-US" sz="1400" b="1" dirty="0">
                  <a:solidFill>
                    <a:srgbClr val="0070C0"/>
                  </a:solidFill>
                  <a:latin typeface="Arial"/>
                </a:endParaRP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  <a:latin typeface="Arial"/>
                  </a:rPr>
                  <a:t>Sorption capacity</a:t>
                </a: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  <a:latin typeface="Arial"/>
                  </a:rPr>
                  <a:t>Activation optimization </a:t>
                </a: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478" y="2156659"/>
                <a:ext cx="2298554" cy="977768"/>
              </a:xfrm>
              <a:prstGeom prst="rect">
                <a:avLst/>
              </a:prstGeom>
              <a:blipFill>
                <a:blip r:embed="rId4"/>
                <a:stretch>
                  <a:fillRect l="-531" r="-265" b="-56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cteur droit 17"/>
          <p:cNvCxnSpPr/>
          <p:nvPr/>
        </p:nvCxnSpPr>
        <p:spPr>
          <a:xfrm>
            <a:off x="119852" y="2329197"/>
            <a:ext cx="0" cy="9792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-27041" y="1214123"/>
            <a:ext cx="236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00B050"/>
                </a:solidFill>
                <a:latin typeface="Arial"/>
              </a:rPr>
              <a:t>@ Vacuum LAB</a:t>
            </a:r>
            <a:endParaRPr lang="en-US" sz="2400" i="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522468" y="5925392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>
                <a:solidFill>
                  <a:srgbClr val="4F81BD"/>
                </a:solidFill>
                <a:latin typeface="Arial"/>
              </a:rPr>
              <a:t>Transmission Method</a:t>
            </a:r>
            <a:endParaRPr lang="en-US" b="1" i="1" u="sng" dirty="0">
              <a:solidFill>
                <a:srgbClr val="4F81BD"/>
              </a:solidFill>
              <a:latin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29920" y="629442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  <a:latin typeface="Arial"/>
              </a:rPr>
              <a:t>P. Costa Pinto, P. </a:t>
            </a:r>
            <a:r>
              <a:rPr lang="en-US" sz="1000" i="1" dirty="0" err="1">
                <a:solidFill>
                  <a:srgbClr val="00B050"/>
                </a:solidFill>
                <a:latin typeface="Arial"/>
              </a:rPr>
              <a:t>Chiggiato</a:t>
            </a:r>
            <a:r>
              <a:rPr lang="en-US" sz="1000" i="1" dirty="0">
                <a:solidFill>
                  <a:srgbClr val="00B050"/>
                </a:solidFill>
                <a:latin typeface="Arial"/>
              </a:rPr>
              <a:t>, A. </a:t>
            </a:r>
            <a:r>
              <a:rPr lang="en-US" sz="1000" i="1" dirty="0" err="1">
                <a:solidFill>
                  <a:srgbClr val="00B050"/>
                </a:solidFill>
                <a:latin typeface="Arial"/>
              </a:rPr>
              <a:t>Sapountzis</a:t>
            </a:r>
            <a:r>
              <a:rPr lang="en-US" sz="1000" i="1" dirty="0">
                <a:solidFill>
                  <a:srgbClr val="00B050"/>
                </a:solidFill>
                <a:latin typeface="Arial"/>
              </a:rPr>
              <a:t>, T. Sinkovits, M. </a:t>
            </a:r>
            <a:r>
              <a:rPr lang="en-US" sz="1000" i="1" dirty="0" err="1">
                <a:solidFill>
                  <a:srgbClr val="00B050"/>
                </a:solidFill>
                <a:latin typeface="Arial"/>
              </a:rPr>
              <a:t>Taborelli</a:t>
            </a:r>
            <a:r>
              <a:rPr lang="en-US" sz="1000" i="1" dirty="0">
                <a:solidFill>
                  <a:srgbClr val="00B050"/>
                </a:solidFill>
                <a:latin typeface="Arial"/>
              </a:rPr>
              <a:t>, </a:t>
            </a:r>
          </a:p>
          <a:p>
            <a:r>
              <a:rPr lang="en-US" sz="1000" b="1" i="1" dirty="0">
                <a:solidFill>
                  <a:srgbClr val="4F81BD"/>
                </a:solidFill>
                <a:latin typeface="Arial"/>
              </a:rPr>
              <a:t>CERN</a:t>
            </a:r>
            <a:r>
              <a:rPr lang="en-US" sz="1000" i="1" dirty="0">
                <a:solidFill>
                  <a:srgbClr val="4F81BD"/>
                </a:solidFill>
                <a:latin typeface="Arial"/>
              </a:rPr>
              <a:t> </a:t>
            </a:r>
            <a:br>
              <a:rPr lang="en-US" sz="1000" dirty="0">
                <a:solidFill>
                  <a:srgbClr val="4F81BD"/>
                </a:solidFill>
                <a:latin typeface="Arial"/>
              </a:rPr>
            </a:br>
            <a:r>
              <a:rPr lang="en-US" sz="1000" dirty="0">
                <a:solidFill>
                  <a:srgbClr val="4F81BD"/>
                </a:solidFill>
                <a:latin typeface="Arial"/>
              </a:rPr>
              <a:t>80th IUVSTA Workshop, NSRRC, Hsinchu, Taiwan (2016)</a:t>
            </a:r>
            <a:br>
              <a:rPr lang="en-US" sz="1000" dirty="0">
                <a:solidFill>
                  <a:prstClr val="black"/>
                </a:solidFill>
                <a:latin typeface="Arial"/>
              </a:rPr>
            </a:br>
            <a:endParaRPr lang="en-US" sz="1000" dirty="0">
              <a:solidFill>
                <a:prstClr val="black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ZoneTexte 27"/>
              <p:cNvSpPr txBox="1"/>
              <p:nvPr/>
            </p:nvSpPr>
            <p:spPr>
              <a:xfrm>
                <a:off x="4794560" y="6206411"/>
                <a:ext cx="664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fr-FR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fr-FR" b="1" dirty="0">
                    <a:solidFill>
                      <a:srgbClr val="C00000"/>
                    </a:solidFill>
                    <a:latin typeface="Arial"/>
                  </a:rPr>
                  <a:t>  </a:t>
                </a:r>
              </a:p>
            </p:txBody>
          </p:sp>
        </mc:Choice>
        <mc:Fallback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560" y="6206411"/>
                <a:ext cx="664234" cy="369332"/>
              </a:xfrm>
              <a:prstGeom prst="rect">
                <a:avLst/>
              </a:prstGeom>
              <a:blipFill>
                <a:blip r:embed="rId5"/>
                <a:stretch>
                  <a:fillRect l="-25000" t="-114754" r="-68519" b="-1770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ZoneTexte 28"/>
              <p:cNvSpPr txBox="1"/>
              <p:nvPr/>
            </p:nvSpPr>
            <p:spPr>
              <a:xfrm>
                <a:off x="5405071" y="6221800"/>
                <a:ext cx="45177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>
                    <a:solidFill>
                      <a:srgbClr val="C00000"/>
                    </a:solidFill>
                    <a:latin typeface="Arial"/>
                  </a:rPr>
                  <a:t>is </a:t>
                </a:r>
                <a:r>
                  <a:rPr lang="fr-FR" sz="1600" dirty="0" err="1">
                    <a:solidFill>
                      <a:srgbClr val="C00000"/>
                    </a:solidFill>
                    <a:latin typeface="Arial"/>
                  </a:rPr>
                  <a:t>calibrated</a:t>
                </a:r>
                <a:r>
                  <a:rPr lang="fr-FR" sz="1600" dirty="0">
                    <a:solidFill>
                      <a:srgbClr val="C00000"/>
                    </a:solidFill>
                    <a:latin typeface="Arial"/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  <a:latin typeface="Arial"/>
                  </a:rPr>
                  <a:t>with</a:t>
                </a:r>
                <a:r>
                  <a:rPr lang="fr-FR" sz="1600" dirty="0">
                    <a:solidFill>
                      <a:srgbClr val="C00000"/>
                    </a:solidFill>
                    <a:latin typeface="Arial"/>
                  </a:rPr>
                  <a:t> </a:t>
                </a:r>
                <a:r>
                  <a:rPr lang="fr-FR" sz="1600" b="1" dirty="0">
                    <a:solidFill>
                      <a:srgbClr val="C00000"/>
                    </a:solidFill>
                    <a:latin typeface="Arial"/>
                  </a:rPr>
                  <a:t>MOLFLOW+ </a:t>
                </a:r>
                <a:r>
                  <a:rPr lang="fr-FR" sz="1600" dirty="0">
                    <a:solidFill>
                      <a:srgbClr val="C00000"/>
                    </a:solidFill>
                    <a:latin typeface="Arial"/>
                  </a:rPr>
                  <a:t>to </a:t>
                </a:r>
                <a:r>
                  <a:rPr lang="fr-FR" sz="1600" dirty="0" err="1">
                    <a:solidFill>
                      <a:srgbClr val="C00000"/>
                    </a:solidFill>
                    <a:latin typeface="Arial"/>
                  </a:rPr>
                  <a:t>find</a:t>
                </a:r>
                <a:r>
                  <a:rPr lang="fr-FR" sz="1600" dirty="0">
                    <a:solidFill>
                      <a:srgbClr val="C00000"/>
                    </a:solidFill>
                    <a:latin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l-GR" sz="1600" b="1" i="1" dirty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  <a:latin typeface="Arial"/>
                  </a:rPr>
                  <a:t> </a:t>
                </a:r>
              </a:p>
            </p:txBody>
          </p:sp>
        </mc:Choice>
        <mc:Fallback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071" y="6221800"/>
                <a:ext cx="4517750" cy="338554"/>
              </a:xfrm>
              <a:prstGeom prst="rect">
                <a:avLst/>
              </a:prstGeom>
              <a:blipFill>
                <a:blip r:embed="rId6"/>
                <a:stretch>
                  <a:fillRect l="-810" t="-5455" b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eur droit 34"/>
          <p:cNvCxnSpPr/>
          <p:nvPr/>
        </p:nvCxnSpPr>
        <p:spPr>
          <a:xfrm>
            <a:off x="4756137" y="6030694"/>
            <a:ext cx="0" cy="7073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619" y="5765865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id="{28D9D53E-6ECA-4C51-9737-D66E8EE5E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36" y="1682495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438BD56-E158-418F-9922-32BE893F1BC1}"/>
              </a:ext>
            </a:extLst>
          </p:cNvPr>
          <p:cNvSpPr txBox="1"/>
          <p:nvPr/>
        </p:nvSpPr>
        <p:spPr>
          <a:xfrm>
            <a:off x="4146183" y="834759"/>
            <a:ext cx="4301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See</a:t>
            </a:r>
            <a:r>
              <a:rPr lang="fr-FR" sz="1400" b="1" dirty="0">
                <a:solidFill>
                  <a:srgbClr val="FF0000"/>
                </a:solidFill>
              </a:rPr>
              <a:t> Nicolas </a:t>
            </a:r>
            <a:r>
              <a:rPr lang="fr-FR" sz="1400" b="1" dirty="0" err="1">
                <a:solidFill>
                  <a:srgbClr val="FF0000"/>
                </a:solidFill>
              </a:rPr>
              <a:t>Béchu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presentation</a:t>
            </a:r>
            <a:r>
              <a:rPr lang="fr-FR" sz="1400" b="1" dirty="0">
                <a:solidFill>
                  <a:srgbClr val="FF0000"/>
                </a:solidFill>
              </a:rPr>
              <a:t> for more </a:t>
            </a:r>
            <a:r>
              <a:rPr lang="fr-FR" sz="1400" b="1" dirty="0" err="1">
                <a:solidFill>
                  <a:srgbClr val="FF0000"/>
                </a:solidFill>
              </a:rPr>
              <a:t>details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09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303205" y="60384"/>
            <a:ext cx="5641673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3600" b="1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NEG</a:t>
            </a:r>
            <a:r>
              <a:rPr lang="en-US" sz="3600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 coating Characterization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90A9D61-15FA-4824-8C1E-BE7526A3FC59}"/>
              </a:ext>
            </a:extLst>
          </p:cNvPr>
          <p:cNvGrpSpPr/>
          <p:nvPr/>
        </p:nvGrpSpPr>
        <p:grpSpPr>
          <a:xfrm>
            <a:off x="86872" y="1185430"/>
            <a:ext cx="5827033" cy="5612188"/>
            <a:chOff x="86870" y="1185430"/>
            <a:chExt cx="5827033" cy="5612188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70" y="1713629"/>
              <a:ext cx="5827033" cy="5083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BF95887-FB8F-4838-AC06-F8FF69CC13AD}"/>
                </a:ext>
              </a:extLst>
            </p:cNvPr>
            <p:cNvGrpSpPr/>
            <p:nvPr/>
          </p:nvGrpSpPr>
          <p:grpSpPr>
            <a:xfrm>
              <a:off x="199124" y="1185430"/>
              <a:ext cx="3607774" cy="1324804"/>
              <a:chOff x="208892" y="1135421"/>
              <a:chExt cx="3607774" cy="1324804"/>
            </a:xfrm>
          </p:grpSpPr>
          <p:sp>
            <p:nvSpPr>
              <p:cNvPr id="30" name="ZoneTexte 29"/>
              <p:cNvSpPr txBox="1"/>
              <p:nvPr/>
            </p:nvSpPr>
            <p:spPr>
              <a:xfrm>
                <a:off x="208892" y="1135421"/>
                <a:ext cx="3607774" cy="132343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b="1" dirty="0" err="1">
                    <a:solidFill>
                      <a:srgbClr val="4F81BD"/>
                    </a:solidFill>
                    <a:latin typeface="Arial"/>
                  </a:rPr>
                  <a:t>Typical</a:t>
                </a:r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  </a:t>
                </a:r>
              </a:p>
              <a:p>
                <a:pPr algn="ctr"/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Sorption </a:t>
                </a:r>
                <a:r>
                  <a:rPr lang="fr-FR" sz="2000" b="1" dirty="0" err="1">
                    <a:solidFill>
                      <a:srgbClr val="4F81BD"/>
                    </a:solidFill>
                    <a:latin typeface="Arial"/>
                  </a:rPr>
                  <a:t>Capacity</a:t>
                </a:r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 </a:t>
                </a:r>
                <a:r>
                  <a:rPr lang="fr-FR" sz="2000" b="1" dirty="0" err="1">
                    <a:solidFill>
                      <a:srgbClr val="4F81BD"/>
                    </a:solidFill>
                    <a:latin typeface="Arial"/>
                  </a:rPr>
                  <a:t>curves</a:t>
                </a:r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 of NEG </a:t>
                </a:r>
                <a:r>
                  <a:rPr lang="fr-FR" sz="2000" b="1" dirty="0" err="1">
                    <a:solidFill>
                      <a:srgbClr val="4F81BD"/>
                    </a:solidFill>
                    <a:latin typeface="Arial"/>
                  </a:rPr>
                  <a:t>coating</a:t>
                </a:r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 </a:t>
                </a:r>
              </a:p>
              <a:p>
                <a:pPr algn="ctr"/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for </a:t>
                </a:r>
                <a:r>
                  <a:rPr lang="fr-FR" sz="2000" b="1" dirty="0" err="1">
                    <a:solidFill>
                      <a:srgbClr val="4F81BD"/>
                    </a:solidFill>
                    <a:latin typeface="Arial"/>
                  </a:rPr>
                  <a:t>Increasing</a:t>
                </a:r>
                <a:r>
                  <a:rPr lang="fr-FR" sz="2000" b="1" dirty="0">
                    <a:solidFill>
                      <a:srgbClr val="4F81BD"/>
                    </a:solidFill>
                    <a:latin typeface="Arial"/>
                  </a:rPr>
                  <a:t> activation T° </a:t>
                </a:r>
              </a:p>
            </p:txBody>
          </p:sp>
          <p:cxnSp>
            <p:nvCxnSpPr>
              <p:cNvPr id="15" name="Connecteur droit 14"/>
              <p:cNvCxnSpPr>
                <a:cxnSpLocks/>
              </p:cNvCxnSpPr>
              <p:nvPr/>
            </p:nvCxnSpPr>
            <p:spPr>
              <a:xfrm>
                <a:off x="208894" y="1135425"/>
                <a:ext cx="0" cy="132480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D87CAB-1378-4A60-B5F8-2BB5E462914F}"/>
                  </a:ext>
                </a:extLst>
              </p:cNvPr>
              <p:cNvSpPr/>
              <p:nvPr/>
            </p:nvSpPr>
            <p:spPr>
              <a:xfrm>
                <a:off x="5749810" y="1801059"/>
                <a:ext cx="3394190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Evolution of the ratio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(</a:t>
                </a:r>
                <a:r>
                  <a:rPr lang="en-US" dirty="0">
                    <a:solidFill>
                      <a:srgbClr val="4F81BD"/>
                    </a:solidFill>
                    <a:latin typeface="Arial"/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‘</a:t>
                </a:r>
                <a:r>
                  <a:rPr lang="en-US" i="1" dirty="0">
                    <a:solidFill>
                      <a:srgbClr val="4F81BD"/>
                    </a:solidFill>
                    <a:latin typeface="Arial"/>
                  </a:rPr>
                  <a:t>pumping speed </a:t>
                </a:r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’)</a:t>
                </a: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 is a function of the number of injected molecules</a:t>
                </a:r>
              </a:p>
              <a:p>
                <a:pPr algn="ctr"/>
                <a:endParaRPr lang="en-US" dirty="0">
                  <a:solidFill>
                    <a:srgbClr val="4F81BD"/>
                  </a:solidFill>
                  <a:latin typeface="Arial"/>
                </a:endParaRP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When the NEG starts to saturate the ratio start to decrease</a:t>
                </a:r>
              </a:p>
              <a:p>
                <a:pPr algn="ctr"/>
                <a:endParaRPr lang="en-US" dirty="0">
                  <a:solidFill>
                    <a:srgbClr val="4F81BD"/>
                  </a:solidFill>
                  <a:latin typeface="Arial"/>
                </a:endParaRP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When the activation T° is higher the NEG can pump more molecules</a:t>
                </a:r>
              </a:p>
              <a:p>
                <a:pPr algn="ctr"/>
                <a:endParaRPr lang="en-US" dirty="0">
                  <a:solidFill>
                    <a:srgbClr val="4F81BD"/>
                  </a:solidFill>
                  <a:latin typeface="Arial"/>
                </a:endParaRP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Threshold ~ 180°C</a:t>
                </a: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Optimum ~ 250°C</a:t>
                </a:r>
              </a:p>
              <a:p>
                <a:pPr algn="ctr"/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for a standard </a:t>
                </a:r>
                <a:r>
                  <a:rPr lang="en-US" dirty="0" err="1">
                    <a:solidFill>
                      <a:srgbClr val="4F81BD"/>
                    </a:solidFill>
                    <a:latin typeface="Arial"/>
                  </a:rPr>
                  <a:t>TiZrV</a:t>
                </a:r>
                <a:r>
                  <a:rPr lang="en-US" dirty="0">
                    <a:solidFill>
                      <a:srgbClr val="4F81BD"/>
                    </a:solidFill>
                    <a:latin typeface="Arial"/>
                  </a:rPr>
                  <a:t> 1µm NEG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D87CAB-1378-4A60-B5F8-2BB5E46291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810" y="1801059"/>
                <a:ext cx="3394190" cy="4524315"/>
              </a:xfrm>
              <a:prstGeom prst="rect">
                <a:avLst/>
              </a:prstGeom>
              <a:blipFill>
                <a:blip r:embed="rId3"/>
                <a:stretch>
                  <a:fillRect t="-9421" r="-5027" b="-10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85BEFDCD-B3B0-4DA9-8EF6-7DF4FA992760}"/>
              </a:ext>
            </a:extLst>
          </p:cNvPr>
          <p:cNvSpPr txBox="1"/>
          <p:nvPr/>
        </p:nvSpPr>
        <p:spPr>
          <a:xfrm>
            <a:off x="6577112" y="692413"/>
            <a:ext cx="236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00B050"/>
                </a:solidFill>
                <a:latin typeface="Arial"/>
              </a:rPr>
              <a:t>@ Vacuum LAB</a:t>
            </a:r>
            <a:endParaRPr lang="en-US" sz="2400" i="1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CE3A1028-FFDC-4771-B1D4-51E6E657A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213" y="5496562"/>
            <a:ext cx="932233" cy="5742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796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303205" y="60384"/>
            <a:ext cx="5641673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3600" b="1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NEG</a:t>
            </a:r>
            <a:r>
              <a:rPr lang="en-US" sz="3600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 coating Characterization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061" y="3111500"/>
            <a:ext cx="7791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Connecteur droit 25"/>
          <p:cNvCxnSpPr/>
          <p:nvPr/>
        </p:nvCxnSpPr>
        <p:spPr>
          <a:xfrm>
            <a:off x="1253426" y="5671820"/>
            <a:ext cx="784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4690046" y="3278038"/>
            <a:ext cx="0" cy="43544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4491926" y="2877821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C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856733" y="2559123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S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4179362" y="3036019"/>
            <a:ext cx="0" cy="32766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5322506" y="3048000"/>
            <a:ext cx="0" cy="47498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078666" y="2631441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P</a:t>
            </a:r>
            <a:r>
              <a:rPr lang="fr-FR" sz="2000" b="1" baseline="-25000" dirty="0">
                <a:solidFill>
                  <a:srgbClr val="4F81BD"/>
                </a:solidFill>
                <a:latin typeface="Arial"/>
              </a:rPr>
              <a:t>T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[mbar]</a:t>
            </a:r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1786826" y="3600221"/>
            <a:ext cx="40386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1748726" y="3173501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  <a:latin typeface="Arial"/>
              </a:rPr>
              <a:t>S.R</a:t>
            </a:r>
          </a:p>
        </p:txBody>
      </p:sp>
      <p:cxnSp>
        <p:nvCxnSpPr>
          <p:cNvPr id="38" name="Connecteur droit 37"/>
          <p:cNvCxnSpPr/>
          <p:nvPr/>
        </p:nvCxnSpPr>
        <p:spPr>
          <a:xfrm>
            <a:off x="5894006" y="3972560"/>
            <a:ext cx="134874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5924486" y="3652520"/>
            <a:ext cx="54864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5733986" y="3172461"/>
            <a:ext cx="142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B050"/>
                </a:solidFill>
                <a:latin typeface="Arial"/>
              </a:rPr>
              <a:t>Q 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[mbar.l.s</a:t>
            </a:r>
            <a:r>
              <a:rPr lang="fr-FR" sz="1200" b="1" baseline="30000" dirty="0">
                <a:solidFill>
                  <a:srgbClr val="00B050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]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995677" y="6106163"/>
            <a:ext cx="715525" cy="552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solidFill>
                  <a:srgbClr val="0070C0"/>
                </a:solidFill>
                <a:latin typeface="Arial"/>
              </a:rPr>
              <a:t>η</a:t>
            </a:r>
            <a:endParaRPr lang="fr-FR" sz="2800" dirty="0">
              <a:solidFill>
                <a:srgbClr val="0070C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/>
              <p:cNvSpPr txBox="1"/>
              <p:nvPr/>
            </p:nvSpPr>
            <p:spPr>
              <a:xfrm>
                <a:off x="2496401" y="6060976"/>
                <a:ext cx="3031727" cy="725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dirty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2000" i="1" dirty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𝑄</m:t>
                          </m:r>
                        </m:num>
                        <m:den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8,17.</m:t>
                          </m:r>
                          <m:sSup>
                            <m:sSupPr>
                              <m:ctrlPr>
                                <a:rPr lang="fr-FR" sz="20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fr-FR" sz="20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20</m:t>
                              </m:r>
                            </m:sup>
                          </m:sSup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fr-FR" sz="20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20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𝐺𝑒𝑉</m:t>
                              </m:r>
                            </m:e>
                          </m:d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[</m:t>
                          </m:r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fr-FR" sz="2000" i="1" dirty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fr-FR" sz="20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42" name="ZoneTexte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401" y="6060976"/>
                <a:ext cx="3031727" cy="7259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/>
          <p:cNvSpPr/>
          <p:nvPr/>
        </p:nvSpPr>
        <p:spPr>
          <a:xfrm>
            <a:off x="5785241" y="6222722"/>
            <a:ext cx="13654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Arial"/>
              </a:rPr>
              <a:t>Q ~ C x P</a:t>
            </a:r>
            <a:r>
              <a:rPr lang="fr-FR" baseline="-25000" dirty="0">
                <a:solidFill>
                  <a:srgbClr val="00B050"/>
                </a:solidFill>
                <a:latin typeface="Arial"/>
              </a:rPr>
              <a:t>T</a:t>
            </a:r>
          </a:p>
          <a:p>
            <a:r>
              <a:rPr lang="fr-FR" baseline="-25000" dirty="0">
                <a:solidFill>
                  <a:srgbClr val="00B050"/>
                </a:solidFill>
                <a:latin typeface="Arial"/>
              </a:rPr>
              <a:t>C &lt;&lt; S</a:t>
            </a:r>
            <a:endParaRPr lang="fr-FR" baseline="-25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1059445" y="5699187"/>
            <a:ext cx="322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4F81BD"/>
                </a:solidFill>
                <a:latin typeface="Arial"/>
              </a:rPr>
              <a:t>Photon to </a:t>
            </a:r>
            <a:r>
              <a:rPr lang="fr-FR" u="sng" dirty="0" err="1">
                <a:solidFill>
                  <a:srgbClr val="4F81BD"/>
                </a:solidFill>
                <a:latin typeface="Arial"/>
              </a:rPr>
              <a:t>molecule</a:t>
            </a:r>
            <a:r>
              <a:rPr lang="fr-FR" u="sng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u="sng" dirty="0" err="1">
                <a:solidFill>
                  <a:srgbClr val="4F81BD"/>
                </a:solidFill>
                <a:latin typeface="Arial"/>
              </a:rPr>
              <a:t>yield</a:t>
            </a:r>
            <a:r>
              <a:rPr lang="fr-FR" u="sng" dirty="0">
                <a:solidFill>
                  <a:srgbClr val="4F81BD"/>
                </a:solidFill>
                <a:latin typeface="Arial"/>
              </a:rPr>
              <a:t> </a:t>
            </a:r>
            <a:r>
              <a:rPr lang="el-GR" sz="2400" u="sng" dirty="0">
                <a:solidFill>
                  <a:srgbClr val="4F81BD"/>
                </a:solidFill>
                <a:latin typeface="Arial"/>
              </a:rPr>
              <a:t>η</a:t>
            </a:r>
            <a:endParaRPr lang="fr-FR" sz="2400" u="sng" dirty="0">
              <a:solidFill>
                <a:srgbClr val="4F81BD"/>
              </a:solidFill>
              <a:latin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12667" y="3635496"/>
            <a:ext cx="9557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rgbClr val="00B050"/>
                </a:solidFill>
                <a:latin typeface="Arial"/>
              </a:rPr>
              <a:t>(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gas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 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load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) 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6126323" y="4275347"/>
            <a:ext cx="115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>
                <a:solidFill>
                  <a:srgbClr val="FF0000"/>
                </a:solidFill>
                <a:latin typeface="Arial"/>
              </a:rPr>
              <a:t>TEST </a:t>
            </a:r>
            <a:r>
              <a:rPr lang="fr-FR" sz="1400" b="1" u="sng" dirty="0" err="1">
                <a:solidFill>
                  <a:srgbClr val="FF0000"/>
                </a:solidFill>
                <a:latin typeface="Arial"/>
              </a:rPr>
              <a:t>Chamber</a:t>
            </a:r>
            <a:endParaRPr lang="fr-FR" sz="1400" b="1" u="sng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1840166" y="3561082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rgbClr val="4F81BD"/>
                </a:solidFill>
                <a:latin typeface="Arial"/>
              </a:rPr>
              <a:t>beam</a:t>
            </a:r>
            <a:r>
              <a:rPr lang="fr-FR" sz="1200" i="1" dirty="0">
                <a:solidFill>
                  <a:srgbClr val="4F81BD"/>
                </a:solidFill>
                <a:latin typeface="Arial"/>
              </a:rPr>
              <a:t> collimation</a:t>
            </a:r>
          </a:p>
        </p:txBody>
      </p:sp>
      <p:cxnSp>
        <p:nvCxnSpPr>
          <p:cNvPr id="48" name="Connecteur droit 47"/>
          <p:cNvCxnSpPr/>
          <p:nvPr/>
        </p:nvCxnSpPr>
        <p:spPr>
          <a:xfrm>
            <a:off x="1253426" y="3972560"/>
            <a:ext cx="525018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5743563" y="6324600"/>
            <a:ext cx="0" cy="3962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3473871" y="4816596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246031" y="4808976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93846" y="1543403"/>
            <a:ext cx="3385674" cy="138499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i="1" dirty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1600" b="1" i="1" dirty="0">
                <a:solidFill>
                  <a:srgbClr val="0070C0"/>
                </a:solidFill>
                <a:latin typeface="Arial"/>
              </a:rPr>
              <a:t>photon exit D08-1 </a:t>
            </a:r>
            <a:r>
              <a:rPr lang="en-US" sz="1600" b="1" i="1" u="sng" dirty="0">
                <a:solidFill>
                  <a:srgbClr val="0070C0"/>
                </a:solidFill>
                <a:latin typeface="Arial"/>
              </a:rPr>
              <a:t>but inside </a:t>
            </a:r>
            <a:r>
              <a:rPr lang="en-US" sz="1600" b="1" i="1" dirty="0">
                <a:solidFill>
                  <a:srgbClr val="0070C0"/>
                </a:solidFill>
                <a:latin typeface="Arial"/>
              </a:rPr>
              <a:t>the Storage Ring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sz="1400" dirty="0">
                <a:solidFill>
                  <a:srgbClr val="0070C0"/>
                </a:solidFill>
                <a:latin typeface="Arial"/>
              </a:rPr>
              <a:t>Evolution of the PSD yield with the photon dose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sz="1400" dirty="0">
                <a:solidFill>
                  <a:srgbClr val="0070C0"/>
                </a:solidFill>
                <a:latin typeface="Arial"/>
              </a:rPr>
              <a:t>Activation of the NEG with RS?</a:t>
            </a:r>
          </a:p>
        </p:txBody>
      </p:sp>
      <p:cxnSp>
        <p:nvCxnSpPr>
          <p:cNvPr id="53" name="Connecteur droit 52"/>
          <p:cNvCxnSpPr>
            <a:cxnSpLocks/>
          </p:cNvCxnSpPr>
          <p:nvPr/>
        </p:nvCxnSpPr>
        <p:spPr>
          <a:xfrm>
            <a:off x="404332" y="1548384"/>
            <a:ext cx="0" cy="13860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5482444" y="1516671"/>
            <a:ext cx="3661836" cy="11695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i="1" dirty="0">
                <a:solidFill>
                  <a:srgbClr val="C00000"/>
                </a:solidFill>
                <a:latin typeface="Arial"/>
              </a:rPr>
              <a:t>‘Have an insight’ </a:t>
            </a:r>
            <a:r>
              <a:rPr lang="en-US" sz="2000" dirty="0">
                <a:solidFill>
                  <a:srgbClr val="C00000"/>
                </a:solidFill>
                <a:latin typeface="Arial"/>
              </a:rPr>
              <a:t>into the NEG </a:t>
            </a:r>
          </a:p>
          <a:p>
            <a:pPr algn="ctr">
              <a:spcBef>
                <a:spcPts val="600"/>
              </a:spcBef>
            </a:pPr>
            <a:r>
              <a:rPr lang="en-US" sz="2000" b="1" i="1" u="sng" dirty="0">
                <a:solidFill>
                  <a:srgbClr val="C00000"/>
                </a:solidFill>
                <a:latin typeface="Arial"/>
              </a:rPr>
              <a:t>« dynamic pumping »</a:t>
            </a:r>
          </a:p>
          <a:p>
            <a:pPr algn="ctr">
              <a:spcBef>
                <a:spcPts val="600"/>
              </a:spcBef>
            </a:pPr>
            <a:r>
              <a:rPr lang="fr-FR" sz="2000" b="1" i="1" u="sng" dirty="0">
                <a:solidFill>
                  <a:srgbClr val="C00000"/>
                </a:solidFill>
                <a:latin typeface="Arial"/>
              </a:rPr>
              <a:t>« </a:t>
            </a:r>
            <a:r>
              <a:rPr lang="fr-FR" sz="2000" b="1" i="1" u="sng" dirty="0" err="1">
                <a:solidFill>
                  <a:srgbClr val="C00000"/>
                </a:solidFill>
                <a:latin typeface="Arial"/>
              </a:rPr>
              <a:t>dynamic</a:t>
            </a:r>
            <a:r>
              <a:rPr lang="fr-FR" sz="2000" b="1" i="1" u="sng" dirty="0">
                <a:solidFill>
                  <a:srgbClr val="C00000"/>
                </a:solidFill>
                <a:latin typeface="Arial"/>
              </a:rPr>
              <a:t> saturation »</a:t>
            </a:r>
            <a:endParaRPr lang="en-US" sz="2000" b="1" i="1" u="sng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81061" y="1060764"/>
            <a:ext cx="38336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F81BD"/>
                </a:solidFill>
                <a:latin typeface="Arial"/>
              </a:rPr>
              <a:t>In operation since October 2020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A740ADA-2D5D-4958-A9EF-A2DFEF21AE86}"/>
              </a:ext>
            </a:extLst>
          </p:cNvPr>
          <p:cNvSpPr txBox="1"/>
          <p:nvPr/>
        </p:nvSpPr>
        <p:spPr>
          <a:xfrm>
            <a:off x="4983255" y="627644"/>
            <a:ext cx="393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00B050"/>
                </a:solidFill>
                <a:latin typeface="Arial"/>
              </a:rPr>
              <a:t>@ PSD </a:t>
            </a:r>
            <a:r>
              <a:rPr lang="fr-FR" sz="2400" i="1" dirty="0" err="1">
                <a:solidFill>
                  <a:srgbClr val="00B050"/>
                </a:solidFill>
                <a:latin typeface="Arial"/>
              </a:rPr>
              <a:t>Beamline</a:t>
            </a:r>
            <a:r>
              <a:rPr lang="fr-FR" sz="2400" i="1" dirty="0">
                <a:solidFill>
                  <a:srgbClr val="00B050"/>
                </a:solidFill>
                <a:latin typeface="Arial"/>
              </a:rPr>
              <a:t> on D08-1</a:t>
            </a:r>
            <a:endParaRPr lang="en-US" sz="2400" i="1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60" name="Picture 6">
            <a:extLst>
              <a:ext uri="{FF2B5EF4-FFF2-40B4-BE49-F238E27FC236}">
                <a16:creationId xmlns:a16="http://schemas.microsoft.com/office/drawing/2014/main" id="{61315292-B980-4157-82D1-34FEC2900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070" y="1950242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23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DB0AA36-45C3-4795-90FD-107F51582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93" y="1120082"/>
            <a:ext cx="8181676" cy="572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3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43" y="2535275"/>
            <a:ext cx="5270716" cy="175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783" y="3346159"/>
            <a:ext cx="5264433" cy="125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32" y="4099017"/>
            <a:ext cx="4987925" cy="123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4257305" y="1449550"/>
            <a:ext cx="261706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00B050"/>
                </a:solidFill>
                <a:latin typeface="Arial"/>
              </a:rPr>
              <a:t>NEG-coated, </a:t>
            </a:r>
          </a:p>
          <a:p>
            <a:pPr algn="ctr"/>
            <a:r>
              <a:rPr lang="en-US" i="1" dirty="0">
                <a:solidFill>
                  <a:srgbClr val="00B050"/>
                </a:solidFill>
                <a:latin typeface="Arial"/>
              </a:rPr>
              <a:t>Water cooled chambers</a:t>
            </a:r>
          </a:p>
          <a:p>
            <a:pPr algn="ctr"/>
            <a:r>
              <a:rPr lang="en-US" i="1" dirty="0">
                <a:solidFill>
                  <a:srgbClr val="00B050"/>
                </a:solidFill>
                <a:latin typeface="Arial"/>
              </a:rPr>
              <a:t>from SAES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4298155" y="5117014"/>
            <a:ext cx="2651529" cy="1703691"/>
            <a:chOff x="1396907" y="5071283"/>
            <a:chExt cx="2651529" cy="1703691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907" y="5071283"/>
              <a:ext cx="2651529" cy="1587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/>
            <p:nvPr/>
          </p:nvSpPr>
          <p:spPr>
            <a:xfrm>
              <a:off x="2230842" y="6559530"/>
              <a:ext cx="561372" cy="2154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prstClr val="black"/>
                  </a:solidFill>
                  <a:latin typeface="Arial"/>
                </a:rPr>
                <a:t>Cu-OFS</a:t>
              </a:r>
              <a:endParaRPr lang="en-US" sz="8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1613151" y="5178541"/>
              <a:ext cx="71598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rgbClr val="C00000"/>
                  </a:solidFill>
                  <a:latin typeface="Arial"/>
                </a:rPr>
                <a:t>DN63</a:t>
              </a:r>
              <a:endParaRPr lang="en-US" sz="1100" b="1" dirty="0">
                <a:solidFill>
                  <a:srgbClr val="C00000"/>
                </a:solidFill>
                <a:latin typeface="Arial"/>
              </a:endParaRPr>
            </a:p>
          </p:txBody>
        </p:sp>
      </p:grpSp>
      <p:cxnSp>
        <p:nvCxnSpPr>
          <p:cNvPr id="12" name="Connecteur droit 1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03205" y="60384"/>
            <a:ext cx="5641673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3600" b="1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NEG</a:t>
            </a:r>
            <a:r>
              <a:rPr lang="en-US" sz="3600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 coating Characterization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1715" y="14311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8" name="Connecteur droit 17"/>
          <p:cNvCxnSpPr>
            <a:cxnSpLocks/>
          </p:cNvCxnSpPr>
          <p:nvPr/>
        </p:nvCxnSpPr>
        <p:spPr>
          <a:xfrm>
            <a:off x="7000875" y="1037986"/>
            <a:ext cx="0" cy="5440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570" y="1507265"/>
            <a:ext cx="1944178" cy="111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3316956" y="885194"/>
            <a:ext cx="3398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C00000"/>
                </a:solidFill>
                <a:latin typeface="Arial"/>
              </a:rPr>
              <a:t>Ongoing ‘TEST PLAN’</a:t>
            </a:r>
            <a:endParaRPr lang="en-US" sz="2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335756" y="5733418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C00000"/>
                </a:solidFill>
                <a:latin typeface="Arial"/>
              </a:rPr>
              <a:t>[</a:t>
            </a:r>
            <a:r>
              <a:rPr lang="fr-FR" b="1" i="1" dirty="0">
                <a:solidFill>
                  <a:srgbClr val="C0000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fr-FR" b="1" i="1" dirty="0" err="1">
                <a:solidFill>
                  <a:srgbClr val="C00000"/>
                </a:solidFill>
                <a:latin typeface="Arial"/>
              </a:rPr>
              <a:t>april</a:t>
            </a:r>
            <a:r>
              <a:rPr lang="fr-FR" b="1" i="1" dirty="0">
                <a:solidFill>
                  <a:srgbClr val="C00000"/>
                </a:solidFill>
                <a:latin typeface="Arial"/>
              </a:rPr>
              <a:t> 2021 </a:t>
            </a:r>
            <a:r>
              <a:rPr lang="fr-FR" b="1" dirty="0">
                <a:solidFill>
                  <a:srgbClr val="C00000"/>
                </a:solidFill>
                <a:latin typeface="Arial"/>
              </a:rPr>
              <a:t>]</a:t>
            </a:r>
            <a:endParaRPr lang="en-US" b="1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844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786826" y="81280"/>
            <a:ext cx="6941772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3600" b="1" dirty="0">
                <a:solidFill>
                  <a:srgbClr val="4F81BD"/>
                </a:solidFill>
                <a:latin typeface="Calibri"/>
                <a:ea typeface="Calibri"/>
                <a:cs typeface="Times New Roman"/>
              </a:rPr>
              <a:t>Possible evolution of PSD Beamline</a:t>
            </a:r>
            <a:endParaRPr lang="en-US" sz="3600" dirty="0">
              <a:solidFill>
                <a:srgbClr val="4F81BD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2" y="3161925"/>
            <a:ext cx="7791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Connecteur droit 25"/>
          <p:cNvCxnSpPr/>
          <p:nvPr/>
        </p:nvCxnSpPr>
        <p:spPr>
          <a:xfrm>
            <a:off x="656267" y="5722856"/>
            <a:ext cx="784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4092887" y="3329074"/>
            <a:ext cx="0" cy="43544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894767" y="2928857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C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259574" y="2610159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S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3582203" y="3087055"/>
            <a:ext cx="0" cy="32766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4420547" y="2610159"/>
            <a:ext cx="0" cy="47498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4153847" y="2280564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P</a:t>
            </a:r>
            <a:r>
              <a:rPr lang="fr-FR" sz="2000" b="1" baseline="-25000" dirty="0">
                <a:solidFill>
                  <a:srgbClr val="4F81BD"/>
                </a:solidFill>
                <a:latin typeface="Arial"/>
              </a:rPr>
              <a:t>T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[mbar]</a:t>
            </a:r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1189667" y="3651257"/>
            <a:ext cx="40386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1151567" y="3224537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  <a:latin typeface="Arial"/>
              </a:rPr>
              <a:t>S.R</a:t>
            </a:r>
          </a:p>
        </p:txBody>
      </p:sp>
      <p:cxnSp>
        <p:nvCxnSpPr>
          <p:cNvPr id="38" name="Connecteur droit 37"/>
          <p:cNvCxnSpPr/>
          <p:nvPr/>
        </p:nvCxnSpPr>
        <p:spPr>
          <a:xfrm>
            <a:off x="5296847" y="4023596"/>
            <a:ext cx="134874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5327327" y="3703556"/>
            <a:ext cx="54864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5136827" y="3223497"/>
            <a:ext cx="142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B050"/>
                </a:solidFill>
                <a:latin typeface="Arial"/>
              </a:rPr>
              <a:t>Q 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[mbar.l.s</a:t>
            </a:r>
            <a:r>
              <a:rPr lang="fr-FR" sz="1200" b="1" baseline="30000" dirty="0">
                <a:solidFill>
                  <a:srgbClr val="00B050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]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515508" y="3686532"/>
            <a:ext cx="9557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rgbClr val="00B050"/>
                </a:solidFill>
                <a:latin typeface="Arial"/>
              </a:rPr>
              <a:t>(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gas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 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load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) 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5529164" y="4326383"/>
            <a:ext cx="115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>
                <a:solidFill>
                  <a:srgbClr val="FF0000"/>
                </a:solidFill>
                <a:latin typeface="Arial"/>
              </a:rPr>
              <a:t>TEST </a:t>
            </a:r>
            <a:r>
              <a:rPr lang="fr-FR" sz="1400" b="1" u="sng" dirty="0" err="1">
                <a:solidFill>
                  <a:srgbClr val="FF0000"/>
                </a:solidFill>
                <a:latin typeface="Arial"/>
              </a:rPr>
              <a:t>Chamber</a:t>
            </a:r>
            <a:endParaRPr lang="fr-FR" sz="1400" b="1" u="sng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1243007" y="3612118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rgbClr val="4F81BD"/>
                </a:solidFill>
                <a:latin typeface="Arial"/>
              </a:rPr>
              <a:t>beam</a:t>
            </a:r>
            <a:r>
              <a:rPr lang="fr-FR" sz="1200" i="1" dirty="0">
                <a:solidFill>
                  <a:srgbClr val="4F81BD"/>
                </a:solidFill>
                <a:latin typeface="Arial"/>
              </a:rPr>
              <a:t> collimation</a:t>
            </a:r>
          </a:p>
        </p:txBody>
      </p:sp>
      <p:cxnSp>
        <p:nvCxnSpPr>
          <p:cNvPr id="48" name="Connecteur droit 47"/>
          <p:cNvCxnSpPr/>
          <p:nvPr/>
        </p:nvCxnSpPr>
        <p:spPr>
          <a:xfrm>
            <a:off x="656267" y="4023596"/>
            <a:ext cx="525018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876712" y="4867632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648872" y="4860012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B83EFB-C164-418D-83BD-35A88808C793}"/>
              </a:ext>
            </a:extLst>
          </p:cNvPr>
          <p:cNvSpPr txBox="1"/>
          <p:nvPr/>
        </p:nvSpPr>
        <p:spPr>
          <a:xfrm>
            <a:off x="1222503" y="1167292"/>
            <a:ext cx="6876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Adapt the PSD beamline for 3 gauge method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23A4846A-5250-4F24-9175-256D351C8E46}"/>
              </a:ext>
            </a:extLst>
          </p:cNvPr>
          <p:cNvCxnSpPr>
            <a:cxnSpLocks/>
          </p:cNvCxnSpPr>
          <p:nvPr/>
        </p:nvCxnSpPr>
        <p:spPr>
          <a:xfrm flipV="1">
            <a:off x="7175243" y="4384906"/>
            <a:ext cx="0" cy="12427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5A06878A-D75C-4DFD-849F-9996B34410A0}"/>
              </a:ext>
            </a:extLst>
          </p:cNvPr>
          <p:cNvSpPr txBox="1"/>
          <p:nvPr/>
        </p:nvSpPr>
        <p:spPr>
          <a:xfrm>
            <a:off x="6378483" y="5953716"/>
            <a:ext cx="1720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Turbo </a:t>
            </a:r>
            <a:r>
              <a:rPr lang="fr-FR" b="1" dirty="0" err="1">
                <a:solidFill>
                  <a:srgbClr val="7030A0"/>
                </a:solidFill>
              </a:rPr>
              <a:t>molecular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 err="1">
                <a:solidFill>
                  <a:srgbClr val="7030A0"/>
                </a:solidFill>
              </a:rPr>
              <a:t>pump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+ </a:t>
            </a:r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C62C900C-06D6-4033-8FD9-D3EA2D73BD24}"/>
              </a:ext>
            </a:extLst>
          </p:cNvPr>
          <p:cNvCxnSpPr>
            <a:cxnSpLocks/>
          </p:cNvCxnSpPr>
          <p:nvPr/>
        </p:nvCxnSpPr>
        <p:spPr>
          <a:xfrm flipH="1" flipV="1">
            <a:off x="4691527" y="4393258"/>
            <a:ext cx="37320" cy="12344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A7EDF08B-C5EB-42C8-94AD-B491B4EAC7D6}"/>
              </a:ext>
            </a:extLst>
          </p:cNvPr>
          <p:cNvSpPr txBox="1"/>
          <p:nvPr/>
        </p:nvSpPr>
        <p:spPr>
          <a:xfrm>
            <a:off x="3894767" y="5962068"/>
            <a:ext cx="1720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Turbo </a:t>
            </a:r>
            <a:r>
              <a:rPr lang="fr-FR" b="1" dirty="0" err="1">
                <a:solidFill>
                  <a:srgbClr val="7030A0"/>
                </a:solidFill>
              </a:rPr>
              <a:t>molecular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 err="1">
                <a:solidFill>
                  <a:srgbClr val="7030A0"/>
                </a:solidFill>
              </a:rPr>
              <a:t>pump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+ </a:t>
            </a:r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87061408-3688-4C47-A9B0-4F0B256D33F8}"/>
              </a:ext>
            </a:extLst>
          </p:cNvPr>
          <p:cNvCxnSpPr>
            <a:cxnSpLocks/>
          </p:cNvCxnSpPr>
          <p:nvPr/>
        </p:nvCxnSpPr>
        <p:spPr>
          <a:xfrm flipH="1">
            <a:off x="5952557" y="2423799"/>
            <a:ext cx="18660" cy="12525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FD87F7CC-1482-4827-B11B-5FFC5D0DCE91}"/>
              </a:ext>
            </a:extLst>
          </p:cNvPr>
          <p:cNvSpPr txBox="1"/>
          <p:nvPr/>
        </p:nvSpPr>
        <p:spPr>
          <a:xfrm>
            <a:off x="5101643" y="1998020"/>
            <a:ext cx="17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15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6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B481073-01BB-4AC5-83FD-43C5E9047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819" y="1673937"/>
            <a:ext cx="2332990" cy="3095698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3009B554-19DE-4EAE-BF7E-0E29A9FC4BF5}"/>
              </a:ext>
            </a:extLst>
          </p:cNvPr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8784719-27B6-4363-B905-1505687AAD74}"/>
              </a:ext>
            </a:extLst>
          </p:cNvPr>
          <p:cNvSpPr/>
          <p:nvPr/>
        </p:nvSpPr>
        <p:spPr>
          <a:xfrm>
            <a:off x="3303203" y="60382"/>
            <a:ext cx="5641673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NEG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 coating Characterization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FE1DBF-19D4-426D-B4EC-3D6994C8B84C}"/>
              </a:ext>
            </a:extLst>
          </p:cNvPr>
          <p:cNvSpPr txBox="1"/>
          <p:nvPr/>
        </p:nvSpPr>
        <p:spPr>
          <a:xfrm>
            <a:off x="5143057" y="627642"/>
            <a:ext cx="393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@ PSD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Beamline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D08-1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A088065-0348-4392-AA55-6EBDFAF6C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8" y="1222119"/>
            <a:ext cx="6529904" cy="461584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6D97D5-8205-4023-8D49-5C37A89C3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6346" y="5935376"/>
            <a:ext cx="4024938" cy="74870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32A41F8-BFD0-433A-9F15-C6628AF843B4}"/>
              </a:ext>
            </a:extLst>
          </p:cNvPr>
          <p:cNvSpPr txBox="1"/>
          <p:nvPr/>
        </p:nvSpPr>
        <p:spPr>
          <a:xfrm>
            <a:off x="1349270" y="922624"/>
            <a:ext cx="390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Very first experiment / Oct-Nov 2020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A1D2D41-D6AE-483D-AFE9-CA63A3E293D8}"/>
              </a:ext>
            </a:extLst>
          </p:cNvPr>
          <p:cNvSpPr/>
          <p:nvPr/>
        </p:nvSpPr>
        <p:spPr>
          <a:xfrm>
            <a:off x="6687723" y="4986793"/>
            <a:ext cx="843280" cy="8229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0B42211-5E05-4A5E-A9C2-BB5175C2C23B}"/>
              </a:ext>
            </a:extLst>
          </p:cNvPr>
          <p:cNvCxnSpPr/>
          <p:nvPr/>
        </p:nvCxnSpPr>
        <p:spPr>
          <a:xfrm flipV="1">
            <a:off x="6642592" y="4895554"/>
            <a:ext cx="843280" cy="104648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0358C961-F925-431B-9633-0A57949571CE}"/>
              </a:ext>
            </a:extLst>
          </p:cNvPr>
          <p:cNvCxnSpPr>
            <a:cxnSpLocks/>
          </p:cNvCxnSpPr>
          <p:nvPr/>
        </p:nvCxnSpPr>
        <p:spPr>
          <a:xfrm flipV="1">
            <a:off x="6662659" y="5699369"/>
            <a:ext cx="177130" cy="2229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035C3864-67FC-4483-84AC-70B73DCB54BC}"/>
              </a:ext>
            </a:extLst>
          </p:cNvPr>
          <p:cNvCxnSpPr>
            <a:cxnSpLocks/>
          </p:cNvCxnSpPr>
          <p:nvPr/>
        </p:nvCxnSpPr>
        <p:spPr>
          <a:xfrm flipH="1">
            <a:off x="7365313" y="4812047"/>
            <a:ext cx="191343" cy="23466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C6F286AC-7257-4022-9D2F-ABD9C8E280AF}"/>
              </a:ext>
            </a:extLst>
          </p:cNvPr>
          <p:cNvSpPr txBox="1"/>
          <p:nvPr/>
        </p:nvSpPr>
        <p:spPr>
          <a:xfrm>
            <a:off x="7556067" y="5129341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DN63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chamber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B368F25-AAE1-428A-B64A-7D6384289374}"/>
              </a:ext>
            </a:extLst>
          </p:cNvPr>
          <p:cNvSpPr txBox="1"/>
          <p:nvPr/>
        </p:nvSpPr>
        <p:spPr>
          <a:xfrm>
            <a:off x="410429" y="6042713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Representative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E27329D2-CDF4-4279-89C2-D8D2FF82CB75}"/>
              </a:ext>
            </a:extLst>
          </p:cNvPr>
          <p:cNvCxnSpPr>
            <a:cxnSpLocks/>
          </p:cNvCxnSpPr>
          <p:nvPr/>
        </p:nvCxnSpPr>
        <p:spPr>
          <a:xfrm>
            <a:off x="1972208" y="6041601"/>
            <a:ext cx="0" cy="6045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708FF3B-5C2D-4559-AA63-56D712A3CF19}"/>
              </a:ext>
            </a:extLst>
          </p:cNvPr>
          <p:cNvSpPr/>
          <p:nvPr/>
        </p:nvSpPr>
        <p:spPr>
          <a:xfrm>
            <a:off x="7176839" y="6197672"/>
            <a:ext cx="1853529" cy="2923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ADA547-7D60-4B09-B200-92A9CD822E46}"/>
              </a:ext>
            </a:extLst>
          </p:cNvPr>
          <p:cNvSpPr/>
          <p:nvPr/>
        </p:nvSpPr>
        <p:spPr>
          <a:xfrm>
            <a:off x="9030368" y="6108243"/>
            <a:ext cx="60960" cy="45621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6D80D544-08AB-4F45-967D-206CA1D7F2D3}"/>
              </a:ext>
            </a:extLst>
          </p:cNvPr>
          <p:cNvCxnSpPr>
            <a:cxnSpLocks/>
            <a:stCxn id="27" idx="0"/>
            <a:endCxn id="19" idx="3"/>
          </p:cNvCxnSpPr>
          <p:nvPr/>
        </p:nvCxnSpPr>
        <p:spPr>
          <a:xfrm>
            <a:off x="6130359" y="6334591"/>
            <a:ext cx="2960969" cy="176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F75E8A69-3C6F-4F53-93A9-BD2DAA40E3AA}"/>
              </a:ext>
            </a:extLst>
          </p:cNvPr>
          <p:cNvSpPr/>
          <p:nvPr/>
        </p:nvSpPr>
        <p:spPr>
          <a:xfrm>
            <a:off x="6130359" y="6207591"/>
            <a:ext cx="2865120" cy="127000"/>
          </a:xfrm>
          <a:custGeom>
            <a:avLst/>
            <a:gdLst>
              <a:gd name="connsiteX0" fmla="*/ 0 w 2865120"/>
              <a:gd name="connsiteY0" fmla="*/ 127000 h 127000"/>
              <a:gd name="connsiteX1" fmla="*/ 1102360 w 2865120"/>
              <a:gd name="connsiteY1" fmla="*/ 0 h 127000"/>
              <a:gd name="connsiteX2" fmla="*/ 2865120 w 2865120"/>
              <a:gd name="connsiteY2" fmla="*/ 0 h 127000"/>
              <a:gd name="connsiteX3" fmla="*/ 0 w 2865120"/>
              <a:gd name="connsiteY3" fmla="*/ 12700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5120" h="127000">
                <a:moveTo>
                  <a:pt x="0" y="127000"/>
                </a:moveTo>
                <a:lnTo>
                  <a:pt x="1102360" y="0"/>
                </a:lnTo>
                <a:lnTo>
                  <a:pt x="2865120" y="0"/>
                </a:lnTo>
                <a:lnTo>
                  <a:pt x="0" y="12700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76184-425E-4DFF-A1D7-C42373A2229D}"/>
              </a:ext>
            </a:extLst>
          </p:cNvPr>
          <p:cNvSpPr/>
          <p:nvPr/>
        </p:nvSpPr>
        <p:spPr>
          <a:xfrm>
            <a:off x="7115879" y="6108243"/>
            <a:ext cx="60960" cy="456217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468F48C5-2287-4D9A-902A-8D60B2E59AF9}"/>
              </a:ext>
            </a:extLst>
          </p:cNvPr>
          <p:cNvCxnSpPr/>
          <p:nvPr/>
        </p:nvCxnSpPr>
        <p:spPr>
          <a:xfrm>
            <a:off x="7176839" y="6039951"/>
            <a:ext cx="1818640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696F786E-7CF9-4D38-9D00-1203F4C1B27A}"/>
              </a:ext>
            </a:extLst>
          </p:cNvPr>
          <p:cNvSpPr txBox="1"/>
          <p:nvPr/>
        </p:nvSpPr>
        <p:spPr>
          <a:xfrm>
            <a:off x="7868214" y="57418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5A76C1-3B1F-42FE-A09B-4B267F70E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12" y="1708548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475657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564</Words>
  <Application>Microsoft Office PowerPoint</Application>
  <PresentationFormat>Affichage à l'écran (4:3)</PresentationFormat>
  <Paragraphs>128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Conception personnalisée</vt:lpstr>
      <vt:lpstr>SOLEIL - fond blanc</vt:lpstr>
      <vt:lpstr>Présentation PowerPoint</vt:lpstr>
      <vt:lpstr>Contents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Last PSD Measurements</vt:lpstr>
      <vt:lpstr>Présentation PowerPoint</vt:lpstr>
      <vt:lpstr>Comparison od DN60 and DN20 chambers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HERBEAUX Christian</dc:creator>
  <cp:lastModifiedBy>HERBEAUX Christian</cp:lastModifiedBy>
  <cp:revision>25</cp:revision>
  <dcterms:created xsi:type="dcterms:W3CDTF">2021-03-01T20:32:15Z</dcterms:created>
  <dcterms:modified xsi:type="dcterms:W3CDTF">2021-05-12T10:01:36Z</dcterms:modified>
</cp:coreProperties>
</file>