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60" r:id="rId4"/>
    <p:sldId id="261" r:id="rId5"/>
    <p:sldId id="262" r:id="rId6"/>
    <p:sldId id="273" r:id="rId7"/>
    <p:sldId id="264" r:id="rId8"/>
    <p:sldId id="284" r:id="rId9"/>
    <p:sldId id="28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0000FF"/>
    <a:srgbClr val="212B61"/>
    <a:srgbClr val="262673"/>
    <a:srgbClr val="008000"/>
    <a:srgbClr val="A4AE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B14B6B-1033-4DA1-AEA8-2797F0172718}" v="52" dt="2021-03-01T15:07:17.352"/>
    <p1510:client id="{BD7C165F-CF46-4156-B82E-D73031E778B7}" v="1" dt="2021-03-01T13:20:38.77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37" autoAdjust="0"/>
    <p:restoredTop sz="94700" autoAdjust="0"/>
  </p:normalViewPr>
  <p:slideViewPr>
    <p:cSldViewPr>
      <p:cViewPr varScale="1">
        <p:scale>
          <a:sx n="81" d="100"/>
          <a:sy n="81" d="100"/>
        </p:scale>
        <p:origin x="96" y="6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urrows, Chris (DLSLtd,RAL,TEC)" userId="a0dd7006-7712-421c-b05b-f949b026363a" providerId="ADAL" clId="{57B14B6B-1033-4DA1-AEA8-2797F0172718}"/>
    <pc:docChg chg="undo custSel addSld delSld modSld">
      <pc:chgData name="Burrows, Chris (DLSLtd,RAL,TEC)" userId="a0dd7006-7712-421c-b05b-f949b026363a" providerId="ADAL" clId="{57B14B6B-1033-4DA1-AEA8-2797F0172718}" dt="2021-03-01T15:07:52.072" v="709" actId="13822"/>
      <pc:docMkLst>
        <pc:docMk/>
      </pc:docMkLst>
      <pc:sldChg chg="addSp delSp modSp mod modTransition">
        <pc:chgData name="Burrows, Chris (DLSLtd,RAL,TEC)" userId="a0dd7006-7712-421c-b05b-f949b026363a" providerId="ADAL" clId="{57B14B6B-1033-4DA1-AEA8-2797F0172718}" dt="2021-03-01T15:04:44.621" v="616"/>
        <pc:sldMkLst>
          <pc:docMk/>
          <pc:sldMk cId="4104264112" sldId="259"/>
        </pc:sldMkLst>
        <pc:spChg chg="mod">
          <ac:chgData name="Burrows, Chris (DLSLtd,RAL,TEC)" userId="a0dd7006-7712-421c-b05b-f949b026363a" providerId="ADAL" clId="{57B14B6B-1033-4DA1-AEA8-2797F0172718}" dt="2021-03-01T15:04:37.956" v="615" actId="207"/>
          <ac:spMkLst>
            <pc:docMk/>
            <pc:sldMk cId="4104264112" sldId="259"/>
            <ac:spMk id="2" creationId="{00000000-0000-0000-0000-000000000000}"/>
          </ac:spMkLst>
        </pc:spChg>
        <pc:spChg chg="add del mod">
          <ac:chgData name="Burrows, Chris (DLSLtd,RAL,TEC)" userId="a0dd7006-7712-421c-b05b-f949b026363a" providerId="ADAL" clId="{57B14B6B-1033-4DA1-AEA8-2797F0172718}" dt="2021-03-01T15:04:35.989" v="614" actId="478"/>
          <ac:spMkLst>
            <pc:docMk/>
            <pc:sldMk cId="4104264112" sldId="259"/>
            <ac:spMk id="15" creationId="{BCF407DE-8947-4EEA-9C35-2F58C7822733}"/>
          </ac:spMkLst>
        </pc:spChg>
      </pc:sldChg>
      <pc:sldChg chg="addSp delSp modSp add del mod modTransition">
        <pc:chgData name="Burrows, Chris (DLSLtd,RAL,TEC)" userId="a0dd7006-7712-421c-b05b-f949b026363a" providerId="ADAL" clId="{57B14B6B-1033-4DA1-AEA8-2797F0172718}" dt="2021-03-01T15:04:44.621" v="616"/>
        <pc:sldMkLst>
          <pc:docMk/>
          <pc:sldMk cId="2270994811" sldId="261"/>
        </pc:sldMkLst>
        <pc:spChg chg="add del mod">
          <ac:chgData name="Burrows, Chris (DLSLtd,RAL,TEC)" userId="a0dd7006-7712-421c-b05b-f949b026363a" providerId="ADAL" clId="{57B14B6B-1033-4DA1-AEA8-2797F0172718}" dt="2021-03-01T14:54:11.732" v="80" actId="20577"/>
          <ac:spMkLst>
            <pc:docMk/>
            <pc:sldMk cId="2270994811" sldId="261"/>
            <ac:spMk id="2" creationId="{73D2CF0D-361D-4089-8245-B6F70833E441}"/>
          </ac:spMkLst>
        </pc:spChg>
        <pc:spChg chg="mod">
          <ac:chgData name="Burrows, Chris (DLSLtd,RAL,TEC)" userId="a0dd7006-7712-421c-b05b-f949b026363a" providerId="ADAL" clId="{57B14B6B-1033-4DA1-AEA8-2797F0172718}" dt="2021-03-01T14:57:25.069" v="304" actId="207"/>
          <ac:spMkLst>
            <pc:docMk/>
            <pc:sldMk cId="2270994811" sldId="261"/>
            <ac:spMk id="3" creationId="{FA0D18DB-FB87-480F-9C16-7F4178DCB13C}"/>
          </ac:spMkLst>
        </pc:spChg>
        <pc:spChg chg="mod">
          <ac:chgData name="Burrows, Chris (DLSLtd,RAL,TEC)" userId="a0dd7006-7712-421c-b05b-f949b026363a" providerId="ADAL" clId="{57B14B6B-1033-4DA1-AEA8-2797F0172718}" dt="2021-03-01T14:54:06.258" v="76" actId="21"/>
          <ac:spMkLst>
            <pc:docMk/>
            <pc:sldMk cId="2270994811" sldId="261"/>
            <ac:spMk id="24" creationId="{00000000-0000-0000-0000-000000000000}"/>
          </ac:spMkLst>
        </pc:spChg>
        <pc:picChg chg="mod">
          <ac:chgData name="Burrows, Chris (DLSLtd,RAL,TEC)" userId="a0dd7006-7712-421c-b05b-f949b026363a" providerId="ADAL" clId="{57B14B6B-1033-4DA1-AEA8-2797F0172718}" dt="2021-03-01T14:54:24.092" v="89" actId="1035"/>
          <ac:picMkLst>
            <pc:docMk/>
            <pc:sldMk cId="2270994811" sldId="261"/>
            <ac:picMk id="1027" creationId="{00000000-0000-0000-0000-000000000000}"/>
          </ac:picMkLst>
        </pc:picChg>
        <pc:picChg chg="mod">
          <ac:chgData name="Burrows, Chris (DLSLtd,RAL,TEC)" userId="a0dd7006-7712-421c-b05b-f949b026363a" providerId="ADAL" clId="{57B14B6B-1033-4DA1-AEA8-2797F0172718}" dt="2021-03-01T14:54:24.092" v="89" actId="1035"/>
          <ac:picMkLst>
            <pc:docMk/>
            <pc:sldMk cId="2270994811" sldId="261"/>
            <ac:picMk id="1028" creationId="{00000000-0000-0000-0000-000000000000}"/>
          </ac:picMkLst>
        </pc:picChg>
      </pc:sldChg>
      <pc:sldChg chg="addSp delSp modSp add del mod">
        <pc:chgData name="Burrows, Chris (DLSLtd,RAL,TEC)" userId="a0dd7006-7712-421c-b05b-f949b026363a" providerId="ADAL" clId="{57B14B6B-1033-4DA1-AEA8-2797F0172718}" dt="2021-03-01T15:07:52.072" v="709" actId="13822"/>
        <pc:sldMkLst>
          <pc:docMk/>
          <pc:sldMk cId="2651909853" sldId="264"/>
        </pc:sldMkLst>
        <pc:spChg chg="add del mod">
          <ac:chgData name="Burrows, Chris (DLSLtd,RAL,TEC)" userId="a0dd7006-7712-421c-b05b-f949b026363a" providerId="ADAL" clId="{57B14B6B-1033-4DA1-AEA8-2797F0172718}" dt="2021-03-01T14:51:02.656" v="16" actId="20577"/>
          <ac:spMkLst>
            <pc:docMk/>
            <pc:sldMk cId="2651909853" sldId="264"/>
            <ac:spMk id="2" creationId="{F9267FE0-CB9C-471A-816F-15253D688B49}"/>
          </ac:spMkLst>
        </pc:spChg>
        <pc:spChg chg="mod">
          <ac:chgData name="Burrows, Chris (DLSLtd,RAL,TEC)" userId="a0dd7006-7712-421c-b05b-f949b026363a" providerId="ADAL" clId="{57B14B6B-1033-4DA1-AEA8-2797F0172718}" dt="2021-03-01T14:56:14.669" v="236" actId="1036"/>
          <ac:spMkLst>
            <pc:docMk/>
            <pc:sldMk cId="2651909853" sldId="264"/>
            <ac:spMk id="3" creationId="{CA88B529-C2BE-4231-888A-50FD9A9E34E7}"/>
          </ac:spMkLst>
        </pc:spChg>
        <pc:spChg chg="mod">
          <ac:chgData name="Burrows, Chris (DLSLtd,RAL,TEC)" userId="a0dd7006-7712-421c-b05b-f949b026363a" providerId="ADAL" clId="{57B14B6B-1033-4DA1-AEA8-2797F0172718}" dt="2021-03-01T14:50:47.842" v="8" actId="21"/>
          <ac:spMkLst>
            <pc:docMk/>
            <pc:sldMk cId="2651909853" sldId="264"/>
            <ac:spMk id="21" creationId="{00000000-0000-0000-0000-000000000000}"/>
          </ac:spMkLst>
        </pc:spChg>
        <pc:cxnChg chg="mod">
          <ac:chgData name="Burrows, Chris (DLSLtd,RAL,TEC)" userId="a0dd7006-7712-421c-b05b-f949b026363a" providerId="ADAL" clId="{57B14B6B-1033-4DA1-AEA8-2797F0172718}" dt="2021-03-01T15:07:52.072" v="709" actId="13822"/>
          <ac:cxnSpMkLst>
            <pc:docMk/>
            <pc:sldMk cId="2651909853" sldId="264"/>
            <ac:cxnSpMk id="32" creationId="{00000000-0000-0000-0000-000000000000}"/>
          </ac:cxnSpMkLst>
        </pc:cxnChg>
        <pc:cxnChg chg="mod">
          <ac:chgData name="Burrows, Chris (DLSLtd,RAL,TEC)" userId="a0dd7006-7712-421c-b05b-f949b026363a" providerId="ADAL" clId="{57B14B6B-1033-4DA1-AEA8-2797F0172718}" dt="2021-03-01T15:07:52.072" v="709" actId="13822"/>
          <ac:cxnSpMkLst>
            <pc:docMk/>
            <pc:sldMk cId="2651909853" sldId="264"/>
            <ac:cxnSpMk id="36" creationId="{00000000-0000-0000-0000-000000000000}"/>
          </ac:cxnSpMkLst>
        </pc:cxnChg>
        <pc:cxnChg chg="mod">
          <ac:chgData name="Burrows, Chris (DLSLtd,RAL,TEC)" userId="a0dd7006-7712-421c-b05b-f949b026363a" providerId="ADAL" clId="{57B14B6B-1033-4DA1-AEA8-2797F0172718}" dt="2021-03-01T15:07:52.072" v="709" actId="13822"/>
          <ac:cxnSpMkLst>
            <pc:docMk/>
            <pc:sldMk cId="2651909853" sldId="264"/>
            <ac:cxnSpMk id="39" creationId="{00000000-0000-0000-0000-000000000000}"/>
          </ac:cxnSpMkLst>
        </pc:cxnChg>
      </pc:sldChg>
      <pc:sldChg chg="addSp delSp modSp add del mod">
        <pc:chgData name="Burrows, Chris (DLSLtd,RAL,TEC)" userId="a0dd7006-7712-421c-b05b-f949b026363a" providerId="ADAL" clId="{57B14B6B-1033-4DA1-AEA8-2797F0172718}" dt="2021-03-01T14:56:07.686" v="233" actId="207"/>
        <pc:sldMkLst>
          <pc:docMk/>
          <pc:sldMk cId="2880950138" sldId="273"/>
        </pc:sldMkLst>
        <pc:spChg chg="add del mod">
          <ac:chgData name="Burrows, Chris (DLSLtd,RAL,TEC)" userId="a0dd7006-7712-421c-b05b-f949b026363a" providerId="ADAL" clId="{57B14B6B-1033-4DA1-AEA8-2797F0172718}" dt="2021-03-01T14:51:06.591" v="20" actId="20577"/>
          <ac:spMkLst>
            <pc:docMk/>
            <pc:sldMk cId="2880950138" sldId="273"/>
            <ac:spMk id="2" creationId="{1290D73A-71F7-44D4-8B5E-9084ACDC430B}"/>
          </ac:spMkLst>
        </pc:spChg>
        <pc:spChg chg="mod">
          <ac:chgData name="Burrows, Chris (DLSLtd,RAL,TEC)" userId="a0dd7006-7712-421c-b05b-f949b026363a" providerId="ADAL" clId="{57B14B6B-1033-4DA1-AEA8-2797F0172718}" dt="2021-03-01T14:56:07.686" v="233" actId="207"/>
          <ac:spMkLst>
            <pc:docMk/>
            <pc:sldMk cId="2880950138" sldId="273"/>
            <ac:spMk id="3" creationId="{CA88B529-C2BE-4231-888A-50FD9A9E34E7}"/>
          </ac:spMkLst>
        </pc:spChg>
        <pc:spChg chg="mod">
          <ac:chgData name="Burrows, Chris (DLSLtd,RAL,TEC)" userId="a0dd7006-7712-421c-b05b-f949b026363a" providerId="ADAL" clId="{57B14B6B-1033-4DA1-AEA8-2797F0172718}" dt="2021-03-01T14:50:31.972" v="3" actId="21"/>
          <ac:spMkLst>
            <pc:docMk/>
            <pc:sldMk cId="2880950138" sldId="273"/>
            <ac:spMk id="9" creationId="{00000000-0000-0000-0000-000000000000}"/>
          </ac:spMkLst>
        </pc:spChg>
        <pc:spChg chg="mod">
          <ac:chgData name="Burrows, Chris (DLSLtd,RAL,TEC)" userId="a0dd7006-7712-421c-b05b-f949b026363a" providerId="ADAL" clId="{57B14B6B-1033-4DA1-AEA8-2797F0172718}" dt="2021-03-01T14:52:53.156" v="60" actId="6549"/>
          <ac:spMkLst>
            <pc:docMk/>
            <pc:sldMk cId="2880950138" sldId="273"/>
            <ac:spMk id="19" creationId="{00000000-0000-0000-0000-000000000000}"/>
          </ac:spMkLst>
        </pc:spChg>
        <pc:spChg chg="mod">
          <ac:chgData name="Burrows, Chris (DLSLtd,RAL,TEC)" userId="a0dd7006-7712-421c-b05b-f949b026363a" providerId="ADAL" clId="{57B14B6B-1033-4DA1-AEA8-2797F0172718}" dt="2021-03-01T14:53:20.366" v="73" actId="1076"/>
          <ac:spMkLst>
            <pc:docMk/>
            <pc:sldMk cId="2880950138" sldId="273"/>
            <ac:spMk id="20" creationId="{00000000-0000-0000-0000-000000000000}"/>
          </ac:spMkLst>
        </pc:spChg>
        <pc:grpChg chg="mod">
          <ac:chgData name="Burrows, Chris (DLSLtd,RAL,TEC)" userId="a0dd7006-7712-421c-b05b-f949b026363a" providerId="ADAL" clId="{57B14B6B-1033-4DA1-AEA8-2797F0172718}" dt="2021-03-01T14:53:08.477" v="71" actId="1038"/>
          <ac:grpSpMkLst>
            <pc:docMk/>
            <pc:sldMk cId="2880950138" sldId="273"/>
            <ac:grpSpMk id="4" creationId="{00000000-0000-0000-0000-000000000000}"/>
          </ac:grpSpMkLst>
        </pc:grpChg>
        <pc:picChg chg="mod">
          <ac:chgData name="Burrows, Chris (DLSLtd,RAL,TEC)" userId="a0dd7006-7712-421c-b05b-f949b026363a" providerId="ADAL" clId="{57B14B6B-1033-4DA1-AEA8-2797F0172718}" dt="2021-03-01T14:53:08.477" v="71" actId="1038"/>
          <ac:picMkLst>
            <pc:docMk/>
            <pc:sldMk cId="2880950138" sldId="273"/>
            <ac:picMk id="1028" creationId="{00000000-0000-0000-0000-000000000000}"/>
          </ac:picMkLst>
        </pc:picChg>
        <pc:picChg chg="mod">
          <ac:chgData name="Burrows, Chris (DLSLtd,RAL,TEC)" userId="a0dd7006-7712-421c-b05b-f949b026363a" providerId="ADAL" clId="{57B14B6B-1033-4DA1-AEA8-2797F0172718}" dt="2021-03-01T14:53:08.477" v="71" actId="1038"/>
          <ac:picMkLst>
            <pc:docMk/>
            <pc:sldMk cId="2880950138" sldId="273"/>
            <ac:picMk id="1029" creationId="{00000000-0000-0000-0000-000000000000}"/>
          </ac:picMkLst>
        </pc:picChg>
      </pc:sldChg>
      <pc:sldChg chg="modSp new mod">
        <pc:chgData name="Burrows, Chris (DLSLtd,RAL,TEC)" userId="a0dd7006-7712-421c-b05b-f949b026363a" providerId="ADAL" clId="{57B14B6B-1033-4DA1-AEA8-2797F0172718}" dt="2021-03-01T15:07:32.847" v="708" actId="6549"/>
        <pc:sldMkLst>
          <pc:docMk/>
          <pc:sldMk cId="975538942" sldId="767"/>
        </pc:sldMkLst>
        <pc:spChg chg="mod">
          <ac:chgData name="Burrows, Chris (DLSLtd,RAL,TEC)" userId="a0dd7006-7712-421c-b05b-f949b026363a" providerId="ADAL" clId="{57B14B6B-1033-4DA1-AEA8-2797F0172718}" dt="2021-03-01T15:00:58.732" v="323" actId="20577"/>
          <ac:spMkLst>
            <pc:docMk/>
            <pc:sldMk cId="975538942" sldId="767"/>
            <ac:spMk id="3" creationId="{7C7F50CA-456E-48ED-9094-CDDB41200C67}"/>
          </ac:spMkLst>
        </pc:spChg>
        <pc:spChg chg="mod">
          <ac:chgData name="Burrows, Chris (DLSLtd,RAL,TEC)" userId="a0dd7006-7712-421c-b05b-f949b026363a" providerId="ADAL" clId="{57B14B6B-1033-4DA1-AEA8-2797F0172718}" dt="2021-03-01T15:07:32.847" v="708" actId="6549"/>
          <ac:spMkLst>
            <pc:docMk/>
            <pc:sldMk cId="975538942" sldId="767"/>
            <ac:spMk id="5" creationId="{D1D731E4-4101-4953-94F8-4917C0BBB71F}"/>
          </ac:spMkLst>
        </pc:spChg>
      </pc:sldChg>
    </pc:docChg>
  </pc:docChgLst>
  <pc:docChgLst>
    <pc:chgData name="Burrows, Chris (DLSLtd,RAL,TEC)" userId="a0dd7006-7712-421c-b05b-f949b026363a" providerId="ADAL" clId="{BD7C165F-CF46-4156-B82E-D73031E778B7}"/>
    <pc:docChg chg="modSld">
      <pc:chgData name="Burrows, Chris (DLSLtd,RAL,TEC)" userId="a0dd7006-7712-421c-b05b-f949b026363a" providerId="ADAL" clId="{BD7C165F-CF46-4156-B82E-D73031E778B7}" dt="2021-03-01T13:20:38.779" v="0"/>
      <pc:docMkLst>
        <pc:docMk/>
      </pc:docMkLst>
      <pc:sldChg chg="modTransition">
        <pc:chgData name="Burrows, Chris (DLSLtd,RAL,TEC)" userId="a0dd7006-7712-421c-b05b-f949b026363a" providerId="ADAL" clId="{BD7C165F-CF46-4156-B82E-D73031E778B7}" dt="2021-03-01T13:20:38.779" v="0"/>
        <pc:sldMkLst>
          <pc:docMk/>
          <pc:sldMk cId="2936083647" sldId="668"/>
        </pc:sldMkLst>
      </pc:sldChg>
      <pc:sldChg chg="modTransition">
        <pc:chgData name="Burrows, Chris (DLSLtd,RAL,TEC)" userId="a0dd7006-7712-421c-b05b-f949b026363a" providerId="ADAL" clId="{BD7C165F-CF46-4156-B82E-D73031E778B7}" dt="2021-03-01T13:20:38.779" v="0"/>
        <pc:sldMkLst>
          <pc:docMk/>
          <pc:sldMk cId="2689183576" sldId="752"/>
        </pc:sldMkLst>
      </pc:sldChg>
      <pc:sldChg chg="modTransition">
        <pc:chgData name="Burrows, Chris (DLSLtd,RAL,TEC)" userId="a0dd7006-7712-421c-b05b-f949b026363a" providerId="ADAL" clId="{BD7C165F-CF46-4156-B82E-D73031E778B7}" dt="2021-03-01T13:20:38.779" v="0"/>
        <pc:sldMkLst>
          <pc:docMk/>
          <pc:sldMk cId="327564558" sldId="753"/>
        </pc:sldMkLst>
      </pc:sldChg>
      <pc:sldChg chg="modTransition">
        <pc:chgData name="Burrows, Chris (DLSLtd,RAL,TEC)" userId="a0dd7006-7712-421c-b05b-f949b026363a" providerId="ADAL" clId="{BD7C165F-CF46-4156-B82E-D73031E778B7}" dt="2021-03-01T13:20:38.779" v="0"/>
        <pc:sldMkLst>
          <pc:docMk/>
          <pc:sldMk cId="1294150062" sldId="754"/>
        </pc:sldMkLst>
      </pc:sldChg>
      <pc:sldChg chg="modTransition">
        <pc:chgData name="Burrows, Chris (DLSLtd,RAL,TEC)" userId="a0dd7006-7712-421c-b05b-f949b026363a" providerId="ADAL" clId="{BD7C165F-CF46-4156-B82E-D73031E778B7}" dt="2021-03-01T13:20:38.779" v="0"/>
        <pc:sldMkLst>
          <pc:docMk/>
          <pc:sldMk cId="3462305945" sldId="755"/>
        </pc:sldMkLst>
      </pc:sldChg>
      <pc:sldChg chg="modTransition">
        <pc:chgData name="Burrows, Chris (DLSLtd,RAL,TEC)" userId="a0dd7006-7712-421c-b05b-f949b026363a" providerId="ADAL" clId="{BD7C165F-CF46-4156-B82E-D73031E778B7}" dt="2021-03-01T13:20:38.779" v="0"/>
        <pc:sldMkLst>
          <pc:docMk/>
          <pc:sldMk cId="894714910" sldId="761"/>
        </pc:sldMkLst>
      </pc:sldChg>
      <pc:sldChg chg="modTransition">
        <pc:chgData name="Burrows, Chris (DLSLtd,RAL,TEC)" userId="a0dd7006-7712-421c-b05b-f949b026363a" providerId="ADAL" clId="{BD7C165F-CF46-4156-B82E-D73031E778B7}" dt="2021-03-01T13:20:38.779" v="0"/>
        <pc:sldMkLst>
          <pc:docMk/>
          <pc:sldMk cId="3294319666" sldId="762"/>
        </pc:sldMkLst>
      </pc:sldChg>
      <pc:sldChg chg="modTransition">
        <pc:chgData name="Burrows, Chris (DLSLtd,RAL,TEC)" userId="a0dd7006-7712-421c-b05b-f949b026363a" providerId="ADAL" clId="{BD7C165F-CF46-4156-B82E-D73031E778B7}" dt="2021-03-01T13:20:38.779" v="0"/>
        <pc:sldMkLst>
          <pc:docMk/>
          <pc:sldMk cId="2151630242" sldId="76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0BFFF-B756-4D43-8444-49E02FF72B47}" type="datetimeFigureOut">
              <a:rPr lang="en-GB" smtClean="0"/>
              <a:pPr/>
              <a:t>12/05/2021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A67B-6AF7-43D9-BF37-BA49438288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7605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A35E-4229-4B54-8044-491F298F1703}" type="datetimeFigureOut">
              <a:rPr lang="en-GB" smtClean="0"/>
              <a:pPr/>
              <a:t>12/05/2021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5BBA-A02C-4BD3-B2AF-0C84CD08A6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2502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Cylindrical magnetron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005C5-8F41-4E6C-9301-B929FD5A4AF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29014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Currently limited plasma stability, possibly due to wire cleanliness?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005C5-8F41-4E6C-9301-B929FD5A4AF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323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Pre-existing rack, challenge to wire and fit in controls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005C5-8F41-4E6C-9301-B929FD5A4AF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320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/>
              <a:t>Simulation work promising, think odd near-unity problems due to RGA model and how I’ve calculated impingement rate (only first guess) – based on Oleg’s paper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/>
              <a:t>Gas system should be first assembled within 4-6 weeks, following that cleaning then testing/volume measurements by 8 weeks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005C5-8F41-4E6C-9301-B929FD5A4AF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780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1 RGA on front-end to run in conductance measurements, other three for measurements on end station alone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Pumping can be isolated for conductance measurements, requires an understanding of the background of the system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Orifice conductance to be simulated and determined that way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F7726-FF7F-49CA-9D59-4C3445A7021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382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Gas injection system similar to measurement rig, automated for use on storage ring (accounting for filling opportunities and remote operation with beam)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In principle any water cooled absorbing vessel/body can be tested on system (up to 1 metre in length) although removing pumping tee 2 provides more space…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4F7726-FF7F-49CA-9D59-4C3445A7021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1382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/>
              <a:t>Simulation work promising, think odd near-unity problems due to RGA model and how I’ve calculated impingement rate (only first guess) – based on Oleg’s paper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/>
              <a:t>Gas system should be first assembled within 4-6 weeks, following that cleaning then testing/volume measurements by 8 weeks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005C5-8F41-4E6C-9301-B929FD5A4AF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7809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/>
              <a:t>Simulation work promising, think odd near-unity problems due to RGA model and how I’ve calculated impingement rate (only first guess) – based on Oleg’s paper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/>
              <a:t>Gas system should be first assembled within 4-6 weeks, following that cleaning then testing/volume measurements by 8 weeks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005C5-8F41-4E6C-9301-B929FD5A4AF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7093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149" y="4293096"/>
            <a:ext cx="6721705" cy="504304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R.P. Walker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412992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/>
              <a:t>IFAST 10.5 kick-off meeting 12th May 2021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8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40416" y="6412992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48BF2D-8ECA-497C-A368-85CBC3ADCA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27125" y="979170"/>
            <a:ext cx="9937750" cy="48958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36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IFAST 10.5 kick-off meeting 12th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50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51" y="836712"/>
            <a:ext cx="11713301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A38078-CB6F-47FB-BFBE-C54AE55CE2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39" y="4853562"/>
            <a:ext cx="4788024" cy="20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S:\TE24\NS\diamond logo approved.gif">
            <a:extLst>
              <a:ext uri="{FF2B5EF4-FFF2-40B4-BE49-F238E27FC236}">
                <a16:creationId xmlns:a16="http://schemas.microsoft.com/office/drawing/2014/main" id="{2F63724D-8DAE-435A-9C76-F6D48E20B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4512" y="6381328"/>
            <a:ext cx="1436016" cy="4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4" r:id="rId2"/>
    <p:sldLayoutId id="2147483665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4400" dirty="0">
                <a:solidFill>
                  <a:srgbClr val="262673"/>
                </a:solidFill>
              </a:rPr>
              <a:t>Update on the DLS testing facilities</a:t>
            </a:r>
            <a:br>
              <a:rPr lang="en-GB" dirty="0"/>
            </a:br>
            <a:r>
              <a:rPr lang="en-GB" sz="3600" dirty="0"/>
              <a:t>IFAST 10.5 kick-off meeting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83632" y="4293096"/>
            <a:ext cx="6480719" cy="1368152"/>
          </a:xfrm>
        </p:spPr>
        <p:txBody>
          <a:bodyPr>
            <a:normAutofit/>
          </a:bodyPr>
          <a:lstStyle/>
          <a:p>
            <a:r>
              <a:rPr lang="en-GB" sz="2200" dirty="0"/>
              <a:t>C. Burrows</a:t>
            </a:r>
          </a:p>
          <a:p>
            <a:r>
              <a:rPr lang="en-GB" sz="2200" dirty="0"/>
              <a:t>M.P. Cox</a:t>
            </a:r>
          </a:p>
          <a:p>
            <a:r>
              <a:rPr lang="en-GB" sz="2200" dirty="0"/>
              <a:t>12th May 2021</a:t>
            </a:r>
          </a:p>
        </p:txBody>
      </p:sp>
    </p:spTree>
    <p:extLst>
      <p:ext uri="{BB962C8B-B14F-4D97-AF65-F5344CB8AC3E}">
        <p14:creationId xmlns:p14="http://schemas.microsoft.com/office/powerpoint/2010/main" val="1061980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062D43-96E2-4D1F-B2D1-65E83FE458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IFAST 10.5 kick-off meeting 12th May 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351" y="-74039"/>
            <a:ext cx="11713301" cy="720080"/>
          </a:xfrm>
        </p:spPr>
        <p:txBody>
          <a:bodyPr>
            <a:normAutofit/>
          </a:bodyPr>
          <a:lstStyle/>
          <a:p>
            <a:r>
              <a:rPr lang="en-US" sz="3599" dirty="0"/>
              <a:t>Coating Rig - Overview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77D7D0-1F35-4566-B6BA-EF34533B6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2</a:t>
            </a:fld>
            <a:endParaRPr lang="en-US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496A86C-F6B4-4D57-8AC3-68C4F098C8EE}"/>
              </a:ext>
            </a:extLst>
          </p:cNvPr>
          <p:cNvSpPr txBox="1">
            <a:spLocks/>
          </p:cNvSpPr>
          <p:nvPr/>
        </p:nvSpPr>
        <p:spPr>
          <a:xfrm>
            <a:off x="6425330" y="1509417"/>
            <a:ext cx="5671935" cy="4043804"/>
          </a:xfrm>
          <a:prstGeom prst="rect">
            <a:avLst/>
          </a:prstGeom>
        </p:spPr>
        <p:txBody>
          <a:bodyPr vert="horz" lIns="91419" tIns="45709" rIns="91419" bIns="45709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u="sng" dirty="0">
                <a:solidFill>
                  <a:srgbClr val="0070C0"/>
                </a:solidFill>
              </a:rPr>
              <a:t>Overview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DC magnetron sputtering rig, DN40 vessels up to 0.5 m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Base pressure around low 10</a:t>
            </a:r>
            <a:r>
              <a:rPr lang="en-US" sz="1800" baseline="30000" dirty="0"/>
              <a:t>-9</a:t>
            </a:r>
            <a:r>
              <a:rPr lang="en-US" sz="1800" dirty="0"/>
              <a:t> mbar range (unbaked)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 err="1"/>
              <a:t>Ar</a:t>
            </a:r>
            <a:r>
              <a:rPr lang="en-US" sz="1800" dirty="0"/>
              <a:t> sputtering gas operating between 3x10</a:t>
            </a:r>
            <a:r>
              <a:rPr lang="en-US" sz="1800" baseline="30000" dirty="0"/>
              <a:t>-3</a:t>
            </a:r>
            <a:r>
              <a:rPr lang="en-US" sz="1800" dirty="0"/>
              <a:t> and 1 mbar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Moving permanent magnet (approx. 600 G) on rail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Static and pulsed DC HV modes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Twisted wire(s) tensioned by 0.5 kg mass in vacuum</a:t>
            </a:r>
          </a:p>
          <a:p>
            <a:pPr>
              <a:buFont typeface="Symbol" panose="05050102010706020507" pitchFamily="18" charset="2"/>
              <a:buChar char=""/>
            </a:pPr>
            <a:r>
              <a:rPr lang="en-US" sz="1800" dirty="0"/>
              <a:t>System controlled using PLC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239351" y="1590837"/>
            <a:ext cx="6074751" cy="3984678"/>
            <a:chOff x="211614" y="1504740"/>
            <a:chExt cx="6076157" cy="3985601"/>
          </a:xfrm>
        </p:grpSpPr>
        <p:pic>
          <p:nvPicPr>
            <p:cNvPr id="1031" name="Picture 7" descr="F:\Working from home\Working @ home folder\DLS NEG Project Presentation Feb 2021\NEG Coating Rig\IMG_5574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3249932" y="2432568"/>
              <a:ext cx="3955571" cy="21201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67" r="1487" b="7741"/>
            <a:stretch/>
          </p:blipFill>
          <p:spPr bwMode="auto">
            <a:xfrm>
              <a:off x="211614" y="1504740"/>
              <a:ext cx="3606006" cy="39856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4104264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7847D46-21ED-48DD-AFEF-0E01907F8C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IFAST 10.5 kick-off meeting 12th May 2021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80544-7CFC-4398-879B-43A5677A55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969C4-FA71-4946-9242-3ED215538DE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79377" y="979170"/>
            <a:ext cx="11545504" cy="4895850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Status: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Increased operating pressure limit to 1 mbar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Several short (1 hour) coating runs with Zr wire, operating at low plasma power (&lt;4 W)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Next steps</a:t>
            </a:r>
            <a:r>
              <a:rPr lang="en-GB" sz="1800" dirty="0">
                <a:solidFill>
                  <a:srgbClr val="0070C0"/>
                </a:solidFill>
              </a:rPr>
              <a:t>: 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Increase plasma power to approx. 15 W and perform longer coating run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Thickness and composition determination on Si coupons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3DB18A8-49E1-4E48-8785-12474B81ABF7}"/>
              </a:ext>
            </a:extLst>
          </p:cNvPr>
          <p:cNvSpPr txBox="1">
            <a:spLocks/>
          </p:cNvSpPr>
          <p:nvPr/>
        </p:nvSpPr>
        <p:spPr>
          <a:xfrm>
            <a:off x="391751" y="-71399"/>
            <a:ext cx="11713301" cy="72008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599" dirty="0"/>
              <a:t>Coating Rig - Status</a:t>
            </a:r>
          </a:p>
        </p:txBody>
      </p:sp>
      <p:pic>
        <p:nvPicPr>
          <p:cNvPr id="7" name="Picture 2" descr="F:\Working from home\Working @ home folder\10-02-2021\DLS NEG Project Presentation Feb 2021\NEG Coating Rig\IMG_5611.JPG">
            <a:extLst>
              <a:ext uri="{FF2B5EF4-FFF2-40B4-BE49-F238E27FC236}">
                <a16:creationId xmlns:a16="http://schemas.microsoft.com/office/drawing/2014/main" id="{DA274ADF-8091-42CB-B93E-C290EF685A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70" t="15573" r="25667" b="20189"/>
          <a:stretch/>
        </p:blipFill>
        <p:spPr bwMode="auto">
          <a:xfrm>
            <a:off x="9336360" y="1346724"/>
            <a:ext cx="2258639" cy="1938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2496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19FC78A-C1D1-47AD-8A6F-5C2E52119D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IFAST 10.5 kick-off meeting 12th May 2021</a:t>
            </a:r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58DD11-5F87-4975-895F-F268C6CBB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 Rig - overview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D18DB-FB87-480F-9C16-7F4178DCB1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88017" y="979170"/>
            <a:ext cx="5940631" cy="4895850"/>
          </a:xfrm>
        </p:spPr>
        <p:txBody>
          <a:bodyPr>
            <a:normAutofit/>
          </a:bodyPr>
          <a:lstStyle/>
          <a:p>
            <a:pPr marL="0" indent="0">
              <a:spcBef>
                <a:spcPts val="10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Overview</a:t>
            </a:r>
          </a:p>
          <a:p>
            <a:pPr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RGA-based or extractor gauge pressure ratio method to estimate sticking probability</a:t>
            </a:r>
          </a:p>
          <a:p>
            <a:pPr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Pumping provided by a 300 l/s turbo and a 150 l/s SIP </a:t>
            </a:r>
          </a:p>
          <a:p>
            <a:pPr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Gas injection through dedicated system based on expansion volumes</a:t>
            </a:r>
          </a:p>
          <a:p>
            <a:pPr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Four gases (H</a:t>
            </a:r>
            <a:r>
              <a:rPr lang="en-GB" sz="1800" baseline="-25000" dirty="0"/>
              <a:t>2</a:t>
            </a:r>
            <a:r>
              <a:rPr lang="en-GB" sz="1800" dirty="0"/>
              <a:t>, CO, CO</a:t>
            </a:r>
            <a:r>
              <a:rPr lang="en-GB" sz="1800" baseline="-25000" dirty="0"/>
              <a:t>2</a:t>
            </a:r>
            <a:r>
              <a:rPr lang="en-GB" sz="1800" dirty="0"/>
              <a:t>, CH</a:t>
            </a:r>
            <a:r>
              <a:rPr lang="en-GB" sz="1800" baseline="-25000" dirty="0"/>
              <a:t>4</a:t>
            </a:r>
            <a:r>
              <a:rPr lang="en-GB" sz="1800" dirty="0"/>
              <a:t>) let through regulated leak valve, expected operating pressures up to 10</a:t>
            </a:r>
            <a:r>
              <a:rPr lang="en-GB" sz="1800" baseline="30000" dirty="0"/>
              <a:t>-5</a:t>
            </a:r>
            <a:r>
              <a:rPr lang="en-GB" sz="1800" dirty="0"/>
              <a:t> mbar </a:t>
            </a:r>
          </a:p>
          <a:p>
            <a:pPr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System to be controlled by PLC</a:t>
            </a:r>
          </a:p>
          <a:p>
            <a:pPr>
              <a:spcBef>
                <a:spcPts val="600"/>
              </a:spcBef>
            </a:pPr>
            <a:endParaRPr lang="en-GB" sz="1800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2205" y="1"/>
            <a:ext cx="12187592" cy="686434"/>
          </a:xfrm>
          <a:prstGeom prst="rect">
            <a:avLst/>
          </a:prstGeom>
        </p:spPr>
        <p:txBody>
          <a:bodyPr vert="horz" lIns="108825" tIns="54412" rIns="108825" bIns="54412" rtlCol="0" anchor="ctr">
            <a:normAutofit/>
          </a:bodyPr>
          <a:lstStyle>
            <a:lvl1pPr algn="l" defTabSz="10885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3599" dirty="0"/>
          </a:p>
        </p:txBody>
      </p:sp>
      <p:pic>
        <p:nvPicPr>
          <p:cNvPr id="1028" name="Picture 4" descr="F:\Working from home\Working @ home folder\DLS NEG Project Presentation Feb 2021\NEG Measurement Rig\IMG_557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35" r="11121"/>
          <a:stretch/>
        </p:blipFill>
        <p:spPr bwMode="auto">
          <a:xfrm>
            <a:off x="512168" y="1079792"/>
            <a:ext cx="3450726" cy="379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BBD039-8A55-4AD7-988C-764120677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1027" name="Picture 3" descr="F:\Working from home\Working @ home folder\DLS NEG Project Presentation Feb 2021\NEG Measurement Rig\2021-02-04_11-44-03_028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46" t="9181" r="4575" b="12560"/>
          <a:stretch/>
        </p:blipFill>
        <p:spPr bwMode="auto">
          <a:xfrm>
            <a:off x="2237531" y="2950252"/>
            <a:ext cx="3450726" cy="249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09948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C9DA5-FC59-4CF7-B5BB-37EF8A90AC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IFAST 10.5 kick-off meeting 12th May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154F6-255D-4D16-AF25-89DD6D009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5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0D18DB-FB87-480F-9C16-7F4178DCB13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27125" y="4365104"/>
            <a:ext cx="9937750" cy="1509916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Next steps: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Use Zr coated test piece as initial commissioning test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Simulation work ongoing - update 3D model with finalised rig layout and re-run simulations with improved numbers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205" y="-65316"/>
            <a:ext cx="12187592" cy="686434"/>
          </a:xfrm>
          <a:prstGeom prst="rect">
            <a:avLst/>
          </a:prstGeom>
        </p:spPr>
        <p:txBody>
          <a:bodyPr vert="horz" lIns="108825" tIns="54412" rIns="108825" bIns="54412" rtlCol="0" anchor="ctr">
            <a:normAutofit/>
          </a:bodyPr>
          <a:lstStyle>
            <a:lvl1pPr algn="l" defTabSz="10885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599" dirty="0">
                <a:solidFill>
                  <a:schemeClr val="bg1"/>
                </a:solidFill>
              </a:rPr>
              <a:t>Measurement Rig - status</a:t>
            </a:r>
          </a:p>
        </p:txBody>
      </p:sp>
      <p:pic>
        <p:nvPicPr>
          <p:cNvPr id="10" name="Picture 9" descr="A picture containing indoor, control panel, miller&#10;&#10;Description automatically generated">
            <a:extLst>
              <a:ext uri="{FF2B5EF4-FFF2-40B4-BE49-F238E27FC236}">
                <a16:creationId xmlns:a16="http://schemas.microsoft.com/office/drawing/2014/main" id="{51F9D63E-46CD-44B8-83C5-E7E114B0B2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385" y="794702"/>
            <a:ext cx="3485187" cy="2613890"/>
          </a:xfrm>
          <a:prstGeom prst="rect">
            <a:avLst/>
          </a:prstGeom>
        </p:spPr>
      </p:pic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6DAF6F46-55FB-4852-9F75-EBC28F7394DB}"/>
              </a:ext>
            </a:extLst>
          </p:cNvPr>
          <p:cNvSpPr txBox="1">
            <a:spLocks/>
          </p:cNvSpPr>
          <p:nvPr/>
        </p:nvSpPr>
        <p:spPr>
          <a:xfrm>
            <a:off x="4791940" y="836712"/>
            <a:ext cx="7159758" cy="16981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Font typeface="Arial" pitchFamily="34" charset="0"/>
              <a:buNone/>
            </a:pPr>
            <a:r>
              <a:rPr lang="en-GB" sz="1800" u="sng" dirty="0">
                <a:solidFill>
                  <a:srgbClr val="0070C0"/>
                </a:solidFill>
              </a:rPr>
              <a:t>Status: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System currently in development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Gas injection system design work complete and parts received from supplier (layout to the left with primary expansion volume also shown)</a:t>
            </a:r>
          </a:p>
        </p:txBody>
      </p:sp>
      <p:pic>
        <p:nvPicPr>
          <p:cNvPr id="12" name="Picture 11" descr="A picture containing indoor, plastic, silver, gear&#10;&#10;Description automatically generated">
            <a:extLst>
              <a:ext uri="{FF2B5EF4-FFF2-40B4-BE49-F238E27FC236}">
                <a16:creationId xmlns:a16="http://schemas.microsoft.com/office/drawing/2014/main" id="{3E8F0169-3AB0-4775-90C9-4D1F00F4BFC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23" t="8000" b="6601"/>
          <a:stretch/>
        </p:blipFill>
        <p:spPr>
          <a:xfrm rot="5400000">
            <a:off x="2838362" y="2239984"/>
            <a:ext cx="2045528" cy="1578925"/>
          </a:xfrm>
          <a:prstGeom prst="rect">
            <a:avLst/>
          </a:prstGeom>
          <a:ln w="158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63099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90D73A-71F7-44D4-8B5E-9084ACDC4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DLS Front-end - overview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8B529-C2BE-4231-888A-50FD9A9E34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485063" y="1340768"/>
            <a:ext cx="5553161" cy="5118150"/>
          </a:xfrm>
        </p:spPr>
        <p:txBody>
          <a:bodyPr>
            <a:normAutofit/>
          </a:bodyPr>
          <a:lstStyle/>
          <a:p>
            <a:pPr marL="0" indent="0">
              <a:spcBef>
                <a:spcPts val="10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Overview</a:t>
            </a:r>
            <a:endParaRPr lang="en-GB" sz="1800" dirty="0"/>
          </a:p>
          <a:p>
            <a:pPr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Typical DLS dipole front-end (FE10B):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Photon flux: 3.86 x 10</a:t>
            </a:r>
            <a:r>
              <a:rPr lang="en-GB" sz="1800" baseline="30000" dirty="0"/>
              <a:t>14</a:t>
            </a:r>
            <a:r>
              <a:rPr lang="en-GB" sz="1800" dirty="0"/>
              <a:t> photon/sec/</a:t>
            </a:r>
            <a:r>
              <a:rPr lang="en-GB" sz="1800" dirty="0" err="1"/>
              <a:t>mradH</a:t>
            </a:r>
            <a:r>
              <a:rPr lang="en-GB" sz="1800" dirty="0"/>
              <a:t>/mA</a:t>
            </a:r>
          </a:p>
          <a:p>
            <a:pPr lvl="1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Critical energy: 8.379 </a:t>
            </a:r>
            <a:r>
              <a:rPr lang="en-GB" sz="1800" dirty="0" err="1"/>
              <a:t>keV</a:t>
            </a:r>
            <a:endParaRPr lang="en-GB" sz="1800" dirty="0"/>
          </a:p>
          <a:p>
            <a:pPr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Beam width at test piece up to 20 mm </a:t>
            </a:r>
          </a:p>
          <a:p>
            <a:pPr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Test vessel angular range of up to 60 </a:t>
            </a:r>
            <a:r>
              <a:rPr lang="en-GB" sz="1800" dirty="0" err="1"/>
              <a:t>mrad</a:t>
            </a:r>
            <a:r>
              <a:rPr lang="en-GB" sz="1800" dirty="0"/>
              <a:t> (3.5</a:t>
            </a:r>
            <a:r>
              <a:rPr lang="en-GB" sz="1800" baseline="30000" dirty="0"/>
              <a:t>o</a:t>
            </a:r>
            <a:r>
              <a:rPr lang="en-GB" sz="1800" dirty="0"/>
              <a:t>)</a:t>
            </a:r>
            <a:endParaRPr lang="en-GB" sz="1800" baseline="30000" dirty="0"/>
          </a:p>
          <a:p>
            <a:pPr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Two 300 l/s ion pumps and a 300 l/s turbo pump for gas injection or coating saturation measurements</a:t>
            </a:r>
          </a:p>
          <a:p>
            <a:pPr marL="0" indent="0">
              <a:spcBef>
                <a:spcPts val="10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Status</a:t>
            </a:r>
          </a:p>
          <a:p>
            <a:pPr>
              <a:spcBef>
                <a:spcPts val="1000"/>
              </a:spcBef>
              <a:buFont typeface="Symbol" panose="05050102010706020507" pitchFamily="18" charset="2"/>
              <a:buChar char=""/>
            </a:pPr>
            <a:r>
              <a:rPr lang="en-GB" sz="1800" dirty="0"/>
              <a:t>Front-end section: installed November 2020</a:t>
            </a:r>
          </a:p>
          <a:p>
            <a:pPr>
              <a:spcBef>
                <a:spcPts val="1000"/>
              </a:spcBef>
              <a:buFont typeface="Symbol" panose="05050102010706020507" pitchFamily="18" charset="2"/>
              <a:buChar char=""/>
            </a:pPr>
            <a:r>
              <a:rPr lang="en-GB" sz="1800" dirty="0"/>
              <a:t>Experimental end-station: currently in build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204" y="0"/>
            <a:ext cx="12187593" cy="687441"/>
          </a:xfrm>
          <a:prstGeom prst="rect">
            <a:avLst/>
          </a:prstGeom>
        </p:spPr>
        <p:txBody>
          <a:bodyPr vert="horz" lIns="91419" tIns="45709" rIns="91419" bIns="45709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3599" dirty="0"/>
          </a:p>
        </p:txBody>
      </p:sp>
      <p:grpSp>
        <p:nvGrpSpPr>
          <p:cNvPr id="4" name="Group 3"/>
          <p:cNvGrpSpPr/>
          <p:nvPr/>
        </p:nvGrpSpPr>
        <p:grpSpPr>
          <a:xfrm>
            <a:off x="153776" y="914982"/>
            <a:ext cx="6331287" cy="5543936"/>
            <a:chOff x="304006" y="915194"/>
            <a:chExt cx="6332753" cy="5545219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006" y="915194"/>
              <a:ext cx="6332753" cy="2209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00718" y="3124994"/>
              <a:ext cx="3538762" cy="333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Box 18"/>
          <p:cNvSpPr txBox="1"/>
          <p:nvPr/>
        </p:nvSpPr>
        <p:spPr>
          <a:xfrm>
            <a:off x="645727" y="2787613"/>
            <a:ext cx="1475340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Front-end section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03943" y="4005064"/>
            <a:ext cx="2029658" cy="3077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dirty="0"/>
              <a:t>Experimental end-station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D05EB4-10B4-4E1D-934F-230C49E170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IFAST 10.5 kick-off meeting 12th May 2021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9F77F4-1952-4A66-B39F-C2A6E33EF3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0950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67FE0-CB9C-471A-816F-15253D688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DLS Front-end – end station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88B529-C2BE-4231-888A-50FD9A9E34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23208" y="837727"/>
            <a:ext cx="5749456" cy="5327577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Measurements</a:t>
            </a:r>
          </a:p>
          <a:p>
            <a:pPr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Pressures monitored using three MKS RGAs (plus one on front-end) with standard IMGs/PIRGs</a:t>
            </a:r>
          </a:p>
          <a:p>
            <a:pPr>
              <a:spcBef>
                <a:spcPts val="10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Determine PSD yields using three-gauge or conductance methods</a:t>
            </a:r>
          </a:p>
          <a:p>
            <a:pPr>
              <a:spcBef>
                <a:spcPts val="600"/>
              </a:spcBef>
            </a:pPr>
            <a:endParaRPr lang="en-GB" sz="600" dirty="0"/>
          </a:p>
          <a:p>
            <a:pPr marL="0" indent="0">
              <a:spcBef>
                <a:spcPts val="6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Test pieces</a:t>
            </a:r>
          </a:p>
          <a:p>
            <a:pPr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Can accommodate 1 metre test pieces up to DN100</a:t>
            </a:r>
          </a:p>
          <a:p>
            <a:pPr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Test pieces with integrated water cooling and central RGA port</a:t>
            </a:r>
          </a:p>
          <a:p>
            <a:pPr>
              <a:spcBef>
                <a:spcPts val="600"/>
              </a:spcBef>
            </a:pPr>
            <a:endParaRPr lang="en-GB" sz="600" dirty="0"/>
          </a:p>
          <a:p>
            <a:pPr marL="0" indent="0">
              <a:spcBef>
                <a:spcPts val="6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Pumping</a:t>
            </a:r>
          </a:p>
          <a:p>
            <a:pPr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Two 300 l/s ion pumps and a 300 l/s turbo pump for coating saturation runs</a:t>
            </a:r>
          </a:p>
        </p:txBody>
      </p:sp>
      <p:sp>
        <p:nvSpPr>
          <p:cNvPr id="21" name="Title 1"/>
          <p:cNvSpPr txBox="1">
            <a:spLocks/>
          </p:cNvSpPr>
          <p:nvPr/>
        </p:nvSpPr>
        <p:spPr>
          <a:xfrm>
            <a:off x="2204" y="0"/>
            <a:ext cx="12187593" cy="687441"/>
          </a:xfrm>
          <a:prstGeom prst="rect">
            <a:avLst/>
          </a:prstGeom>
        </p:spPr>
        <p:txBody>
          <a:bodyPr vert="horz" lIns="91419" tIns="45709" rIns="91419" bIns="45709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en-US" sz="3599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0AF3A9-C724-42EC-88D0-FA37AEC671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IFAST 10.5 kick-off meeting 12th May 2021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F3C63E-DC85-4817-A917-2E5877FFB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EFB2D-35A7-4BFF-A166-F5B8E811460E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7" name="Picture 6" descr="A picture containing indoor, counter, cluttered, several&#10;&#10;Description automatically generated">
            <a:extLst>
              <a:ext uri="{FF2B5EF4-FFF2-40B4-BE49-F238E27FC236}">
                <a16:creationId xmlns:a16="http://schemas.microsoft.com/office/drawing/2014/main" id="{FBE8F01C-D4CD-41AE-839C-975F47CBC2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4" t="7190" r="9137" b="2800"/>
          <a:stretch/>
        </p:blipFill>
        <p:spPr>
          <a:xfrm>
            <a:off x="407368" y="868541"/>
            <a:ext cx="4328011" cy="38884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6E2DE57-6F00-4D14-A998-DF869B6E49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47937" y="3714125"/>
            <a:ext cx="2780928" cy="2085696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519098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0D18DB-FB87-480F-9C16-7F4178DCB13C}"/>
              </a:ext>
            </a:extLst>
          </p:cNvPr>
          <p:cNvSpPr txBox="1">
            <a:spLocks/>
          </p:cNvSpPr>
          <p:nvPr/>
        </p:nvSpPr>
        <p:spPr>
          <a:xfrm>
            <a:off x="774383" y="960673"/>
            <a:ext cx="10570858" cy="5490474"/>
          </a:xfrm>
          <a:prstGeom prst="rect">
            <a:avLst/>
          </a:prstGeom>
        </p:spPr>
        <p:txBody>
          <a:bodyPr vert="horz" lIns="108825" tIns="54412" rIns="108825" bIns="54412" rtlCol="0">
            <a:normAutofit/>
          </a:bodyPr>
          <a:lstStyle>
            <a:lvl1pPr marL="272125" indent="-272125" algn="l" defTabSz="1088502" rtl="0" eaLnBrk="1" latinLnBrk="0" hangingPunct="1">
              <a:lnSpc>
                <a:spcPct val="90000"/>
              </a:lnSpc>
              <a:spcBef>
                <a:spcPts val="1190"/>
              </a:spcBef>
              <a:buFont typeface="Arial"/>
              <a:buChar char="•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6376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60627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04878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49129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3380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7631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1882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6132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Status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Initial gauge calibration and testing complete - transfer to end </a:t>
            </a:r>
            <a:br>
              <a:rPr lang="en-GB" sz="1800" dirty="0"/>
            </a:br>
            <a:r>
              <a:rPr lang="en-GB" sz="1800" dirty="0"/>
              <a:t>station looks good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Build complete and initial control system testing complete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System currently under bake in preparation for installation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endParaRPr lang="en-GB" sz="1800" dirty="0"/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endParaRPr lang="en-GB" sz="1800" dirty="0"/>
          </a:p>
          <a:p>
            <a:pPr marL="0" indent="0">
              <a:spcBef>
                <a:spcPts val="1200"/>
              </a:spcBef>
              <a:buNone/>
            </a:pPr>
            <a:endParaRPr lang="en-GB" sz="600" dirty="0"/>
          </a:p>
          <a:p>
            <a:pPr marL="0" indent="0">
              <a:spcBef>
                <a:spcPts val="1200"/>
              </a:spcBef>
              <a:buNone/>
            </a:pPr>
            <a:r>
              <a:rPr lang="en-GB" sz="1800" u="sng" dirty="0">
                <a:solidFill>
                  <a:srgbClr val="0070C0"/>
                </a:solidFill>
              </a:rPr>
              <a:t>Next steps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Post-installation commissioning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Testing of stainless steel test piece with 3-gauge and throughput</a:t>
            </a:r>
            <a:br>
              <a:rPr lang="en-GB" sz="1800" dirty="0"/>
            </a:br>
            <a:r>
              <a:rPr lang="en-GB" sz="1800" dirty="0"/>
              <a:t>methods.</a:t>
            </a:r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r>
              <a:rPr lang="en-GB" sz="1800" dirty="0"/>
              <a:t>Develop new test pieces within IFAST framework and in collaboration with DESY and SOLEIL</a:t>
            </a:r>
          </a:p>
          <a:p>
            <a:pPr marL="0" indent="0">
              <a:spcBef>
                <a:spcPts val="1200"/>
              </a:spcBef>
              <a:buNone/>
            </a:pPr>
            <a:endParaRPr lang="en-GB" sz="1800" dirty="0"/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endParaRPr lang="en-GB" sz="1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205" y="-65746"/>
            <a:ext cx="12187592" cy="686434"/>
          </a:xfrm>
          <a:prstGeom prst="rect">
            <a:avLst/>
          </a:prstGeom>
        </p:spPr>
        <p:txBody>
          <a:bodyPr vert="horz" lIns="108825" tIns="54412" rIns="108825" bIns="54412" rtlCol="0" anchor="ctr">
            <a:normAutofit/>
          </a:bodyPr>
          <a:lstStyle>
            <a:lvl1pPr algn="l" defTabSz="10885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599" dirty="0">
                <a:solidFill>
                  <a:schemeClr val="bg1"/>
                </a:solidFill>
              </a:rPr>
              <a:t>Vacuum Development Front-end </a:t>
            </a:r>
            <a:r>
              <a:rPr lang="en-US" sz="3599" dirty="0">
                <a:solidFill>
                  <a:schemeClr val="bg1"/>
                </a:solidFill>
              </a:rPr>
              <a:t>- status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C9DA5-FC59-4CF7-B5BB-37EF8A90AC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IFAST 10.5 kick-off meeting 12th May 2021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154F6-255D-4D16-AF25-89DD6D009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8</a:t>
            </a:fld>
            <a:endParaRPr lang="en-US"/>
          </a:p>
        </p:txBody>
      </p:sp>
      <p:pic>
        <p:nvPicPr>
          <p:cNvPr id="7" name="Picture 6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A7888D63-7107-43FB-AB43-009F0EB6B37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8" t="15178" r="11694" b="4596"/>
          <a:stretch/>
        </p:blipFill>
        <p:spPr>
          <a:xfrm>
            <a:off x="7320136" y="960673"/>
            <a:ext cx="4260469" cy="322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308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0D18DB-FB87-480F-9C16-7F4178DCB13C}"/>
              </a:ext>
            </a:extLst>
          </p:cNvPr>
          <p:cNvSpPr txBox="1">
            <a:spLocks/>
          </p:cNvSpPr>
          <p:nvPr/>
        </p:nvSpPr>
        <p:spPr>
          <a:xfrm>
            <a:off x="774383" y="960673"/>
            <a:ext cx="10570858" cy="5490474"/>
          </a:xfrm>
          <a:prstGeom prst="rect">
            <a:avLst/>
          </a:prstGeom>
        </p:spPr>
        <p:txBody>
          <a:bodyPr vert="horz" lIns="108825" tIns="54412" rIns="108825" bIns="54412" rtlCol="0">
            <a:normAutofit/>
          </a:bodyPr>
          <a:lstStyle>
            <a:lvl1pPr marL="272125" indent="-272125" algn="l" defTabSz="1088502" rtl="0" eaLnBrk="1" latinLnBrk="0" hangingPunct="1">
              <a:lnSpc>
                <a:spcPct val="90000"/>
              </a:lnSpc>
              <a:spcBef>
                <a:spcPts val="1190"/>
              </a:spcBef>
              <a:buFont typeface="Arial"/>
              <a:buChar char="•"/>
              <a:defRPr sz="3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6376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60627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04878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49129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3380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7631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1882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6132" indent="-272125" algn="l" defTabSz="1088502" rtl="0" eaLnBrk="1" latinLnBrk="0" hangingPunct="1">
              <a:lnSpc>
                <a:spcPct val="90000"/>
              </a:lnSpc>
              <a:spcBef>
                <a:spcPts val="595"/>
              </a:spcBef>
              <a:buFont typeface="Arial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2800" u="sng" dirty="0">
                <a:solidFill>
                  <a:srgbClr val="0070C0"/>
                </a:solidFill>
              </a:rPr>
              <a:t>Coating capability</a:t>
            </a:r>
          </a:p>
          <a:p>
            <a:pPr>
              <a:spcBef>
                <a:spcPts val="1200"/>
              </a:spcBef>
            </a:pPr>
            <a:r>
              <a:rPr lang="en-GB" sz="2800" dirty="0"/>
              <a:t>Coating system is running reliably, optimisation of plasma conditions is needed</a:t>
            </a:r>
          </a:p>
          <a:p>
            <a:pPr marL="0" indent="0">
              <a:spcBef>
                <a:spcPts val="1200"/>
              </a:spcBef>
              <a:buNone/>
            </a:pPr>
            <a:endParaRPr lang="en-GB" sz="1800" dirty="0"/>
          </a:p>
          <a:p>
            <a:pPr marL="0" indent="0">
              <a:spcBef>
                <a:spcPts val="1200"/>
              </a:spcBef>
              <a:buNone/>
            </a:pPr>
            <a:r>
              <a:rPr lang="en-GB" sz="2800" u="sng" dirty="0">
                <a:solidFill>
                  <a:srgbClr val="0070C0"/>
                </a:solidFill>
              </a:rPr>
              <a:t>Measurement capability</a:t>
            </a:r>
          </a:p>
          <a:p>
            <a:pPr>
              <a:spcBef>
                <a:spcPts val="1200"/>
              </a:spcBef>
            </a:pPr>
            <a:r>
              <a:rPr lang="en-GB" sz="2800" dirty="0"/>
              <a:t>Build of system nearly complete, testing and commissioning to follow</a:t>
            </a:r>
          </a:p>
          <a:p>
            <a:pPr>
              <a:spcBef>
                <a:spcPts val="1200"/>
              </a:spcBef>
            </a:pPr>
            <a:endParaRPr lang="en-GB" sz="1800" dirty="0"/>
          </a:p>
          <a:p>
            <a:pPr marL="0" indent="0">
              <a:spcBef>
                <a:spcPts val="1200"/>
              </a:spcBef>
              <a:buNone/>
            </a:pPr>
            <a:r>
              <a:rPr lang="en-GB" sz="2800" u="sng" dirty="0">
                <a:solidFill>
                  <a:srgbClr val="0070C0"/>
                </a:solidFill>
              </a:rPr>
              <a:t>PSD end-station</a:t>
            </a:r>
          </a:p>
          <a:p>
            <a:pPr>
              <a:spcBef>
                <a:spcPts val="1200"/>
              </a:spcBef>
            </a:pPr>
            <a:r>
              <a:rPr lang="en-GB" sz="2800" dirty="0"/>
              <a:t>Currently preparing for installation and expected initial measurements and commissioning to take place in the next Diamond machine run.</a:t>
            </a:r>
          </a:p>
          <a:p>
            <a:pPr marL="0" indent="0">
              <a:spcBef>
                <a:spcPts val="1200"/>
              </a:spcBef>
              <a:buNone/>
            </a:pPr>
            <a:endParaRPr lang="en-GB" sz="2800" dirty="0"/>
          </a:p>
          <a:p>
            <a:pPr>
              <a:spcBef>
                <a:spcPts val="1200"/>
              </a:spcBef>
              <a:buFont typeface="Symbol" panose="05050102010706020507" pitchFamily="18" charset="2"/>
              <a:buChar char="-"/>
            </a:pPr>
            <a:endParaRPr lang="en-GB" sz="28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2205" y="-65746"/>
            <a:ext cx="12187592" cy="686434"/>
          </a:xfrm>
          <a:prstGeom prst="rect">
            <a:avLst/>
          </a:prstGeom>
        </p:spPr>
        <p:txBody>
          <a:bodyPr vert="horz" lIns="108825" tIns="54412" rIns="108825" bIns="54412" rtlCol="0" anchor="ctr">
            <a:normAutofit/>
          </a:bodyPr>
          <a:lstStyle>
            <a:lvl1pPr algn="l" defTabSz="10885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599" dirty="0">
                <a:solidFill>
                  <a:schemeClr val="bg1"/>
                </a:solidFill>
              </a:rPr>
              <a:t>Conclusion</a:t>
            </a:r>
            <a:endParaRPr lang="en-US" sz="3599" dirty="0">
              <a:solidFill>
                <a:schemeClr val="bg1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C9DA5-FC59-4CF7-B5BB-37EF8A90AC2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IFAST 10.5 kick-off meeting 12th May 2021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154F6-255D-4D16-AF25-89DD6D009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12B95-9EC4-9549-A171-044945CECD5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01675"/>
      </p:ext>
    </p:extLst>
  </p:cSld>
  <p:clrMapOvr>
    <a:masterClrMapping/>
  </p:clrMapOvr>
</p:sld>
</file>

<file path=ppt/theme/theme1.xml><?xml version="1.0" encoding="utf-8"?>
<a:theme xmlns:a="http://schemas.openxmlformats.org/drawingml/2006/main" name="DDBA_slides_templat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DDBA_slides_template3</Template>
  <TotalTime>5957</TotalTime>
  <Words>904</Words>
  <Application>Microsoft Office PowerPoint</Application>
  <PresentationFormat>Widescreen</PresentationFormat>
  <Paragraphs>117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Symbol</vt:lpstr>
      <vt:lpstr>Times</vt:lpstr>
      <vt:lpstr>DDBA_slides_template3</vt:lpstr>
      <vt:lpstr>Update on the DLS testing facilities IFAST 10.5 kick-off meeting</vt:lpstr>
      <vt:lpstr>Coating Rig - Overview</vt:lpstr>
      <vt:lpstr>PowerPoint Presentation</vt:lpstr>
      <vt:lpstr>Measurement Rig - overview </vt:lpstr>
      <vt:lpstr>PowerPoint Presentation</vt:lpstr>
      <vt:lpstr>DLS Front-end - overview </vt:lpstr>
      <vt:lpstr>DLS Front-end – end station </vt:lpstr>
      <vt:lpstr>PowerPoint Presentation</vt:lpstr>
      <vt:lpstr>PowerPoint Presentation</vt:lpstr>
    </vt:vector>
  </TitlesOfParts>
  <Company>Authorised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IFAST 10.5 kick-off meeting DLS presentation</dc:title>
  <dc:creator>matthew.cox@diamond.ac.uk</dc:creator>
  <cp:lastModifiedBy>Burrows, Chris (DLSLtd,RAL,TEC)</cp:lastModifiedBy>
  <cp:revision>492</cp:revision>
  <dcterms:created xsi:type="dcterms:W3CDTF">2013-11-19T11:09:08Z</dcterms:created>
  <dcterms:modified xsi:type="dcterms:W3CDTF">2021-05-12T11:51:03Z</dcterms:modified>
</cp:coreProperties>
</file>